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722" r:id="rId3"/>
    <p:sldId id="883" r:id="rId4"/>
    <p:sldId id="886" r:id="rId5"/>
    <p:sldId id="882" r:id="rId6"/>
    <p:sldId id="884" r:id="rId7"/>
    <p:sldId id="866" r:id="rId8"/>
    <p:sldId id="881" r:id="rId9"/>
    <p:sldId id="887" r:id="rId10"/>
    <p:sldId id="875" r:id="rId11"/>
    <p:sldId id="888" r:id="rId12"/>
    <p:sldId id="890" r:id="rId13"/>
    <p:sldId id="891" r:id="rId14"/>
    <p:sldId id="889" r:id="rId15"/>
    <p:sldId id="908" r:id="rId16"/>
    <p:sldId id="896" r:id="rId17"/>
    <p:sldId id="892" r:id="rId18"/>
    <p:sldId id="901" r:id="rId19"/>
    <p:sldId id="893" r:id="rId20"/>
    <p:sldId id="894" r:id="rId21"/>
    <p:sldId id="895" r:id="rId22"/>
    <p:sldId id="897" r:id="rId23"/>
    <p:sldId id="899" r:id="rId24"/>
    <p:sldId id="903" r:id="rId25"/>
    <p:sldId id="906" r:id="rId26"/>
    <p:sldId id="909" r:id="rId27"/>
    <p:sldId id="861" r:id="rId28"/>
    <p:sldId id="876" r:id="rId29"/>
    <p:sldId id="862" r:id="rId30"/>
    <p:sldId id="863" r:id="rId31"/>
    <p:sldId id="860" r:id="rId32"/>
    <p:sldId id="907" r:id="rId33"/>
    <p:sldId id="874" r:id="rId34"/>
    <p:sldId id="274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00"/>
    <a:srgbClr val="2727FF"/>
    <a:srgbClr val="00008D"/>
    <a:srgbClr val="00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1" autoAdjust="0"/>
    <p:restoredTop sz="93098" autoAdjust="0"/>
  </p:normalViewPr>
  <p:slideViewPr>
    <p:cSldViewPr snapToGrid="0">
      <p:cViewPr varScale="1">
        <p:scale>
          <a:sx n="105" d="100"/>
          <a:sy n="105" d="100"/>
        </p:scale>
        <p:origin x="1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F4A98-4AF4-4CC3-85C9-51E61218BBE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F57E-F87C-4981-841A-1A9FD84E8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64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NIH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4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6C40F-0AA8-4675-A60E-0471DC56C47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283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8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17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 distance map as well as dihedral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89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5-40% cytoplasmic volume could be occupied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27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426C2-5185-46A8-B4EA-5E483F951EE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3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426C2-5185-46A8-B4EA-5E483F951EE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93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8F57E-F87C-4981-841A-1A9FD84E8EC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7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DDC6D-2120-C80E-1B4D-BF2345F0D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627D8A-9814-B0AA-1421-C5093BC42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035447-5141-D882-415F-29319994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9062-3718-C44B-BF8E-DD72CDF9EF6C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576CBD-F5A0-BC0F-B42A-0AB9644B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4F7589-8B89-4E3F-8E61-EDC96CAD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1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EDA01-B0C1-715E-CE06-FEE5F94F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880A84-44B3-6E2F-D120-480361EE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EC0BF2-6924-8B3B-F4C6-81D86AF9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6E32-9341-AC44-9C8E-34FC00F95CFE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D8650-047E-C849-C2B0-3FDDE8A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305A74-4159-8005-3547-886B6D6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5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47394-791B-CAB6-5ABE-B61B5FE80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EB18FD-EC4B-19E0-F58F-193AF2A6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DB75DF-A237-5B89-981B-239D78BA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E274-75CD-B147-9E2C-8928DA650BF9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D876C6-D37D-41DD-416E-A7C176DA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5FC34-94C2-DCD1-32FE-E6C81839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08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B358-8AB7-E297-0BED-4A2BFC48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CED520-C084-51C9-49B7-19705AE1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81C318-6119-B5FC-97CB-ED5F7634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885F-2E6D-FA4A-841E-253AC35D91D6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E9D306-C3FF-43F7-EEAB-0687B56E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907C8-E8BE-B877-10F3-36AD110E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69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645363-496E-9BD3-C06A-A370E98D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A02A10-A096-7745-535E-7B545A9EC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63A2E7-D686-73D0-B036-115F978A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4022-971E-334A-A235-86552C5F92B9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92AAF-3106-0BD3-B54D-A47338B9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3FC82C-88E7-C47A-AEA7-3B09C56A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6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3A947-3E0C-9F54-73EC-C09D37B3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B0C24D-6C8E-14E0-B353-3076DCCB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17A3BC-E05D-2CDD-AF41-FCFC699B9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80AF09-9381-A447-08DD-854467CC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376A-91BB-B644-8A47-52DD522CC24C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50A9C7-9B29-AE6B-D770-D018F736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317583-EE2A-C96C-91F3-1D54DC1E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0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D894CA-3EBF-347E-1738-A5111DFF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18C5DF-C551-D719-E772-D5A1648A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062BCA-13E2-527F-D206-336D1559C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49486F-C5BB-7D0B-E41C-C79050AFE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D2EEC9-16CB-2AF8-9604-7C3D1797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31613AB-18A8-7D65-014F-72A11A26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A7C5-879C-7D49-898E-B50E904525EE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DD7D45-E498-3DC8-93B2-4B821905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FE33C0-E5C1-5354-1359-B56BF6C1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70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30F64-4B7B-D9EB-53BD-C6C86769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D99F28-1750-412C-8D2F-A0599174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A846-3DB8-554A-98BC-95FDE5EC8C3B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BE359C-0EC2-8F58-4385-B97DCD28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D68E0A-36DD-6565-C222-8F6560EE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90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5B9B18-39B6-24B4-AC8B-F672D105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5178-EB8E-1B41-8444-1414D4BB57BB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77FFFC-2E81-3376-DA3F-1658727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7F2456-7474-670B-2ED8-CC0E83C5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9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743E72-3800-7781-267E-6E12D2B4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7BC36C-3E1E-0D39-6FB3-1B4F06472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0E90AE-82C3-1436-6862-01DC32531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A585C0-7986-991D-1861-60271F48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A603-210D-4946-95EB-8E3FC131DF3B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5FB18B-1919-33AE-BEA7-3A04F088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DE5136-F7FD-2E39-8AEE-62CB443B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4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B5CFC-6FC8-F860-EE0A-5C455A08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2B12BD-F562-5FD9-FE35-11406E305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95FF6F-3D53-3AF4-E366-8B337D45C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505BAC-07AC-20A5-BE37-E8F2CBAA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9E86-A902-AE4D-841F-BA29C104B3FC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30B4-1E39-669B-C38E-B342E09D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5D6459-49A2-8130-B4A4-64F0AB69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84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8ED981-A54E-CF67-5FFA-91ACC77A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5CB1A8-4743-75A6-2A95-378082B5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20AB19-2DBB-A141-2AFA-7C7D1BDA3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D163-FF37-794D-9C41-DD5008B2CD3A}" type="datetime1">
              <a:rPr lang="en-US" altLang="zh-CN" smtClean="0"/>
              <a:t>4/18/2025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39C50-36BD-AF6C-6914-738ABCE4F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6A5037-4706-1462-86B0-0A8C5600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8B29F-D83A-4A6C-8098-5844C03B5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8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mp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mp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20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C765F9-0BBC-7FD9-0D04-0061EABDD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58" y="2520791"/>
            <a:ext cx="10263284" cy="1099326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Computational modeling of protein structure</a:t>
            </a:r>
            <a:endParaRPr lang="zh-CN" alt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36D4C3A-9A18-1B1D-35E6-4CBD3559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409" y="0"/>
            <a:ext cx="1743760" cy="109932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DD2F5E7-CAA2-B466-E84A-F37A0030B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3" y="195608"/>
            <a:ext cx="1594232" cy="69469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2B06ADF-72FB-B94C-4974-FF5EB3EF3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881" y="4492266"/>
            <a:ext cx="11268238" cy="1934357"/>
          </a:xfrm>
        </p:spPr>
        <p:txBody>
          <a:bodyPr>
            <a:norm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Zhuoyi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(Joey) Liu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O’Hern Lab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04/16/2025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6" descr="Sponsors | The Terahertz BioPhotonics Group">
            <a:extLst>
              <a:ext uri="{FF2B5EF4-FFF2-40B4-BE49-F238E27FC236}">
                <a16:creationId xmlns:a16="http://schemas.microsoft.com/office/drawing/2014/main" id="{58911A60-4AC7-D326-1CA6-3D6E9AFB3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 b="37536"/>
          <a:stretch/>
        </p:blipFill>
        <p:spPr bwMode="auto">
          <a:xfrm>
            <a:off x="8614803" y="47747"/>
            <a:ext cx="2017025" cy="9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6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CASP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66167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deepmind.google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/discover/blog/alphafold-a-solution-to-a-50-year-old-grand-challenge-in-biology/</a:t>
            </a:r>
          </a:p>
        </p:txBody>
      </p:sp>
      <p:pic>
        <p:nvPicPr>
          <p:cNvPr id="5" name="Picture 4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88947EA5-D667-47B9-F24C-93E08153B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43" y="776160"/>
            <a:ext cx="7772400" cy="4821650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C9126265-B546-7568-5AD7-AC6CCD8FE1FB}"/>
              </a:ext>
            </a:extLst>
          </p:cNvPr>
          <p:cNvSpPr txBox="1"/>
          <p:nvPr/>
        </p:nvSpPr>
        <p:spPr>
          <a:xfrm>
            <a:off x="1102564" y="5597810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Global Distance Test (GDT) is a metric used to compare the structural similarity between the predicted structure and the ground truth, ranging from 0 to 100</a:t>
            </a:r>
          </a:p>
        </p:txBody>
      </p:sp>
    </p:spTree>
    <p:extLst>
      <p:ext uri="{BB962C8B-B14F-4D97-AF65-F5344CB8AC3E}">
        <p14:creationId xmlns:p14="http://schemas.microsoft.com/office/powerpoint/2010/main" val="371095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730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Deep learning for protein structure prediction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496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deepmind.google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/discover/blog/alphafold-using-ai-for-scientific-discovery-2020/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84E6ADF-A7F2-A83E-C1AE-17DC1EE179CB}"/>
              </a:ext>
            </a:extLst>
          </p:cNvPr>
          <p:cNvGrpSpPr/>
          <p:nvPr/>
        </p:nvGrpSpPr>
        <p:grpSpPr>
          <a:xfrm>
            <a:off x="1092200" y="951981"/>
            <a:ext cx="5219700" cy="5029840"/>
            <a:chOff x="3486150" y="1546463"/>
            <a:chExt cx="5219700" cy="5029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F03281-9C51-5588-EF32-7950F3D03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"/>
            <a:stretch/>
          </p:blipFill>
          <p:spPr>
            <a:xfrm>
              <a:off x="3486150" y="1546463"/>
              <a:ext cx="5219700" cy="609600"/>
            </a:xfrm>
            <a:prstGeom prst="rect">
              <a:avLst/>
            </a:prstGeom>
          </p:spPr>
        </p:pic>
        <p:pic>
          <p:nvPicPr>
            <p:cNvPr id="219" name="Picture 218" descr="A blue and green ribbon&#10;&#10;Description automatically generated">
              <a:extLst>
                <a:ext uri="{FF2B5EF4-FFF2-40B4-BE49-F238E27FC236}">
                  <a16:creationId xmlns:a16="http://schemas.microsoft.com/office/drawing/2014/main" id="{95BDC762-7A5C-3963-ABEC-D0BFE5AA6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00" y="4495011"/>
              <a:ext cx="1288800" cy="2081292"/>
            </a:xfrm>
            <a:prstGeom prst="rect">
              <a:avLst/>
            </a:prstGeom>
          </p:spPr>
        </p:pic>
        <p:pic>
          <p:nvPicPr>
            <p:cNvPr id="222" name="Picture 221" descr="A blue arrow pointing down&#10;&#10;Description automatically generated">
              <a:extLst>
                <a:ext uri="{FF2B5EF4-FFF2-40B4-BE49-F238E27FC236}">
                  <a16:creationId xmlns:a16="http://schemas.microsoft.com/office/drawing/2014/main" id="{D5B52EE3-01E8-8C9F-4E6B-B5EDE85D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850" y="2233116"/>
              <a:ext cx="368300" cy="406400"/>
            </a:xfrm>
            <a:prstGeom prst="rect">
              <a:avLst/>
            </a:prstGeom>
          </p:spPr>
        </p:pic>
        <p:pic>
          <p:nvPicPr>
            <p:cNvPr id="223" name="Picture 222" descr="A blue arrow pointing down&#10;&#10;Description automatically generated">
              <a:extLst>
                <a:ext uri="{FF2B5EF4-FFF2-40B4-BE49-F238E27FC236}">
                  <a16:creationId xmlns:a16="http://schemas.microsoft.com/office/drawing/2014/main" id="{D63D9E86-3B0D-836E-3E80-8352585B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850" y="4125893"/>
              <a:ext cx="368300" cy="406400"/>
            </a:xfrm>
            <a:prstGeom prst="rect">
              <a:avLst/>
            </a:prstGeom>
          </p:spPr>
        </p:pic>
        <p:pic>
          <p:nvPicPr>
            <p:cNvPr id="225" name="Picture 224" descr="A network diagram with white circles and dots&#10;&#10;Description automatically generated">
              <a:extLst>
                <a:ext uri="{FF2B5EF4-FFF2-40B4-BE49-F238E27FC236}">
                  <a16:creationId xmlns:a16="http://schemas.microsoft.com/office/drawing/2014/main" id="{05F6B560-E8F7-B46B-44B1-EF4606496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800" y="2711450"/>
              <a:ext cx="1371600" cy="1435100"/>
            </a:xfrm>
            <a:prstGeom prst="rect">
              <a:avLst/>
            </a:prstGeom>
          </p:spPr>
        </p:pic>
      </p:grpSp>
      <p:sp>
        <p:nvSpPr>
          <p:cNvPr id="227" name="文本框 5">
            <a:extLst>
              <a:ext uri="{FF2B5EF4-FFF2-40B4-BE49-F238E27FC236}">
                <a16:creationId xmlns:a16="http://schemas.microsoft.com/office/drawing/2014/main" id="{B724ABB7-B1A8-64A8-8F86-79377CEB81D4}"/>
              </a:ext>
            </a:extLst>
          </p:cNvPr>
          <p:cNvSpPr txBox="1"/>
          <p:nvPr/>
        </p:nvSpPr>
        <p:spPr>
          <a:xfrm>
            <a:off x="6533852" y="1041312"/>
            <a:ext cx="2743200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 sequence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sequence alignment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Structure template</a:t>
            </a:r>
          </a:p>
        </p:txBody>
      </p:sp>
      <p:sp>
        <p:nvSpPr>
          <p:cNvPr id="228" name="文本框 5">
            <a:extLst>
              <a:ext uri="{FF2B5EF4-FFF2-40B4-BE49-F238E27FC236}">
                <a16:creationId xmlns:a16="http://schemas.microsoft.com/office/drawing/2014/main" id="{2EE7266D-8D98-7B09-1831-BC80B4014F1D}"/>
              </a:ext>
            </a:extLst>
          </p:cNvPr>
          <p:cNvSpPr txBox="1"/>
          <p:nvPr/>
        </p:nvSpPr>
        <p:spPr>
          <a:xfrm>
            <a:off x="6533852" y="2413536"/>
            <a:ext cx="2743200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Residual neural network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Diffusion model</a:t>
            </a:r>
          </a:p>
        </p:txBody>
      </p:sp>
      <p:sp>
        <p:nvSpPr>
          <p:cNvPr id="229" name="文本框 5">
            <a:extLst>
              <a:ext uri="{FF2B5EF4-FFF2-40B4-BE49-F238E27FC236}">
                <a16:creationId xmlns:a16="http://schemas.microsoft.com/office/drawing/2014/main" id="{E3AF5480-1951-F303-BFE9-01D7E4717C9B}"/>
              </a:ext>
            </a:extLst>
          </p:cNvPr>
          <p:cNvSpPr txBox="1"/>
          <p:nvPr/>
        </p:nvSpPr>
        <p:spPr>
          <a:xfrm>
            <a:off x="6533852" y="4400073"/>
            <a:ext cx="3181648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constraints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amino acid block coordinates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Predicted all-atom coordinates</a:t>
            </a:r>
          </a:p>
        </p:txBody>
      </p:sp>
    </p:spTree>
    <p:extLst>
      <p:ext uri="{BB962C8B-B14F-4D97-AF65-F5344CB8AC3E}">
        <p14:creationId xmlns:p14="http://schemas.microsoft.com/office/powerpoint/2010/main" val="219168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74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Multiple sequence alignment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Picture 7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D71BB5C4-EAD4-A843-D561-7074E4DC5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6" y="1937429"/>
            <a:ext cx="5392378" cy="742157"/>
          </a:xfrm>
          <a:prstGeom prst="rect">
            <a:avLst/>
          </a:prstGeom>
        </p:spPr>
      </p:pic>
      <p:pic>
        <p:nvPicPr>
          <p:cNvPr id="12" name="Picture 11" descr="A group of colorful letters&#10;&#10;Description automatically generated">
            <a:extLst>
              <a:ext uri="{FF2B5EF4-FFF2-40B4-BE49-F238E27FC236}">
                <a16:creationId xmlns:a16="http://schemas.microsoft.com/office/drawing/2014/main" id="{C6F31BBF-509B-2B40-433B-09AC10FF8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" y="3163045"/>
            <a:ext cx="5186048" cy="742157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FCBAA6BF-A762-C35D-535C-258058A56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6696"/>
            <a:ext cx="5392378" cy="2947898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C2A51163-E402-8F10-A7CC-9082C92834BE}"/>
              </a:ext>
            </a:extLst>
          </p:cNvPr>
          <p:cNvSpPr txBox="1"/>
          <p:nvPr/>
        </p:nvSpPr>
        <p:spPr>
          <a:xfrm>
            <a:off x="1102564" y="5067661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Residues that are conserve in sequence may be spatially closed 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Residues that are frequently mutated may be on the surface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It is extremely useful to use MSA to infer contacts, secondary structure, and domain organization</a:t>
            </a:r>
          </a:p>
        </p:txBody>
      </p:sp>
    </p:spTree>
    <p:extLst>
      <p:ext uri="{BB962C8B-B14F-4D97-AF65-F5344CB8AC3E}">
        <p14:creationId xmlns:p14="http://schemas.microsoft.com/office/powerpoint/2010/main" val="118460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Input information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Senior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</a:p>
        </p:txBody>
      </p:sp>
      <p:pic>
        <p:nvPicPr>
          <p:cNvPr id="9" name="Picture 8" descr="A chart of various signs&#10;&#10;Description automatically generated with medium confidence">
            <a:extLst>
              <a:ext uri="{FF2B5EF4-FFF2-40B4-BE49-F238E27FC236}">
                <a16:creationId xmlns:a16="http://schemas.microsoft.com/office/drawing/2014/main" id="{EEF4FA47-11DA-9431-B167-D2F17008C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7"/>
          <a:stretch/>
        </p:blipFill>
        <p:spPr>
          <a:xfrm>
            <a:off x="1089739" y="1543614"/>
            <a:ext cx="2343853" cy="1885386"/>
          </a:xfrm>
          <a:prstGeom prst="rect">
            <a:avLst/>
          </a:prstGeom>
        </p:spPr>
      </p:pic>
      <p:pic>
        <p:nvPicPr>
          <p:cNvPr id="11" name="Picture 10" descr="A diagram of arrows and arrows&#10;&#10;Description automatically generated with medium confidence">
            <a:extLst>
              <a:ext uri="{FF2B5EF4-FFF2-40B4-BE49-F238E27FC236}">
                <a16:creationId xmlns:a16="http://schemas.microsoft.com/office/drawing/2014/main" id="{9A8B4AFC-9DFD-E888-71EF-865458E10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11" y="1560166"/>
            <a:ext cx="1972070" cy="1885386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CFA88C2C-0BFD-F96F-CDFB-FB4A943BF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8" t="6652" r="68245" b="54030"/>
          <a:stretch/>
        </p:blipFill>
        <p:spPr>
          <a:xfrm>
            <a:off x="9006513" y="1543614"/>
            <a:ext cx="1951374" cy="1885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891880-266D-DFC9-52F0-FB55D6B1B1AB}"/>
              </a:ext>
            </a:extLst>
          </p:cNvPr>
          <p:cNvSpPr txBox="1"/>
          <p:nvPr/>
        </p:nvSpPr>
        <p:spPr>
          <a:xfrm>
            <a:off x="2183340" y="1205060"/>
            <a:ext cx="256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5855F-ED60-A05C-781C-0D18745E8430}"/>
              </a:ext>
            </a:extLst>
          </p:cNvPr>
          <p:cNvSpPr txBox="1"/>
          <p:nvPr/>
        </p:nvSpPr>
        <p:spPr>
          <a:xfrm>
            <a:off x="745328" y="2317030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46208-913D-5518-C988-C7097EE642BE}"/>
              </a:ext>
            </a:extLst>
          </p:cNvPr>
          <p:cNvSpPr txBox="1"/>
          <p:nvPr/>
        </p:nvSpPr>
        <p:spPr>
          <a:xfrm>
            <a:off x="6099745" y="120085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D5DE20-FED9-BE3F-E767-0971A7CD4606}"/>
              </a:ext>
            </a:extLst>
          </p:cNvPr>
          <p:cNvSpPr txBox="1"/>
          <p:nvPr/>
        </p:nvSpPr>
        <p:spPr>
          <a:xfrm>
            <a:off x="4768203" y="231282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A07BEE3D-7C09-7015-34D6-7FAB3CBB04F7}"/>
              </a:ext>
            </a:extLst>
          </p:cNvPr>
          <p:cNvSpPr txBox="1"/>
          <p:nvPr/>
        </p:nvSpPr>
        <p:spPr>
          <a:xfrm>
            <a:off x="745328" y="3728992"/>
            <a:ext cx="4390353" cy="178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Amino acid type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Mutation frequency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Gap frequency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Every sequences that hit (after clustering)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Amino acid distribution in each cluster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id="{5A6238D9-47B4-AF85-7E4A-17A1B20BF806}"/>
              </a:ext>
            </a:extLst>
          </p:cNvPr>
          <p:cNvSpPr txBox="1"/>
          <p:nvPr/>
        </p:nvSpPr>
        <p:spPr>
          <a:xfrm>
            <a:off x="4861144" y="3714354"/>
            <a:ext cx="4390353" cy="56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Coevolutionary coupling matrix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Contact probability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A837A-FD9F-0A04-009D-E6D5A254E0E7}"/>
              </a:ext>
            </a:extLst>
          </p:cNvPr>
          <p:cNvSpPr txBox="1"/>
          <p:nvPr/>
        </p:nvSpPr>
        <p:spPr>
          <a:xfrm>
            <a:off x="8786520" y="3722966"/>
            <a:ext cx="2391360" cy="32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Template distance matrix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9FE9C-A7CE-DCEB-25D9-0AE392B38140}"/>
              </a:ext>
            </a:extLst>
          </p:cNvPr>
          <p:cNvSpPr txBox="1"/>
          <p:nvPr/>
        </p:nvSpPr>
        <p:spPr>
          <a:xfrm>
            <a:off x="10020665" y="1200854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D76EE-40C5-646A-DA58-453FDD96F6FB}"/>
              </a:ext>
            </a:extLst>
          </p:cNvPr>
          <p:cNvSpPr txBox="1"/>
          <p:nvPr/>
        </p:nvSpPr>
        <p:spPr>
          <a:xfrm>
            <a:off x="8529718" y="2312221"/>
            <a:ext cx="25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6927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1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Senior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FC247-6E19-5221-406E-262078847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760" y="2000250"/>
            <a:ext cx="2742476" cy="27424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E7113A-E12C-311F-A214-AEDFF7A7FED4}"/>
              </a:ext>
            </a:extLst>
          </p:cNvPr>
          <p:cNvCxnSpPr>
            <a:cxnSpLocks/>
          </p:cNvCxnSpPr>
          <p:nvPr/>
        </p:nvCxnSpPr>
        <p:spPr>
          <a:xfrm>
            <a:off x="7100951" y="3551823"/>
            <a:ext cx="18917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931A14-BEAE-C455-D801-71D3C9895125}"/>
              </a:ext>
            </a:extLst>
          </p:cNvPr>
          <p:cNvSpPr txBox="1"/>
          <p:nvPr/>
        </p:nvSpPr>
        <p:spPr>
          <a:xfrm>
            <a:off x="7100951" y="3138070"/>
            <a:ext cx="1891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Energy Minimization</a:t>
            </a:r>
          </a:p>
        </p:txBody>
      </p:sp>
      <p:pic>
        <p:nvPicPr>
          <p:cNvPr id="9" name="Picture 8" descr="A graph of a person's distance&#10;&#10;Description automatically generated">
            <a:extLst>
              <a:ext uri="{FF2B5EF4-FFF2-40B4-BE49-F238E27FC236}">
                <a16:creationId xmlns:a16="http://schemas.microsoft.com/office/drawing/2014/main" id="{B289A8B7-7475-22C9-AA0E-20E466866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b="46658"/>
          <a:stretch/>
        </p:blipFill>
        <p:spPr>
          <a:xfrm>
            <a:off x="4006454" y="747297"/>
            <a:ext cx="3114920" cy="2309242"/>
          </a:xfrm>
          <a:prstGeom prst="rect">
            <a:avLst/>
          </a:prstGeom>
        </p:spPr>
      </p:pic>
      <p:pic>
        <p:nvPicPr>
          <p:cNvPr id="11" name="Picture 10" descr="A chart of a number of graphs&#10;&#10;Description automatically generated with medium confidence">
            <a:extLst>
              <a:ext uri="{FF2B5EF4-FFF2-40B4-BE49-F238E27FC236}">
                <a16:creationId xmlns:a16="http://schemas.microsoft.com/office/drawing/2014/main" id="{CB202485-951F-BC91-5EA8-0AEDB3C55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/>
          <a:stretch/>
        </p:blipFill>
        <p:spPr>
          <a:xfrm>
            <a:off x="4139262" y="3043839"/>
            <a:ext cx="2468936" cy="2675219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A079DC01-1DFF-6A16-5397-771C64632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6293" y="2454059"/>
            <a:ext cx="4688454" cy="163021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32E247-C9A0-D05C-DCA7-5E21215619B9}"/>
              </a:ext>
            </a:extLst>
          </p:cNvPr>
          <p:cNvCxnSpPr>
            <a:cxnSpLocks/>
          </p:cNvCxnSpPr>
          <p:nvPr/>
        </p:nvCxnSpPr>
        <p:spPr>
          <a:xfrm>
            <a:off x="2456234" y="3551823"/>
            <a:ext cx="13025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95BFA3-E6EB-84B6-94BA-12AB04D3AB09}"/>
              </a:ext>
            </a:extLst>
          </p:cNvPr>
          <p:cNvSpPr txBox="1"/>
          <p:nvPr/>
        </p:nvSpPr>
        <p:spPr>
          <a:xfrm>
            <a:off x="2721564" y="3138070"/>
            <a:ext cx="7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5E82E500-B2D4-9214-C5FD-D5665D559341}"/>
              </a:ext>
            </a:extLst>
          </p:cNvPr>
          <p:cNvSpPr txBox="1"/>
          <p:nvPr/>
        </p:nvSpPr>
        <p:spPr>
          <a:xfrm>
            <a:off x="970382" y="5723116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Think of it as an image recognition problem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However, distance map lose information about 3D structure and the effect of distance prediction error on 3D structure would be large</a:t>
            </a:r>
          </a:p>
        </p:txBody>
      </p:sp>
    </p:spTree>
    <p:extLst>
      <p:ext uri="{BB962C8B-B14F-4D97-AF65-F5344CB8AC3E}">
        <p14:creationId xmlns:p14="http://schemas.microsoft.com/office/powerpoint/2010/main" val="3753637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20" name="Picture 19" descr="A diagram of a molecule&#10;&#10;Description automatically generated">
            <a:extLst>
              <a:ext uri="{FF2B5EF4-FFF2-40B4-BE49-F238E27FC236}">
                <a16:creationId xmlns:a16="http://schemas.microsoft.com/office/drawing/2014/main" id="{6AC3DF91-5B82-AA29-4869-59B09CB06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1" y="1502028"/>
            <a:ext cx="9880938" cy="36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5E57A4F-EBA7-5DCC-4A71-C4D3DAC2ED19}"/>
              </a:ext>
            </a:extLst>
          </p:cNvPr>
          <p:cNvSpPr txBox="1"/>
          <p:nvPr/>
        </p:nvSpPr>
        <p:spPr>
          <a:xfrm>
            <a:off x="970382" y="5187692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Overall structure prediction accuracy in terms of backbone, side chain and confidence score</a:t>
            </a:r>
          </a:p>
        </p:txBody>
      </p:sp>
      <p:pic>
        <p:nvPicPr>
          <p:cNvPr id="8" name="Picture 7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1341E37-5305-FF5F-0FBD-964FD192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536"/>
            <a:ext cx="2516564" cy="2940926"/>
          </a:xfrm>
          <a:prstGeom prst="rect">
            <a:avLst/>
          </a:prstGeom>
        </p:spPr>
      </p:pic>
      <p:pic>
        <p:nvPicPr>
          <p:cNvPr id="10" name="Picture 9" descr="A graph of a number of blue dots&#10;&#10;Description automatically generated">
            <a:extLst>
              <a:ext uri="{FF2B5EF4-FFF2-40B4-BE49-F238E27FC236}">
                <a16:creationId xmlns:a16="http://schemas.microsoft.com/office/drawing/2014/main" id="{95F739FD-DE20-E4BE-93E1-D8A5CB7FD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16" y="1991735"/>
            <a:ext cx="3663437" cy="2940926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EDDDF599-7F07-56C8-7E23-1F1988809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/>
          <a:stretch/>
        </p:blipFill>
        <p:spPr>
          <a:xfrm>
            <a:off x="6862306" y="1958537"/>
            <a:ext cx="5275476" cy="29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5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9" name="Picture 8" descr="A diagram of a computer&#10;&#10;Description automatically generated">
            <a:extLst>
              <a:ext uri="{FF2B5EF4-FFF2-40B4-BE49-F238E27FC236}">
                <a16:creationId xmlns:a16="http://schemas.microsoft.com/office/drawing/2014/main" id="{3EC8C312-DA1E-170D-EFCC-1F56A686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2"/>
          <a:stretch/>
        </p:blipFill>
        <p:spPr>
          <a:xfrm>
            <a:off x="2909974" y="1020470"/>
            <a:ext cx="8007329" cy="4300830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BD82E3F9-22C5-1E23-C423-A07DAE7DAB5D}"/>
              </a:ext>
            </a:extLst>
          </p:cNvPr>
          <p:cNvSpPr txBox="1"/>
          <p:nvPr/>
        </p:nvSpPr>
        <p:spPr>
          <a:xfrm>
            <a:off x="467936" y="1463561"/>
            <a:ext cx="2186364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MSA sequence information</a:t>
            </a: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2A4E848-5F4F-9F6C-D366-C4A3055D7F96}"/>
              </a:ext>
            </a:extLst>
          </p:cNvPr>
          <p:cNvSpPr txBox="1"/>
          <p:nvPr/>
        </p:nvSpPr>
        <p:spPr>
          <a:xfrm>
            <a:off x="467936" y="3429000"/>
            <a:ext cx="2443103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MSA pairwise information</a:t>
            </a:r>
          </a:p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Template pairwise information</a:t>
            </a: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78F12C7C-11F3-6E9A-CC41-9549D78AE68D}"/>
              </a:ext>
            </a:extLst>
          </p:cNvPr>
          <p:cNvSpPr txBox="1"/>
          <p:nvPr/>
        </p:nvSpPr>
        <p:spPr>
          <a:xfrm>
            <a:off x="970382" y="5723116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Think of it as a language processing problem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 is the number of aligned sequences, r is the number of residues, c is the number of channels</a:t>
            </a:r>
          </a:p>
        </p:txBody>
      </p:sp>
    </p:spTree>
    <p:extLst>
      <p:ext uri="{BB962C8B-B14F-4D97-AF65-F5344CB8AC3E}">
        <p14:creationId xmlns:p14="http://schemas.microsoft.com/office/powerpoint/2010/main" val="17286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5D0F438F-E595-7B90-5DA2-D9E14502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24"/>
            <a:ext cx="12055831" cy="3260196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A889D4BF-F305-E233-B69F-16EC252838DF}"/>
              </a:ext>
            </a:extLst>
          </p:cNvPr>
          <p:cNvSpPr txBox="1"/>
          <p:nvPr/>
        </p:nvSpPr>
        <p:spPr>
          <a:xfrm>
            <a:off x="970382" y="5341732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Evoformer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module makes use of the attention mechanism in deep learning to process sequence information</a:t>
            </a:r>
          </a:p>
        </p:txBody>
      </p:sp>
    </p:spTree>
    <p:extLst>
      <p:ext uri="{BB962C8B-B14F-4D97-AF65-F5344CB8AC3E}">
        <p14:creationId xmlns:p14="http://schemas.microsoft.com/office/powerpoint/2010/main" val="44842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7" name="Picture 6" descr="A diagram of a complex structure&#10;&#10;Description automatically generated">
            <a:extLst>
              <a:ext uri="{FF2B5EF4-FFF2-40B4-BE49-F238E27FC236}">
                <a16:creationId xmlns:a16="http://schemas.microsoft.com/office/drawing/2014/main" id="{1594D363-57EB-B6C8-5A52-26738133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/>
          <a:stretch/>
        </p:blipFill>
        <p:spPr>
          <a:xfrm>
            <a:off x="469900" y="1197287"/>
            <a:ext cx="6870700" cy="4142628"/>
          </a:xfrm>
          <a:prstGeom prst="rect">
            <a:avLst/>
          </a:prstGeom>
        </p:spPr>
      </p:pic>
      <p:pic>
        <p:nvPicPr>
          <p:cNvPr id="13" name="Picture 12" descr="Several different types of molecular structures&#10;&#10;Description automatically generated">
            <a:extLst>
              <a:ext uri="{FF2B5EF4-FFF2-40B4-BE49-F238E27FC236}">
                <a16:creationId xmlns:a16="http://schemas.microsoft.com/office/drawing/2014/main" id="{BA637E05-A30E-35DC-6D29-1FEBED2A2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1695450"/>
            <a:ext cx="4070350" cy="3220886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932AF5A5-86F2-9AC6-8674-F46F61ECB134}"/>
              </a:ext>
            </a:extLst>
          </p:cNvPr>
          <p:cNvSpPr txBox="1"/>
          <p:nvPr/>
        </p:nvSpPr>
        <p:spPr>
          <a:xfrm>
            <a:off x="970382" y="5474515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Structure module predicts the rotation and translational matrix for backbone frames and side chain angles from inputs</a:t>
            </a:r>
          </a:p>
        </p:txBody>
      </p:sp>
    </p:spTree>
    <p:extLst>
      <p:ext uri="{BB962C8B-B14F-4D97-AF65-F5344CB8AC3E}">
        <p14:creationId xmlns:p14="http://schemas.microsoft.com/office/powerpoint/2010/main" val="47125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47E02E-8D82-A4A4-57F1-DFB09D5AEAC2}"/>
              </a:ext>
            </a:extLst>
          </p:cNvPr>
          <p:cNvSpPr txBox="1"/>
          <p:nvPr/>
        </p:nvSpPr>
        <p:spPr>
          <a:xfrm>
            <a:off x="715348" y="960720"/>
            <a:ext cx="11222915" cy="3179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 folding and protein structure determination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folding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structure determination techniques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data bank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 structure prediction using Alphafold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Multiple sequence alignment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AlphaFold1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AlphaFold2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AlphaFold3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Protein structures in vitro and In vivo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FRET + MD to model protein in cell structure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4D4AA62-503C-4E50-4FCC-1247F31118CD}"/>
              </a:ext>
            </a:extLst>
          </p:cNvPr>
          <p:cNvSpPr txBox="1"/>
          <p:nvPr/>
        </p:nvSpPr>
        <p:spPr>
          <a:xfrm>
            <a:off x="216816" y="14397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95F4-3D6D-BC7C-4C26-6186C669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6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046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training technique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5E57A4F-EBA7-5DCC-4A71-C4D3DAC2ED19}"/>
              </a:ext>
            </a:extLst>
          </p:cNvPr>
          <p:cNvSpPr txBox="1"/>
          <p:nvPr/>
        </p:nvSpPr>
        <p:spPr>
          <a:xfrm>
            <a:off x="970382" y="5907549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effect of neural network architecture and training technique</a:t>
            </a:r>
          </a:p>
        </p:txBody>
      </p:sp>
      <p:pic>
        <p:nvPicPr>
          <p:cNvPr id="8" name="Picture 7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7B78081-C391-0590-6924-409B6B2BD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94" y="2228855"/>
            <a:ext cx="5125618" cy="2400289"/>
          </a:xfrm>
          <a:prstGeom prst="rect">
            <a:avLst/>
          </a:prstGeom>
        </p:spPr>
      </p:pic>
      <p:pic>
        <p:nvPicPr>
          <p:cNvPr id="11" name="Picture 10" descr="A graph of test results&#10;&#10;Description automatically generated">
            <a:extLst>
              <a:ext uri="{FF2B5EF4-FFF2-40B4-BE49-F238E27FC236}">
                <a16:creationId xmlns:a16="http://schemas.microsoft.com/office/drawing/2014/main" id="{11CFD515-B4EB-243C-80FA-1DC17748B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1" y="781902"/>
            <a:ext cx="6152148" cy="49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5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2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Jumper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(2021)</a:t>
            </a:r>
          </a:p>
        </p:txBody>
      </p:sp>
      <p:pic>
        <p:nvPicPr>
          <p:cNvPr id="7" name="Picture 6" descr="A graph of a graph showing a number of blue and orange lines&#10;&#10;Description automatically generated with medium confidence">
            <a:extLst>
              <a:ext uri="{FF2B5EF4-FFF2-40B4-BE49-F238E27FC236}">
                <a16:creationId xmlns:a16="http://schemas.microsoft.com/office/drawing/2014/main" id="{E1E61995-7767-C802-A93F-354374A0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37" y="962025"/>
            <a:ext cx="4191523" cy="3917950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626816CC-C4B1-D44F-449B-3289F0E72E65}"/>
              </a:ext>
            </a:extLst>
          </p:cNvPr>
          <p:cNvSpPr txBox="1"/>
          <p:nvPr/>
        </p:nvSpPr>
        <p:spPr>
          <a:xfrm>
            <a:off x="970380" y="5086266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effect of MSA depth and sequence coverage on prediction accuracy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What has not been solved is the </a:t>
            </a: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protein design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(the inverse of protein structure prediction) and the problem of predicting the </a:t>
            </a: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effect of mutations on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310346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result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47F3F887-3989-42EA-399E-376A7C4AC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2" y="1933575"/>
            <a:ext cx="10883716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4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225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performance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pic>
        <p:nvPicPr>
          <p:cNvPr id="5" name="Picture 4" descr="A graph of different types of cells&#10;&#10;Description automatically generated with medium confidence">
            <a:extLst>
              <a:ext uri="{FF2B5EF4-FFF2-40B4-BE49-F238E27FC236}">
                <a16:creationId xmlns:a16="http://schemas.microsoft.com/office/drawing/2014/main" id="{F74165A7-8FA4-699D-0419-564482D27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5" y="1451946"/>
            <a:ext cx="11357270" cy="3399454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Outperform other specialized methods among different tasks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Didn’t actually ‘solve’ the problem. Scoring function is still needed</a:t>
            </a:r>
          </a:p>
        </p:txBody>
      </p:sp>
    </p:spTree>
    <p:extLst>
      <p:ext uri="{BB962C8B-B14F-4D97-AF65-F5344CB8AC3E}">
        <p14:creationId xmlns:p14="http://schemas.microsoft.com/office/powerpoint/2010/main" val="123895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architecture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Similar to alphafold2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Directly go from all-atom random coordinates to 3D structure using generative diffusion model</a:t>
            </a:r>
          </a:p>
        </p:txBody>
      </p:sp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F1A0911E-7099-2926-209D-C2D11344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3" y="1675422"/>
            <a:ext cx="11864393" cy="27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24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Limitation: overlap, wrong disordered region, cannot report dynamics, generates different structures from different random seeds but still need to rank them using scoring function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381F23A-444E-88E0-6FBE-F83E3831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391530"/>
            <a:ext cx="4927600" cy="3364225"/>
          </a:xfrm>
          <a:prstGeom prst="rect">
            <a:avLst/>
          </a:prstGeom>
        </p:spPr>
      </p:pic>
      <p:pic>
        <p:nvPicPr>
          <p:cNvPr id="12" name="Picture 11" descr="A diagram of a number of seedlings&#10;&#10;Description automatically generated with medium confidence">
            <a:extLst>
              <a:ext uri="{FF2B5EF4-FFF2-40B4-BE49-F238E27FC236}">
                <a16:creationId xmlns:a16="http://schemas.microsoft.com/office/drawing/2014/main" id="{0CF8F811-89FD-8D64-3D70-A861D25D7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817475"/>
            <a:ext cx="5435600" cy="28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AlphaFold 3 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Abramson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B81393D4-8BA2-A04D-1373-BE7F586026AF}"/>
              </a:ext>
            </a:extLst>
          </p:cNvPr>
          <p:cNvSpPr txBox="1"/>
          <p:nvPr/>
        </p:nvSpPr>
        <p:spPr>
          <a:xfrm>
            <a:off x="970382" y="5144074"/>
            <a:ext cx="1025123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Limitation: overlap, wrong disordered region, cannot report dynamics, generates different structures from different random seeds but still need to rank them using scoring function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graph of blue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98496C39-BEEB-AC3C-57B1-C202A0CF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7" y="1126892"/>
            <a:ext cx="11226025" cy="339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00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62C3A4E-D2ED-A4CD-C5B4-AFA63CADF148}"/>
              </a:ext>
            </a:extLst>
          </p:cNvPr>
          <p:cNvSpPr txBox="1"/>
          <p:nvPr/>
        </p:nvSpPr>
        <p:spPr>
          <a:xfrm>
            <a:off x="216816" y="143970"/>
            <a:ext cx="598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structures in vitro and in vivo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5C229434-1403-1ED4-CCDD-E9534297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1372"/>
            <a:ext cx="504727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Williamson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Molecular Biology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(1985)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Ellis,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Trends in Biomedical Science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(2001)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3734061-2E62-B763-15A7-B8AFBD91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27</a:t>
            </a:fld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7ED520E-3533-4753-8D91-5F87FF3C966F}"/>
              </a:ext>
            </a:extLst>
          </p:cNvPr>
          <p:cNvGrpSpPr/>
          <p:nvPr/>
        </p:nvGrpSpPr>
        <p:grpSpPr>
          <a:xfrm>
            <a:off x="699363" y="552587"/>
            <a:ext cx="5560969" cy="4784415"/>
            <a:chOff x="2981692" y="150892"/>
            <a:chExt cx="5560969" cy="4784415"/>
          </a:xfrm>
        </p:grpSpPr>
        <p:pic>
          <p:nvPicPr>
            <p:cNvPr id="21" name="Picture 8" descr="A picture containing drawing, light, shirt&#10;&#10;Description automatically generated">
              <a:extLst>
                <a:ext uri="{FF2B5EF4-FFF2-40B4-BE49-F238E27FC236}">
                  <a16:creationId xmlns:a16="http://schemas.microsoft.com/office/drawing/2014/main" id="{1A5DD833-85BA-D799-3C44-C261F0EC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9651" y="150892"/>
              <a:ext cx="2203010" cy="220301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B5AC08-51D5-C92F-2952-9AE0E62A9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7" t="10553" r="65304" b="26145"/>
            <a:stretch/>
          </p:blipFill>
          <p:spPr>
            <a:xfrm>
              <a:off x="4759849" y="2059268"/>
              <a:ext cx="1681167" cy="125995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D7ABD4-5A0E-ABF6-0603-E3080634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14" y="728595"/>
              <a:ext cx="1286121" cy="1047604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5D1651E-AA8A-AC1C-BC24-BA3002E7615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61" y="1252397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E6AB8B4-B111-639F-8C67-CA8CC0D857B6}"/>
                </a:ext>
              </a:extLst>
            </p:cNvPr>
            <p:cNvSpPr txBox="1"/>
            <p:nvPr/>
          </p:nvSpPr>
          <p:spPr>
            <a:xfrm>
              <a:off x="2981692" y="2473016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NMR spectroscopy</a:t>
              </a:r>
              <a:endParaRPr lang="zh-CN" altLang="en-US" sz="1600" dirty="0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542E207-A89F-F4FF-03E9-1A9A7B8E7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18" t="5312" r="2558" b="26146"/>
            <a:stretch/>
          </p:blipFill>
          <p:spPr>
            <a:xfrm>
              <a:off x="6665407" y="2008780"/>
              <a:ext cx="1785538" cy="1267026"/>
            </a:xfrm>
            <a:prstGeom prst="rect">
              <a:avLst/>
            </a:prstGeom>
          </p:spPr>
        </p:pic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4B6187E9-F1F9-58D5-B941-D907C9FAF68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60" y="2684176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140833C-5C76-DC1B-6A85-15BED4CDCAA3}"/>
                </a:ext>
              </a:extLst>
            </p:cNvPr>
            <p:cNvSpPr txBox="1"/>
            <p:nvPr/>
          </p:nvSpPr>
          <p:spPr>
            <a:xfrm>
              <a:off x="2981692" y="1010660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X-ray crystallography</a:t>
              </a:r>
              <a:endParaRPr lang="zh-CN" altLang="en-US" sz="1600" dirty="0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EE55AB2-49F1-AD4F-6697-12BB2EC0EDFB}"/>
                </a:ext>
              </a:extLst>
            </p:cNvPr>
            <p:cNvSpPr txBox="1"/>
            <p:nvPr/>
          </p:nvSpPr>
          <p:spPr>
            <a:xfrm>
              <a:off x="2981692" y="4018191"/>
              <a:ext cx="18640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Cryo-EM</a:t>
              </a:r>
              <a:endParaRPr lang="zh-CN" altLang="en-US" sz="1600" dirty="0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F7457E5-C4FB-B999-74FB-D5AF80BD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686" y="3704281"/>
              <a:ext cx="982066" cy="1008254"/>
            </a:xfrm>
            <a:prstGeom prst="rect">
              <a:avLst/>
            </a:prstGeom>
          </p:spPr>
        </p:pic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C0814955-E917-815F-0837-65609E377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92759" y="4208408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F1A1433-9BB7-36E6-5E55-813681A2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558" y="3559589"/>
              <a:ext cx="1421196" cy="1375718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7BF0F12-C1E3-B358-7B05-7C958F4CB1DD}"/>
              </a:ext>
            </a:extLst>
          </p:cNvPr>
          <p:cNvSpPr txBox="1"/>
          <p:nvPr/>
        </p:nvSpPr>
        <p:spPr>
          <a:xfrm>
            <a:off x="805738" y="5445645"/>
            <a:ext cx="5454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Over 200,000 protein structures are solved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89A23A-9CF5-5A66-85BB-EBB796D4B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>
          <a:xfrm>
            <a:off x="6734957" y="1463320"/>
            <a:ext cx="4460941" cy="34998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6C65AC2-25CA-4807-B1D4-19B4C4D7496A}"/>
              </a:ext>
            </a:extLst>
          </p:cNvPr>
          <p:cNvSpPr txBox="1"/>
          <p:nvPr/>
        </p:nvSpPr>
        <p:spPr>
          <a:xfrm>
            <a:off x="6403314" y="5445645"/>
            <a:ext cx="4950486" cy="35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Only 3 proteins are solved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vivo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at atomistic detail</a:t>
            </a:r>
          </a:p>
        </p:txBody>
      </p:sp>
    </p:spTree>
    <p:extLst>
      <p:ext uri="{BB962C8B-B14F-4D97-AF65-F5344CB8AC3E}">
        <p14:creationId xmlns:p14="http://schemas.microsoft.com/office/powerpoint/2010/main" val="1858123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043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in-cell structures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Davis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Current Opinion in Structural Biology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401B2407-C46F-B2F9-0429-D2C117373B54}"/>
              </a:ext>
            </a:extLst>
          </p:cNvPr>
          <p:cNvSpPr txBox="1"/>
          <p:nvPr/>
        </p:nvSpPr>
        <p:spPr>
          <a:xfrm>
            <a:off x="4043162" y="666570"/>
            <a:ext cx="4567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Steric crowding                      Non-steric interaction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86FFBD35-812C-A886-70DA-BF60A79DE83A}"/>
              </a:ext>
            </a:extLst>
          </p:cNvPr>
          <p:cNvGrpSpPr/>
          <p:nvPr/>
        </p:nvGrpSpPr>
        <p:grpSpPr>
          <a:xfrm>
            <a:off x="3534345" y="1035902"/>
            <a:ext cx="4738562" cy="5209388"/>
            <a:chOff x="6096000" y="824306"/>
            <a:chExt cx="4738562" cy="520938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EF7AC8-5DD0-E517-AB15-0402102D0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2"/>
            <a:stretch/>
          </p:blipFill>
          <p:spPr>
            <a:xfrm>
              <a:off x="6654580" y="3374855"/>
              <a:ext cx="3621401" cy="265883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E0B896E-A7D4-22A3-EC49-BB93B0277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72"/>
            <a:stretch/>
          </p:blipFill>
          <p:spPr>
            <a:xfrm>
              <a:off x="6096000" y="824306"/>
              <a:ext cx="4738562" cy="2658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845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8DD150-C5D1-6262-64EE-936EE416D4B2}"/>
              </a:ext>
            </a:extLst>
          </p:cNvPr>
          <p:cNvSpPr txBox="1"/>
          <p:nvPr/>
        </p:nvSpPr>
        <p:spPr>
          <a:xfrm>
            <a:off x="188536" y="150892"/>
            <a:ext cx="6902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Forster resonance energy transfer (FRET)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E3F5B2-4E0E-BD82-0DB5-B3FC82FF7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" b="1743"/>
          <a:stretch/>
        </p:blipFill>
        <p:spPr>
          <a:xfrm>
            <a:off x="3954243" y="2238602"/>
            <a:ext cx="1787176" cy="14588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22A065-ADD3-4D14-436B-3917DA87F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4530"/>
            <a:ext cx="3473836" cy="3386989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DB7164D-496A-6492-4F60-D2102DC0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29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BE9A6A0-69D6-9BC5-8698-34B08FB21261}"/>
                  </a:ext>
                </a:extLst>
              </p:cNvPr>
              <p:cNvSpPr txBox="1"/>
              <p:nvPr/>
            </p:nvSpPr>
            <p:spPr>
              <a:xfrm>
                <a:off x="6985210" y="941940"/>
                <a:ext cx="4018070" cy="701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𝑒𝑓𝑓𝑖𝑐𝑖𝑒𝑛𝑐𝑦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𝐷𝐴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BE9A6A0-69D6-9BC5-8698-34B08FB21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210" y="941940"/>
                <a:ext cx="4018070" cy="701667"/>
              </a:xfrm>
              <a:prstGeom prst="rect">
                <a:avLst/>
              </a:prstGeom>
              <a:blipFill>
                <a:blip r:embed="rId5"/>
                <a:stretch>
                  <a:fillRect t="-3571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3B68EFB-12A5-1257-B3D2-CC68A8E53C70}"/>
              </a:ext>
            </a:extLst>
          </p:cNvPr>
          <p:cNvSpPr txBox="1"/>
          <p:nvPr/>
        </p:nvSpPr>
        <p:spPr>
          <a:xfrm>
            <a:off x="997942" y="5339136"/>
            <a:ext cx="10355858" cy="91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Report high accuracy inter-residue separations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Enable single molecule measurements of protein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Only obtain a limited number of separations of amino acid pairs on a given protein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E387DCF8-4EE1-9551-FFA0-85B02BE4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4" y="6550986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Hellenkamp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Methods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44138A-90A3-DBD4-3E10-43D9F4670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171" y="1809515"/>
            <a:ext cx="4752109" cy="32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folding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83730-CD7B-49EB-B10F-0354E5D95C66}"/>
              </a:ext>
            </a:extLst>
          </p:cNvPr>
          <p:cNvSpPr txBox="1"/>
          <p:nvPr/>
        </p:nvSpPr>
        <p:spPr>
          <a:xfrm>
            <a:off x="881446" y="2202089"/>
            <a:ext cx="37530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NWRCMRVMIKMLKFHDVRWLICCKDWSNQDRYWFCFMLYPVYPFSEDASEGPWWSTCHVWSVNAIINSDWMNFDMESQENHWGFTRFHDTGFPLSMESMWWVMLHFGIQNETMAYEEATYNIYVQKYNSIFFDNDHMWPTFPGIEGSFKSETYCEHFYSCGGIAVVVTTHAKMHWGCKELKEKSWIHPPHWCTYGLNTTVYSQWGVPYVEFVLMCQEIGIKPDRQVVYWAKTRSSVPTSEWTNGPRNQEITSMPYKCPNPMAATMCEIIDDNGMQLECVTQLGHIFWAVHWEYAVYTKQHDHKPCAFLSWNSHWNFHWTTWWYRCRLMPEDCTRVGTEMNFKAWNFFRLSHKGGIFSHNAPDTGADKRCPRESVCQDGS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32A04-E0F5-9432-8F62-F6218B261B8F}"/>
              </a:ext>
            </a:extLst>
          </p:cNvPr>
          <p:cNvSpPr txBox="1"/>
          <p:nvPr/>
        </p:nvSpPr>
        <p:spPr>
          <a:xfrm>
            <a:off x="899484" y="1610696"/>
            <a:ext cx="184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Sequence: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D5CDB6-BF70-44E3-76CC-5C02D8D14D62}"/>
              </a:ext>
            </a:extLst>
          </p:cNvPr>
          <p:cNvCxnSpPr>
            <a:cxnSpLocks/>
          </p:cNvCxnSpPr>
          <p:nvPr/>
        </p:nvCxnSpPr>
        <p:spPr>
          <a:xfrm>
            <a:off x="5265314" y="3235948"/>
            <a:ext cx="182821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CDFC81-E6CA-C6B3-85EA-157D37A3BC62}"/>
              </a:ext>
            </a:extLst>
          </p:cNvPr>
          <p:cNvSpPr txBox="1"/>
          <p:nvPr/>
        </p:nvSpPr>
        <p:spPr>
          <a:xfrm>
            <a:off x="5724322" y="2885334"/>
            <a:ext cx="91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Folding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720B5A-EED8-AC9F-52D8-722F684869A6}"/>
              </a:ext>
            </a:extLst>
          </p:cNvPr>
          <p:cNvSpPr txBox="1"/>
          <p:nvPr/>
        </p:nvSpPr>
        <p:spPr>
          <a:xfrm>
            <a:off x="8066694" y="1610696"/>
            <a:ext cx="1657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Structure:</a:t>
            </a:r>
          </a:p>
        </p:txBody>
      </p:sp>
      <p:pic>
        <p:nvPicPr>
          <p:cNvPr id="24" name="Picture 23" descr="A picture containing toy, necklace, food&#10;&#10;Description automatically generated">
            <a:extLst>
              <a:ext uri="{FF2B5EF4-FFF2-40B4-BE49-F238E27FC236}">
                <a16:creationId xmlns:a16="http://schemas.microsoft.com/office/drawing/2014/main" id="{EA54A735-2E80-C117-76CB-08D050A30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0" t="16082" r="8187" b="14672"/>
          <a:stretch/>
        </p:blipFill>
        <p:spPr>
          <a:xfrm>
            <a:off x="7724318" y="2113178"/>
            <a:ext cx="4156250" cy="2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8DD150-C5D1-6262-64EE-936EE416D4B2}"/>
              </a:ext>
            </a:extLst>
          </p:cNvPr>
          <p:cNvSpPr txBox="1"/>
          <p:nvPr/>
        </p:nvSpPr>
        <p:spPr>
          <a:xfrm>
            <a:off x="188536" y="150892"/>
            <a:ext cx="771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Combining all-atom MD simulations with FRET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DB7164D-496A-6492-4F60-D2102DC0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30</a:t>
            </a:fld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88EE652-8B88-3C33-408F-FC021744C94C}"/>
              </a:ext>
            </a:extLst>
          </p:cNvPr>
          <p:cNvGrpSpPr/>
          <p:nvPr/>
        </p:nvGrpSpPr>
        <p:grpSpPr>
          <a:xfrm>
            <a:off x="8321169" y="1933803"/>
            <a:ext cx="3779054" cy="2768818"/>
            <a:chOff x="236146" y="1775356"/>
            <a:chExt cx="4670802" cy="342217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4E4279D-7699-AB46-4565-5CA746D63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0" t="13611" r="23670" b="4649"/>
            <a:stretch/>
          </p:blipFill>
          <p:spPr>
            <a:xfrm>
              <a:off x="236146" y="1775356"/>
              <a:ext cx="4670802" cy="3422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F6ED3DA-30F3-0C62-2E59-1D70C8ACDADC}"/>
                    </a:ext>
                  </a:extLst>
                </p:cNvPr>
                <p:cNvSpPr txBox="1"/>
                <p:nvPr/>
              </p:nvSpPr>
              <p:spPr>
                <a:xfrm>
                  <a:off x="2692088" y="4376886"/>
                  <a:ext cx="843700" cy="478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𝛽𝛿</m:t>
                            </m:r>
                          </m:sub>
                          <m:sup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F6ED3DA-30F3-0C62-2E59-1D70C8ACD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088" y="4376886"/>
                  <a:ext cx="843700" cy="4785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3BA18EA-2832-C3D8-5420-66BB11DABA78}"/>
              </a:ext>
            </a:extLst>
          </p:cNvPr>
          <p:cNvGrpSpPr/>
          <p:nvPr/>
        </p:nvGrpSpPr>
        <p:grpSpPr>
          <a:xfrm>
            <a:off x="5584552" y="2472894"/>
            <a:ext cx="2924381" cy="1690635"/>
            <a:chOff x="277813" y="2396170"/>
            <a:chExt cx="2924381" cy="169063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27A2A37-0907-4ACF-3F1C-748D83498EF0}"/>
                </a:ext>
              </a:extLst>
            </p:cNvPr>
            <p:cNvSpPr txBox="1"/>
            <p:nvPr/>
          </p:nvSpPr>
          <p:spPr>
            <a:xfrm>
              <a:off x="947047" y="2396170"/>
              <a:ext cx="2255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009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vitro starting structure</a:t>
              </a:r>
              <a:endParaRPr lang="zh-CN" altLang="en-US" sz="1600" dirty="0">
                <a:solidFill>
                  <a:srgbClr val="009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4ED88D9-A1AA-DD8B-9F73-3A71110F358F}"/>
                </a:ext>
              </a:extLst>
            </p:cNvPr>
            <p:cNvSpPr txBox="1"/>
            <p:nvPr/>
          </p:nvSpPr>
          <p:spPr>
            <a:xfrm>
              <a:off x="947047" y="3748251"/>
              <a:ext cx="2255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2727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vivo target structure</a:t>
              </a:r>
              <a:endParaRPr lang="zh-CN" altLang="en-US" sz="1600" dirty="0">
                <a:solidFill>
                  <a:srgbClr val="2727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箭头: 下 32">
              <a:extLst>
                <a:ext uri="{FF2B5EF4-FFF2-40B4-BE49-F238E27FC236}">
                  <a16:creationId xmlns:a16="http://schemas.microsoft.com/office/drawing/2014/main" id="{1D6EA1CA-C16C-20A9-E247-9BE83EFDB991}"/>
                </a:ext>
              </a:extLst>
            </p:cNvPr>
            <p:cNvSpPr/>
            <p:nvPr/>
          </p:nvSpPr>
          <p:spPr>
            <a:xfrm>
              <a:off x="2569399" y="2734724"/>
              <a:ext cx="277919" cy="1081269"/>
            </a:xfrm>
            <a:prstGeom prst="downArrow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8ABEBBF-CD9C-47F9-0859-CA398E236394}"/>
                </a:ext>
              </a:extLst>
            </p:cNvPr>
            <p:cNvSpPr txBox="1"/>
            <p:nvPr/>
          </p:nvSpPr>
          <p:spPr>
            <a:xfrm>
              <a:off x="277813" y="2886134"/>
              <a:ext cx="2430545" cy="71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All-atom MD simulation </a:t>
              </a:r>
            </a:p>
            <a:p>
              <a:pPr algn="ctr">
                <a:lnSpc>
                  <a:spcPts val="16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</a:p>
            <a:p>
              <a:pPr algn="ctr">
                <a:lnSpc>
                  <a:spcPts val="16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FRET distance restraints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文本框 4">
            <a:extLst>
              <a:ext uri="{FF2B5EF4-FFF2-40B4-BE49-F238E27FC236}">
                <a16:creationId xmlns:a16="http://schemas.microsoft.com/office/drawing/2014/main" id="{1269813A-AE6F-68AB-DD75-E5A741D77C91}"/>
              </a:ext>
            </a:extLst>
          </p:cNvPr>
          <p:cNvSpPr txBox="1"/>
          <p:nvPr/>
        </p:nvSpPr>
        <p:spPr>
          <a:xfrm>
            <a:off x="607334" y="5445645"/>
            <a:ext cx="5047276" cy="35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All-atom MD simulations can sample protein structures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vitro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0629DB82-4D34-A687-4246-FB4CF7A402B0}"/>
              </a:ext>
            </a:extLst>
          </p:cNvPr>
          <p:cNvSpPr txBox="1"/>
          <p:nvPr/>
        </p:nvSpPr>
        <p:spPr>
          <a:xfrm>
            <a:off x="5896845" y="5445645"/>
            <a:ext cx="5687821" cy="63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Sample protein structural ensembles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vivo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may be possible through MD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vitro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+ enough FRET restraints 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</a:p>
        </p:txBody>
      </p:sp>
      <p:pic>
        <p:nvPicPr>
          <p:cNvPr id="6" name="Picture 5" descr="A collage of different types of protein&#10;&#10;Description automatically generated">
            <a:extLst>
              <a:ext uri="{FF2B5EF4-FFF2-40B4-BE49-F238E27FC236}">
                <a16:creationId xmlns:a16="http://schemas.microsoft.com/office/drawing/2014/main" id="{C0289F4F-D730-6143-311F-17FAC5FD4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8" y="1206506"/>
            <a:ext cx="4643149" cy="412944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185B65-E1B8-088E-FCB4-27F324E00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4" y="6550986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Lindorff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-Larsen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1544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8DD150-C5D1-6262-64EE-936EE416D4B2}"/>
              </a:ext>
            </a:extLst>
          </p:cNvPr>
          <p:cNvSpPr txBox="1"/>
          <p:nvPr/>
        </p:nvSpPr>
        <p:spPr>
          <a:xfrm>
            <a:off x="188536" y="150892"/>
            <a:ext cx="654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minimum sets of distance restraints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DB7164D-496A-6492-4F60-D2102DC0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0FEA51-F9FF-6FB2-AEB8-CC03CC53C6B9}"/>
              </a:ext>
            </a:extLst>
          </p:cNvPr>
          <p:cNvSpPr txBox="1"/>
          <p:nvPr/>
        </p:nvSpPr>
        <p:spPr>
          <a:xfrm>
            <a:off x="716382" y="5586462"/>
            <a:ext cx="11089436" cy="91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Given the large number of possible FRET residue pairs to measure, the optimal FRET pair selection method leads to the minimum sets of distance restraints (2-8% of the number of amino acids) needed to achieve a given accuracy from the target structure. </a:t>
            </a:r>
          </a:p>
          <a:p>
            <a:pPr marL="285750" indent="-28575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increase in restraints for modeling target structure in vivo is due to its instability in the force field</a:t>
            </a:r>
          </a:p>
        </p:txBody>
      </p:sp>
      <p:sp>
        <p:nvSpPr>
          <p:cNvPr id="26" name="矩形 6">
            <a:extLst>
              <a:ext uri="{FF2B5EF4-FFF2-40B4-BE49-F238E27FC236}">
                <a16:creationId xmlns:a16="http://schemas.microsoft.com/office/drawing/2014/main" id="{50D5C6DB-5C95-B729-9A03-5BEBCA24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6" y="6561009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Liu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Protein Science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</p:txBody>
      </p:sp>
      <p:grpSp>
        <p:nvGrpSpPr>
          <p:cNvPr id="63" name="组合 6">
            <a:extLst>
              <a:ext uri="{FF2B5EF4-FFF2-40B4-BE49-F238E27FC236}">
                <a16:creationId xmlns:a16="http://schemas.microsoft.com/office/drawing/2014/main" id="{84F676E0-1C63-50CF-6FC4-A76F50940A2C}"/>
              </a:ext>
            </a:extLst>
          </p:cNvPr>
          <p:cNvGrpSpPr/>
          <p:nvPr/>
        </p:nvGrpSpPr>
        <p:grpSpPr>
          <a:xfrm>
            <a:off x="2347185" y="642766"/>
            <a:ext cx="6923816" cy="2520658"/>
            <a:chOff x="2948606" y="7549722"/>
            <a:chExt cx="41492999" cy="15105780"/>
          </a:xfrm>
        </p:grpSpPr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8521ECC5-AFCC-8175-8304-0D5036B1E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8606" y="7562802"/>
              <a:ext cx="19950673" cy="15092700"/>
            </a:xfrm>
            <a:prstGeom prst="rect">
              <a:avLst/>
            </a:prstGeom>
          </p:spPr>
        </p:pic>
        <p:pic>
          <p:nvPicPr>
            <p:cNvPr id="65" name="图片 3">
              <a:extLst>
                <a:ext uri="{FF2B5EF4-FFF2-40B4-BE49-F238E27FC236}">
                  <a16:creationId xmlns:a16="http://schemas.microsoft.com/office/drawing/2014/main" id="{0EC06F63-73D2-2C39-BDA2-33B384315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490930" y="7549722"/>
              <a:ext cx="19950675" cy="150927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2EE57DB-0E5B-681D-65BF-0C4016FA50A8}"/>
              </a:ext>
            </a:extLst>
          </p:cNvPr>
          <p:cNvGrpSpPr/>
          <p:nvPr/>
        </p:nvGrpSpPr>
        <p:grpSpPr>
          <a:xfrm>
            <a:off x="2347185" y="3106087"/>
            <a:ext cx="7020322" cy="2554032"/>
            <a:chOff x="2232884" y="3947820"/>
            <a:chExt cx="7317559" cy="2662169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6B44F40-8F76-13CF-9E77-24B9A0C0C922}"/>
                </a:ext>
              </a:extLst>
            </p:cNvPr>
            <p:cNvGrpSpPr/>
            <p:nvPr/>
          </p:nvGrpSpPr>
          <p:grpSpPr>
            <a:xfrm>
              <a:off x="2232884" y="3995307"/>
              <a:ext cx="3497169" cy="2614682"/>
              <a:chOff x="2232884" y="3995307"/>
              <a:chExt cx="3497169" cy="2614682"/>
            </a:xfrm>
          </p:grpSpPr>
          <p:pic>
            <p:nvPicPr>
              <p:cNvPr id="61" name="图片 4">
                <a:extLst>
                  <a:ext uri="{FF2B5EF4-FFF2-40B4-BE49-F238E27FC236}">
                    <a16:creationId xmlns:a16="http://schemas.microsoft.com/office/drawing/2014/main" id="{9CCD80D3-53D2-169C-E4AA-DF3241231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32884" y="3995307"/>
                <a:ext cx="3472624" cy="2614682"/>
              </a:xfrm>
              <a:prstGeom prst="rect">
                <a:avLst/>
              </a:prstGeom>
            </p:spPr>
          </p:pic>
          <p:pic>
            <p:nvPicPr>
              <p:cNvPr id="69" name="图片 3">
                <a:extLst>
                  <a:ext uri="{FF2B5EF4-FFF2-40B4-BE49-F238E27FC236}">
                    <a16:creationId xmlns:a16="http://schemas.microsoft.com/office/drawing/2014/main" id="{EF05615C-10E1-C5AA-F39A-699FBD938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83" r="22069"/>
              <a:stretch/>
            </p:blipFill>
            <p:spPr>
              <a:xfrm>
                <a:off x="4826668" y="4069959"/>
                <a:ext cx="805209" cy="739775"/>
              </a:xfrm>
              <a:prstGeom prst="rect">
                <a:avLst/>
              </a:prstGeom>
            </p:spPr>
          </p:pic>
          <p:sp>
            <p:nvSpPr>
              <p:cNvPr id="70" name="文本框 6">
                <a:extLst>
                  <a:ext uri="{FF2B5EF4-FFF2-40B4-BE49-F238E27FC236}">
                    <a16:creationId xmlns:a16="http://schemas.microsoft.com/office/drawing/2014/main" id="{DA5621F9-A063-C5D8-051C-B2FFBE565924}"/>
                  </a:ext>
                </a:extLst>
              </p:cNvPr>
              <p:cNvSpPr txBox="1"/>
              <p:nvPr/>
            </p:nvSpPr>
            <p:spPr>
              <a:xfrm>
                <a:off x="4133118" y="4733002"/>
                <a:ext cx="1596935" cy="28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stable → unstable  </a:t>
                </a:r>
              </a:p>
            </p:txBody>
          </p:sp>
          <p:sp>
            <p:nvSpPr>
              <p:cNvPr id="68" name="文本框 5">
                <a:extLst>
                  <a:ext uri="{FF2B5EF4-FFF2-40B4-BE49-F238E27FC236}">
                    <a16:creationId xmlns:a16="http://schemas.microsoft.com/office/drawing/2014/main" id="{88D98A60-9F61-E721-B055-19A2402C1A10}"/>
                  </a:ext>
                </a:extLst>
              </p:cNvPr>
              <p:cNvSpPr txBox="1"/>
              <p:nvPr/>
            </p:nvSpPr>
            <p:spPr>
              <a:xfrm>
                <a:off x="4567716" y="4284405"/>
                <a:ext cx="551468" cy="28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GB1</a:t>
                </a:r>
                <a:endParaRPr lang="zh-CN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57AFC27-C7B8-D1D9-FB25-543C4444A1B5}"/>
                </a:ext>
              </a:extLst>
            </p:cNvPr>
            <p:cNvGrpSpPr/>
            <p:nvPr/>
          </p:nvGrpSpPr>
          <p:grpSpPr>
            <a:xfrm>
              <a:off x="5971404" y="3947820"/>
              <a:ext cx="3579039" cy="2653580"/>
              <a:chOff x="5971404" y="3947820"/>
              <a:chExt cx="3579039" cy="265358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4491621-E87E-46B5-4BAC-BC54EE2EE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71404" y="3947820"/>
                <a:ext cx="3470065" cy="2653580"/>
              </a:xfrm>
              <a:prstGeom prst="rect">
                <a:avLst/>
              </a:prstGeom>
            </p:spPr>
          </p:pic>
          <p:pic>
            <p:nvPicPr>
              <p:cNvPr id="72" name="图片 3">
                <a:extLst>
                  <a:ext uri="{FF2B5EF4-FFF2-40B4-BE49-F238E27FC236}">
                    <a16:creationId xmlns:a16="http://schemas.microsoft.com/office/drawing/2014/main" id="{AC69AED5-C6EC-3F06-C6C8-1498EDCB43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83" r="22069"/>
              <a:stretch/>
            </p:blipFill>
            <p:spPr>
              <a:xfrm>
                <a:off x="8554121" y="4069959"/>
                <a:ext cx="805209" cy="739775"/>
              </a:xfrm>
              <a:prstGeom prst="rect">
                <a:avLst/>
              </a:prstGeom>
            </p:spPr>
          </p:pic>
          <p:sp>
            <p:nvSpPr>
              <p:cNvPr id="73" name="文本框 6">
                <a:extLst>
                  <a:ext uri="{FF2B5EF4-FFF2-40B4-BE49-F238E27FC236}">
                    <a16:creationId xmlns:a16="http://schemas.microsoft.com/office/drawing/2014/main" id="{6C4A9737-9096-BCCB-490E-609FA0463FC8}"/>
                  </a:ext>
                </a:extLst>
              </p:cNvPr>
              <p:cNvSpPr txBox="1"/>
              <p:nvPr/>
            </p:nvSpPr>
            <p:spPr>
              <a:xfrm>
                <a:off x="7807621" y="4745140"/>
                <a:ext cx="1742822" cy="28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unstable → stable  </a:t>
                </a:r>
              </a:p>
            </p:txBody>
          </p:sp>
          <p:sp>
            <p:nvSpPr>
              <p:cNvPr id="71" name="文本框 5">
                <a:extLst>
                  <a:ext uri="{FF2B5EF4-FFF2-40B4-BE49-F238E27FC236}">
                    <a16:creationId xmlns:a16="http://schemas.microsoft.com/office/drawing/2014/main" id="{D734676A-C400-F4F4-1E92-C8AD4DB6716B}"/>
                  </a:ext>
                </a:extLst>
              </p:cNvPr>
              <p:cNvSpPr txBox="1"/>
              <p:nvPr/>
            </p:nvSpPr>
            <p:spPr>
              <a:xfrm>
                <a:off x="8315027" y="4308720"/>
                <a:ext cx="551469" cy="28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GB1</a:t>
                </a:r>
                <a:endParaRPr lang="zh-CN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78" name="图片 5">
            <a:extLst>
              <a:ext uri="{FF2B5EF4-FFF2-40B4-BE49-F238E27FC236}">
                <a16:creationId xmlns:a16="http://schemas.microsoft.com/office/drawing/2014/main" id="{401B901F-959B-7E58-F217-9D2ABDA052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57" r="22928" b="-57"/>
          <a:stretch/>
        </p:blipFill>
        <p:spPr>
          <a:xfrm>
            <a:off x="6818532" y="750745"/>
            <a:ext cx="876946" cy="688582"/>
          </a:xfrm>
          <a:prstGeom prst="rect">
            <a:avLst/>
          </a:prstGeom>
        </p:spPr>
      </p:pic>
      <p:pic>
        <p:nvPicPr>
          <p:cNvPr id="83" name="Picture 82" descr="A diagram of a plant&#10;&#10;Description automatically generated with medium confidence">
            <a:extLst>
              <a:ext uri="{FF2B5EF4-FFF2-40B4-BE49-F238E27FC236}">
                <a16:creationId xmlns:a16="http://schemas.microsoft.com/office/drawing/2014/main" id="{AE8DF179-B919-59C0-6CAE-AB30BF55BA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56756" r="69579" b="3622"/>
          <a:stretch/>
        </p:blipFill>
        <p:spPr>
          <a:xfrm>
            <a:off x="3261240" y="766385"/>
            <a:ext cx="908992" cy="657303"/>
          </a:xfrm>
          <a:prstGeom prst="rect">
            <a:avLst/>
          </a:prstGeom>
        </p:spPr>
      </p:pic>
      <p:sp>
        <p:nvSpPr>
          <p:cNvPr id="85" name="文本框 6">
            <a:extLst>
              <a:ext uri="{FF2B5EF4-FFF2-40B4-BE49-F238E27FC236}">
                <a16:creationId xmlns:a16="http://schemas.microsoft.com/office/drawing/2014/main" id="{F2BBDDFA-CE49-1132-FE4A-A7363A083D71}"/>
              </a:ext>
            </a:extLst>
          </p:cNvPr>
          <p:cNvSpPr txBox="1"/>
          <p:nvPr/>
        </p:nvSpPr>
        <p:spPr>
          <a:xfrm>
            <a:off x="3677300" y="1313359"/>
            <a:ext cx="151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The largest change in pairwise separation</a:t>
            </a:r>
          </a:p>
        </p:txBody>
      </p:sp>
      <p:sp>
        <p:nvSpPr>
          <p:cNvPr id="86" name="文本框 6">
            <a:extLst>
              <a:ext uri="{FF2B5EF4-FFF2-40B4-BE49-F238E27FC236}">
                <a16:creationId xmlns:a16="http://schemas.microsoft.com/office/drawing/2014/main" id="{AF0C2CCA-0677-3714-C19D-01565736436C}"/>
              </a:ext>
            </a:extLst>
          </p:cNvPr>
          <p:cNvSpPr txBox="1"/>
          <p:nvPr/>
        </p:nvSpPr>
        <p:spPr>
          <a:xfrm>
            <a:off x="7213146" y="1354782"/>
            <a:ext cx="160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Normal mode analysis</a:t>
            </a:r>
          </a:p>
        </p:txBody>
      </p:sp>
    </p:spTree>
    <p:extLst>
      <p:ext uri="{BB962C8B-B14F-4D97-AF65-F5344CB8AC3E}">
        <p14:creationId xmlns:p14="http://schemas.microsoft.com/office/powerpoint/2010/main" val="3100892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47E02E-8D82-A4A4-57F1-DFB09D5AEAC2}"/>
              </a:ext>
            </a:extLst>
          </p:cNvPr>
          <p:cNvSpPr txBox="1"/>
          <p:nvPr/>
        </p:nvSpPr>
        <p:spPr>
          <a:xfrm>
            <a:off x="715348" y="960720"/>
            <a:ext cx="11222915" cy="233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Alphafold2 can be used to solve protein monomer folding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design and protein mutations are yet to be solved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Alphafold3 can solve protein complexes structures from sequence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Scoring function is still needed to evaluate the structures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Protein in-cell structures need to be determined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We propose a combination of experimental and computational technique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44D4AA62-503C-4E50-4FCC-1247F31118CD}"/>
              </a:ext>
            </a:extLst>
          </p:cNvPr>
          <p:cNvSpPr txBox="1"/>
          <p:nvPr/>
        </p:nvSpPr>
        <p:spPr>
          <a:xfrm>
            <a:off x="216816" y="143970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95F4-3D6D-BC7C-4C26-6186C669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09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50773DE-F50E-405C-903C-F6A10CF5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328" y="1293179"/>
            <a:ext cx="3205858" cy="240439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CCA54D2-F5AF-4F8D-99F7-F5B14745AFEB}"/>
              </a:ext>
            </a:extLst>
          </p:cNvPr>
          <p:cNvSpPr txBox="1"/>
          <p:nvPr/>
        </p:nvSpPr>
        <p:spPr>
          <a:xfrm>
            <a:off x="2764168" y="830577"/>
            <a:ext cx="159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Corey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O’Hern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74DE60E-6552-45E7-A236-3B77E8E15608}"/>
              </a:ext>
            </a:extLst>
          </p:cNvPr>
          <p:cNvSpPr txBox="1"/>
          <p:nvPr/>
        </p:nvSpPr>
        <p:spPr>
          <a:xfrm>
            <a:off x="4559059" y="3826066"/>
            <a:ext cx="1495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Jake Sumner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9E554FF-71AF-4C21-9E17-C14BA3E3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" y="4226176"/>
            <a:ext cx="3104673" cy="2327776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BC3801CF-6627-4F13-AE95-38436FBC787B}"/>
              </a:ext>
            </a:extLst>
          </p:cNvPr>
          <p:cNvSpPr txBox="1"/>
          <p:nvPr/>
        </p:nvSpPr>
        <p:spPr>
          <a:xfrm>
            <a:off x="1882958" y="3826066"/>
            <a:ext cx="1336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Alex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Grigas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56BE936-C1B8-1292-A0C6-F8F487832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/>
          <a:stretch/>
        </p:blipFill>
        <p:spPr>
          <a:xfrm>
            <a:off x="4430884" y="4183081"/>
            <a:ext cx="1872507" cy="2378081"/>
          </a:xfrm>
          <a:prstGeom prst="rect">
            <a:avLst/>
          </a:prstGeom>
        </p:spPr>
      </p:pic>
      <p:pic>
        <p:nvPicPr>
          <p:cNvPr id="22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B6E267-EB8E-FE67-66FC-E4D3C4293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00" y="0"/>
            <a:ext cx="1397000" cy="88071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F7ECCC0-25F1-7808-358C-B4360BD98126}"/>
              </a:ext>
            </a:extLst>
          </p:cNvPr>
          <p:cNvSpPr txBox="1"/>
          <p:nvPr/>
        </p:nvSpPr>
        <p:spPr>
          <a:xfrm>
            <a:off x="188536" y="150892"/>
            <a:ext cx="312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33DB0A8-E431-CA31-83EF-5E5A2348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4" name="Picture 6" descr="Sponsors | The Terahertz BioPhotonics Group">
            <a:extLst>
              <a:ext uri="{FF2B5EF4-FFF2-40B4-BE49-F238E27FC236}">
                <a16:creationId xmlns:a16="http://schemas.microsoft.com/office/drawing/2014/main" id="{593E5319-5CE5-447C-D375-4D667FB55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 b="37536"/>
          <a:stretch/>
        </p:blipFill>
        <p:spPr bwMode="auto">
          <a:xfrm>
            <a:off x="9271355" y="50139"/>
            <a:ext cx="1607601" cy="78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B0A7B2D-F8BB-830C-334F-5659B078E0D4}"/>
              </a:ext>
            </a:extLst>
          </p:cNvPr>
          <p:cNvSpPr txBox="1"/>
          <p:nvPr/>
        </p:nvSpPr>
        <p:spPr>
          <a:xfrm>
            <a:off x="7793738" y="2702681"/>
            <a:ext cx="29552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Naomi Brandt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Jack Logan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Devon Finlay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Alex Calabrese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 people 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O’Hern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group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5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F07B14-F3F1-5E58-E84E-8FACB936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579B5-5859-4274-800F-9FE6FBE19154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9DDA295-880A-EFBF-2CF7-86EA7ADE9BB2}"/>
              </a:ext>
            </a:extLst>
          </p:cNvPr>
          <p:cNvSpPr txBox="1">
            <a:spLocks/>
          </p:cNvSpPr>
          <p:nvPr/>
        </p:nvSpPr>
        <p:spPr>
          <a:xfrm>
            <a:off x="1122783" y="3065681"/>
            <a:ext cx="9946433" cy="7266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6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Diversity in protein structure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D110B30A-784A-71C2-E984-F02DE103765F}"/>
              </a:ext>
            </a:extLst>
          </p:cNvPr>
          <p:cNvSpPr txBox="1"/>
          <p:nvPr/>
        </p:nvSpPr>
        <p:spPr>
          <a:xfrm>
            <a:off x="1102564" y="5018484"/>
            <a:ext cx="10251236" cy="129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Monomer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Multimers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Protein-nucleic acid complexes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Protein-ligand complexes</a:t>
            </a:r>
          </a:p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Intrinsic disordered proteins</a:t>
            </a:r>
          </a:p>
        </p:txBody>
      </p:sp>
      <p:pic>
        <p:nvPicPr>
          <p:cNvPr id="4" name="Picture 3" descr="A picture containing toy, light, food, flower&#10;&#10;Description automatically generated">
            <a:extLst>
              <a:ext uri="{FF2B5EF4-FFF2-40B4-BE49-F238E27FC236}">
                <a16:creationId xmlns:a16="http://schemas.microsoft.com/office/drawing/2014/main" id="{BA6182CC-4D77-1F43-D770-90FB71590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0" t="13333" r="12380" b="11905"/>
          <a:stretch/>
        </p:blipFill>
        <p:spPr>
          <a:xfrm>
            <a:off x="807044" y="934909"/>
            <a:ext cx="1678318" cy="1756639"/>
          </a:xfrm>
          <a:prstGeom prst="rect">
            <a:avLst/>
          </a:prstGeom>
        </p:spPr>
      </p:pic>
      <p:pic>
        <p:nvPicPr>
          <p:cNvPr id="5" name="Picture 4" descr="A picture containing cable&#10;&#10;Description automatically generated">
            <a:extLst>
              <a:ext uri="{FF2B5EF4-FFF2-40B4-BE49-F238E27FC236}">
                <a16:creationId xmlns:a16="http://schemas.microsoft.com/office/drawing/2014/main" id="{4C7ED4CA-B5F5-C139-D615-98D45DAB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41898">
            <a:off x="-304046" y="2065780"/>
            <a:ext cx="2222180" cy="2222180"/>
          </a:xfrm>
          <a:prstGeom prst="rect">
            <a:avLst/>
          </a:prstGeom>
        </p:spPr>
      </p:pic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C716A991-68D7-0D6A-5A4E-8F96A88B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25" y="1348822"/>
            <a:ext cx="2994952" cy="2994952"/>
          </a:xfrm>
          <a:prstGeom prst="rect">
            <a:avLst/>
          </a:prstGeom>
        </p:spPr>
      </p:pic>
      <p:pic>
        <p:nvPicPr>
          <p:cNvPr id="12" name="Picture 11" descr="A red and blue structure&#10;&#10;Description automatically generated">
            <a:extLst>
              <a:ext uri="{FF2B5EF4-FFF2-40B4-BE49-F238E27FC236}">
                <a16:creationId xmlns:a16="http://schemas.microsoft.com/office/drawing/2014/main" id="{48139932-18F1-34DB-63DB-65A7F74CC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71" y="661152"/>
            <a:ext cx="3005882" cy="2767848"/>
          </a:xfrm>
          <a:prstGeom prst="rect">
            <a:avLst/>
          </a:prstGeom>
        </p:spPr>
      </p:pic>
      <p:pic>
        <p:nvPicPr>
          <p:cNvPr id="17" name="Picture 16" descr="A black and orange wire&#10;&#10;Description automatically generated">
            <a:extLst>
              <a:ext uri="{FF2B5EF4-FFF2-40B4-BE49-F238E27FC236}">
                <a16:creationId xmlns:a16="http://schemas.microsoft.com/office/drawing/2014/main" id="{E4805796-EAFE-1894-5C2E-5E2AC7CD5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57" y="674112"/>
            <a:ext cx="2799832" cy="1756583"/>
          </a:xfrm>
          <a:prstGeom prst="rect">
            <a:avLst/>
          </a:prstGeom>
        </p:spPr>
      </p:pic>
      <p:pic>
        <p:nvPicPr>
          <p:cNvPr id="14" name="Picture 13" descr="A dna model with multiple colors&#10;&#10;Description automatically generated with medium confidence">
            <a:extLst>
              <a:ext uri="{FF2B5EF4-FFF2-40B4-BE49-F238E27FC236}">
                <a16:creationId xmlns:a16="http://schemas.microsoft.com/office/drawing/2014/main" id="{BBB32DC0-F335-2C78-19C6-B62585BB1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53" y="1650305"/>
            <a:ext cx="2746141" cy="29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10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 determination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711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75D28C-9385-898F-1B29-91B932D4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26" y="834006"/>
            <a:ext cx="4794548" cy="4491735"/>
          </a:xfrm>
          <a:prstGeom prst="rect">
            <a:avLst/>
          </a:prstGeom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72E147D1-509D-B3D7-7B28-2C8E5A6A9AF4}"/>
              </a:ext>
            </a:extLst>
          </p:cNvPr>
          <p:cNvSpPr txBox="1"/>
          <p:nvPr/>
        </p:nvSpPr>
        <p:spPr>
          <a:xfrm>
            <a:off x="3962963" y="5327177"/>
            <a:ext cx="4794548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80"/>
              </a:lnSpc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Myoglobin: first high resolution protein crystal structure</a:t>
            </a:r>
          </a:p>
        </p:txBody>
      </p:sp>
    </p:spTree>
    <p:extLst>
      <p:ext uri="{BB962C8B-B14F-4D97-AF65-F5344CB8AC3E}">
        <p14:creationId xmlns:p14="http://schemas.microsoft.com/office/powerpoint/2010/main" val="346314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510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Protein structure determination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638"/>
            <a:ext cx="504727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Kendrew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(1958)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Williamson et al.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Journal of Molecular Biology 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(1985)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Ling et al. Protein Science (2019)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2AE95CC-44C9-80B1-8040-5805898164AB}"/>
              </a:ext>
            </a:extLst>
          </p:cNvPr>
          <p:cNvGrpSpPr/>
          <p:nvPr/>
        </p:nvGrpSpPr>
        <p:grpSpPr>
          <a:xfrm>
            <a:off x="1361007" y="461128"/>
            <a:ext cx="10177156" cy="5459457"/>
            <a:chOff x="1361007" y="318625"/>
            <a:chExt cx="10177156" cy="5459457"/>
          </a:xfrm>
        </p:grpSpPr>
        <p:grpSp>
          <p:nvGrpSpPr>
            <p:cNvPr id="21" name="组合 22">
              <a:extLst>
                <a:ext uri="{FF2B5EF4-FFF2-40B4-BE49-F238E27FC236}">
                  <a16:creationId xmlns:a16="http://schemas.microsoft.com/office/drawing/2014/main" id="{5C79EA77-A393-8986-06E4-720572866404}"/>
                </a:ext>
              </a:extLst>
            </p:cNvPr>
            <p:cNvGrpSpPr/>
            <p:nvPr/>
          </p:nvGrpSpPr>
          <p:grpSpPr>
            <a:xfrm>
              <a:off x="3438816" y="318625"/>
              <a:ext cx="8099347" cy="2203010"/>
              <a:chOff x="4330080" y="1146635"/>
              <a:chExt cx="8099347" cy="2203010"/>
            </a:xfrm>
          </p:grpSpPr>
          <p:pic>
            <p:nvPicPr>
              <p:cNvPr id="33" name="Picture 8" descr="A picture containing drawing, light, shirt&#10;&#10;Description automatically generated">
                <a:extLst>
                  <a:ext uri="{FF2B5EF4-FFF2-40B4-BE49-F238E27FC236}">
                    <a16:creationId xmlns:a16="http://schemas.microsoft.com/office/drawing/2014/main" id="{EE78EF07-E32F-F5A9-1E96-A0FAF0EFA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88990" y="1146635"/>
                <a:ext cx="2203010" cy="2203010"/>
              </a:xfrm>
              <a:prstGeom prst="rect">
                <a:avLst/>
              </a:prstGeom>
            </p:spPr>
          </p:pic>
          <p:pic>
            <p:nvPicPr>
              <p:cNvPr id="23" name="图片 41">
                <a:extLst>
                  <a:ext uri="{FF2B5EF4-FFF2-40B4-BE49-F238E27FC236}">
                    <a16:creationId xmlns:a16="http://schemas.microsoft.com/office/drawing/2014/main" id="{A883CB0A-0B26-A685-1114-4C767BB71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3936" y="1731097"/>
                <a:ext cx="1286121" cy="1047604"/>
              </a:xfrm>
              <a:prstGeom prst="rect">
                <a:avLst/>
              </a:prstGeom>
            </p:spPr>
          </p:pic>
          <p:pic>
            <p:nvPicPr>
              <p:cNvPr id="24" name="图片 46">
                <a:extLst>
                  <a:ext uri="{FF2B5EF4-FFF2-40B4-BE49-F238E27FC236}">
                    <a16:creationId xmlns:a16="http://schemas.microsoft.com/office/drawing/2014/main" id="{472F1184-77C6-AF59-8AD4-4AFF90567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12408" y="1715017"/>
                <a:ext cx="1097409" cy="1095414"/>
              </a:xfrm>
              <a:prstGeom prst="rect">
                <a:avLst/>
              </a:prstGeom>
            </p:spPr>
          </p:pic>
          <p:pic>
            <p:nvPicPr>
              <p:cNvPr id="25" name="图片 48">
                <a:extLst>
                  <a:ext uri="{FF2B5EF4-FFF2-40B4-BE49-F238E27FC236}">
                    <a16:creationId xmlns:a16="http://schemas.microsoft.com/office/drawing/2014/main" id="{16C8AA9A-E52A-294E-FA7C-A31603922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2743" y="1765860"/>
                <a:ext cx="1148820" cy="993729"/>
              </a:xfrm>
              <a:prstGeom prst="rect">
                <a:avLst/>
              </a:prstGeom>
            </p:spPr>
          </p:pic>
          <p:sp>
            <p:nvSpPr>
              <p:cNvPr id="26" name="文本框 50">
                <a:extLst>
                  <a:ext uri="{FF2B5EF4-FFF2-40B4-BE49-F238E27FC236}">
                    <a16:creationId xmlns:a16="http://schemas.microsoft.com/office/drawing/2014/main" id="{079A1F4B-65C1-8D5A-E835-0FC9D2EBD291}"/>
                  </a:ext>
                </a:extLst>
              </p:cNvPr>
              <p:cNvSpPr txBox="1"/>
              <p:nvPr/>
            </p:nvSpPr>
            <p:spPr>
              <a:xfrm>
                <a:off x="4330080" y="2784353"/>
                <a:ext cx="20338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Protein crystallization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文本框 52">
                <a:extLst>
                  <a:ext uri="{FF2B5EF4-FFF2-40B4-BE49-F238E27FC236}">
                    <a16:creationId xmlns:a16="http://schemas.microsoft.com/office/drawing/2014/main" id="{D8C6BC2A-4689-A97F-08F3-91C1BDEFFD5A}"/>
                  </a:ext>
                </a:extLst>
              </p:cNvPr>
              <p:cNvSpPr txBox="1"/>
              <p:nvPr/>
            </p:nvSpPr>
            <p:spPr>
              <a:xfrm>
                <a:off x="6244196" y="2780589"/>
                <a:ext cx="20338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X-ray diffraction</a:t>
                </a:r>
              </a:p>
            </p:txBody>
          </p:sp>
          <p:sp>
            <p:nvSpPr>
              <p:cNvPr id="28" name="文本框 56">
                <a:extLst>
                  <a:ext uri="{FF2B5EF4-FFF2-40B4-BE49-F238E27FC236}">
                    <a16:creationId xmlns:a16="http://schemas.microsoft.com/office/drawing/2014/main" id="{8BA02C75-B4D4-4799-F0A2-0B5D822C990B}"/>
                  </a:ext>
                </a:extLst>
              </p:cNvPr>
              <p:cNvSpPr txBox="1"/>
              <p:nvPr/>
            </p:nvSpPr>
            <p:spPr>
              <a:xfrm>
                <a:off x="7914617" y="2784353"/>
                <a:ext cx="2525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 density map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" name="直接箭头连接符 57">
                <a:extLst>
                  <a:ext uri="{FF2B5EF4-FFF2-40B4-BE49-F238E27FC236}">
                    <a16:creationId xmlns:a16="http://schemas.microsoft.com/office/drawing/2014/main" id="{75824906-F512-D8E0-73A1-8EEA4A1E0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8995" y="2274087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58">
                <a:extLst>
                  <a:ext uri="{FF2B5EF4-FFF2-40B4-BE49-F238E27FC236}">
                    <a16:creationId xmlns:a16="http://schemas.microsoft.com/office/drawing/2014/main" id="{6D07D522-134C-A0B3-C98A-564F90FC2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6496" y="2274087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59">
                <a:extLst>
                  <a:ext uri="{FF2B5EF4-FFF2-40B4-BE49-F238E27FC236}">
                    <a16:creationId xmlns:a16="http://schemas.microsoft.com/office/drawing/2014/main" id="{8BA97DE3-927E-29B8-D973-AFAECEB96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9095" y="2248140"/>
                <a:ext cx="43779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60">
                <a:extLst>
                  <a:ext uri="{FF2B5EF4-FFF2-40B4-BE49-F238E27FC236}">
                    <a16:creationId xmlns:a16="http://schemas.microsoft.com/office/drawing/2014/main" id="{05A6C37E-3350-48A5-E345-F844317E9646}"/>
                  </a:ext>
                </a:extLst>
              </p:cNvPr>
              <p:cNvSpPr txBox="1"/>
              <p:nvPr/>
            </p:nvSpPr>
            <p:spPr>
              <a:xfrm>
                <a:off x="9904355" y="2784353"/>
                <a:ext cx="2525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Structure determination</a:t>
                </a:r>
                <a:endParaRPr lang="zh-CN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5" name="图片 29">
              <a:extLst>
                <a:ext uri="{FF2B5EF4-FFF2-40B4-BE49-F238E27FC236}">
                  <a16:creationId xmlns:a16="http://schemas.microsoft.com/office/drawing/2014/main" id="{AF0C871D-1900-7C51-C51E-35F67E562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7" t="5312" b="26146"/>
            <a:stretch/>
          </p:blipFill>
          <p:spPr>
            <a:xfrm>
              <a:off x="5699386" y="2285121"/>
              <a:ext cx="5814523" cy="1469274"/>
            </a:xfrm>
            <a:prstGeom prst="rect">
              <a:avLst/>
            </a:prstGeom>
          </p:spPr>
        </p:pic>
        <p:sp>
          <p:nvSpPr>
            <p:cNvPr id="36" name="文本框 68">
              <a:extLst>
                <a:ext uri="{FF2B5EF4-FFF2-40B4-BE49-F238E27FC236}">
                  <a16:creationId xmlns:a16="http://schemas.microsoft.com/office/drawing/2014/main" id="{6732FF54-8C79-8F67-2C89-A866E818EF41}"/>
                </a:ext>
              </a:extLst>
            </p:cNvPr>
            <p:cNvSpPr txBox="1"/>
            <p:nvPr/>
          </p:nvSpPr>
          <p:spPr>
            <a:xfrm>
              <a:off x="3587105" y="3808972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ample preparation</a:t>
              </a:r>
              <a:endParaRPr lang="zh-CN" altLang="en-US" sz="1400" dirty="0"/>
            </a:p>
          </p:txBody>
        </p:sp>
        <p:sp>
          <p:nvSpPr>
            <p:cNvPr id="37" name="文本框 69">
              <a:extLst>
                <a:ext uri="{FF2B5EF4-FFF2-40B4-BE49-F238E27FC236}">
                  <a16:creationId xmlns:a16="http://schemas.microsoft.com/office/drawing/2014/main" id="{67195772-56E0-85AD-0E1A-08AE71CFAD39}"/>
                </a:ext>
              </a:extLst>
            </p:cNvPr>
            <p:cNvSpPr txBox="1"/>
            <p:nvPr/>
          </p:nvSpPr>
          <p:spPr>
            <a:xfrm>
              <a:off x="5436630" y="3813960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NMR data collection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文本框 70">
              <a:extLst>
                <a:ext uri="{FF2B5EF4-FFF2-40B4-BE49-F238E27FC236}">
                  <a16:creationId xmlns:a16="http://schemas.microsoft.com/office/drawing/2014/main" id="{826ABE3C-EE4B-70FC-02C0-0FEA483E2515}"/>
                </a:ext>
              </a:extLst>
            </p:cNvPr>
            <p:cNvSpPr txBox="1"/>
            <p:nvPr/>
          </p:nvSpPr>
          <p:spPr>
            <a:xfrm>
              <a:off x="7083958" y="3810406"/>
              <a:ext cx="22086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assignments and restraints generation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文本框 71">
              <a:extLst>
                <a:ext uri="{FF2B5EF4-FFF2-40B4-BE49-F238E27FC236}">
                  <a16:creationId xmlns:a16="http://schemas.microsoft.com/office/drawing/2014/main" id="{9DF26097-B115-C40A-D09C-4394CC8AE572}"/>
                </a:ext>
              </a:extLst>
            </p:cNvPr>
            <p:cNvSpPr txBox="1"/>
            <p:nvPr/>
          </p:nvSpPr>
          <p:spPr>
            <a:xfrm>
              <a:off x="9259848" y="3810406"/>
              <a:ext cx="20315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Structure </a:t>
              </a:r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determination based on restraints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直接箭头连接符 72">
              <a:extLst>
                <a:ext uri="{FF2B5EF4-FFF2-40B4-BE49-F238E27FC236}">
                  <a16:creationId xmlns:a16="http://schemas.microsoft.com/office/drawing/2014/main" id="{559064DF-4C9D-D532-F74E-FA82A3B3960B}"/>
                </a:ext>
              </a:extLst>
            </p:cNvPr>
            <p:cNvCxnSpPr>
              <a:cxnSpLocks/>
            </p:cNvCxnSpPr>
            <p:nvPr/>
          </p:nvCxnSpPr>
          <p:spPr>
            <a:xfrm>
              <a:off x="5248086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73">
              <a:extLst>
                <a:ext uri="{FF2B5EF4-FFF2-40B4-BE49-F238E27FC236}">
                  <a16:creationId xmlns:a16="http://schemas.microsoft.com/office/drawing/2014/main" id="{44B8CCA3-466E-B165-A17C-D707BC5B214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50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74">
              <a:extLst>
                <a:ext uri="{FF2B5EF4-FFF2-40B4-BE49-F238E27FC236}">
                  <a16:creationId xmlns:a16="http://schemas.microsoft.com/office/drawing/2014/main" id="{10DE23F8-8181-FC9D-51FF-FAFE1BC35D42}"/>
                </a:ext>
              </a:extLst>
            </p:cNvPr>
            <p:cNvCxnSpPr>
              <a:cxnSpLocks/>
            </p:cNvCxnSpPr>
            <p:nvPr/>
          </p:nvCxnSpPr>
          <p:spPr>
            <a:xfrm>
              <a:off x="9019538" y="31834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23">
              <a:extLst>
                <a:ext uri="{FF2B5EF4-FFF2-40B4-BE49-F238E27FC236}">
                  <a16:creationId xmlns:a16="http://schemas.microsoft.com/office/drawing/2014/main" id="{44730D62-14BE-F619-3841-3C4DE322B500}"/>
                </a:ext>
              </a:extLst>
            </p:cNvPr>
            <p:cNvSpPr txBox="1"/>
            <p:nvPr/>
          </p:nvSpPr>
          <p:spPr>
            <a:xfrm>
              <a:off x="1361007" y="2966884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NMR spectroscopy</a:t>
              </a:r>
              <a:endParaRPr lang="zh-CN" altLang="en-US" sz="1600" dirty="0"/>
            </a:p>
          </p:txBody>
        </p:sp>
        <p:sp>
          <p:nvSpPr>
            <p:cNvPr id="53" name="文本框 33">
              <a:extLst>
                <a:ext uri="{FF2B5EF4-FFF2-40B4-BE49-F238E27FC236}">
                  <a16:creationId xmlns:a16="http://schemas.microsoft.com/office/drawing/2014/main" id="{86850AD8-41D2-74E3-4605-8F2BF5493357}"/>
                </a:ext>
              </a:extLst>
            </p:cNvPr>
            <p:cNvSpPr txBox="1"/>
            <p:nvPr/>
          </p:nvSpPr>
          <p:spPr>
            <a:xfrm>
              <a:off x="1361007" y="1334060"/>
              <a:ext cx="19264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X-ray crystallography</a:t>
              </a:r>
              <a:endParaRPr lang="zh-CN" altLang="en-US" sz="1600" dirty="0"/>
            </a:p>
          </p:txBody>
        </p:sp>
        <p:sp>
          <p:nvSpPr>
            <p:cNvPr id="54" name="文本框 36">
              <a:extLst>
                <a:ext uri="{FF2B5EF4-FFF2-40B4-BE49-F238E27FC236}">
                  <a16:creationId xmlns:a16="http://schemas.microsoft.com/office/drawing/2014/main" id="{3FF6594A-A144-0D9C-7D1E-6D2643F44AFF}"/>
                </a:ext>
              </a:extLst>
            </p:cNvPr>
            <p:cNvSpPr txBox="1"/>
            <p:nvPr/>
          </p:nvSpPr>
          <p:spPr>
            <a:xfrm>
              <a:off x="1361007" y="4637182"/>
              <a:ext cx="18640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Cryo-EM</a:t>
              </a:r>
              <a:endParaRPr lang="zh-CN" altLang="en-US" sz="1600" dirty="0"/>
            </a:p>
          </p:txBody>
        </p:sp>
        <p:pic>
          <p:nvPicPr>
            <p:cNvPr id="55" name="图片 38">
              <a:extLst>
                <a:ext uri="{FF2B5EF4-FFF2-40B4-BE49-F238E27FC236}">
                  <a16:creationId xmlns:a16="http://schemas.microsoft.com/office/drawing/2014/main" id="{259B5BED-EF26-A44B-A352-B5D2B7542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4" y="4434502"/>
              <a:ext cx="982066" cy="1008254"/>
            </a:xfrm>
            <a:prstGeom prst="rect">
              <a:avLst/>
            </a:prstGeom>
          </p:spPr>
        </p:pic>
        <p:cxnSp>
          <p:nvCxnSpPr>
            <p:cNvPr id="56" name="直接箭头连接符 39">
              <a:extLst>
                <a:ext uri="{FF2B5EF4-FFF2-40B4-BE49-F238E27FC236}">
                  <a16:creationId xmlns:a16="http://schemas.microsoft.com/office/drawing/2014/main" id="{59A143DB-B0CA-080F-6C7F-15D081079F1E}"/>
                </a:ext>
              </a:extLst>
            </p:cNvPr>
            <p:cNvCxnSpPr>
              <a:cxnSpLocks/>
            </p:cNvCxnSpPr>
            <p:nvPr/>
          </p:nvCxnSpPr>
          <p:spPr>
            <a:xfrm>
              <a:off x="5224963" y="4883488"/>
              <a:ext cx="43779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图片 41">
              <a:extLst>
                <a:ext uri="{FF2B5EF4-FFF2-40B4-BE49-F238E27FC236}">
                  <a16:creationId xmlns:a16="http://schemas.microsoft.com/office/drawing/2014/main" id="{F9820D84-4CE3-0965-548B-9CFA8EC26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487" y="4324797"/>
              <a:ext cx="1317015" cy="1274871"/>
            </a:xfrm>
            <a:prstGeom prst="rect">
              <a:avLst/>
            </a:prstGeom>
          </p:spPr>
        </p:pic>
        <p:pic>
          <p:nvPicPr>
            <p:cNvPr id="58" name="图片 29">
              <a:extLst>
                <a:ext uri="{FF2B5EF4-FFF2-40B4-BE49-F238E27FC236}">
                  <a16:creationId xmlns:a16="http://schemas.microsoft.com/office/drawing/2014/main" id="{0540F574-DD5B-B5F3-629E-6BBDFE48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5312" r="67391" b="26146"/>
            <a:stretch/>
          </p:blipFill>
          <p:spPr>
            <a:xfrm>
              <a:off x="3726997" y="2319756"/>
              <a:ext cx="1421196" cy="1489216"/>
            </a:xfrm>
            <a:prstGeom prst="rect">
              <a:avLst/>
            </a:prstGeom>
          </p:spPr>
        </p:pic>
        <p:pic>
          <p:nvPicPr>
            <p:cNvPr id="62" name="Picture 61" descr="A close-up of a cell&#10;&#10;Description automatically generated">
              <a:extLst>
                <a:ext uri="{FF2B5EF4-FFF2-40B4-BE49-F238E27FC236}">
                  <a16:creationId xmlns:a16="http://schemas.microsoft.com/office/drawing/2014/main" id="{4A7926A8-C80E-7816-4D79-145ED178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487" y="4434502"/>
              <a:ext cx="982066" cy="982066"/>
            </a:xfrm>
            <a:prstGeom prst="rect">
              <a:avLst/>
            </a:prstGeom>
          </p:spPr>
        </p:pic>
        <p:cxnSp>
          <p:nvCxnSpPr>
            <p:cNvPr id="63" name="直接箭头连接符 73">
              <a:extLst>
                <a:ext uri="{FF2B5EF4-FFF2-40B4-BE49-F238E27FC236}">
                  <a16:creationId xmlns:a16="http://schemas.microsoft.com/office/drawing/2014/main" id="{63020E51-E76C-34CE-A4DD-FA1EF7EDF005}"/>
                </a:ext>
              </a:extLst>
            </p:cNvPr>
            <p:cNvCxnSpPr>
              <a:cxnSpLocks/>
            </p:cNvCxnSpPr>
            <p:nvPr/>
          </p:nvCxnSpPr>
          <p:spPr>
            <a:xfrm>
              <a:off x="7083071" y="4906566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8">
              <a:extLst>
                <a:ext uri="{FF2B5EF4-FFF2-40B4-BE49-F238E27FC236}">
                  <a16:creationId xmlns:a16="http://schemas.microsoft.com/office/drawing/2014/main" id="{93759425-2546-DA07-5BA5-69BDC140C36F}"/>
                </a:ext>
              </a:extLst>
            </p:cNvPr>
            <p:cNvSpPr txBox="1"/>
            <p:nvPr/>
          </p:nvSpPr>
          <p:spPr>
            <a:xfrm>
              <a:off x="3546236" y="5470305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altLang="zh-CN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ample preparation</a:t>
              </a:r>
              <a:endParaRPr lang="zh-CN" altLang="en-US" sz="1400" dirty="0"/>
            </a:p>
          </p:txBody>
        </p:sp>
        <p:sp>
          <p:nvSpPr>
            <p:cNvPr id="65" name="文本框 69">
              <a:extLst>
                <a:ext uri="{FF2B5EF4-FFF2-40B4-BE49-F238E27FC236}">
                  <a16:creationId xmlns:a16="http://schemas.microsoft.com/office/drawing/2014/main" id="{A1292C01-6425-8980-BB51-FC969228ABBA}"/>
                </a:ext>
              </a:extLst>
            </p:cNvPr>
            <p:cNvSpPr txBox="1"/>
            <p:nvPr/>
          </p:nvSpPr>
          <p:spPr>
            <a:xfrm>
              <a:off x="5511617" y="5470305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Cryo-EM imaging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文本框 69">
              <a:extLst>
                <a:ext uri="{FF2B5EF4-FFF2-40B4-BE49-F238E27FC236}">
                  <a16:creationId xmlns:a16="http://schemas.microsoft.com/office/drawing/2014/main" id="{79169AA2-B894-6E5C-C324-398D9E2CA701}"/>
                </a:ext>
              </a:extLst>
            </p:cNvPr>
            <p:cNvSpPr txBox="1"/>
            <p:nvPr/>
          </p:nvSpPr>
          <p:spPr>
            <a:xfrm>
              <a:off x="9138404" y="5470305"/>
              <a:ext cx="23071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Structure reconstruction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文本框 69">
              <a:extLst>
                <a:ext uri="{FF2B5EF4-FFF2-40B4-BE49-F238E27FC236}">
                  <a16:creationId xmlns:a16="http://schemas.microsoft.com/office/drawing/2014/main" id="{34FC2033-7FE0-5507-B3A2-2EC0578C11DE}"/>
                </a:ext>
              </a:extLst>
            </p:cNvPr>
            <p:cNvSpPr txBox="1"/>
            <p:nvPr/>
          </p:nvSpPr>
          <p:spPr>
            <a:xfrm>
              <a:off x="7352622" y="5455607"/>
              <a:ext cx="1926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Data processing</a:t>
              </a:r>
              <a:endPara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8" name="直接箭头连接符 74">
              <a:extLst>
                <a:ext uri="{FF2B5EF4-FFF2-40B4-BE49-F238E27FC236}">
                  <a16:creationId xmlns:a16="http://schemas.microsoft.com/office/drawing/2014/main" id="{D3B70E4A-82E6-6633-9632-279F8A726F71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10" y="4938841"/>
              <a:ext cx="41467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 descr="A grid of blue ovals&#10;&#10;Description automatically generated">
              <a:extLst>
                <a:ext uri="{FF2B5EF4-FFF2-40B4-BE49-F238E27FC236}">
                  <a16:creationId xmlns:a16="http://schemas.microsoft.com/office/drawing/2014/main" id="{4C17EAB8-FB77-FAE2-1A89-452096509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550" y="4372761"/>
              <a:ext cx="1044678" cy="1131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0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7" name="Picture 6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8274B316-1AE8-8C95-A495-F1912EC4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3" y="1517427"/>
            <a:ext cx="8934611" cy="4355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476E1-F7EA-2944-A728-4021218F7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32" y="809000"/>
            <a:ext cx="8945775" cy="708427"/>
          </a:xfrm>
          <a:prstGeom prst="rect">
            <a:avLst/>
          </a:prstGeom>
        </p:spPr>
      </p:pic>
      <p:sp>
        <p:nvSpPr>
          <p:cNvPr id="13" name="文本框 5">
            <a:extLst>
              <a:ext uri="{FF2B5EF4-FFF2-40B4-BE49-F238E27FC236}">
                <a16:creationId xmlns:a16="http://schemas.microsoft.com/office/drawing/2014/main" id="{90ED2C00-BF12-7C75-EAB8-B1BBA7FB52FE}"/>
              </a:ext>
            </a:extLst>
          </p:cNvPr>
          <p:cNvSpPr txBox="1"/>
          <p:nvPr/>
        </p:nvSpPr>
        <p:spPr>
          <a:xfrm>
            <a:off x="1102564" y="5801737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number of total number of structures being solved </a:t>
            </a:r>
          </a:p>
        </p:txBody>
      </p:sp>
    </p:spTree>
    <p:extLst>
      <p:ext uri="{BB962C8B-B14F-4D97-AF65-F5344CB8AC3E}">
        <p14:creationId xmlns:p14="http://schemas.microsoft.com/office/powerpoint/2010/main" val="236145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5" name="Picture 4" descr="A screenshot of a data&#10;&#10;Description automatically generated">
            <a:extLst>
              <a:ext uri="{FF2B5EF4-FFF2-40B4-BE49-F238E27FC236}">
                <a16:creationId xmlns:a16="http://schemas.microsoft.com/office/drawing/2014/main" id="{DDC0C6D4-7F88-4817-34C4-6F379501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" y="1800636"/>
            <a:ext cx="10928113" cy="24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2F77-AB9B-2C54-8CB6-43FF3A7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DC125B4-DB53-96C0-0755-F763A4C9EF59}"/>
              </a:ext>
            </a:extLst>
          </p:cNvPr>
          <p:cNvSpPr txBox="1"/>
          <p:nvPr/>
        </p:nvSpPr>
        <p:spPr>
          <a:xfrm>
            <a:off x="188536" y="150892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A70EF-141A-C6A9-5729-DEF67089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29F-D83A-4A6C-8098-5844C03B5E3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CD28D7A5-FF0D-5E74-6EC6-16671216A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6303"/>
            <a:ext cx="50472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www.rcsb.org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D110B30A-784A-71C2-E984-F02DE103765F}"/>
              </a:ext>
            </a:extLst>
          </p:cNvPr>
          <p:cNvSpPr txBox="1"/>
          <p:nvPr/>
        </p:nvSpPr>
        <p:spPr>
          <a:xfrm>
            <a:off x="1102564" y="5801737"/>
            <a:ext cx="10251236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8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number of distinct sequences being solved </a:t>
            </a:r>
          </a:p>
        </p:txBody>
      </p:sp>
      <p:pic>
        <p:nvPicPr>
          <p:cNvPr id="5" name="Picture 4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63330A1F-3F4D-8462-2E9E-5C97E40A5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2" y="713494"/>
            <a:ext cx="10251236" cy="50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12612</TotalTime>
  <Words>1206</Words>
  <Application>Microsoft Office PowerPoint</Application>
  <PresentationFormat>Widescreen</PresentationFormat>
  <Paragraphs>245</Paragraphs>
  <Slides>34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主题​​</vt:lpstr>
      <vt:lpstr>Computational modeling of protein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minimal and optimal sets of restraints for FRET-assisted protein structural modeling</dc:title>
  <dc:creator>Zhuoyi Liu</dc:creator>
  <cp:lastModifiedBy>Zhuoyi Liu</cp:lastModifiedBy>
  <cp:revision>76</cp:revision>
  <dcterms:created xsi:type="dcterms:W3CDTF">2024-02-26T16:01:29Z</dcterms:created>
  <dcterms:modified xsi:type="dcterms:W3CDTF">2025-04-18T16:32:47Z</dcterms:modified>
</cp:coreProperties>
</file>