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0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1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710" r:id="rId1"/>
    <p:sldMasterId id="2147483727" r:id="rId2"/>
    <p:sldMasterId id="2147483799" r:id="rId3"/>
    <p:sldMasterId id="2147483811" r:id="rId4"/>
    <p:sldMasterId id="2147483862" r:id="rId5"/>
    <p:sldMasterId id="2147483886" r:id="rId6"/>
    <p:sldMasterId id="2147483893" r:id="rId7"/>
    <p:sldMasterId id="2147483897" r:id="rId8"/>
    <p:sldMasterId id="2147483947" r:id="rId9"/>
    <p:sldMasterId id="2147483955" r:id="rId10"/>
    <p:sldMasterId id="2147483959" r:id="rId11"/>
    <p:sldMasterId id="2147483969" r:id="rId12"/>
    <p:sldMasterId id="2147483975" r:id="rId13"/>
    <p:sldMasterId id="2147483988" r:id="rId14"/>
  </p:sldMasterIdLst>
  <p:notesMasterIdLst>
    <p:notesMasterId r:id="rId35"/>
  </p:notesMasterIdLst>
  <p:sldIdLst>
    <p:sldId id="6370" r:id="rId15"/>
    <p:sldId id="6913" r:id="rId16"/>
    <p:sldId id="7077" r:id="rId17"/>
    <p:sldId id="7078" r:id="rId18"/>
    <p:sldId id="7079" r:id="rId19"/>
    <p:sldId id="6916" r:id="rId20"/>
    <p:sldId id="383" r:id="rId21"/>
    <p:sldId id="384" r:id="rId22"/>
    <p:sldId id="385" r:id="rId23"/>
    <p:sldId id="382" r:id="rId24"/>
    <p:sldId id="264" r:id="rId25"/>
    <p:sldId id="6974" r:id="rId26"/>
    <p:sldId id="7038" r:id="rId27"/>
    <p:sldId id="7080" r:id="rId28"/>
    <p:sldId id="6113" r:id="rId29"/>
    <p:sldId id="283" r:id="rId30"/>
    <p:sldId id="6800" r:id="rId31"/>
    <p:sldId id="6827" r:id="rId32"/>
    <p:sldId id="6802" r:id="rId33"/>
    <p:sldId id="6372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A4D0BFC6-6DEA-624A-A719-EE2B167F55AC}">
          <p14:sldIdLst>
            <p14:sldId id="6370"/>
            <p14:sldId id="6913"/>
            <p14:sldId id="7077"/>
            <p14:sldId id="7078"/>
            <p14:sldId id="7079"/>
            <p14:sldId id="6916"/>
            <p14:sldId id="383"/>
            <p14:sldId id="384"/>
            <p14:sldId id="385"/>
            <p14:sldId id="382"/>
            <p14:sldId id="264"/>
            <p14:sldId id="6974"/>
            <p14:sldId id="7038"/>
            <p14:sldId id="7080"/>
            <p14:sldId id="6113"/>
            <p14:sldId id="283"/>
            <p14:sldId id="6800"/>
            <p14:sldId id="6827"/>
            <p14:sldId id="6802"/>
            <p14:sldId id="63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24EA672-9EE1-4298-97AC-E0163061889E}">
  <a:tblStyle styleId="{C24EA672-9EE1-4298-97AC-E016306188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57"/>
    <p:restoredTop sz="75208"/>
  </p:normalViewPr>
  <p:slideViewPr>
    <p:cSldViewPr snapToGrid="0">
      <p:cViewPr varScale="1">
        <p:scale>
          <a:sx n="213" d="100"/>
          <a:sy n="213" d="100"/>
        </p:scale>
        <p:origin x="3896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ableStyles" Target="tableStyle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58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49CA78-16C5-7B49-B2D2-051E2A089D15}" type="slidenum">
              <a:rPr kumimoji="0" lang="en-US" altLang="x-non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58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x-non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0392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figure illustrates what these datasets look</a:t>
            </a:r>
            <a:r>
              <a:rPr lang="en-US" baseline="0" dirty="0"/>
              <a:t> like. The movie titles can be matched directly. Date of ratings and rating values are expected to be similar to each other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682B-9735-45A8-B621-44C2C9EB0E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7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</a:t>
            </a:r>
            <a:r>
              <a:rPr lang="en-US" baseline="0" dirty="0"/>
              <a:t> you can see, Netflx-1 user can be matched to IMDB-0 user since the date of rating is very close and the ratings are very similar. The rating in </a:t>
            </a:r>
            <a:r>
              <a:rPr lang="en-US" baseline="0" dirty="0" err="1"/>
              <a:t>imdb</a:t>
            </a:r>
            <a:r>
              <a:rPr lang="en-US" baseline="0" dirty="0"/>
              <a:t> is from 0 to 10. So 5 is a similar score to 3 in Netflix rating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682B-9735-45A8-B621-44C2C9EB0E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28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idea is that in </a:t>
            </a:r>
            <a:r>
              <a:rPr lang="en-US" dirty="0" err="1"/>
              <a:t>imdb</a:t>
            </a:r>
            <a:r>
              <a:rPr lang="en-US" dirty="0"/>
              <a:t>, the names are available for many users. Also, </a:t>
            </a:r>
          </a:p>
          <a:p>
            <a:endParaRPr lang="en-US" dirty="0"/>
          </a:p>
          <a:p>
            <a:r>
              <a:rPr lang="en-US" dirty="0"/>
              <a:t>Secondly, although another movie in Netflix system is not rated</a:t>
            </a:r>
            <a:r>
              <a:rPr lang="en-US" baseline="0" dirty="0"/>
              <a:t> by this user in </a:t>
            </a:r>
            <a:r>
              <a:rPr lang="en-US" baseline="0" dirty="0" err="1"/>
              <a:t>imdb</a:t>
            </a:r>
            <a:r>
              <a:rPr lang="en-US" baseline="0" dirty="0"/>
              <a:t> system, namely the netflx666, the adversary can see the rating of the individual for this movie.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5682B-9735-45A8-B621-44C2C9EB0E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6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5AEC9-5798-6542-A839-432B54585C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0268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34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843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85851"/>
            <a:ext cx="7772400" cy="1102519"/>
          </a:xfrm>
        </p:spPr>
        <p:txBody>
          <a:bodyPr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28901"/>
            <a:ext cx="6400800" cy="1314450"/>
          </a:xfrm>
        </p:spPr>
        <p:txBody>
          <a:bodyPr/>
          <a:lstStyle>
            <a:lvl1pPr marL="0" indent="0" algn="ctr">
              <a:buNone/>
              <a:defRPr sz="3300" b="1"/>
            </a:lvl1pPr>
            <a:lvl2pPr marL="342683" indent="0" algn="ctr">
              <a:buNone/>
              <a:defRPr/>
            </a:lvl2pPr>
            <a:lvl3pPr marL="685367" indent="0" algn="ctr">
              <a:buNone/>
              <a:defRPr/>
            </a:lvl3pPr>
            <a:lvl4pPr marL="1028051" indent="0" algn="ctr">
              <a:buNone/>
              <a:defRPr/>
            </a:lvl4pPr>
            <a:lvl5pPr marL="1370733" indent="0" algn="ctr">
              <a:buNone/>
              <a:defRPr/>
            </a:lvl5pPr>
            <a:lvl6pPr marL="1713418" indent="0" algn="ctr">
              <a:buNone/>
              <a:defRPr/>
            </a:lvl6pPr>
            <a:lvl7pPr marL="2056100" indent="0" algn="ctr">
              <a:buNone/>
              <a:defRPr/>
            </a:lvl7pPr>
            <a:lvl8pPr marL="2398783" indent="0" algn="ctr">
              <a:buNone/>
              <a:defRPr/>
            </a:lvl8pPr>
            <a:lvl9pPr marL="27414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984086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7A49-A4E4-B746-BB82-47F37EE96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D4027C-BC67-2248-9550-5711AD8B3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2B88-52EB-2845-90CD-5726E478B566}" type="datetimeFigureOut">
              <a:rPr lang="en-US" smtClean="0"/>
              <a:t>3/23/25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1F5DF3-53BA-2A4F-9E58-D40970B36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D4A61-3228-B64B-81B8-42A5D639F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292D-928C-0647-A267-DDAD387E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9C7220-24BF-4846-9301-281599953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2B88-52EB-2845-90CD-5726E478B566}" type="datetimeFigureOut">
              <a:rPr lang="en-US" smtClean="0"/>
              <a:t>3/23/25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A7327-4415-B744-A0DB-AC76769C4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537A8-FCC8-B248-9FD7-E39C90DC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292D-928C-0647-A267-DDAD387E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1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AA2CE-8A15-994A-9B25-AEFF7848C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59D1D-8DC4-6943-A1C2-4550E0A17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B90B03-8145-684E-867F-A6AF7E7C1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B9810-E8BE-4746-BEA0-E4BE2F387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2B88-52EB-2845-90CD-5726E478B566}" type="datetimeFigureOut">
              <a:rPr lang="en-US" smtClean="0"/>
              <a:t>3/23/25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043F5-768B-6F4B-AD87-C0DBFF558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5B751-0423-474E-8A7A-314998F91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292D-928C-0647-A267-DDAD387E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6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24A8B-FC43-6B46-B7DB-576439DD1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1A2CB0-3A26-8046-947A-EE11702111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EBEC4-2F46-4947-A76A-432A9D1F4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7ADD4-5733-534E-B872-2B8F1AF6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2B88-52EB-2845-90CD-5726E478B566}" type="datetimeFigureOut">
              <a:rPr lang="en-US" smtClean="0"/>
              <a:t>3/23/25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780F2-597A-944C-9A55-887BA2AD8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09385-2613-1343-9A1D-D2D700E00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292D-928C-0647-A267-DDAD387E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21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A8CA5-2820-9B49-B251-33CFCC8EE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FFCC48-5C8F-684D-85DB-B9630FE5D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57971-A2AD-FE4E-81D3-BE1BCE59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2B88-52EB-2845-90CD-5726E478B566}" type="datetimeFigureOut">
              <a:rPr lang="en-US" smtClean="0"/>
              <a:t>3/23/25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A8B19-3A75-6040-9EB6-4E08171A7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1FFB8-B84B-1D47-9DEC-42F0131EC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292D-928C-0647-A267-DDAD387E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73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05A63B-631B-D44A-811B-C2CF2D862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A64FD5-C118-394D-8613-3946F7525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91853-9656-5144-B738-359D36EF4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2B88-52EB-2845-90CD-5726E478B566}" type="datetimeFigureOut">
              <a:rPr lang="en-US" smtClean="0"/>
              <a:t>3/23/25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DB61E-79B4-D34C-AB40-6A557C6CF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0C762-1B9C-8E42-BD55-C637B4BDB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292D-928C-0647-A267-DDAD387E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26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6858-7F9C-674A-8BCA-051058BCC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l">
              <a:defRPr sz="3000">
                <a:solidFill>
                  <a:schemeClr val="accent1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CA36ED-5095-2944-BBF8-E45413C3A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877DFD-FCEB-E348-89E5-1652710E1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0E2C54"/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31EB0B2-665B-1569-EC01-230C90E8E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3495920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B8A3C-F960-8341-8290-D42EF46A7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9E7A4-82FE-8C4D-8F21-55AE40586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F1525F-C2E0-9241-9269-A23DB358C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0E2C54"/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29BD833-6478-A43C-66B1-75ECF527A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3164709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7519-8316-1142-A9D3-D6731A96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15429-0EBA-DD4F-8082-446600B2F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F79971-0F5F-954E-9F58-7DB1D7919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0E2C54"/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F973687-8496-E660-4B4F-012075AA8A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905981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62379-42EE-6B4B-9BE0-5C17F94B0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8E584-1357-AD4A-8A8C-ABB08C865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190E5-2A13-9049-A1E9-D3B940844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85F56B0-E9EC-3E48-BFE0-6CF00CE7F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0E2C54"/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DBFBCA-6958-AD45-BF00-D6F39231E0FA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1804" b="-29686"/>
          <a:stretch/>
        </p:blipFill>
        <p:spPr>
          <a:xfrm>
            <a:off x="8276358" y="4867750"/>
            <a:ext cx="247108" cy="143264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CDF5D96-097C-ECC4-E76D-AF9843360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265069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84461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767E-82D2-5543-A00C-8FCA75D44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DE7D2-9FE3-644A-A6D2-7DAA9070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D09EA-132B-DC46-8090-4F7DE994A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17BE19-BD33-734F-AECE-CB548B15F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961606-D78A-2044-AEF7-F947A699C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05E4164-19DF-EC42-A64B-6E831BA993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0E2C54"/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DC1CC9-3F38-6348-ACBD-6DF4758161D5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1804" b="-29686"/>
          <a:stretch/>
        </p:blipFill>
        <p:spPr>
          <a:xfrm>
            <a:off x="8276358" y="4867750"/>
            <a:ext cx="247108" cy="143264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A14968C-0689-D90A-0838-8969F8234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2352192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7A689-D13C-A94B-94F7-A53FF478A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1A0BC-26AF-DD4A-A6E5-4DFEE6FC0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0E2C54"/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9E9CCB-3518-4EBC-1C0B-24C56F650C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152351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1AB734-7FA7-2A43-A4A5-7E20AA876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0E2C54"/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17008E0-F6CC-DCB0-8288-CC546D1CA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542144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6DB80-AA13-F948-9C01-28EE87B8C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4F3FE-728B-8746-82E2-18A769AEF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37A93-A3BA-064D-96CE-604A23021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9062151-422D-9846-A9D9-5B57B07F2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0E2C54"/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9500A7-1CB3-8749-B496-D5D9403DE01D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1804" b="-29686"/>
          <a:stretch/>
        </p:blipFill>
        <p:spPr>
          <a:xfrm>
            <a:off x="8276358" y="4867750"/>
            <a:ext cx="247108" cy="143264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9311852-955D-0134-1C46-593A6D77C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3861772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49D61-9EC1-744F-82E6-BD7038E2A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5A78B0-9303-3F44-B138-0F30DA38F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1A32B-E146-9F44-AEF0-08B5464FB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1F39-9CDE-114C-B04F-225E0E8C4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F42C7-B1E2-1D46-854B-C2945936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8FF150-C8D2-A94F-B2EC-BAFC890068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9DA5A6C-37C4-C478-CA27-8936FFC4E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13767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24D5-0BFE-0B47-B699-9CD255330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CEE0E5-B1B1-7A44-A076-485D7DA12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A03B8-5C81-864E-BC24-92F9E9071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0633F-2217-8A40-A051-3CA7F2F0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8FF150-C8D2-A94F-B2EC-BAFC890068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805574F-D083-D6BE-D553-DED92D7D4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893881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89308B-3965-8149-949F-D2308F72B6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91CDCF-84FA-A940-92E1-FCFAA4AC0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FB446-6B0C-2144-ADEC-60224DE51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D3136-E71D-A041-9AA0-749EB14ED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8FF150-C8D2-A94F-B2EC-BAFC890068F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7DED25B-65E5-D45C-CC19-4620267A8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2212461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55752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319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6858-7F9C-674A-8BCA-051058BCC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l">
              <a:defRPr sz="3000">
                <a:solidFill>
                  <a:schemeClr val="accent1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CA36ED-5095-2944-BBF8-E45413C3A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877DFD-FCEB-E348-89E5-1652710E1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0E2C54"/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31EB0B2-665B-1569-EC01-230C90E8E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204170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C2E7393-9D36-9643-B77F-D3040B222269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3/23/25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9DFBB98-3CE4-3A43-A62C-3DBDE7BBDB0B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2060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B8A3C-F960-8341-8290-D42EF46A7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9E7A4-82FE-8C4D-8F21-55AE40586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F1525F-C2E0-9241-9269-A23DB358C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0E2C54"/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29BD833-6478-A43C-66B1-75ECF527A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11468039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7519-8316-1142-A9D3-D6731A96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15429-0EBA-DD4F-8082-446600B2F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F79971-0F5F-954E-9F58-7DB1D7919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0E2C54"/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F973687-8496-E660-4B4F-012075AA8A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3805358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62379-42EE-6B4B-9BE0-5C17F94B0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8E584-1357-AD4A-8A8C-ABB08C865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190E5-2A13-9049-A1E9-D3B940844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85F56B0-E9EC-3E48-BFE0-6CF00CE7F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0E2C54"/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DBFBCA-6958-AD45-BF00-D6F39231E0FA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1804" b="-29686"/>
          <a:stretch/>
        </p:blipFill>
        <p:spPr>
          <a:xfrm>
            <a:off x="8276358" y="4867750"/>
            <a:ext cx="247108" cy="143264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CDF5D96-097C-ECC4-E76D-AF9843360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1464849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767E-82D2-5543-A00C-8FCA75D44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DE7D2-9FE3-644A-A6D2-7DAA9070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D09EA-132B-DC46-8090-4F7DE994A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17BE19-BD33-734F-AECE-CB548B15F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961606-D78A-2044-AEF7-F947A699C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05E4164-19DF-EC42-A64B-6E831BA993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0E2C54"/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DC1CC9-3F38-6348-ACBD-6DF4758161D5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1804" b="-29686"/>
          <a:stretch/>
        </p:blipFill>
        <p:spPr>
          <a:xfrm>
            <a:off x="8276358" y="4867750"/>
            <a:ext cx="247108" cy="143264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A14968C-0689-D90A-0838-8969F8234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370357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7A689-D13C-A94B-94F7-A53FF478A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1A0BC-26AF-DD4A-A6E5-4DFEE6FC0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0E2C54"/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495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1AB734-7FA7-2A43-A4A5-7E20AA876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0E2C54"/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17008E0-F6CC-DCB0-8288-CC546D1CA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1401335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6DB80-AA13-F948-9C01-28EE87B8C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4F3FE-728B-8746-82E2-18A769AEF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37A93-A3BA-064D-96CE-604A23021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9062151-422D-9846-A9D9-5B57B07F2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0E2C54"/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9500A7-1CB3-8749-B496-D5D9403DE01D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1804" b="-29686"/>
          <a:stretch/>
        </p:blipFill>
        <p:spPr>
          <a:xfrm>
            <a:off x="8276358" y="4867750"/>
            <a:ext cx="247108" cy="143264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9311852-955D-0134-1C46-593A6D77C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11517024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49D61-9EC1-744F-82E6-BD7038E2A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5A78B0-9303-3F44-B138-0F30DA38F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1A32B-E146-9F44-AEF0-08B5464FB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1F39-9CDE-114C-B04F-225E0E8C4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F42C7-B1E2-1D46-854B-C2945936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8FF150-C8D2-A94F-B2EC-BAFC890068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9DA5A6C-37C4-C478-CA27-8936FFC4E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1587721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24D5-0BFE-0B47-B699-9CD255330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CEE0E5-B1B1-7A44-A076-485D7DA12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A03B8-5C81-864E-BC24-92F9E9071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0633F-2217-8A40-A051-3CA7F2F0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8FF150-C8D2-A94F-B2EC-BAFC890068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805574F-D083-D6BE-D553-DED92D7D4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298617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89308B-3965-8149-949F-D2308F72B6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91CDCF-84FA-A940-92E1-FCFAA4AC0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FB446-6B0C-2144-ADEC-60224DE51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D3136-E71D-A041-9AA0-749EB14ED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8FF150-C8D2-A94F-B2EC-BAFC890068F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7DED25B-65E5-D45C-CC19-4620267A8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179864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4940"/>
            <a:ext cx="3810000" cy="405281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5119"/>
            <a:ext cx="3810000" cy="406263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044656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094119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488794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7012" marR="0" lvl="0" indent="-7461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2" marR="0" lvl="1" indent="-7461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225" marR="0" lvl="2" indent="-984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75" marR="0" lvl="3" indent="-1047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625" marR="0" lvl="4" indent="-1111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74" marR="0" lvl="5" indent="-11427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69" marR="0" lvl="6" indent="-11426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66" marR="0" lvl="7" indent="-11426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60" marR="0" lvl="8" indent="-11426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749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7772400" cy="34791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7012" marR="0" lvl="0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2" marR="0" lvl="1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225" marR="0" lvl="2" indent="-984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75" marR="0" lvl="3" indent="-1047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625" marR="0" lvl="4" indent="-1111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74" marR="0" lvl="5" indent="-11427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69" marR="0" lvl="6" indent="-11426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66" marR="0" lvl="7" indent="-11426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60" marR="0" lvl="8" indent="-1142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0561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85800" y="45244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85800" y="994940"/>
            <a:ext cx="3810000" cy="4052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71500" marR="0" lvl="1" indent="-762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812" marR="0" lvl="2" indent="-10001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6362" marR="0" lvl="3" indent="-11906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212" marR="0" lvl="4" indent="-12541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*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2"/>
          </p:nvPr>
        </p:nvSpPr>
        <p:spPr>
          <a:xfrm>
            <a:off x="4648200" y="985119"/>
            <a:ext cx="3810000" cy="406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71500" marR="0" lvl="1" indent="-762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812" marR="0" lvl="2" indent="-10001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6362" marR="0" lvl="3" indent="-11906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212" marR="0" lvl="4" indent="-12541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*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8019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" name="Shape 40">
            <a:extLst>
              <a:ext uri="{FF2B5EF4-FFF2-40B4-BE49-F238E27FC236}">
                <a16:creationId xmlns:a16="http://schemas.microsoft.com/office/drawing/2014/main" id="{C0041907-46FD-B7CB-1569-B29BD8101A5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>
              <a:defRPr/>
            </a:pPr>
            <a:fld id="{625148F3-80C8-1547-93A6-124FB738BA70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0786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6553" marR="0" lvl="5" indent="-12053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3119" marR="0" lvl="6" indent="-11419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69683" marR="0" lvl="7" indent="-10783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6242" marR="0" lvl="8" indent="-1014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" name="Shape 43">
            <a:extLst>
              <a:ext uri="{FF2B5EF4-FFF2-40B4-BE49-F238E27FC236}">
                <a16:creationId xmlns:a16="http://schemas.microsoft.com/office/drawing/2014/main" id="{EBE6D646-E0D5-D2DB-5DE9-C5C2301423B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543925" y="4811713"/>
            <a:ext cx="561975" cy="184150"/>
          </a:xfrm>
          <a:prstGeom prst="rect">
            <a:avLst/>
          </a:prstGeom>
        </p:spPr>
        <p:txBody>
          <a:bodyPr wrap="square" lIns="91425" tIns="45700" rIns="91425" bIns="45700" anchor="t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/>
            </a:pPr>
            <a:fld id="{23179A88-F78C-984A-9AD2-1E79742FE37F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6198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200152"/>
            <a:ext cx="8229600" cy="3725679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596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Blu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4">
            <a:extLst>
              <a:ext uri="{FF2B5EF4-FFF2-40B4-BE49-F238E27FC236}">
                <a16:creationId xmlns:a16="http://schemas.microsoft.com/office/drawing/2014/main" id="{DFDCD621-0439-1E4A-A86A-AFEACA0ADC2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88" y="-107950"/>
            <a:ext cx="9985376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1043608" y="3111811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/>
          <a:lstStyle>
            <a:lvl1pPr marL="0" marR="0" lvl="0" indent="0" algn="r" rtl="0">
              <a:spcBef>
                <a:spcPts val="0"/>
              </a:spcBef>
              <a:buClr>
                <a:srgbClr val="366092"/>
              </a:buClr>
              <a:buFont typeface="Helvetica Neue"/>
              <a:buNone/>
              <a:defRPr sz="3300" b="0" i="0" u="none" strike="noStrike" cap="none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 rtl="0">
              <a:spcBef>
                <a:spcPts val="0"/>
              </a:spcBef>
              <a:buNone/>
              <a:defRPr sz="1425"/>
            </a:lvl2pPr>
            <a:lvl3pPr lvl="2" indent="0" rtl="0">
              <a:spcBef>
                <a:spcPts val="0"/>
              </a:spcBef>
              <a:buNone/>
              <a:defRPr sz="1425"/>
            </a:lvl3pPr>
            <a:lvl4pPr lvl="3" indent="0" rtl="0">
              <a:spcBef>
                <a:spcPts val="0"/>
              </a:spcBef>
              <a:buNone/>
              <a:defRPr sz="1425"/>
            </a:lvl4pPr>
            <a:lvl5pPr lvl="4" indent="0" rtl="0">
              <a:spcBef>
                <a:spcPts val="0"/>
              </a:spcBef>
              <a:buNone/>
              <a:defRPr sz="1425"/>
            </a:lvl5pPr>
            <a:lvl6pPr lvl="5" indent="0" rtl="0">
              <a:spcBef>
                <a:spcPts val="0"/>
              </a:spcBef>
              <a:buNone/>
              <a:defRPr sz="1425"/>
            </a:lvl6pPr>
            <a:lvl7pPr lvl="6" indent="0" rtl="0">
              <a:spcBef>
                <a:spcPts val="0"/>
              </a:spcBef>
              <a:buNone/>
              <a:defRPr sz="1425"/>
            </a:lvl7pPr>
            <a:lvl8pPr lvl="7" indent="0" rtl="0">
              <a:spcBef>
                <a:spcPts val="0"/>
              </a:spcBef>
              <a:buNone/>
              <a:defRPr sz="1425"/>
            </a:lvl8pPr>
            <a:lvl9pPr lvl="8" indent="0" rtl="0">
              <a:spcBef>
                <a:spcPts val="0"/>
              </a:spcBef>
              <a:buNone/>
              <a:defRPr sz="1425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043608" y="4299942"/>
            <a:ext cx="7772400" cy="6930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/>
          <a:lstStyle>
            <a:lvl1pPr marL="0" marR="0" lvl="0" indent="0" algn="r" rtl="0">
              <a:spcBef>
                <a:spcPts val="360"/>
              </a:spcBef>
              <a:buClr>
                <a:srgbClr val="7F7F7F"/>
              </a:buClr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42884" marR="0" lvl="1" indent="0" algn="l" rtl="0">
              <a:spcBef>
                <a:spcPts val="270"/>
              </a:spcBef>
              <a:buClr>
                <a:srgbClr val="888888"/>
              </a:buClr>
              <a:buFont typeface="Arial"/>
              <a:buNone/>
              <a:defRPr sz="142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66" marR="0" lvl="2" indent="0" algn="l" rtl="0">
              <a:spcBef>
                <a:spcPts val="24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49" marR="0" lvl="3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12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32" marR="0" lvl="4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12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15" marR="0" lvl="5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12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297" marR="0" lvl="6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12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180" marR="0" lvl="7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12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064" marR="0" lvl="8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12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28601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4940"/>
            <a:ext cx="3810000" cy="405281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5119"/>
            <a:ext cx="3810000" cy="406263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837849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5AC1-9475-4149-966D-B6F447B17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16282-E8B3-EE49-841C-73FC11E70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A9EF-432E-6F4C-A914-96125FAAD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2B88-52EB-2845-90CD-5726E478B566}" type="datetimeFigureOut">
              <a:rPr lang="en-US" smtClean="0"/>
              <a:t>3/23/25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4E468-290F-0F49-8D2A-B95B1DEFA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2F001-6D55-5D44-AA2E-E9DD29272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292D-928C-0647-A267-DDAD387E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259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85851"/>
            <a:ext cx="7772400" cy="1102519"/>
          </a:xfrm>
        </p:spPr>
        <p:txBody>
          <a:bodyPr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28901"/>
            <a:ext cx="6400800" cy="1314450"/>
          </a:xfrm>
        </p:spPr>
        <p:txBody>
          <a:bodyPr/>
          <a:lstStyle>
            <a:lvl1pPr marL="0" indent="0" algn="ctr">
              <a:buNone/>
              <a:defRPr sz="3300" b="1"/>
            </a:lvl1pPr>
            <a:lvl2pPr marL="342683" indent="0" algn="ctr">
              <a:buNone/>
              <a:defRPr/>
            </a:lvl2pPr>
            <a:lvl3pPr marL="685367" indent="0" algn="ctr">
              <a:buNone/>
              <a:defRPr/>
            </a:lvl3pPr>
            <a:lvl4pPr marL="1028051" indent="0" algn="ctr">
              <a:buNone/>
              <a:defRPr/>
            </a:lvl4pPr>
            <a:lvl5pPr marL="1370733" indent="0" algn="ctr">
              <a:buNone/>
              <a:defRPr/>
            </a:lvl5pPr>
            <a:lvl6pPr marL="1713418" indent="0" algn="ctr">
              <a:buNone/>
              <a:defRPr/>
            </a:lvl6pPr>
            <a:lvl7pPr marL="2056100" indent="0" algn="ctr">
              <a:buNone/>
              <a:defRPr/>
            </a:lvl7pPr>
            <a:lvl8pPr marL="2398783" indent="0" algn="ctr">
              <a:buNone/>
              <a:defRPr/>
            </a:lvl8pPr>
            <a:lvl9pPr marL="27414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12436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37249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C2E7393-9D36-9643-B77F-D3040B2222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3/23/25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9DFBB98-3CE4-3A43-A62C-3DBDE7BBDB0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5103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33717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05222"/>
            <a:ext cx="8226720" cy="857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203286"/>
            <a:ext cx="8226720" cy="1645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2951950"/>
            <a:ext cx="8226720" cy="1645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4685149"/>
            <a:ext cx="2127250" cy="353615"/>
          </a:xfrm>
          <a:prstGeom prst="rect">
            <a:avLst/>
          </a:prstGeom>
        </p:spPr>
        <p:txBody>
          <a:bodyPr lIns="82941" tIns="41471" rIns="82941" bIns="41471"/>
          <a:lstStyle>
            <a:lvl1pPr defTabSz="342881" fontAlgn="auto"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7" y="4685149"/>
            <a:ext cx="2897188" cy="353615"/>
          </a:xfrm>
          <a:prstGeom prst="rect">
            <a:avLst/>
          </a:prstGeom>
        </p:spPr>
        <p:txBody>
          <a:bodyPr lIns="82941" tIns="41471" rIns="82941" bIns="41471"/>
          <a:lstStyle>
            <a:lvl1pPr defTabSz="342881" fontAlgn="auto"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5" y="4685149"/>
            <a:ext cx="2128838" cy="353615"/>
          </a:xfrm>
          <a:prstGeom prst="rect">
            <a:avLst/>
          </a:prstGeom>
        </p:spPr>
        <p:txBody>
          <a:bodyPr lIns="82941" tIns="41471" rIns="82941" bIns="41471"/>
          <a:lstStyle>
            <a:lvl1pPr defTabSz="342881" fontAlgn="auto"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A0051A5C-6566-9D40-9D3E-B18CC43A10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2288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8216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181198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26C22-A60D-EA09-0B0E-163D02290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2FC5A-137F-0849-72D6-D79E0C5F3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9673F-3731-34E5-CD94-D32598C87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6635-C91D-C549-9E91-F114E1F4BEDC}" type="datetimeFigureOut">
              <a:rPr lang="en-US" smtClean="0"/>
              <a:t>3/23/25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0A2F1-1AF9-3F89-9BC7-63FE85E59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5669D-0EC7-C528-CB00-5CE35796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7FE5-6B0C-2D4F-B3BA-191B19EA7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935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8839-6681-BE4E-951B-9A6511746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3CF278-C002-B040-9AA8-482A9923D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87910-C97B-4B4A-810E-50B90A7D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F0935250-8469-4629-AC2B-CA4E457A9A46}" type="datetime1">
              <a:rPr lang="en-US" smtClean="0"/>
              <a:t>3/23/25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8C5C-568C-DD4C-879A-CF2FEA5C1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BB3D-5947-DE4D-95F5-C55D2AAB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9844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D9E8D-C0DA-B24A-8309-527F756E8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CCE61-F2E1-BA4C-AF49-7AF565854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26145-79E4-EE46-BC8F-6BE0046AF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A4A5-EA7A-44F0-A5AE-F3066AEABEF9}" type="datetime1">
              <a:rPr lang="en-US" smtClean="0"/>
              <a:t>3/23/25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0AF66-B201-4544-8F74-C7D0D698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0FE2E-6019-4D4E-8D2A-6E4EEF8E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4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4568-2B41-7F4B-BE86-A26A5B1DA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D4949-826F-3C4F-9571-714D889BD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005F0-FECB-4043-9D08-6B9459F0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2B88-52EB-2845-90CD-5726E478B566}" type="datetimeFigureOut">
              <a:rPr lang="en-US" smtClean="0"/>
              <a:t>3/23/25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E8035-6300-914C-8615-F140ED05B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8981C-7389-1E47-A54C-BF34114A7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292D-928C-0647-A267-DDAD387E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796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3DA7F-2A35-1346-B92F-1F341C6A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36E83-AD2C-F746-A85D-925B602DF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3B284-3D4B-614C-A977-1A7AE787E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2F07A-4011-419D-BFBA-9EADAC1D8D22}" type="datetime1">
              <a:rPr lang="en-US" smtClean="0"/>
              <a:t>3/23/25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AE13C-EAC5-6C4B-9382-13D64CEF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4E918-D1E0-C64A-8BA1-8577BCB7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301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85EC3-28E8-704C-BE6D-E06960EF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613AC-D8AE-0945-BA7A-4E710ECA1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15BC9-9C5E-524E-AD65-4BE46428B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5737C-954B-404C-A692-156BFC52B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2756-E947-42ED-9266-1E07F0BD797B}" type="datetime1">
              <a:rPr lang="en-US" smtClean="0"/>
              <a:t>3/23/25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7BB41-B6AF-C046-8A9D-140C9A17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3865A-0654-7E40-8C79-085F16812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742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EA715-3C86-F543-911B-BDB5F97DB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A09E3-F378-6A44-84D8-3E3B60FB0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FF74D-D1FA-B544-937E-2BB881F04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F3023-B809-E94C-8E0F-A0502273A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A9436E-A5D4-C840-ADB6-658776EC6B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A04E5-7FA7-3B43-AA40-0142096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5DD2-CD61-4162-B435-904B5218769F}" type="datetime1">
              <a:rPr lang="en-US" smtClean="0"/>
              <a:t>3/23/25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3A927A-46A0-8C48-B39D-C031ACEF7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048027-904F-7F44-965B-C2216F77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972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FA0E-8D47-5249-86A2-6570A8D2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317383-600A-5C4D-BB06-B153E0051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EB75-E3A3-4384-9093-6A7C1594B7A6}" type="datetime1">
              <a:rPr lang="en-US" smtClean="0"/>
              <a:t>3/23/25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1B6BD2-20DA-C949-A9B7-3F19AB78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D304A-3479-1A4F-964C-60D872F33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435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47C403-7415-9647-98CF-441D82BB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A6A3A-9D74-4751-8721-A199354BB069}" type="datetime1">
              <a:rPr lang="en-US" smtClean="0"/>
              <a:t>3/23/25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CA6D2A-C524-0243-B716-BD4C8E704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F6361-C199-6C4A-91AC-DFE87902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50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7A005-A52A-904B-A014-9951E1C44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68187-23FB-934E-93E2-C5BC3999F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1645C-711B-1C40-9AA3-ECE14E568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D2294-AE96-1141-9593-635599D34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4865-8C1F-4453-8760-5BB7BC92505A}" type="datetime1">
              <a:rPr lang="en-US" smtClean="0"/>
              <a:t>3/23/25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959CB-AFE3-0847-BC88-D668A06A4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1C6F1-4771-2649-9D26-94D8DF07E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246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B96F2-18FE-E844-AAD6-3535BE154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11838D-439B-AD42-93F4-D9348A379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1D829-FDB8-E040-868A-7ADD4BD68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42404-CA76-1C44-BA22-9057BA19D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CD91-93BC-43C3-A10E-8743956DF97B}" type="datetime1">
              <a:rPr lang="en-US" smtClean="0"/>
              <a:t>3/23/25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70C65-70E8-FC4A-BD9A-065491482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B137C-5B19-C34D-B9E9-BEC3CB87B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259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85852"/>
            <a:ext cx="7772400" cy="1102519"/>
          </a:xfrm>
        </p:spPr>
        <p:txBody>
          <a:bodyPr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28901"/>
            <a:ext cx="6400800" cy="1314450"/>
          </a:xfrm>
        </p:spPr>
        <p:txBody>
          <a:bodyPr/>
          <a:lstStyle>
            <a:lvl1pPr marL="0" indent="0" algn="ctr">
              <a:buNone/>
              <a:defRPr sz="3300" b="1"/>
            </a:lvl1pPr>
            <a:lvl2pPr marL="342683" indent="0" algn="ctr">
              <a:buNone/>
              <a:defRPr/>
            </a:lvl2pPr>
            <a:lvl3pPr marL="685367" indent="0" algn="ctr">
              <a:buNone/>
              <a:defRPr/>
            </a:lvl3pPr>
            <a:lvl4pPr marL="1028051" indent="0" algn="ctr">
              <a:buNone/>
              <a:defRPr/>
            </a:lvl4pPr>
            <a:lvl5pPr marL="1370733" indent="0" algn="ctr">
              <a:buNone/>
              <a:defRPr/>
            </a:lvl5pPr>
            <a:lvl6pPr marL="1713418" indent="0" algn="ctr">
              <a:buNone/>
              <a:defRPr/>
            </a:lvl6pPr>
            <a:lvl7pPr marL="2056100" indent="0" algn="ctr">
              <a:buNone/>
              <a:defRPr/>
            </a:lvl7pPr>
            <a:lvl8pPr marL="2398783" indent="0" algn="ctr">
              <a:buNone/>
              <a:defRPr/>
            </a:lvl8pPr>
            <a:lvl9pPr marL="274146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193614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4976772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82622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9194-4C0C-6E4B-9011-ED578CE78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01EBE-6164-A44C-B855-98132D2ED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97583-09C8-C346-829D-7C8A5AEB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2B88-52EB-2845-90CD-5726E478B566}" type="datetimeFigureOut">
              <a:rPr lang="en-US" smtClean="0"/>
              <a:t>3/23/25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0B361-0D5C-B044-8E36-D604E8487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3A3-9C0B-FD40-8CEC-7BBF731D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292D-928C-0647-A267-DDAD387E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773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05222"/>
            <a:ext cx="8226720" cy="857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203287"/>
            <a:ext cx="8226720" cy="1645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2951950"/>
            <a:ext cx="8226720" cy="1645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4685149"/>
            <a:ext cx="2127250" cy="353615"/>
          </a:xfrm>
          <a:prstGeom prst="rect">
            <a:avLst/>
          </a:prstGeom>
        </p:spPr>
        <p:txBody>
          <a:bodyPr lIns="82941" tIns="41471" rIns="82941" bIns="41471"/>
          <a:lstStyle>
            <a:lvl1pPr defTabSz="342881" fontAlgn="auto"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608EAC78-E30C-D84D-BF47-7C0735B424C8}" type="datetime1">
              <a:rPr lang="en-US" smtClean="0"/>
              <a:t>3/23/25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7" y="4685149"/>
            <a:ext cx="2897188" cy="353615"/>
          </a:xfrm>
          <a:prstGeom prst="rect">
            <a:avLst/>
          </a:prstGeom>
        </p:spPr>
        <p:txBody>
          <a:bodyPr lIns="82941" tIns="41471" rIns="82941" bIns="41471"/>
          <a:lstStyle>
            <a:lvl1pPr defTabSz="342881" fontAlgn="auto"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5" y="4685149"/>
            <a:ext cx="2128838" cy="353615"/>
          </a:xfrm>
          <a:prstGeom prst="rect">
            <a:avLst/>
          </a:prstGeom>
        </p:spPr>
        <p:txBody>
          <a:bodyPr lIns="82941" tIns="41471" rIns="82941" bIns="41471"/>
          <a:lstStyle>
            <a:lvl1pPr defTabSz="342881" fontAlgn="auto">
              <a:spcBef>
                <a:spcPts val="0"/>
              </a:spcBef>
              <a:spcAft>
                <a:spcPts val="0"/>
              </a:spcAft>
              <a:defRPr sz="135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A0051A5C-6566-9D40-9D3E-B18CC43A10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8721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8B1AEF-D11A-2F44-AA2F-A04603A80DFE}" type="datetimeFigureOut">
              <a:rPr lang="en-US" altLang="en-US"/>
              <a:pPr/>
              <a:t>3/23/25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2E161-8D7E-E543-B7E8-B92239F034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5157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FEB695-2AD4-2F4D-8115-5ED3E06A8CBB}" type="datetimeFigureOut">
              <a:rPr lang="en-US" altLang="en-US"/>
              <a:pPr/>
              <a:t>3/23/25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601CB-A658-6447-AAB3-4789EE270E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5784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6E31C0-CF6B-9F46-9A4A-01BD90E6EE47}" type="datetimeFigureOut">
              <a:rPr lang="en-US" altLang="en-US"/>
              <a:pPr/>
              <a:t>3/23/25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922B8-D63B-CA45-A766-74A82C529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2872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62CC69-29D8-2F45-8A92-8BC7FB3C7778}" type="datetimeFigureOut">
              <a:rPr lang="en-US" altLang="en-US"/>
              <a:pPr/>
              <a:t>3/23/25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D3F2B-729B-C546-AF2A-47C3659911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8479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E2DA46-9E26-EB4D-85F7-A7D96A66C529}" type="datetimeFigureOut">
              <a:rPr lang="en-US" altLang="en-US"/>
              <a:pPr/>
              <a:t>3/23/25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04E43-A790-1143-A201-26120EB2FE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7457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D99749-0EAC-064A-958C-FC252C9E0F64}" type="datetimeFigureOut">
              <a:rPr lang="en-US" altLang="en-US"/>
              <a:pPr/>
              <a:t>3/23/25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FCE5C4-61E1-BC40-B879-0C7EDF9646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5372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134232-FF19-8C43-AFED-A7BD1F28AF4A}" type="datetimeFigureOut">
              <a:rPr lang="en-US" altLang="en-US"/>
              <a:pPr/>
              <a:t>3/23/25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A0585-33C7-D740-8D0E-B5E2CA1B0C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8497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BAD941-C748-7D45-BBED-9873A1BF8851}" type="datetimeFigureOut">
              <a:rPr lang="en-US" altLang="en-US"/>
              <a:pPr/>
              <a:t>3/23/25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3F71C-7002-224C-A55D-423FEAA7F3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2796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E7C186-2C22-CD46-AFAC-68F9D6E5A175}" type="datetimeFigureOut">
              <a:rPr lang="en-US" altLang="en-US"/>
              <a:pPr/>
              <a:t>3/23/25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F7CE5-E5AB-ED45-A8FC-F0A45E306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981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10326-B124-FC4D-ABA3-53F8929DB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8EE87-552F-0942-A7C5-63EA7DB84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50F7F5-6092-C74C-BA0B-BD7D503A6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58C8C-4712-7B4C-A995-A71BA2BE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2B88-52EB-2845-90CD-5726E478B566}" type="datetimeFigureOut">
              <a:rPr lang="en-US" smtClean="0"/>
              <a:t>3/23/25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844B5-BC25-494D-A56B-4C2F6AD5C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DD8AB-47E3-7446-959A-63CEEEA4F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292D-928C-0647-A267-DDAD387E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923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C4987E-418A-8949-BB45-A9866B74A42F}" type="datetimeFigureOut">
              <a:rPr lang="en-US" altLang="en-US"/>
              <a:pPr/>
              <a:t>3/23/25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7FA3D-C315-1E4A-83E6-C4261C8CE4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7003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D46B48-9ABE-E841-85F5-08F98C6EA264}" type="datetimeFigureOut">
              <a:rPr lang="en-US" altLang="en-US"/>
              <a:pPr/>
              <a:t>3/23/25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530FF-CA05-7A47-B251-B5E31C27CC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6131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204"/>
            <a:ext cx="8218488" cy="10596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2250" cy="507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200150"/>
            <a:ext cx="4033838" cy="507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685800">
              <a:buClrTx/>
              <a:buSzTx/>
              <a:buFontTx/>
              <a:buNone/>
              <a:defRPr b="1">
                <a:cs typeface="ＭＳ Ｐゴシック" charset="0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685800">
              <a:defRPr b="1"/>
            </a:lvl1pPr>
          </a:lstStyle>
          <a:p>
            <a:fld id="{3BD8956F-2BA3-CC4A-B270-A5C39E96C8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08028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C707-75AC-90B5-1810-028939511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7FFCE-C5EF-EB41-961F-98726FE285DB}" type="datetimeFigureOut">
              <a:rPr lang="en-US" altLang="en-US"/>
              <a:pPr>
                <a:defRPr/>
              </a:pPr>
              <a:t>3/23/25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3B94F-0D6D-5A74-A1AA-B67FC2B42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D61D6-6479-79B9-904E-D5EEC833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BF5DF-56E0-6C44-932A-5D67F5EDAB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5299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90072-98A9-E4EA-6236-E97D5B2C0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48C57-7665-1045-AD7B-1D5961212172}" type="datetimeFigureOut">
              <a:rPr lang="en-US" altLang="en-US"/>
              <a:pPr>
                <a:defRPr/>
              </a:pPr>
              <a:t>3/23/25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A1327-660F-7C64-2F34-C2BB0623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6DC4A-C6A5-96B7-F8CD-50033E96C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CE51E-F55F-1749-B4BE-7AD94AFD68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4045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D4BA-DC1F-D36C-278F-1AD52B2ED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A3DF5-9F71-D74C-BA94-29D0D7E069F8}" type="datetimeFigureOut">
              <a:rPr lang="en-US" altLang="en-US"/>
              <a:pPr>
                <a:defRPr/>
              </a:pPr>
              <a:t>3/23/25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1AB03-F5E9-104A-467B-D6CBE9E3A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A746C-8548-101D-520D-9E55ECB7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6428-C3C7-B742-86BF-1B0BFE3B6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8266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A3FAF3-33E6-5E0E-573D-A7E24A8A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C8744-2EC2-604C-8B21-832F0E716FC7}" type="datetimeFigureOut">
              <a:rPr lang="en-US" altLang="en-US"/>
              <a:pPr>
                <a:defRPr/>
              </a:pPr>
              <a:t>3/23/25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E62F8B-4C14-783E-48FC-D8FA58C4E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841D4F-C265-1367-4C82-DB57D4169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1E3B-8589-AA41-A309-CFB760E5FF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2137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CAAAC23-DE99-1405-33EB-FB64E21EE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3CF9C-4855-6F40-92DA-DC8B9E46C49D}" type="datetimeFigureOut">
              <a:rPr lang="en-US" altLang="en-US"/>
              <a:pPr>
                <a:defRPr/>
              </a:pPr>
              <a:t>3/23/25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87F2974-BBA7-FD34-49B0-1EB44867B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00CF23-4C94-2BAB-E0C7-5C4B6D3A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83DC2-1FFE-3B49-8006-369EB79646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3536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63C7451-597F-020B-237A-B332429D1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995E3-2BEE-BD4D-96DA-97247E1019C6}" type="datetimeFigureOut">
              <a:rPr lang="en-US" altLang="en-US"/>
              <a:pPr>
                <a:defRPr/>
              </a:pPr>
              <a:t>3/23/25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3DAAEA5-5C62-60B3-1DF1-3D7719DBE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6FA25A-34A2-FF67-918F-B4FD9EA6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CC8D3-F51D-C34E-8A3F-8E4A6C903D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7431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FD46FFC-DD4A-3BB6-ABF7-DA733E28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C810C-723E-154F-A100-A16536BD6CFB}" type="datetimeFigureOut">
              <a:rPr lang="en-US" altLang="en-US"/>
              <a:pPr>
                <a:defRPr/>
              </a:pPr>
              <a:t>3/23/25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9A0DC8E-6CAF-3343-E1F0-D4ADBFAD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56B4BDA-F353-D8A8-FB56-FA1639550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9B2B9-8144-A746-B68C-0940DC0246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96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2A0A7-9C8C-9D4A-BB32-D00D61803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3EAE-A314-E142-88F9-7748F9F16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F07BE-C2E7-8648-B0D2-2981E2FBC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B12AF-5DF8-544A-B5E9-7C5EAE076B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CCA897-3966-C549-A55E-C09202686F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50CDCC-4575-6642-8A4D-7008DCD66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2B88-52EB-2845-90CD-5726E478B566}" type="datetimeFigureOut">
              <a:rPr lang="en-US" smtClean="0"/>
              <a:t>3/23/25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82AB78-6511-AA4D-AE93-659F360BF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AF232-7508-7C48-926C-DDF7E11F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292D-928C-0647-A267-DDAD387E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01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AF0A21B-D180-DB8A-C714-F9E2AFDF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679F8-12C3-7F4C-9B41-917D39A2BB84}" type="datetimeFigureOut">
              <a:rPr lang="en-US" altLang="en-US"/>
              <a:pPr>
                <a:defRPr/>
              </a:pPr>
              <a:t>3/23/25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FFBCD7-5384-2B04-FAAE-33F205380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15F440-5DEF-B5B9-4C80-3288C396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87E62-72E5-7341-AEE8-BC8B1A972B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3115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0CB228-A666-6C10-C132-1D6B55AE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C9AC6-7D2B-274E-B077-7FD43439AF27}" type="datetimeFigureOut">
              <a:rPr lang="en-US" altLang="en-US"/>
              <a:pPr>
                <a:defRPr/>
              </a:pPr>
              <a:t>3/23/25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670DA0-E6FC-0A50-3157-5FAE4BFDD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990348-877B-240E-4D33-F24D8ABD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F0DB0-BFEA-F04D-9EA6-380746FDF0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4084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4EA8A-BE85-0CEC-E3FF-89ED441FD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3D917-6553-214B-85A7-C7EB736F1F9B}" type="datetimeFigureOut">
              <a:rPr lang="en-US" altLang="en-US"/>
              <a:pPr>
                <a:defRPr/>
              </a:pPr>
              <a:t>3/23/25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3E46D-7649-85A7-721F-AAF16BEC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2CAE4-B035-92B1-AA94-4E8E149F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68F1D-25C2-DF48-B6F9-3AC9930ED0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6000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2CE4C-807D-9F26-FAC8-282416338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A46BD-70DE-9F45-81FC-4535B4D533F9}" type="datetimeFigureOut">
              <a:rPr lang="en-US" altLang="en-US"/>
              <a:pPr>
                <a:defRPr/>
              </a:pPr>
              <a:t>3/23/25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0694E-5C6A-9988-FFCF-65AA8B4AB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B6001-46A0-55E9-841B-D698BF657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6687A-912C-AE49-9267-E3B7E67F03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327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tags" Target="../tags/tag12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3" Type="http://schemas.openxmlformats.org/officeDocument/2006/relationships/slideLayout" Target="../slideLayouts/slideLayout69.xml"/><Relationship Id="rId7" Type="http://schemas.openxmlformats.org/officeDocument/2006/relationships/tags" Target="../tags/tag14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ags" Target="../tags/tag13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7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52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85800" y="1485901"/>
            <a:ext cx="7772400" cy="34790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6200000">
            <a:off x="7703940" y="3907433"/>
            <a:ext cx="230862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9005" tIns="34503" rIns="69005" bIns="34503"/>
          <a:lstStyle>
            <a:lvl1pPr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fld id="{41641D8F-FA0A-C44D-A59E-B37C9BB6BE2E}" type="slidenum">
              <a:rPr lang="en-US" altLang="en-US" sz="12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/>
              <a:t>‹#›</a:t>
            </a:fld>
            <a:r>
              <a:rPr lang="en-US" altLang="en-US" sz="180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75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225" b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727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954" r:id="rId3"/>
  </p:sldLayoutIdLst>
  <p:transition/>
  <p:hf hdr="0" ftr="0" dt="0"/>
  <p:txStyles>
    <p:titleStyle>
      <a:lvl1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342683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6pPr>
      <a:lvl7pPr marL="685367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7pPr>
      <a:lvl8pPr marL="1028051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8pPr>
      <a:lvl9pPr marL="1370733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9pPr>
    </p:titleStyle>
    <p:bodyStyle>
      <a:lvl1pPr marL="167879" indent="-167879" algn="l" defTabSz="681038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425054" indent="-167879" algn="l" defTabSz="68103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1800">
          <a:solidFill>
            <a:schemeClr val="tx1"/>
          </a:solidFill>
          <a:latin typeface="+mn-lt"/>
          <a:ea typeface="ＭＳ Ｐゴシック" pitchFamily="-65" charset="-128"/>
        </a:defRPr>
      </a:lvl2pPr>
      <a:lvl3pPr marL="681038" indent="-166688" algn="l" defTabSz="681038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65" charset="-128"/>
        </a:defRPr>
      </a:lvl3pPr>
      <a:lvl4pPr marL="1028700" indent="-167879" algn="l" defTabSz="681038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65" charset="-128"/>
        </a:defRPr>
      </a:lvl4pPr>
      <a:lvl5pPr marL="1366838" indent="-167879" algn="l" defTabSz="68103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1500">
          <a:solidFill>
            <a:schemeClr val="tx1"/>
          </a:solidFill>
          <a:latin typeface="+mn-lt"/>
          <a:ea typeface="ＭＳ Ｐゴシック" pitchFamily="-65" charset="-128"/>
        </a:defRPr>
      </a:lvl5pPr>
      <a:lvl6pPr marL="1884758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6pPr>
      <a:lvl7pPr marL="2227442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7pPr>
      <a:lvl8pPr marL="2570125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8pPr>
      <a:lvl9pPr marL="2912808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3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367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51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33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18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00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783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67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5773143-B0AC-FB45-BE7C-97BD83A615F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321C1B3-B577-A349-A8DB-006CEAA7C556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85800" y="1485901"/>
            <a:ext cx="7772400" cy="347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7278CA53-64A7-6E4B-804F-5CBF4A06EE24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6200000">
            <a:off x="7703940" y="3907433"/>
            <a:ext cx="230862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9005" tIns="34503" rIns="69005" bIns="34503"/>
          <a:lstStyle>
            <a:lvl1pPr defTabSz="90963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DD4A24C-29DB-B149-AB30-67102949E421}" type="slidenum">
              <a:rPr lang="en-US" altLang="en-US" sz="12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/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750">
                <a:solidFill>
                  <a:srgbClr val="969696"/>
                </a:solidFill>
              </a:rPr>
              <a:t>Lectures.GersteinLab.org</a:t>
            </a:r>
            <a:endParaRPr lang="en-US" altLang="en-US" sz="225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1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</p:sldLayoutIdLst>
  <p:transition/>
  <p:hf hdr="0" ftr="0" dt="0"/>
  <p:txStyles>
    <p:titleStyle>
      <a:lvl1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342683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6pPr>
      <a:lvl7pPr marL="685367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7pPr>
      <a:lvl8pPr marL="1028051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8pPr>
      <a:lvl9pPr marL="1370733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9pPr>
    </p:titleStyle>
    <p:bodyStyle>
      <a:lvl1pPr marL="167879" indent="-167879" algn="l" defTabSz="681038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425054" indent="-167879" algn="l" defTabSz="681038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1800">
          <a:solidFill>
            <a:schemeClr val="tx1"/>
          </a:solidFill>
          <a:latin typeface="+mn-lt"/>
          <a:ea typeface="ＭＳ Ｐゴシック" pitchFamily="-65" charset="-128"/>
        </a:defRPr>
      </a:lvl2pPr>
      <a:lvl3pPr marL="681038" indent="-166688" algn="l" defTabSz="681038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65" charset="-128"/>
        </a:defRPr>
      </a:lvl3pPr>
      <a:lvl4pPr marL="1028700" indent="-167879" algn="l" defTabSz="681038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65" charset="-128"/>
        </a:defRPr>
      </a:lvl4pPr>
      <a:lvl5pPr marL="1366838" indent="-167879" algn="l" defTabSz="681038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1500">
          <a:solidFill>
            <a:schemeClr val="tx1"/>
          </a:solidFill>
          <a:latin typeface="+mn-lt"/>
          <a:ea typeface="ＭＳ Ｐゴシック" pitchFamily="-65" charset="-128"/>
        </a:defRPr>
      </a:lvl5pPr>
      <a:lvl6pPr marL="1884758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6pPr>
      <a:lvl7pPr marL="2227442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7pPr>
      <a:lvl8pPr marL="2570125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8pPr>
      <a:lvl9pPr marL="2912808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3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367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51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33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18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00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783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67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9BBA9-BE8B-0A4E-9CAB-43BC38C6F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28197-B8B9-D34E-9DD7-E440661DC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9D9E412D-CB49-4525-9ABA-C5010F5E0D21}" type="datetime1">
              <a:rPr lang="en-US" smtClean="0"/>
              <a:t>3/23/25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2F633-6B68-B149-9857-93A61EFC7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531D7-1B8B-204F-8BED-FCCE76EA0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8D4BA20E-A553-6F48-BD36-E5AD94908D4A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EA201AB-787A-9241-8359-94469DB6EBD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43408254"/>
              </p:ext>
            </p:extLst>
          </p:nvPr>
        </p:nvGraphicFramePr>
        <p:xfrm>
          <a:off x="0" y="-4289"/>
          <a:ext cx="9144000" cy="342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17147775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34035231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81605237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         Gerstein </a:t>
                      </a:r>
                      <a:r>
                        <a:rPr lang="en-US" sz="1800" b="0" i="0" dirty="0">
                          <a:solidFill>
                            <a:schemeClr val="bg1"/>
                          </a:solidFill>
                          <a:latin typeface="Helvetica Light" panose="020B0403020202020204" pitchFamily="34" charset="0"/>
                        </a:rPr>
                        <a:t>Lab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5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i="0" dirty="0">
                        <a:latin typeface="Helvetica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5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dirty="0">
                        <a:solidFill>
                          <a:schemeClr val="bg1"/>
                        </a:solidFill>
                        <a:latin typeface="Helvetica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5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54327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4C3EC6DA-5B09-4649-8E14-AD86483BC09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000999" y="-90014"/>
            <a:ext cx="514350" cy="51435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1AA362-7DC0-8840-B26C-6DEA3B8F5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473153"/>
            <a:ext cx="7886700" cy="756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40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356B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0356B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356B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00356B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356B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356B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7"/>
            </p:custDataLst>
          </p:nvPr>
        </p:nvSpPr>
        <p:spPr bwMode="auto">
          <a:xfrm>
            <a:off x="685800" y="1485901"/>
            <a:ext cx="7772400" cy="34790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6200000">
            <a:off x="7703940" y="3907434"/>
            <a:ext cx="230862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9005" tIns="34503" rIns="69005" bIns="34503"/>
          <a:lstStyle>
            <a:lvl1pPr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fld id="{41641D8F-FA0A-C44D-A59E-B37C9BB6BE2E}" type="slidenum">
              <a:rPr lang="en-US" altLang="en-US" sz="12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/>
              <a:t>‹#›</a:t>
            </a:fld>
            <a:r>
              <a:rPr lang="en-US" altLang="en-US" sz="180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75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225" b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7061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3" r:id="rId3"/>
    <p:sldLayoutId id="2147483974" r:id="rId4"/>
  </p:sldLayoutIdLst>
  <p:transition/>
  <p:hf hdr="0" ftr="0" dt="0"/>
  <p:txStyles>
    <p:titleStyle>
      <a:lvl1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342683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6pPr>
      <a:lvl7pPr marL="685367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7pPr>
      <a:lvl8pPr marL="1028051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8pPr>
      <a:lvl9pPr marL="1370733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9pPr>
    </p:titleStyle>
    <p:bodyStyle>
      <a:lvl1pPr marL="167879" indent="-167879" algn="l" defTabSz="681038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425054" indent="-167879" algn="l" defTabSz="68103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1800">
          <a:solidFill>
            <a:schemeClr val="tx1"/>
          </a:solidFill>
          <a:latin typeface="+mn-lt"/>
          <a:ea typeface="ＭＳ Ｐゴシック" pitchFamily="-65" charset="-128"/>
        </a:defRPr>
      </a:lvl2pPr>
      <a:lvl3pPr marL="681038" indent="-166688" algn="l" defTabSz="681038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65" charset="-128"/>
        </a:defRPr>
      </a:lvl3pPr>
      <a:lvl4pPr marL="1028700" indent="-167879" algn="l" defTabSz="681038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65" charset="-128"/>
        </a:defRPr>
      </a:lvl4pPr>
      <a:lvl5pPr marL="1366838" indent="-167879" algn="l" defTabSz="68103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1500">
          <a:solidFill>
            <a:schemeClr val="tx1"/>
          </a:solidFill>
          <a:latin typeface="+mn-lt"/>
          <a:ea typeface="ＭＳ Ｐゴシック" pitchFamily="-65" charset="-128"/>
        </a:defRPr>
      </a:lvl5pPr>
      <a:lvl6pPr marL="1884758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6pPr>
      <a:lvl7pPr marL="2227442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7pPr>
      <a:lvl8pPr marL="2570125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8pPr>
      <a:lvl9pPr marL="2912808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3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367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51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33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18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00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783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67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defTabSz="342900"/>
            <a:fld id="{8B629161-E4ED-DD4D-A7C7-7EA864E5BFD3}" type="datetimeFigureOut">
              <a:rPr lang="en-US" altLang="en-US" smtClean="0">
                <a:latin typeface="Calibri" charset="0"/>
                <a:ea typeface="ＭＳ Ｐゴシック" charset="-128"/>
                <a:cs typeface=""/>
              </a:rPr>
              <a:pPr defTabSz="342900"/>
              <a:t>3/23/25</a:t>
            </a:fld>
            <a:endParaRPr lang="en-US" altLang="en-US">
              <a:latin typeface="Calibri" charset="0"/>
              <a:ea typeface="ＭＳ Ｐゴシック" charset="-128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2900"/>
            <a:fld id="{BADCC06F-C1EB-A44D-81A8-B30CF56F7930}" type="slidenum">
              <a:rPr lang="en-US" altLang="en-US" smtClean="0">
                <a:latin typeface="Calibri" charset="0"/>
                <a:ea typeface="ＭＳ Ｐゴシック" charset="-128"/>
                <a:cs typeface=""/>
              </a:rPr>
              <a:pPr defTabSz="342900"/>
              <a:t>‹#›</a:t>
            </a:fld>
            <a:endParaRPr lang="en-US" altLang="en-US">
              <a:latin typeface="Calibri" charset="0"/>
              <a:ea typeface="ＭＳ Ｐゴシック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5367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09675EB-8B0A-16F7-714D-7C8F8645912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CC6DEE7-8825-3858-C8B1-9F2E1C80EB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D5C7E-C52E-34F4-4632-F5DA533203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D8C3F55-53F9-1143-AB3E-6F2553D8ACD4}" type="datetimeFigureOut">
              <a:rPr lang="en-US" altLang="en-US"/>
              <a:pPr>
                <a:defRPr/>
              </a:pPr>
              <a:t>3/23/25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8809A-52A8-40E3-556B-3DEAE72024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8B095-7644-E478-B637-6A8E629CC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C6D131D-88B2-0C4B-B934-375C286BF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26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244"/>
            <a:ext cx="77724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5363"/>
            <a:ext cx="7772400" cy="34790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906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ransition/>
  <p:hf hdr="0" ftr="0" dt="0"/>
  <p:txStyles>
    <p:titleStyle>
      <a:lvl1pPr algn="ctr" defTabSz="68461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68461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68461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68461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68461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342900" algn="ctr" defTabSz="684610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6pPr>
      <a:lvl7pPr marL="685800" algn="ctr" defTabSz="684610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7pPr>
      <a:lvl8pPr marL="1028700" algn="ctr" defTabSz="684610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8pPr>
      <a:lvl9pPr marL="1371600" algn="ctr" defTabSz="684610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9pPr>
    </p:titleStyle>
    <p:bodyStyle>
      <a:lvl1pPr marL="171450" indent="-171450" algn="l" defTabSz="684610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428625" indent="-171450" algn="l" defTabSz="68461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1800">
          <a:solidFill>
            <a:schemeClr val="bg1"/>
          </a:solidFill>
          <a:latin typeface="+mn-lt"/>
          <a:ea typeface="ＭＳ Ｐゴシック" pitchFamily="-65" charset="-128"/>
        </a:defRPr>
      </a:lvl2pPr>
      <a:lvl3pPr marL="684610" indent="-170260" algn="l" defTabSz="68461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bg1"/>
          </a:solidFill>
          <a:latin typeface="+mn-lt"/>
          <a:ea typeface="ＭＳ Ｐゴシック" pitchFamily="-65" charset="-128"/>
        </a:defRPr>
      </a:lvl3pPr>
      <a:lvl4pPr marL="1032272" indent="-171450" algn="l" defTabSz="684610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  <a:ea typeface="ＭＳ Ｐゴシック" pitchFamily="-65" charset="-128"/>
        </a:defRPr>
      </a:lvl4pPr>
      <a:lvl5pPr marL="1370410" indent="-171450" algn="l" defTabSz="68461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1500">
          <a:solidFill>
            <a:schemeClr val="bg1"/>
          </a:solidFill>
          <a:latin typeface="+mn-lt"/>
          <a:ea typeface="ＭＳ Ｐゴシック" pitchFamily="-65" charset="-128"/>
        </a:defRPr>
      </a:lvl5pPr>
      <a:lvl6pPr marL="1885950" indent="-171450" algn="l" defTabSz="684610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6pPr>
      <a:lvl7pPr marL="2228850" indent="-171450" algn="l" defTabSz="684610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7pPr>
      <a:lvl8pPr marL="2571750" indent="-171450" algn="l" defTabSz="684610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8pPr>
      <a:lvl9pPr marL="2914650" indent="-171450" algn="l" defTabSz="684610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E05C7A-1DA4-764F-8497-BF93CCBFB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8A311-13D7-C24A-9411-0F29764B6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F8976-0957-D64C-AA36-E9F762C48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02B88-52EB-2845-90CD-5726E478B566}" type="datetimeFigureOut">
              <a:rPr lang="en-US" smtClean="0"/>
              <a:t>3/23/25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FCFB2-3122-504A-B1C0-58EE5ABBB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570EB-DB4B-2743-AC44-DD20F49DB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C292D-928C-0647-A267-DDAD387E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4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45D277-72E7-4749-88BB-9B9B02D10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74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C7171-8A21-5146-9450-AFF8BB6AE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927389"/>
            <a:ext cx="7886700" cy="3705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BE8D9A-D468-5747-BC31-6BAFAD470F86}"/>
              </a:ext>
            </a:extLst>
          </p:cNvPr>
          <p:cNvCxnSpPr/>
          <p:nvPr userDrawn="1"/>
        </p:nvCxnSpPr>
        <p:spPr>
          <a:xfrm>
            <a:off x="0" y="4710548"/>
            <a:ext cx="9144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7AB307D-C2CA-4847-B9CA-8B7E1D706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0E2C54"/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15BA2-A08E-F499-D043-EFDBA36A1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3163" y="4797655"/>
            <a:ext cx="4023491" cy="35086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0E2C54"/>
                </a:solidFill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b="1" dirty="0"/>
              <a:t>UConn Health, Genetics and Genome Sciences, May 23</a:t>
            </a:r>
            <a:r>
              <a:rPr lang="en-US" b="1" baseline="30000" dirty="0"/>
              <a:t>rd</a:t>
            </a:r>
            <a:r>
              <a:rPr lang="en-US" b="1" dirty="0"/>
              <a:t>, 2024.</a:t>
            </a:r>
          </a:p>
        </p:txBody>
      </p:sp>
    </p:spTree>
    <p:extLst>
      <p:ext uri="{BB962C8B-B14F-4D97-AF65-F5344CB8AC3E}">
        <p14:creationId xmlns:p14="http://schemas.microsoft.com/office/powerpoint/2010/main" val="419805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accent1"/>
          </a:solidFill>
          <a:latin typeface="Baskerville" panose="02020502070401020303" pitchFamily="18" charset="0"/>
          <a:ea typeface="Baskerville" panose="02020502070401020303" pitchFamily="18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45D277-72E7-4749-88BB-9B9B02D10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74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C7171-8A21-5146-9450-AFF8BB6AE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927389"/>
            <a:ext cx="7886700" cy="3705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459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accent1"/>
          </a:solidFill>
          <a:latin typeface="Baskerville" panose="02020502070401020303" pitchFamily="18" charset="0"/>
          <a:ea typeface="Baskerville" panose="02020502070401020303" pitchFamily="18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hape 6">
            <a:extLst>
              <a:ext uri="{FF2B5EF4-FFF2-40B4-BE49-F238E27FC236}">
                <a16:creationId xmlns:a16="http://schemas.microsoft.com/office/drawing/2014/main" id="{BAD7892E-8E59-3C9C-6747-B9AEF698DD8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4339" name="Shape 7">
            <a:extLst>
              <a:ext uri="{FF2B5EF4-FFF2-40B4-BE49-F238E27FC236}">
                <a16:creationId xmlns:a16="http://schemas.microsoft.com/office/drawing/2014/main" id="{E23EEB00-8F00-FA91-FA25-7D44414B04E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9220" name="Shape 8">
            <a:extLst>
              <a:ext uri="{FF2B5EF4-FFF2-40B4-BE49-F238E27FC236}">
                <a16:creationId xmlns:a16="http://schemas.microsoft.com/office/drawing/2014/main" id="{F1A18FBF-963A-1F3A-B1B4-C2A79C26194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796213" y="3906838"/>
            <a:ext cx="2308225" cy="263525"/>
          </a:xfrm>
          <a:prstGeom prst="rect">
            <a:avLst/>
          </a:prstGeom>
          <a:noFill/>
          <a:ln>
            <a:noFill/>
          </a:ln>
        </p:spPr>
        <p:txBody>
          <a:bodyPr lIns="92050" tIns="46025" rIns="92050" bIns="460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ct val="25000"/>
              <a:defRPr/>
            </a:pPr>
            <a:fld id="{832EDEF2-681C-1E43-B6B3-83D9C13EF77A}" type="slidenum">
              <a:rPr lang="en-US" altLang="en-US" sz="1600" b="1" i="1" smtClean="0"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pPr>
                <a:buSzPct val="25000"/>
                <a:defRPr/>
              </a:pPr>
              <a:t>‹#›</a:t>
            </a:fld>
            <a:r>
              <a:rPr lang="en-US" altLang="en-US" sz="1800" b="1">
                <a:solidFill>
                  <a:srgbClr val="808080"/>
                </a:solidFill>
              </a:rPr>
              <a:t> - </a:t>
            </a:r>
            <a:r>
              <a:rPr lang="en-US" altLang="en-US" sz="1000" b="1">
                <a:solidFill>
                  <a:srgbClr val="969696"/>
                </a:solidFill>
              </a:rPr>
              <a:t>Lectures.GersteinLab.org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26353154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2EFA8083-6EB3-ED49-8D67-413576AEFCC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4" tIns="46003" rIns="92004" bIns="460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16BFE228-AB9C-D642-A122-6B9FEB280E8A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5"/>
            </p:custDataLst>
          </p:nvPr>
        </p:nvSpPr>
        <p:spPr bwMode="auto">
          <a:xfrm>
            <a:off x="685800" y="1485900"/>
            <a:ext cx="77724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4" tIns="46003" rIns="92004" bIns="460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94E1E1B8-375C-604A-8F88-E9DD34858CED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16200000">
            <a:off x="7782720" y="3907631"/>
            <a:ext cx="230981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9003" tIns="34502" rIns="69003" bIns="34502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defRPr/>
            </a:pPr>
            <a:fld id="{0EC52757-42FF-0545-8ABA-38C539114104}" type="slidenum">
              <a:rPr lang="en-US" altLang="en-US" sz="1200" b="1" i="1" kern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Arial"/>
                <a:sym typeface="Arial"/>
              </a:rPr>
              <a:pPr>
                <a:defRPr/>
              </a:pPr>
              <a:t>‹#›</a:t>
            </a:fld>
            <a:r>
              <a:rPr lang="en-US" altLang="en-US" sz="1800" b="1" kern="0" dirty="0">
                <a:solidFill>
                  <a:srgbClr val="808080"/>
                </a:solidFill>
                <a:latin typeface="Arial" charset="0"/>
                <a:cs typeface="Arial"/>
                <a:sym typeface="Arial"/>
              </a:rPr>
              <a:t> - </a:t>
            </a:r>
            <a:r>
              <a:rPr lang="en-US" altLang="en-US" sz="825" b="1" kern="0" dirty="0" err="1">
                <a:solidFill>
                  <a:srgbClr val="969696"/>
                </a:solidFill>
                <a:latin typeface="Arial" charset="0"/>
                <a:cs typeface="Arial"/>
                <a:sym typeface="Arial"/>
              </a:rPr>
              <a:t>Lectures.GersteinLab.org</a:t>
            </a:r>
            <a:endParaRPr lang="en-US" altLang="en-US" sz="225" kern="0" dirty="0">
              <a:solidFill>
                <a:srgbClr val="000000"/>
              </a:solidFill>
              <a:latin typeface="Arial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38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</p:sldLayoutIdLst>
  <p:transition/>
  <p:hf hdr="0" ftr="0" dt="0"/>
  <p:txStyles>
    <p:titleStyle>
      <a:lvl1pPr algn="ctr" defTabSz="677863" rtl="0" eaLnBrk="0" fontAlgn="base" hangingPunct="0">
        <a:spcBef>
          <a:spcPct val="0"/>
        </a:spcBef>
        <a:spcAft>
          <a:spcPct val="0"/>
        </a:spcAft>
        <a:defRPr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677863" rtl="0" eaLnBrk="0" fontAlgn="base" hangingPunct="0">
        <a:spcBef>
          <a:spcPct val="0"/>
        </a:spcBef>
        <a:spcAft>
          <a:spcPct val="0"/>
        </a:spcAft>
        <a:defRPr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677863" rtl="0" eaLnBrk="0" fontAlgn="base" hangingPunct="0">
        <a:spcBef>
          <a:spcPct val="0"/>
        </a:spcBef>
        <a:spcAft>
          <a:spcPct val="0"/>
        </a:spcAft>
        <a:defRPr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677863" rtl="0" eaLnBrk="0" fontAlgn="base" hangingPunct="0">
        <a:spcBef>
          <a:spcPct val="0"/>
        </a:spcBef>
        <a:spcAft>
          <a:spcPct val="0"/>
        </a:spcAft>
        <a:defRPr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677863" rtl="0" eaLnBrk="0" fontAlgn="base" hangingPunct="0">
        <a:spcBef>
          <a:spcPct val="0"/>
        </a:spcBef>
        <a:spcAft>
          <a:spcPct val="0"/>
        </a:spcAft>
        <a:defRPr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342665" algn="ctr" defTabSz="684143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6pPr>
      <a:lvl7pPr marL="685333" algn="ctr" defTabSz="684143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7pPr>
      <a:lvl8pPr marL="1028000" algn="ctr" defTabSz="684143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8pPr>
      <a:lvl9pPr marL="1370665" algn="ctr" defTabSz="684143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9pPr>
    </p:titleStyle>
    <p:bodyStyle>
      <a:lvl1pPr marL="165100" indent="-165100" algn="l" defTabSz="677863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422275" indent="-165100" algn="l" defTabSz="67786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>
          <a:solidFill>
            <a:schemeClr val="tx1"/>
          </a:solidFill>
          <a:latin typeface="+mn-lt"/>
          <a:ea typeface="ＭＳ Ｐゴシック" pitchFamily="-65" charset="-128"/>
        </a:defRPr>
      </a:lvl2pPr>
      <a:lvl3pPr marL="677863" indent="-163513" algn="l" defTabSz="677863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65" charset="-128"/>
        </a:defRPr>
      </a:lvl3pPr>
      <a:lvl4pPr marL="1025525" indent="-165100" algn="l" defTabSz="677863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65" charset="-128"/>
        </a:defRPr>
      </a:lvl4pPr>
      <a:lvl5pPr marL="1363663" indent="-165100" algn="l" defTabSz="67786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1500">
          <a:solidFill>
            <a:schemeClr val="tx1"/>
          </a:solidFill>
          <a:latin typeface="+mn-lt"/>
          <a:ea typeface="ＭＳ Ｐゴシック" pitchFamily="-65" charset="-128"/>
        </a:defRPr>
      </a:lvl5pPr>
      <a:lvl6pPr marL="1884664" indent="-171333" algn="l" defTabSz="684143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6pPr>
      <a:lvl7pPr marL="2227331" indent="-171333" algn="l" defTabSz="684143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7pPr>
      <a:lvl8pPr marL="2569997" indent="-171333" algn="l" defTabSz="684143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8pPr>
      <a:lvl9pPr marL="2912663" indent="-171333" algn="l" defTabSz="684143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342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665" algn="l" defTabSz="342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333" algn="l" defTabSz="342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000" algn="l" defTabSz="342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665" algn="l" defTabSz="342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332" algn="l" defTabSz="342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5998" algn="l" defTabSz="342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8663" algn="l" defTabSz="342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1330" algn="l" defTabSz="3426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25241D7-0704-3245-B673-9E7E8784EE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038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4AF0732-6416-BC4F-829A-B0BE21437C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5363"/>
            <a:ext cx="77724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85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</p:sldLayoutIdLst>
  <p:transition/>
  <p:hf hdr="0" ftr="0" dt="0"/>
  <p:txStyles>
    <p:titleStyle>
      <a:lvl1pPr algn="ctr" defTabSz="6842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6842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6842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6842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6842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342900" algn="ctr" defTabSz="684610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6pPr>
      <a:lvl7pPr marL="685800" algn="ctr" defTabSz="684610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7pPr>
      <a:lvl8pPr marL="1028700" algn="ctr" defTabSz="684610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8pPr>
      <a:lvl9pPr marL="1371600" algn="ctr" defTabSz="684610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9pPr>
    </p:titleStyle>
    <p:bodyStyle>
      <a:lvl1pPr marL="171450" indent="-171450" algn="l" defTabSz="684213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428625" indent="-171450" algn="l" defTabSz="6842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>
          <a:solidFill>
            <a:schemeClr val="bg1"/>
          </a:solidFill>
          <a:latin typeface="+mn-lt"/>
          <a:ea typeface="ＭＳ Ｐゴシック" pitchFamily="-65" charset="-128"/>
        </a:defRPr>
      </a:lvl2pPr>
      <a:lvl3pPr marL="684213" indent="-169863" algn="l" defTabSz="684213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bg1"/>
          </a:solidFill>
          <a:latin typeface="+mn-lt"/>
          <a:ea typeface="ＭＳ Ｐゴシック" pitchFamily="-65" charset="-128"/>
        </a:defRPr>
      </a:lvl3pPr>
      <a:lvl4pPr marL="1031875" indent="-171450" algn="l" defTabSz="684213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  <a:ea typeface="ＭＳ Ｐゴシック" pitchFamily="-65" charset="-128"/>
        </a:defRPr>
      </a:lvl4pPr>
      <a:lvl5pPr marL="1370013" indent="-171450" algn="l" defTabSz="68421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1500">
          <a:solidFill>
            <a:schemeClr val="bg1"/>
          </a:solidFill>
          <a:latin typeface="+mn-lt"/>
          <a:ea typeface="ＭＳ Ｐゴシック" pitchFamily="-65" charset="-128"/>
        </a:defRPr>
      </a:lvl5pPr>
      <a:lvl6pPr marL="1885950" indent="-171450" algn="l" defTabSz="684610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6pPr>
      <a:lvl7pPr marL="2228850" indent="-171450" algn="l" defTabSz="684610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7pPr>
      <a:lvl8pPr marL="2571750" indent="-171450" algn="l" defTabSz="684610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8pPr>
      <a:lvl9pPr marL="2914650" indent="-171450" algn="l" defTabSz="684610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7"/>
            </p:custDataLst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8"/>
            </p:custDataLst>
          </p:nvPr>
        </p:nvSpPr>
        <p:spPr bwMode="auto">
          <a:xfrm>
            <a:off x="685800" y="1485901"/>
            <a:ext cx="7772400" cy="34790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6200000">
            <a:off x="7703940" y="3907433"/>
            <a:ext cx="230862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9005" tIns="34503" rIns="69005" bIns="34503"/>
          <a:lstStyle>
            <a:lvl1pPr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fld id="{41641D8F-FA0A-C44D-A59E-B37C9BB6BE2E}" type="slidenum">
              <a:rPr lang="en-US" altLang="en-US" sz="12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/>
              <a:t>‹#›</a:t>
            </a:fld>
            <a:r>
              <a:rPr lang="en-US" altLang="en-US" sz="180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75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225" b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462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</p:sldLayoutIdLst>
  <p:transition/>
  <p:hf hdr="0" ftr="0" dt="0"/>
  <p:txStyles>
    <p:titleStyle>
      <a:lvl1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681038" rtl="0" eaLnBrk="0" fontAlgn="base" hangingPunct="0">
        <a:spcBef>
          <a:spcPct val="0"/>
        </a:spcBef>
        <a:spcAft>
          <a:spcPct val="0"/>
        </a:spcAft>
        <a:defRPr sz="18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342683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6pPr>
      <a:lvl7pPr marL="685367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7pPr>
      <a:lvl8pPr marL="1028051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8pPr>
      <a:lvl9pPr marL="1370733" algn="ctr" defTabSz="684177" rtl="0" eaLnBrk="1" fontAlgn="base" hangingPunct="1">
        <a:spcBef>
          <a:spcPct val="0"/>
        </a:spcBef>
        <a:spcAft>
          <a:spcPct val="0"/>
        </a:spcAft>
        <a:defRPr sz="2700" b="1" u="sng">
          <a:solidFill>
            <a:srgbClr val="000099"/>
          </a:solidFill>
          <a:latin typeface="Arial" pitchFamily="-65" charset="0"/>
        </a:defRPr>
      </a:lvl9pPr>
    </p:titleStyle>
    <p:bodyStyle>
      <a:lvl1pPr marL="167879" indent="-167879" algn="l" defTabSz="681038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425054" indent="-167879" algn="l" defTabSz="68103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1800">
          <a:solidFill>
            <a:schemeClr val="tx1"/>
          </a:solidFill>
          <a:latin typeface="+mn-lt"/>
          <a:ea typeface="ＭＳ Ｐゴシック" pitchFamily="-65" charset="-128"/>
        </a:defRPr>
      </a:lvl2pPr>
      <a:lvl3pPr marL="681038" indent="-166688" algn="l" defTabSz="681038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65" charset="-128"/>
        </a:defRPr>
      </a:lvl3pPr>
      <a:lvl4pPr marL="1028700" indent="-167879" algn="l" defTabSz="681038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65" charset="-128"/>
        </a:defRPr>
      </a:lvl4pPr>
      <a:lvl5pPr marL="1366838" indent="-167879" algn="l" defTabSz="68103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1500">
          <a:solidFill>
            <a:schemeClr val="tx1"/>
          </a:solidFill>
          <a:latin typeface="+mn-lt"/>
          <a:ea typeface="ＭＳ Ｐゴシック" pitchFamily="-65" charset="-128"/>
        </a:defRPr>
      </a:lvl5pPr>
      <a:lvl6pPr marL="1884758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6pPr>
      <a:lvl7pPr marL="2227442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7pPr>
      <a:lvl8pPr marL="2570125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8pPr>
      <a:lvl9pPr marL="2912808" indent="-171341" algn="l" defTabSz="684177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3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367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51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33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18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00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783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67" algn="l" defTabSz="3426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80.png"/><Relationship Id="rId4" Type="http://schemas.openxmlformats.org/officeDocument/2006/relationships/image" Target="../media/image77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ture.com/articles/s41576-021-00428-7" TargetMode="External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14450" y="4631284"/>
            <a:ext cx="1098724" cy="455066"/>
          </a:xfrm>
        </p:spPr>
        <p:txBody>
          <a:bodyPr/>
          <a:lstStyle/>
          <a:p>
            <a:pPr algn="l" eaLnBrk="1" hangingPunct="1"/>
            <a:r>
              <a:rPr lang="en-US" altLang="x-none" sz="12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-128"/>
              </a:rPr>
              <a:t>Mark Gerstein</a:t>
            </a:r>
            <a:br>
              <a:rPr lang="en-US" altLang="x-none" sz="12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-128"/>
              </a:rPr>
            </a:br>
            <a:r>
              <a:rPr lang="en-US" altLang="x-none" sz="12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-128"/>
              </a:rPr>
              <a:t>Yale U.</a:t>
            </a: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7560469" y="0"/>
            <a:ext cx="440531" cy="5143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Symbol" charset="2"/>
              <a:buChar char="à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endParaRPr lang="x-none" altLang="x-none" sz="2700" b="1" kern="1200">
              <a:solidFill>
                <a:srgbClr val="FFFFFF"/>
              </a:solidFill>
              <a:cs typeface="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CC422-BA08-6284-A4AE-2840DDD83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248" y="1107430"/>
            <a:ext cx="4213505" cy="3235970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E7A36139-0478-44C0-C73E-8E1A0189F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598" y="194949"/>
            <a:ext cx="6432804" cy="7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Symbol" charset="2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defTabSz="685800" eaLnBrk="1" hangingPunct="1">
              <a:lnSpc>
                <a:spcPct val="80000"/>
              </a:lnSpc>
              <a:buClrTx/>
              <a:defRPr/>
            </a:pPr>
            <a:r>
              <a:rPr lang="en-US" altLang="x-none" sz="2100" b="1" dirty="0">
                <a:solidFill>
                  <a:srgbClr val="000000"/>
                </a:solidFill>
                <a:latin typeface="Arial"/>
                <a:ea typeface="ＭＳ Ｐゴシック" charset="-128"/>
              </a:rPr>
              <a:t>Biomedical Data Science</a:t>
            </a:r>
            <a:r>
              <a:rPr lang="en-US" altLang="x-none" sz="1500" b="1" dirty="0">
                <a:solidFill>
                  <a:srgbClr val="000000"/>
                </a:solidFill>
                <a:latin typeface="Arial"/>
                <a:ea typeface="ＭＳ Ｐゴシック" charset="-128"/>
              </a:rPr>
              <a:t> </a:t>
            </a:r>
            <a:r>
              <a:rPr lang="en-US" altLang="x-none" sz="1200" dirty="0">
                <a:solidFill>
                  <a:srgbClr val="000000"/>
                </a:solidFill>
                <a:latin typeface="Arial"/>
                <a:ea typeface="ＭＳ Ｐゴシック" charset="-128"/>
              </a:rPr>
              <a:t>(</a:t>
            </a:r>
            <a:r>
              <a:rPr lang="en-US" altLang="x-none" sz="1200" kern="1200" dirty="0" err="1">
                <a:solidFill>
                  <a:srgbClr val="000000"/>
                </a:solidFill>
                <a:latin typeface="Arial"/>
                <a:ea typeface="ＭＳ Ｐゴシック" charset="-128"/>
              </a:rPr>
              <a:t>GersteinLab.org</a:t>
            </a:r>
            <a:r>
              <a:rPr lang="en-US" altLang="x-none" sz="1200" kern="1200" dirty="0">
                <a:solidFill>
                  <a:srgbClr val="000000"/>
                </a:solidFill>
                <a:latin typeface="Arial"/>
                <a:ea typeface="ＭＳ Ｐゴシック" charset="-128"/>
              </a:rPr>
              <a:t>/courses/452)</a:t>
            </a:r>
          </a:p>
          <a:p>
            <a:pPr defTabSz="685800" eaLnBrk="1" hangingPunct="1">
              <a:lnSpc>
                <a:spcPct val="80000"/>
              </a:lnSpc>
              <a:buClrTx/>
              <a:defRPr/>
            </a:pPr>
            <a:r>
              <a:rPr lang="en-US" altLang="en-US" sz="2100" b="1" kern="1200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Technical Approaches To Genomic Privacy</a:t>
            </a:r>
            <a:r>
              <a:rPr lang="en-US" altLang="x-none" sz="1500" b="1" dirty="0">
                <a:solidFill>
                  <a:srgbClr val="000000"/>
                </a:solidFill>
                <a:latin typeface="Arial"/>
                <a:ea typeface="ＭＳ Ｐゴシック" charset="-128"/>
              </a:rPr>
              <a:t> </a:t>
            </a:r>
            <a:r>
              <a:rPr lang="en-US" altLang="x-none" sz="1200" kern="1200" dirty="0">
                <a:solidFill>
                  <a:srgbClr val="000000"/>
                </a:solidFill>
                <a:latin typeface="Arial"/>
                <a:ea typeface="ＭＳ Ｐゴシック" charset="-128"/>
              </a:rPr>
              <a:t>(25m11a)</a:t>
            </a:r>
          </a:p>
          <a:p>
            <a:pPr defTabSz="685800" eaLnBrk="1" hangingPunct="1">
              <a:lnSpc>
                <a:spcPct val="80000"/>
              </a:lnSpc>
              <a:buClrTx/>
              <a:defRPr/>
            </a:pPr>
            <a:r>
              <a:rPr lang="en-US" altLang="x-none" sz="1500" b="1" kern="1200" dirty="0">
                <a:solidFill>
                  <a:srgbClr val="000000"/>
                </a:solidFill>
                <a:latin typeface="Arial"/>
                <a:ea typeface="ＭＳ Ｐゴシック" charset="-128"/>
              </a:rPr>
              <a:t> </a:t>
            </a:r>
          </a:p>
          <a:p>
            <a:pPr defTabSz="685800" eaLnBrk="1" hangingPunct="1">
              <a:lnSpc>
                <a:spcPct val="80000"/>
              </a:lnSpc>
              <a:buClrTx/>
              <a:defRPr/>
            </a:pPr>
            <a:endParaRPr lang="en-US" altLang="x-none" sz="1500" b="1" dirty="0">
              <a:solidFill>
                <a:srgbClr val="000000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D1F2A44-489F-A451-BEA1-689BEA611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974" y="4513985"/>
            <a:ext cx="2372026" cy="57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Symbol" pitchFamily="2" charset="2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r" defTabSz="685800" eaLnBrk="1" hangingPunct="1">
              <a:buClrTx/>
              <a:defRPr/>
            </a:pPr>
            <a:r>
              <a:rPr lang="en-US" altLang="en-US" sz="105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ＭＳ Ｐゴシック" panose="020B0600070205080204" pitchFamily="34" charset="-128"/>
              </a:rPr>
              <a:t>Last edit in spring ’</a:t>
            </a:r>
            <a:r>
              <a:rPr lang="en-US" altLang="ja-JP" sz="105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ＭＳ Ｐゴシック" panose="020B0600070205080204" pitchFamily="34" charset="-128"/>
              </a:rPr>
              <a:t>25. New slide pack which is associated with a newly created video. </a:t>
            </a:r>
            <a:endParaRPr lang="en-US" altLang="x-none" sz="1050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399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48"/>
    </mc:Choice>
    <mc:Fallback xmlns="">
      <p:transition spd="slow" advTm="3204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9B5D1-68EA-704D-AA85-1861A8372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Li &amp; Stephens HMM </a:t>
            </a:r>
            <a:br>
              <a:rPr lang="en-US" dirty="0"/>
            </a:br>
            <a:r>
              <a:rPr lang="en-US" sz="1050" dirty="0"/>
              <a:t>(Li, N.; Stephens, M. </a:t>
            </a:r>
            <a:r>
              <a:rPr lang="en-US" sz="1050" i="1" dirty="0"/>
              <a:t>Genetics</a:t>
            </a:r>
            <a:r>
              <a:rPr lang="en-US" sz="1050" dirty="0"/>
              <a:t> </a:t>
            </a:r>
            <a:r>
              <a:rPr lang="en-US" sz="1050" b="1" dirty="0"/>
              <a:t>2003</a:t>
            </a:r>
            <a:r>
              <a:rPr lang="en-US" sz="1050" dirty="0"/>
              <a:t>, </a:t>
            </a:r>
            <a:r>
              <a:rPr lang="en-US" sz="1050" i="1" dirty="0"/>
              <a:t>165</a:t>
            </a:r>
            <a:r>
              <a:rPr lang="en-US" sz="1050" dirty="0"/>
              <a:t>, 2213–2233. 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57DB9-604E-E042-85EA-93A2318DB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793" y="2787074"/>
            <a:ext cx="7677149" cy="1892027"/>
          </a:xfrm>
        </p:spPr>
        <p:txBody>
          <a:bodyPr/>
          <a:lstStyle/>
          <a:p>
            <a:pPr marL="0" indent="0">
              <a:buNone/>
            </a:pPr>
            <a:r>
              <a:rPr lang="en-US" sz="1350" b="1" dirty="0"/>
              <a:t>Addresses: </a:t>
            </a:r>
            <a:r>
              <a:rPr lang="en-US" sz="1350" dirty="0"/>
              <a:t>What is the probability of observing a set of genotypes, based on underlying panel of haplotypes?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884EE-071D-AD41-B781-CA34BFC5F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563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fld id="{F55E13C6-A4BF-A842-9635-B1271B30A9E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pPr>
                <a:buClrTx/>
                <a:defRPr/>
              </a:pPr>
              <a:t>10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46D8628-2CEF-724C-8FB1-068E581E0A6C}"/>
                  </a:ext>
                </a:extLst>
              </p:cNvPr>
              <p:cNvSpPr/>
              <p:nvPr/>
            </p:nvSpPr>
            <p:spPr>
              <a:xfrm>
                <a:off x="1743204" y="3008334"/>
                <a:ext cx="3429000" cy="92018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685800"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</m:d>
                      <m:r>
                        <a:rPr lang="en-US" sz="1350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sSubSup>
                            <m:sSubSupPr>
                              <m:ctrlP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1350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</m:sub>
                        <m:sup/>
                        <m:e>
                          <m: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𝑗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350" i="1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50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1350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350" i="1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50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  <m:r>
                            <a:rPr lang="en-US" sz="1350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</m:t>
                          </m:r>
                          <m: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𝑗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350" i="1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50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1350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350" i="1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50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  <m:e>
                              <m: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46D8628-2CEF-724C-8FB1-068E581E0A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204" y="3008334"/>
                <a:ext cx="3429000" cy="920188"/>
              </a:xfrm>
              <a:prstGeom prst="rect">
                <a:avLst/>
              </a:prstGeom>
              <a:blipFill>
                <a:blip r:embed="rId2"/>
                <a:stretch>
                  <a:fillRect l="-5535" t="-57534" b="-10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30F43D2-9D0B-E746-8D30-2A829F64AB27}"/>
              </a:ext>
            </a:extLst>
          </p:cNvPr>
          <p:cNvSpPr txBox="1"/>
          <p:nvPr/>
        </p:nvSpPr>
        <p:spPr>
          <a:xfrm>
            <a:off x="5543064" y="3335810"/>
            <a:ext cx="18402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Encodes recombination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02168F-2F72-9D47-8A5B-B5282DAB867E}"/>
              </a:ext>
            </a:extLst>
          </p:cNvPr>
          <p:cNvSpPr txBox="1"/>
          <p:nvPr/>
        </p:nvSpPr>
        <p:spPr>
          <a:xfrm>
            <a:off x="5543064" y="3708226"/>
            <a:ext cx="171361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Encodes mutations or</a:t>
            </a:r>
          </a:p>
          <a:p>
            <a:pPr defTabSz="685800">
              <a:buClrTx/>
              <a:defRPr/>
            </a:pPr>
            <a:r>
              <a:rPr lang="en-US" sz="1350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genotyping error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9A8465-F99A-534B-92D4-2DDADF990330}"/>
              </a:ext>
            </a:extLst>
          </p:cNvPr>
          <p:cNvSpPr/>
          <p:nvPr/>
        </p:nvSpPr>
        <p:spPr>
          <a:xfrm>
            <a:off x="2564110" y="3209332"/>
            <a:ext cx="1268749" cy="52995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F6FCBB42-F33C-4242-B74B-2181BBB803A0}"/>
              </a:ext>
            </a:extLst>
          </p:cNvPr>
          <p:cNvCxnSpPr>
            <a:cxnSpLocks/>
            <a:stCxn id="15" idx="4"/>
            <a:endCxn id="11" idx="1"/>
          </p:cNvCxnSpPr>
          <p:nvPr/>
        </p:nvCxnSpPr>
        <p:spPr>
          <a:xfrm rot="16200000" flipH="1">
            <a:off x="4259347" y="2678424"/>
            <a:ext cx="222855" cy="2344579"/>
          </a:xfrm>
          <a:prstGeom prst="curvedConnector2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E3B1BECF-226B-B549-B517-4626F169342C}"/>
              </a:ext>
            </a:extLst>
          </p:cNvPr>
          <p:cNvSpPr/>
          <p:nvPr/>
        </p:nvSpPr>
        <p:spPr>
          <a:xfrm>
            <a:off x="3865908" y="3225776"/>
            <a:ext cx="1268749" cy="52995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80F9F03-C5F8-3C40-A6FA-C70963F6A16E}"/>
              </a:ext>
            </a:extLst>
          </p:cNvPr>
          <p:cNvCxnSpPr>
            <a:stCxn id="29" idx="6"/>
            <a:endCxn id="9" idx="1"/>
          </p:cNvCxnSpPr>
          <p:nvPr/>
        </p:nvCxnSpPr>
        <p:spPr>
          <a:xfrm flipV="1">
            <a:off x="5134657" y="3485851"/>
            <a:ext cx="408407" cy="490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03C3D0DC-E6FA-C74F-AE14-A8245FADA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238" y="1016596"/>
            <a:ext cx="5919278" cy="15875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A13BD3F-EAFA-D24F-982A-41DF9417842D}"/>
                  </a:ext>
                </a:extLst>
              </p:cNvPr>
              <p:cNvSpPr/>
              <p:nvPr/>
            </p:nvSpPr>
            <p:spPr>
              <a:xfrm>
                <a:off x="3832859" y="4205263"/>
                <a:ext cx="5160323" cy="4707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>
                  <a:buClrTx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35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lang="en-US" sz="135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𝑍</m:t>
                        </m:r>
                      </m:e>
                      <m:sub>
                        <m:r>
                          <a:rPr lang="en-US" sz="135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>
                        <m:d>
                          <m:dPr>
                            <m:ctrlPr>
                              <a:rPr lang="en-US" sz="135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135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𝛼</m:t>
                            </m:r>
                          </m:e>
                        </m:d>
                      </m:sup>
                    </m:sSubSup>
                    <m:r>
                      <a:rPr lang="en-US" sz="135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lang="en-US" sz="135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35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135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lang="en-US" sz="135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135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  <m:d>
                                  <m:dPr>
                                    <m:ctrlPr>
                                      <a:rPr lang="en-US" sz="135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𝑙</m:t>
                                    </m:r>
                                  </m:e>
                                </m:d>
                                <m:r>
                                  <a:rPr lang="en-US" sz="1350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n-US" sz="135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𝑙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135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𝛼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  <m:sub>
                        <m:r>
                          <a:rPr lang="en-US" sz="135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𝑙</m:t>
                        </m:r>
                        <m:r>
                          <a:rPr lang="en-US" sz="1350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sub>
                      <m:sup>
                        <m:r>
                          <a:rPr lang="en-US" sz="135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𝐿</m:t>
                        </m:r>
                      </m:sup>
                    </m:sSubSup>
                  </m:oMath>
                </a14:m>
                <a:r>
                  <a:rPr lang="en-US" sz="135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= Set of all possible haplotypes at the observed loci </a:t>
                </a:r>
                <a14:m>
                  <m:oMath xmlns:m="http://schemas.openxmlformats.org/officeDocument/2006/math">
                    <m:r>
                      <a:rPr lang="en-US" sz="13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𝑙</m:t>
                    </m:r>
                  </m:oMath>
                </a14:m>
                <a:endParaRPr lang="en-US" sz="1350" i="1" kern="1200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A13BD3F-EAFA-D24F-982A-41DF94178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59" y="4205263"/>
                <a:ext cx="5160323" cy="4707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0F4620B-9CF4-EF0F-F287-093223D11480}"/>
                  </a:ext>
                </a:extLst>
              </p:cNvPr>
              <p:cNvSpPr txBox="1"/>
              <p:nvPr/>
            </p:nvSpPr>
            <p:spPr>
              <a:xfrm>
                <a:off x="216175" y="4296860"/>
                <a:ext cx="3429000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>
                  <a:buClrTx/>
                </a:pPr>
                <a14:m>
                  <m:oMath xmlns:m="http://schemas.openxmlformats.org/officeDocument/2006/math">
                    <m:r>
                      <a:rPr lang="en-US" sz="13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lang="en-US" sz="135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lang="en-US" sz="135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Set of all reference phased genotypes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0F4620B-9CF4-EF0F-F287-093223D11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75" y="4296860"/>
                <a:ext cx="3429000" cy="30008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Google Shape;41;p1">
            <a:extLst>
              <a:ext uri="{FF2B5EF4-FFF2-40B4-BE49-F238E27FC236}">
                <a16:creationId xmlns:a16="http://schemas.microsoft.com/office/drawing/2014/main" id="{EE5789CF-B361-2948-AB10-9C4DFC28FCBA}"/>
              </a:ext>
            </a:extLst>
          </p:cNvPr>
          <p:cNvSpPr txBox="1"/>
          <p:nvPr/>
        </p:nvSpPr>
        <p:spPr>
          <a:xfrm>
            <a:off x="5574534" y="4815009"/>
            <a:ext cx="507326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lectures.gersteinlab.org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[Emani et al. (‘24) Gen. Res.]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3861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3F38EA-B767-D54C-854C-F0C1E0BA7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PLIGHT</a:t>
            </a:r>
            <a:br>
              <a:rPr lang="en-US" b="1" dirty="0"/>
            </a:br>
            <a:r>
              <a:rPr lang="en-US" dirty="0"/>
              <a:t>Viterbi algorithm for most-likely path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2425FD-EAAE-6246-8D42-4B92C3B84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63" y="3185070"/>
            <a:ext cx="8412480" cy="139645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350" dirty="0"/>
              <a:t>Search through the space of haplotype pairs (total dimension = </a:t>
            </a:r>
            <a:r>
              <a:rPr lang="en-US" sz="1350" i="1" dirty="0"/>
              <a:t>N</a:t>
            </a:r>
            <a:r>
              <a:rPr lang="en-US" sz="1350" dirty="0"/>
              <a:t>✕</a:t>
            </a:r>
            <a:r>
              <a:rPr lang="en-US" sz="1350" i="1" dirty="0"/>
              <a:t>N</a:t>
            </a:r>
            <a:r>
              <a:rPr lang="en-US" sz="1350" dirty="0"/>
              <a:t>) to match the diploid genotypes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50" dirty="0"/>
              <a:t>Each of the two haplotypes can independently recombine with other haplotypes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50" dirty="0"/>
              <a:t>Allow for mutations/genotyping error</a:t>
            </a:r>
          </a:p>
          <a:p>
            <a:pPr marL="342900" indent="-342900">
              <a:buFont typeface="+mj-lt"/>
              <a:buAutoNum type="arabicPeriod"/>
            </a:pPr>
            <a:endParaRPr lang="en-US" sz="1350" dirty="0"/>
          </a:p>
          <a:p>
            <a:pPr marL="342900" indent="-342900">
              <a:buFont typeface="+mj-lt"/>
              <a:buAutoNum type="arabicPeriod"/>
            </a:pPr>
            <a:r>
              <a:rPr lang="en-US" sz="1350" b="1" dirty="0"/>
              <a:t>Result:</a:t>
            </a:r>
            <a:r>
              <a:rPr lang="en-US" sz="1350" dirty="0"/>
              <a:t> Piecewise matches of reference haplotypes to observed genotype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69750-52F0-7244-9984-D183FA4A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563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fld id="{F55E13C6-A4BF-A842-9635-B1271B30A9E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pPr>
                <a:buClrTx/>
                <a:defRPr/>
              </a:pPr>
              <a:t>11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748115-CDB2-C241-9D9E-136B60062012}"/>
              </a:ext>
            </a:extLst>
          </p:cNvPr>
          <p:cNvSpPr/>
          <p:nvPr/>
        </p:nvSpPr>
        <p:spPr>
          <a:xfrm>
            <a:off x="1768254" y="988223"/>
            <a:ext cx="166055" cy="159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E5BF87-0A0A-F34C-8BC3-F54C42C51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834" y="988223"/>
            <a:ext cx="5984309" cy="21653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A2D8439-D1E6-4143-AD0D-98C7A200E620}"/>
              </a:ext>
            </a:extLst>
          </p:cNvPr>
          <p:cNvSpPr/>
          <p:nvPr/>
        </p:nvSpPr>
        <p:spPr>
          <a:xfrm>
            <a:off x="1543834" y="988223"/>
            <a:ext cx="139495" cy="159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Google Shape;41;p1">
            <a:extLst>
              <a:ext uri="{FF2B5EF4-FFF2-40B4-BE49-F238E27FC236}">
                <a16:creationId xmlns:a16="http://schemas.microsoft.com/office/drawing/2014/main" id="{7BC7DDC9-B059-8F4A-B625-C2F334626F42}"/>
              </a:ext>
            </a:extLst>
          </p:cNvPr>
          <p:cNvSpPr txBox="1"/>
          <p:nvPr/>
        </p:nvSpPr>
        <p:spPr>
          <a:xfrm>
            <a:off x="5574534" y="4815009"/>
            <a:ext cx="507326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lectures.gersteinlab.org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[Emani et al. (‘24) Gen. Res.]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8917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857023-1798-984E-AA61-CF8BBA6A4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PLIGHT</a:t>
            </a:r>
            <a:br>
              <a:rPr lang="en-US" b="1" dirty="0"/>
            </a:br>
            <a:r>
              <a:rPr lang="en-US" dirty="0"/>
              <a:t>Viterbi algorithm for all equally likely “best-fit” paths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49761FDB-B86E-D94E-A8D2-A81FA1E2C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600" y="1666494"/>
            <a:ext cx="5241347" cy="2587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350" dirty="0"/>
              <a:t>For very sparse data, several paths may be equally likely.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B9844-234A-9247-817A-94BC03DAC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6863" y="4853758"/>
            <a:ext cx="33357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563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fld id="{F55E13C6-A4BF-A842-9635-B1271B30A9E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pPr>
                <a:buClrTx/>
                <a:defRPr/>
              </a:pPr>
              <a:t>12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E3E832C-1FD4-564F-B552-07B0984A77A8}"/>
                  </a:ext>
                </a:extLst>
              </p:cNvPr>
              <p:cNvSpPr/>
              <p:nvPr/>
            </p:nvSpPr>
            <p:spPr>
              <a:xfrm>
                <a:off x="2558068" y="982994"/>
                <a:ext cx="5011500" cy="5743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350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sSubSup>
                                <m:sSubSupPr>
                                  <m:ctrlP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𝑗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350" i="1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50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1350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350" i="1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50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1350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lang="en-US" sz="1350" b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𝐒𝐞𝐭</m:t>
                              </m:r>
                              <m:r>
                                <a:rPr lang="en-US" sz="1350" b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lang="en-US" sz="1350" b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𝐨𝐟</m:t>
                              </m:r>
                              <m:r>
                                <a:rPr lang="en-US" sz="1350" b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lang="en-US" sz="1350" b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𝐚𝐥𝐥</m:t>
                              </m:r>
                              <m:r>
                                <a:rPr lang="en-US" sz="1350" b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lang="en-US" sz="1350" b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𝐩𝐨𝐬𝐬𝐢𝐛𝐥𝐞</m:t>
                              </m:r>
                              <m:r>
                                <a:rPr lang="en-US" sz="1350" b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lang="en-US" sz="1350" b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𝐡𝐚𝐩𝐥𝐨𝐭𝐲𝐩𝐞𝐬</m:t>
                              </m:r>
                            </m:lim>
                          </m:limLow>
                        </m:fName>
                        <m:e>
                          <m: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𝑗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350" i="1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50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1350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350" i="1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50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  <m:r>
                            <a:rPr lang="en-US" sz="1350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</m:t>
                          </m:r>
                          <m: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𝑗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350" i="1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50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1350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350" i="1" kern="12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350" i="1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350" kern="12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  <m:e>
                              <m: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E3E832C-1FD4-564F-B552-07B0984A77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068" y="982994"/>
                <a:ext cx="5011500" cy="5743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DA43DEA0-C950-E046-9170-23A127C62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183" y="1962894"/>
            <a:ext cx="4752519" cy="26738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6CF282-D2F8-DC42-A0E1-008ADA21DF92}"/>
              </a:ext>
            </a:extLst>
          </p:cNvPr>
          <p:cNvSpPr txBox="1"/>
          <p:nvPr/>
        </p:nvSpPr>
        <p:spPr>
          <a:xfrm>
            <a:off x="720438" y="2384219"/>
            <a:ext cx="1957844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We term these paths </a:t>
            </a:r>
          </a:p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‘</a:t>
            </a:r>
            <a:r>
              <a:rPr lang="en-US" sz="135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Genotypic Trajectories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’:</a:t>
            </a:r>
          </a:p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to signify the sequential </a:t>
            </a:r>
          </a:p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exploration of haplotype </a:t>
            </a:r>
          </a:p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space.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435945-C26F-E14F-96AF-A18F7231C1DE}"/>
              </a:ext>
            </a:extLst>
          </p:cNvPr>
          <p:cNvSpPr txBox="1"/>
          <p:nvPr/>
        </p:nvSpPr>
        <p:spPr>
          <a:xfrm>
            <a:off x="720439" y="3703447"/>
            <a:ext cx="21707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number of independent</a:t>
            </a:r>
          </a:p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trajectories in any region</a:t>
            </a:r>
          </a:p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gives a sense of genotypic</a:t>
            </a:r>
          </a:p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‘entropy’</a:t>
            </a:r>
          </a:p>
        </p:txBody>
      </p:sp>
      <p:sp>
        <p:nvSpPr>
          <p:cNvPr id="10" name="Google Shape;41;p1">
            <a:extLst>
              <a:ext uri="{FF2B5EF4-FFF2-40B4-BE49-F238E27FC236}">
                <a16:creationId xmlns:a16="http://schemas.microsoft.com/office/drawing/2014/main" id="{91D74A51-2E64-E644-A5A1-0618C22967C2}"/>
              </a:ext>
            </a:extLst>
          </p:cNvPr>
          <p:cNvSpPr txBox="1"/>
          <p:nvPr/>
        </p:nvSpPr>
        <p:spPr>
          <a:xfrm>
            <a:off x="5574534" y="4815009"/>
            <a:ext cx="507326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lectures.gersteinlab.org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[Emani et al. (‘24) Gen. Res.]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77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46D088-8BBC-B731-5CF2-5469D69F5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190" y="1159107"/>
            <a:ext cx="9174030" cy="39843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0F9ED9-4E81-4671-AEB4-3E59EBEAD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378"/>
          </a:xfrm>
        </p:spPr>
        <p:txBody>
          <a:bodyPr/>
          <a:lstStyle/>
          <a:p>
            <a:r>
              <a:rPr lang="en-US" sz="2000" dirty="0"/>
              <a:t>Developing of a Metric of </a:t>
            </a:r>
            <a:r>
              <a:rPr lang="en-US" sz="2000" dirty="0">
                <a:solidFill>
                  <a:srgbClr val="C00000"/>
                </a:solidFill>
              </a:rPr>
              <a:t>“Trajectory Entropy”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to Quantify Information Leakage from SNP sets </a:t>
            </a:r>
            <a:br>
              <a:rPr lang="en-US" sz="2000" dirty="0"/>
            </a:br>
            <a:r>
              <a:rPr lang="en-US" sz="2000" dirty="0"/>
              <a:t>(Rare SNPs are most private)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603D6C-124F-F4B0-DC01-2E88FF69CD6A}"/>
              </a:ext>
            </a:extLst>
          </p:cNvPr>
          <p:cNvSpPr/>
          <p:nvPr/>
        </p:nvSpPr>
        <p:spPr>
          <a:xfrm>
            <a:off x="101600" y="3474720"/>
            <a:ext cx="1727200" cy="5096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1D4F33-E1E0-B488-B356-3D3968E990AC}"/>
              </a:ext>
            </a:extLst>
          </p:cNvPr>
          <p:cNvSpPr txBox="1"/>
          <p:nvPr/>
        </p:nvSpPr>
        <p:spPr>
          <a:xfrm>
            <a:off x="4013200" y="1230227"/>
            <a:ext cx="2214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Best SNPs to Sanitize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E6B419-3D48-6817-64D7-BA85D0DF9FC8}"/>
              </a:ext>
            </a:extLst>
          </p:cNvPr>
          <p:cNvSpPr txBox="1"/>
          <p:nvPr/>
        </p:nvSpPr>
        <p:spPr>
          <a:xfrm>
            <a:off x="111760" y="2356901"/>
            <a:ext cx="721360" cy="2616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Entropy</a:t>
            </a:r>
          </a:p>
        </p:txBody>
      </p:sp>
      <p:sp>
        <p:nvSpPr>
          <p:cNvPr id="9" name="Google Shape;41;p1">
            <a:extLst>
              <a:ext uri="{FF2B5EF4-FFF2-40B4-BE49-F238E27FC236}">
                <a16:creationId xmlns:a16="http://schemas.microsoft.com/office/drawing/2014/main" id="{E2C76756-DA1E-217E-72A4-A0021EE54E4D}"/>
              </a:ext>
            </a:extLst>
          </p:cNvPr>
          <p:cNvSpPr txBox="1"/>
          <p:nvPr/>
        </p:nvSpPr>
        <p:spPr>
          <a:xfrm rot="16200000">
            <a:off x="7148412" y="1570571"/>
            <a:ext cx="370928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lectures.gersteinlab.org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[Emani et al. (‘24) Gen. Res.]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9B5051C-6E63-6388-9F9B-39B88D31A938}"/>
              </a:ext>
            </a:extLst>
          </p:cNvPr>
          <p:cNvSpPr txBox="1">
            <a:spLocks/>
          </p:cNvSpPr>
          <p:nvPr/>
        </p:nvSpPr>
        <p:spPr>
          <a:xfrm>
            <a:off x="8686800" y="4813465"/>
            <a:ext cx="447040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55E13C6-A4BF-A842-9635-B1271B30A9E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008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1"/>
          <p:cNvSpPr>
            <a:spLocks noGrp="1"/>
          </p:cNvSpPr>
          <p:nvPr>
            <p:ph type="title"/>
          </p:nvPr>
        </p:nvSpPr>
        <p:spPr>
          <a:xfrm>
            <a:off x="1591192" y="-97084"/>
            <a:ext cx="5961615" cy="1117634"/>
          </a:xfrm>
        </p:spPr>
        <p:txBody>
          <a:bodyPr>
            <a:normAutofit/>
          </a:bodyPr>
          <a:lstStyle/>
          <a:p>
            <a:pPr algn="ctr"/>
            <a:r>
              <a:rPr lang="en-US" sz="2700" dirty="0"/>
              <a:t>Linking Attack Scenario with gene expression data</a:t>
            </a:r>
          </a:p>
        </p:txBody>
      </p:sp>
      <p:pic>
        <p:nvPicPr>
          <p:cNvPr id="2" name="Picture 1" descr="MG_GI_slides_Nov.2015_Large-AH_Page_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8" b="-1"/>
          <a:stretch/>
        </p:blipFill>
        <p:spPr>
          <a:xfrm>
            <a:off x="635000" y="1104900"/>
            <a:ext cx="7112000" cy="37465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0" y="4935751"/>
            <a:ext cx="1685077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4610"/>
            <a:r>
              <a:rPr lang="en-US" sz="825" dirty="0">
                <a:solidFill>
                  <a:srgbClr val="A6A6A6"/>
                </a:solidFill>
              </a:rPr>
              <a:t>[</a:t>
            </a:r>
            <a:r>
              <a:rPr lang="en-US" sz="825" dirty="0" err="1">
                <a:solidFill>
                  <a:srgbClr val="A6A6A6"/>
                </a:solidFill>
              </a:rPr>
              <a:t>Harmanciet</a:t>
            </a:r>
            <a:r>
              <a:rPr lang="en-US" sz="825" dirty="0">
                <a:solidFill>
                  <a:srgbClr val="A6A6A6"/>
                </a:solidFill>
              </a:rPr>
              <a:t> al. Nat. Meth. (‘16)</a:t>
            </a:r>
            <a:r>
              <a:rPr lang="en-US" altLang="ja-JP" sz="825" dirty="0">
                <a:solidFill>
                  <a:srgbClr val="A6A6A6"/>
                </a:solidFill>
              </a:rPr>
              <a:t>]</a:t>
            </a:r>
            <a:endParaRPr lang="en-US" sz="825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38"/>
    </mc:Choice>
    <mc:Fallback xmlns="">
      <p:transition spd="slow" advTm="9083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44" y="339079"/>
            <a:ext cx="4897192" cy="479476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51666" y="0"/>
            <a:ext cx="6853171" cy="3391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Information Content and Predictability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6044826" y="4937634"/>
            <a:ext cx="1766830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4610"/>
            <a:r>
              <a:rPr lang="en-US" sz="825" dirty="0">
                <a:solidFill>
                  <a:srgbClr val="A6A6A6"/>
                </a:solidFill>
              </a:rPr>
              <a:t>[</a:t>
            </a:r>
            <a:r>
              <a:rPr lang="en-US" sz="825" dirty="0" err="1">
                <a:solidFill>
                  <a:srgbClr val="A6A6A6"/>
                </a:solidFill>
              </a:rPr>
              <a:t>Harmanci</a:t>
            </a:r>
            <a:r>
              <a:rPr lang="en-US" sz="825" dirty="0">
                <a:solidFill>
                  <a:srgbClr val="A6A6A6"/>
                </a:solidFill>
              </a:rPr>
              <a:t> et al. Nat. Meth.  2016</a:t>
            </a:r>
            <a:r>
              <a:rPr lang="en-US" altLang="ja-JP" sz="825" dirty="0">
                <a:solidFill>
                  <a:srgbClr val="A6A6A6"/>
                </a:solidFill>
              </a:rPr>
              <a:t>]</a:t>
            </a:r>
            <a:endParaRPr lang="en-US" sz="825" dirty="0">
              <a:solidFill>
                <a:srgbClr val="A6A6A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6138" y="890516"/>
            <a:ext cx="2284862" cy="95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125" dirty="0"/>
              <a:t>Naive measure of information (no LD, distant correlations, pop. </a:t>
            </a:r>
            <a:r>
              <a:rPr lang="en-US" sz="1125" dirty="0" err="1"/>
              <a:t>struc</a:t>
            </a:r>
            <a:r>
              <a:rPr lang="en-US" sz="1125" dirty="0"/>
              <a:t>., &amp;c)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125" dirty="0"/>
              <a:t>Higher frequency: Lower ICI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125" dirty="0"/>
              <a:t>Additive for multiple variants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6138" y="3195282"/>
            <a:ext cx="22848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125" dirty="0"/>
              <a:t>Condition specific entropy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125" dirty="0"/>
              <a:t>Higher cond. entropy: Lower predictability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125" dirty="0"/>
              <a:t>Additive for multiple </a:t>
            </a:r>
            <a:r>
              <a:rPr lang="en-US" sz="1125" dirty="0" err="1"/>
              <a:t>eQTLs</a:t>
            </a:r>
            <a:endParaRPr lang="en-US" sz="1125" dirty="0"/>
          </a:p>
        </p:txBody>
      </p:sp>
    </p:spTree>
    <p:extLst>
      <p:ext uri="{BB962C8B-B14F-4D97-AF65-F5344CB8AC3E}">
        <p14:creationId xmlns:p14="http://schemas.microsoft.com/office/powerpoint/2010/main" val="63204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62"/>
    </mc:Choice>
    <mc:Fallback xmlns="">
      <p:transition spd="slow" advTm="15106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8"/>
          <p:cNvSpPr txBox="1">
            <a:spLocks noGrp="1"/>
          </p:cNvSpPr>
          <p:nvPr>
            <p:ph type="title"/>
          </p:nvPr>
        </p:nvSpPr>
        <p:spPr>
          <a:xfrm>
            <a:off x="628650" y="382129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/>
              <a:t>Latent functional risk in genomics data manifests over time</a:t>
            </a:r>
            <a:endParaRPr dirty="0"/>
          </a:p>
        </p:txBody>
      </p:sp>
      <p:pic>
        <p:nvPicPr>
          <p:cNvPr id="306" name="Google Shape;306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85173" y="1277982"/>
            <a:ext cx="5339821" cy="360163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defTabSz="685800">
              <a:buClrTx/>
            </a:pPr>
            <a:fld id="{00000000-1234-1234-1234-123412341234}" type="slidenum">
              <a:rPr lang="en-US" kern="120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16</a:t>
            </a:fld>
            <a:endParaRPr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308" name="Google Shape;308;p28"/>
          <p:cNvSpPr txBox="1"/>
          <p:nvPr/>
        </p:nvSpPr>
        <p:spPr>
          <a:xfrm>
            <a:off x="1" y="4889587"/>
            <a:ext cx="2054168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Tx/>
            </a:pPr>
            <a:r>
              <a:rPr lang="en-US" sz="1050" kern="120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Slide from Zhiqiang Hu, GenoPri’21</a:t>
            </a: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290548" y="0"/>
            <a:ext cx="6710458" cy="380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75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What to do? Privacy-preserving File Formats (</a:t>
            </a:r>
            <a:r>
              <a:rPr kumimoji="0" lang="en-US" sz="1875" b="1" i="0" u="none" strike="noStrike" kern="1200" cap="none" spc="0" normalizeH="0" baseline="0" noProof="0" dirty="0" err="1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pBAM</a:t>
            </a:r>
            <a:r>
              <a:rPr kumimoji="0" lang="en-US" sz="1875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A60797-4236-A245-A518-D15C93E1BFCF}"/>
              </a:ext>
            </a:extLst>
          </p:cNvPr>
          <p:cNvSpPr/>
          <p:nvPr/>
        </p:nvSpPr>
        <p:spPr>
          <a:xfrm>
            <a:off x="6044827" y="4937634"/>
            <a:ext cx="1638590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4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[</a:t>
            </a:r>
            <a:r>
              <a:rPr kumimoji="0" lang="en-US" sz="825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Gursoy</a:t>
            </a:r>
            <a:r>
              <a: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 et al., Cell,  in press</a:t>
            </a:r>
            <a:r>
              <a:rPr kumimoji="0" lang="en-US" altLang="ja-JP" sz="825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]</a:t>
            </a:r>
            <a:endParaRPr kumimoji="0" lang="en-US" sz="825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charset="0"/>
              <a:ea typeface="ＭＳ Ｐゴシック" charset="0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01E704-AD88-EB41-AB11-D53CDD723D2B}"/>
              </a:ext>
            </a:extLst>
          </p:cNvPr>
          <p:cNvGrpSpPr/>
          <p:nvPr/>
        </p:nvGrpSpPr>
        <p:grpSpPr>
          <a:xfrm>
            <a:off x="1136716" y="414270"/>
            <a:ext cx="6858000" cy="1963647"/>
            <a:chOff x="-8379" y="552360"/>
            <a:chExt cx="9144000" cy="26181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2B7F1B-CD1E-264F-883D-48E6955CB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379" y="552360"/>
              <a:ext cx="9144000" cy="261819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995580B-FEE1-954F-B072-20BF13821AB0}"/>
                </a:ext>
              </a:extLst>
            </p:cNvPr>
            <p:cNvSpPr/>
            <p:nvPr/>
          </p:nvSpPr>
          <p:spPr bwMode="auto">
            <a:xfrm>
              <a:off x="5717512" y="2793442"/>
              <a:ext cx="2937747" cy="37711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46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ＭＳ Ｐゴシック" charset="0"/>
                <a:cs typeface="Arial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4496549-28BB-3249-8944-5B18898572B8}"/>
              </a:ext>
            </a:extLst>
          </p:cNvPr>
          <p:cNvSpPr txBox="1"/>
          <p:nvPr/>
        </p:nvSpPr>
        <p:spPr>
          <a:xfrm>
            <a:off x="1136716" y="2575745"/>
            <a:ext cx="6721095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Definitions: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	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1. </a:t>
            </a:r>
            <a:r>
              <a:rPr kumimoji="0" lang="en-US" sz="1125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Privacy</a:t>
            </a: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: B</a:t>
            </a:r>
            <a:r>
              <a:rPr kumimoji="0" lang="en-US" sz="1125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∗ </a:t>
            </a: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= </a:t>
            </a:r>
            <a:r>
              <a:rPr kumimoji="0" lang="en-US" sz="1125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P</a:t>
            </a:r>
            <a:r>
              <a:rPr kumimoji="0" lang="en-US" sz="1125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Q,r</a:t>
            </a: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(B) can be viewed as </a:t>
            </a:r>
            <a:r>
              <a:rPr kumimoji="0" lang="el-GR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δ-</a:t>
            </a: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private with respect to operation Q, if </a:t>
            </a:r>
            <a:r>
              <a:rPr kumimoji="0" lang="el-GR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δ = </a:t>
            </a: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r/t,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		r = non-observable (sanitized) variants in </a:t>
            </a:r>
            <a:r>
              <a:rPr kumimoji="0" lang="en-US" sz="1125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pBAM</a:t>
            </a: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		t = all observed variants in BAM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		We can reach 100% privacy when r = t.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125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2. </a:t>
            </a:r>
            <a:r>
              <a:rPr kumimoji="0" lang="en-US" sz="1125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Utility</a:t>
            </a: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: B</a:t>
            </a:r>
            <a:r>
              <a:rPr kumimoji="0" lang="en-US" sz="1125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∗</a:t>
            </a: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 = </a:t>
            </a:r>
            <a:r>
              <a:rPr kumimoji="0" lang="en-US" sz="1125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P</a:t>
            </a:r>
            <a:r>
              <a:rPr kumimoji="0" lang="en-US" sz="1125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Q,r</a:t>
            </a: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(B) can be viewed as having </a:t>
            </a:r>
            <a:r>
              <a:rPr kumimoji="0" lang="el-GR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ε -γ -</a:t>
            </a: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utility with respect to operation Q, if </a:t>
            </a:r>
            <a:r>
              <a:rPr kumimoji="0" lang="el-GR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ε = (</a:t>
            </a: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G − m)/G,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		G = total number of units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		m = the total number of units with </a:t>
            </a:r>
            <a:r>
              <a:rPr kumimoji="0" lang="en-US" sz="1125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e</a:t>
            </a:r>
            <a:r>
              <a:rPr kumimoji="0" lang="en-US" sz="1125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i</a:t>
            </a: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 &gt; </a:t>
            </a:r>
            <a:r>
              <a:rPr kumimoji="0" lang="el-GR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γ</a:t>
            </a:r>
            <a:endParaRPr kumimoji="0" lang="en-US" sz="1125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		</a:t>
            </a:r>
            <a:r>
              <a:rPr kumimoji="0" lang="en-US" sz="1125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Practically</a:t>
            </a: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, </a:t>
            </a:r>
            <a:r>
              <a:rPr kumimoji="0" lang="el-GR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ε </a:t>
            </a: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is the fraction of the genomic bases affected by the sanitization </a:t>
            </a:r>
            <a:b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</a:b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		&amp; </a:t>
            </a:r>
            <a:r>
              <a:rPr kumimoji="0" lang="el-GR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γ</a:t>
            </a:r>
            <a:r>
              <a:rPr kumimoji="0" lang="en-US" sz="11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 can be set based on difference between replicates </a:t>
            </a:r>
            <a:endParaRPr kumimoji="0" lang="el-GR" sz="1125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  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0FEAF7-7E15-4B48-81AE-524144B12C0C}"/>
              </a:ext>
            </a:extLst>
          </p:cNvPr>
          <p:cNvSpPr txBox="1"/>
          <p:nvPr/>
        </p:nvSpPr>
        <p:spPr>
          <a:xfrm>
            <a:off x="1136716" y="4697973"/>
            <a:ext cx="6615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Note: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Variants can have different effect on privacy based on their rarity; however that will make definitions to be dependent on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the composition of attacked database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2611326"/>
      </p:ext>
    </p:extLst>
  </p:cSld>
  <p:clrMapOvr>
    <a:masterClrMapping/>
  </p:clrMapOvr>
  <p:transition advTm="9278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290548" y="0"/>
            <a:ext cx="6710458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75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Creating Sanitizing Read Files via the </a:t>
            </a:r>
            <a:r>
              <a:rPr kumimoji="0" lang="en-US" sz="1875" b="1" i="0" u="none" strike="noStrike" kern="1200" cap="none" spc="0" normalizeH="0" baseline="0" noProof="0" dirty="0" err="1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pBAM</a:t>
            </a:r>
            <a:r>
              <a:rPr kumimoji="0" lang="en-US" sz="1875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 </a:t>
            </a:r>
            <a:br>
              <a:rPr kumimoji="0" lang="en-US" sz="1875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</a:br>
            <a:r>
              <a:rPr kumimoji="0" lang="en-US" sz="1875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(Privacy-preserving Binary Alignment Mapping)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8BA358-A800-5C4D-929A-3FD1990DB7F5}"/>
              </a:ext>
            </a:extLst>
          </p:cNvPr>
          <p:cNvGrpSpPr/>
          <p:nvPr/>
        </p:nvGrpSpPr>
        <p:grpSpPr>
          <a:xfrm>
            <a:off x="-1221583" y="1235714"/>
            <a:ext cx="5693856" cy="2446410"/>
            <a:chOff x="951911" y="2"/>
            <a:chExt cx="6205645" cy="304506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EA186E-113B-B247-B11C-E3BEB3A87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001" r="17438" b="39453"/>
            <a:stretch/>
          </p:blipFill>
          <p:spPr>
            <a:xfrm>
              <a:off x="2640587" y="2"/>
              <a:ext cx="4516969" cy="304506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DDC4DC-5A1F-1442-9132-C4CD3F5A9D03}"/>
                </a:ext>
              </a:extLst>
            </p:cNvPr>
            <p:cNvSpPr/>
            <p:nvPr/>
          </p:nvSpPr>
          <p:spPr bwMode="auto">
            <a:xfrm>
              <a:off x="951911" y="78712"/>
              <a:ext cx="484790" cy="45217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46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0627C8-F3C2-A566-D939-77961A570D09}"/>
              </a:ext>
            </a:extLst>
          </p:cNvPr>
          <p:cNvGrpSpPr/>
          <p:nvPr/>
        </p:nvGrpSpPr>
        <p:grpSpPr>
          <a:xfrm>
            <a:off x="4639731" y="819059"/>
            <a:ext cx="4076276" cy="3145055"/>
            <a:chOff x="0" y="2319867"/>
            <a:chExt cx="3125770" cy="241169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53C8AFD-5E1D-545D-1CD7-A03640AB5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3928" r="9763"/>
            <a:stretch/>
          </p:blipFill>
          <p:spPr>
            <a:xfrm>
              <a:off x="0" y="2319867"/>
              <a:ext cx="2822062" cy="23259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FA2EAC-8B2D-E5BC-728B-690A60A9644B}"/>
                </a:ext>
              </a:extLst>
            </p:cNvPr>
            <p:cNvSpPr txBox="1"/>
            <p:nvPr/>
          </p:nvSpPr>
          <p:spPr>
            <a:xfrm>
              <a:off x="2718826" y="2342303"/>
              <a:ext cx="3561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/>
                  <a:sym typeface="Arial"/>
                </a:rPr>
                <a:t>x10</a:t>
              </a:r>
              <a:r>
                <a:rPr kumimoji="0" lang="en-US" sz="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/>
                  <a:sym typeface="Arial"/>
                </a:rPr>
                <a:t>-6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3DE5422-905E-859A-AC5E-6D3CCED8C5C9}"/>
                </a:ext>
              </a:extLst>
            </p:cNvPr>
            <p:cNvCxnSpPr/>
            <p:nvPr/>
          </p:nvCxnSpPr>
          <p:spPr bwMode="auto">
            <a:xfrm>
              <a:off x="443889" y="4483648"/>
              <a:ext cx="2274938" cy="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E59978-BCDD-49BF-F7B0-A01DDAD2F828}"/>
                </a:ext>
              </a:extLst>
            </p:cNvPr>
            <p:cNvSpPr txBox="1"/>
            <p:nvPr/>
          </p:nvSpPr>
          <p:spPr>
            <a:xfrm>
              <a:off x="343229" y="4519150"/>
              <a:ext cx="2464821" cy="21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/>
                  <a:sym typeface="Arial"/>
                </a:rPr>
                <a:t>Privacy increases as we mask more variants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E9BC3D-234C-47D0-DB9B-9D644445CBA1}"/>
                </a:ext>
              </a:extLst>
            </p:cNvPr>
            <p:cNvSpPr txBox="1"/>
            <p:nvPr/>
          </p:nvSpPr>
          <p:spPr>
            <a:xfrm rot="16200000">
              <a:off x="2138587" y="3151464"/>
              <a:ext cx="1620351" cy="354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Amount of “error” introduced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into the Sanitized BAM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9286E50-9CA4-CB10-952F-7B466AFFBE98}"/>
              </a:ext>
            </a:extLst>
          </p:cNvPr>
          <p:cNvSpPr/>
          <p:nvPr/>
        </p:nvSpPr>
        <p:spPr bwMode="auto">
          <a:xfrm>
            <a:off x="4241800" y="2458919"/>
            <a:ext cx="491067" cy="130028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cs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C99A67-1D75-403A-2F04-658B507402B5}"/>
              </a:ext>
            </a:extLst>
          </p:cNvPr>
          <p:cNvSpPr/>
          <p:nvPr/>
        </p:nvSpPr>
        <p:spPr bwMode="auto">
          <a:xfrm>
            <a:off x="3606800" y="3415653"/>
            <a:ext cx="491067" cy="3435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cs typeface="Arial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6870DE-9799-417C-555D-5690CAE17E4A}"/>
              </a:ext>
            </a:extLst>
          </p:cNvPr>
          <p:cNvSpPr/>
          <p:nvPr/>
        </p:nvSpPr>
        <p:spPr bwMode="auto">
          <a:xfrm>
            <a:off x="626533" y="2641600"/>
            <a:ext cx="618067" cy="114300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cs typeface="Arial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E710EC-A1CC-999C-E617-4AA4EA3ABB94}"/>
              </a:ext>
            </a:extLst>
          </p:cNvPr>
          <p:cNvSpPr/>
          <p:nvPr/>
        </p:nvSpPr>
        <p:spPr bwMode="auto">
          <a:xfrm>
            <a:off x="279400" y="2768600"/>
            <a:ext cx="618067" cy="114300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cs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6FB853-BBFD-95AA-F84F-77E06B413500}"/>
              </a:ext>
            </a:extLst>
          </p:cNvPr>
          <p:cNvSpPr/>
          <p:nvPr/>
        </p:nvSpPr>
        <p:spPr bwMode="auto">
          <a:xfrm>
            <a:off x="165526" y="1652954"/>
            <a:ext cx="253999" cy="83249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B31C18-08C6-05A9-B04F-44AFDFEA8E9E}"/>
              </a:ext>
            </a:extLst>
          </p:cNvPr>
          <p:cNvSpPr txBox="1"/>
          <p:nvPr/>
        </p:nvSpPr>
        <p:spPr>
          <a:xfrm>
            <a:off x="419525" y="3719713"/>
            <a:ext cx="3265953" cy="759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Sanitizing BAM files by masking most identifying variants &amp; moving them to a small private "diff" file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3322C7-B298-DC1E-4F84-9E947B981215}"/>
              </a:ext>
            </a:extLst>
          </p:cNvPr>
          <p:cNvSpPr/>
          <p:nvPr/>
        </p:nvSpPr>
        <p:spPr>
          <a:xfrm>
            <a:off x="5585918" y="4774168"/>
            <a:ext cx="2433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[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G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Gursoy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 et al., Cell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'20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)</a:t>
            </a:r>
            <a:r>
              <a:rPr kumimoji="0" lang="en-US" altLang="ja-JP" sz="10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]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charset="0"/>
              <a:ea typeface="ＭＳ Ｐゴシック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716617"/>
      </p:ext>
    </p:extLst>
  </p:cSld>
  <p:clrMapOvr>
    <a:masterClrMapping/>
  </p:clrMapOvr>
  <p:transition advTm="46776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290548" y="0"/>
            <a:ext cx="6710458" cy="380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75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Privacy-preserving Binary Alignment Mapping (</a:t>
            </a:r>
            <a:r>
              <a:rPr kumimoji="0" lang="en-US" sz="1875" b="1" i="0" u="none" strike="noStrike" kern="1200" cap="none" spc="0" normalizeH="0" baseline="0" noProof="0" dirty="0" err="1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pBAM</a:t>
            </a:r>
            <a:r>
              <a:rPr kumimoji="0" lang="en-US" sz="1875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AE7959-0570-2E4B-9C6D-81E6D1CA63C2}"/>
              </a:ext>
            </a:extLst>
          </p:cNvPr>
          <p:cNvSpPr txBox="1"/>
          <p:nvPr/>
        </p:nvSpPr>
        <p:spPr>
          <a:xfrm>
            <a:off x="3493565" y="293137"/>
            <a:ext cx="237834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(empirical utility observations)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NA12878 RNA-Seq BAM files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5E9836-97F8-9946-BDF9-DF4FDA6FDC4F}"/>
              </a:ext>
            </a:extLst>
          </p:cNvPr>
          <p:cNvGrpSpPr/>
          <p:nvPr/>
        </p:nvGrpSpPr>
        <p:grpSpPr>
          <a:xfrm>
            <a:off x="1086351" y="708637"/>
            <a:ext cx="6188053" cy="4434863"/>
            <a:chOff x="196728" y="944545"/>
            <a:chExt cx="5311090" cy="41325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C7CA5A-C906-1E4E-9BDD-FACF6E905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728" y="944545"/>
              <a:ext cx="5311090" cy="413254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D2899B-A223-DA42-B25F-3B2A0567B1A0}"/>
                </a:ext>
              </a:extLst>
            </p:cNvPr>
            <p:cNvSpPr/>
            <p:nvPr/>
          </p:nvSpPr>
          <p:spPr bwMode="auto">
            <a:xfrm>
              <a:off x="331596" y="944545"/>
              <a:ext cx="221063" cy="23111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46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ＭＳ Ｐゴシック" charset="0"/>
                <a:cs typeface="Arial"/>
                <a:sym typeface="Arial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C3C0A79-F189-904F-BDBF-FF821C4496C2}"/>
              </a:ext>
            </a:extLst>
          </p:cNvPr>
          <p:cNvSpPr/>
          <p:nvPr/>
        </p:nvSpPr>
        <p:spPr bwMode="auto">
          <a:xfrm>
            <a:off x="7398100" y="682821"/>
            <a:ext cx="138058" cy="64356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4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B4DD66-6499-4848-B929-DDDB3E0BBC0D}"/>
              </a:ext>
            </a:extLst>
          </p:cNvPr>
          <p:cNvSpPr/>
          <p:nvPr/>
        </p:nvSpPr>
        <p:spPr bwMode="auto">
          <a:xfrm>
            <a:off x="5220153" y="682822"/>
            <a:ext cx="150692" cy="19892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4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AEC4C-D958-FE47-962B-B5CFA3DD1DCE}"/>
              </a:ext>
            </a:extLst>
          </p:cNvPr>
          <p:cNvSpPr txBox="1"/>
          <p:nvPr/>
        </p:nvSpPr>
        <p:spPr>
          <a:xfrm>
            <a:off x="6062977" y="902655"/>
            <a:ext cx="18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E452C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Variation between replicates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Variation between BAM-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pBAM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charset="0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A60797-4236-A245-A518-D15C93E1BFCF}"/>
              </a:ext>
            </a:extLst>
          </p:cNvPr>
          <p:cNvSpPr/>
          <p:nvPr/>
        </p:nvSpPr>
        <p:spPr>
          <a:xfrm>
            <a:off x="6263353" y="1501627"/>
            <a:ext cx="1638590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684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[</a:t>
            </a:r>
            <a:r>
              <a:rPr kumimoji="0" lang="en-US" sz="825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Gursoy</a:t>
            </a:r>
            <a:r>
              <a: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 et al., Cell,  in press</a:t>
            </a:r>
            <a:r>
              <a:rPr kumimoji="0" lang="en-US" altLang="ja-JP" sz="825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]</a:t>
            </a:r>
            <a:endParaRPr kumimoji="0" lang="en-US" sz="825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charset="0"/>
              <a:ea typeface="ＭＳ Ｐゴシック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629656"/>
      </p:ext>
    </p:extLst>
  </p:cSld>
  <p:clrMapOvr>
    <a:masterClrMapping/>
  </p:clrMapOvr>
  <p:transition advTm="59405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5D4850-5F40-9088-9B14-2460FC599E82}"/>
              </a:ext>
            </a:extLst>
          </p:cNvPr>
          <p:cNvSpPr/>
          <p:nvPr/>
        </p:nvSpPr>
        <p:spPr>
          <a:xfrm>
            <a:off x="0" y="-246201"/>
            <a:ext cx="9272588" cy="8098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2C1EF3-EE2F-A762-FC7C-16F57AE75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91" y="-246201"/>
            <a:ext cx="5398742" cy="53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AF313-9A9E-8CB6-22DC-71419BC4D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B662F39-9AC5-4A2E-B2DA-0F1439F4E867}" type="slidenum">
              <a:rPr lang="en-US" kern="120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2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74E53-09BA-4556-F383-50416B2C5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029" y="1328832"/>
            <a:ext cx="2357767" cy="1014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54F621-B3D3-D5D5-1942-F11D7CB1FF59}"/>
              </a:ext>
            </a:extLst>
          </p:cNvPr>
          <p:cNvSpPr txBox="1"/>
          <p:nvPr/>
        </p:nvSpPr>
        <p:spPr>
          <a:xfrm>
            <a:off x="6790662" y="1519517"/>
            <a:ext cx="21643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Does your person have </a:t>
            </a: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chr11_66561248_T_C_b38?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F925A-CB3C-0B97-D791-28ECCF59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48" y="563659"/>
            <a:ext cx="2587881" cy="1265845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How do we do a privacy attack?</a:t>
            </a:r>
            <a:br>
              <a:rPr lang="en-US" sz="2700" dirty="0"/>
            </a:br>
            <a:r>
              <a:rPr lang="en-US" sz="2700" dirty="0"/>
              <a:t>(Technical </a:t>
            </a:r>
            <a:br>
              <a:rPr lang="en-US" sz="2700" dirty="0"/>
            </a:br>
            <a:r>
              <a:rPr lang="en-US" sz="2700" dirty="0"/>
              <a:t>Details)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0353F-2DC1-E87A-0449-F16DC8EB1782}"/>
              </a:ext>
            </a:extLst>
          </p:cNvPr>
          <p:cNvSpPr txBox="1"/>
          <p:nvPr/>
        </p:nvSpPr>
        <p:spPr>
          <a:xfrm>
            <a:off x="0" y="4835723"/>
            <a:ext cx="3467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(Slide from E Ni)</a:t>
            </a:r>
          </a:p>
        </p:txBody>
      </p:sp>
    </p:spTree>
    <p:extLst>
      <p:ext uri="{BB962C8B-B14F-4D97-AF65-F5344CB8AC3E}">
        <p14:creationId xmlns:p14="http://schemas.microsoft.com/office/powerpoint/2010/main" val="1708292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BDD2D-E35E-4323-43C3-1A33A84EC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8356"/>
            <a:ext cx="6172200" cy="85725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3D138-49AC-60BD-A8CC-8B96F9D8A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928418"/>
            <a:ext cx="6172200" cy="4046867"/>
          </a:xfrm>
        </p:spPr>
        <p:txBody>
          <a:bodyPr/>
          <a:lstStyle/>
          <a:p>
            <a:endParaRPr lang="en-US" sz="1350" dirty="0"/>
          </a:p>
          <a:p>
            <a:r>
              <a:rPr lang="en-US" sz="1350" dirty="0"/>
              <a:t>G </a:t>
            </a:r>
            <a:r>
              <a:rPr lang="en-US" sz="1350" dirty="0" err="1"/>
              <a:t>Gursoy</a:t>
            </a:r>
            <a:r>
              <a:rPr lang="en-US" sz="1350" dirty="0"/>
              <a:t> et al. (2021). Nat Rev Genet 23: 245-258</a:t>
            </a:r>
            <a:br>
              <a:rPr lang="en-US" sz="1350" dirty="0"/>
            </a:br>
            <a:r>
              <a:rPr lang="en-US" sz="1350" dirty="0">
                <a:hlinkClick r:id="rId2"/>
              </a:rPr>
              <a:t>https://www.nature.com/articles/s41576-021-00428-7</a:t>
            </a:r>
            <a:br>
              <a:rPr lang="en-US" sz="1350" dirty="0"/>
            </a:br>
            <a:r>
              <a:rPr lang="en-US" sz="1350" dirty="0">
                <a:solidFill>
                  <a:srgbClr val="C00000"/>
                </a:solidFill>
              </a:rPr>
              <a:t>Functional genomics data: privacy risk assessment and technological mitigation.</a:t>
            </a:r>
            <a:br>
              <a:rPr lang="en-US" sz="1350" dirty="0">
                <a:solidFill>
                  <a:srgbClr val="C00000"/>
                </a:solidFill>
              </a:rPr>
            </a:br>
            <a:r>
              <a:rPr lang="en-US" sz="1350" dirty="0">
                <a:solidFill>
                  <a:srgbClr val="4BAB50"/>
                </a:solidFill>
              </a:rPr>
              <a:t>(Read up to the heading “Cryptographic Approaches.”)</a:t>
            </a:r>
            <a:endParaRPr lang="en-US" sz="1350" dirty="0">
              <a:solidFill>
                <a:srgbClr val="C00000"/>
              </a:solidFill>
            </a:endParaRPr>
          </a:p>
          <a:p>
            <a:endParaRPr lang="en-US" sz="1350" dirty="0">
              <a:solidFill>
                <a:srgbClr val="4BAB50"/>
              </a:solidFill>
            </a:endParaRPr>
          </a:p>
          <a:p>
            <a:endParaRPr lang="en-US" sz="1350" dirty="0"/>
          </a:p>
          <a:p>
            <a:pPr marL="0" indent="0">
              <a:buNone/>
            </a:pPr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A6D20-0766-3DE6-6F84-78BB63D806E2}"/>
              </a:ext>
            </a:extLst>
          </p:cNvPr>
          <p:cNvSpPr txBox="1"/>
          <p:nvPr/>
        </p:nvSpPr>
        <p:spPr>
          <a:xfrm rot="16200000">
            <a:off x="8139237" y="4195047"/>
            <a:ext cx="17556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050" b="1" kern="1200" dirty="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Lectures.gersteinlab.org</a:t>
            </a:r>
            <a:endParaRPr lang="en-US" sz="1050" b="1" kern="12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656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491133"/>
            <a:ext cx="5915025" cy="7456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Linking Attacks: Case of Netflix Prize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36" y="1282071"/>
            <a:ext cx="1359976" cy="764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02" y="1143863"/>
            <a:ext cx="1629633" cy="78455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43000" y="2090665"/>
          <a:ext cx="3452248" cy="1851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6159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User (ID)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Movie (ID)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Date of Grade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Grade [1,2,3,4,5]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NTFLX-0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NTFLX-19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10/12/2008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NTFLX-1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NTFLX-116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4/23/2009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NTFLX-2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NTFLX-92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5/27/2010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NTFLX-1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NTFLX-666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6/6/2016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726015" y="2103457"/>
          <a:ext cx="3187808" cy="186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6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730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User (ID)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Movie (ID)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Date of Grade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Grade [0-10]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IMDB-0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IMDB-173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4/20/2009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IMDB-1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IMDB-18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10/18/2008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IMDB-2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IMDB-341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5/27/2010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-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94890" y="1914669"/>
            <a:ext cx="144462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dirty="0">
                <a:latin typeface="Arial" panose="020B0604020202020204" pitchFamily="34" charset="0"/>
                <a:cs typeface="Arial" panose="020B0604020202020204" pitchFamily="34" charset="0"/>
              </a:rPr>
              <a:t>Names available for many users!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91321" y="4087525"/>
            <a:ext cx="318067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Anonymized Netflix Prize Training Dataset </a:t>
            </a:r>
          </a:p>
          <a:p>
            <a:pPr algn="ctr"/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made available to contestants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2EB432-E826-19B0-FE6D-5331BD4FD52F}"/>
              </a:ext>
            </a:extLst>
          </p:cNvPr>
          <p:cNvSpPr txBox="1"/>
          <p:nvPr/>
        </p:nvSpPr>
        <p:spPr>
          <a:xfrm rot="16200000">
            <a:off x="-1884891" y="2890177"/>
            <a:ext cx="4198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effectLst/>
                <a:latin typeface="Times New Roman" panose="02020603050405020304" pitchFamily="18" charset="0"/>
              </a:rPr>
              <a:t>Narayanan, A., &amp; </a:t>
            </a:r>
            <a:r>
              <a:rPr lang="en-US" sz="800" dirty="0" err="1">
                <a:effectLst/>
                <a:latin typeface="Times New Roman" panose="02020603050405020304" pitchFamily="18" charset="0"/>
              </a:rPr>
              <a:t>Shmatikov</a:t>
            </a:r>
            <a:r>
              <a:rPr lang="en-US" sz="800" dirty="0">
                <a:effectLst/>
                <a:latin typeface="Times New Roman" panose="02020603050405020304" pitchFamily="18" charset="0"/>
              </a:rPr>
              <a:t>, V. (2006, October 18). https://</a:t>
            </a:r>
            <a:r>
              <a:rPr lang="en-US" sz="800" dirty="0" err="1">
                <a:effectLst/>
                <a:latin typeface="Times New Roman" panose="02020603050405020304" pitchFamily="18" charset="0"/>
              </a:rPr>
              <a:t>arxiv.org</a:t>
            </a:r>
            <a:r>
              <a:rPr lang="en-US" sz="800" dirty="0">
                <a:effectLst/>
                <a:latin typeface="Times New Roman" panose="02020603050405020304" pitchFamily="18" charset="0"/>
              </a:rPr>
              <a:t>/abs/cs/0610105</a:t>
            </a:r>
          </a:p>
          <a:p>
            <a:endParaRPr lang="en-US" sz="6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438CB1E-36B9-F53A-1220-166B2E4E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491133"/>
            <a:ext cx="5915025" cy="7456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Linking Attacks: Case of Netflix Prize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36" y="1282071"/>
            <a:ext cx="1359976" cy="764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02" y="1143863"/>
            <a:ext cx="1629633" cy="78455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43000" y="2090665"/>
          <a:ext cx="3452248" cy="1851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6159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User (ID)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Movie (ID)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Date of Grade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Grade [1,2,3,4,5]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NTFLX-0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NTFLX-19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10/12/2008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NTFLX-1</a:t>
                      </a:r>
                    </a:p>
                  </a:txBody>
                  <a:tcPr marL="51435" marR="51435" marT="25718" marB="25718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NTFLX-116</a:t>
                      </a:r>
                    </a:p>
                  </a:txBody>
                  <a:tcPr marL="51435" marR="51435" marT="25718" marB="25718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4/23/2009</a:t>
                      </a:r>
                    </a:p>
                  </a:txBody>
                  <a:tcPr marL="51435" marR="51435" marT="25718" marB="25718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</a:t>
                      </a:r>
                    </a:p>
                  </a:txBody>
                  <a:tcPr marL="51435" marR="51435" marT="25718" marB="25718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NTFLX-2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NTFLX-92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5/27/2010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NTFLX-1</a:t>
                      </a:r>
                    </a:p>
                  </a:txBody>
                  <a:tcPr marL="51435" marR="51435" marT="25718" marB="25718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NTFLX-666</a:t>
                      </a:r>
                    </a:p>
                  </a:txBody>
                  <a:tcPr marL="51435" marR="51435" marT="25718" marB="25718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6/6/2016</a:t>
                      </a:r>
                    </a:p>
                  </a:txBody>
                  <a:tcPr marL="51435" marR="51435" marT="25718" marB="25718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</a:t>
                      </a:r>
                    </a:p>
                  </a:txBody>
                  <a:tcPr marL="51435" marR="51435" marT="25718" marB="25718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324734"/>
              </p:ext>
            </p:extLst>
          </p:nvPr>
        </p:nvGraphicFramePr>
        <p:xfrm>
          <a:off x="4726015" y="2103457"/>
          <a:ext cx="3187808" cy="186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6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730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User (ID)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Movie (ID)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Date of Grade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Grade [0-10]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IMDB-0</a:t>
                      </a:r>
                    </a:p>
                  </a:txBody>
                  <a:tcPr marL="51435" marR="51435" marT="25718" marB="25718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IMDB-173</a:t>
                      </a:r>
                    </a:p>
                  </a:txBody>
                  <a:tcPr marL="51435" marR="51435" marT="25718" marB="25718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4/20/2009</a:t>
                      </a:r>
                    </a:p>
                  </a:txBody>
                  <a:tcPr marL="51435" marR="51435" marT="25718" marB="25718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</a:t>
                      </a:r>
                    </a:p>
                  </a:txBody>
                  <a:tcPr marL="51435" marR="51435" marT="25718" marB="25718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IMDB-1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IMDB-18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10/18/2008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IMDB-2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IMDB-341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5/27/2010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-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63418" y="3981190"/>
            <a:ext cx="34134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825" dirty="0"/>
              <a:t>Many users are shared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825" dirty="0"/>
              <a:t>The grades of same users are correlated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825" dirty="0"/>
              <a:t>A user grades one movie around the same date in two databases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825" dirty="0"/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825" dirty="0"/>
              <a:t>IMDB users are public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825" dirty="0"/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825" dirty="0" err="1"/>
              <a:t>NetFLIX</a:t>
            </a:r>
            <a:r>
              <a:rPr lang="en-US" sz="825" dirty="0"/>
              <a:t> and IMDb moves are public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825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586531" y="2630595"/>
            <a:ext cx="148202" cy="252816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537282" y="1600511"/>
            <a:ext cx="1970222" cy="0"/>
          </a:xfrm>
          <a:prstGeom prst="straightConnector1">
            <a:avLst/>
          </a:prstGeom>
          <a:ln w="1174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F3B7089-A715-7A1C-DE9A-01EA22CA91F3}"/>
              </a:ext>
            </a:extLst>
          </p:cNvPr>
          <p:cNvSpPr txBox="1"/>
          <p:nvPr/>
        </p:nvSpPr>
        <p:spPr>
          <a:xfrm>
            <a:off x="5594890" y="1914669"/>
            <a:ext cx="144462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dirty="0">
                <a:latin typeface="Arial" panose="020B0604020202020204" pitchFamily="34" charset="0"/>
                <a:cs typeface="Arial" panose="020B0604020202020204" pitchFamily="34" charset="0"/>
              </a:rPr>
              <a:t>Names available for many users!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B3BAD7A-4ECA-1BFE-E1B0-9AA25245D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AB359B-8028-9128-BEF0-E645F27220FE}"/>
              </a:ext>
            </a:extLst>
          </p:cNvPr>
          <p:cNvSpPr txBox="1"/>
          <p:nvPr/>
        </p:nvSpPr>
        <p:spPr>
          <a:xfrm rot="16200000">
            <a:off x="-1884891" y="2890177"/>
            <a:ext cx="4198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effectLst/>
                <a:latin typeface="Times New Roman" panose="02020603050405020304" pitchFamily="18" charset="0"/>
              </a:rPr>
              <a:t>Narayanan, A., &amp; </a:t>
            </a:r>
            <a:r>
              <a:rPr lang="en-US" sz="800" dirty="0" err="1">
                <a:effectLst/>
                <a:latin typeface="Times New Roman" panose="02020603050405020304" pitchFamily="18" charset="0"/>
              </a:rPr>
              <a:t>Shmatikov</a:t>
            </a:r>
            <a:r>
              <a:rPr lang="en-US" sz="800" dirty="0">
                <a:effectLst/>
                <a:latin typeface="Times New Roman" panose="02020603050405020304" pitchFamily="18" charset="0"/>
              </a:rPr>
              <a:t>, V. (2006, October 18). https://</a:t>
            </a:r>
            <a:r>
              <a:rPr lang="en-US" sz="800" dirty="0" err="1">
                <a:effectLst/>
                <a:latin typeface="Times New Roman" panose="02020603050405020304" pitchFamily="18" charset="0"/>
              </a:rPr>
              <a:t>arxiv.org</a:t>
            </a:r>
            <a:r>
              <a:rPr lang="en-US" sz="800" dirty="0">
                <a:effectLst/>
                <a:latin typeface="Times New Roman" panose="02020603050405020304" pitchFamily="18" charset="0"/>
              </a:rPr>
              <a:t>/abs/cs/0610105</a:t>
            </a:r>
          </a:p>
          <a:p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883283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491133"/>
            <a:ext cx="5915025" cy="7456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Linking Attacks: Case of Netflix Prize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136" y="1282071"/>
            <a:ext cx="1359976" cy="764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02" y="1143863"/>
            <a:ext cx="1629633" cy="78455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405233"/>
              </p:ext>
            </p:extLst>
          </p:nvPr>
        </p:nvGraphicFramePr>
        <p:xfrm>
          <a:off x="1143000" y="2090665"/>
          <a:ext cx="3452248" cy="1851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6159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User (ID)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Movie (ID)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Date of Grade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Grade [1,2,3,4,5]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NTFLX-0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NTFLX-19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10/12/2008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NTFLX-1</a:t>
                      </a:r>
                    </a:p>
                  </a:txBody>
                  <a:tcPr marL="51435" marR="51435" marT="25718" marB="25718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NTFLX-116</a:t>
                      </a:r>
                    </a:p>
                  </a:txBody>
                  <a:tcPr marL="51435" marR="51435" marT="25718" marB="25718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4/23/2009</a:t>
                      </a:r>
                    </a:p>
                  </a:txBody>
                  <a:tcPr marL="51435" marR="51435" marT="25718" marB="25718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</a:t>
                      </a:r>
                    </a:p>
                  </a:txBody>
                  <a:tcPr marL="51435" marR="51435" marT="25718" marB="25718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NTFLX-2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NTFLX-92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5/27/2010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NTFLX-1</a:t>
                      </a:r>
                    </a:p>
                  </a:txBody>
                  <a:tcPr marL="51435" marR="51435" marT="25718" marB="25718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NTFLX-666</a:t>
                      </a:r>
                      <a:endParaRPr lang="en-US" sz="900" b="1" dirty="0">
                        <a:solidFill>
                          <a:srgbClr val="00B050"/>
                        </a:solidFill>
                      </a:endParaRPr>
                    </a:p>
                  </a:txBody>
                  <a:tcPr marL="51435" marR="51435" marT="25718" marB="25718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6/6/2016</a:t>
                      </a:r>
                    </a:p>
                  </a:txBody>
                  <a:tcPr marL="51435" marR="51435" marT="25718" marB="25718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</a:t>
                      </a:r>
                    </a:p>
                  </a:txBody>
                  <a:tcPr marL="51435" marR="51435" marT="25718" marB="25718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58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190434"/>
              </p:ext>
            </p:extLst>
          </p:nvPr>
        </p:nvGraphicFramePr>
        <p:xfrm>
          <a:off x="4726015" y="2103457"/>
          <a:ext cx="3187808" cy="186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6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730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User (ID)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Movie (ID)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Date of Grade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Grade [0-10]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IMDB-0</a:t>
                      </a:r>
                    </a:p>
                  </a:txBody>
                  <a:tcPr marL="51435" marR="51435" marT="25718" marB="25718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IMDB-173</a:t>
                      </a:r>
                    </a:p>
                  </a:txBody>
                  <a:tcPr marL="51435" marR="51435" marT="25718" marB="25718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4/20/2009</a:t>
                      </a:r>
                    </a:p>
                  </a:txBody>
                  <a:tcPr marL="51435" marR="51435" marT="25718" marB="25718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</a:t>
                      </a:r>
                    </a:p>
                  </a:txBody>
                  <a:tcPr marL="51435" marR="51435" marT="25718" marB="25718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IMDB-1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IMDB-18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10/18/2008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IMDB-2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IMDB-341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5/27/2010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-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277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…</a:t>
                      </a: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V="1">
            <a:off x="4586531" y="2630595"/>
            <a:ext cx="148202" cy="252816"/>
          </a:xfrm>
          <a:prstGeom prst="straightConnector1">
            <a:avLst/>
          </a:prstGeom>
          <a:ln w="317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4586568" y="2874028"/>
            <a:ext cx="94751" cy="489137"/>
          </a:xfrm>
          <a:custGeom>
            <a:avLst/>
            <a:gdLst>
              <a:gd name="connsiteX0" fmla="*/ 16933 w 140343"/>
              <a:gd name="connsiteY0" fmla="*/ 0 h 863600"/>
              <a:gd name="connsiteX1" fmla="*/ 101600 w 140343"/>
              <a:gd name="connsiteY1" fmla="*/ 372533 h 863600"/>
              <a:gd name="connsiteX2" fmla="*/ 135467 w 140343"/>
              <a:gd name="connsiteY2" fmla="*/ 728133 h 863600"/>
              <a:gd name="connsiteX3" fmla="*/ 0 w 140343"/>
              <a:gd name="connsiteY3" fmla="*/ 863600 h 863600"/>
              <a:gd name="connsiteX0" fmla="*/ 16933 w 156122"/>
              <a:gd name="connsiteY0" fmla="*/ 0 h 863600"/>
              <a:gd name="connsiteX1" fmla="*/ 143436 w 156122"/>
              <a:gd name="connsiteY1" fmla="*/ 187263 h 863600"/>
              <a:gd name="connsiteX2" fmla="*/ 135467 w 156122"/>
              <a:gd name="connsiteY2" fmla="*/ 728133 h 863600"/>
              <a:gd name="connsiteX3" fmla="*/ 0 w 156122"/>
              <a:gd name="connsiteY3" fmla="*/ 863600 h 863600"/>
              <a:gd name="connsiteX0" fmla="*/ 16933 w 169032"/>
              <a:gd name="connsiteY0" fmla="*/ 0 h 863600"/>
              <a:gd name="connsiteX1" fmla="*/ 143436 w 169032"/>
              <a:gd name="connsiteY1" fmla="*/ 187263 h 863600"/>
              <a:gd name="connsiteX2" fmla="*/ 135467 w 169032"/>
              <a:gd name="connsiteY2" fmla="*/ 728133 h 863600"/>
              <a:gd name="connsiteX3" fmla="*/ 0 w 169032"/>
              <a:gd name="connsiteY3" fmla="*/ 863600 h 863600"/>
              <a:gd name="connsiteX0" fmla="*/ 0 w 171171"/>
              <a:gd name="connsiteY0" fmla="*/ 0 h 875553"/>
              <a:gd name="connsiteX1" fmla="*/ 156385 w 171171"/>
              <a:gd name="connsiteY1" fmla="*/ 199216 h 875553"/>
              <a:gd name="connsiteX2" fmla="*/ 148416 w 171171"/>
              <a:gd name="connsiteY2" fmla="*/ 740086 h 875553"/>
              <a:gd name="connsiteX3" fmla="*/ 12949 w 171171"/>
              <a:gd name="connsiteY3" fmla="*/ 875553 h 875553"/>
              <a:gd name="connsiteX0" fmla="*/ 0 w 171171"/>
              <a:gd name="connsiteY0" fmla="*/ 0 h 875553"/>
              <a:gd name="connsiteX1" fmla="*/ 156385 w 171171"/>
              <a:gd name="connsiteY1" fmla="*/ 199216 h 875553"/>
              <a:gd name="connsiteX2" fmla="*/ 148416 w 171171"/>
              <a:gd name="connsiteY2" fmla="*/ 740086 h 875553"/>
              <a:gd name="connsiteX3" fmla="*/ 12949 w 171171"/>
              <a:gd name="connsiteY3" fmla="*/ 875553 h 875553"/>
              <a:gd name="connsiteX0" fmla="*/ 0 w 171477"/>
              <a:gd name="connsiteY0" fmla="*/ 0 h 869576"/>
              <a:gd name="connsiteX1" fmla="*/ 156385 w 171477"/>
              <a:gd name="connsiteY1" fmla="*/ 199216 h 869576"/>
              <a:gd name="connsiteX2" fmla="*/ 148416 w 171477"/>
              <a:gd name="connsiteY2" fmla="*/ 740086 h 869576"/>
              <a:gd name="connsiteX3" fmla="*/ 6972 w 171477"/>
              <a:gd name="connsiteY3" fmla="*/ 869576 h 869576"/>
              <a:gd name="connsiteX0" fmla="*/ 0 w 171477"/>
              <a:gd name="connsiteY0" fmla="*/ 0 h 869576"/>
              <a:gd name="connsiteX1" fmla="*/ 156385 w 171477"/>
              <a:gd name="connsiteY1" fmla="*/ 199216 h 869576"/>
              <a:gd name="connsiteX2" fmla="*/ 148416 w 171477"/>
              <a:gd name="connsiteY2" fmla="*/ 692708 h 869576"/>
              <a:gd name="connsiteX3" fmla="*/ 6972 w 171477"/>
              <a:gd name="connsiteY3" fmla="*/ 869576 h 869576"/>
              <a:gd name="connsiteX0" fmla="*/ 0 w 168445"/>
              <a:gd name="connsiteY0" fmla="*/ 0 h 869576"/>
              <a:gd name="connsiteX1" fmla="*/ 151647 w 168445"/>
              <a:gd name="connsiteY1" fmla="*/ 213430 h 869576"/>
              <a:gd name="connsiteX2" fmla="*/ 148416 w 168445"/>
              <a:gd name="connsiteY2" fmla="*/ 692708 h 869576"/>
              <a:gd name="connsiteX3" fmla="*/ 6972 w 168445"/>
              <a:gd name="connsiteY3" fmla="*/ 869576 h 869576"/>
              <a:gd name="connsiteX0" fmla="*/ 0 w 168445"/>
              <a:gd name="connsiteY0" fmla="*/ 0 h 869576"/>
              <a:gd name="connsiteX1" fmla="*/ 151647 w 168445"/>
              <a:gd name="connsiteY1" fmla="*/ 213430 h 869576"/>
              <a:gd name="connsiteX2" fmla="*/ 148416 w 168445"/>
              <a:gd name="connsiteY2" fmla="*/ 692708 h 869576"/>
              <a:gd name="connsiteX3" fmla="*/ 6972 w 168445"/>
              <a:gd name="connsiteY3" fmla="*/ 869576 h 869576"/>
              <a:gd name="connsiteX0" fmla="*/ 0 w 168445"/>
              <a:gd name="connsiteY0" fmla="*/ 0 h 869576"/>
              <a:gd name="connsiteX1" fmla="*/ 151647 w 168445"/>
              <a:gd name="connsiteY1" fmla="*/ 241857 h 869576"/>
              <a:gd name="connsiteX2" fmla="*/ 148416 w 168445"/>
              <a:gd name="connsiteY2" fmla="*/ 692708 h 869576"/>
              <a:gd name="connsiteX3" fmla="*/ 6972 w 168445"/>
              <a:gd name="connsiteY3" fmla="*/ 869576 h 86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45" h="869576">
                <a:moveTo>
                  <a:pt x="0" y="0"/>
                </a:moveTo>
                <a:cubicBezTo>
                  <a:pt x="104173" y="101683"/>
                  <a:pt x="126911" y="126406"/>
                  <a:pt x="151647" y="241857"/>
                </a:cubicBezTo>
                <a:cubicBezTo>
                  <a:pt x="176383" y="357308"/>
                  <a:pt x="172529" y="588088"/>
                  <a:pt x="148416" y="692708"/>
                </a:cubicBezTo>
                <a:cubicBezTo>
                  <a:pt x="124304" y="797328"/>
                  <a:pt x="66239" y="842765"/>
                  <a:pt x="6972" y="869576"/>
                </a:cubicBezTo>
              </a:path>
            </a:pathLst>
          </a:custGeom>
          <a:noFill/>
          <a:ln w="31750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537282" y="1600511"/>
            <a:ext cx="1970222" cy="0"/>
          </a:xfrm>
          <a:prstGeom prst="straightConnector1">
            <a:avLst/>
          </a:prstGeom>
          <a:ln w="1174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C2811C3-C663-56C8-C8A0-23ED4CFDDC52}"/>
              </a:ext>
            </a:extLst>
          </p:cNvPr>
          <p:cNvSpPr txBox="1"/>
          <p:nvPr/>
        </p:nvSpPr>
        <p:spPr>
          <a:xfrm>
            <a:off x="5594890" y="1914669"/>
            <a:ext cx="144462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dirty="0">
                <a:latin typeface="Arial" panose="020B0604020202020204" pitchFamily="34" charset="0"/>
                <a:cs typeface="Arial" panose="020B0604020202020204" pitchFamily="34" charset="0"/>
              </a:rPr>
              <a:t>Names available for many users!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EE4D31-B85C-FE01-1854-20FAE9B7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A20E-A553-6F48-BD36-E5AD94908D4A}" type="slidenum">
              <a:rPr lang="en-US" smtClean="0"/>
              <a:t>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8E4C54-E065-452C-DEB5-7CFF7DCF552D}"/>
              </a:ext>
            </a:extLst>
          </p:cNvPr>
          <p:cNvSpPr txBox="1"/>
          <p:nvPr/>
        </p:nvSpPr>
        <p:spPr>
          <a:xfrm rot="16200000">
            <a:off x="-1884891" y="2890177"/>
            <a:ext cx="4198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effectLst/>
                <a:latin typeface="Times New Roman" panose="02020603050405020304" pitchFamily="18" charset="0"/>
              </a:rPr>
              <a:t>Narayanan, A., &amp; </a:t>
            </a:r>
            <a:r>
              <a:rPr lang="en-US" sz="800" dirty="0" err="1">
                <a:effectLst/>
                <a:latin typeface="Times New Roman" panose="02020603050405020304" pitchFamily="18" charset="0"/>
              </a:rPr>
              <a:t>Shmatikov</a:t>
            </a:r>
            <a:r>
              <a:rPr lang="en-US" sz="800" dirty="0">
                <a:effectLst/>
                <a:latin typeface="Times New Roman" panose="02020603050405020304" pitchFamily="18" charset="0"/>
              </a:rPr>
              <a:t>, V. (2006, October 18). https://</a:t>
            </a:r>
            <a:r>
              <a:rPr lang="en-US" sz="800" dirty="0" err="1">
                <a:effectLst/>
                <a:latin typeface="Times New Roman" panose="02020603050405020304" pitchFamily="18" charset="0"/>
              </a:rPr>
              <a:t>arxiv.org</a:t>
            </a:r>
            <a:r>
              <a:rPr lang="en-US" sz="800" dirty="0">
                <a:effectLst/>
                <a:latin typeface="Times New Roman" panose="02020603050405020304" pitchFamily="18" charset="0"/>
              </a:rPr>
              <a:t>/abs/cs/0610105</a:t>
            </a:r>
          </a:p>
          <a:p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533992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D8C0E-F096-12D9-16B2-4903D5269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096" y="700589"/>
            <a:ext cx="5701508" cy="4186822"/>
          </a:xfrm>
          <a:prstGeom prst="rect">
            <a:avLst/>
          </a:prstGeom>
        </p:spPr>
      </p:pic>
      <p:sp>
        <p:nvSpPr>
          <p:cNvPr id="10" name="Google Shape;1521;p37">
            <a:extLst>
              <a:ext uri="{FF2B5EF4-FFF2-40B4-BE49-F238E27FC236}">
                <a16:creationId xmlns:a16="http://schemas.microsoft.com/office/drawing/2014/main" id="{3530804F-96C4-BDF1-A51B-D5B86DA34330}"/>
              </a:ext>
            </a:extLst>
          </p:cNvPr>
          <p:cNvSpPr/>
          <p:nvPr/>
        </p:nvSpPr>
        <p:spPr>
          <a:xfrm>
            <a:off x="1" y="-102"/>
            <a:ext cx="9137831" cy="41715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/>
          <a:p>
            <a:pPr marL="257168" marR="0" lvl="1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Genomic Linkage Attacks: private information leakage from noisy SNP sets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EB1E8C-478B-1CAF-0502-2D349C07A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424" y="3443928"/>
            <a:ext cx="748568" cy="86360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2D12D80-EFD1-BFB5-1A3C-1D4D8467E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1187" y="897334"/>
            <a:ext cx="802238" cy="8022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F84765-2C9C-2983-8305-7B9FB60D3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3392" y="897335"/>
            <a:ext cx="802238" cy="6568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A65F86-FED3-2BCE-9C5A-C1AD41DC28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8396" y="3311921"/>
            <a:ext cx="143717" cy="848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1603F4-0BC9-B50A-907A-44000770E5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-3833" b="67194"/>
          <a:stretch/>
        </p:blipFill>
        <p:spPr>
          <a:xfrm>
            <a:off x="7326710" y="2432614"/>
            <a:ext cx="149225" cy="278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CE2DFC-099A-046C-D728-B3D59354AD76}"/>
              </a:ext>
            </a:extLst>
          </p:cNvPr>
          <p:cNvSpPr/>
          <p:nvPr/>
        </p:nvSpPr>
        <p:spPr>
          <a:xfrm>
            <a:off x="5585918" y="4774168"/>
            <a:ext cx="2433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[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G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Gursoy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et al., Cell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'20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)</a:t>
            </a:r>
            <a:r>
              <a:rPr kumimoji="0" lang="en-US" altLang="ja-JP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]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E4AEF3-B480-6D9B-8F46-830910994245}"/>
              </a:ext>
            </a:extLst>
          </p:cNvPr>
          <p:cNvSpPr/>
          <p:nvPr/>
        </p:nvSpPr>
        <p:spPr>
          <a:xfrm>
            <a:off x="5588000" y="4451002"/>
            <a:ext cx="3339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[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Harmanci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&amp; Gerstein,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Nat. Meth.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'16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)</a:t>
            </a:r>
            <a:r>
              <a:rPr kumimoji="0" lang="en-US" altLang="ja-JP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  <a:sym typeface="Arial"/>
              </a:rPr>
              <a:t>]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" name="Shape 8">
            <a:extLst>
              <a:ext uri="{FF2B5EF4-FFF2-40B4-BE49-F238E27FC236}">
                <a16:creationId xmlns:a16="http://schemas.microsoft.com/office/drawing/2014/main" id="{1938A923-D05A-9DB4-380A-1C83FA28365B}"/>
              </a:ext>
            </a:extLst>
          </p:cNvPr>
          <p:cNvSpPr/>
          <p:nvPr/>
        </p:nvSpPr>
        <p:spPr>
          <a:xfrm rot="-5400000">
            <a:off x="7795863" y="3907406"/>
            <a:ext cx="2308800" cy="2634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" sz="1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ourier New"/>
                <a:cs typeface="Courier New"/>
                <a:sym typeface="Courier New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6</a:t>
            </a:fld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kumimoji="0" lang="en" sz="1000" b="1" i="0" u="none" strike="noStrike" kern="0" cap="none" spc="0" normalizeH="0" baseline="0" noProof="0" dirty="0" err="1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Lectures.GersteinLab.org</a:t>
            </a:r>
            <a:endParaRPr kumimoji="0" lang="en" sz="1000" b="1" i="0" u="none" strike="noStrike" kern="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CB4253-7928-F8C6-F1B4-7620AA8CE51F}"/>
              </a:ext>
            </a:extLst>
          </p:cNvPr>
          <p:cNvSpPr txBox="1"/>
          <p:nvPr/>
        </p:nvSpPr>
        <p:spPr>
          <a:xfrm>
            <a:off x="3025311" y="4255501"/>
            <a:ext cx="1797700" cy="300082"/>
          </a:xfrm>
          <a:prstGeom prst="rect">
            <a:avLst/>
          </a:prstGeom>
          <a:solidFill>
            <a:srgbClr val="FFE6CC"/>
          </a:solidFill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“Anonymized” Medical DB</a:t>
            </a:r>
          </a:p>
          <a:p>
            <a:pPr defTabSz="685800">
              <a:buClrTx/>
            </a:pPr>
            <a:endParaRPr lang="en-US" sz="3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36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76"/>
    </mc:Choice>
    <mc:Fallback xmlns="">
      <p:transition spd="slow" advTm="7567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9E9FF-3FE3-EC13-B244-02DD4E435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Quantifying identifying information in the limit of small SNP sets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D8F40B-65D7-FC88-719E-7BA0A1EB7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40" y="823292"/>
            <a:ext cx="8262088" cy="4304310"/>
          </a:xfrm>
          <a:prstGeom prst="rect">
            <a:avLst/>
          </a:prstGeom>
        </p:spPr>
      </p:pic>
      <p:sp>
        <p:nvSpPr>
          <p:cNvPr id="4" name="Google Shape;41;p1">
            <a:extLst>
              <a:ext uri="{FF2B5EF4-FFF2-40B4-BE49-F238E27FC236}">
                <a16:creationId xmlns:a16="http://schemas.microsoft.com/office/drawing/2014/main" id="{4185C2B7-1081-A840-BECC-79D79F5D0BFF}"/>
              </a:ext>
            </a:extLst>
          </p:cNvPr>
          <p:cNvSpPr txBox="1"/>
          <p:nvPr/>
        </p:nvSpPr>
        <p:spPr>
          <a:xfrm>
            <a:off x="5163054" y="4866032"/>
            <a:ext cx="507326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lectures.gersteinlab.org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[Emani et al. (‘24) Gen. Res.]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4E2A3-4571-8046-8DB0-B90D31A20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5E13C6-A4BF-A842-9635-B1271B30A9E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169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9B5D1-68EA-704D-AA85-1861A8372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Li &amp; Stephens HMM: Effect of mutation/genotyping error </a:t>
            </a:r>
            <a:br>
              <a:rPr lang="en-US" dirty="0"/>
            </a:br>
            <a:r>
              <a:rPr lang="en-US" sz="1050" dirty="0"/>
              <a:t>(Li, N.; Stephens, M. </a:t>
            </a:r>
            <a:r>
              <a:rPr lang="en-US" sz="1050" i="1" dirty="0"/>
              <a:t>Genetics</a:t>
            </a:r>
            <a:r>
              <a:rPr lang="en-US" sz="1050" dirty="0"/>
              <a:t> </a:t>
            </a:r>
            <a:r>
              <a:rPr lang="en-US" sz="1050" b="1" dirty="0"/>
              <a:t>2003</a:t>
            </a:r>
            <a:r>
              <a:rPr lang="en-US" sz="1050" dirty="0"/>
              <a:t>, </a:t>
            </a:r>
            <a:r>
              <a:rPr lang="en-US" sz="1050" i="1" dirty="0"/>
              <a:t>165</a:t>
            </a:r>
            <a:r>
              <a:rPr lang="en-US" sz="1050" dirty="0"/>
              <a:t>, 2213–2233. )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48FA70D-4405-F3E8-84F3-07520B2A4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992" y="1310926"/>
            <a:ext cx="5125428" cy="159424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C37CB0-1C96-37AF-9F31-8B18C135AE4F}"/>
              </a:ext>
            </a:extLst>
          </p:cNvPr>
          <p:cNvSpPr txBox="1"/>
          <p:nvPr/>
        </p:nvSpPr>
        <p:spPr>
          <a:xfrm>
            <a:off x="459685" y="891037"/>
            <a:ext cx="84162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When identifying individuals, can include the effects of genotyping error/noise using a population genetics approach: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A2CE72-2D73-C58B-9D04-6EDF5B363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897" y="3207854"/>
            <a:ext cx="6407944" cy="13144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254B1D-C500-70F1-8F1C-0F6B5DC2ECA2}"/>
              </a:ext>
            </a:extLst>
          </p:cNvPr>
          <p:cNvSpPr/>
          <p:nvPr/>
        </p:nvSpPr>
        <p:spPr>
          <a:xfrm>
            <a:off x="3179035" y="3890473"/>
            <a:ext cx="1164365" cy="224327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1BF6C09F-F0E1-BF5A-849B-527B4C440895}"/>
              </a:ext>
            </a:extLst>
          </p:cNvPr>
          <p:cNvCxnSpPr>
            <a:cxnSpLocks/>
          </p:cNvCxnSpPr>
          <p:nvPr/>
        </p:nvCxnSpPr>
        <p:spPr>
          <a:xfrm rot="5400000">
            <a:off x="3492303" y="2095303"/>
            <a:ext cx="1594247" cy="1073149"/>
          </a:xfrm>
          <a:prstGeom prst="curvedConnector3">
            <a:avLst>
              <a:gd name="adj1" fmla="val 18534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7D5C29AC-A276-656B-F49F-3D820E22A9F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08301" y="2851150"/>
            <a:ext cx="1809749" cy="1136649"/>
          </a:xfrm>
          <a:prstGeom prst="curvedConnector3">
            <a:avLst>
              <a:gd name="adj1" fmla="val 35241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30EA234-E68D-626D-E6EB-C663CA8F6E7A}"/>
              </a:ext>
            </a:extLst>
          </p:cNvPr>
          <p:cNvSpPr/>
          <p:nvPr/>
        </p:nvSpPr>
        <p:spPr>
          <a:xfrm>
            <a:off x="4718050" y="2044700"/>
            <a:ext cx="488951" cy="8064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AD7DE0-2A49-1E60-280F-06F2687874C3}"/>
              </a:ext>
            </a:extLst>
          </p:cNvPr>
          <p:cNvCxnSpPr/>
          <p:nvPr/>
        </p:nvCxnSpPr>
        <p:spPr>
          <a:xfrm>
            <a:off x="3407343" y="4114800"/>
            <a:ext cx="0" cy="53420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507A410-7F5B-0C05-41E5-F477E1160914}"/>
              </a:ext>
            </a:extLst>
          </p:cNvPr>
          <p:cNvSpPr txBox="1"/>
          <p:nvPr/>
        </p:nvSpPr>
        <p:spPr>
          <a:xfrm>
            <a:off x="951926" y="4633796"/>
            <a:ext cx="67104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Probability of observing a genotype G of 0, conditional on the sum of the haplotypes being 1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5D0418-4A02-0C6F-D145-D7C3181314BF}"/>
              </a:ext>
            </a:extLst>
          </p:cNvPr>
          <p:cNvSpPr txBox="1"/>
          <p:nvPr/>
        </p:nvSpPr>
        <p:spPr>
          <a:xfrm>
            <a:off x="1254236" y="3173658"/>
            <a:ext cx="8609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Error rate</a:t>
            </a:r>
          </a:p>
        </p:txBody>
      </p:sp>
      <p:sp>
        <p:nvSpPr>
          <p:cNvPr id="13" name="Google Shape;41;p1">
            <a:extLst>
              <a:ext uri="{FF2B5EF4-FFF2-40B4-BE49-F238E27FC236}">
                <a16:creationId xmlns:a16="http://schemas.microsoft.com/office/drawing/2014/main" id="{8EBD89F7-835D-E144-8962-F2E64C49D195}"/>
              </a:ext>
            </a:extLst>
          </p:cNvPr>
          <p:cNvSpPr txBox="1"/>
          <p:nvPr/>
        </p:nvSpPr>
        <p:spPr>
          <a:xfrm rot="16200000">
            <a:off x="6414545" y="2476081"/>
            <a:ext cx="507326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lectures.gersteinlab.org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[Emani et al. (‘24) Gen. Res.]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0B96B51-DFA9-074B-B5F5-0917AE670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6863" y="4853758"/>
            <a:ext cx="333575" cy="273844"/>
          </a:xfrm>
        </p:spPr>
        <p:txBody>
          <a:bodyPr/>
          <a:lstStyle/>
          <a:p>
            <a:fld id="{F55E13C6-A4BF-A842-9635-B1271B30A9E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887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9B5D1-68EA-704D-AA85-1861A8372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Li &amp; Stephens HMM: Effect of ancestral recombination </a:t>
            </a:r>
            <a:br>
              <a:rPr lang="en-US" dirty="0"/>
            </a:br>
            <a:r>
              <a:rPr lang="en-US" sz="1050" dirty="0"/>
              <a:t>(Li, N.; Stephens, M. </a:t>
            </a:r>
            <a:r>
              <a:rPr lang="en-US" sz="1050" i="1" dirty="0"/>
              <a:t>Genetics</a:t>
            </a:r>
            <a:r>
              <a:rPr lang="en-US" sz="1050" dirty="0"/>
              <a:t> </a:t>
            </a:r>
            <a:r>
              <a:rPr lang="en-US" sz="1050" b="1" dirty="0"/>
              <a:t>2003</a:t>
            </a:r>
            <a:r>
              <a:rPr lang="en-US" sz="1050" dirty="0"/>
              <a:t>, </a:t>
            </a:r>
            <a:r>
              <a:rPr lang="en-US" sz="1050" i="1" dirty="0"/>
              <a:t>165</a:t>
            </a:r>
            <a:r>
              <a:rPr lang="en-US" sz="1050" dirty="0"/>
              <a:t>, 2213–2233. 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844F11-F176-BAF6-E46D-49ADE69E0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334" y="748146"/>
            <a:ext cx="6174632" cy="421589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68CBA9-492F-ED4A-971D-7D2D091CE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5E13C6-A4BF-A842-9635-B1271B30A9E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Google Shape;41;p1">
            <a:extLst>
              <a:ext uri="{FF2B5EF4-FFF2-40B4-BE49-F238E27FC236}">
                <a16:creationId xmlns:a16="http://schemas.microsoft.com/office/drawing/2014/main" id="{2AAFAEFB-B973-7A4F-B8EC-D624F89AB1AF}"/>
              </a:ext>
            </a:extLst>
          </p:cNvPr>
          <p:cNvSpPr txBox="1"/>
          <p:nvPr/>
        </p:nvSpPr>
        <p:spPr>
          <a:xfrm rot="16200000">
            <a:off x="6414545" y="2476081"/>
            <a:ext cx="507326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lectures.gersteinlab.org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[Emani et al. (‘24) Gen. Res.]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69160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for-template-i0jhhsb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bb752b22_textmining(1).pptx" id="{3887958F-2FDF-4B13-A7FF-49D40D86A133}" vid="{32499E12-8B9D-4F9E-973E-93D6DEEB6CCA}"/>
    </a:ext>
  </a:extLst>
</a:theme>
</file>

<file path=ppt/theme/theme12.xml><?xml version="1.0" encoding="utf-8"?>
<a:theme xmlns:a="http://schemas.openxmlformats.org/drawingml/2006/main" name="2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MBGLab-Basic-w-Lectures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3289</TotalTime>
  <Words>1570</Words>
  <Application>Microsoft Macintosh PowerPoint</Application>
  <PresentationFormat>On-screen Show (16:9)</PresentationFormat>
  <Paragraphs>311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20</vt:i4>
      </vt:variant>
    </vt:vector>
  </HeadingPairs>
  <TitlesOfParts>
    <vt:vector size="46" baseType="lpstr">
      <vt:lpstr>Arial</vt:lpstr>
      <vt:lpstr>Baskerville</vt:lpstr>
      <vt:lpstr>Calibri</vt:lpstr>
      <vt:lpstr>Calibri Light</vt:lpstr>
      <vt:lpstr>Cambria Math</vt:lpstr>
      <vt:lpstr>Courier New</vt:lpstr>
      <vt:lpstr>Helvetica</vt:lpstr>
      <vt:lpstr>Helvetica Light</vt:lpstr>
      <vt:lpstr>Helvetica Neue</vt:lpstr>
      <vt:lpstr>Lucida Grande</vt:lpstr>
      <vt:lpstr>Merriweather Sans</vt:lpstr>
      <vt:lpstr>Times New Roman</vt:lpstr>
      <vt:lpstr>Basic-template-i0jhhsb-20160605</vt:lpstr>
      <vt:lpstr>1_Outline-Style-20160605</vt:lpstr>
      <vt:lpstr>4_Office Theme</vt:lpstr>
      <vt:lpstr>3_Office Theme</vt:lpstr>
      <vt:lpstr>8_Office Theme</vt:lpstr>
      <vt:lpstr>3_MBGLab-Basic-w-Lectures</vt:lpstr>
      <vt:lpstr>4_Basic-template-i0jhhsb-20160605</vt:lpstr>
      <vt:lpstr>2_Outline-Style-20160605</vt:lpstr>
      <vt:lpstr>1_Basic-template-i0jhhsb-20160605</vt:lpstr>
      <vt:lpstr>1_for-template-i0jhhsb</vt:lpstr>
      <vt:lpstr>Office Theme</vt:lpstr>
      <vt:lpstr>2_Basic-template-i0jhhsb-20160605</vt:lpstr>
      <vt:lpstr>1_Office Theme</vt:lpstr>
      <vt:lpstr>5_Office Theme</vt:lpstr>
      <vt:lpstr>PowerPoint Presentation</vt:lpstr>
      <vt:lpstr>How do we do a privacy attack? (Technical  Details)</vt:lpstr>
      <vt:lpstr>Linking Attacks: Case of Netflix Prize</vt:lpstr>
      <vt:lpstr>Linking Attacks: Case of Netflix Prize</vt:lpstr>
      <vt:lpstr>Linking Attacks: Case of Netflix Prize</vt:lpstr>
      <vt:lpstr>PowerPoint Presentation</vt:lpstr>
      <vt:lpstr>Quantifying identifying information in the limit of small SNP sets</vt:lpstr>
      <vt:lpstr>The Li &amp; Stephens HMM: Effect of mutation/genotyping error  (Li, N.; Stephens, M. Genetics 2003, 165, 2213–2233. )</vt:lpstr>
      <vt:lpstr>The Li &amp; Stephens HMM: Effect of ancestral recombination  (Li, N.; Stephens, M. Genetics 2003, 165, 2213–2233. )</vt:lpstr>
      <vt:lpstr>The Li &amp; Stephens HMM  (Li, N.; Stephens, M. Genetics 2003, 165, 2213–2233. )</vt:lpstr>
      <vt:lpstr>PLIGHT Viterbi algorithm for most-likely path</vt:lpstr>
      <vt:lpstr>PLIGHT Viterbi algorithm for all equally likely “best-fit” paths</vt:lpstr>
      <vt:lpstr>Developing of a Metric of “Trajectory Entropy”  to Quantify Information Leakage from SNP sets  (Rare SNPs are most private)</vt:lpstr>
      <vt:lpstr>Linking Attack Scenario with gene expression data</vt:lpstr>
      <vt:lpstr>Information Content and Predictability</vt:lpstr>
      <vt:lpstr>Latent functional risk in genomics data manifests over time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PsychENCODE Integrative Analysis: Single-cell Genomics and regulatory networks for 388 human brains</dc:title>
  <cp:lastModifiedBy>Gerstein, Mark</cp:lastModifiedBy>
  <cp:revision>132</cp:revision>
  <dcterms:modified xsi:type="dcterms:W3CDTF">2025-03-23T20:29:20Z</dcterms:modified>
</cp:coreProperties>
</file>