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57" r:id="rId20"/>
    <p:sldId id="258" r:id="rId21"/>
    <p:sldId id="259" r:id="rId22"/>
    <p:sldId id="260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/>
    <p:restoredTop sz="64892"/>
  </p:normalViewPr>
  <p:slideViewPr>
    <p:cSldViewPr snapToGrid="0" snapToObjects="1">
      <p:cViewPr>
        <p:scale>
          <a:sx n="79" d="100"/>
          <a:sy n="79" d="100"/>
        </p:scale>
        <p:origin x="85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17F12-3274-4164-9795-204AAF7BF1DE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8D785F-567C-404B-897F-8D0CED444A61}">
      <dgm:prSet custT="1"/>
      <dgm:spPr/>
      <dgm:t>
        <a:bodyPr/>
        <a:lstStyle/>
        <a:p>
          <a:r>
            <a:rPr lang="en-US" sz="1900" dirty="0"/>
            <a:t>Step 1: Choose genes that define progress</a:t>
          </a:r>
        </a:p>
      </dgm:t>
    </dgm:pt>
    <dgm:pt modelId="{A674CE14-F486-494E-A66B-52813009B1E9}" type="parTrans" cxnId="{94A48BFC-F272-4577-928D-DD5E308F64AC}">
      <dgm:prSet/>
      <dgm:spPr/>
      <dgm:t>
        <a:bodyPr/>
        <a:lstStyle/>
        <a:p>
          <a:endParaRPr lang="en-US"/>
        </a:p>
      </dgm:t>
    </dgm:pt>
    <dgm:pt modelId="{34CEEA0A-A2DD-48B0-9202-93BD74563CC6}" type="sibTrans" cxnId="{94A48BFC-F272-4577-928D-DD5E308F64AC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AAC41F91-D47A-4AB0-9D38-8020181929D3}">
      <dgm:prSet custT="1"/>
      <dgm:spPr/>
      <dgm:t>
        <a:bodyPr/>
        <a:lstStyle/>
        <a:p>
          <a:r>
            <a:rPr lang="en-US" sz="1900" dirty="0"/>
            <a:t>Step 2: Reduce data dimensionality (ICA)</a:t>
          </a:r>
        </a:p>
      </dgm:t>
    </dgm:pt>
    <dgm:pt modelId="{664F62A3-4E4B-480E-B948-C56A21B59012}" type="parTrans" cxnId="{9C2DA253-2D47-421C-BBD1-A03599E5C041}">
      <dgm:prSet/>
      <dgm:spPr/>
      <dgm:t>
        <a:bodyPr/>
        <a:lstStyle/>
        <a:p>
          <a:endParaRPr lang="en-US"/>
        </a:p>
      </dgm:t>
    </dgm:pt>
    <dgm:pt modelId="{05080C1F-133E-4E53-994D-865432C5F7C1}" type="sibTrans" cxnId="{9C2DA253-2D47-421C-BBD1-A03599E5C041}">
      <dgm:prSet phldrT="2" phldr="0"/>
      <dgm:spPr/>
      <dgm:t>
        <a:bodyPr/>
        <a:lstStyle/>
        <a:p>
          <a:r>
            <a:rPr lang="en-US" dirty="0"/>
            <a:t>2</a:t>
          </a:r>
        </a:p>
      </dgm:t>
    </dgm:pt>
    <dgm:pt modelId="{EC01CF6C-B6A8-472C-8DB3-8E8FFF6C0C76}">
      <dgm:prSet custT="1"/>
      <dgm:spPr/>
      <dgm:t>
        <a:bodyPr/>
        <a:lstStyle/>
        <a:p>
          <a:r>
            <a:rPr lang="en-US" sz="1900" dirty="0"/>
            <a:t>Step 3: Construct minimum spanning tree (MST) on the cells</a:t>
          </a:r>
        </a:p>
      </dgm:t>
    </dgm:pt>
    <dgm:pt modelId="{0213B81E-1C66-4603-B663-895F5C5A7D6D}" type="parTrans" cxnId="{0CDBED72-C761-47CB-8C5C-B7EB65E5A3AB}">
      <dgm:prSet/>
      <dgm:spPr/>
      <dgm:t>
        <a:bodyPr/>
        <a:lstStyle/>
        <a:p>
          <a:endParaRPr lang="en-US"/>
        </a:p>
      </dgm:t>
    </dgm:pt>
    <dgm:pt modelId="{4C4FAB5D-4997-4294-8BF2-B0BD14E06E84}" type="sibTrans" cxnId="{0CDBED72-C761-47CB-8C5C-B7EB65E5A3AB}">
      <dgm:prSet phldrT="3" phldr="0"/>
      <dgm:spPr/>
      <dgm:t>
        <a:bodyPr/>
        <a:lstStyle/>
        <a:p>
          <a:r>
            <a:rPr lang="en-US" dirty="0"/>
            <a:t>3</a:t>
          </a:r>
        </a:p>
      </dgm:t>
    </dgm:pt>
    <dgm:pt modelId="{CB7AB5C4-A54C-4D06-9FDD-DB00429E18F7}">
      <dgm:prSet/>
      <dgm:spPr/>
      <dgm:t>
        <a:bodyPr/>
        <a:lstStyle/>
        <a:p>
          <a:r>
            <a:rPr lang="en-US" dirty="0"/>
            <a:t>Step 4: Find the longest path through the MST</a:t>
          </a:r>
        </a:p>
      </dgm:t>
    </dgm:pt>
    <dgm:pt modelId="{5F59ED5A-A000-41A6-B56F-BEFEDBB3B46F}" type="parTrans" cxnId="{5CAC20CD-42A4-4DAE-AC85-9A0DC00B39B4}">
      <dgm:prSet/>
      <dgm:spPr/>
      <dgm:t>
        <a:bodyPr/>
        <a:lstStyle/>
        <a:p>
          <a:endParaRPr lang="en-US"/>
        </a:p>
      </dgm:t>
    </dgm:pt>
    <dgm:pt modelId="{E8904F1D-86A8-41B1-9E85-B747733FC545}" type="sibTrans" cxnId="{5CAC20CD-42A4-4DAE-AC85-9A0DC00B39B4}">
      <dgm:prSet phldrT="4" phldr="0"/>
      <dgm:spPr/>
      <dgm:t>
        <a:bodyPr/>
        <a:lstStyle/>
        <a:p>
          <a:r>
            <a:rPr lang="en-US" dirty="0"/>
            <a:t>4</a:t>
          </a:r>
        </a:p>
      </dgm:t>
    </dgm:pt>
    <dgm:pt modelId="{3C8275C3-0B7E-40CB-9D39-1084FA032010}">
      <dgm:prSet/>
      <dgm:spPr/>
      <dgm:t>
        <a:bodyPr/>
        <a:lstStyle/>
        <a:p>
          <a:r>
            <a:rPr lang="en-US" dirty="0"/>
            <a:t>Step 5: Order cells along the trajectory </a:t>
          </a:r>
        </a:p>
      </dgm:t>
    </dgm:pt>
    <dgm:pt modelId="{0EC02B9A-ADD3-408B-A77D-EC779EF9F771}" type="parTrans" cxnId="{28C917BB-7892-43A2-99E9-A1F97E72D474}">
      <dgm:prSet/>
      <dgm:spPr/>
      <dgm:t>
        <a:bodyPr/>
        <a:lstStyle/>
        <a:p>
          <a:endParaRPr lang="en-US"/>
        </a:p>
      </dgm:t>
    </dgm:pt>
    <dgm:pt modelId="{A26E5A6F-3BFA-4AE8-80DA-0DFCD21DF440}" type="sibTrans" cxnId="{28C917BB-7892-43A2-99E9-A1F97E72D474}">
      <dgm:prSet phldrT="5" phldr="0"/>
      <dgm:spPr/>
      <dgm:t>
        <a:bodyPr/>
        <a:lstStyle/>
        <a:p>
          <a:r>
            <a:rPr lang="en-US" dirty="0"/>
            <a:t>5</a:t>
          </a:r>
        </a:p>
      </dgm:t>
    </dgm:pt>
    <dgm:pt modelId="{3F54A7EA-73F0-8F43-99DD-F1DAE088143C}" type="pres">
      <dgm:prSet presAssocID="{66917F12-3274-4164-9795-204AAF7BF1DE}" presName="linearFlow" presStyleCnt="0">
        <dgm:presLayoutVars>
          <dgm:dir/>
          <dgm:animLvl val="lvl"/>
          <dgm:resizeHandles val="exact"/>
        </dgm:presLayoutVars>
      </dgm:prSet>
      <dgm:spPr/>
    </dgm:pt>
    <dgm:pt modelId="{0D48C1C4-C498-644F-8C2A-DF1C62340A23}" type="pres">
      <dgm:prSet presAssocID="{E88D785F-567C-404B-897F-8D0CED444A61}" presName="compositeNode" presStyleCnt="0"/>
      <dgm:spPr/>
    </dgm:pt>
    <dgm:pt modelId="{8C085665-EDE2-9348-8599-1E49E5C0D19E}" type="pres">
      <dgm:prSet presAssocID="{E88D785F-567C-404B-897F-8D0CED444A6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F8DD93A-B598-C545-AA2E-D4AEB0A4BE4D}" type="pres">
      <dgm:prSet presAssocID="{E88D785F-567C-404B-897F-8D0CED444A61}" presName="parSh" presStyleCnt="0"/>
      <dgm:spPr/>
    </dgm:pt>
    <dgm:pt modelId="{B3A10EE0-6FAA-3A42-AD82-AD3CF7A41057}" type="pres">
      <dgm:prSet presAssocID="{E88D785F-567C-404B-897F-8D0CED444A61}" presName="lineNode" presStyleLbl="alignAccFollowNode1" presStyleIdx="0" presStyleCnt="15"/>
      <dgm:spPr/>
    </dgm:pt>
    <dgm:pt modelId="{2A8528C5-4136-5844-9A27-9C8E6E293F3F}" type="pres">
      <dgm:prSet presAssocID="{E88D785F-567C-404B-897F-8D0CED444A61}" presName="lineArrowNode" presStyleLbl="alignAccFollowNode1" presStyleIdx="1" presStyleCnt="15"/>
      <dgm:spPr/>
    </dgm:pt>
    <dgm:pt modelId="{E03162B7-DDD1-B446-909C-62C83EAE027D}" type="pres">
      <dgm:prSet presAssocID="{34CEEA0A-A2DD-48B0-9202-93BD74563CC6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AD73872B-4AB2-1C4B-A24F-5081C1943E3D}" type="pres">
      <dgm:prSet presAssocID="{34CEEA0A-A2DD-48B0-9202-93BD74563CC6}" presName="spacerBetweenCircleAndCallout" presStyleCnt="0">
        <dgm:presLayoutVars/>
      </dgm:prSet>
      <dgm:spPr/>
    </dgm:pt>
    <dgm:pt modelId="{BF9097BA-24B6-CC47-BCD2-E4584AD397DA}" type="pres">
      <dgm:prSet presAssocID="{E88D785F-567C-404B-897F-8D0CED444A61}" presName="nodeText" presStyleLbl="alignAccFollowNode1" presStyleIdx="2" presStyleCnt="15">
        <dgm:presLayoutVars>
          <dgm:bulletEnabled val="1"/>
        </dgm:presLayoutVars>
      </dgm:prSet>
      <dgm:spPr/>
    </dgm:pt>
    <dgm:pt modelId="{11532465-642F-5A42-90A4-8B9827CB1FB9}" type="pres">
      <dgm:prSet presAssocID="{34CEEA0A-A2DD-48B0-9202-93BD74563CC6}" presName="sibTransComposite" presStyleCnt="0"/>
      <dgm:spPr/>
    </dgm:pt>
    <dgm:pt modelId="{C91FDD37-CE17-D449-8609-0D1FDF4C98AA}" type="pres">
      <dgm:prSet presAssocID="{AAC41F91-D47A-4AB0-9D38-8020181929D3}" presName="compositeNode" presStyleCnt="0"/>
      <dgm:spPr/>
    </dgm:pt>
    <dgm:pt modelId="{B9B08E0E-152F-F94C-B118-3FA689977376}" type="pres">
      <dgm:prSet presAssocID="{AAC41F91-D47A-4AB0-9D38-8020181929D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6CF3853-2D6B-164C-ACAF-A2F30A6F9D4B}" type="pres">
      <dgm:prSet presAssocID="{AAC41F91-D47A-4AB0-9D38-8020181929D3}" presName="parSh" presStyleCnt="0"/>
      <dgm:spPr/>
    </dgm:pt>
    <dgm:pt modelId="{80B6BDBF-691B-9444-B960-242EC7FD2C41}" type="pres">
      <dgm:prSet presAssocID="{AAC41F91-D47A-4AB0-9D38-8020181929D3}" presName="lineNode" presStyleLbl="alignAccFollowNode1" presStyleIdx="3" presStyleCnt="15"/>
      <dgm:spPr/>
    </dgm:pt>
    <dgm:pt modelId="{A2AEB218-B648-D74F-BCB1-39408680038A}" type="pres">
      <dgm:prSet presAssocID="{AAC41F91-D47A-4AB0-9D38-8020181929D3}" presName="lineArrowNode" presStyleLbl="alignAccFollowNode1" presStyleIdx="4" presStyleCnt="15"/>
      <dgm:spPr/>
    </dgm:pt>
    <dgm:pt modelId="{E61E59D2-D093-854C-BCAA-C671568E2D0E}" type="pres">
      <dgm:prSet presAssocID="{05080C1F-133E-4E53-994D-865432C5F7C1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AE80A43F-8B36-6746-BE38-EB801C3C3B61}" type="pres">
      <dgm:prSet presAssocID="{05080C1F-133E-4E53-994D-865432C5F7C1}" presName="spacerBetweenCircleAndCallout" presStyleCnt="0">
        <dgm:presLayoutVars/>
      </dgm:prSet>
      <dgm:spPr/>
    </dgm:pt>
    <dgm:pt modelId="{FAB1AD82-BB93-3344-BA47-1E41F4CED100}" type="pres">
      <dgm:prSet presAssocID="{AAC41F91-D47A-4AB0-9D38-8020181929D3}" presName="nodeText" presStyleLbl="alignAccFollowNode1" presStyleIdx="5" presStyleCnt="15" custScaleX="129692">
        <dgm:presLayoutVars>
          <dgm:bulletEnabled val="1"/>
        </dgm:presLayoutVars>
      </dgm:prSet>
      <dgm:spPr/>
    </dgm:pt>
    <dgm:pt modelId="{659D0E87-96EC-5047-B3C9-7F1A4BFAC354}" type="pres">
      <dgm:prSet presAssocID="{05080C1F-133E-4E53-994D-865432C5F7C1}" presName="sibTransComposite" presStyleCnt="0"/>
      <dgm:spPr/>
    </dgm:pt>
    <dgm:pt modelId="{BF63A623-48E8-7E47-8622-4CCBFC361864}" type="pres">
      <dgm:prSet presAssocID="{EC01CF6C-B6A8-472C-8DB3-8E8FFF6C0C76}" presName="compositeNode" presStyleCnt="0"/>
      <dgm:spPr/>
    </dgm:pt>
    <dgm:pt modelId="{83CB28BE-C506-1248-A628-5365952B2FFE}" type="pres">
      <dgm:prSet presAssocID="{EC01CF6C-B6A8-472C-8DB3-8E8FFF6C0C7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6C592CD-2D55-1C47-A856-8701D360FC13}" type="pres">
      <dgm:prSet presAssocID="{EC01CF6C-B6A8-472C-8DB3-8E8FFF6C0C76}" presName="parSh" presStyleCnt="0"/>
      <dgm:spPr/>
    </dgm:pt>
    <dgm:pt modelId="{3FDF9AC5-71E3-B64C-85EF-D6A7680D174E}" type="pres">
      <dgm:prSet presAssocID="{EC01CF6C-B6A8-472C-8DB3-8E8FFF6C0C76}" presName="lineNode" presStyleLbl="alignAccFollowNode1" presStyleIdx="6" presStyleCnt="15"/>
      <dgm:spPr/>
    </dgm:pt>
    <dgm:pt modelId="{5F034989-CBBF-004D-AEB8-06A006FDEB11}" type="pres">
      <dgm:prSet presAssocID="{EC01CF6C-B6A8-472C-8DB3-8E8FFF6C0C76}" presName="lineArrowNode" presStyleLbl="alignAccFollowNode1" presStyleIdx="7" presStyleCnt="15"/>
      <dgm:spPr/>
    </dgm:pt>
    <dgm:pt modelId="{CD442962-85E5-7041-9116-C91E66B4FC2A}" type="pres">
      <dgm:prSet presAssocID="{4C4FAB5D-4997-4294-8BF2-B0BD14E06E84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D2BC3C3A-93FD-0848-8CA3-003A869C7C64}" type="pres">
      <dgm:prSet presAssocID="{4C4FAB5D-4997-4294-8BF2-B0BD14E06E84}" presName="spacerBetweenCircleAndCallout" presStyleCnt="0">
        <dgm:presLayoutVars/>
      </dgm:prSet>
      <dgm:spPr/>
    </dgm:pt>
    <dgm:pt modelId="{B2D81C73-E72A-B245-BF50-E6590D620202}" type="pres">
      <dgm:prSet presAssocID="{EC01CF6C-B6A8-472C-8DB3-8E8FFF6C0C76}" presName="nodeText" presStyleLbl="alignAccFollowNode1" presStyleIdx="8" presStyleCnt="15" custScaleX="155099">
        <dgm:presLayoutVars>
          <dgm:bulletEnabled val="1"/>
        </dgm:presLayoutVars>
      </dgm:prSet>
      <dgm:spPr/>
    </dgm:pt>
    <dgm:pt modelId="{F481C498-18CD-D544-B021-985C5D49796F}" type="pres">
      <dgm:prSet presAssocID="{4C4FAB5D-4997-4294-8BF2-B0BD14E06E84}" presName="sibTransComposite" presStyleCnt="0"/>
      <dgm:spPr/>
    </dgm:pt>
    <dgm:pt modelId="{DC2F3D9A-AF16-3A4F-8005-3D4908152D06}" type="pres">
      <dgm:prSet presAssocID="{CB7AB5C4-A54C-4D06-9FDD-DB00429E18F7}" presName="compositeNode" presStyleCnt="0"/>
      <dgm:spPr/>
    </dgm:pt>
    <dgm:pt modelId="{60E742A6-DBDE-5A45-9E0F-D974A172D27A}" type="pres">
      <dgm:prSet presAssocID="{CB7AB5C4-A54C-4D06-9FDD-DB00429E18F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A8B26FB-0D76-9841-BFE1-927B73A6FF94}" type="pres">
      <dgm:prSet presAssocID="{CB7AB5C4-A54C-4D06-9FDD-DB00429E18F7}" presName="parSh" presStyleCnt="0"/>
      <dgm:spPr/>
    </dgm:pt>
    <dgm:pt modelId="{5DBF0225-A77D-5245-AECD-46A0755B7D88}" type="pres">
      <dgm:prSet presAssocID="{CB7AB5C4-A54C-4D06-9FDD-DB00429E18F7}" presName="lineNode" presStyleLbl="alignAccFollowNode1" presStyleIdx="9" presStyleCnt="15"/>
      <dgm:spPr/>
    </dgm:pt>
    <dgm:pt modelId="{ED25D82B-4A26-984B-84A9-F294C4BD074F}" type="pres">
      <dgm:prSet presAssocID="{CB7AB5C4-A54C-4D06-9FDD-DB00429E18F7}" presName="lineArrowNode" presStyleLbl="alignAccFollowNode1" presStyleIdx="10" presStyleCnt="15"/>
      <dgm:spPr/>
    </dgm:pt>
    <dgm:pt modelId="{472350C3-59E2-FA41-96FA-B7BFDB914DFC}" type="pres">
      <dgm:prSet presAssocID="{E8904F1D-86A8-41B1-9E85-B747733FC545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D28930F9-61BB-5843-9FDB-BBDDD71CF9AA}" type="pres">
      <dgm:prSet presAssocID="{E8904F1D-86A8-41B1-9E85-B747733FC545}" presName="spacerBetweenCircleAndCallout" presStyleCnt="0">
        <dgm:presLayoutVars/>
      </dgm:prSet>
      <dgm:spPr/>
    </dgm:pt>
    <dgm:pt modelId="{541C91E0-E7FE-2142-97C6-09FC0750EDC1}" type="pres">
      <dgm:prSet presAssocID="{CB7AB5C4-A54C-4D06-9FDD-DB00429E18F7}" presName="nodeText" presStyleLbl="alignAccFollowNode1" presStyleIdx="11" presStyleCnt="15">
        <dgm:presLayoutVars>
          <dgm:bulletEnabled val="1"/>
        </dgm:presLayoutVars>
      </dgm:prSet>
      <dgm:spPr/>
    </dgm:pt>
    <dgm:pt modelId="{A9A12A03-1E9D-FB4D-AAC8-849C2A9B9768}" type="pres">
      <dgm:prSet presAssocID="{E8904F1D-86A8-41B1-9E85-B747733FC545}" presName="sibTransComposite" presStyleCnt="0"/>
      <dgm:spPr/>
    </dgm:pt>
    <dgm:pt modelId="{7CBA4E37-4F8F-7640-AD35-0071AC67C0FF}" type="pres">
      <dgm:prSet presAssocID="{3C8275C3-0B7E-40CB-9D39-1084FA032010}" presName="compositeNode" presStyleCnt="0"/>
      <dgm:spPr/>
    </dgm:pt>
    <dgm:pt modelId="{3C830EED-DE8C-E247-A1CD-ADA0054A85D2}" type="pres">
      <dgm:prSet presAssocID="{3C8275C3-0B7E-40CB-9D39-1084FA03201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81B16CD-4301-A045-8E53-44F16ADFD398}" type="pres">
      <dgm:prSet presAssocID="{3C8275C3-0B7E-40CB-9D39-1084FA032010}" presName="parSh" presStyleCnt="0"/>
      <dgm:spPr/>
    </dgm:pt>
    <dgm:pt modelId="{46028025-5338-1A42-AFB0-8EA3C4167A7C}" type="pres">
      <dgm:prSet presAssocID="{3C8275C3-0B7E-40CB-9D39-1084FA032010}" presName="lineNode" presStyleLbl="alignAccFollowNode1" presStyleIdx="12" presStyleCnt="15"/>
      <dgm:spPr/>
    </dgm:pt>
    <dgm:pt modelId="{566159BD-0225-B441-8F9F-C78AB5318952}" type="pres">
      <dgm:prSet presAssocID="{3C8275C3-0B7E-40CB-9D39-1084FA032010}" presName="lineArrowNode" presStyleLbl="alignAccFollowNode1" presStyleIdx="13" presStyleCnt="15"/>
      <dgm:spPr/>
    </dgm:pt>
    <dgm:pt modelId="{D9E553A6-97F8-FC40-8FED-2DE4B29069DB}" type="pres">
      <dgm:prSet presAssocID="{A26E5A6F-3BFA-4AE8-80DA-0DFCD21DF440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AA01D8CA-3129-1040-AD58-4EB097988A15}" type="pres">
      <dgm:prSet presAssocID="{A26E5A6F-3BFA-4AE8-80DA-0DFCD21DF440}" presName="spacerBetweenCircleAndCallout" presStyleCnt="0">
        <dgm:presLayoutVars/>
      </dgm:prSet>
      <dgm:spPr/>
    </dgm:pt>
    <dgm:pt modelId="{1AADD93E-820D-5844-BBCB-DBB5417944D3}" type="pres">
      <dgm:prSet presAssocID="{3C8275C3-0B7E-40CB-9D39-1084FA032010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0CD2001C-42AA-BB4A-AE35-5626799CAAC6}" type="presOf" srcId="{EC01CF6C-B6A8-472C-8DB3-8E8FFF6C0C76}" destId="{B2D81C73-E72A-B245-BF50-E6590D620202}" srcOrd="0" destOrd="0" presId="urn:microsoft.com/office/officeart/2016/7/layout/LinearArrowProcessNumbered"/>
    <dgm:cxn modelId="{4E3A5D21-4D7B-2044-954C-CD3F6E2B55BF}" type="presOf" srcId="{4C4FAB5D-4997-4294-8BF2-B0BD14E06E84}" destId="{CD442962-85E5-7041-9116-C91E66B4FC2A}" srcOrd="0" destOrd="0" presId="urn:microsoft.com/office/officeart/2016/7/layout/LinearArrowProcessNumbered"/>
    <dgm:cxn modelId="{153E4526-A15F-8D4C-AC44-EA9707FD3EAE}" type="presOf" srcId="{E8904F1D-86A8-41B1-9E85-B747733FC545}" destId="{472350C3-59E2-FA41-96FA-B7BFDB914DFC}" srcOrd="0" destOrd="0" presId="urn:microsoft.com/office/officeart/2016/7/layout/LinearArrowProcessNumbered"/>
    <dgm:cxn modelId="{43C7D539-E899-EB43-801D-7B2DA4A030A2}" type="presOf" srcId="{E88D785F-567C-404B-897F-8D0CED444A61}" destId="{BF9097BA-24B6-CC47-BCD2-E4584AD397DA}" srcOrd="0" destOrd="0" presId="urn:microsoft.com/office/officeart/2016/7/layout/LinearArrowProcessNumbered"/>
    <dgm:cxn modelId="{9C2DA253-2D47-421C-BBD1-A03599E5C041}" srcId="{66917F12-3274-4164-9795-204AAF7BF1DE}" destId="{AAC41F91-D47A-4AB0-9D38-8020181929D3}" srcOrd="1" destOrd="0" parTransId="{664F62A3-4E4B-480E-B948-C56A21B59012}" sibTransId="{05080C1F-133E-4E53-994D-865432C5F7C1}"/>
    <dgm:cxn modelId="{4FB96A5B-D1F8-C740-9DE3-202949D6330D}" type="presOf" srcId="{34CEEA0A-A2DD-48B0-9202-93BD74563CC6}" destId="{E03162B7-DDD1-B446-909C-62C83EAE027D}" srcOrd="0" destOrd="0" presId="urn:microsoft.com/office/officeart/2016/7/layout/LinearArrowProcessNumbered"/>
    <dgm:cxn modelId="{16A1D36A-77A8-4049-B33D-044991CA45A2}" type="presOf" srcId="{A26E5A6F-3BFA-4AE8-80DA-0DFCD21DF440}" destId="{D9E553A6-97F8-FC40-8FED-2DE4B29069DB}" srcOrd="0" destOrd="0" presId="urn:microsoft.com/office/officeart/2016/7/layout/LinearArrowProcessNumbered"/>
    <dgm:cxn modelId="{0CDBED72-C761-47CB-8C5C-B7EB65E5A3AB}" srcId="{66917F12-3274-4164-9795-204AAF7BF1DE}" destId="{EC01CF6C-B6A8-472C-8DB3-8E8FFF6C0C76}" srcOrd="2" destOrd="0" parTransId="{0213B81E-1C66-4603-B663-895F5C5A7D6D}" sibTransId="{4C4FAB5D-4997-4294-8BF2-B0BD14E06E84}"/>
    <dgm:cxn modelId="{B1CB4F95-ACA1-4A43-AE26-BD88D91B48BD}" type="presOf" srcId="{AAC41F91-D47A-4AB0-9D38-8020181929D3}" destId="{FAB1AD82-BB93-3344-BA47-1E41F4CED100}" srcOrd="0" destOrd="0" presId="urn:microsoft.com/office/officeart/2016/7/layout/LinearArrowProcessNumbered"/>
    <dgm:cxn modelId="{C974B39D-6966-7A4A-A700-460EDA641B9C}" type="presOf" srcId="{66917F12-3274-4164-9795-204AAF7BF1DE}" destId="{3F54A7EA-73F0-8F43-99DD-F1DAE088143C}" srcOrd="0" destOrd="0" presId="urn:microsoft.com/office/officeart/2016/7/layout/LinearArrowProcessNumbered"/>
    <dgm:cxn modelId="{28C917BB-7892-43A2-99E9-A1F97E72D474}" srcId="{66917F12-3274-4164-9795-204AAF7BF1DE}" destId="{3C8275C3-0B7E-40CB-9D39-1084FA032010}" srcOrd="4" destOrd="0" parTransId="{0EC02B9A-ADD3-408B-A77D-EC779EF9F771}" sibTransId="{A26E5A6F-3BFA-4AE8-80DA-0DFCD21DF440}"/>
    <dgm:cxn modelId="{96F4D0BE-9809-5445-96B1-4A8946500872}" type="presOf" srcId="{CB7AB5C4-A54C-4D06-9FDD-DB00429E18F7}" destId="{541C91E0-E7FE-2142-97C6-09FC0750EDC1}" srcOrd="0" destOrd="0" presId="urn:microsoft.com/office/officeart/2016/7/layout/LinearArrowProcessNumbered"/>
    <dgm:cxn modelId="{5CAC20CD-42A4-4DAE-AC85-9A0DC00B39B4}" srcId="{66917F12-3274-4164-9795-204AAF7BF1DE}" destId="{CB7AB5C4-A54C-4D06-9FDD-DB00429E18F7}" srcOrd="3" destOrd="0" parTransId="{5F59ED5A-A000-41A6-B56F-BEFEDBB3B46F}" sibTransId="{E8904F1D-86A8-41B1-9E85-B747733FC545}"/>
    <dgm:cxn modelId="{7C65F9D8-F10E-BA43-A2AF-A7AE644D650E}" type="presOf" srcId="{05080C1F-133E-4E53-994D-865432C5F7C1}" destId="{E61E59D2-D093-854C-BCAA-C671568E2D0E}" srcOrd="0" destOrd="0" presId="urn:microsoft.com/office/officeart/2016/7/layout/LinearArrowProcessNumbered"/>
    <dgm:cxn modelId="{574BCBF6-458B-0844-AD3A-A83B1F8041BD}" type="presOf" srcId="{3C8275C3-0B7E-40CB-9D39-1084FA032010}" destId="{1AADD93E-820D-5844-BBCB-DBB5417944D3}" srcOrd="0" destOrd="0" presId="urn:microsoft.com/office/officeart/2016/7/layout/LinearArrowProcessNumbered"/>
    <dgm:cxn modelId="{94A48BFC-F272-4577-928D-DD5E308F64AC}" srcId="{66917F12-3274-4164-9795-204AAF7BF1DE}" destId="{E88D785F-567C-404B-897F-8D0CED444A61}" srcOrd="0" destOrd="0" parTransId="{A674CE14-F486-494E-A66B-52813009B1E9}" sibTransId="{34CEEA0A-A2DD-48B0-9202-93BD74563CC6}"/>
    <dgm:cxn modelId="{951B6C73-C75F-BA40-B48A-A46A25F1DDD0}" type="presParOf" srcId="{3F54A7EA-73F0-8F43-99DD-F1DAE088143C}" destId="{0D48C1C4-C498-644F-8C2A-DF1C62340A23}" srcOrd="0" destOrd="0" presId="urn:microsoft.com/office/officeart/2016/7/layout/LinearArrowProcessNumbered"/>
    <dgm:cxn modelId="{6F1ACAC6-2F12-1E46-B6E6-E1D03F0B3822}" type="presParOf" srcId="{0D48C1C4-C498-644F-8C2A-DF1C62340A23}" destId="{8C085665-EDE2-9348-8599-1E49E5C0D19E}" srcOrd="0" destOrd="0" presId="urn:microsoft.com/office/officeart/2016/7/layout/LinearArrowProcessNumbered"/>
    <dgm:cxn modelId="{80C4BBC5-49BA-6843-B2E6-DFA982E76390}" type="presParOf" srcId="{0D48C1C4-C498-644F-8C2A-DF1C62340A23}" destId="{4F8DD93A-B598-C545-AA2E-D4AEB0A4BE4D}" srcOrd="1" destOrd="0" presId="urn:microsoft.com/office/officeart/2016/7/layout/LinearArrowProcessNumbered"/>
    <dgm:cxn modelId="{D17D7446-3697-8E4A-A43E-B8C76713F56D}" type="presParOf" srcId="{4F8DD93A-B598-C545-AA2E-D4AEB0A4BE4D}" destId="{B3A10EE0-6FAA-3A42-AD82-AD3CF7A41057}" srcOrd="0" destOrd="0" presId="urn:microsoft.com/office/officeart/2016/7/layout/LinearArrowProcessNumbered"/>
    <dgm:cxn modelId="{E7199E1E-249B-F449-8447-F5E9E5BC1796}" type="presParOf" srcId="{4F8DD93A-B598-C545-AA2E-D4AEB0A4BE4D}" destId="{2A8528C5-4136-5844-9A27-9C8E6E293F3F}" srcOrd="1" destOrd="0" presId="urn:microsoft.com/office/officeart/2016/7/layout/LinearArrowProcessNumbered"/>
    <dgm:cxn modelId="{22C029DC-66B9-0C40-88A5-7E814305C470}" type="presParOf" srcId="{4F8DD93A-B598-C545-AA2E-D4AEB0A4BE4D}" destId="{E03162B7-DDD1-B446-909C-62C83EAE027D}" srcOrd="2" destOrd="0" presId="urn:microsoft.com/office/officeart/2016/7/layout/LinearArrowProcessNumbered"/>
    <dgm:cxn modelId="{3125B384-E592-9F42-83FB-ED20CA6B1A8C}" type="presParOf" srcId="{4F8DD93A-B598-C545-AA2E-D4AEB0A4BE4D}" destId="{AD73872B-4AB2-1C4B-A24F-5081C1943E3D}" srcOrd="3" destOrd="0" presId="urn:microsoft.com/office/officeart/2016/7/layout/LinearArrowProcessNumbered"/>
    <dgm:cxn modelId="{8CAA7EA1-4517-BC4A-959E-6B31EC8F0127}" type="presParOf" srcId="{0D48C1C4-C498-644F-8C2A-DF1C62340A23}" destId="{BF9097BA-24B6-CC47-BCD2-E4584AD397DA}" srcOrd="2" destOrd="0" presId="urn:microsoft.com/office/officeart/2016/7/layout/LinearArrowProcessNumbered"/>
    <dgm:cxn modelId="{8D1EA377-E81B-3740-9331-39E572ACDABC}" type="presParOf" srcId="{3F54A7EA-73F0-8F43-99DD-F1DAE088143C}" destId="{11532465-642F-5A42-90A4-8B9827CB1FB9}" srcOrd="1" destOrd="0" presId="urn:microsoft.com/office/officeart/2016/7/layout/LinearArrowProcessNumbered"/>
    <dgm:cxn modelId="{6C859194-340F-2F4D-9FCF-E207689484EC}" type="presParOf" srcId="{3F54A7EA-73F0-8F43-99DD-F1DAE088143C}" destId="{C91FDD37-CE17-D449-8609-0D1FDF4C98AA}" srcOrd="2" destOrd="0" presId="urn:microsoft.com/office/officeart/2016/7/layout/LinearArrowProcessNumbered"/>
    <dgm:cxn modelId="{14422FC4-C4EE-3646-A5CB-D97BB014C892}" type="presParOf" srcId="{C91FDD37-CE17-D449-8609-0D1FDF4C98AA}" destId="{B9B08E0E-152F-F94C-B118-3FA689977376}" srcOrd="0" destOrd="0" presId="urn:microsoft.com/office/officeart/2016/7/layout/LinearArrowProcessNumbered"/>
    <dgm:cxn modelId="{8CF6D9B2-EAEE-8D41-A69F-8BFA9C144255}" type="presParOf" srcId="{C91FDD37-CE17-D449-8609-0D1FDF4C98AA}" destId="{06CF3853-2D6B-164C-ACAF-A2F30A6F9D4B}" srcOrd="1" destOrd="0" presId="urn:microsoft.com/office/officeart/2016/7/layout/LinearArrowProcessNumbered"/>
    <dgm:cxn modelId="{5613A198-9DA0-DD47-A69E-6FDD5648719E}" type="presParOf" srcId="{06CF3853-2D6B-164C-ACAF-A2F30A6F9D4B}" destId="{80B6BDBF-691B-9444-B960-242EC7FD2C41}" srcOrd="0" destOrd="0" presId="urn:microsoft.com/office/officeart/2016/7/layout/LinearArrowProcessNumbered"/>
    <dgm:cxn modelId="{725EEBD9-63B5-244D-B810-7FF879003FFE}" type="presParOf" srcId="{06CF3853-2D6B-164C-ACAF-A2F30A6F9D4B}" destId="{A2AEB218-B648-D74F-BCB1-39408680038A}" srcOrd="1" destOrd="0" presId="urn:microsoft.com/office/officeart/2016/7/layout/LinearArrowProcessNumbered"/>
    <dgm:cxn modelId="{BC8834EE-0BDB-3042-A01D-B68A81203B17}" type="presParOf" srcId="{06CF3853-2D6B-164C-ACAF-A2F30A6F9D4B}" destId="{E61E59D2-D093-854C-BCAA-C671568E2D0E}" srcOrd="2" destOrd="0" presId="urn:microsoft.com/office/officeart/2016/7/layout/LinearArrowProcessNumbered"/>
    <dgm:cxn modelId="{2A35E232-8EAA-8848-B33D-356259402B2F}" type="presParOf" srcId="{06CF3853-2D6B-164C-ACAF-A2F30A6F9D4B}" destId="{AE80A43F-8B36-6746-BE38-EB801C3C3B61}" srcOrd="3" destOrd="0" presId="urn:microsoft.com/office/officeart/2016/7/layout/LinearArrowProcessNumbered"/>
    <dgm:cxn modelId="{7C9AEC18-17F9-504E-9039-C03249DCDA3E}" type="presParOf" srcId="{C91FDD37-CE17-D449-8609-0D1FDF4C98AA}" destId="{FAB1AD82-BB93-3344-BA47-1E41F4CED100}" srcOrd="2" destOrd="0" presId="urn:microsoft.com/office/officeart/2016/7/layout/LinearArrowProcessNumbered"/>
    <dgm:cxn modelId="{0CA60A58-96E2-904F-B3F5-1B39DC42A33C}" type="presParOf" srcId="{3F54A7EA-73F0-8F43-99DD-F1DAE088143C}" destId="{659D0E87-96EC-5047-B3C9-7F1A4BFAC354}" srcOrd="3" destOrd="0" presId="urn:microsoft.com/office/officeart/2016/7/layout/LinearArrowProcessNumbered"/>
    <dgm:cxn modelId="{B97A36A4-989E-A540-9912-B3822B2F00AE}" type="presParOf" srcId="{3F54A7EA-73F0-8F43-99DD-F1DAE088143C}" destId="{BF63A623-48E8-7E47-8622-4CCBFC361864}" srcOrd="4" destOrd="0" presId="urn:microsoft.com/office/officeart/2016/7/layout/LinearArrowProcessNumbered"/>
    <dgm:cxn modelId="{D7F06BD9-343C-CD48-B251-D0EDFCA1A812}" type="presParOf" srcId="{BF63A623-48E8-7E47-8622-4CCBFC361864}" destId="{83CB28BE-C506-1248-A628-5365952B2FFE}" srcOrd="0" destOrd="0" presId="urn:microsoft.com/office/officeart/2016/7/layout/LinearArrowProcessNumbered"/>
    <dgm:cxn modelId="{C90020E6-5D4B-A144-8F48-C10AF7F3C627}" type="presParOf" srcId="{BF63A623-48E8-7E47-8622-4CCBFC361864}" destId="{76C592CD-2D55-1C47-A856-8701D360FC13}" srcOrd="1" destOrd="0" presId="urn:microsoft.com/office/officeart/2016/7/layout/LinearArrowProcessNumbered"/>
    <dgm:cxn modelId="{CBF8C8CE-B3B8-5748-8EFD-E62DC4D2160C}" type="presParOf" srcId="{76C592CD-2D55-1C47-A856-8701D360FC13}" destId="{3FDF9AC5-71E3-B64C-85EF-D6A7680D174E}" srcOrd="0" destOrd="0" presId="urn:microsoft.com/office/officeart/2016/7/layout/LinearArrowProcessNumbered"/>
    <dgm:cxn modelId="{E560BAC9-0E04-4F4E-A7D0-053317296088}" type="presParOf" srcId="{76C592CD-2D55-1C47-A856-8701D360FC13}" destId="{5F034989-CBBF-004D-AEB8-06A006FDEB11}" srcOrd="1" destOrd="0" presId="urn:microsoft.com/office/officeart/2016/7/layout/LinearArrowProcessNumbered"/>
    <dgm:cxn modelId="{6AC4B3F6-A6CF-B744-AE1D-E9583B93CF59}" type="presParOf" srcId="{76C592CD-2D55-1C47-A856-8701D360FC13}" destId="{CD442962-85E5-7041-9116-C91E66B4FC2A}" srcOrd="2" destOrd="0" presId="urn:microsoft.com/office/officeart/2016/7/layout/LinearArrowProcessNumbered"/>
    <dgm:cxn modelId="{E9D2FBB3-2FD9-E749-8CCF-D9C57E120F32}" type="presParOf" srcId="{76C592CD-2D55-1C47-A856-8701D360FC13}" destId="{D2BC3C3A-93FD-0848-8CA3-003A869C7C64}" srcOrd="3" destOrd="0" presId="urn:microsoft.com/office/officeart/2016/7/layout/LinearArrowProcessNumbered"/>
    <dgm:cxn modelId="{806D0666-8B3A-CD46-92D9-107DD1953C04}" type="presParOf" srcId="{BF63A623-48E8-7E47-8622-4CCBFC361864}" destId="{B2D81C73-E72A-B245-BF50-E6590D620202}" srcOrd="2" destOrd="0" presId="urn:microsoft.com/office/officeart/2016/7/layout/LinearArrowProcessNumbered"/>
    <dgm:cxn modelId="{78E62865-C8F0-8844-9D44-A3D0156DB279}" type="presParOf" srcId="{3F54A7EA-73F0-8F43-99DD-F1DAE088143C}" destId="{F481C498-18CD-D544-B021-985C5D49796F}" srcOrd="5" destOrd="0" presId="urn:microsoft.com/office/officeart/2016/7/layout/LinearArrowProcessNumbered"/>
    <dgm:cxn modelId="{C34305BC-8295-E44D-93B0-C64298D0567F}" type="presParOf" srcId="{3F54A7EA-73F0-8F43-99DD-F1DAE088143C}" destId="{DC2F3D9A-AF16-3A4F-8005-3D4908152D06}" srcOrd="6" destOrd="0" presId="urn:microsoft.com/office/officeart/2016/7/layout/LinearArrowProcessNumbered"/>
    <dgm:cxn modelId="{4510CFEB-7F4C-9B4F-80F4-B24204649F2C}" type="presParOf" srcId="{DC2F3D9A-AF16-3A4F-8005-3D4908152D06}" destId="{60E742A6-DBDE-5A45-9E0F-D974A172D27A}" srcOrd="0" destOrd="0" presId="urn:microsoft.com/office/officeart/2016/7/layout/LinearArrowProcessNumbered"/>
    <dgm:cxn modelId="{1835714A-2FBE-B442-8932-5F14C3405F89}" type="presParOf" srcId="{DC2F3D9A-AF16-3A4F-8005-3D4908152D06}" destId="{6A8B26FB-0D76-9841-BFE1-927B73A6FF94}" srcOrd="1" destOrd="0" presId="urn:microsoft.com/office/officeart/2016/7/layout/LinearArrowProcessNumbered"/>
    <dgm:cxn modelId="{B2BF4DFE-E140-8747-8E0F-7207BFB40E31}" type="presParOf" srcId="{6A8B26FB-0D76-9841-BFE1-927B73A6FF94}" destId="{5DBF0225-A77D-5245-AECD-46A0755B7D88}" srcOrd="0" destOrd="0" presId="urn:microsoft.com/office/officeart/2016/7/layout/LinearArrowProcessNumbered"/>
    <dgm:cxn modelId="{6129E122-C52E-624B-B2E5-F2DD53A7D6CF}" type="presParOf" srcId="{6A8B26FB-0D76-9841-BFE1-927B73A6FF94}" destId="{ED25D82B-4A26-984B-84A9-F294C4BD074F}" srcOrd="1" destOrd="0" presId="urn:microsoft.com/office/officeart/2016/7/layout/LinearArrowProcessNumbered"/>
    <dgm:cxn modelId="{7C999BE4-CFBB-5142-A00D-76D055F73FE4}" type="presParOf" srcId="{6A8B26FB-0D76-9841-BFE1-927B73A6FF94}" destId="{472350C3-59E2-FA41-96FA-B7BFDB914DFC}" srcOrd="2" destOrd="0" presId="urn:microsoft.com/office/officeart/2016/7/layout/LinearArrowProcessNumbered"/>
    <dgm:cxn modelId="{3828A92B-23FA-0F4E-B9CB-CF4AAC65B221}" type="presParOf" srcId="{6A8B26FB-0D76-9841-BFE1-927B73A6FF94}" destId="{D28930F9-61BB-5843-9FDB-BBDDD71CF9AA}" srcOrd="3" destOrd="0" presId="urn:microsoft.com/office/officeart/2016/7/layout/LinearArrowProcessNumbered"/>
    <dgm:cxn modelId="{D3F302DB-5220-4843-8BB0-6F45596B335E}" type="presParOf" srcId="{DC2F3D9A-AF16-3A4F-8005-3D4908152D06}" destId="{541C91E0-E7FE-2142-97C6-09FC0750EDC1}" srcOrd="2" destOrd="0" presId="urn:microsoft.com/office/officeart/2016/7/layout/LinearArrowProcessNumbered"/>
    <dgm:cxn modelId="{FCDDEADE-9580-2B42-9DA5-93E6812CBEF5}" type="presParOf" srcId="{3F54A7EA-73F0-8F43-99DD-F1DAE088143C}" destId="{A9A12A03-1E9D-FB4D-AAC8-849C2A9B9768}" srcOrd="7" destOrd="0" presId="urn:microsoft.com/office/officeart/2016/7/layout/LinearArrowProcessNumbered"/>
    <dgm:cxn modelId="{A2215F65-A8B4-D045-A4C0-731529258AA7}" type="presParOf" srcId="{3F54A7EA-73F0-8F43-99DD-F1DAE088143C}" destId="{7CBA4E37-4F8F-7640-AD35-0071AC67C0FF}" srcOrd="8" destOrd="0" presId="urn:microsoft.com/office/officeart/2016/7/layout/LinearArrowProcessNumbered"/>
    <dgm:cxn modelId="{C10AFDA9-90A0-5A49-BA72-4FBDBDEAC7B8}" type="presParOf" srcId="{7CBA4E37-4F8F-7640-AD35-0071AC67C0FF}" destId="{3C830EED-DE8C-E247-A1CD-ADA0054A85D2}" srcOrd="0" destOrd="0" presId="urn:microsoft.com/office/officeart/2016/7/layout/LinearArrowProcessNumbered"/>
    <dgm:cxn modelId="{7BC2864A-AFD4-DE45-8F16-5157534487E3}" type="presParOf" srcId="{7CBA4E37-4F8F-7640-AD35-0071AC67C0FF}" destId="{081B16CD-4301-A045-8E53-44F16ADFD398}" srcOrd="1" destOrd="0" presId="urn:microsoft.com/office/officeart/2016/7/layout/LinearArrowProcessNumbered"/>
    <dgm:cxn modelId="{5CEB74AB-0CAA-194E-9B81-D86F9A477188}" type="presParOf" srcId="{081B16CD-4301-A045-8E53-44F16ADFD398}" destId="{46028025-5338-1A42-AFB0-8EA3C4167A7C}" srcOrd="0" destOrd="0" presId="urn:microsoft.com/office/officeart/2016/7/layout/LinearArrowProcessNumbered"/>
    <dgm:cxn modelId="{228C80BB-A1EE-AE48-9E72-92ACD1BCBC95}" type="presParOf" srcId="{081B16CD-4301-A045-8E53-44F16ADFD398}" destId="{566159BD-0225-B441-8F9F-C78AB5318952}" srcOrd="1" destOrd="0" presId="urn:microsoft.com/office/officeart/2016/7/layout/LinearArrowProcessNumbered"/>
    <dgm:cxn modelId="{508DD248-0CAB-0940-97EE-F3E4D7568F6E}" type="presParOf" srcId="{081B16CD-4301-A045-8E53-44F16ADFD398}" destId="{D9E553A6-97F8-FC40-8FED-2DE4B29069DB}" srcOrd="2" destOrd="0" presId="urn:microsoft.com/office/officeart/2016/7/layout/LinearArrowProcessNumbered"/>
    <dgm:cxn modelId="{768D5A06-F714-614E-BA2E-4B01272A40AB}" type="presParOf" srcId="{081B16CD-4301-A045-8E53-44F16ADFD398}" destId="{AA01D8CA-3129-1040-AD58-4EB097988A15}" srcOrd="3" destOrd="0" presId="urn:microsoft.com/office/officeart/2016/7/layout/LinearArrowProcessNumbered"/>
    <dgm:cxn modelId="{8CCF9CE8-7B35-5049-966B-338D2985C375}" type="presParOf" srcId="{7CBA4E37-4F8F-7640-AD35-0071AC67C0FF}" destId="{1AADD93E-820D-5844-BBCB-DBB5417944D3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563797-7C79-4C44-BBBF-A39A4A09E384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38DE42-5380-4969-9E64-F5D661F99BF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500" dirty="0"/>
            <a:t>1) </a:t>
          </a:r>
          <a:r>
            <a:rPr lang="en-US" sz="1900" dirty="0"/>
            <a:t>Learning ‘pseudo time’ trajectories</a:t>
          </a:r>
        </a:p>
      </dgm:t>
    </dgm:pt>
    <dgm:pt modelId="{35CC2494-16B5-4211-B15E-3B0F807F2E83}" type="parTrans" cxnId="{E9E451CC-B029-41DD-A563-36CEB8D53E7F}">
      <dgm:prSet/>
      <dgm:spPr/>
      <dgm:t>
        <a:bodyPr/>
        <a:lstStyle/>
        <a:p>
          <a:endParaRPr lang="en-US"/>
        </a:p>
      </dgm:t>
    </dgm:pt>
    <dgm:pt modelId="{3D854A45-3E9E-4130-A52A-39B11B00BFB6}" type="sibTrans" cxnId="{E9E451CC-B029-41DD-A563-36CEB8D53E7F}">
      <dgm:prSet/>
      <dgm:spPr/>
      <dgm:t>
        <a:bodyPr/>
        <a:lstStyle/>
        <a:p>
          <a:endParaRPr lang="en-US"/>
        </a:p>
      </dgm:t>
    </dgm:pt>
    <dgm:pt modelId="{6C13565F-F9A5-457C-990C-D9C7169123E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Assume cells take smooth paths</a:t>
          </a:r>
        </a:p>
      </dgm:t>
    </dgm:pt>
    <dgm:pt modelId="{D53BEE06-C696-430D-9090-07525720363D}" type="parTrans" cxnId="{005F4307-3704-41B2-9A9A-CEDC4D36B094}">
      <dgm:prSet/>
      <dgm:spPr/>
      <dgm:t>
        <a:bodyPr/>
        <a:lstStyle/>
        <a:p>
          <a:endParaRPr lang="en-US"/>
        </a:p>
      </dgm:t>
    </dgm:pt>
    <dgm:pt modelId="{9F98F4E1-6A02-4928-99CB-6A7A29ECDF86}" type="sibTrans" cxnId="{005F4307-3704-41B2-9A9A-CEDC4D36B094}">
      <dgm:prSet/>
      <dgm:spPr/>
      <dgm:t>
        <a:bodyPr/>
        <a:lstStyle/>
        <a:p>
          <a:endParaRPr lang="en-US"/>
        </a:p>
      </dgm:t>
    </dgm:pt>
    <dgm:pt modelId="{4DEF00EC-BD42-4D4B-95AF-265F935B732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Does the learnt trajectory reflect real biological path? </a:t>
          </a:r>
        </a:p>
      </dgm:t>
    </dgm:pt>
    <dgm:pt modelId="{BEC52BBF-CAF2-4F35-BFFD-C754F32D9145}" type="parTrans" cxnId="{B1F57201-E05E-409F-90F0-DEFBA322D117}">
      <dgm:prSet/>
      <dgm:spPr/>
      <dgm:t>
        <a:bodyPr/>
        <a:lstStyle/>
        <a:p>
          <a:endParaRPr lang="en-US"/>
        </a:p>
      </dgm:t>
    </dgm:pt>
    <dgm:pt modelId="{DBB59090-85B9-4B3D-AF29-D8865052A633}" type="sibTrans" cxnId="{B1F57201-E05E-409F-90F0-DEFBA322D117}">
      <dgm:prSet/>
      <dgm:spPr/>
      <dgm:t>
        <a:bodyPr/>
        <a:lstStyle/>
        <a:p>
          <a:endParaRPr lang="en-US"/>
        </a:p>
      </dgm:t>
    </dgm:pt>
    <dgm:pt modelId="{66E92010-B4C7-4ABE-B0B3-88FA6208F83A}" type="pres">
      <dgm:prSet presAssocID="{44563797-7C79-4C44-BBBF-A39A4A09E384}" presName="root" presStyleCnt="0">
        <dgm:presLayoutVars>
          <dgm:dir/>
          <dgm:resizeHandles val="exact"/>
        </dgm:presLayoutVars>
      </dgm:prSet>
      <dgm:spPr/>
    </dgm:pt>
    <dgm:pt modelId="{CE0142F6-F1A5-444B-AF63-38D80BB31341}" type="pres">
      <dgm:prSet presAssocID="{8C38DE42-5380-4969-9E64-F5D661F99BF2}" presName="compNode" presStyleCnt="0"/>
      <dgm:spPr/>
    </dgm:pt>
    <dgm:pt modelId="{E6D778E7-5D94-4533-81BF-3238A3F95D83}" type="pres">
      <dgm:prSet presAssocID="{8C38DE42-5380-4969-9E64-F5D661F99B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5A13AA78-7B9C-40CF-BBEC-90A87A27A2ED}" type="pres">
      <dgm:prSet presAssocID="{8C38DE42-5380-4969-9E64-F5D661F99BF2}" presName="iconSpace" presStyleCnt="0"/>
      <dgm:spPr/>
    </dgm:pt>
    <dgm:pt modelId="{C9FF3B93-8174-4487-A276-E5778FAEB096}" type="pres">
      <dgm:prSet presAssocID="{8C38DE42-5380-4969-9E64-F5D661F99BF2}" presName="parTx" presStyleLbl="revTx" presStyleIdx="0" presStyleCnt="6">
        <dgm:presLayoutVars>
          <dgm:chMax val="0"/>
          <dgm:chPref val="0"/>
        </dgm:presLayoutVars>
      </dgm:prSet>
      <dgm:spPr/>
    </dgm:pt>
    <dgm:pt modelId="{00ED2662-1B95-493D-B3CF-406C9375723F}" type="pres">
      <dgm:prSet presAssocID="{8C38DE42-5380-4969-9E64-F5D661F99BF2}" presName="txSpace" presStyleCnt="0"/>
      <dgm:spPr/>
    </dgm:pt>
    <dgm:pt modelId="{3EACA348-03BE-4D26-A096-1D36DEFA0AEB}" type="pres">
      <dgm:prSet presAssocID="{8C38DE42-5380-4969-9E64-F5D661F99BF2}" presName="desTx" presStyleLbl="revTx" presStyleIdx="1" presStyleCnt="6">
        <dgm:presLayoutVars/>
      </dgm:prSet>
      <dgm:spPr/>
    </dgm:pt>
    <dgm:pt modelId="{F53E0150-7FB8-4013-B308-A656C28A87A4}" type="pres">
      <dgm:prSet presAssocID="{3D854A45-3E9E-4130-A52A-39B11B00BFB6}" presName="sibTrans" presStyleCnt="0"/>
      <dgm:spPr/>
    </dgm:pt>
    <dgm:pt modelId="{C2D2B537-5259-4446-AB02-E2865592BBF3}" type="pres">
      <dgm:prSet presAssocID="{6C13565F-F9A5-457C-990C-D9C7169123E0}" presName="compNode" presStyleCnt="0"/>
      <dgm:spPr/>
    </dgm:pt>
    <dgm:pt modelId="{73343F88-DA7A-429B-A25F-8E0FC8778B57}" type="pres">
      <dgm:prSet presAssocID="{6C13565F-F9A5-457C-990C-D9C7169123E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4CC4F4A-FAA2-410F-A5E5-01AFA8606855}" type="pres">
      <dgm:prSet presAssocID="{6C13565F-F9A5-457C-990C-D9C7169123E0}" presName="iconSpace" presStyleCnt="0"/>
      <dgm:spPr/>
    </dgm:pt>
    <dgm:pt modelId="{5A3C3CF3-7DB7-4612-B52C-1D64140C1CB9}" type="pres">
      <dgm:prSet presAssocID="{6C13565F-F9A5-457C-990C-D9C7169123E0}" presName="parTx" presStyleLbl="revTx" presStyleIdx="2" presStyleCnt="6">
        <dgm:presLayoutVars>
          <dgm:chMax val="0"/>
          <dgm:chPref val="0"/>
        </dgm:presLayoutVars>
      </dgm:prSet>
      <dgm:spPr/>
    </dgm:pt>
    <dgm:pt modelId="{2B564459-33E7-4439-82B2-47EA0AA845E4}" type="pres">
      <dgm:prSet presAssocID="{6C13565F-F9A5-457C-990C-D9C7169123E0}" presName="txSpace" presStyleCnt="0"/>
      <dgm:spPr/>
    </dgm:pt>
    <dgm:pt modelId="{E8FFA071-2FC8-4970-8A5E-E12344C89A81}" type="pres">
      <dgm:prSet presAssocID="{6C13565F-F9A5-457C-990C-D9C7169123E0}" presName="desTx" presStyleLbl="revTx" presStyleIdx="3" presStyleCnt="6">
        <dgm:presLayoutVars/>
      </dgm:prSet>
      <dgm:spPr/>
    </dgm:pt>
    <dgm:pt modelId="{BFE11810-B96D-4F22-B189-2496963A961B}" type="pres">
      <dgm:prSet presAssocID="{9F98F4E1-6A02-4928-99CB-6A7A29ECDF86}" presName="sibTrans" presStyleCnt="0"/>
      <dgm:spPr/>
    </dgm:pt>
    <dgm:pt modelId="{A098B352-8CC9-454A-8BB1-B92E652D3E00}" type="pres">
      <dgm:prSet presAssocID="{4DEF00EC-BD42-4D4B-95AF-265F935B732B}" presName="compNode" presStyleCnt="0"/>
      <dgm:spPr/>
    </dgm:pt>
    <dgm:pt modelId="{252CCDA8-C3F1-40AF-A69C-69E697E94E10}" type="pres">
      <dgm:prSet presAssocID="{4DEF00EC-BD42-4D4B-95AF-265F935B732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7B3A5FB4-3433-44FA-AAF1-04B4E05F2B1A}" type="pres">
      <dgm:prSet presAssocID="{4DEF00EC-BD42-4D4B-95AF-265F935B732B}" presName="iconSpace" presStyleCnt="0"/>
      <dgm:spPr/>
    </dgm:pt>
    <dgm:pt modelId="{4DB484BA-D888-4C1B-BA80-93D0A6AB5DF8}" type="pres">
      <dgm:prSet presAssocID="{4DEF00EC-BD42-4D4B-95AF-265F935B732B}" presName="parTx" presStyleLbl="revTx" presStyleIdx="4" presStyleCnt="6">
        <dgm:presLayoutVars>
          <dgm:chMax val="0"/>
          <dgm:chPref val="0"/>
        </dgm:presLayoutVars>
      </dgm:prSet>
      <dgm:spPr/>
    </dgm:pt>
    <dgm:pt modelId="{F72EB0C2-0BB3-4C41-B7D9-7EB7BD1231CD}" type="pres">
      <dgm:prSet presAssocID="{4DEF00EC-BD42-4D4B-95AF-265F935B732B}" presName="txSpace" presStyleCnt="0"/>
      <dgm:spPr/>
    </dgm:pt>
    <dgm:pt modelId="{6E108F83-D016-4133-AF6C-3653EFF7053B}" type="pres">
      <dgm:prSet presAssocID="{4DEF00EC-BD42-4D4B-95AF-265F935B732B}" presName="desTx" presStyleLbl="revTx" presStyleIdx="5" presStyleCnt="6">
        <dgm:presLayoutVars/>
      </dgm:prSet>
      <dgm:spPr/>
    </dgm:pt>
  </dgm:ptLst>
  <dgm:cxnLst>
    <dgm:cxn modelId="{B1F57201-E05E-409F-90F0-DEFBA322D117}" srcId="{44563797-7C79-4C44-BBBF-A39A4A09E384}" destId="{4DEF00EC-BD42-4D4B-95AF-265F935B732B}" srcOrd="2" destOrd="0" parTransId="{BEC52BBF-CAF2-4F35-BFFD-C754F32D9145}" sibTransId="{DBB59090-85B9-4B3D-AF29-D8865052A633}"/>
    <dgm:cxn modelId="{005F4307-3704-41B2-9A9A-CEDC4D36B094}" srcId="{44563797-7C79-4C44-BBBF-A39A4A09E384}" destId="{6C13565F-F9A5-457C-990C-D9C7169123E0}" srcOrd="1" destOrd="0" parTransId="{D53BEE06-C696-430D-9090-07525720363D}" sibTransId="{9F98F4E1-6A02-4928-99CB-6A7A29ECDF86}"/>
    <dgm:cxn modelId="{C8CDF50B-8C4C-6B44-85B5-5EE75CA8C50E}" type="presOf" srcId="{8C38DE42-5380-4969-9E64-F5D661F99BF2}" destId="{C9FF3B93-8174-4487-A276-E5778FAEB096}" srcOrd="0" destOrd="0" presId="urn:microsoft.com/office/officeart/2018/2/layout/IconLabelDescriptionList"/>
    <dgm:cxn modelId="{44FB3E34-CBAE-EA43-9357-52B40334D4F1}" type="presOf" srcId="{4DEF00EC-BD42-4D4B-95AF-265F935B732B}" destId="{4DB484BA-D888-4C1B-BA80-93D0A6AB5DF8}" srcOrd="0" destOrd="0" presId="urn:microsoft.com/office/officeart/2018/2/layout/IconLabelDescriptionList"/>
    <dgm:cxn modelId="{127A8D56-1F32-BB4D-9B61-C9ED729E961C}" type="presOf" srcId="{6C13565F-F9A5-457C-990C-D9C7169123E0}" destId="{5A3C3CF3-7DB7-4612-B52C-1D64140C1CB9}" srcOrd="0" destOrd="0" presId="urn:microsoft.com/office/officeart/2018/2/layout/IconLabelDescriptionList"/>
    <dgm:cxn modelId="{8465C65F-CA4E-DF40-84C5-2E1ACF9ADC4A}" type="presOf" srcId="{44563797-7C79-4C44-BBBF-A39A4A09E384}" destId="{66E92010-B4C7-4ABE-B0B3-88FA6208F83A}" srcOrd="0" destOrd="0" presId="urn:microsoft.com/office/officeart/2018/2/layout/IconLabelDescriptionList"/>
    <dgm:cxn modelId="{E9E451CC-B029-41DD-A563-36CEB8D53E7F}" srcId="{44563797-7C79-4C44-BBBF-A39A4A09E384}" destId="{8C38DE42-5380-4969-9E64-F5D661F99BF2}" srcOrd="0" destOrd="0" parTransId="{35CC2494-16B5-4211-B15E-3B0F807F2E83}" sibTransId="{3D854A45-3E9E-4130-A52A-39B11B00BFB6}"/>
    <dgm:cxn modelId="{06C90070-E329-9A43-9F83-A69750B9D221}" type="presParOf" srcId="{66E92010-B4C7-4ABE-B0B3-88FA6208F83A}" destId="{CE0142F6-F1A5-444B-AF63-38D80BB31341}" srcOrd="0" destOrd="0" presId="urn:microsoft.com/office/officeart/2018/2/layout/IconLabelDescriptionList"/>
    <dgm:cxn modelId="{167CFB54-B84F-3244-8392-D908906BF529}" type="presParOf" srcId="{CE0142F6-F1A5-444B-AF63-38D80BB31341}" destId="{E6D778E7-5D94-4533-81BF-3238A3F95D83}" srcOrd="0" destOrd="0" presId="urn:microsoft.com/office/officeart/2018/2/layout/IconLabelDescriptionList"/>
    <dgm:cxn modelId="{46656ED2-E9A4-0242-B327-E1178E8FC529}" type="presParOf" srcId="{CE0142F6-F1A5-444B-AF63-38D80BB31341}" destId="{5A13AA78-7B9C-40CF-BBEC-90A87A27A2ED}" srcOrd="1" destOrd="0" presId="urn:microsoft.com/office/officeart/2018/2/layout/IconLabelDescriptionList"/>
    <dgm:cxn modelId="{65E34F0F-A581-1C42-932D-E68CDA12879A}" type="presParOf" srcId="{CE0142F6-F1A5-444B-AF63-38D80BB31341}" destId="{C9FF3B93-8174-4487-A276-E5778FAEB096}" srcOrd="2" destOrd="0" presId="urn:microsoft.com/office/officeart/2018/2/layout/IconLabelDescriptionList"/>
    <dgm:cxn modelId="{12DC3A73-C502-A342-AF54-9532A3CF0F21}" type="presParOf" srcId="{CE0142F6-F1A5-444B-AF63-38D80BB31341}" destId="{00ED2662-1B95-493D-B3CF-406C9375723F}" srcOrd="3" destOrd="0" presId="urn:microsoft.com/office/officeart/2018/2/layout/IconLabelDescriptionList"/>
    <dgm:cxn modelId="{F31B233C-CA40-9645-8A03-4878FC94272F}" type="presParOf" srcId="{CE0142F6-F1A5-444B-AF63-38D80BB31341}" destId="{3EACA348-03BE-4D26-A096-1D36DEFA0AEB}" srcOrd="4" destOrd="0" presId="urn:microsoft.com/office/officeart/2018/2/layout/IconLabelDescriptionList"/>
    <dgm:cxn modelId="{71A72FE3-8CA3-1C48-8386-1FF4A6318108}" type="presParOf" srcId="{66E92010-B4C7-4ABE-B0B3-88FA6208F83A}" destId="{F53E0150-7FB8-4013-B308-A656C28A87A4}" srcOrd="1" destOrd="0" presId="urn:microsoft.com/office/officeart/2018/2/layout/IconLabelDescriptionList"/>
    <dgm:cxn modelId="{CA05EFD1-1729-A041-8616-06DD4FC2B9C9}" type="presParOf" srcId="{66E92010-B4C7-4ABE-B0B3-88FA6208F83A}" destId="{C2D2B537-5259-4446-AB02-E2865592BBF3}" srcOrd="2" destOrd="0" presId="urn:microsoft.com/office/officeart/2018/2/layout/IconLabelDescriptionList"/>
    <dgm:cxn modelId="{0407B24E-FBAD-1944-A42D-BFE25BF64ADA}" type="presParOf" srcId="{C2D2B537-5259-4446-AB02-E2865592BBF3}" destId="{73343F88-DA7A-429B-A25F-8E0FC8778B57}" srcOrd="0" destOrd="0" presId="urn:microsoft.com/office/officeart/2018/2/layout/IconLabelDescriptionList"/>
    <dgm:cxn modelId="{5D050B71-61E0-6841-A270-658CFA168E3E}" type="presParOf" srcId="{C2D2B537-5259-4446-AB02-E2865592BBF3}" destId="{84CC4F4A-FAA2-410F-A5E5-01AFA8606855}" srcOrd="1" destOrd="0" presId="urn:microsoft.com/office/officeart/2018/2/layout/IconLabelDescriptionList"/>
    <dgm:cxn modelId="{06EDCF1E-4C8B-2B43-B15E-B1A9569EA83B}" type="presParOf" srcId="{C2D2B537-5259-4446-AB02-E2865592BBF3}" destId="{5A3C3CF3-7DB7-4612-B52C-1D64140C1CB9}" srcOrd="2" destOrd="0" presId="urn:microsoft.com/office/officeart/2018/2/layout/IconLabelDescriptionList"/>
    <dgm:cxn modelId="{7919BF77-C5D2-7549-A592-E080765ED477}" type="presParOf" srcId="{C2D2B537-5259-4446-AB02-E2865592BBF3}" destId="{2B564459-33E7-4439-82B2-47EA0AA845E4}" srcOrd="3" destOrd="0" presId="urn:microsoft.com/office/officeart/2018/2/layout/IconLabelDescriptionList"/>
    <dgm:cxn modelId="{6732F1DA-1997-FB4A-8434-C658EAB3456E}" type="presParOf" srcId="{C2D2B537-5259-4446-AB02-E2865592BBF3}" destId="{E8FFA071-2FC8-4970-8A5E-E12344C89A81}" srcOrd="4" destOrd="0" presId="urn:microsoft.com/office/officeart/2018/2/layout/IconLabelDescriptionList"/>
    <dgm:cxn modelId="{F0969644-340B-8349-8CF6-B06D216A0AFC}" type="presParOf" srcId="{66E92010-B4C7-4ABE-B0B3-88FA6208F83A}" destId="{BFE11810-B96D-4F22-B189-2496963A961B}" srcOrd="3" destOrd="0" presId="urn:microsoft.com/office/officeart/2018/2/layout/IconLabelDescriptionList"/>
    <dgm:cxn modelId="{2DFAB696-74E6-5B43-927A-D72B12DF697B}" type="presParOf" srcId="{66E92010-B4C7-4ABE-B0B3-88FA6208F83A}" destId="{A098B352-8CC9-454A-8BB1-B92E652D3E00}" srcOrd="4" destOrd="0" presId="urn:microsoft.com/office/officeart/2018/2/layout/IconLabelDescriptionList"/>
    <dgm:cxn modelId="{1674BBEA-EB23-1E46-8E7B-6D45D8112C81}" type="presParOf" srcId="{A098B352-8CC9-454A-8BB1-B92E652D3E00}" destId="{252CCDA8-C3F1-40AF-A69C-69E697E94E10}" srcOrd="0" destOrd="0" presId="urn:microsoft.com/office/officeart/2018/2/layout/IconLabelDescriptionList"/>
    <dgm:cxn modelId="{34DE3F54-D370-A44F-BCEA-FC41DD485F17}" type="presParOf" srcId="{A098B352-8CC9-454A-8BB1-B92E652D3E00}" destId="{7B3A5FB4-3433-44FA-AAF1-04B4E05F2B1A}" srcOrd="1" destOrd="0" presId="urn:microsoft.com/office/officeart/2018/2/layout/IconLabelDescriptionList"/>
    <dgm:cxn modelId="{FD3CBE02-380E-E545-949C-B5A3410CFB90}" type="presParOf" srcId="{A098B352-8CC9-454A-8BB1-B92E652D3E00}" destId="{4DB484BA-D888-4C1B-BA80-93D0A6AB5DF8}" srcOrd="2" destOrd="0" presId="urn:microsoft.com/office/officeart/2018/2/layout/IconLabelDescriptionList"/>
    <dgm:cxn modelId="{A7DA468F-895A-6441-A5D7-F184FF0AE694}" type="presParOf" srcId="{A098B352-8CC9-454A-8BB1-B92E652D3E00}" destId="{F72EB0C2-0BB3-4C41-B7D9-7EB7BD1231CD}" srcOrd="3" destOrd="0" presId="urn:microsoft.com/office/officeart/2018/2/layout/IconLabelDescriptionList"/>
    <dgm:cxn modelId="{E7C38634-515E-8B49-90A8-94FAE02F841F}" type="presParOf" srcId="{A098B352-8CC9-454A-8BB1-B92E652D3E00}" destId="{6E108F83-D016-4133-AF6C-3653EFF7053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10EE0-6FAA-3A42-AD82-AD3CF7A41057}">
      <dsp:nvSpPr>
        <dsp:cNvPr id="0" name=""/>
        <dsp:cNvSpPr/>
      </dsp:nvSpPr>
      <dsp:spPr>
        <a:xfrm>
          <a:off x="1004268" y="818028"/>
          <a:ext cx="800055" cy="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528C5-4136-5844-9A27-9C8E6E293F3F}">
      <dsp:nvSpPr>
        <dsp:cNvPr id="0" name=""/>
        <dsp:cNvSpPr/>
      </dsp:nvSpPr>
      <dsp:spPr>
        <a:xfrm>
          <a:off x="1852327" y="749724"/>
          <a:ext cx="92006" cy="175729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789119"/>
            <a:satOff val="1708"/>
            <a:lumOff val="15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89119"/>
              <a:satOff val="1708"/>
              <a:lumOff val="1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162B7-DDD1-B446-909C-62C83EAE027D}">
      <dsp:nvSpPr>
        <dsp:cNvPr id="0" name=""/>
        <dsp:cNvSpPr/>
      </dsp:nvSpPr>
      <dsp:spPr>
        <a:xfrm>
          <a:off x="498924" y="412726"/>
          <a:ext cx="810674" cy="810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59" tIns="31459" rIns="31459" bIns="31459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1</a:t>
          </a:r>
        </a:p>
      </dsp:txBody>
      <dsp:txXfrm>
        <a:off x="617644" y="531446"/>
        <a:ext cx="573234" cy="573234"/>
      </dsp:txXfrm>
    </dsp:sp>
    <dsp:sp modelId="{BF9097BA-24B6-CC47-BCD2-E4584AD397DA}">
      <dsp:nvSpPr>
        <dsp:cNvPr id="0" name=""/>
        <dsp:cNvSpPr/>
      </dsp:nvSpPr>
      <dsp:spPr>
        <a:xfrm>
          <a:off x="4198" y="1389001"/>
          <a:ext cx="180012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578238"/>
            <a:satOff val="3417"/>
            <a:lumOff val="31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578238"/>
              <a:satOff val="3417"/>
              <a:lumOff val="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996" tIns="165100" rIns="141996" bIns="1651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Step 1: Choose genes that define progress</a:t>
          </a:r>
        </a:p>
      </dsp:txBody>
      <dsp:txXfrm>
        <a:off x="4198" y="1749026"/>
        <a:ext cx="1800125" cy="1605575"/>
      </dsp:txXfrm>
    </dsp:sp>
    <dsp:sp modelId="{80B6BDBF-691B-9444-B960-242EC7FD2C41}">
      <dsp:nvSpPr>
        <dsp:cNvPr id="0" name=""/>
        <dsp:cNvSpPr/>
      </dsp:nvSpPr>
      <dsp:spPr>
        <a:xfrm>
          <a:off x="2280658" y="818028"/>
          <a:ext cx="1830514" cy="72"/>
        </a:xfrm>
        <a:prstGeom prst="rect">
          <a:avLst/>
        </a:prstGeom>
        <a:solidFill>
          <a:schemeClr val="accent2">
            <a:tint val="40000"/>
            <a:alpha val="90000"/>
            <a:hueOff val="-2367356"/>
            <a:satOff val="5125"/>
            <a:lumOff val="47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367356"/>
              <a:satOff val="5125"/>
              <a:lumOff val="4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EB218-B648-D74F-BCB1-39408680038A}">
      <dsp:nvSpPr>
        <dsp:cNvPr id="0" name=""/>
        <dsp:cNvSpPr/>
      </dsp:nvSpPr>
      <dsp:spPr>
        <a:xfrm>
          <a:off x="4159986" y="749724"/>
          <a:ext cx="93559" cy="175729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3156475"/>
            <a:satOff val="6834"/>
            <a:lumOff val="63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56475"/>
              <a:satOff val="6834"/>
              <a:lumOff val="6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E59D2-D093-854C-BCAA-C671568E2D0E}">
      <dsp:nvSpPr>
        <dsp:cNvPr id="0" name=""/>
        <dsp:cNvSpPr/>
      </dsp:nvSpPr>
      <dsp:spPr>
        <a:xfrm>
          <a:off x="2790578" y="412726"/>
          <a:ext cx="810674" cy="810674"/>
        </a:xfrm>
        <a:prstGeom prst="ellipse">
          <a:avLst/>
        </a:prstGeom>
        <a:solidFill>
          <a:schemeClr val="accent2">
            <a:hueOff val="-2592252"/>
            <a:satOff val="-5102"/>
            <a:lumOff val="3186"/>
            <a:alphaOff val="0"/>
          </a:schemeClr>
        </a:solidFill>
        <a:ln w="12700" cap="flat" cmpd="sng" algn="ctr">
          <a:solidFill>
            <a:schemeClr val="accent2">
              <a:hueOff val="-2592252"/>
              <a:satOff val="-5102"/>
              <a:lumOff val="3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59" tIns="31459" rIns="31459" bIns="31459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2</a:t>
          </a:r>
        </a:p>
      </dsp:txBody>
      <dsp:txXfrm>
        <a:off x="2909298" y="531446"/>
        <a:ext cx="573234" cy="573234"/>
      </dsp:txXfrm>
    </dsp:sp>
    <dsp:sp modelId="{FAB1AD82-BB93-3344-BA47-1E41F4CED100}">
      <dsp:nvSpPr>
        <dsp:cNvPr id="0" name=""/>
        <dsp:cNvSpPr/>
      </dsp:nvSpPr>
      <dsp:spPr>
        <a:xfrm>
          <a:off x="2004337" y="1389001"/>
          <a:ext cx="241388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3945594"/>
            <a:satOff val="8542"/>
            <a:lumOff val="79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945594"/>
              <a:satOff val="8542"/>
              <a:lumOff val="7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817" tIns="165100" rIns="146817" bIns="1651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Step 2: Reduce data dimensionality (ICA)</a:t>
          </a:r>
        </a:p>
      </dsp:txBody>
      <dsp:txXfrm>
        <a:off x="2004337" y="1782121"/>
        <a:ext cx="2413884" cy="1572480"/>
      </dsp:txXfrm>
    </dsp:sp>
    <dsp:sp modelId="{3FDF9AC5-71E3-B64C-85EF-D6A7680D174E}">
      <dsp:nvSpPr>
        <dsp:cNvPr id="0" name=""/>
        <dsp:cNvSpPr/>
      </dsp:nvSpPr>
      <dsp:spPr>
        <a:xfrm>
          <a:off x="4932700" y="818028"/>
          <a:ext cx="1830514" cy="72"/>
        </a:xfrm>
        <a:prstGeom prst="rect">
          <a:avLst/>
        </a:prstGeom>
        <a:solidFill>
          <a:schemeClr val="accent2">
            <a:tint val="40000"/>
            <a:alpha val="90000"/>
            <a:hueOff val="-4734712"/>
            <a:satOff val="10251"/>
            <a:lumOff val="95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734712"/>
              <a:satOff val="10251"/>
              <a:lumOff val="9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34989-CBBF-004D-AEB8-06A006FDEB11}">
      <dsp:nvSpPr>
        <dsp:cNvPr id="0" name=""/>
        <dsp:cNvSpPr/>
      </dsp:nvSpPr>
      <dsp:spPr>
        <a:xfrm>
          <a:off x="6812028" y="749724"/>
          <a:ext cx="93559" cy="175729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5523831"/>
            <a:satOff val="11959"/>
            <a:lumOff val="111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523831"/>
              <a:satOff val="11959"/>
              <a:lumOff val="11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42962-85E5-7041-9116-C91E66B4FC2A}">
      <dsp:nvSpPr>
        <dsp:cNvPr id="0" name=""/>
        <dsp:cNvSpPr/>
      </dsp:nvSpPr>
      <dsp:spPr>
        <a:xfrm>
          <a:off x="5442620" y="412726"/>
          <a:ext cx="810674" cy="810674"/>
        </a:xfrm>
        <a:prstGeom prst="ellipse">
          <a:avLst/>
        </a:prstGeom>
        <a:solidFill>
          <a:schemeClr val="accent2">
            <a:hueOff val="-5184504"/>
            <a:satOff val="-10204"/>
            <a:lumOff val="6372"/>
            <a:alphaOff val="0"/>
          </a:schemeClr>
        </a:solidFill>
        <a:ln w="12700" cap="flat" cmpd="sng" algn="ctr">
          <a:solidFill>
            <a:schemeClr val="accent2">
              <a:hueOff val="-5184504"/>
              <a:satOff val="-10204"/>
              <a:lumOff val="6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59" tIns="31459" rIns="31459" bIns="31459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3</a:t>
          </a:r>
        </a:p>
      </dsp:txBody>
      <dsp:txXfrm>
        <a:off x="5561340" y="531446"/>
        <a:ext cx="573234" cy="573234"/>
      </dsp:txXfrm>
    </dsp:sp>
    <dsp:sp modelId="{B2D81C73-E72A-B245-BF50-E6590D620202}">
      <dsp:nvSpPr>
        <dsp:cNvPr id="0" name=""/>
        <dsp:cNvSpPr/>
      </dsp:nvSpPr>
      <dsp:spPr>
        <a:xfrm>
          <a:off x="4418221" y="1389001"/>
          <a:ext cx="289642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6312950"/>
            <a:satOff val="13667"/>
            <a:lumOff val="127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12950"/>
              <a:satOff val="13667"/>
              <a:lumOff val="1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08" tIns="165100" rIns="147308" bIns="1651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Step 3: Construct minimum spanning tree (MST) on the cells</a:t>
          </a:r>
        </a:p>
      </dsp:txBody>
      <dsp:txXfrm>
        <a:off x="4418221" y="1782121"/>
        <a:ext cx="2896424" cy="1572480"/>
      </dsp:txXfrm>
    </dsp:sp>
    <dsp:sp modelId="{5DBF0225-A77D-5245-AECD-46A0755B7D88}">
      <dsp:nvSpPr>
        <dsp:cNvPr id="0" name=""/>
        <dsp:cNvSpPr/>
      </dsp:nvSpPr>
      <dsp:spPr>
        <a:xfrm>
          <a:off x="7314646" y="818028"/>
          <a:ext cx="1800125" cy="72"/>
        </a:xfrm>
        <a:prstGeom prst="rect">
          <a:avLst/>
        </a:prstGeom>
        <a:solidFill>
          <a:schemeClr val="accent2">
            <a:tint val="40000"/>
            <a:alpha val="90000"/>
            <a:hueOff val="-7102068"/>
            <a:satOff val="15376"/>
            <a:lumOff val="14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102068"/>
              <a:satOff val="15376"/>
              <a:lumOff val="14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5D82B-4A26-984B-84A9-F294C4BD074F}">
      <dsp:nvSpPr>
        <dsp:cNvPr id="0" name=""/>
        <dsp:cNvSpPr/>
      </dsp:nvSpPr>
      <dsp:spPr>
        <a:xfrm>
          <a:off x="9162774" y="749724"/>
          <a:ext cx="92006" cy="175729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7891187"/>
            <a:satOff val="17084"/>
            <a:lumOff val="159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891187"/>
              <a:satOff val="17084"/>
              <a:lumOff val="15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350C3-59E2-FA41-96FA-B7BFDB914DFC}">
      <dsp:nvSpPr>
        <dsp:cNvPr id="0" name=""/>
        <dsp:cNvSpPr/>
      </dsp:nvSpPr>
      <dsp:spPr>
        <a:xfrm>
          <a:off x="7809371" y="412726"/>
          <a:ext cx="810674" cy="810674"/>
        </a:xfrm>
        <a:prstGeom prst="ellipse">
          <a:avLst/>
        </a:prstGeom>
        <a:solidFill>
          <a:schemeClr val="accent2">
            <a:hueOff val="-7776756"/>
            <a:satOff val="-15306"/>
            <a:lumOff val="9559"/>
            <a:alphaOff val="0"/>
          </a:schemeClr>
        </a:solidFill>
        <a:ln w="12700" cap="flat" cmpd="sng" algn="ctr">
          <a:solidFill>
            <a:schemeClr val="accent2">
              <a:hueOff val="-7776756"/>
              <a:satOff val="-15306"/>
              <a:lumOff val="95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59" tIns="31459" rIns="31459" bIns="31459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4</a:t>
          </a:r>
        </a:p>
      </dsp:txBody>
      <dsp:txXfrm>
        <a:off x="7928091" y="531446"/>
        <a:ext cx="573234" cy="573234"/>
      </dsp:txXfrm>
    </dsp:sp>
    <dsp:sp modelId="{541C91E0-E7FE-2142-97C6-09FC0750EDC1}">
      <dsp:nvSpPr>
        <dsp:cNvPr id="0" name=""/>
        <dsp:cNvSpPr/>
      </dsp:nvSpPr>
      <dsp:spPr>
        <a:xfrm>
          <a:off x="7314646" y="1389001"/>
          <a:ext cx="180012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8680306"/>
            <a:satOff val="18793"/>
            <a:lumOff val="17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680306"/>
              <a:satOff val="18793"/>
              <a:lumOff val="17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996" tIns="165100" rIns="141996" bIns="1651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4: Find the longest path through the MST</a:t>
          </a:r>
        </a:p>
      </dsp:txBody>
      <dsp:txXfrm>
        <a:off x="7314646" y="1749026"/>
        <a:ext cx="1800125" cy="1605575"/>
      </dsp:txXfrm>
    </dsp:sp>
    <dsp:sp modelId="{46028025-5338-1A42-AFB0-8EA3C4167A7C}">
      <dsp:nvSpPr>
        <dsp:cNvPr id="0" name=""/>
        <dsp:cNvSpPr/>
      </dsp:nvSpPr>
      <dsp:spPr>
        <a:xfrm>
          <a:off x="9314785" y="818027"/>
          <a:ext cx="900062" cy="72"/>
        </a:xfrm>
        <a:prstGeom prst="rect">
          <a:avLst/>
        </a:prstGeom>
        <a:solidFill>
          <a:schemeClr val="accent2">
            <a:tint val="40000"/>
            <a:alpha val="90000"/>
            <a:hueOff val="-9469425"/>
            <a:satOff val="20501"/>
            <a:lumOff val="19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469425"/>
              <a:satOff val="20501"/>
              <a:lumOff val="19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553A6-97F8-FC40-8FED-2DE4B29069DB}">
      <dsp:nvSpPr>
        <dsp:cNvPr id="0" name=""/>
        <dsp:cNvSpPr/>
      </dsp:nvSpPr>
      <dsp:spPr>
        <a:xfrm>
          <a:off x="9809510" y="412726"/>
          <a:ext cx="810674" cy="810674"/>
        </a:xfrm>
        <a:prstGeom prst="ellipse">
          <a:avLst/>
        </a:prstGeom>
        <a:solidFill>
          <a:schemeClr val="accent2">
            <a:hueOff val="-10369007"/>
            <a:satOff val="-20408"/>
            <a:lumOff val="12745"/>
            <a:alphaOff val="0"/>
          </a:schemeClr>
        </a:solidFill>
        <a:ln w="12700" cap="flat" cmpd="sng" algn="ctr">
          <a:solidFill>
            <a:schemeClr val="accent2">
              <a:hueOff val="-10369007"/>
              <a:satOff val="-20408"/>
              <a:lumOff val="1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59" tIns="31459" rIns="31459" bIns="31459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5</a:t>
          </a:r>
        </a:p>
      </dsp:txBody>
      <dsp:txXfrm>
        <a:off x="9928230" y="531446"/>
        <a:ext cx="573234" cy="573234"/>
      </dsp:txXfrm>
    </dsp:sp>
    <dsp:sp modelId="{1AADD93E-820D-5844-BBCB-DBB5417944D3}">
      <dsp:nvSpPr>
        <dsp:cNvPr id="0" name=""/>
        <dsp:cNvSpPr/>
      </dsp:nvSpPr>
      <dsp:spPr>
        <a:xfrm>
          <a:off x="9314785" y="1389001"/>
          <a:ext cx="180012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1047662"/>
            <a:satOff val="23918"/>
            <a:lumOff val="223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047662"/>
              <a:satOff val="23918"/>
              <a:lumOff val="22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996" tIns="165100" rIns="141996" bIns="1651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5: Order cells along the trajectory </a:t>
          </a:r>
        </a:p>
      </dsp:txBody>
      <dsp:txXfrm>
        <a:off x="9314785" y="1749026"/>
        <a:ext cx="1800125" cy="1605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78E7-5D94-4533-81BF-3238A3F95D83}">
      <dsp:nvSpPr>
        <dsp:cNvPr id="0" name=""/>
        <dsp:cNvSpPr/>
      </dsp:nvSpPr>
      <dsp:spPr>
        <a:xfrm>
          <a:off x="785" y="688018"/>
          <a:ext cx="1091179" cy="10911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F3B93-8174-4487-A276-E5778FAEB096}">
      <dsp:nvSpPr>
        <dsp:cNvPr id="0" name=""/>
        <dsp:cNvSpPr/>
      </dsp:nvSpPr>
      <dsp:spPr>
        <a:xfrm>
          <a:off x="785" y="1866930"/>
          <a:ext cx="3117656" cy="58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1) </a:t>
          </a:r>
          <a:r>
            <a:rPr lang="en-US" sz="1900" kern="1200" dirty="0"/>
            <a:t>Learning ‘pseudo time’ trajectories</a:t>
          </a:r>
        </a:p>
      </dsp:txBody>
      <dsp:txXfrm>
        <a:off x="785" y="1866930"/>
        <a:ext cx="3117656" cy="584560"/>
      </dsp:txXfrm>
    </dsp:sp>
    <dsp:sp modelId="{3EACA348-03BE-4D26-A096-1D36DEFA0AEB}">
      <dsp:nvSpPr>
        <dsp:cNvPr id="0" name=""/>
        <dsp:cNvSpPr/>
      </dsp:nvSpPr>
      <dsp:spPr>
        <a:xfrm>
          <a:off x="785" y="2492296"/>
          <a:ext cx="3117656" cy="23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43F88-DA7A-429B-A25F-8E0FC8778B57}">
      <dsp:nvSpPr>
        <dsp:cNvPr id="0" name=""/>
        <dsp:cNvSpPr/>
      </dsp:nvSpPr>
      <dsp:spPr>
        <a:xfrm>
          <a:off x="3664031" y="688018"/>
          <a:ext cx="1091179" cy="10911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C3CF3-7DB7-4612-B52C-1D64140C1CB9}">
      <dsp:nvSpPr>
        <dsp:cNvPr id="0" name=""/>
        <dsp:cNvSpPr/>
      </dsp:nvSpPr>
      <dsp:spPr>
        <a:xfrm>
          <a:off x="3664031" y="1866930"/>
          <a:ext cx="3117656" cy="58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Assume cells take smooth paths</a:t>
          </a:r>
        </a:p>
      </dsp:txBody>
      <dsp:txXfrm>
        <a:off x="3664031" y="1866930"/>
        <a:ext cx="3117656" cy="584560"/>
      </dsp:txXfrm>
    </dsp:sp>
    <dsp:sp modelId="{E8FFA071-2FC8-4970-8A5E-E12344C89A81}">
      <dsp:nvSpPr>
        <dsp:cNvPr id="0" name=""/>
        <dsp:cNvSpPr/>
      </dsp:nvSpPr>
      <dsp:spPr>
        <a:xfrm>
          <a:off x="3664031" y="2492296"/>
          <a:ext cx="3117656" cy="23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CCDA8-C3F1-40AF-A69C-69E697E94E10}">
      <dsp:nvSpPr>
        <dsp:cNvPr id="0" name=""/>
        <dsp:cNvSpPr/>
      </dsp:nvSpPr>
      <dsp:spPr>
        <a:xfrm>
          <a:off x="7327277" y="688018"/>
          <a:ext cx="1091179" cy="10911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484BA-D888-4C1B-BA80-93D0A6AB5DF8}">
      <dsp:nvSpPr>
        <dsp:cNvPr id="0" name=""/>
        <dsp:cNvSpPr/>
      </dsp:nvSpPr>
      <dsp:spPr>
        <a:xfrm>
          <a:off x="7327277" y="1866930"/>
          <a:ext cx="3117656" cy="58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Does the learnt trajectory reflect real biological path? </a:t>
          </a:r>
        </a:p>
      </dsp:txBody>
      <dsp:txXfrm>
        <a:off x="7327277" y="1866930"/>
        <a:ext cx="3117656" cy="584560"/>
      </dsp:txXfrm>
    </dsp:sp>
    <dsp:sp modelId="{6E108F83-D016-4133-AF6C-3653EFF7053B}">
      <dsp:nvSpPr>
        <dsp:cNvPr id="0" name=""/>
        <dsp:cNvSpPr/>
      </dsp:nvSpPr>
      <dsp:spPr>
        <a:xfrm>
          <a:off x="7327277" y="2492296"/>
          <a:ext cx="3117656" cy="23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F7625-0F61-7F4D-B15F-BE0D7D0A9C7A}" type="datetimeFigureOut">
              <a:rPr lang="en-US" smtClean="0"/>
              <a:t>3/2/25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E5492-41BF-F14F-91B5-5AB2049055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4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17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cannot follow what a single gene is doing over time in a single cell </a:t>
            </a:r>
          </a:p>
          <a:p>
            <a:r>
              <a:rPr lang="en-US" dirty="0"/>
              <a:t>RNA velocity is a concept that helps predict </a:t>
            </a:r>
            <a:r>
              <a:rPr lang="en-US" b="1" dirty="0"/>
              <a:t>how gene expression is changing over time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is based on tracking two types of </a:t>
            </a:r>
            <a:r>
              <a:rPr lang="en-US" dirty="0" err="1"/>
              <a:t>RNA:</a:t>
            </a:r>
            <a:r>
              <a:rPr lang="en-US" b="1" dirty="0" err="1"/>
              <a:t>Unspliced</a:t>
            </a:r>
            <a:r>
              <a:rPr lang="en-US" b="1" dirty="0"/>
              <a:t> RNA</a:t>
            </a:r>
            <a:r>
              <a:rPr lang="en-US" dirty="0"/>
              <a:t>: The newly transcribed pre-mRNA, which still contains </a:t>
            </a:r>
            <a:r>
              <a:rPr lang="en-US" b="1" dirty="0"/>
              <a:t>introns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Spliced RNA</a:t>
            </a:r>
            <a:r>
              <a:rPr lang="en-US" dirty="0"/>
              <a:t>: The mature, processed mRNA, after </a:t>
            </a:r>
            <a:r>
              <a:rPr lang="en-US" b="1" dirty="0"/>
              <a:t>introns have been removed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Gene </a:t>
            </a:r>
            <a:r>
              <a:rPr lang="en-US" b="1" dirty="0"/>
              <a:t>X</a:t>
            </a:r>
            <a:r>
              <a:rPr lang="en-US" dirty="0"/>
              <a:t> is transcribed into </a:t>
            </a:r>
            <a:r>
              <a:rPr lang="en-US" b="1" dirty="0"/>
              <a:t>unspliced RNA</a:t>
            </a:r>
            <a:r>
              <a:rPr lang="en-US" dirty="0"/>
              <a:t>.</a:t>
            </a:r>
          </a:p>
          <a:p>
            <a:r>
              <a:rPr lang="en-US" dirty="0"/>
              <a:t>the transcript becomes </a:t>
            </a:r>
            <a:r>
              <a:rPr lang="en-US" b="1" dirty="0"/>
              <a:t>spliced RNA</a:t>
            </a:r>
            <a:r>
              <a:rPr lang="en-US" dirty="0"/>
              <a:t> </a:t>
            </a:r>
          </a:p>
          <a:p>
            <a:r>
              <a:rPr lang="en-US" dirty="0"/>
              <a:t>Over time, the spliced RNA </a:t>
            </a:r>
            <a:r>
              <a:rPr lang="en-US" b="1" dirty="0"/>
              <a:t>degrades</a:t>
            </a:r>
            <a:r>
              <a:rPr lang="en-US" dirty="0"/>
              <a:t>, reducing the gene’s expression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03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By measuring </a:t>
            </a:r>
            <a:r>
              <a:rPr lang="en-US" b="1" dirty="0"/>
              <a:t>both spliced and unspliced RNA levels</a:t>
            </a:r>
            <a:r>
              <a:rPr lang="en-US" dirty="0"/>
              <a:t>, we can infer: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If a gene is upregulating</a:t>
            </a:r>
            <a:r>
              <a:rPr lang="en-US" dirty="0"/>
              <a:t>: High levels of </a:t>
            </a:r>
            <a:r>
              <a:rPr lang="en-US" b="1" dirty="0"/>
              <a:t>unspliced RNA</a:t>
            </a:r>
            <a:r>
              <a:rPr lang="en-US" dirty="0"/>
              <a:t> suggest </a:t>
            </a:r>
            <a:r>
              <a:rPr lang="en-US" b="1" dirty="0"/>
              <a:t>more transcription is occurring</a:t>
            </a:r>
            <a:r>
              <a:rPr lang="en-US" dirty="0"/>
              <a:t>, meaning the gene is increasing in expression.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If a gene is downregulating</a:t>
            </a:r>
            <a:r>
              <a:rPr lang="en-US" dirty="0"/>
              <a:t>: High levels of </a:t>
            </a:r>
            <a:r>
              <a:rPr lang="en-US" b="1" dirty="0"/>
              <a:t>spliced RNA</a:t>
            </a:r>
            <a:r>
              <a:rPr lang="en-US" dirty="0"/>
              <a:t> but </a:t>
            </a:r>
            <a:r>
              <a:rPr lang="en-US" b="1" dirty="0"/>
              <a:t>low unspliced RNA</a:t>
            </a:r>
            <a:r>
              <a:rPr lang="en-US" dirty="0"/>
              <a:t> indicate </a:t>
            </a:r>
            <a:r>
              <a:rPr lang="en-US" b="1" dirty="0"/>
              <a:t>transcription has slowed</a:t>
            </a:r>
            <a:r>
              <a:rPr lang="en-US" dirty="0"/>
              <a:t>, and the gene is decreasing in expression.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every cell, each gene’s velocity represent one component of cell’s overall velocity, by looking at cell’s overall velocity we can  predict future </a:t>
            </a:r>
          </a:p>
          <a:p>
            <a:r>
              <a:rPr lang="en-US" dirty="0"/>
              <a:t>states and direction they are occurring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person at the top</a:t>
            </a:r>
            <a:r>
              <a:rPr lang="en-US" dirty="0"/>
              <a:t> represents a cell </a:t>
            </a:r>
            <a:r>
              <a:rPr lang="en-US" b="1" dirty="0"/>
              <a:t>at its current </a:t>
            </a:r>
            <a:r>
              <a:rPr lang="en-US" b="1" dirty="0" err="1"/>
              <a:t>state</a:t>
            </a:r>
            <a:r>
              <a:rPr lang="en-US" dirty="0" err="1"/>
              <a:t>.The</a:t>
            </a:r>
            <a:r>
              <a:rPr lang="en-US" dirty="0"/>
              <a:t> </a:t>
            </a:r>
            <a:r>
              <a:rPr lang="en-US" b="1" dirty="0"/>
              <a:t>trajectory of the dive</a:t>
            </a:r>
            <a:r>
              <a:rPr lang="en-US" dirty="0"/>
              <a:t> represents </a:t>
            </a:r>
            <a:r>
              <a:rPr lang="en-US" b="1" dirty="0"/>
              <a:t>RNA velocity</a:t>
            </a:r>
            <a:r>
              <a:rPr lang="en-US" dirty="0"/>
              <a:t>, showing where the cell is </a:t>
            </a:r>
            <a:r>
              <a:rPr lang="en-US" dirty="0" err="1"/>
              <a:t>heading.The</a:t>
            </a:r>
            <a:r>
              <a:rPr lang="en-US" dirty="0"/>
              <a:t> </a:t>
            </a:r>
            <a:r>
              <a:rPr lang="en-US" b="1" dirty="0"/>
              <a:t>final splash</a:t>
            </a:r>
            <a:r>
              <a:rPr lang="en-US" dirty="0"/>
              <a:t> represents the </a:t>
            </a:r>
            <a:r>
              <a:rPr lang="en-US" b="1" dirty="0"/>
              <a:t>predicted cell </a:t>
            </a:r>
            <a:r>
              <a:rPr lang="en-US" b="1" dirty="0" err="1"/>
              <a:t>fate</a:t>
            </a:r>
            <a:r>
              <a:rPr lang="en-US" dirty="0" err="1"/>
              <a:t>.This</a:t>
            </a:r>
            <a:r>
              <a:rPr lang="en-US" dirty="0"/>
              <a:t> analogy highlights that RNA velocity doesn’t just capture where the cell </a:t>
            </a:r>
            <a:r>
              <a:rPr lang="en-US" b="1" dirty="0"/>
              <a:t>is</a:t>
            </a:r>
            <a:r>
              <a:rPr lang="en-US" dirty="0"/>
              <a:t> but predicts where it </a:t>
            </a:r>
            <a:r>
              <a:rPr lang="en-US" b="1" dirty="0"/>
              <a:t>will be</a:t>
            </a:r>
            <a:r>
              <a:rPr lang="en-US" dirty="0"/>
              <a:t> in the future.</a:t>
            </a:r>
          </a:p>
          <a:p>
            <a:endParaRPr lang="en-US" dirty="0"/>
          </a:p>
          <a:p>
            <a:r>
              <a:rPr lang="en-US" dirty="0"/>
              <a:t>single cell sequencing of neuron differentiation each little arrow represent cell’s </a:t>
            </a:r>
            <a:r>
              <a:rPr lang="en-US" dirty="0" err="1"/>
              <a:t>rna</a:t>
            </a:r>
            <a:r>
              <a:rPr lang="en-US" dirty="0"/>
              <a:t> velocity projected to pc space </a:t>
            </a:r>
          </a:p>
          <a:p>
            <a:r>
              <a:rPr lang="en-US" dirty="0"/>
              <a:t>The cells follow a curved trajectory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32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mouse pancreas developmental data collected by </a:t>
            </a:r>
            <a:r>
              <a:rPr lang="en-US" dirty="0" err="1"/>
              <a:t>scRNAseq</a:t>
            </a:r>
            <a:r>
              <a:rPr lang="en-US" dirty="0"/>
              <a:t> , on b, c, d, e,</a:t>
            </a:r>
          </a:p>
          <a:p>
            <a:r>
              <a:rPr lang="en-US" dirty="0"/>
              <a:t>2D embeddings we commonly used to visualize RNA present a challenge to visualize RNA velocity trends</a:t>
            </a:r>
          </a:p>
          <a:p>
            <a:r>
              <a:rPr lang="en-US" dirty="0"/>
              <a:t>different embeddings yield different relationships </a:t>
            </a:r>
          </a:p>
          <a:p>
            <a:r>
              <a:rPr lang="en-US" dirty="0"/>
              <a:t>so projecting velocities on these different embeddings present different interpretations </a:t>
            </a:r>
          </a:p>
          <a:p>
            <a:endParaRPr lang="en-US" dirty="0"/>
          </a:p>
          <a:p>
            <a:r>
              <a:rPr lang="en-US" dirty="0"/>
              <a:t>the cycling of ductal cells represented well by t-</a:t>
            </a:r>
            <a:r>
              <a:rPr lang="en-US" dirty="0" err="1"/>
              <a:t>sne</a:t>
            </a:r>
            <a:r>
              <a:rPr lang="en-US" dirty="0"/>
              <a:t> diffusion map and </a:t>
            </a:r>
            <a:r>
              <a:rPr lang="en-US" dirty="0" err="1"/>
              <a:t>umap</a:t>
            </a:r>
            <a:r>
              <a:rPr lang="en-US" dirty="0"/>
              <a:t> </a:t>
            </a:r>
          </a:p>
          <a:p>
            <a:r>
              <a:rPr lang="en-US" dirty="0"/>
              <a:t>but the branching of terminal cell types is well represented by t-</a:t>
            </a:r>
            <a:r>
              <a:rPr lang="en-US" dirty="0" err="1"/>
              <a:t>sne</a:t>
            </a:r>
            <a:r>
              <a:rPr lang="en-US" dirty="0"/>
              <a:t> and </a:t>
            </a:r>
            <a:r>
              <a:rPr lang="en-US" dirty="0" err="1"/>
              <a:t>umap</a:t>
            </a:r>
            <a:r>
              <a:rPr lang="en-US" dirty="0"/>
              <a:t> but not </a:t>
            </a:r>
            <a:r>
              <a:rPr lang="en-US" dirty="0" err="1"/>
              <a:t>pca</a:t>
            </a:r>
            <a:r>
              <a:rPr lang="en-US" dirty="0"/>
              <a:t> and diffusion maps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66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does this by finding new axes, called principal components, that explain the most variation in the data.”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Cells that are more similar to each other in expression are placed closer together in this space.”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PCA rotates the data to a new coordinate system where the first principal component (PC1) captures the most </a:t>
            </a:r>
            <a:r>
              <a:rPr lang="en-US" dirty="0" err="1"/>
              <a:t>variance.""In</a:t>
            </a:r>
            <a:r>
              <a:rPr lang="en-US" dirty="0"/>
              <a:t> the middle panel, we see that PCA identifies the direction of highest variance (red PC1 axis), while PC2 is orthogonal to it and captures less variance.”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"After rotation, the data is now aligned along the new PC1-PC2 coordinate system, as shown in the bottom-left PCA embedding plot."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"Most of the data's variance is along PC1 (horizontal), while PC2 captures very little information.”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RNA velocity is a measure of how gene expression changes over time. It’s a local property, and PCA prioritizes global variance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03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does this by </a:t>
            </a:r>
            <a:r>
              <a:rPr lang="en-US" b="1" dirty="0"/>
              <a:t>minimizing </a:t>
            </a:r>
            <a:r>
              <a:rPr lang="en-US" b="1" dirty="0" err="1"/>
              <a:t>Kullback-Leibler</a:t>
            </a:r>
            <a:r>
              <a:rPr lang="en-US" b="1" dirty="0"/>
              <a:t> (KL) divergence</a:t>
            </a:r>
            <a:r>
              <a:rPr lang="en-US" dirty="0"/>
              <a:t> between pairwise similarities in high and low-dimensional spaces."”</a:t>
            </a:r>
          </a:p>
          <a:p>
            <a:r>
              <a:rPr lang="en-US" dirty="0"/>
              <a:t>"Here, each dot represents a single cell, and the axes correspond to two genes (Gene A and Gene B).”</a:t>
            </a:r>
          </a:p>
          <a:p>
            <a:r>
              <a:rPr lang="en-US" dirty="0"/>
              <a:t>"Initially, t-SNE places cells in a random low-dimensional </a:t>
            </a:r>
            <a:r>
              <a:rPr lang="en-US" dirty="0" err="1"/>
              <a:t>space.""The</a:t>
            </a:r>
            <a:r>
              <a:rPr lang="en-US" dirty="0"/>
              <a:t> KL divergence (error) is high because distances in this space do not yet match those in the original high-dimensional space.”</a:t>
            </a:r>
          </a:p>
          <a:p>
            <a:r>
              <a:rPr lang="en-US" dirty="0"/>
              <a:t>"t-SNE refines the embedding by adjusting distances based on the probability distributions of </a:t>
            </a:r>
            <a:r>
              <a:rPr lang="en-US" dirty="0" err="1"/>
              <a:t>neighbors.""Over</a:t>
            </a:r>
            <a:r>
              <a:rPr lang="en-US" dirty="0"/>
              <a:t> multiple iterations, the KL divergence is reduced, and clusters start forming.”</a:t>
            </a:r>
          </a:p>
          <a:p>
            <a:r>
              <a:rPr lang="en-US" dirty="0"/>
              <a:t>Eventually, t-SNE forms well-separated clusters, as seen at the </a:t>
            </a:r>
            <a:r>
              <a:rPr lang="en-US" dirty="0" err="1"/>
              <a:t>bottom.""The</a:t>
            </a:r>
            <a:r>
              <a:rPr lang="en-US" dirty="0"/>
              <a:t> algorithm achieves a </a:t>
            </a:r>
            <a:r>
              <a:rPr lang="en-US" b="1" dirty="0"/>
              <a:t>low KL divergence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96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UMAP (</a:t>
            </a:r>
            <a:r>
              <a:rPr lang="en-US" b="1" dirty="0"/>
              <a:t>Uniform Manifold Approximation and Projection</a:t>
            </a:r>
            <a:r>
              <a:rPr lang="en-US" dirty="0"/>
              <a:t>) is a </a:t>
            </a:r>
            <a:r>
              <a:rPr lang="en-US" b="1" dirty="0"/>
              <a:t>topology-preserving</a:t>
            </a:r>
            <a:r>
              <a:rPr lang="en-US" dirty="0"/>
              <a:t> dimensionality reduction </a:t>
            </a:r>
            <a:r>
              <a:rPr lang="en-US" dirty="0" err="1"/>
              <a:t>technique.It</a:t>
            </a:r>
            <a:r>
              <a:rPr lang="en-US" dirty="0"/>
              <a:t> </a:t>
            </a:r>
            <a:r>
              <a:rPr lang="en-US" b="1" dirty="0"/>
              <a:t>connects points</a:t>
            </a:r>
            <a:r>
              <a:rPr lang="en-US" dirty="0"/>
              <a:t> based on a </a:t>
            </a:r>
            <a:r>
              <a:rPr lang="en-US" b="1" dirty="0"/>
              <a:t>distance threshold</a:t>
            </a:r>
            <a:r>
              <a:rPr lang="en-US" dirty="0"/>
              <a:t> in the original high-dimensional </a:t>
            </a:r>
            <a:r>
              <a:rPr lang="en-US" dirty="0" err="1"/>
              <a:t>space.The</a:t>
            </a:r>
            <a:r>
              <a:rPr lang="en-US" dirty="0"/>
              <a:t> diagram on the left shows </a:t>
            </a:r>
            <a:r>
              <a:rPr lang="en-US" b="1" dirty="0"/>
              <a:t>how UMAP builds a  graph</a:t>
            </a:r>
            <a:r>
              <a:rPr lang="en-US" dirty="0"/>
              <a:t>, </a:t>
            </a:r>
            <a:r>
              <a:rPr lang="en-US" dirty="0" err="1"/>
              <a:t>where:Each</a:t>
            </a:r>
            <a:r>
              <a:rPr lang="en-US" dirty="0"/>
              <a:t> </a:t>
            </a:r>
            <a:r>
              <a:rPr lang="en-US" b="1" dirty="0"/>
              <a:t>dot</a:t>
            </a:r>
            <a:r>
              <a:rPr lang="en-US" dirty="0"/>
              <a:t> represents a cell.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Lines (edges)</a:t>
            </a:r>
            <a:r>
              <a:rPr lang="en-US" dirty="0"/>
              <a:t> represent distances between cells, and </a:t>
            </a:r>
            <a:r>
              <a:rPr lang="en-US" b="1" dirty="0"/>
              <a:t>triangles</a:t>
            </a:r>
            <a:r>
              <a:rPr lang="en-US" dirty="0"/>
              <a:t> form local clusters.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is </a:t>
            </a:r>
            <a:r>
              <a:rPr lang="en-US" b="1" dirty="0"/>
              <a:t>distance-based</a:t>
            </a:r>
            <a:r>
              <a:rPr lang="en-US" dirty="0"/>
              <a:t> rather than </a:t>
            </a:r>
            <a:r>
              <a:rPr lang="en-US" b="1" dirty="0"/>
              <a:t>vector-</a:t>
            </a:r>
            <a:r>
              <a:rPr lang="en-US" b="1" dirty="0" err="1"/>
              <a:t>based</a:t>
            </a:r>
            <a:r>
              <a:rPr lang="en-US" dirty="0" err="1"/>
              <a:t>.It</a:t>
            </a:r>
            <a:r>
              <a:rPr lang="en-US" dirty="0"/>
              <a:t> does not inherently model </a:t>
            </a:r>
            <a:r>
              <a:rPr lang="en-US" b="1" dirty="0"/>
              <a:t>transcriptional dynamics</a:t>
            </a:r>
            <a:r>
              <a:rPr lang="en-US" dirty="0"/>
              <a:t> or </a:t>
            </a:r>
            <a:r>
              <a:rPr lang="en-US" b="1" dirty="0"/>
              <a:t>cell-state transitions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53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Panel A:</a:t>
            </a:r>
            <a:r>
              <a:rPr lang="en-US" dirty="0"/>
              <a:t> Shows the gene expression matrix, which is the input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Panel B:</a:t>
            </a:r>
            <a:r>
              <a:rPr lang="en-US" dirty="0"/>
              <a:t> Diffusion maps construct a global manifold representation of the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Panel C:</a:t>
            </a:r>
            <a:r>
              <a:rPr lang="en-US" dirty="0"/>
              <a:t> Transition probability matrix used in diffusion maps, which enforces reversibility.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Panel D:</a:t>
            </a:r>
            <a:r>
              <a:rPr lang="en-US" dirty="0"/>
              <a:t> A low-dimensional embedding of the data using diffusion maps, which fails to retain local velocity dynamics.</a:t>
            </a:r>
          </a:p>
          <a:p>
            <a:r>
              <a:rPr lang="en-US" b="1" dirty="0"/>
              <a:t>Conclusion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Diffusion maps work well for capturing broad trajectories but fail to represent </a:t>
            </a:r>
            <a:r>
              <a:rPr lang="en-US" b="1" dirty="0"/>
              <a:t>directional transcriptional trends</a:t>
            </a:r>
            <a:r>
              <a:rPr lang="en-US" dirty="0"/>
              <a:t> due to their Markovian assumption and global structure prioritization.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62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VeloViz</a:t>
            </a:r>
            <a:r>
              <a:rPr lang="en-US" dirty="0"/>
              <a:t> addresses this issue by incorporating RNA velocity into its embedding process, producing a biologically meaningful representation of cellular transitions.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states are embedded in a common </a:t>
            </a:r>
            <a:r>
              <a:rPr lang="en-US" b="1" dirty="0"/>
              <a:t>principal component (PC) space</a:t>
            </a:r>
            <a:r>
              <a:rPr lang="en-US" dirty="0"/>
              <a:t> for consistency.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+mj-lt"/>
              <a:buAutoNum type="arabicPeriod"/>
            </a:pPr>
            <a:r>
              <a:rPr lang="en-US" b="1" dirty="0"/>
              <a:t>Identify </a:t>
            </a:r>
            <a:r>
              <a:rPr lang="en-US" b="1" dirty="0" err="1"/>
              <a:t>kkk</a:t>
            </a:r>
            <a:r>
              <a:rPr lang="en-US" b="1" dirty="0"/>
              <a:t>-Nearest Neighbors with Minimum Composite Distance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Each cell is </a:t>
            </a:r>
            <a:r>
              <a:rPr lang="en-US" b="1" dirty="0"/>
              <a:t>represented as a node</a:t>
            </a:r>
            <a:r>
              <a:rPr lang="en-US" dirty="0"/>
              <a:t> in a graph.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For each node (cell), </a:t>
            </a:r>
            <a:r>
              <a:rPr lang="en-US" b="1" dirty="0"/>
              <a:t>edges are assigned</a:t>
            </a:r>
            <a:r>
              <a:rPr lang="en-US" dirty="0"/>
              <a:t> to the k closest cells with the smallest composite distances.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Prune Edges Using Similarity Thresholds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Edges with high similarity are </a:t>
            </a:r>
            <a:r>
              <a:rPr lang="en-US" b="1" dirty="0"/>
              <a:t>retained</a:t>
            </a:r>
            <a:r>
              <a:rPr lang="en-US" dirty="0"/>
              <a:t>, while others are discarded (grayed out).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Visualize the Graph Using Graph-Based Embeddings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The refined graph structure is then embedded into </a:t>
            </a:r>
            <a:r>
              <a:rPr lang="en-US" b="1" dirty="0"/>
              <a:t>2D or 3D space</a:t>
            </a:r>
            <a:r>
              <a:rPr lang="en-US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Unlike PCA, t-SNE, or UMAP, this embedding </a:t>
            </a:r>
            <a:r>
              <a:rPr lang="en-US" b="1" dirty="0"/>
              <a:t>retains RNA velocity flow</a:t>
            </a:r>
            <a:r>
              <a:rPr lang="en-US" dirty="0"/>
              <a:t>, providing an accurate visualization of transcriptional dynamics.</a:t>
            </a:r>
          </a:p>
          <a:p>
            <a:pPr marL="742950" lvl="1" indent="-285750">
              <a:buFont typeface="+mj-lt"/>
              <a:buAutoNum type="arabicPeriod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different Cell B’s gene expression is compared to Cell 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cos(</a:t>
            </a:r>
            <a:r>
              <a:rPr lang="el-GR" b="1" dirty="0"/>
              <a:t>θ</a:t>
            </a:r>
            <a:r>
              <a:rPr lang="en-US" b="1" dirty="0"/>
              <a:t>AX​)</a:t>
            </a:r>
            <a:r>
              <a:rPr lang="en-US" dirty="0"/>
              <a:t> → Cosine similarity between the cell’s </a:t>
            </a:r>
            <a:r>
              <a:rPr lang="en-US" dirty="0" err="1"/>
              <a:t>rna</a:t>
            </a:r>
            <a:r>
              <a:rPr lang="en-US" dirty="0"/>
              <a:t> velocity and transition vector (how well the RNA velocity aligns) if the angle is small, cosine is close to 1, if the angle is big cos is close to -1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dAXd</a:t>
            </a:r>
            <a:r>
              <a:rPr lang="en-US" b="1" dirty="0"/>
              <a:t>_{AX}</a:t>
            </a:r>
            <a:r>
              <a:rPr lang="en-US" b="1" dirty="0" err="1"/>
              <a:t>dAX</a:t>
            </a:r>
            <a:r>
              <a:rPr lang="en-US" b="1" dirty="0"/>
              <a:t>​</a:t>
            </a:r>
            <a:r>
              <a:rPr lang="en-US" dirty="0"/>
              <a:t> → Euclidean distance between cells predicted future state and the neighbor cell’s current state </a:t>
            </a:r>
          </a:p>
          <a:p>
            <a:r>
              <a:rPr lang="en-US" dirty="0"/>
              <a:t>the composite distance will be minimized when the </a:t>
            </a:r>
            <a:r>
              <a:rPr lang="en-US" dirty="0" err="1"/>
              <a:t>rna</a:t>
            </a:r>
            <a:r>
              <a:rPr lang="en-US" dirty="0"/>
              <a:t> velocity aligns with the transition from A to its neighbor cell B and when the distance between predicted A future state is close to neighbor cell b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72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only cells in steady state</a:t>
            </a:r>
          </a:p>
          <a:p>
            <a:r>
              <a:rPr lang="en-US" dirty="0"/>
              <a:t>but the transition between states (temporal components) </a:t>
            </a:r>
          </a:p>
          <a:p>
            <a:r>
              <a:rPr lang="en-US" dirty="0"/>
              <a:t>they are computational inferences, are the trajectories they inferred real biological path? </a:t>
            </a:r>
          </a:p>
          <a:p>
            <a:r>
              <a:rPr lang="en-US" dirty="0"/>
              <a:t>inject biological truth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9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amount of mRNA in cell cytoplasm  non disruptive biopsy, cell stay alive, </a:t>
            </a:r>
          </a:p>
          <a:p>
            <a:endParaRPr lang="en-US" dirty="0"/>
          </a:p>
          <a:p>
            <a:r>
              <a:rPr lang="en-US" dirty="0"/>
              <a:t>arrow represent same cell at different time points (repeated measurement successful for only about ten cells) 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b="1" dirty="0"/>
              <a:t>LIVE-seq</a:t>
            </a:r>
            <a:r>
              <a:rPr lang="en-US" dirty="0"/>
              <a:t>, you repeatedly sample cytoplasmic mRNA from the same cell at different time points.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Since the cell </a:t>
            </a:r>
            <a:r>
              <a:rPr lang="en-US" b="1" dirty="0"/>
              <a:t>remains alive</a:t>
            </a:r>
            <a:r>
              <a:rPr lang="en-US" dirty="0"/>
              <a:t>, you can measure </a:t>
            </a:r>
            <a:r>
              <a:rPr lang="en-US" b="1" dirty="0"/>
              <a:t>gene expression changes</a:t>
            </a:r>
            <a:r>
              <a:rPr lang="en-US" dirty="0"/>
              <a:t> dynamically in the same cell.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allows tracking how an individual cell </a:t>
            </a:r>
            <a:r>
              <a:rPr lang="en-US" b="1" dirty="0"/>
              <a:t>evolves over time</a:t>
            </a:r>
            <a:r>
              <a:rPr lang="en-US" dirty="0"/>
              <a:t> without killing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0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"This figure represents the concept of pseudotime, which helps us understand how cells progress through differentiation."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"Each dot represents a single cell, and their placement along the trajectory reflects their developmental state."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"The colors indicate different cell states: red represents </a:t>
            </a:r>
            <a:r>
              <a:rPr lang="en-US" b="1" dirty="0"/>
              <a:t>proliferating cells</a:t>
            </a:r>
            <a:r>
              <a:rPr lang="en-US" dirty="0"/>
              <a:t>, blue represents </a:t>
            </a:r>
            <a:r>
              <a:rPr lang="en-US" b="1" dirty="0"/>
              <a:t>differentiating myoblasts</a:t>
            </a:r>
            <a:r>
              <a:rPr lang="en-US" dirty="0"/>
              <a:t>, and green represents </a:t>
            </a:r>
            <a:r>
              <a:rPr lang="en-US" b="1" dirty="0"/>
              <a:t>interstitial mesenchymal cells</a:t>
            </a:r>
            <a:r>
              <a:rPr lang="en-US" dirty="0"/>
              <a:t>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"These different cell states are organized along a developmental trajectory."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"The black path represents the inferred developmental trajectory.”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"Pseudotime does not measure real time but rather the relative progress of cells along this differentiation pathway."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"Cells at the </a:t>
            </a:r>
            <a:r>
              <a:rPr lang="en-US" b="1" dirty="0"/>
              <a:t>beginning of pseudotime</a:t>
            </a:r>
            <a:r>
              <a:rPr lang="en-US" dirty="0"/>
              <a:t> (circled in blue) are in an early state, while those at the </a:t>
            </a:r>
            <a:r>
              <a:rPr lang="en-US" b="1" dirty="0"/>
              <a:t>end of pseudotime</a:t>
            </a:r>
            <a:r>
              <a:rPr lang="en-US" dirty="0"/>
              <a:t> (circled in pink) are more differentiated."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"Trajectory inference (TI) computationally reconstructs this process from single-cell data."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95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fluorescent labeled antibody into mouse,  different colors in different time points</a:t>
            </a:r>
          </a:p>
          <a:p>
            <a:r>
              <a:rPr lang="en-US" dirty="0"/>
              <a:t>they study how  immune cells change their state over time that’s exactly what time stamp give them</a:t>
            </a:r>
          </a:p>
          <a:p>
            <a:endParaRPr lang="en-US" dirty="0"/>
          </a:p>
          <a:p>
            <a:r>
              <a:rPr lang="en-US" dirty="0"/>
              <a:t>use time stamp to guide the trajectory </a:t>
            </a:r>
          </a:p>
          <a:p>
            <a:endParaRPr lang="en-US" dirty="0"/>
          </a:p>
          <a:p>
            <a:r>
              <a:rPr lang="en-US" dirty="0"/>
              <a:t>Inject fluorescent labels at different time points (12h, 24h, 36h, 48h).Cells take up these labels and retain them as a temporal </a:t>
            </a:r>
            <a:r>
              <a:rPr lang="en-US" dirty="0" err="1"/>
              <a:t>barcode.Later</a:t>
            </a:r>
            <a:r>
              <a:rPr lang="en-US" dirty="0"/>
              <a:t>, single-cell sequencing identifies cells based on when they were labeled.</a:t>
            </a:r>
          </a:p>
          <a:p>
            <a:r>
              <a:rPr lang="en-US" dirty="0"/>
              <a:t>Tracks how immune cells change their states over </a:t>
            </a:r>
            <a:r>
              <a:rPr lang="en-US" dirty="0" err="1"/>
              <a:t>time.Builds</a:t>
            </a:r>
            <a:r>
              <a:rPr lang="en-US" dirty="0"/>
              <a:t> cellular trajectories with real ground truth time-stamps.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07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nk cells in tumor present in a variety of states </a:t>
            </a:r>
          </a:p>
          <a:p>
            <a:r>
              <a:rPr lang="en-US" dirty="0"/>
              <a:t>infer cellular trajectory overtime from this data</a:t>
            </a:r>
          </a:p>
          <a:p>
            <a:r>
              <a:rPr lang="en-US" dirty="0"/>
              <a:t>which genes are more regulated or downregulated as cells spend more and more time in tumor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Uses time-stamp data as a ground-truth benchmark instead of inferred pseudotime.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Zman-seq is a </a:t>
            </a:r>
            <a:r>
              <a:rPr lang="en-US" b="1" dirty="0"/>
              <a:t>conceptual leap</a:t>
            </a:r>
            <a:r>
              <a:rPr lang="en-US" dirty="0"/>
              <a:t> because it replaces estimated pseudotime with actual, experimentally verified timestamps.</a:t>
            </a:r>
          </a:p>
          <a:p>
            <a:endParaRPr lang="en-US" dirty="0"/>
          </a:p>
          <a:p>
            <a:r>
              <a:rPr lang="en-US" dirty="0"/>
              <a:t>Both methods overcome traditional RNA velocity limitations by </a:t>
            </a:r>
            <a:r>
              <a:rPr lang="en-US" b="1" dirty="0"/>
              <a:t>incorporating real temporal information</a:t>
            </a:r>
            <a:r>
              <a:rPr lang="en-US" dirty="0"/>
              <a:t> rather than estimating cell state transitions computationally.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"We need to reconstruct how cells transition through differentiation using only single-cell gene expression data.""Monocle provides a graph-based approach to infer the most likely developmental pathway.”</a:t>
            </a:r>
          </a:p>
          <a:p>
            <a:endParaRPr lang="en-US" dirty="0"/>
          </a:p>
          <a:p>
            <a:r>
              <a:rPr lang="en-US" dirty="0"/>
              <a:t>"First, we identify genes that define biological </a:t>
            </a:r>
            <a:r>
              <a:rPr lang="en-US" dirty="0" err="1"/>
              <a:t>transitions.""Then</a:t>
            </a:r>
            <a:r>
              <a:rPr lang="en-US" dirty="0"/>
              <a:t>, we reduce dimensionality to make the problem computationally </a:t>
            </a:r>
            <a:r>
              <a:rPr lang="en-US" dirty="0" err="1"/>
              <a:t>feasible.""Next</a:t>
            </a:r>
            <a:r>
              <a:rPr lang="en-US" dirty="0"/>
              <a:t>, we build a minimum spanning tree to connect cells based on </a:t>
            </a:r>
            <a:r>
              <a:rPr lang="en-US" dirty="0" err="1"/>
              <a:t>similarity.""Finally</a:t>
            </a:r>
            <a:r>
              <a:rPr lang="en-US" dirty="0"/>
              <a:t>, we extract the longest path, order cells, and assign pseudotime."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7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all genes are informative,  many genes may not change significantly across cell states</a:t>
            </a:r>
          </a:p>
          <a:p>
            <a:r>
              <a:rPr lang="en-US" dirty="0"/>
              <a:t>so we prioritize genes that change along differentiation paths</a:t>
            </a:r>
          </a:p>
          <a:p>
            <a:endParaRPr lang="en-US" dirty="0"/>
          </a:p>
          <a:p>
            <a:r>
              <a:rPr lang="en-US" dirty="0"/>
              <a:t>use statistical test like likelihood ratio test or t test to compare gene expression between different cell groups, u1 and u2 are the mean expression levels in two cell states gene with significant p values (p &lt; 0.05) are selected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44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cells are initially represented as points in a high-dimensional expression space. Each dimension represents a gene, so each cell is embedded in a multi-dimensional space. </a:t>
            </a:r>
            <a:r>
              <a:rPr lang="en-US" b="1" dirty="0"/>
              <a:t>To make analysis easier</a:t>
            </a:r>
            <a:r>
              <a:rPr lang="en-US" dirty="0"/>
              <a:t>, we need to reduce this high-dimensional representation while still capturing the most important biological signals.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assume that the observed gene expression </a:t>
            </a:r>
            <a:r>
              <a:rPr lang="en-US" b="1" dirty="0"/>
              <a:t>x</a:t>
            </a:r>
            <a:r>
              <a:rPr lang="en-US" dirty="0"/>
              <a:t> is a </a:t>
            </a:r>
            <a:r>
              <a:rPr lang="en-US" b="1" dirty="0"/>
              <a:t>mixture</a:t>
            </a:r>
            <a:r>
              <a:rPr lang="en-US" dirty="0"/>
              <a:t> of independent biological signals 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relationship can be written 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x=As: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x is the observed mixed gene expression data.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is the </a:t>
            </a:r>
            <a:r>
              <a:rPr lang="en-US" b="1" dirty="0"/>
              <a:t>mixing matrix</a:t>
            </a:r>
            <a:r>
              <a:rPr lang="en-US" dirty="0"/>
              <a:t>, which determines how independent biological signals get combined.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 is the original </a:t>
            </a:r>
            <a:r>
              <a:rPr lang="en-US" b="1" dirty="0"/>
              <a:t>independent source signals</a:t>
            </a:r>
            <a:r>
              <a:rPr lang="en-US" dirty="0"/>
              <a:t>, which we want to extract.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ICA's goal is to </a:t>
            </a:r>
            <a:r>
              <a:rPr lang="en-US" b="1" dirty="0"/>
              <a:t>find the unmixing matrix W</a:t>
            </a:r>
            <a:r>
              <a:rPr lang="en-US" dirty="0"/>
              <a:t> such that: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y=</a:t>
            </a:r>
            <a:r>
              <a:rPr lang="en-US" dirty="0" err="1"/>
              <a:t>Wx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Where y is our estimated independent components.</a:t>
            </a:r>
          </a:p>
          <a:p>
            <a:endParaRPr lang="en-US" dirty="0"/>
          </a:p>
          <a:p>
            <a:r>
              <a:rPr lang="en-US" dirty="0"/>
              <a:t>Imagine two people are talking in a room, and two microphones record a </a:t>
            </a:r>
            <a:r>
              <a:rPr lang="en-US" b="1" dirty="0"/>
              <a:t>mixed audio signal</a:t>
            </a:r>
            <a:r>
              <a:rPr lang="en-US" dirty="0"/>
              <a:t> from both voices.  Our goal is to </a:t>
            </a:r>
            <a:r>
              <a:rPr lang="en-US" b="1" dirty="0"/>
              <a:t>separate</a:t>
            </a:r>
            <a:r>
              <a:rPr lang="en-US" dirty="0"/>
              <a:t> the voices of the two speakers. Similarly, in gene expression data, genes may be co-regulated, meaning that their signals are </a:t>
            </a:r>
            <a:r>
              <a:rPr lang="en-US" b="1" dirty="0"/>
              <a:t>mixed</a:t>
            </a:r>
            <a:r>
              <a:rPr lang="en-US" dirty="0"/>
              <a:t> due to common biological processes. ICA allows us to </a:t>
            </a:r>
            <a:r>
              <a:rPr lang="en-US" b="1" dirty="0"/>
              <a:t>recover the original independent signals</a:t>
            </a:r>
            <a:r>
              <a:rPr lang="en-US" dirty="0"/>
              <a:t> driving cell differentiation.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18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gene expression is driven by multiple biological processes happening </a:t>
            </a:r>
            <a:r>
              <a:rPr lang="en-US" b="1" dirty="0"/>
              <a:t>at the same time</a:t>
            </a:r>
            <a:r>
              <a:rPr lang="en-US" dirty="0"/>
              <a:t>—things like differentiation, cell cycle, and receptor signaling."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"The problem is that when we measure gene expression, these signals get </a:t>
            </a:r>
            <a:r>
              <a:rPr lang="en-US" b="1" dirty="0"/>
              <a:t>mixed together</a:t>
            </a:r>
            <a:r>
              <a:rPr lang="en-US" dirty="0"/>
              <a:t>, making it difficult to interpret what’s actually happening inside a cell."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"ICA solves this problem by mathematically </a:t>
            </a:r>
            <a:r>
              <a:rPr lang="en-US" b="1" dirty="0"/>
              <a:t>separating mixed signals</a:t>
            </a:r>
            <a:r>
              <a:rPr lang="en-US" dirty="0"/>
              <a:t> into their original, independent sources."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helps us </a:t>
            </a:r>
            <a:r>
              <a:rPr lang="en-US" b="1" dirty="0"/>
              <a:t>recover real biological processes from noisy gene expression data</a:t>
            </a:r>
            <a:r>
              <a:rPr lang="en-US" dirty="0"/>
              <a:t>."</a:t>
            </a:r>
          </a:p>
          <a:p>
            <a:endParaRPr lang="en-US" dirty="0"/>
          </a:p>
          <a:p>
            <a:r>
              <a:rPr lang="en-US" dirty="0"/>
              <a:t>PCA: PCs that explain the most variance </a:t>
            </a:r>
          </a:p>
          <a:p>
            <a:r>
              <a:rPr lang="en-US" dirty="0"/>
              <a:t>ICA find directions where </a:t>
            </a:r>
            <a:r>
              <a:rPr lang="en-US" dirty="0" err="1"/>
              <a:t>resouces</a:t>
            </a:r>
            <a:r>
              <a:rPr lang="en-US" dirty="0"/>
              <a:t> are statistically independent  </a:t>
            </a:r>
          </a:p>
          <a:p>
            <a:r>
              <a:rPr lang="en-US" b="1" dirty="0"/>
              <a:t>PCA is like finding the loudest sounds in a room—these are the dominant signals but might be mixed </a:t>
            </a:r>
            <a:r>
              <a:rPr lang="en-US" b="1" dirty="0" err="1"/>
              <a:t>together.ICA</a:t>
            </a:r>
            <a:r>
              <a:rPr lang="en-US" b="1" dirty="0"/>
              <a:t> is like separating individual voices in a conversation—each voice is an independent signal, even if one is louder than the others.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28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After </a:t>
            </a:r>
            <a:r>
              <a:rPr lang="en-US" b="1" dirty="0"/>
              <a:t>reducing the dimensionality</a:t>
            </a:r>
            <a:r>
              <a:rPr lang="en-US" dirty="0"/>
              <a:t> of the gene expression data (Step 2), we now have cells positioned in a lower-dimensional space.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Our goal is to </a:t>
            </a:r>
            <a:r>
              <a:rPr lang="en-US" b="1" dirty="0"/>
              <a:t>connect all cells</a:t>
            </a:r>
            <a:r>
              <a:rPr lang="en-US" dirty="0"/>
              <a:t> in a way that best represents how cells transition through differentiation.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 Minimum Spanning Tree (MST) is an optimal structure</a:t>
            </a:r>
            <a:r>
              <a:rPr lang="en-US" dirty="0"/>
              <a:t> because: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 </a:t>
            </a:r>
            <a:r>
              <a:rPr lang="en-US" b="1" dirty="0"/>
              <a:t>connects all cells (vertices) with the minimum total edge length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 </a:t>
            </a:r>
            <a:r>
              <a:rPr lang="en-US" b="1" dirty="0"/>
              <a:t>has no cycles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 </a:t>
            </a:r>
            <a:r>
              <a:rPr lang="en-US" b="1" dirty="0"/>
              <a:t>preserves relationships between cells while keeping the structure simple</a:t>
            </a:r>
            <a:r>
              <a:rPr lang="en-US" dirty="0"/>
              <a:t>.</a:t>
            </a:r>
          </a:p>
          <a:p>
            <a:r>
              <a:rPr lang="en-US" b="1" dirty="0"/>
              <a:t>2) The Process of Constructing an MST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Compute Pairwise Distances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First, we </a:t>
            </a:r>
            <a:r>
              <a:rPr lang="en-US" b="1" dirty="0"/>
              <a:t>calculate the distances</a:t>
            </a:r>
            <a:r>
              <a:rPr lang="en-US" dirty="0"/>
              <a:t> between all pairs of cells in the reduced-dimensional space.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This gives us a weighted graph where the </a:t>
            </a:r>
            <a:r>
              <a:rPr lang="en-US" b="1" dirty="0"/>
              <a:t>vertices</a:t>
            </a:r>
            <a:r>
              <a:rPr lang="en-US" dirty="0"/>
              <a:t> are the cells and the </a:t>
            </a:r>
            <a:r>
              <a:rPr lang="en-US" b="1" dirty="0"/>
              <a:t>edges</a:t>
            </a:r>
            <a:r>
              <a:rPr lang="en-US" dirty="0"/>
              <a:t> represent their distances.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Apply Prim’s Algorithm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We use </a:t>
            </a:r>
            <a:r>
              <a:rPr lang="en-US" b="1" dirty="0"/>
              <a:t>Prim’s algorithm</a:t>
            </a:r>
            <a:r>
              <a:rPr lang="en-US" dirty="0"/>
              <a:t>, which is a greedy approach to finding the MST: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dirty="0"/>
              <a:t>Start from an arbitrary cell.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dirty="0"/>
              <a:t>Iteratively </a:t>
            </a:r>
            <a:r>
              <a:rPr lang="en-US" b="1" dirty="0"/>
              <a:t>add the shortest edge</a:t>
            </a:r>
            <a:r>
              <a:rPr lang="en-US" dirty="0"/>
              <a:t> that connects a new cell to the MST.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dirty="0"/>
              <a:t>Repeat until all cells are included.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91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🔹 </a:t>
            </a:r>
            <a:r>
              <a:rPr lang="en-US" b="1" dirty="0"/>
              <a:t>At this point, we now have a fully connected MST</a:t>
            </a:r>
            <a:r>
              <a:rPr lang="en-US" dirty="0"/>
              <a:t> that represents the </a:t>
            </a:r>
            <a:r>
              <a:rPr lang="en-US" b="1" dirty="0"/>
              <a:t>underlying differentiation process</a:t>
            </a:r>
            <a:r>
              <a:rPr lang="en-US" dirty="0"/>
              <a:t> in a tree-like form.</a:t>
            </a:r>
          </a:p>
          <a:p>
            <a:r>
              <a:rPr lang="en-US" dirty="0"/>
              <a:t>The MST does </a:t>
            </a:r>
            <a:r>
              <a:rPr lang="en-US" b="1" dirty="0"/>
              <a:t>not tell us which cells come first and which come later</a:t>
            </a:r>
            <a:r>
              <a:rPr lang="en-US" dirty="0"/>
              <a:t> in differentiation.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Idea:</a:t>
            </a:r>
            <a:r>
              <a:rPr lang="en-US" dirty="0"/>
              <a:t> The longest continuous path in the MST is the </a:t>
            </a:r>
            <a:r>
              <a:rPr lang="en-US" b="1" dirty="0"/>
              <a:t>best proxy</a:t>
            </a:r>
            <a:r>
              <a:rPr lang="en-US" dirty="0"/>
              <a:t> for the differentiation timeline.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Cells that are </a:t>
            </a:r>
            <a:r>
              <a:rPr lang="en-US" b="1" dirty="0"/>
              <a:t>far apart in this path</a:t>
            </a:r>
            <a:r>
              <a:rPr lang="en-US" dirty="0"/>
              <a:t> likely represent </a:t>
            </a:r>
            <a:r>
              <a:rPr lang="en-US" b="1" dirty="0"/>
              <a:t>early vs. late differentiation states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This longest path provides a sequence of cells that we interpret as "pseudotime order."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75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After constructing the </a:t>
            </a:r>
            <a:r>
              <a:rPr lang="en-US" b="1" dirty="0"/>
              <a:t>Minimum Spanning Tree (MST)</a:t>
            </a:r>
            <a:r>
              <a:rPr lang="en-US" dirty="0"/>
              <a:t> (Step 3) and identifying the longest path (Step 4), we now need to </a:t>
            </a:r>
            <a:r>
              <a:rPr lang="en-US" b="1" dirty="0"/>
              <a:t>assign a pseudotime value</a:t>
            </a:r>
            <a:r>
              <a:rPr lang="en-US" dirty="0"/>
              <a:t> to each cell.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Cells at the </a:t>
            </a:r>
            <a:r>
              <a:rPr lang="en-US" b="1" dirty="0"/>
              <a:t>beginning</a:t>
            </a:r>
            <a:r>
              <a:rPr lang="en-US" dirty="0"/>
              <a:t> of the path are considered </a:t>
            </a:r>
            <a:r>
              <a:rPr lang="en-US" b="1" dirty="0"/>
              <a:t>undifferentiated</a:t>
            </a:r>
            <a:r>
              <a:rPr lang="en-US" dirty="0"/>
              <a:t>, while cells at the </a:t>
            </a:r>
            <a:r>
              <a:rPr lang="en-US" b="1" dirty="0"/>
              <a:t>end</a:t>
            </a:r>
            <a:r>
              <a:rPr lang="en-US" dirty="0"/>
              <a:t> of the path are more </a:t>
            </a:r>
            <a:r>
              <a:rPr lang="en-US" b="1" dirty="0"/>
              <a:t>differentiated</a:t>
            </a:r>
            <a:r>
              <a:rPr lang="en-US" dirty="0"/>
              <a:t>.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the diagram, the </a:t>
            </a:r>
            <a:r>
              <a:rPr lang="en-US" b="1" dirty="0"/>
              <a:t>blue-colored</a:t>
            </a:r>
            <a:r>
              <a:rPr lang="en-US" dirty="0"/>
              <a:t> cells represent early-stage progenitors.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move along the tree structure and assign a </a:t>
            </a:r>
            <a:r>
              <a:rPr lang="en-US" b="1" dirty="0"/>
              <a:t>pseudotime value</a:t>
            </a:r>
            <a:r>
              <a:rPr lang="en-US" dirty="0"/>
              <a:t> to each cell.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Cells that are </a:t>
            </a:r>
            <a:r>
              <a:rPr lang="en-US" b="1" dirty="0"/>
              <a:t>further along the longest path</a:t>
            </a:r>
            <a:r>
              <a:rPr lang="en-US" dirty="0"/>
              <a:t> get </a:t>
            </a:r>
            <a:r>
              <a:rPr lang="en-US" b="1" dirty="0"/>
              <a:t>higher pseudotime values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Monocle’s trajectory inference method successfully captures real biological transitions.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5492-41BF-F14F-91B5-5AB2049055E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8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A759-BFF8-4B5B-9ECE-D93AC303B331}" type="datetime1">
              <a:rPr lang="en-US" smtClean="0"/>
              <a:t>3/2/25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8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F398-5DA3-4937-BE3F-7CA1B9158252}" type="datetime1">
              <a:rPr lang="en-US" smtClean="0"/>
              <a:t>3/2/25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7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ED9-F929-4A92-90F9-3C9C84ABBE83}" type="datetime1">
              <a:rPr lang="en-US" smtClean="0"/>
              <a:t>3/2/25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9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B316-A2E6-49F2-825C-64AA951E4184}" type="datetime1">
              <a:rPr lang="en-US" smtClean="0"/>
              <a:t>3/2/25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2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748B-ADD6-4C5A-8C2A-A39721276E74}" type="datetime1">
              <a:rPr lang="en-US" smtClean="0"/>
              <a:t>3/2/25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FB0F-3C5C-4949-B933-9C7E511ED094}" type="datetime1">
              <a:rPr lang="en-US" smtClean="0"/>
              <a:t>3/2/25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2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C2F01D58-E949-4BCB-829A-BBF80E38D59C}" type="datetime1">
              <a:rPr lang="en-US" smtClean="0"/>
              <a:t>3/2/25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4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846-0DA4-4D92-9BF1-DE8C52C1F4DF}" type="datetime1">
              <a:rPr lang="en-US" smtClean="0"/>
              <a:t>3/2/25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9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2331-4A9C-472F-A7FA-968157338839}" type="datetime1">
              <a:rPr lang="en-US" smtClean="0"/>
              <a:t>3/2/25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9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7F3D-ED52-43FD-A26D-318B71534485}" type="datetime1">
              <a:rPr lang="en-US" smtClean="0"/>
              <a:t>3/2/25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0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1FA4-6264-4BB8-B3B5-77711EED2D82}" type="datetime1">
              <a:rPr lang="en-US" smtClean="0"/>
              <a:t>3/2/25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6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7F6A1D9-D323-4F4E-8655-25E2D32CE742}" type="datetime1">
              <a:rPr lang="en-US" smtClean="0"/>
              <a:t>3/2/25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F8250-7A81-4A19-87AD-FFB2CE4E39A5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F38FC-2DEA-2647-C409-EF75720C1017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4" name="Picture 3" descr="Wavy paint art pattern">
            <a:extLst>
              <a:ext uri="{FF2B5EF4-FFF2-40B4-BE49-F238E27FC236}">
                <a16:creationId xmlns:a16="http://schemas.microsoft.com/office/drawing/2014/main" id="{311A470D-13D0-5D23-B7B1-14D78DF3FF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14" b="1582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2025B4-7337-735E-4DC9-E634D201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20000"/>
                </a:schemeClr>
              </a:gs>
              <a:gs pos="26000">
                <a:schemeClr val="bg1">
                  <a:alpha val="700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49ABC-43A2-9140-9463-DB829E670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0" y="978408"/>
            <a:ext cx="12742252" cy="3969960"/>
          </a:xfrm>
        </p:spPr>
        <p:txBody>
          <a:bodyPr anchor="t">
            <a:normAutofit/>
          </a:bodyPr>
          <a:lstStyle/>
          <a:p>
            <a:r>
              <a:rPr lang="en-US" altLang="zh-CN" sz="6600" dirty="0"/>
              <a:t>Single Cell Applications</a:t>
            </a:r>
            <a:br>
              <a:rPr lang="en-US" altLang="zh-CN" sz="6600" dirty="0"/>
            </a:br>
            <a:r>
              <a:rPr lang="en-US" altLang="zh-CN" sz="6600" dirty="0"/>
              <a:t>- Pseudotime Cell Trajectories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29E0D-DDE9-2E43-93C7-17CB6E8DE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0" y="4948369"/>
            <a:ext cx="4381634" cy="1157436"/>
          </a:xfrm>
        </p:spPr>
        <p:txBody>
          <a:bodyPr anchor="b">
            <a:normAutofit/>
          </a:bodyPr>
          <a:lstStyle/>
          <a:p>
            <a:r>
              <a:rPr lang="en-US" sz="2400" dirty="0"/>
              <a:t>Donglu Bai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CDACD-D191-E642-F686-FCB54B7E5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469570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F89B7-A00A-B048-BA96-CA8C24AA502E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5651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B0F157-729A-3844-88D1-2F943DC94F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Step 5: Order cells along the trajectory</a:t>
            </a:r>
          </a:p>
        </p:txBody>
      </p:sp>
      <p:pic>
        <p:nvPicPr>
          <p:cNvPr id="6" name="Picture 5" descr="A diagram of a cell line&#10;&#10;Description automatically generated">
            <a:extLst>
              <a:ext uri="{FF2B5EF4-FFF2-40B4-BE49-F238E27FC236}">
                <a16:creationId xmlns:a16="http://schemas.microsoft.com/office/drawing/2014/main" id="{9A719127-B0A0-0244-93D9-8E1E813F2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90" t="48135" r="16187"/>
          <a:stretch/>
        </p:blipFill>
        <p:spPr>
          <a:xfrm>
            <a:off x="349755" y="3276524"/>
            <a:ext cx="5746245" cy="2764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B51B7E-9985-814B-BF81-9DFAB84A22CD}"/>
              </a:ext>
            </a:extLst>
          </p:cNvPr>
          <p:cNvSpPr txBox="1"/>
          <p:nvPr/>
        </p:nvSpPr>
        <p:spPr>
          <a:xfrm>
            <a:off x="-4174" y="6550223"/>
            <a:ext cx="6100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Trapnell, C et al. Nat Biotechnology 2014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51F968-614D-FE49-B066-67E5A241C3CB}"/>
              </a:ext>
            </a:extLst>
          </p:cNvPr>
          <p:cNvSpPr txBox="1"/>
          <p:nvPr/>
        </p:nvSpPr>
        <p:spPr>
          <a:xfrm>
            <a:off x="7020732" y="978408"/>
            <a:ext cx="41006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1900" dirty="0"/>
              <a:t>Assign a pseudotime value to each cell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  Cells early in the path:   undifferentiated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  Cells later in the path: fully  differentiated states</a:t>
            </a:r>
          </a:p>
        </p:txBody>
      </p:sp>
      <p:pic>
        <p:nvPicPr>
          <p:cNvPr id="11" name="Picture 10" descr="A graph of different components&#10;&#10;Description automatically generated with medium confidence">
            <a:extLst>
              <a:ext uri="{FF2B5EF4-FFF2-40B4-BE49-F238E27FC236}">
                <a16:creationId xmlns:a16="http://schemas.microsoft.com/office/drawing/2014/main" id="{D1DB97B9-4B5E-0945-81DA-4DB1B30E0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762" y="3376094"/>
            <a:ext cx="4174368" cy="32895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255F98-022D-4A4E-B9A5-DDEE15CCBBC3}"/>
              </a:ext>
            </a:extLst>
          </p:cNvPr>
          <p:cNvSpPr txBox="1"/>
          <p:nvPr/>
        </p:nvSpPr>
        <p:spPr>
          <a:xfrm>
            <a:off x="6396626" y="2935030"/>
            <a:ext cx="618102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Developmental trajectory of olfactory neurons in mice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177BB3-2E82-5C4A-9F55-9B15B01FEE18}"/>
              </a:ext>
            </a:extLst>
          </p:cNvPr>
          <p:cNvSpPr txBox="1"/>
          <p:nvPr/>
        </p:nvSpPr>
        <p:spPr>
          <a:xfrm>
            <a:off x="-4174" y="6357862"/>
            <a:ext cx="6400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https://cole-trapnell-lab.github.io/projects/sc-trajectories/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08B639-4FC3-D246-9261-A9AE2817C8A1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5334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82BEB2-EF7C-A94B-B04A-AC600CC5AE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870" y="978408"/>
            <a:ext cx="1144682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RNA Velocity: spliced and unspliced RNA levels indicate changing gene expression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0B2D62-DA76-1B4D-938F-0058BF3D2CF3}"/>
              </a:ext>
            </a:extLst>
          </p:cNvPr>
          <p:cNvGrpSpPr/>
          <p:nvPr/>
        </p:nvGrpSpPr>
        <p:grpSpPr>
          <a:xfrm>
            <a:off x="1015615" y="2757300"/>
            <a:ext cx="10160770" cy="2512124"/>
            <a:chOff x="1015615" y="2757300"/>
            <a:chExt cx="10160770" cy="2512124"/>
          </a:xfrm>
        </p:grpSpPr>
        <p:pic>
          <p:nvPicPr>
            <p:cNvPr id="6" name="Picture 5" descr="A diagram of a wave&#10;&#10;Description automatically generated with medium confidence">
              <a:extLst>
                <a:ext uri="{FF2B5EF4-FFF2-40B4-BE49-F238E27FC236}">
                  <a16:creationId xmlns:a16="http://schemas.microsoft.com/office/drawing/2014/main" id="{A954121B-7462-D142-853B-33CBE299B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615" y="2757300"/>
              <a:ext cx="10160770" cy="251212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3C9DD1-5255-E943-8EB7-8D049EF26423}"/>
                </a:ext>
              </a:extLst>
            </p:cNvPr>
            <p:cNvSpPr/>
            <p:nvPr/>
          </p:nvSpPr>
          <p:spPr>
            <a:xfrm>
              <a:off x="8865031" y="3161654"/>
              <a:ext cx="263471" cy="267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4BC6176-C259-B846-9485-A2613022FAB4}"/>
              </a:ext>
            </a:extLst>
          </p:cNvPr>
          <p:cNvSpPr txBox="1"/>
          <p:nvPr/>
        </p:nvSpPr>
        <p:spPr>
          <a:xfrm>
            <a:off x="-4174" y="6357862"/>
            <a:ext cx="64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Bioinformatics, 2021: </a:t>
            </a:r>
            <a:r>
              <a:rPr lang="en-US" sz="1400" b="1" dirty="0" err="1"/>
              <a:t>tinyurl.com</a:t>
            </a:r>
            <a:r>
              <a:rPr lang="en-US" sz="1400" b="1" dirty="0"/>
              <a:t>/</a:t>
            </a:r>
            <a:r>
              <a:rPr lang="en-US" sz="1400" b="1" dirty="0" err="1"/>
              <a:t>veloviz</a:t>
            </a:r>
            <a:endParaRPr lang="en-US" sz="1400" b="1" dirty="0"/>
          </a:p>
          <a:p>
            <a:r>
              <a:rPr lang="en-US" sz="1400" b="1" dirty="0" err="1"/>
              <a:t>Sofrware</a:t>
            </a:r>
            <a:r>
              <a:rPr lang="en-US" sz="1400" b="1" dirty="0"/>
              <a:t> +tutorials : </a:t>
            </a:r>
            <a:r>
              <a:rPr lang="en-US" sz="1400" b="1" dirty="0" err="1"/>
              <a:t>jef.works</a:t>
            </a:r>
            <a:r>
              <a:rPr lang="en-US" sz="1400" b="1" dirty="0"/>
              <a:t>/</a:t>
            </a:r>
            <a:r>
              <a:rPr lang="en-US" sz="1400" b="1" dirty="0" err="1"/>
              <a:t>veloviz</a:t>
            </a:r>
            <a:endParaRPr lang="en-U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4390E5-9DE9-0044-A582-A0814E68A41A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4178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4AD7ED-E335-5949-AE8C-FDB43A807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870" y="978408"/>
            <a:ext cx="1144682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RNA Velocity: spliced dynamics predict future cell state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7A805A-6F5D-3D4D-8E3A-9CAF1F54065F}"/>
              </a:ext>
            </a:extLst>
          </p:cNvPr>
          <p:cNvGrpSpPr/>
          <p:nvPr/>
        </p:nvGrpSpPr>
        <p:grpSpPr>
          <a:xfrm>
            <a:off x="517870" y="2673350"/>
            <a:ext cx="3860800" cy="2906040"/>
            <a:chOff x="517870" y="2673350"/>
            <a:chExt cx="3860800" cy="2906040"/>
          </a:xfrm>
        </p:grpSpPr>
        <p:pic>
          <p:nvPicPr>
            <p:cNvPr id="10" name="Picture 9" descr="A diagram of a cell&#10;&#10;Description automatically generated">
              <a:extLst>
                <a:ext uri="{FF2B5EF4-FFF2-40B4-BE49-F238E27FC236}">
                  <a16:creationId xmlns:a16="http://schemas.microsoft.com/office/drawing/2014/main" id="{4AC2450C-F009-2048-A9DB-D66A8B3105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995"/>
            <a:stretch/>
          </p:blipFill>
          <p:spPr>
            <a:xfrm>
              <a:off x="517870" y="2673350"/>
              <a:ext cx="3860800" cy="29060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BBFFE7-305B-3C48-A037-AF92BDA7EEA7}"/>
                </a:ext>
              </a:extLst>
            </p:cNvPr>
            <p:cNvSpPr/>
            <p:nvPr/>
          </p:nvSpPr>
          <p:spPr>
            <a:xfrm>
              <a:off x="1673817" y="5207431"/>
              <a:ext cx="201478" cy="232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8D7C4C3-8C51-0B43-8577-CCDEDA269CD0}"/>
              </a:ext>
            </a:extLst>
          </p:cNvPr>
          <p:cNvSpPr txBox="1"/>
          <p:nvPr/>
        </p:nvSpPr>
        <p:spPr>
          <a:xfrm>
            <a:off x="-4174" y="6357862"/>
            <a:ext cx="64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Bioinformatics, 2021: </a:t>
            </a:r>
            <a:r>
              <a:rPr lang="en-US" sz="1400" b="1" dirty="0" err="1"/>
              <a:t>tinyurl.com</a:t>
            </a:r>
            <a:r>
              <a:rPr lang="en-US" sz="1400" b="1" dirty="0"/>
              <a:t>/</a:t>
            </a:r>
            <a:r>
              <a:rPr lang="en-US" sz="1400" b="1" dirty="0" err="1"/>
              <a:t>veloviz</a:t>
            </a:r>
            <a:endParaRPr lang="en-US" sz="1400" b="1" dirty="0"/>
          </a:p>
          <a:p>
            <a:r>
              <a:rPr lang="en-US" sz="1400" b="1" dirty="0" err="1"/>
              <a:t>Sofrware</a:t>
            </a:r>
            <a:r>
              <a:rPr lang="en-US" sz="1400" b="1" dirty="0"/>
              <a:t> +tutorials : </a:t>
            </a:r>
            <a:r>
              <a:rPr lang="en-US" sz="1400" b="1" dirty="0" err="1"/>
              <a:t>jef.works</a:t>
            </a:r>
            <a:r>
              <a:rPr lang="en-US" sz="1400" b="1" dirty="0"/>
              <a:t>/</a:t>
            </a:r>
            <a:r>
              <a:rPr lang="en-US" sz="1400" b="1" dirty="0" err="1"/>
              <a:t>veloviz</a:t>
            </a:r>
            <a:endParaRPr lang="en-US" sz="14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E2C385-4781-BA4D-B629-606D73930C07}"/>
              </a:ext>
            </a:extLst>
          </p:cNvPr>
          <p:cNvGrpSpPr/>
          <p:nvPr/>
        </p:nvGrpSpPr>
        <p:grpSpPr>
          <a:xfrm>
            <a:off x="4232218" y="2526664"/>
            <a:ext cx="4191650" cy="2906040"/>
            <a:chOff x="4680488" y="2961899"/>
            <a:chExt cx="3319113" cy="2311400"/>
          </a:xfrm>
        </p:grpSpPr>
        <p:pic>
          <p:nvPicPr>
            <p:cNvPr id="15" name="Picture 14" descr="A diagram of a cell&#10;&#10;Description automatically generated">
              <a:extLst>
                <a:ext uri="{FF2B5EF4-FFF2-40B4-BE49-F238E27FC236}">
                  <a16:creationId xmlns:a16="http://schemas.microsoft.com/office/drawing/2014/main" id="{D0E90FC4-016E-5F4C-8276-9CCE071A6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1301" y="2961899"/>
              <a:ext cx="2908300" cy="23114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2A9AE45-3A28-AF42-9B4C-7E2FE73C3EE7}"/>
                </a:ext>
              </a:extLst>
            </p:cNvPr>
            <p:cNvSpPr/>
            <p:nvPr/>
          </p:nvSpPr>
          <p:spPr>
            <a:xfrm>
              <a:off x="4680488" y="3413636"/>
              <a:ext cx="854129" cy="894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A group of people jumping off a cliff&#10;&#10;Description automatically generated">
            <a:extLst>
              <a:ext uri="{FF2B5EF4-FFF2-40B4-BE49-F238E27FC236}">
                <a16:creationId xmlns:a16="http://schemas.microsoft.com/office/drawing/2014/main" id="{1C8FA41D-7057-E045-8E29-7DCF44A7D8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919"/>
          <a:stretch/>
        </p:blipFill>
        <p:spPr>
          <a:xfrm>
            <a:off x="8918166" y="2526664"/>
            <a:ext cx="2273300" cy="2995929"/>
          </a:xfrm>
          <a:prstGeom prst="rect">
            <a:avLst/>
          </a:prstGeom>
        </p:spPr>
      </p:pic>
      <p:pic>
        <p:nvPicPr>
          <p:cNvPr id="23" name="Picture 22" descr="A diagram of a neuronal activity&#10;&#10;Description automatically generated with medium confidence">
            <a:extLst>
              <a:ext uri="{FF2B5EF4-FFF2-40B4-BE49-F238E27FC236}">
                <a16:creationId xmlns:a16="http://schemas.microsoft.com/office/drawing/2014/main" id="{C70467FE-D2C4-8F4F-87F9-51F07EE7DA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827" y="2621110"/>
            <a:ext cx="3447588" cy="270255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ABE7DC8-A45B-0C45-B7C8-79F5493A9EFB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03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2EC4EA-15CA-EA4E-9119-8D10EAD3CCFB}"/>
              </a:ext>
            </a:extLst>
          </p:cNvPr>
          <p:cNvSpPr txBox="1">
            <a:spLocks/>
          </p:cNvSpPr>
          <p:nvPr/>
        </p:nvSpPr>
        <p:spPr>
          <a:xfrm>
            <a:off x="517870" y="978408"/>
            <a:ext cx="1144682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Visualizing RNA velocity trends: projecting onto existing 2D-embeddings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FE1BF1-D2DE-0047-81E4-A3AB5131B188}"/>
              </a:ext>
            </a:extLst>
          </p:cNvPr>
          <p:cNvGrpSpPr/>
          <p:nvPr/>
        </p:nvGrpSpPr>
        <p:grpSpPr>
          <a:xfrm>
            <a:off x="3486364" y="2623195"/>
            <a:ext cx="4211881" cy="4176579"/>
            <a:chOff x="3630261" y="2425699"/>
            <a:chExt cx="4211881" cy="4176579"/>
          </a:xfrm>
        </p:grpSpPr>
        <p:pic>
          <p:nvPicPr>
            <p:cNvPr id="6" name="Picture 5" descr="A collage of different colored lines&#10;&#10;Description automatically generated">
              <a:extLst>
                <a:ext uri="{FF2B5EF4-FFF2-40B4-BE49-F238E27FC236}">
                  <a16:creationId xmlns:a16="http://schemas.microsoft.com/office/drawing/2014/main" id="{12A35CA5-1F3A-3448-9137-8925ADA62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0261" y="2425699"/>
              <a:ext cx="4060087" cy="411458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2074CE-7E50-1B4C-A7BF-AFE759720396}"/>
                </a:ext>
              </a:extLst>
            </p:cNvPr>
            <p:cNvSpPr/>
            <p:nvPr/>
          </p:nvSpPr>
          <p:spPr>
            <a:xfrm>
              <a:off x="7067227" y="6183824"/>
              <a:ext cx="774915" cy="418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8164B492-2625-1B45-96CA-74D817B27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506" y="3007852"/>
            <a:ext cx="3104084" cy="22305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C2AE4-8F46-5349-8292-5D040FF5487B}"/>
              </a:ext>
            </a:extLst>
          </p:cNvPr>
          <p:cNvGrpSpPr/>
          <p:nvPr/>
        </p:nvGrpSpPr>
        <p:grpSpPr>
          <a:xfrm>
            <a:off x="4355024" y="3634941"/>
            <a:ext cx="3090038" cy="2244921"/>
            <a:chOff x="4355024" y="3634941"/>
            <a:chExt cx="3090038" cy="224492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6038DB-8207-074C-9727-7B447B1B72D0}"/>
                </a:ext>
              </a:extLst>
            </p:cNvPr>
            <p:cNvSpPr/>
            <p:nvPr/>
          </p:nvSpPr>
          <p:spPr>
            <a:xfrm>
              <a:off x="4355024" y="4711485"/>
              <a:ext cx="1084881" cy="97639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892D31F-580D-B341-B8B0-AA6EF1A62830}"/>
                </a:ext>
              </a:extLst>
            </p:cNvPr>
            <p:cNvSpPr/>
            <p:nvPr/>
          </p:nvSpPr>
          <p:spPr>
            <a:xfrm>
              <a:off x="6360181" y="3634941"/>
              <a:ext cx="1084881" cy="97639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038E412-7448-EC49-8BD3-DD7A4007D149}"/>
                </a:ext>
              </a:extLst>
            </p:cNvPr>
            <p:cNvSpPr/>
            <p:nvPr/>
          </p:nvSpPr>
          <p:spPr>
            <a:xfrm>
              <a:off x="5989558" y="5123028"/>
              <a:ext cx="638013" cy="75683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94F3CD57-55EE-B04F-8FF6-DCF1ADFD2CB6}"/>
              </a:ext>
            </a:extLst>
          </p:cNvPr>
          <p:cNvSpPr/>
          <p:nvPr/>
        </p:nvSpPr>
        <p:spPr>
          <a:xfrm>
            <a:off x="3486364" y="5687878"/>
            <a:ext cx="1411100" cy="104990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E7B9AC-975C-714F-9A51-49E061285D5D}"/>
              </a:ext>
            </a:extLst>
          </p:cNvPr>
          <p:cNvSpPr/>
          <p:nvPr/>
        </p:nvSpPr>
        <p:spPr>
          <a:xfrm>
            <a:off x="5965681" y="2658548"/>
            <a:ext cx="1084881" cy="97639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3F7752-261F-B44F-B742-247553E20C6D}"/>
              </a:ext>
            </a:extLst>
          </p:cNvPr>
          <p:cNvSpPr txBox="1"/>
          <p:nvPr/>
        </p:nvSpPr>
        <p:spPr>
          <a:xfrm>
            <a:off x="-4174" y="6357862"/>
            <a:ext cx="64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Bioinformatics, 2021: </a:t>
            </a:r>
            <a:r>
              <a:rPr lang="en-US" sz="1400" b="1" dirty="0" err="1"/>
              <a:t>tinyurl.com</a:t>
            </a:r>
            <a:r>
              <a:rPr lang="en-US" sz="1400" b="1" dirty="0"/>
              <a:t>/</a:t>
            </a:r>
            <a:r>
              <a:rPr lang="en-US" sz="1400" b="1" dirty="0" err="1"/>
              <a:t>veloviz</a:t>
            </a:r>
            <a:endParaRPr lang="en-US" sz="1400" b="1" dirty="0"/>
          </a:p>
          <a:p>
            <a:r>
              <a:rPr lang="en-US" sz="1400" b="1" dirty="0" err="1"/>
              <a:t>Sofrware</a:t>
            </a:r>
            <a:r>
              <a:rPr lang="en-US" sz="1400" b="1" dirty="0"/>
              <a:t> +tutorials : </a:t>
            </a:r>
            <a:r>
              <a:rPr lang="en-US" sz="1400" b="1" dirty="0" err="1"/>
              <a:t>jef.works</a:t>
            </a:r>
            <a:r>
              <a:rPr lang="en-US" sz="1400" b="1" dirty="0"/>
              <a:t>/</a:t>
            </a:r>
            <a:r>
              <a:rPr lang="en-US" sz="1400" b="1" dirty="0" err="1"/>
              <a:t>veloviz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BFDEB9-86B7-CB44-80D1-070016EB81AF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778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E21703A-1384-C248-B9C9-A549A2BE96BE}"/>
              </a:ext>
            </a:extLst>
          </p:cNvPr>
          <p:cNvSpPr txBox="1">
            <a:spLocks/>
          </p:cNvSpPr>
          <p:nvPr/>
        </p:nvSpPr>
        <p:spPr>
          <a:xfrm>
            <a:off x="626358" y="823425"/>
            <a:ext cx="1144682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Limitations of PCA for RNA velocity</a:t>
            </a:r>
          </a:p>
        </p:txBody>
      </p:sp>
      <p:pic>
        <p:nvPicPr>
          <p:cNvPr id="6" name="Picture 5" descr="A diagram of a graph&#10;&#10;Description automatically generated">
            <a:extLst>
              <a:ext uri="{FF2B5EF4-FFF2-40B4-BE49-F238E27FC236}">
                <a16:creationId xmlns:a16="http://schemas.microsoft.com/office/drawing/2014/main" id="{3DE20CF9-D8CA-D045-8387-945F62FAC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44" y="1454975"/>
            <a:ext cx="8135272" cy="5245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DEF17-6516-0E44-A985-72F3BF8F7B34}"/>
              </a:ext>
            </a:extLst>
          </p:cNvPr>
          <p:cNvSpPr txBox="1"/>
          <p:nvPr/>
        </p:nvSpPr>
        <p:spPr>
          <a:xfrm>
            <a:off x="8527281" y="4077703"/>
            <a:ext cx="410062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1900" dirty="0"/>
              <a:t>Only capture linear trends</a:t>
            </a:r>
          </a:p>
          <a:p>
            <a:pPr marL="457200" indent="-457200">
              <a:buAutoNum type="arabicParenR"/>
            </a:pPr>
            <a:r>
              <a:rPr lang="en-US" sz="1900" dirty="0"/>
              <a:t>PCA prioritizes global variance and ignores local trajectories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06ED5-657E-4741-9747-67328D01F354}"/>
              </a:ext>
            </a:extLst>
          </p:cNvPr>
          <p:cNvSpPr txBox="1"/>
          <p:nvPr/>
        </p:nvSpPr>
        <p:spPr>
          <a:xfrm>
            <a:off x="6629400" y="6334780"/>
            <a:ext cx="6315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https://</a:t>
            </a:r>
            <a:r>
              <a:rPr lang="en-US" sz="1400" b="1" dirty="0" err="1"/>
              <a:t>nbisweden.github.io</a:t>
            </a:r>
            <a:r>
              <a:rPr lang="en-US" sz="1400" b="1" dirty="0"/>
              <a:t>/excelerate-scRNAseq/session-dim-reduction/</a:t>
            </a:r>
            <a:r>
              <a:rPr lang="en-US" sz="1400" b="1" dirty="0" err="1"/>
              <a:t>lecture_dimensionality_reduction.pdf</a:t>
            </a:r>
            <a:endParaRPr lang="en-U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60A6E-CD23-C34A-8235-FA539851AA98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884730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205F9B-0051-7143-922D-256B52BABD67}"/>
              </a:ext>
            </a:extLst>
          </p:cNvPr>
          <p:cNvSpPr txBox="1">
            <a:spLocks/>
          </p:cNvSpPr>
          <p:nvPr/>
        </p:nvSpPr>
        <p:spPr>
          <a:xfrm>
            <a:off x="626358" y="823425"/>
            <a:ext cx="1144682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Limitations of t-SNE for RNA velocity</a:t>
            </a:r>
          </a:p>
        </p:txBody>
      </p:sp>
      <p:pic>
        <p:nvPicPr>
          <p:cNvPr id="6" name="Picture 5" descr="A diagram of a diagram of a diagram&#10;&#10;Description automatically generated">
            <a:extLst>
              <a:ext uri="{FF2B5EF4-FFF2-40B4-BE49-F238E27FC236}">
                <a16:creationId xmlns:a16="http://schemas.microsoft.com/office/drawing/2014/main" id="{21A62897-80CE-1847-A381-806C456B2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18" y="1752916"/>
            <a:ext cx="8733403" cy="47309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309E96-BEE4-FF43-93B5-14DC7A56005E}"/>
              </a:ext>
            </a:extLst>
          </p:cNvPr>
          <p:cNvSpPr txBox="1"/>
          <p:nvPr/>
        </p:nvSpPr>
        <p:spPr>
          <a:xfrm>
            <a:off x="8091375" y="3258653"/>
            <a:ext cx="410062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1900" dirty="0"/>
              <a:t>Focus on clustering rather than continuity (cells should be connected may end up in different clusters)</a:t>
            </a:r>
          </a:p>
          <a:p>
            <a:pPr marL="457200" indent="-457200">
              <a:buAutoNum type="arabicParenR"/>
            </a:pPr>
            <a:r>
              <a:rPr lang="en-US" sz="1900" dirty="0"/>
              <a:t>Stochastic and no fixed geometric structure</a:t>
            </a:r>
          </a:p>
          <a:p>
            <a:pPr marL="457200" indent="-457200">
              <a:buAutoNum type="arabicParenR"/>
            </a:pPr>
            <a:r>
              <a:rPr lang="en-US" sz="1900" dirty="0"/>
              <a:t>No global structure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167524-AE64-2D42-97AD-1DDB3EA8B84E}"/>
              </a:ext>
            </a:extLst>
          </p:cNvPr>
          <p:cNvSpPr txBox="1"/>
          <p:nvPr/>
        </p:nvSpPr>
        <p:spPr>
          <a:xfrm>
            <a:off x="34211" y="6361763"/>
            <a:ext cx="6315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https://</a:t>
            </a:r>
            <a:r>
              <a:rPr lang="en-US" sz="1400" b="1" dirty="0" err="1"/>
              <a:t>nbisweden.github.io</a:t>
            </a:r>
            <a:r>
              <a:rPr lang="en-US" sz="1400" b="1" dirty="0"/>
              <a:t>/excelerate-scRNAseq/session-dim-reduction/</a:t>
            </a:r>
            <a:r>
              <a:rPr lang="en-US" sz="1400" b="1" dirty="0" err="1"/>
              <a:t>lecture_dimensionality_reduction.pdf</a:t>
            </a:r>
            <a:endParaRPr lang="en-US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6F6FD-B121-3F40-A971-52B4BBB09256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474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2A420-E6A0-AA43-88B5-5FDA336F7793}"/>
              </a:ext>
            </a:extLst>
          </p:cNvPr>
          <p:cNvSpPr txBox="1">
            <a:spLocks/>
          </p:cNvSpPr>
          <p:nvPr/>
        </p:nvSpPr>
        <p:spPr>
          <a:xfrm>
            <a:off x="626358" y="823425"/>
            <a:ext cx="1144682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Limitations of UMAP for RNA velocity</a:t>
            </a:r>
          </a:p>
        </p:txBody>
      </p:sp>
      <p:pic>
        <p:nvPicPr>
          <p:cNvPr id="6" name="Picture 5" descr="A blue triangle with black dots and lines&#10;&#10;Description automatically generated">
            <a:extLst>
              <a:ext uri="{FF2B5EF4-FFF2-40B4-BE49-F238E27FC236}">
                <a16:creationId xmlns:a16="http://schemas.microsoft.com/office/drawing/2014/main" id="{074FE341-8425-FB4D-9246-EB0DC1DCB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82" y="2051266"/>
            <a:ext cx="2931516" cy="24147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55FCF1-6DEF-364D-A4D4-4AAE19FEF1D8}"/>
              </a:ext>
            </a:extLst>
          </p:cNvPr>
          <p:cNvSpPr txBox="1"/>
          <p:nvPr/>
        </p:nvSpPr>
        <p:spPr>
          <a:xfrm>
            <a:off x="6096000" y="1715603"/>
            <a:ext cx="546964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Based on topological 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Points are connected if the distance is below a threshold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Manifold alignment while preserving topology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r>
              <a:rPr lang="en-US" sz="1900" dirty="0"/>
              <a:t>1)  Distance-based but not descriptive of directional process and transcriptional dynamics  </a:t>
            </a:r>
          </a:p>
        </p:txBody>
      </p:sp>
      <p:pic>
        <p:nvPicPr>
          <p:cNvPr id="9" name="Picture 8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E6C30C44-30DC-CC4A-9728-D577E61F3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727" y="3786062"/>
            <a:ext cx="7455653" cy="30719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EE6B5F-DC9F-904F-817F-264B258D6B90}"/>
              </a:ext>
            </a:extLst>
          </p:cNvPr>
          <p:cNvSpPr txBox="1"/>
          <p:nvPr/>
        </p:nvSpPr>
        <p:spPr>
          <a:xfrm>
            <a:off x="34211" y="6186542"/>
            <a:ext cx="46166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https://</a:t>
            </a:r>
            <a:r>
              <a:rPr lang="en-US" sz="1400" b="1" dirty="0" err="1"/>
              <a:t>nbisweden.github.io</a:t>
            </a:r>
            <a:r>
              <a:rPr lang="en-US" sz="1400" b="1" dirty="0"/>
              <a:t>/excelerate-scRNAseq/session-dim-reduction/</a:t>
            </a:r>
            <a:r>
              <a:rPr lang="en-US" sz="1400" b="1" dirty="0" err="1"/>
              <a:t>lecture_dimensionality_reduction.pdf</a:t>
            </a:r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C24332-B5B8-1A4C-8460-CCA9098058D2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53134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2067D8-C87D-4849-951A-09785C61CD85}"/>
              </a:ext>
            </a:extLst>
          </p:cNvPr>
          <p:cNvSpPr txBox="1">
            <a:spLocks/>
          </p:cNvSpPr>
          <p:nvPr/>
        </p:nvSpPr>
        <p:spPr>
          <a:xfrm>
            <a:off x="626358" y="823425"/>
            <a:ext cx="1144682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Limitations of diffusion maps for RNA velocity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D4D5C-2325-6C4A-97D6-722F42EB386E}"/>
              </a:ext>
            </a:extLst>
          </p:cNvPr>
          <p:cNvSpPr txBox="1"/>
          <p:nvPr/>
        </p:nvSpPr>
        <p:spPr>
          <a:xfrm>
            <a:off x="6096000" y="1715603"/>
            <a:ext cx="54696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1900" dirty="0"/>
              <a:t>Diffusion maps assume Markovian diffusion (reversible transitions) while RNA velocity is irreversible </a:t>
            </a:r>
          </a:p>
          <a:p>
            <a:r>
              <a:rPr lang="en-US" sz="1900" dirty="0"/>
              <a:t>2)     Global manifold structure and they tend to over smooth local velocity variations</a:t>
            </a:r>
          </a:p>
          <a:p>
            <a:pPr marL="457200" indent="-457200">
              <a:buAutoNum type="arabicParenR"/>
            </a:pPr>
            <a:endParaRPr lang="en-US" sz="1900" dirty="0"/>
          </a:p>
        </p:txBody>
      </p:sp>
      <p:pic>
        <p:nvPicPr>
          <p:cNvPr id="11" name="Picture 10" descr="A diagram of a cell&#10;&#10;Description automatically generated with medium confidence">
            <a:extLst>
              <a:ext uri="{FF2B5EF4-FFF2-40B4-BE49-F238E27FC236}">
                <a16:creationId xmlns:a16="http://schemas.microsoft.com/office/drawing/2014/main" id="{7EF90C10-9FC7-C643-9E63-B4B73BC6F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3307272"/>
            <a:ext cx="10185400" cy="2641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437E5E-FBDE-6E47-AB00-3D131B998A02}"/>
              </a:ext>
            </a:extLst>
          </p:cNvPr>
          <p:cNvSpPr txBox="1"/>
          <p:nvPr/>
        </p:nvSpPr>
        <p:spPr>
          <a:xfrm>
            <a:off x="0" y="6550223"/>
            <a:ext cx="4616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/>
              <a:t>Haghverdi</a:t>
            </a:r>
            <a:r>
              <a:rPr lang="en-US" sz="1400" b="1" dirty="0"/>
              <a:t> et al 2015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E32635-29F6-834F-AF04-5F71FA8C1AC7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965884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E20738-02A9-4B47-8D62-346A8BB6A242}"/>
              </a:ext>
            </a:extLst>
          </p:cNvPr>
          <p:cNvSpPr txBox="1">
            <a:spLocks/>
          </p:cNvSpPr>
          <p:nvPr/>
        </p:nvSpPr>
        <p:spPr>
          <a:xfrm>
            <a:off x="626358" y="823425"/>
            <a:ext cx="1144682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Visualizing RNA velocity: RNA-velocity informed 2D-embeddings using </a:t>
            </a:r>
            <a:r>
              <a:rPr lang="en-US" sz="4000" dirty="0" err="1"/>
              <a:t>VeloViz</a:t>
            </a:r>
            <a:r>
              <a:rPr lang="en-US" sz="4000" dirty="0"/>
              <a:t> </a:t>
            </a:r>
          </a:p>
        </p:txBody>
      </p:sp>
      <p:pic>
        <p:nvPicPr>
          <p:cNvPr id="6" name="Picture 5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742AC60B-CEB2-CE45-B2FD-357A41017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93" y="2273278"/>
            <a:ext cx="11455400" cy="3238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A30E4A-8BAF-4345-BF42-8AA5ACB460D4}"/>
                  </a:ext>
                </a:extLst>
              </p:cNvPr>
              <p:cNvSpPr txBox="1"/>
              <p:nvPr/>
            </p:nvSpPr>
            <p:spPr>
              <a:xfrm>
                <a:off x="118820" y="5512226"/>
                <a:ext cx="5469642" cy="699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900" dirty="0"/>
                  <a:t>   the observed transcriptomic profile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900" dirty="0"/>
                  <a:t>   the predicted future state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A30E4A-8BAF-4345-BF42-8AA5ACB46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0" y="5512226"/>
                <a:ext cx="5469642" cy="699679"/>
              </a:xfrm>
              <a:prstGeom prst="rect">
                <a:avLst/>
              </a:prstGeom>
              <a:blipFill>
                <a:blip r:embed="rId4"/>
                <a:stretch>
                  <a:fillRect t="-3509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4F973F-A95A-DE48-9C4B-051660A0705A}"/>
                  </a:ext>
                </a:extLst>
              </p:cNvPr>
              <p:cNvSpPr txBox="1"/>
              <p:nvPr/>
            </p:nvSpPr>
            <p:spPr>
              <a:xfrm>
                <a:off x="4455665" y="5457334"/>
                <a:ext cx="5469642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dirty="0"/>
                  <a:t>transition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900" dirty="0"/>
              </a:p>
              <a:p>
                <a:r>
                  <a:rPr lang="en-US" sz="1900" dirty="0"/>
                  <a:t>Cells with small composite distances are more likely transitions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4F973F-A95A-DE48-9C4B-051660A07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665" y="5457334"/>
                <a:ext cx="5469642" cy="969496"/>
              </a:xfrm>
              <a:prstGeom prst="rect">
                <a:avLst/>
              </a:prstGeom>
              <a:blipFill>
                <a:blip r:embed="rId5"/>
                <a:stretch>
                  <a:fillRect l="-926" t="-2597" b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0C7BA04-9C22-9F4C-A20A-82058CC2C8A8}"/>
              </a:ext>
            </a:extLst>
          </p:cNvPr>
          <p:cNvSpPr txBox="1"/>
          <p:nvPr/>
        </p:nvSpPr>
        <p:spPr>
          <a:xfrm>
            <a:off x="7616977" y="6211905"/>
            <a:ext cx="46166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https://</a:t>
            </a:r>
            <a:r>
              <a:rPr lang="en-US" sz="1400" b="1" dirty="0" err="1"/>
              <a:t>nbisweden.github.io</a:t>
            </a:r>
            <a:r>
              <a:rPr lang="en-US" sz="1400" b="1" dirty="0"/>
              <a:t>/excelerate-scRNAseq/session-dim-reduction/</a:t>
            </a:r>
            <a:r>
              <a:rPr lang="en-US" sz="1400" b="1" dirty="0" err="1"/>
              <a:t>lecture_dimensionality_reduction.pdf</a:t>
            </a:r>
            <a:endParaRPr lang="en-U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2FD6F-7503-BE4F-A687-66600C42AB86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409935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15C8-F2B8-E349-B821-F157A614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9973016" cy="4870457"/>
          </a:xfrm>
        </p:spPr>
        <p:txBody>
          <a:bodyPr/>
          <a:lstStyle/>
          <a:p>
            <a:r>
              <a:rPr lang="en-US" dirty="0"/>
              <a:t>Challenges in Inferring cellular time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TextBox 3">
            <a:extLst>
              <a:ext uri="{FF2B5EF4-FFF2-40B4-BE49-F238E27FC236}">
                <a16:creationId xmlns:a16="http://schemas.microsoft.com/office/drawing/2014/main" id="{AA0468EB-4733-F254-AF9E-F173A1BDB3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4021042"/>
              </p:ext>
            </p:extLst>
          </p:nvPr>
        </p:nvGraphicFramePr>
        <p:xfrm>
          <a:off x="1105149" y="2432545"/>
          <a:ext cx="1044572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5EA0CDE-5A29-884C-8EED-0E60DE4524ED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7821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E4070-5052-4A44-9028-69FDD2986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978408"/>
            <a:ext cx="3154680" cy="4069080"/>
          </a:xfrm>
        </p:spPr>
        <p:txBody>
          <a:bodyPr anchor="t">
            <a:normAutofit/>
          </a:bodyPr>
          <a:lstStyle/>
          <a:p>
            <a:r>
              <a:rPr lang="en-US" sz="4000" dirty="0"/>
              <a:t>Outline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8EEB27-9249-8B3A-C8C2-18F9DC48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482CAC-96FF-EBE5-E97D-0BE2B8A51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208" y="6299535"/>
            <a:ext cx="11155680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60233E-F9D9-9242-953D-A1159F3E1433}"/>
              </a:ext>
            </a:extLst>
          </p:cNvPr>
          <p:cNvGrpSpPr/>
          <p:nvPr/>
        </p:nvGrpSpPr>
        <p:grpSpPr>
          <a:xfrm>
            <a:off x="4369725" y="982320"/>
            <a:ext cx="7331543" cy="4539141"/>
            <a:chOff x="4369725" y="982320"/>
            <a:chExt cx="7331543" cy="453914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CC58B7C-276D-0E45-B95A-1E42D242F80A}"/>
                </a:ext>
              </a:extLst>
            </p:cNvPr>
            <p:cNvSpPr/>
            <p:nvPr/>
          </p:nvSpPr>
          <p:spPr>
            <a:xfrm>
              <a:off x="4384964" y="982320"/>
              <a:ext cx="7301068" cy="83384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 descr="Checkmark">
              <a:extLst>
                <a:ext uri="{FF2B5EF4-FFF2-40B4-BE49-F238E27FC236}">
                  <a16:creationId xmlns:a16="http://schemas.microsoft.com/office/drawing/2014/main" id="{4EC17B7B-E4CB-ED40-8A56-65D6A271F48F}"/>
                </a:ext>
              </a:extLst>
            </p:cNvPr>
            <p:cNvSpPr/>
            <p:nvPr/>
          </p:nvSpPr>
          <p:spPr>
            <a:xfrm>
              <a:off x="4637202" y="1169936"/>
              <a:ext cx="458615" cy="458615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F45F3AA-AAFC-FD4C-A1C6-C060CFEB8AB0}"/>
                </a:ext>
              </a:extLst>
            </p:cNvPr>
            <p:cNvSpPr/>
            <p:nvPr/>
          </p:nvSpPr>
          <p:spPr>
            <a:xfrm>
              <a:off x="5348057" y="982320"/>
              <a:ext cx="6337974" cy="833847"/>
            </a:xfrm>
            <a:custGeom>
              <a:avLst/>
              <a:gdLst>
                <a:gd name="connsiteX0" fmla="*/ 0 w 6337974"/>
                <a:gd name="connsiteY0" fmla="*/ 0 h 833847"/>
                <a:gd name="connsiteX1" fmla="*/ 6337974 w 6337974"/>
                <a:gd name="connsiteY1" fmla="*/ 0 h 833847"/>
                <a:gd name="connsiteX2" fmla="*/ 6337974 w 6337974"/>
                <a:gd name="connsiteY2" fmla="*/ 833847 h 833847"/>
                <a:gd name="connsiteX3" fmla="*/ 0 w 6337974"/>
                <a:gd name="connsiteY3" fmla="*/ 833847 h 833847"/>
                <a:gd name="connsiteX4" fmla="*/ 0 w 6337974"/>
                <a:gd name="connsiteY4" fmla="*/ 0 h 8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7974" h="833847">
                  <a:moveTo>
                    <a:pt x="0" y="0"/>
                  </a:moveTo>
                  <a:lnTo>
                    <a:pt x="6337974" y="0"/>
                  </a:lnTo>
                  <a:lnTo>
                    <a:pt x="6337974" y="833847"/>
                  </a:lnTo>
                  <a:lnTo>
                    <a:pt x="0" y="8338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249" tIns="88249" rIns="88249" bIns="88249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What is pseudotime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1819E98-3AD4-5643-A944-1D65A6EEF846}"/>
                </a:ext>
              </a:extLst>
            </p:cNvPr>
            <p:cNvSpPr/>
            <p:nvPr/>
          </p:nvSpPr>
          <p:spPr>
            <a:xfrm>
              <a:off x="4384964" y="2179101"/>
              <a:ext cx="7301068" cy="83384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 descr="Recycle Sign">
              <a:extLst>
                <a:ext uri="{FF2B5EF4-FFF2-40B4-BE49-F238E27FC236}">
                  <a16:creationId xmlns:a16="http://schemas.microsoft.com/office/drawing/2014/main" id="{3F8E20B3-2498-C446-878E-2F276B34EA7B}"/>
                </a:ext>
              </a:extLst>
            </p:cNvPr>
            <p:cNvSpPr/>
            <p:nvPr/>
          </p:nvSpPr>
          <p:spPr>
            <a:xfrm>
              <a:off x="4621745" y="2382755"/>
              <a:ext cx="458615" cy="458615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B64969B-EC68-9148-A2EC-E177BAFC2E97}"/>
                </a:ext>
              </a:extLst>
            </p:cNvPr>
            <p:cNvSpPr/>
            <p:nvPr/>
          </p:nvSpPr>
          <p:spPr>
            <a:xfrm>
              <a:off x="5348057" y="2164711"/>
              <a:ext cx="6337974" cy="833847"/>
            </a:xfrm>
            <a:custGeom>
              <a:avLst/>
              <a:gdLst>
                <a:gd name="connsiteX0" fmla="*/ 0 w 6337974"/>
                <a:gd name="connsiteY0" fmla="*/ 0 h 833847"/>
                <a:gd name="connsiteX1" fmla="*/ 6337974 w 6337974"/>
                <a:gd name="connsiteY1" fmla="*/ 0 h 833847"/>
                <a:gd name="connsiteX2" fmla="*/ 6337974 w 6337974"/>
                <a:gd name="connsiteY2" fmla="*/ 833847 h 833847"/>
                <a:gd name="connsiteX3" fmla="*/ 0 w 6337974"/>
                <a:gd name="connsiteY3" fmla="*/ 833847 h 833847"/>
                <a:gd name="connsiteX4" fmla="*/ 0 w 6337974"/>
                <a:gd name="connsiteY4" fmla="*/ 0 h 8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7974" h="833847">
                  <a:moveTo>
                    <a:pt x="0" y="0"/>
                  </a:moveTo>
                  <a:lnTo>
                    <a:pt x="6337974" y="0"/>
                  </a:lnTo>
                  <a:lnTo>
                    <a:pt x="6337974" y="833847"/>
                  </a:lnTo>
                  <a:lnTo>
                    <a:pt x="0" y="8338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249" tIns="88249" rIns="88249" bIns="88249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Monocle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83BA7CA-28C3-D147-B75F-045ADDC8EA45}"/>
                </a:ext>
              </a:extLst>
            </p:cNvPr>
            <p:cNvSpPr/>
            <p:nvPr/>
          </p:nvSpPr>
          <p:spPr>
            <a:xfrm>
              <a:off x="5095818" y="3066938"/>
              <a:ext cx="6337974" cy="833847"/>
            </a:xfrm>
            <a:custGeom>
              <a:avLst/>
              <a:gdLst>
                <a:gd name="connsiteX0" fmla="*/ 0 w 6337974"/>
                <a:gd name="connsiteY0" fmla="*/ 0 h 833847"/>
                <a:gd name="connsiteX1" fmla="*/ 6337974 w 6337974"/>
                <a:gd name="connsiteY1" fmla="*/ 0 h 833847"/>
                <a:gd name="connsiteX2" fmla="*/ 6337974 w 6337974"/>
                <a:gd name="connsiteY2" fmla="*/ 833847 h 833847"/>
                <a:gd name="connsiteX3" fmla="*/ 0 w 6337974"/>
                <a:gd name="connsiteY3" fmla="*/ 833847 h 833847"/>
                <a:gd name="connsiteX4" fmla="*/ 0 w 6337974"/>
                <a:gd name="connsiteY4" fmla="*/ 0 h 8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7974" h="833847">
                  <a:moveTo>
                    <a:pt x="0" y="0"/>
                  </a:moveTo>
                  <a:lnTo>
                    <a:pt x="6337974" y="0"/>
                  </a:lnTo>
                  <a:lnTo>
                    <a:pt x="6337974" y="833847"/>
                  </a:lnTo>
                  <a:lnTo>
                    <a:pt x="0" y="8338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249" tIns="88249" rIns="88249" bIns="88249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91F2100-9657-5644-8214-0AAA22352185}"/>
                </a:ext>
              </a:extLst>
            </p:cNvPr>
            <p:cNvSpPr/>
            <p:nvPr/>
          </p:nvSpPr>
          <p:spPr>
            <a:xfrm>
              <a:off x="4384964" y="3367947"/>
              <a:ext cx="7301068" cy="83384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 descr="DNA">
              <a:extLst>
                <a:ext uri="{FF2B5EF4-FFF2-40B4-BE49-F238E27FC236}">
                  <a16:creationId xmlns:a16="http://schemas.microsoft.com/office/drawing/2014/main" id="{DE03277E-6210-E142-B5C3-1E339FAFEC99}"/>
                </a:ext>
              </a:extLst>
            </p:cNvPr>
            <p:cNvSpPr/>
            <p:nvPr/>
          </p:nvSpPr>
          <p:spPr>
            <a:xfrm>
              <a:off x="4637202" y="3629785"/>
              <a:ext cx="458615" cy="458615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BF438B1-6028-EC44-A52E-567BB4198B8D}"/>
                </a:ext>
              </a:extLst>
            </p:cNvPr>
            <p:cNvSpPr/>
            <p:nvPr/>
          </p:nvSpPr>
          <p:spPr>
            <a:xfrm>
              <a:off x="5352933" y="3463015"/>
              <a:ext cx="6337974" cy="833847"/>
            </a:xfrm>
            <a:custGeom>
              <a:avLst/>
              <a:gdLst>
                <a:gd name="connsiteX0" fmla="*/ 0 w 6337974"/>
                <a:gd name="connsiteY0" fmla="*/ 0 h 833847"/>
                <a:gd name="connsiteX1" fmla="*/ 6337974 w 6337974"/>
                <a:gd name="connsiteY1" fmla="*/ 0 h 833847"/>
                <a:gd name="connsiteX2" fmla="*/ 6337974 w 6337974"/>
                <a:gd name="connsiteY2" fmla="*/ 833847 h 833847"/>
                <a:gd name="connsiteX3" fmla="*/ 0 w 6337974"/>
                <a:gd name="connsiteY3" fmla="*/ 833847 h 833847"/>
                <a:gd name="connsiteX4" fmla="*/ 0 w 6337974"/>
                <a:gd name="connsiteY4" fmla="*/ 0 h 8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7974" h="833847">
                  <a:moveTo>
                    <a:pt x="0" y="0"/>
                  </a:moveTo>
                  <a:lnTo>
                    <a:pt x="6337974" y="0"/>
                  </a:lnTo>
                  <a:lnTo>
                    <a:pt x="6337974" y="833847"/>
                  </a:lnTo>
                  <a:lnTo>
                    <a:pt x="0" y="8338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249" tIns="88249" rIns="88249" bIns="88249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RNA Velocity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6D888FF-6333-5C4E-8233-355BE89F44E2}"/>
                </a:ext>
              </a:extLst>
            </p:cNvPr>
            <p:cNvSpPr/>
            <p:nvPr/>
          </p:nvSpPr>
          <p:spPr>
            <a:xfrm>
              <a:off x="4369725" y="4648513"/>
              <a:ext cx="7301068" cy="83384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 descr="Warning">
              <a:extLst>
                <a:ext uri="{FF2B5EF4-FFF2-40B4-BE49-F238E27FC236}">
                  <a16:creationId xmlns:a16="http://schemas.microsoft.com/office/drawing/2014/main" id="{468688EA-E422-3D4B-A97E-0BC92D5CC49A}"/>
                </a:ext>
              </a:extLst>
            </p:cNvPr>
            <p:cNvSpPr/>
            <p:nvPr/>
          </p:nvSpPr>
          <p:spPr>
            <a:xfrm>
              <a:off x="4669456" y="4838516"/>
              <a:ext cx="458615" cy="458615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CE4440D-735F-AA47-9BA9-3C4D67DFFC3F}"/>
                </a:ext>
              </a:extLst>
            </p:cNvPr>
            <p:cNvSpPr/>
            <p:nvPr/>
          </p:nvSpPr>
          <p:spPr>
            <a:xfrm>
              <a:off x="5363294" y="4687614"/>
              <a:ext cx="6337974" cy="833847"/>
            </a:xfrm>
            <a:custGeom>
              <a:avLst/>
              <a:gdLst>
                <a:gd name="connsiteX0" fmla="*/ 0 w 6337974"/>
                <a:gd name="connsiteY0" fmla="*/ 0 h 833847"/>
                <a:gd name="connsiteX1" fmla="*/ 6337974 w 6337974"/>
                <a:gd name="connsiteY1" fmla="*/ 0 h 833847"/>
                <a:gd name="connsiteX2" fmla="*/ 6337974 w 6337974"/>
                <a:gd name="connsiteY2" fmla="*/ 833847 h 833847"/>
                <a:gd name="connsiteX3" fmla="*/ 0 w 6337974"/>
                <a:gd name="connsiteY3" fmla="*/ 833847 h 833847"/>
                <a:gd name="connsiteX4" fmla="*/ 0 w 6337974"/>
                <a:gd name="connsiteY4" fmla="*/ 0 h 8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7974" h="833847">
                  <a:moveTo>
                    <a:pt x="0" y="0"/>
                  </a:moveTo>
                  <a:lnTo>
                    <a:pt x="6337974" y="0"/>
                  </a:lnTo>
                  <a:lnTo>
                    <a:pt x="6337974" y="833847"/>
                  </a:lnTo>
                  <a:lnTo>
                    <a:pt x="0" y="8338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249" tIns="88249" rIns="88249" bIns="88249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Challenges of Computational Inferences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AAE831F-C86E-494A-8641-2D038DDA480E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08438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B85A-8C5C-7B47-8856-6EEE8BCA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LIVE-seq </a:t>
            </a:r>
          </a:p>
        </p:txBody>
      </p:sp>
      <p:pic>
        <p:nvPicPr>
          <p:cNvPr id="5" name="Content Placeholder 4" descr="A diagram of a scrnna-seq&#10;&#10;Description automatically generated">
            <a:extLst>
              <a:ext uri="{FF2B5EF4-FFF2-40B4-BE49-F238E27FC236}">
                <a16:creationId xmlns:a16="http://schemas.microsoft.com/office/drawing/2014/main" id="{12E7A12C-0765-364E-9C2D-286DEA4F7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5734" y="2080142"/>
            <a:ext cx="2336800" cy="425450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32A55F-EA76-4142-9F06-7E66C74FDDD1}"/>
              </a:ext>
            </a:extLst>
          </p:cNvPr>
          <p:cNvGrpSpPr/>
          <p:nvPr/>
        </p:nvGrpSpPr>
        <p:grpSpPr>
          <a:xfrm>
            <a:off x="14552" y="2286000"/>
            <a:ext cx="5021182" cy="4048642"/>
            <a:chOff x="3333750" y="1200150"/>
            <a:chExt cx="5524500" cy="4457700"/>
          </a:xfrm>
        </p:grpSpPr>
        <p:pic>
          <p:nvPicPr>
            <p:cNvPr id="7" name="Picture 6" descr="A diagram of a number of cells&#10;&#10;Description automatically generated with medium confidence">
              <a:extLst>
                <a:ext uri="{FF2B5EF4-FFF2-40B4-BE49-F238E27FC236}">
                  <a16:creationId xmlns:a16="http://schemas.microsoft.com/office/drawing/2014/main" id="{4C29983A-9FFD-3C43-A08E-86FEBD02B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3750" y="1200150"/>
              <a:ext cx="5524500" cy="44577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819603-0E2A-D145-AB34-7DAFA11B7495}"/>
                </a:ext>
              </a:extLst>
            </p:cNvPr>
            <p:cNvSpPr/>
            <p:nvPr/>
          </p:nvSpPr>
          <p:spPr>
            <a:xfrm>
              <a:off x="3455581" y="1403498"/>
              <a:ext cx="393405" cy="350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F06FA4C-30EA-F245-93EF-61D36FE136BD}"/>
              </a:ext>
            </a:extLst>
          </p:cNvPr>
          <p:cNvSpPr/>
          <p:nvPr/>
        </p:nvSpPr>
        <p:spPr>
          <a:xfrm>
            <a:off x="8702763" y="1437221"/>
            <a:ext cx="3873549" cy="4326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FE017A-26E7-854E-AEC8-6471C468E90D}"/>
              </a:ext>
            </a:extLst>
          </p:cNvPr>
          <p:cNvSpPr txBox="1"/>
          <p:nvPr/>
        </p:nvSpPr>
        <p:spPr>
          <a:xfrm>
            <a:off x="8093718" y="1437221"/>
            <a:ext cx="3873549" cy="4326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b="1"/>
            </a:pPr>
            <a:endParaRPr lang="en-US" sz="1900" kern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F39818-9ACF-EB4D-A601-A7180784EEA7}"/>
              </a:ext>
            </a:extLst>
          </p:cNvPr>
          <p:cNvGrpSpPr/>
          <p:nvPr/>
        </p:nvGrpSpPr>
        <p:grpSpPr>
          <a:xfrm>
            <a:off x="9597265" y="6377706"/>
            <a:ext cx="2307656" cy="432685"/>
            <a:chOff x="1787" y="1229402"/>
            <a:chExt cx="2307656" cy="43268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DE5729-EB1D-3B4D-BD51-74BE838D8DFF}"/>
                </a:ext>
              </a:extLst>
            </p:cNvPr>
            <p:cNvSpPr/>
            <p:nvPr/>
          </p:nvSpPr>
          <p:spPr>
            <a:xfrm>
              <a:off x="1787" y="1229402"/>
              <a:ext cx="2307656" cy="43268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76BF90-9AB0-5E40-B2B8-2F39DE48D01E}"/>
                </a:ext>
              </a:extLst>
            </p:cNvPr>
            <p:cNvSpPr txBox="1"/>
            <p:nvPr/>
          </p:nvSpPr>
          <p:spPr>
            <a:xfrm>
              <a:off x="1787" y="1229402"/>
              <a:ext cx="2307656" cy="432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400" dirty="0"/>
                <a:t>Chen et al, Nature 2022</a:t>
              </a:r>
              <a:endParaRPr lang="en-US" sz="1400" kern="12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BADD83D-B506-4348-9C0D-2030A501B6AA}"/>
              </a:ext>
            </a:extLst>
          </p:cNvPr>
          <p:cNvSpPr txBox="1"/>
          <p:nvPr/>
        </p:nvSpPr>
        <p:spPr>
          <a:xfrm>
            <a:off x="7575256" y="1869906"/>
            <a:ext cx="4491461" cy="284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en-US" sz="1900" b="0" kern="1200" dirty="0"/>
              <a:t>1)  Cytoplasmic cellular biopsies</a:t>
            </a:r>
          </a:p>
          <a:p>
            <a:pPr marL="285750" lvl="0" indent="-28575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 b="1"/>
            </a:pPr>
            <a:r>
              <a:rPr lang="en-US" sz="1900" b="0" dirty="0"/>
              <a:t>miniaturized RNA-seq protocols for profiling gene expression</a:t>
            </a:r>
          </a:p>
          <a:p>
            <a:pPr lvl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en-US" sz="1900" b="0" kern="1200" dirty="0"/>
              <a:t>2)  Repeated cellular sampling</a:t>
            </a:r>
          </a:p>
          <a:p>
            <a:pPr marL="285750" lvl="0" indent="-28575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 b="1"/>
            </a:pPr>
            <a:r>
              <a:rPr lang="en-US" sz="1900" b="0" dirty="0"/>
              <a:t>time-lapse microscopy enables sequential extractions and profiling</a:t>
            </a:r>
          </a:p>
          <a:p>
            <a:pPr marL="285750" lvl="0" indent="-28575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 b="1"/>
            </a:pPr>
            <a:r>
              <a:rPr lang="en-US" sz="1900" b="0" kern="1200" dirty="0"/>
              <a:t>challenging to scale proto</a:t>
            </a:r>
            <a:r>
              <a:rPr lang="en-US" sz="1900" b="0" dirty="0"/>
              <a:t>col to large numbers of cells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D6A102-868C-AF4E-87C1-D160CEF2B63D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0416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32401B-6131-D94D-A332-D4C33F84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</p:spPr>
        <p:txBody>
          <a:bodyPr/>
          <a:lstStyle/>
          <a:p>
            <a:r>
              <a:rPr lang="en-US" dirty="0"/>
              <a:t>Zman-seq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CC698-5901-1E4A-838A-F195F3C3EE6B}"/>
              </a:ext>
            </a:extLst>
          </p:cNvPr>
          <p:cNvSpPr/>
          <p:nvPr/>
        </p:nvSpPr>
        <p:spPr>
          <a:xfrm>
            <a:off x="8814485" y="2643169"/>
            <a:ext cx="3090436" cy="4326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 descr="A diagram of blood vessels and a syringe&#10;&#10;Description automatically generated">
            <a:extLst>
              <a:ext uri="{FF2B5EF4-FFF2-40B4-BE49-F238E27FC236}">
                <a16:creationId xmlns:a16="http://schemas.microsoft.com/office/drawing/2014/main" id="{70BDC5A1-9E4D-9044-AA62-9A6161930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83" y="2488997"/>
            <a:ext cx="5994400" cy="2705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31588B-C1C2-7541-8724-70F3CA258042}"/>
              </a:ext>
            </a:extLst>
          </p:cNvPr>
          <p:cNvSpPr txBox="1"/>
          <p:nvPr/>
        </p:nvSpPr>
        <p:spPr>
          <a:xfrm>
            <a:off x="9597265" y="6377706"/>
            <a:ext cx="2307656" cy="4326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400" kern="1200" dirty="0"/>
              <a:t>Kirschenbaum et al, Cell 2024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31D1B-1DB2-994B-A5F5-C3387AD30504}"/>
              </a:ext>
            </a:extLst>
          </p:cNvPr>
          <p:cNvSpPr/>
          <p:nvPr/>
        </p:nvSpPr>
        <p:spPr>
          <a:xfrm>
            <a:off x="6514504" y="1917438"/>
            <a:ext cx="297712" cy="155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F90CEC-79A9-9D4F-9241-3965F2F0BBA9}"/>
              </a:ext>
            </a:extLst>
          </p:cNvPr>
          <p:cNvSpPr/>
          <p:nvPr/>
        </p:nvSpPr>
        <p:spPr>
          <a:xfrm rot="5400000">
            <a:off x="6454785" y="2860812"/>
            <a:ext cx="553542" cy="210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27F37E-D720-FF4A-9304-D747FFE76B28}"/>
              </a:ext>
            </a:extLst>
          </p:cNvPr>
          <p:cNvSpPr txBox="1"/>
          <p:nvPr/>
        </p:nvSpPr>
        <p:spPr>
          <a:xfrm>
            <a:off x="7392741" y="2178390"/>
            <a:ext cx="4799259" cy="2548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AutoNum type="arabicParenR"/>
              <a:defRPr b="1"/>
            </a:pPr>
            <a:r>
              <a:rPr lang="en-US" sz="1900" b="0" dirty="0"/>
              <a:t>Barcoding cellular time in-vivo</a:t>
            </a:r>
          </a:p>
          <a:p>
            <a:pPr marL="285750" lvl="0" indent="-28575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 b="1"/>
            </a:pPr>
            <a:r>
              <a:rPr lang="en-US" sz="1900" b="0" kern="1200" dirty="0"/>
              <a:t> use fluores</a:t>
            </a:r>
            <a:r>
              <a:rPr lang="en-US" sz="1900" b="0" dirty="0"/>
              <a:t>cent pulse labels</a:t>
            </a:r>
          </a:p>
          <a:p>
            <a:pPr marL="342900" lvl="0" indent="-34290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AutoNum type="arabicParenR" startAt="2"/>
              <a:defRPr b="1"/>
            </a:pPr>
            <a:r>
              <a:rPr lang="en-US" sz="1900" b="0" dirty="0"/>
              <a:t>Time-stamped cellular dynamics</a:t>
            </a:r>
          </a:p>
          <a:p>
            <a:pPr marL="285750" lvl="0" indent="-28575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 b="1"/>
            </a:pPr>
            <a:r>
              <a:rPr lang="en-US" sz="1900" b="0" kern="1200" dirty="0"/>
              <a:t> cells </a:t>
            </a:r>
            <a:r>
              <a:rPr lang="en-US" sz="1900" b="0" dirty="0"/>
              <a:t>retain their fluorescent label as a temporal barcode</a:t>
            </a:r>
          </a:p>
          <a:p>
            <a:pPr marL="285750" lvl="0" indent="-28575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 b="1"/>
            </a:pPr>
            <a:r>
              <a:rPr lang="en-US" sz="1900" b="0" kern="1200" dirty="0"/>
              <a:t> can build ce</a:t>
            </a:r>
            <a:r>
              <a:rPr lang="en-US" sz="1900" b="0" dirty="0"/>
              <a:t>llular trajectories with ground truth time-stamps</a:t>
            </a:r>
            <a:endParaRPr lang="en-US" sz="1900" b="0" kern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D03164-BCC9-7D4A-91BA-CFBE4088AD87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015139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97A642-4808-A44C-BC8C-975C28F57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</p:spPr>
        <p:txBody>
          <a:bodyPr/>
          <a:lstStyle/>
          <a:p>
            <a:r>
              <a:rPr lang="en-US" dirty="0"/>
              <a:t>Zman-seq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F1BB1-E5A2-2548-B800-204283752B94}"/>
              </a:ext>
            </a:extLst>
          </p:cNvPr>
          <p:cNvSpPr txBox="1"/>
          <p:nvPr/>
        </p:nvSpPr>
        <p:spPr>
          <a:xfrm>
            <a:off x="9597265" y="6377706"/>
            <a:ext cx="2307656" cy="4326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400" kern="1200" dirty="0"/>
              <a:t>Kirschenbaum et al, Cell 2024</a:t>
            </a:r>
          </a:p>
        </p:txBody>
      </p:sp>
      <p:pic>
        <p:nvPicPr>
          <p:cNvPr id="10" name="Picture 9" descr="A screenshot of a chart&#10;&#10;Description automatically generated">
            <a:extLst>
              <a:ext uri="{FF2B5EF4-FFF2-40B4-BE49-F238E27FC236}">
                <a16:creationId xmlns:a16="http://schemas.microsoft.com/office/drawing/2014/main" id="{E511B501-93B6-7C48-8ABA-D69DB2655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503" y="2938426"/>
            <a:ext cx="4474887" cy="257573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B2C403C-2C8E-9E48-B527-6C19CB0A4D2A}"/>
              </a:ext>
            </a:extLst>
          </p:cNvPr>
          <p:cNvGrpSpPr/>
          <p:nvPr/>
        </p:nvGrpSpPr>
        <p:grpSpPr>
          <a:xfrm>
            <a:off x="404037" y="1871330"/>
            <a:ext cx="2450633" cy="2385976"/>
            <a:chOff x="404037" y="1871330"/>
            <a:chExt cx="2450633" cy="2385976"/>
          </a:xfrm>
        </p:grpSpPr>
        <p:pic>
          <p:nvPicPr>
            <p:cNvPr id="12" name="Picture 11" descr="A diagram of a network of dna&#10;&#10;Description automatically generated with medium confidence">
              <a:extLst>
                <a:ext uri="{FF2B5EF4-FFF2-40B4-BE49-F238E27FC236}">
                  <a16:creationId xmlns:a16="http://schemas.microsoft.com/office/drawing/2014/main" id="{CA4B0B7F-C3B0-DB43-9439-D227A8BC7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870" y="1984006"/>
              <a:ext cx="2336800" cy="22733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9C558C-AA04-444B-9D81-1E0453C0D291}"/>
                </a:ext>
              </a:extLst>
            </p:cNvPr>
            <p:cNvSpPr/>
            <p:nvPr/>
          </p:nvSpPr>
          <p:spPr>
            <a:xfrm>
              <a:off x="404037" y="1871330"/>
              <a:ext cx="435935" cy="287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 descr="A diagram of a network&#10;&#10;Description automatically generated">
            <a:extLst>
              <a:ext uri="{FF2B5EF4-FFF2-40B4-BE49-F238E27FC236}">
                <a16:creationId xmlns:a16="http://schemas.microsoft.com/office/drawing/2014/main" id="{E2615D48-5F07-F343-91D6-8B5B39A3B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79" y="4364666"/>
            <a:ext cx="2603500" cy="2438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353312-6A7C-2F40-B596-2453F0354C5A}"/>
              </a:ext>
            </a:extLst>
          </p:cNvPr>
          <p:cNvSpPr txBox="1"/>
          <p:nvPr/>
        </p:nvSpPr>
        <p:spPr>
          <a:xfrm>
            <a:off x="7621222" y="1682064"/>
            <a:ext cx="4799259" cy="2548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AutoNum type="arabicParenR"/>
              <a:defRPr b="1"/>
            </a:pPr>
            <a:r>
              <a:rPr lang="en-US" sz="1900" b="0" dirty="0"/>
              <a:t>Barcoding cellular time in-vivo</a:t>
            </a:r>
          </a:p>
          <a:p>
            <a:pPr marL="285750" lvl="0" indent="-28575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 b="1"/>
            </a:pPr>
            <a:r>
              <a:rPr lang="en-US" sz="1900" b="0" kern="1200" dirty="0"/>
              <a:t> use fluores</a:t>
            </a:r>
            <a:r>
              <a:rPr lang="en-US" sz="1900" b="0" dirty="0"/>
              <a:t>cent pulse labels</a:t>
            </a:r>
          </a:p>
          <a:p>
            <a:pPr marL="342900" lvl="0" indent="-34290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AutoNum type="arabicParenR" startAt="2"/>
              <a:defRPr b="1"/>
            </a:pPr>
            <a:r>
              <a:rPr lang="en-US" sz="1900" b="0" dirty="0"/>
              <a:t>Time-stamped cellular dynamics</a:t>
            </a:r>
          </a:p>
          <a:p>
            <a:pPr marL="285750" lvl="0" indent="-28575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 b="1"/>
            </a:pPr>
            <a:r>
              <a:rPr lang="en-US" sz="1900" b="0" kern="1200" dirty="0"/>
              <a:t> cells </a:t>
            </a:r>
            <a:r>
              <a:rPr lang="en-US" sz="1900" b="0" dirty="0"/>
              <a:t>retain their fluorescent label as a temporal barcode</a:t>
            </a:r>
          </a:p>
          <a:p>
            <a:pPr marL="285750" lvl="0" indent="-28575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 b="1"/>
            </a:pPr>
            <a:r>
              <a:rPr lang="en-US" sz="1900" b="0" kern="1200" dirty="0"/>
              <a:t> can build ce</a:t>
            </a:r>
            <a:r>
              <a:rPr lang="en-US" sz="1900" b="0" dirty="0"/>
              <a:t>llular trajectories with ground truth time-stamps</a:t>
            </a:r>
            <a:endParaRPr lang="en-US" sz="1900" b="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A1CC8B-1D7E-874D-B5D8-9FB50AE435AC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356336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E9A97B-1917-9176-B980-E15E8CBDB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0EA27-BCAD-1145-88D9-D4DD198E8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6117661" cy="3578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/>
              <a:t>Thank you!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FE2211-E1B1-BC45-9772-E4395F314A6D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263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6B35C4-9E08-E444-9F2D-7BEA39F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95" y="1099350"/>
            <a:ext cx="11155680" cy="1463040"/>
          </a:xfrm>
        </p:spPr>
        <p:txBody>
          <a:bodyPr>
            <a:normAutofit/>
          </a:bodyPr>
          <a:lstStyle/>
          <a:p>
            <a:r>
              <a:rPr lang="en-US" sz="4400" dirty="0"/>
              <a:t>What is Pseudotime/Trajectory Inference?  </a:t>
            </a:r>
          </a:p>
        </p:txBody>
      </p:sp>
      <p:pic>
        <p:nvPicPr>
          <p:cNvPr id="6" name="Picture 5" descr="A diagram of a cell&#10;&#10;Description automatically generated">
            <a:extLst>
              <a:ext uri="{FF2B5EF4-FFF2-40B4-BE49-F238E27FC236}">
                <a16:creationId xmlns:a16="http://schemas.microsoft.com/office/drawing/2014/main" id="{F7C93EDA-94ED-4C43-A1A5-3644D05F0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53" y="2044793"/>
            <a:ext cx="5294856" cy="4030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6ED72C-911C-EB48-BDEC-DE190F13B826}"/>
              </a:ext>
            </a:extLst>
          </p:cNvPr>
          <p:cNvSpPr txBox="1"/>
          <p:nvPr/>
        </p:nvSpPr>
        <p:spPr>
          <a:xfrm>
            <a:off x="-4174" y="6571513"/>
            <a:ext cx="6100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Saelens, W et al. Nat Biotechnology 2019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F7235-5836-8940-8401-3004751DB40F}"/>
              </a:ext>
            </a:extLst>
          </p:cNvPr>
          <p:cNvSpPr txBox="1"/>
          <p:nvPr/>
        </p:nvSpPr>
        <p:spPr>
          <a:xfrm>
            <a:off x="-4174" y="6417624"/>
            <a:ext cx="6100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Trapnell, C et al. Nat Biotechnology 2014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FC5C4B-D4AB-604C-A617-5C8F7CEAF28B}"/>
              </a:ext>
            </a:extLst>
          </p:cNvPr>
          <p:cNvSpPr txBox="1"/>
          <p:nvPr/>
        </p:nvSpPr>
        <p:spPr>
          <a:xfrm>
            <a:off x="6350696" y="2480153"/>
            <a:ext cx="478494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1900" dirty="0">
                <a:solidFill>
                  <a:srgbClr val="C00000"/>
                </a:solidFill>
              </a:rPr>
              <a:t>Cell differentiation </a:t>
            </a:r>
            <a:r>
              <a:rPr lang="en-US" sz="1900" dirty="0"/>
              <a:t>occurs through dynamic developmental processes</a:t>
            </a:r>
          </a:p>
          <a:p>
            <a:pPr marL="457200" indent="-457200">
              <a:buAutoNum type="arabicParenR"/>
            </a:pPr>
            <a:r>
              <a:rPr lang="en-US" sz="1900" dirty="0">
                <a:solidFill>
                  <a:srgbClr val="C00000"/>
                </a:solidFill>
              </a:rPr>
              <a:t>Pseudotime</a:t>
            </a:r>
            <a:r>
              <a:rPr lang="en-US" sz="1900" dirty="0"/>
              <a:t> orders cells along trajectories that represent these process</a:t>
            </a:r>
          </a:p>
          <a:p>
            <a:pPr marL="457200" indent="-457200">
              <a:buAutoNum type="arabicParenR"/>
            </a:pPr>
            <a:r>
              <a:rPr lang="en-US" sz="1900" dirty="0">
                <a:solidFill>
                  <a:srgbClr val="C00000"/>
                </a:solidFill>
              </a:rPr>
              <a:t>Trajectory inference (TI) </a:t>
            </a:r>
            <a:r>
              <a:rPr lang="en-US" sz="1900" dirty="0"/>
              <a:t>reconstructs these cellular transitions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A7C6A5-AFE2-7443-B684-DCE21A77860C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7531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04213918-F1EB-4BCE-BE23-F5E9851E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3ADDE2-18DE-E84E-BF1F-F270EF6DE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6160"/>
            <a:ext cx="1115568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Monocle 2</a:t>
            </a: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2062E862-C7F7-4CA1-B929-D0B75F5E9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4" name="TextBox 5">
            <a:extLst>
              <a:ext uri="{FF2B5EF4-FFF2-40B4-BE49-F238E27FC236}">
                <a16:creationId xmlns:a16="http://schemas.microsoft.com/office/drawing/2014/main" id="{F282F191-9B46-7C62-23D3-4D63F9473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93528"/>
              </p:ext>
            </p:extLst>
          </p:nvPr>
        </p:nvGraphicFramePr>
        <p:xfrm>
          <a:off x="528319" y="2578608"/>
          <a:ext cx="11319123" cy="376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230730-229A-E24F-A3C6-86D2EB95D269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8740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99BFA4-938D-074B-883F-53DCAF815751}"/>
              </a:ext>
            </a:extLst>
          </p:cNvPr>
          <p:cNvSpPr txBox="1">
            <a:spLocks/>
          </p:cNvSpPr>
          <p:nvPr/>
        </p:nvSpPr>
        <p:spPr>
          <a:xfrm>
            <a:off x="578213" y="74102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Step 1: Identify genes that define the progress</a:t>
            </a:r>
          </a:p>
        </p:txBody>
      </p:sp>
      <p:pic>
        <p:nvPicPr>
          <p:cNvPr id="6" name="Picture 5" descr="A diagram of a graph&#10;&#10;Description automatically generated">
            <a:extLst>
              <a:ext uri="{FF2B5EF4-FFF2-40B4-BE49-F238E27FC236}">
                <a16:creationId xmlns:a16="http://schemas.microsoft.com/office/drawing/2014/main" id="{E7F2B911-4748-5744-9901-931E21C4E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36" y="1934817"/>
            <a:ext cx="3652177" cy="3618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39C050-AFDA-3B49-9058-869E18785981}"/>
              </a:ext>
            </a:extLst>
          </p:cNvPr>
          <p:cNvSpPr txBox="1"/>
          <p:nvPr/>
        </p:nvSpPr>
        <p:spPr>
          <a:xfrm>
            <a:off x="-4174" y="6550223"/>
            <a:ext cx="6100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Trapnell, C et al. Nat Biotechnology 2014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D40E64-F2AA-CA4B-ADE4-6C3566603B57}"/>
                  </a:ext>
                </a:extLst>
              </p:cNvPr>
              <p:cNvSpPr txBox="1"/>
              <p:nvPr/>
            </p:nvSpPr>
            <p:spPr>
              <a:xfrm>
                <a:off x="6410749" y="1450069"/>
                <a:ext cx="5323144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dirty="0"/>
                  <a:t>1)      Cells exist in a high-dimensional space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900" dirty="0"/>
                  <a:t>   Each cell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is a point in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/>
                  <a:t>dimensional space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D40E64-F2AA-CA4B-ADE4-6C3566603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749" y="1450069"/>
                <a:ext cx="5323144" cy="969496"/>
              </a:xfrm>
              <a:prstGeom prst="rect">
                <a:avLst/>
              </a:prstGeom>
              <a:blipFill>
                <a:blip r:embed="rId4"/>
                <a:stretch>
                  <a:fillRect l="-950" t="-389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black number on a white background&#10;&#10;Description automatically generated">
            <a:extLst>
              <a:ext uri="{FF2B5EF4-FFF2-40B4-BE49-F238E27FC236}">
                <a16:creationId xmlns:a16="http://schemas.microsoft.com/office/drawing/2014/main" id="{A1C260A7-EEF6-7844-BEF2-7832C7F1E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930" y="2306678"/>
            <a:ext cx="2477328" cy="4185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E8CF1-49CF-0C41-ADC2-7133245DCBC0}"/>
              </a:ext>
            </a:extLst>
          </p:cNvPr>
          <p:cNvSpPr txBox="1"/>
          <p:nvPr/>
        </p:nvSpPr>
        <p:spPr>
          <a:xfrm>
            <a:off x="6456713" y="2725222"/>
            <a:ext cx="57352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 startAt="2"/>
            </a:pPr>
            <a:r>
              <a:rPr lang="en-US" sz="1900"/>
              <a:t>Select high variance genes or based on differential expression patterns</a:t>
            </a:r>
          </a:p>
          <a:p>
            <a:pPr marL="457200" indent="-457200">
              <a:buAutoNum type="arabicParenR" startAt="2"/>
            </a:pPr>
            <a:endParaRPr lang="en-US" sz="1900"/>
          </a:p>
          <a:p>
            <a:pPr marL="457200" indent="-457200">
              <a:buAutoNum type="alphaUcPeriod"/>
            </a:pPr>
            <a:r>
              <a:rPr lang="en-US" sz="1900"/>
              <a:t>High variability across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  Compute the variance across cells for each gene</a:t>
            </a:r>
          </a:p>
          <a:p>
            <a:endParaRPr lang="en-US" sz="1900"/>
          </a:p>
          <a:p>
            <a:endParaRPr lang="en-US" sz="1900"/>
          </a:p>
          <a:p>
            <a:endParaRPr lang="en-US" sz="1900"/>
          </a:p>
          <a:p>
            <a:pPr marL="457200" indent="-457200">
              <a:buAutoNum type="alphaUcPeriod" startAt="2"/>
            </a:pPr>
            <a:r>
              <a:rPr lang="en-US" sz="1900"/>
              <a:t>Genes that define biologically relevant processes (e.g., stem cell markers)</a:t>
            </a:r>
          </a:p>
          <a:p>
            <a:endParaRPr lang="en-US" sz="1900"/>
          </a:p>
          <a:p>
            <a:r>
              <a:rPr lang="en-US" sz="1900"/>
              <a:t>C.    Differential expression along cell states</a:t>
            </a:r>
          </a:p>
        </p:txBody>
      </p:sp>
      <p:pic>
        <p:nvPicPr>
          <p:cNvPr id="13" name="Picture 12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490982FA-FB70-3D4D-A9C8-C2B30F5A9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200" y="4379521"/>
            <a:ext cx="2740783" cy="713119"/>
          </a:xfrm>
          <a:prstGeom prst="rect">
            <a:avLst/>
          </a:prstGeom>
        </p:spPr>
      </p:pic>
      <p:pic>
        <p:nvPicPr>
          <p:cNvPr id="15" name="Picture 14" descr="A close up of a quote&#10;&#10;Description automatically generated">
            <a:extLst>
              <a:ext uri="{FF2B5EF4-FFF2-40B4-BE49-F238E27FC236}">
                <a16:creationId xmlns:a16="http://schemas.microsoft.com/office/drawing/2014/main" id="{5BAC2BDB-A944-0F48-9977-A9DE05907F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1200" y="6242851"/>
            <a:ext cx="3111776" cy="5040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18E0BD-13D1-EE40-86AF-375D914AF8EE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336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2CF561-99D7-C944-B045-D49F615F6E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Step 2: Reduce data dimensionality (ICA)</a:t>
            </a:r>
          </a:p>
        </p:txBody>
      </p:sp>
      <p:pic>
        <p:nvPicPr>
          <p:cNvPr id="6" name="Picture 5" descr="A diagram of a graph&#10;&#10;Description automatically generated">
            <a:extLst>
              <a:ext uri="{FF2B5EF4-FFF2-40B4-BE49-F238E27FC236}">
                <a16:creationId xmlns:a16="http://schemas.microsoft.com/office/drawing/2014/main" id="{DCD136AE-B841-AB4D-A9F0-4A7652904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46" y="2505533"/>
            <a:ext cx="5975854" cy="33740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3B7B61-CBD0-BE41-803C-0C3EB06A7BEF}"/>
              </a:ext>
            </a:extLst>
          </p:cNvPr>
          <p:cNvSpPr txBox="1"/>
          <p:nvPr/>
        </p:nvSpPr>
        <p:spPr>
          <a:xfrm>
            <a:off x="-4174" y="6550223"/>
            <a:ext cx="6100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Trapnell, C et al. Nat Biotechnology 2014</a:t>
            </a:r>
          </a:p>
        </p:txBody>
      </p:sp>
      <p:pic>
        <p:nvPicPr>
          <p:cNvPr id="9" name="Picture 8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63AFC031-D06A-4646-8FB5-CC463E8BA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576" y="1510748"/>
            <a:ext cx="1372894" cy="469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5BF3F3-49B1-3240-87AF-39C47EA80F18}"/>
                  </a:ext>
                </a:extLst>
              </p:cNvPr>
              <p:cNvSpPr txBox="1"/>
              <p:nvPr/>
            </p:nvSpPr>
            <p:spPr>
              <a:xfrm>
                <a:off x="6372451" y="1192288"/>
                <a:ext cx="5323144" cy="1554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R"/>
                </a:pPr>
                <a:r>
                  <a:rPr lang="en-US" sz="1900" dirty="0"/>
                  <a:t>Mathematical equations:</a:t>
                </a:r>
              </a:p>
              <a:p>
                <a:pPr marL="457200" indent="-457200">
                  <a:buAutoNum type="arabicParenR"/>
                </a:pPr>
                <a:endParaRPr lang="en-US" sz="19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900" dirty="0"/>
                  <a:t> is the observed mixed signals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900" dirty="0"/>
                  <a:t> is the mixing matrix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900" dirty="0"/>
                  <a:t> is the original independent source signals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5BF3F3-49B1-3240-87AF-39C47EA80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451" y="1192288"/>
                <a:ext cx="5323144" cy="1554272"/>
              </a:xfrm>
              <a:prstGeom prst="rect">
                <a:avLst/>
              </a:prstGeom>
              <a:blipFill>
                <a:blip r:embed="rId5"/>
                <a:stretch>
                  <a:fillRect l="-713" t="-2439" b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5081C9D7-8618-C64D-8579-D32E5EF185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0381" y="3447793"/>
            <a:ext cx="2167283" cy="475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977248-77B3-6048-8EA2-ED94AD1BA124}"/>
                  </a:ext>
                </a:extLst>
              </p:cNvPr>
              <p:cNvSpPr txBox="1"/>
              <p:nvPr/>
            </p:nvSpPr>
            <p:spPr>
              <a:xfrm>
                <a:off x="6493724" y="3065020"/>
                <a:ext cx="5323144" cy="1554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R" startAt="2"/>
                </a:pPr>
                <a:r>
                  <a:rPr lang="en-US" sz="1900"/>
                  <a:t>Goals:</a:t>
                </a:r>
              </a:p>
              <a:p>
                <a:endParaRPr lang="en-US" sz="1900"/>
              </a:p>
              <a:p>
                <a:endParaRPr lang="en-US" sz="19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900"/>
                  <a:t> is the estimated independent components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900"/>
                  <a:t> is the unmixing matrix, computed by ICA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977248-77B3-6048-8EA2-ED94AD1BA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724" y="3065020"/>
                <a:ext cx="5323144" cy="1554272"/>
              </a:xfrm>
              <a:prstGeom prst="rect">
                <a:avLst/>
              </a:prstGeom>
              <a:blipFill>
                <a:blip r:embed="rId7"/>
                <a:stretch>
                  <a:fillRect l="-952" t="-1626" b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diagram of a diagram of a radio wave&#10;&#10;Description automatically generated with medium confidence">
            <a:extLst>
              <a:ext uri="{FF2B5EF4-FFF2-40B4-BE49-F238E27FC236}">
                <a16:creationId xmlns:a16="http://schemas.microsoft.com/office/drawing/2014/main" id="{690E8AC9-013A-434C-A90F-523F177D0D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9449" y="4782790"/>
            <a:ext cx="3361316" cy="1392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68B145-0B8A-E443-B9E8-4062B65478BB}"/>
                  </a:ext>
                </a:extLst>
              </p:cNvPr>
              <p:cNvSpPr txBox="1"/>
              <p:nvPr/>
            </p:nvSpPr>
            <p:spPr>
              <a:xfrm>
                <a:off x="7409315" y="6187679"/>
                <a:ext cx="6029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68B145-0B8A-E443-B9E8-4062B6547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315" y="6187679"/>
                <a:ext cx="6029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9EED91-9ADD-D949-9F73-4486EF83C287}"/>
                  </a:ext>
                </a:extLst>
              </p:cNvPr>
              <p:cNvSpPr txBox="1"/>
              <p:nvPr/>
            </p:nvSpPr>
            <p:spPr>
              <a:xfrm>
                <a:off x="8012289" y="6187679"/>
                <a:ext cx="868017" cy="383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9EED91-9ADD-D949-9F73-4486EF83C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289" y="6187679"/>
                <a:ext cx="868017" cy="3834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E09952-F902-C24B-939B-9C805F8C4715}"/>
                  </a:ext>
                </a:extLst>
              </p:cNvPr>
              <p:cNvSpPr txBox="1"/>
              <p:nvPr/>
            </p:nvSpPr>
            <p:spPr>
              <a:xfrm>
                <a:off x="8806663" y="6187679"/>
                <a:ext cx="8680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E09952-F902-C24B-939B-9C805F8C4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663" y="6187679"/>
                <a:ext cx="86801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42B2A35-4A7E-2742-88CA-2D47D5DA1D9E}"/>
                  </a:ext>
                </a:extLst>
              </p:cNvPr>
              <p:cNvSpPr txBox="1"/>
              <p:nvPr/>
            </p:nvSpPr>
            <p:spPr>
              <a:xfrm>
                <a:off x="10126989" y="6154345"/>
                <a:ext cx="10621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42B2A35-4A7E-2742-88CA-2D47D5DA1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989" y="6154345"/>
                <a:ext cx="1062171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7B7AFA9-478C-8140-8F22-C6809A0C4CCD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263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278592-9697-CC4B-A41D-34548FE7D9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Why ICA</a:t>
            </a:r>
          </a:p>
        </p:txBody>
      </p:sp>
      <p:pic>
        <p:nvPicPr>
          <p:cNvPr id="6" name="Picture 5" descr="A diagram of different colored lines&#10;&#10;Description automatically generated">
            <a:extLst>
              <a:ext uri="{FF2B5EF4-FFF2-40B4-BE49-F238E27FC236}">
                <a16:creationId xmlns:a16="http://schemas.microsoft.com/office/drawing/2014/main" id="{85D21CB1-E433-3D4D-B483-702574535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23" y="2153380"/>
            <a:ext cx="6089490" cy="36954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48D373-13E0-A847-A57A-0DF44F3392AC}"/>
              </a:ext>
            </a:extLst>
          </p:cNvPr>
          <p:cNvSpPr txBox="1"/>
          <p:nvPr/>
        </p:nvSpPr>
        <p:spPr>
          <a:xfrm>
            <a:off x="0" y="6334780"/>
            <a:ext cx="9007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https://github.com/NBISweden/excelerate-scRNAseq/blob/master/session-trajectories/trajectory_inference_analysis.pdf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1F1CC-8719-7649-9E74-C9EFDE196639}"/>
              </a:ext>
            </a:extLst>
          </p:cNvPr>
          <p:cNvSpPr txBox="1"/>
          <p:nvPr/>
        </p:nvSpPr>
        <p:spPr>
          <a:xfrm>
            <a:off x="7380300" y="2367178"/>
            <a:ext cx="512683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1900" dirty="0"/>
              <a:t>PCA :  find the directions of maximal 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  Find the loudest sound in the room (dominant but may be mixed)</a:t>
            </a:r>
          </a:p>
          <a:p>
            <a:endParaRPr lang="en-US" sz="1900" dirty="0"/>
          </a:p>
          <a:p>
            <a:pPr marL="457200" indent="-457200">
              <a:buAutoNum type="arabicParenR" startAt="2"/>
            </a:pPr>
            <a:r>
              <a:rPr lang="en-US" sz="1900" dirty="0"/>
              <a:t>ICA:   find the direction of maximal independence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  Find individual voices in a conversion </a:t>
            </a:r>
          </a:p>
          <a:p>
            <a:pPr marL="457200" indent="-457200">
              <a:buAutoNum type="arabicParenR"/>
            </a:pPr>
            <a:endParaRPr lang="en-US" sz="1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67A0B-F5A1-C64F-93EA-F4D3874E921E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1521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iagram of a diagram of a diagram of a diagram of a diagram of a diagram of a diagram of a diagram of a diagram of a diagram of a diagram of a diagram of a diagram of&#10;&#10;Description automatically generated">
            <a:extLst>
              <a:ext uri="{FF2B5EF4-FFF2-40B4-BE49-F238E27FC236}">
                <a16:creationId xmlns:a16="http://schemas.microsoft.com/office/drawing/2014/main" id="{DE10B737-B8AA-0B4B-90DB-B4E33CBCC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7870" y="3606170"/>
            <a:ext cx="4736055" cy="2252109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FC19829-AC66-664E-B2BB-EC170E3574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Step 3: Construct minimum spanning tree (MST) on the cells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228BB-CF00-6447-9552-41B353A2C8BB}"/>
              </a:ext>
            </a:extLst>
          </p:cNvPr>
          <p:cNvSpPr txBox="1"/>
          <p:nvPr/>
        </p:nvSpPr>
        <p:spPr>
          <a:xfrm>
            <a:off x="-4174" y="6550223"/>
            <a:ext cx="6100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Trapnell, C et al. Nat Biotechnology 2014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5B6447-295F-6042-812D-7E96999BDA46}"/>
                  </a:ext>
                </a:extLst>
              </p:cNvPr>
              <p:cNvSpPr txBox="1"/>
              <p:nvPr/>
            </p:nvSpPr>
            <p:spPr>
              <a:xfrm>
                <a:off x="6372910" y="1142812"/>
                <a:ext cx="5576283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900" dirty="0"/>
                  <a:t>Connect all vertices (cells) in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900" dirty="0"/>
                  <a:t> in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sz="19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900" dirty="0"/>
                  <a:t>Has no cycles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900" dirty="0"/>
                  <a:t>Minimizes the total sum of edge weights</a:t>
                </a:r>
              </a:p>
              <a:p>
                <a:endParaRPr lang="en-US" sz="1900" dirty="0"/>
              </a:p>
              <a:p>
                <a:pPr marL="457200" indent="-457200">
                  <a:buAutoNum type="arabicParenR"/>
                </a:pPr>
                <a:r>
                  <a:rPr lang="en-US" sz="1900" dirty="0"/>
                  <a:t>Compute the pairwise distance in reduced-dimensional space </a:t>
                </a:r>
              </a:p>
              <a:p>
                <a:pPr marL="457200" indent="-457200">
                  <a:buAutoNum type="arabicParenR"/>
                </a:pPr>
                <a:r>
                  <a:rPr lang="en-US" sz="1900" dirty="0"/>
                  <a:t>Prim’s algorithm </a:t>
                </a:r>
              </a:p>
              <a:p>
                <a:endParaRPr lang="en-US" sz="19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5B6447-295F-6042-812D-7E96999BD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910" y="1142812"/>
                <a:ext cx="5576283" cy="2431435"/>
              </a:xfrm>
              <a:prstGeom prst="rect">
                <a:avLst/>
              </a:prstGeom>
              <a:blipFill>
                <a:blip r:embed="rId4"/>
                <a:stretch>
                  <a:fillRect l="-682" t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diagram of a triangle with red lines and blue circles&#10;&#10;Description automatically generated">
            <a:extLst>
              <a:ext uri="{FF2B5EF4-FFF2-40B4-BE49-F238E27FC236}">
                <a16:creationId xmlns:a16="http://schemas.microsoft.com/office/drawing/2014/main" id="{C759B4D2-9085-8D49-87B0-3515B2A08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444" y="3369126"/>
            <a:ext cx="4526330" cy="33106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340455-9EBD-AB44-A257-8EFA9C2E08AA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4061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B4CDCA-203A-F641-9820-FE629F1598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Step 4: Find the longest path through the MST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D374C7-8DAD-A247-B060-C8C07D2A13F9}"/>
              </a:ext>
            </a:extLst>
          </p:cNvPr>
          <p:cNvSpPr txBox="1"/>
          <p:nvPr/>
        </p:nvSpPr>
        <p:spPr>
          <a:xfrm>
            <a:off x="7741069" y="3653537"/>
            <a:ext cx="426594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1900" dirty="0"/>
              <a:t>The longest continuous path is the best proxy for the differentiation timeline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  Longest path is called the diameter</a:t>
            </a:r>
          </a:p>
        </p:txBody>
      </p:sp>
      <p:pic>
        <p:nvPicPr>
          <p:cNvPr id="8" name="Picture 7" descr="A red arrow pointing to a black circle&#10;&#10;Description automatically generated">
            <a:extLst>
              <a:ext uri="{FF2B5EF4-FFF2-40B4-BE49-F238E27FC236}">
                <a16:creationId xmlns:a16="http://schemas.microsoft.com/office/drawing/2014/main" id="{683E0375-5140-094F-8380-D7AAAA67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91" y="3017546"/>
            <a:ext cx="7556078" cy="29191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C09714-189E-FD49-938F-724C655820AA}"/>
              </a:ext>
            </a:extLst>
          </p:cNvPr>
          <p:cNvSpPr txBox="1"/>
          <p:nvPr/>
        </p:nvSpPr>
        <p:spPr>
          <a:xfrm>
            <a:off x="-4174" y="6550223"/>
            <a:ext cx="6100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Trapnell, C et al. Nat Biotechnology 2014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752BE-0919-5244-843F-23ACEC4984F9}"/>
              </a:ext>
            </a:extLst>
          </p:cNvPr>
          <p:cNvSpPr txBox="1"/>
          <p:nvPr/>
        </p:nvSpPr>
        <p:spPr>
          <a:xfrm>
            <a:off x="11734780" y="64886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79138258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Custom 86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7012</TotalTime>
  <Words>3395</Words>
  <Application>Microsoft Macintosh PowerPoint</Application>
  <PresentationFormat>Widescreen</PresentationFormat>
  <Paragraphs>352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Bierstadt</vt:lpstr>
      <vt:lpstr>Calibri</vt:lpstr>
      <vt:lpstr>Cambria Math</vt:lpstr>
      <vt:lpstr>Neue Haas Grotesk Text Pro</vt:lpstr>
      <vt:lpstr>GestaltVTI</vt:lpstr>
      <vt:lpstr>Single Cell Applications - Pseudotime Cell Trajectories</vt:lpstr>
      <vt:lpstr>Outline </vt:lpstr>
      <vt:lpstr>What is Pseudotime/Trajectory Inference?  </vt:lpstr>
      <vt:lpstr>Monocle 2</vt:lpstr>
      <vt:lpstr>PowerPoint Presentation</vt:lpstr>
      <vt:lpstr>Step 2: Reduce data dimensionality (ICA)</vt:lpstr>
      <vt:lpstr>Why ICA</vt:lpstr>
      <vt:lpstr>Step 3: Construct minimum spanning tree (MST) on the cells </vt:lpstr>
      <vt:lpstr>Step 4: Find the longest path through the MST </vt:lpstr>
      <vt:lpstr>Step 5: Order cells along the trajectory</vt:lpstr>
      <vt:lpstr>RNA Velocity: spliced and unspliced RNA levels indicate changing gene expression </vt:lpstr>
      <vt:lpstr>RNA Velocity: spliced dynamics predict future cell state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in Inferring cellular time </vt:lpstr>
      <vt:lpstr>LIVE-seq </vt:lpstr>
      <vt:lpstr>Zman-seq </vt:lpstr>
      <vt:lpstr>Zman-seq 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Advances in Single-Cell Analysis </dc:title>
  <dc:creator>Bai, Donglu</dc:creator>
  <cp:lastModifiedBy>Bai, Donglu</cp:lastModifiedBy>
  <cp:revision>3</cp:revision>
  <dcterms:created xsi:type="dcterms:W3CDTF">2025-02-25T17:45:24Z</dcterms:created>
  <dcterms:modified xsi:type="dcterms:W3CDTF">2025-03-03T19:05:51Z</dcterms:modified>
</cp:coreProperties>
</file>