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84" r:id="rId3"/>
    <p:sldId id="258" r:id="rId4"/>
    <p:sldId id="257" r:id="rId5"/>
    <p:sldId id="259" r:id="rId6"/>
    <p:sldId id="278" r:id="rId7"/>
    <p:sldId id="293" r:id="rId8"/>
    <p:sldId id="274" r:id="rId9"/>
    <p:sldId id="275" r:id="rId10"/>
    <p:sldId id="260" r:id="rId11"/>
    <p:sldId id="277" r:id="rId12"/>
    <p:sldId id="261" r:id="rId13"/>
    <p:sldId id="262" r:id="rId14"/>
    <p:sldId id="263" r:id="rId15"/>
    <p:sldId id="264" r:id="rId16"/>
    <p:sldId id="276" r:id="rId17"/>
    <p:sldId id="288" r:id="rId18"/>
    <p:sldId id="265" r:id="rId19"/>
    <p:sldId id="290" r:id="rId20"/>
    <p:sldId id="345" r:id="rId21"/>
    <p:sldId id="332" r:id="rId22"/>
    <p:sldId id="329" r:id="rId23"/>
    <p:sldId id="337" r:id="rId24"/>
    <p:sldId id="327" r:id="rId25"/>
    <p:sldId id="338" r:id="rId26"/>
    <p:sldId id="295" r:id="rId27"/>
    <p:sldId id="302" r:id="rId28"/>
    <p:sldId id="301" r:id="rId29"/>
    <p:sldId id="303" r:id="rId30"/>
    <p:sldId id="300" r:id="rId31"/>
    <p:sldId id="304" r:id="rId32"/>
    <p:sldId id="296" r:id="rId33"/>
    <p:sldId id="324" r:id="rId34"/>
    <p:sldId id="321" r:id="rId35"/>
    <p:sldId id="344" r:id="rId36"/>
    <p:sldId id="305" r:id="rId37"/>
    <p:sldId id="292" r:id="rId38"/>
    <p:sldId id="334" r:id="rId39"/>
    <p:sldId id="335" r:id="rId40"/>
    <p:sldId id="336" r:id="rId41"/>
    <p:sldId id="314" r:id="rId42"/>
    <p:sldId id="339" r:id="rId43"/>
    <p:sldId id="340" r:id="rId44"/>
    <p:sldId id="308" r:id="rId45"/>
    <p:sldId id="315" r:id="rId46"/>
    <p:sldId id="341" r:id="rId47"/>
    <p:sldId id="343" r:id="rId48"/>
    <p:sldId id="320" r:id="rId49"/>
    <p:sldId id="342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6B"/>
    <a:srgbClr val="718FB8"/>
    <a:srgbClr val="D27656"/>
    <a:srgbClr val="C55A10"/>
    <a:srgbClr val="375623"/>
    <a:srgbClr val="43546A"/>
    <a:srgbClr val="FBE6D6"/>
    <a:srgbClr val="D6DDE6"/>
    <a:srgbClr val="00D1D1"/>
    <a:srgbClr val="FF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0"/>
    <p:restoredTop sz="76170"/>
  </p:normalViewPr>
  <p:slideViewPr>
    <p:cSldViewPr snapToGrid="0" snapToObjects="1">
      <p:cViewPr varScale="1">
        <p:scale>
          <a:sx n="155" d="100"/>
          <a:sy n="155" d="100"/>
        </p:scale>
        <p:origin x="116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7596F-EB45-A64C-990C-C98543E4F979}" type="datetimeFigureOut">
              <a:rPr lang="en-US" smtClean="0"/>
              <a:t>3/21/25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512D5-1A9E-0B42-8861-D89964F88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6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9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30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5B4AE-4F0E-328F-776F-ACFB8DA19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BBA19A-0DFE-A88A-5696-EDED6EF418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1D821A-5F23-7E37-6B57-BBD869E09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AEC47-0BEE-EB1E-1D02-E68D497E02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07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44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09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34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48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85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91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80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98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F9E30-046A-A87E-D5E4-DEF916B89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4A48EE-A132-29BA-089A-BA20E28CC3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3BEC0C-8850-5C75-7EB1-99B12500AB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1650"/>
              </a:lnSpc>
              <a:spcAft>
                <a:spcPts val="900"/>
              </a:spcAft>
              <a:buNone/>
            </a:pPr>
            <a:endParaRPr lang="en-US" b="0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6F836-B685-8A7D-B46D-5C703357AC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759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D4E8B-6979-A414-13F6-6FCA3527C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E2B685-218D-875E-CD6F-CE80A6E4CA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C78C61-35D0-1D5D-B728-1346F9907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1AD59-82D3-43B5-E969-3EDEB3ADFB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7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247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AA92E-6283-B97F-80A4-8B3CDF68C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CBA73B-B8AF-1879-F288-340BD86F1C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F3A888-D405-265C-432C-980D744E6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BF2B1-D453-1DD0-ADB2-5B7B9B6E2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49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215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7320D-B433-601D-F734-F916267ED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563340-D062-A1A6-BBCD-2ABF8FA48F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842D0D-5C59-8DD1-F01C-7C2949D2D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5E5BF-FCD3-40C6-3105-1196319C87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628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886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8041D-2788-C91B-DDBE-1A86383EB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B3CBDA-B758-58E1-CE22-6B46E25A00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E3D899-853C-D56E-B10F-28D3D40AE8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A14E7-EC49-71C0-7C42-5C57799189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838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A3387-D9C1-11F1-BCAA-173C8CB60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EF57F7-7D55-31C9-D089-36CD19AC57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B83BCA-BD13-01D8-7E12-256F78BFA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2B32E-707B-0B11-5536-0C7580B8EB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854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818B8-F034-9D47-64EB-B90B2DF8F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C5FD48-C46F-5891-1A99-37251968E2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F6733F-348A-84D5-883F-8C09712989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53ECF-0A94-84A1-2C99-C55077CF30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24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136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D0A05-8046-5C08-4B39-5D299F1B0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EE660E-58E0-A987-1424-E29D223AF1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DAF78A-DB6E-3615-6EFD-AD06C649A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A37E7-6E65-ACC3-2B70-FF5DD67A3C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026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A5567-329B-7365-F78D-8B69FE46B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A125A3-0E2E-DB71-BD92-9440C8D674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10E024-94FA-4AFD-3EA4-CD63DAD920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2AB77-5689-24E0-50E2-ECC72496DC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501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253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6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222AF-15C0-2974-EDB8-D819FAC52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C49B35-ADA9-A8F8-0B68-9ACE4E727F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C6FAFD-9091-9C7D-07D8-4286229AA4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E7707-7992-0748-CAC7-B65FA4CC13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027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0E90B-B0C1-B6CD-5E63-6C3083913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20E703-75C1-51B4-33A0-544122E319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386236-C760-BEC9-B8B8-6346C60989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DE9DE-D894-7766-74C0-8D7AD8CA33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269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667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610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D4146-7843-3384-B454-428153DD7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3BC2F2-994E-A03D-7089-DADCFF5DEC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4BA6DD-CA42-CE5D-D6E6-BF4AD87B8B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F3C24-1E4D-2F72-0F5A-C0AEFA6290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271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565B9-8868-02CA-07AC-888404C4B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E25D79-281A-0CC8-12E5-2B769529F2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6553B1-7D25-6501-69AC-1E23AC789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63A34-91FE-08FA-1FFD-9BDA66DDAF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58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624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907E7-9079-9AEF-3CAF-5D9DC1E49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7ACC3E-6D28-C7EB-DDC0-A5F699D3E0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C08DC5-B089-BA6F-82A3-45BF5ADE5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A49BC-2BF1-6281-B4AC-208040AA4F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32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550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6B125-4547-79D1-3DF4-0025DCD5C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AACE36-09DD-7077-FC48-87FEC99EF0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7C5255-D657-587A-C063-E13A82946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77DED-1870-D585-4979-41B7BFB8F1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894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7842C-B6A1-067E-288A-D2CCD2355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131CE7-F406-762A-3B85-4DEB3FEB4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98C42A-11FB-20E5-5172-156246D682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B452A-001E-D4DB-0DE9-E2408BB002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121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770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984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401A5-9252-3D5B-C4D4-C3DC4A608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9DC0DB-04F1-DF1C-8D3D-C72C2B1496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778BAD-5691-AABC-2ED9-FE55C6AD5B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57313-0B8B-1177-AF0D-187BE88D52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416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05189-D149-6924-29D8-C1011AA33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BA26CB-ED5F-3BF3-E722-3B8DD7284B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BE86B9-FE17-9CFF-ED6A-42D3E98AED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78E11-A96D-3FB8-1ECA-31123D58A7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20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98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40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84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44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FA382-BE4B-A949-2A78-462CB9BD1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97D19F-55C2-34C2-BEBD-034EAD2386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D3796A-0ECB-1B24-E073-7346AD357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F4238-5B27-9568-1B19-333D658B79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2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9F179-5EB8-0B8A-9418-DC56249FC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4C27A1-B981-12F6-1E89-A63A2DE85E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A89A57-BCAA-4C5E-2703-FCAEB3F9C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9C990-E41B-76B5-3554-E46E0D2DB5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FDF19-4100-35B2-E83B-A1A213619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FD0FB9-15CE-9B56-2935-D4C850C767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D24168-3F30-9E74-1899-5CD2B8254F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EDEF9-A167-CD5C-46F8-9A46A3311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3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58839-6681-BE4E-951B-9A6511746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3CF278-C002-B040-9AA8-482A9923D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8C5C-568C-DD4C-879A-CF2FEA5C1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4BB3D-5947-DE4D-95F5-C55D2AAB3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9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D9E8D-C0DA-B24A-8309-527F756E8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CCE61-F2E1-BA4C-AF49-7AF565854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0AF66-B201-4544-8F74-C7D0D698B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0FE2E-6019-4D4E-8D2A-6E4EEF8E7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9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DA7F-2A35-1346-B92F-1F341C6AC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36E83-AD2C-F746-A85D-925B602DF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AE13C-EAC5-6C4B-9382-13D64CEF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4E918-D1E0-C64A-8BA1-8577BCB7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6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5EC3-28E8-704C-BE6D-E06960EFE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613AC-D8AE-0945-BA7A-4E710ECA1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15BC9-9C5E-524E-AD65-4BE46428B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BB41-B6AF-C046-8A9D-140C9A171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3865A-0654-7E40-8C79-085F1681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67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EA715-3C86-F543-911B-BDB5F97DB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A09E3-F378-6A44-84D8-3E3B60FB0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FF74D-D1FA-B544-937E-2BB881F04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F3023-B809-E94C-8E0F-A0502273A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9436E-A5D4-C840-ADB6-658776EC6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3A927A-46A0-8C48-B39D-C031ACEF7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048027-904F-7F44-965B-C2216F77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7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CFA0E-8D47-5249-86A2-6570A8D2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B6BD2-20DA-C949-A9B7-3F19AB787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D304A-3479-1A4F-964C-60D872F33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4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CA6D2A-C524-0243-B716-BD4C8E70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F6361-C199-6C4A-91AC-DFE87902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8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A005-A52A-904B-A014-9951E1C4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68187-23FB-934E-93E2-C5BC3999F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1645C-711B-1C40-9AA3-ECE14E568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959CB-AFE3-0847-BC88-D668A06A4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1C6F1-4771-2649-9D26-94D8DF07E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4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B96F2-18FE-E844-AAD6-3535BE15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11838D-439B-AD42-93F4-D9348A379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1D829-FDB8-E040-868A-7ADD4BD68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70C65-70E8-FC4A-BD9A-065491482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B137C-5B19-C34D-B9E9-BEC3CB87B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9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9BBA9-BE8B-0A4E-9CAB-43BC38C6F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28197-B8B9-D34E-9DD7-E440661DC1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2F633-6B68-B149-9857-93A61EFC7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531D7-1B8B-204F-8BED-FCCE76EA0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8D4BA20E-A553-6F48-BD36-E5AD94908D4A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EA201AB-787A-9241-8359-94469DB6EB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67901384"/>
              </p:ext>
            </p:extLst>
          </p:nvPr>
        </p:nvGraphicFramePr>
        <p:xfrm>
          <a:off x="0" y="-5718"/>
          <a:ext cx="9144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17147775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34035231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981605237"/>
                    </a:ext>
                  </a:extLst>
                </a:gridCol>
              </a:tblGrid>
              <a:tr h="417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      Gerstein </a:t>
                      </a:r>
                      <a:r>
                        <a:rPr lang="en-US" sz="2400" b="0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Lab</a:t>
                      </a: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56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i="0" dirty="0">
                        <a:latin typeface="Helvetica" pitchFamily="2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5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543271"/>
                  </a:ext>
                </a:extLst>
              </a:tr>
            </a:tbl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1AA362-7DC0-8840-B26C-6DEA3B8F5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30870"/>
            <a:ext cx="7886700" cy="100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97CD61-DFFD-8144-9E28-2A9D654594C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829549" y="-12001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356B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0356B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56B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0356B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356B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356B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learning.com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AAF8-09A6-3543-8690-707B815B3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903" y="637247"/>
            <a:ext cx="7930194" cy="186116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Deep Learning Fundamentals</a:t>
            </a:r>
            <a:r>
              <a:rPr lang="zh-CN" altLang="en-US" sz="3200" dirty="0"/>
              <a:t> </a:t>
            </a:r>
            <a:r>
              <a:rPr lang="en-US" altLang="zh-CN" sz="3200" dirty="0"/>
              <a:t>2</a:t>
            </a:r>
            <a:r>
              <a:rPr lang="zh-CN" altLang="en-US" sz="3200" dirty="0"/>
              <a:t> </a:t>
            </a:r>
            <a:r>
              <a:rPr lang="en-US" altLang="zh-CN" sz="3200" dirty="0"/>
              <a:t>–</a:t>
            </a:r>
            <a:r>
              <a:rPr lang="zh-CN" altLang="en-US" sz="3200" dirty="0"/>
              <a:t> </a:t>
            </a:r>
            <a:r>
              <a:rPr lang="en-US" altLang="zh-CN" sz="3200" dirty="0"/>
              <a:t>Convolution</a:t>
            </a:r>
            <a:r>
              <a:rPr lang="zh-CN" altLang="en-US" sz="3200" dirty="0"/>
              <a:t> </a:t>
            </a:r>
            <a:r>
              <a:rPr lang="en-US" altLang="zh-CN" sz="3200" dirty="0"/>
              <a:t>Neural</a:t>
            </a:r>
            <a:r>
              <a:rPr lang="zh-CN" altLang="en-US" sz="3200" dirty="0"/>
              <a:t> </a:t>
            </a:r>
            <a:r>
              <a:rPr lang="en-US" altLang="zh-CN" sz="3200" dirty="0"/>
              <a:t>Networks</a:t>
            </a:r>
            <a:r>
              <a:rPr lang="zh-CN" altLang="en-US" sz="3200" dirty="0"/>
              <a:t> </a:t>
            </a:r>
            <a:r>
              <a:rPr lang="en-US" altLang="zh-CN" sz="3200" dirty="0"/>
              <a:t>(25t4)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B7A050-735C-1448-97B9-6520AEC96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907756"/>
            <a:ext cx="6858000" cy="1655762"/>
          </a:xfrm>
        </p:spPr>
        <p:txBody>
          <a:bodyPr anchor="ctr"/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" dirty="0"/>
              <a:t>Michelle Yu</a:t>
            </a:r>
          </a:p>
          <a:p>
            <a:r>
              <a:rPr lang="nl" dirty="0"/>
              <a:t>CBB 752 Spring 2025</a:t>
            </a:r>
          </a:p>
        </p:txBody>
      </p:sp>
      <p:pic>
        <p:nvPicPr>
          <p:cNvPr id="5" name="Picture 4" descr="A cat sitting on a table&#13;&#10;&#13;&#10;Description automatically generated">
            <a:extLst>
              <a:ext uri="{FF2B5EF4-FFF2-40B4-BE49-F238E27FC236}">
                <a16:creationId xmlns:a16="http://schemas.microsoft.com/office/drawing/2014/main" id="{F7AD3BE6-35A6-D44F-B106-9D5B605BF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904" y="2189907"/>
            <a:ext cx="5380192" cy="30263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71B900-18C3-714D-80D3-497B9B3CF835}"/>
              </a:ext>
            </a:extLst>
          </p:cNvPr>
          <p:cNvSpPr/>
          <p:nvPr/>
        </p:nvSpPr>
        <p:spPr>
          <a:xfrm>
            <a:off x="7009029" y="6425018"/>
            <a:ext cx="19839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Photo credit: </a:t>
            </a:r>
            <a:r>
              <a:rPr lang="en-US" sz="1200" dirty="0" err="1"/>
              <a:t>bit.ly</a:t>
            </a:r>
            <a:r>
              <a:rPr lang="en-US" sz="1200" dirty="0"/>
              <a:t>/2ScVugE</a:t>
            </a:r>
          </a:p>
        </p:txBody>
      </p:sp>
    </p:spTree>
    <p:extLst>
      <p:ext uri="{BB962C8B-B14F-4D97-AF65-F5344CB8AC3E}">
        <p14:creationId xmlns:p14="http://schemas.microsoft.com/office/powerpoint/2010/main" val="3305591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2DC2B-C3CA-1960-1217-B25449C81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52401DE-8DDE-E617-9E97-BA575971A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52" y="1241406"/>
            <a:ext cx="4464893" cy="325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9060AA-344C-55CC-2B7A-145977147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Detect</a:t>
            </a:r>
            <a:r>
              <a:rPr lang="zh-CN" altLang="en-US" sz="2800" dirty="0"/>
              <a:t> </a:t>
            </a:r>
            <a:r>
              <a:rPr lang="en-US" altLang="zh-CN" sz="2800" dirty="0"/>
              <a:t>features</a:t>
            </a:r>
            <a:r>
              <a:rPr lang="zh-CN" altLang="en-US" sz="2800" dirty="0"/>
              <a:t> </a:t>
            </a:r>
            <a:r>
              <a:rPr lang="en-US" altLang="zh-CN" sz="2800" dirty="0"/>
              <a:t>in</a:t>
            </a:r>
            <a:r>
              <a:rPr lang="zh-CN" altLang="en-US" sz="2800" dirty="0"/>
              <a:t> </a:t>
            </a:r>
            <a:r>
              <a:rPr lang="en-US" altLang="zh-CN" sz="2800" dirty="0"/>
              <a:t>an</a:t>
            </a:r>
            <a:r>
              <a:rPr lang="zh-CN" altLang="en-US" sz="2800" dirty="0"/>
              <a:t> </a:t>
            </a:r>
            <a:r>
              <a:rPr lang="en-US" altLang="zh-CN" sz="2800" dirty="0"/>
              <a:t>image</a:t>
            </a:r>
            <a:r>
              <a:rPr lang="zh-CN" altLang="en-US" sz="2800" dirty="0"/>
              <a:t> </a:t>
            </a:r>
            <a:r>
              <a:rPr lang="en-US" altLang="zh-CN" sz="2800" dirty="0"/>
              <a:t>via</a:t>
            </a:r>
            <a:r>
              <a:rPr lang="zh-CN" altLang="en-US" sz="2800" dirty="0"/>
              <a:t> </a:t>
            </a:r>
            <a:r>
              <a:rPr lang="en-US" altLang="zh-CN" sz="2800" b="1" dirty="0"/>
              <a:t>Kernel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/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Filter</a:t>
            </a:r>
            <a:endParaRPr lang="en-US" sz="28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1D2A87-52E9-B54F-B908-DABE0427AA10}"/>
              </a:ext>
            </a:extLst>
          </p:cNvPr>
          <p:cNvSpPr txBox="1">
            <a:spLocks/>
          </p:cNvSpPr>
          <p:nvPr/>
        </p:nvSpPr>
        <p:spPr>
          <a:xfrm>
            <a:off x="628650" y="4753144"/>
            <a:ext cx="7886699" cy="1425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</a:t>
            </a:r>
            <a:r>
              <a:rPr lang="en-US" sz="1400" b="1" dirty="0"/>
              <a:t>filter</a:t>
            </a:r>
            <a:r>
              <a:rPr lang="en-US" sz="1400" dirty="0"/>
              <a:t> is applied to </a:t>
            </a:r>
            <a:r>
              <a:rPr lang="en-US" sz="1400" b="1" dirty="0"/>
              <a:t>3x3 image patches</a:t>
            </a:r>
            <a:r>
              <a:rPr lang="en-US" sz="1400" dirty="0"/>
              <a:t> to detect patterns or features.</a:t>
            </a:r>
          </a:p>
          <a:p>
            <a:r>
              <a:rPr lang="en-US" sz="1400" dirty="0"/>
              <a:t>Convolution produces </a:t>
            </a:r>
            <a:r>
              <a:rPr lang="en-US" sz="1400" b="1" dirty="0"/>
              <a:t>higher values</a:t>
            </a:r>
            <a:r>
              <a:rPr lang="en-US" sz="1400" dirty="0"/>
              <a:t> when the filter matches the pattern in the image; </a:t>
            </a:r>
            <a:r>
              <a:rPr lang="en-US" sz="1400" b="1" dirty="0"/>
              <a:t>Lower values</a:t>
            </a:r>
            <a:r>
              <a:rPr lang="en-US" sz="1400" dirty="0"/>
              <a:t> indicate weaker matches or opposing patterns. </a:t>
            </a:r>
          </a:p>
          <a:p>
            <a:r>
              <a:rPr lang="en-US" sz="1400" dirty="0"/>
              <a:t>The resulting </a:t>
            </a:r>
            <a:r>
              <a:rPr lang="en-US" sz="1400" b="1" dirty="0"/>
              <a:t>feature map</a:t>
            </a:r>
            <a:r>
              <a:rPr lang="en-US" sz="1400" dirty="0"/>
              <a:t> highlights </a:t>
            </a:r>
            <a:r>
              <a:rPr lang="en-US" sz="1400" b="1" dirty="0"/>
              <a:t>where the feature appears</a:t>
            </a:r>
            <a:r>
              <a:rPr lang="en-US" sz="1400" dirty="0"/>
              <a:t> in the image.</a:t>
            </a:r>
            <a:endParaRPr lang="en-US" sz="15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8216F6-71AB-D6CC-12A6-50E01EED6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28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B6763-3665-0139-03E8-5C3D274EA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AE049A50-B460-4E52-8046-E16ED40A9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52" y="1241406"/>
            <a:ext cx="4464893" cy="325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F116CB-86A0-607A-D3C9-4544D62F2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Detect</a:t>
            </a:r>
            <a:r>
              <a:rPr lang="zh-CN" altLang="en-US" sz="2800" dirty="0"/>
              <a:t> </a:t>
            </a:r>
            <a:r>
              <a:rPr lang="en-US" altLang="zh-CN" sz="2800" dirty="0"/>
              <a:t>features</a:t>
            </a:r>
            <a:r>
              <a:rPr lang="zh-CN" altLang="en-US" sz="2800" dirty="0"/>
              <a:t> </a:t>
            </a:r>
            <a:r>
              <a:rPr lang="en-US" altLang="zh-CN" sz="2800" dirty="0"/>
              <a:t>in</a:t>
            </a:r>
            <a:r>
              <a:rPr lang="zh-CN" altLang="en-US" sz="2800" dirty="0"/>
              <a:t> </a:t>
            </a:r>
            <a:r>
              <a:rPr lang="en-US" altLang="zh-CN" sz="2800" dirty="0"/>
              <a:t>an</a:t>
            </a:r>
            <a:r>
              <a:rPr lang="zh-CN" altLang="en-US" sz="2800" dirty="0"/>
              <a:t> </a:t>
            </a:r>
            <a:r>
              <a:rPr lang="en-US" altLang="zh-CN" sz="2800" dirty="0"/>
              <a:t>image</a:t>
            </a:r>
            <a:r>
              <a:rPr lang="zh-CN" altLang="en-US" sz="2800" dirty="0"/>
              <a:t> </a:t>
            </a:r>
            <a:r>
              <a:rPr lang="en-US" altLang="zh-CN" sz="2800" dirty="0"/>
              <a:t>via</a:t>
            </a:r>
            <a:r>
              <a:rPr lang="zh-CN" altLang="en-US" sz="2800" dirty="0"/>
              <a:t> </a:t>
            </a:r>
            <a:r>
              <a:rPr lang="en-US" altLang="zh-CN" sz="2800" b="1" dirty="0"/>
              <a:t>Kernel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/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Filter</a:t>
            </a:r>
            <a:endParaRPr lang="en-US" sz="28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A98CF6-D746-86D2-1927-3EAB5BB0D648}"/>
              </a:ext>
            </a:extLst>
          </p:cNvPr>
          <p:cNvSpPr txBox="1">
            <a:spLocks/>
          </p:cNvSpPr>
          <p:nvPr/>
        </p:nvSpPr>
        <p:spPr>
          <a:xfrm>
            <a:off x="628650" y="4447038"/>
            <a:ext cx="7886699" cy="19936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Parameter sharing. </a:t>
            </a:r>
            <a:r>
              <a:rPr lang="en-US" sz="1600" dirty="0"/>
              <a:t>In convolutional layers, the </a:t>
            </a:r>
            <a:r>
              <a:rPr lang="en-US" sz="1600" b="1" dirty="0"/>
              <a:t>same weights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/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same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filters</a:t>
            </a:r>
            <a:r>
              <a:rPr lang="en-US" sz="1600" dirty="0"/>
              <a:t> (parameters) are applied across different spatial positions of the input. </a:t>
            </a:r>
          </a:p>
          <a:p>
            <a:pPr lvl="1"/>
            <a:r>
              <a:rPr lang="en-US" sz="1300" dirty="0"/>
              <a:t>For each feature map, neurons share weights, resulting in far fewer parameters compared to fully connected layers.</a:t>
            </a:r>
          </a:p>
          <a:p>
            <a:r>
              <a:rPr lang="en-US" sz="1600" b="1" dirty="0"/>
              <a:t>Depth.</a:t>
            </a:r>
            <a:r>
              <a:rPr lang="en-US" sz="1600" dirty="0"/>
              <a:t> Each convolution operation applies </a:t>
            </a:r>
            <a:r>
              <a:rPr lang="en-US" sz="1600" b="1" dirty="0"/>
              <a:t>multiple filters</a:t>
            </a:r>
            <a:r>
              <a:rPr lang="en-US" sz="1600" dirty="0"/>
              <a:t> (kernels) to the input, producing </a:t>
            </a:r>
            <a:r>
              <a:rPr lang="en-US" sz="1600" b="1" dirty="0"/>
              <a:t>multiple feature layers</a:t>
            </a:r>
            <a:r>
              <a:rPr lang="en-US" sz="1600" dirty="0"/>
              <a:t> (feature maps).</a:t>
            </a:r>
          </a:p>
          <a:p>
            <a:pPr lvl="1"/>
            <a:r>
              <a:rPr lang="en-US" sz="1300" dirty="0"/>
              <a:t>Each filter detects a different pattern, such as edges, textures, or shapes.</a:t>
            </a:r>
          </a:p>
          <a:p>
            <a:pPr lvl="1"/>
            <a:r>
              <a:rPr lang="en-US" sz="1300" dirty="0"/>
              <a:t>By stacking these feature maps, the network can capture a wide variety of features in the input image.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E3E68E-19E0-C10F-1C75-966BD1E84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04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0EEDE-23CC-009C-243B-7C3C4B6F2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FAD1-836F-80A4-61F7-9CCF3E442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Stride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7A950-EC58-6925-2692-CCE8D3C88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92" y="4892852"/>
            <a:ext cx="7727663" cy="1309092"/>
          </a:xfrm>
        </p:spPr>
        <p:txBody>
          <a:bodyPr/>
          <a:lstStyle/>
          <a:p>
            <a:r>
              <a:rPr lang="en-US" b="1" dirty="0"/>
              <a:t>Stride</a:t>
            </a:r>
            <a:r>
              <a:rPr lang="en-US" dirty="0"/>
              <a:t> determines how far the filter moves with each step (e.g., 1 pixel, 2 pixels).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C50D5E-6505-4348-3B88-A081F0003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02" y="1780002"/>
            <a:ext cx="2424296" cy="19447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1104BB-2DCA-9215-F7A3-813CA07D5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532" y="1132854"/>
            <a:ext cx="1830543" cy="1564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5DB61A-01B3-155A-488D-4F7DACA23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037" y="2821662"/>
            <a:ext cx="1830654" cy="1564476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03829E0-F519-CEEB-947E-F4AD2FCDEE15}"/>
              </a:ext>
            </a:extLst>
          </p:cNvPr>
          <p:cNvSpPr txBox="1">
            <a:spLocks/>
          </p:cNvSpPr>
          <p:nvPr/>
        </p:nvSpPr>
        <p:spPr>
          <a:xfrm>
            <a:off x="6703243" y="1791984"/>
            <a:ext cx="1338979" cy="438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b="1" dirty="0"/>
              <a:t>Stride = 1</a:t>
            </a:r>
            <a:endParaRPr lang="en-US" sz="2000" b="1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93AF82B-B7D7-9736-3201-86851B34814F}"/>
              </a:ext>
            </a:extLst>
          </p:cNvPr>
          <p:cNvSpPr txBox="1">
            <a:spLocks/>
          </p:cNvSpPr>
          <p:nvPr/>
        </p:nvSpPr>
        <p:spPr>
          <a:xfrm>
            <a:off x="6703242" y="3384426"/>
            <a:ext cx="1338979" cy="438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b="1" dirty="0"/>
              <a:t>Stride = 2</a:t>
            </a:r>
            <a:endParaRPr lang="en-US" sz="2000" b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43BE1A-EA9F-073E-89E4-FC8A45652B0A}"/>
              </a:ext>
            </a:extLst>
          </p:cNvPr>
          <p:cNvCxnSpPr>
            <a:cxnSpLocks/>
          </p:cNvCxnSpPr>
          <p:nvPr/>
        </p:nvCxnSpPr>
        <p:spPr>
          <a:xfrm>
            <a:off x="3136415" y="2834905"/>
            <a:ext cx="70107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9260FD8-1C9E-48D1-671D-E722AD7F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48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987D0-5477-8EAB-B420-4EA137954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784C-7958-BE8C-91D7-4CD9AAD5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Zero-Padding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3A073-AE43-36A0-A194-DF0DF4339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063270" cy="4351338"/>
          </a:xfrm>
        </p:spPr>
        <p:txBody>
          <a:bodyPr/>
          <a:lstStyle/>
          <a:p>
            <a:r>
              <a:rPr lang="en-US" b="1" dirty="0"/>
              <a:t>Padding</a:t>
            </a:r>
            <a:r>
              <a:rPr lang="en-US" dirty="0"/>
              <a:t> adds extra pixels (commonly zeros) around the image boundary to prevent loss of information at the edges.</a:t>
            </a:r>
          </a:p>
          <a:p>
            <a:r>
              <a:rPr lang="en-US" dirty="0"/>
              <a:t>Without padding, pixels at the edges are used less in convolution, leading to loss of information and reduced output size.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EA4BD25-B753-EFE7-03E6-1CC66B207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20" y="1706563"/>
            <a:ext cx="41275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1D44A-BD69-B2AF-B7F7-D9E066853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81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A06A3-CFD0-29DE-AC94-365499D4D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8C16F-55AF-DB58-7ABE-3F455773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convolution examples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EC0161-2079-5E05-FE6C-178CE9006274}"/>
              </a:ext>
            </a:extLst>
          </p:cNvPr>
          <p:cNvSpPr txBox="1"/>
          <p:nvPr/>
        </p:nvSpPr>
        <p:spPr>
          <a:xfrm>
            <a:off x="4788850" y="6582976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github.com</a:t>
            </a:r>
            <a:r>
              <a:rPr lang="en-US" sz="1200" dirty="0"/>
              <a:t>/</a:t>
            </a:r>
            <a:r>
              <a:rPr lang="en-US" sz="1200" dirty="0" err="1"/>
              <a:t>vdumoulin</a:t>
            </a:r>
            <a:r>
              <a:rPr lang="en-US" sz="1200" dirty="0"/>
              <a:t>/</a:t>
            </a:r>
            <a:r>
              <a:rPr lang="en-US" sz="1200" dirty="0" err="1"/>
              <a:t>conv_arithmetic?tab</a:t>
            </a:r>
            <a:r>
              <a:rPr lang="en-US" sz="1200" dirty="0"/>
              <a:t>=readme-</a:t>
            </a:r>
            <a:r>
              <a:rPr lang="en-US" sz="1200" dirty="0" err="1"/>
              <a:t>ov</a:t>
            </a:r>
            <a:r>
              <a:rPr lang="en-US" sz="1200" dirty="0"/>
              <a:t>-file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D90BA87-1602-2F69-D8CE-7C5C4615D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1" y="2291179"/>
            <a:ext cx="2218309" cy="23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8F92EEB1-D6EF-BECD-8860-DA3260000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70" y="2251659"/>
            <a:ext cx="2150281" cy="23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815644BF-AEAB-3922-7D41-F337C58F1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71" y="2170360"/>
            <a:ext cx="2609777" cy="251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A0AD429-DA5F-9FAA-7D19-7736D1452981}"/>
              </a:ext>
            </a:extLst>
          </p:cNvPr>
          <p:cNvSpPr txBox="1">
            <a:spLocks/>
          </p:cNvSpPr>
          <p:nvPr/>
        </p:nvSpPr>
        <p:spPr>
          <a:xfrm>
            <a:off x="628649" y="5209291"/>
            <a:ext cx="1338979" cy="6968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b="1" dirty="0"/>
              <a:t>No padding,</a:t>
            </a:r>
          </a:p>
          <a:p>
            <a:pPr marL="0" indent="0" algn="ctr">
              <a:buNone/>
            </a:pPr>
            <a:r>
              <a:rPr lang="en-US" altLang="zh-CN" sz="2000" b="1" dirty="0"/>
              <a:t>Stride = 1</a:t>
            </a:r>
            <a:endParaRPr lang="en-US" sz="2000" b="1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5EB1F52-E6BF-96B9-57AC-92FA01E03562}"/>
              </a:ext>
            </a:extLst>
          </p:cNvPr>
          <p:cNvSpPr txBox="1">
            <a:spLocks/>
          </p:cNvSpPr>
          <p:nvPr/>
        </p:nvSpPr>
        <p:spPr>
          <a:xfrm>
            <a:off x="3590109" y="5209291"/>
            <a:ext cx="1445891" cy="69683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b="1" dirty="0"/>
              <a:t>Padding = 2,</a:t>
            </a:r>
          </a:p>
          <a:p>
            <a:pPr marL="0" indent="0" algn="ctr">
              <a:buNone/>
            </a:pPr>
            <a:r>
              <a:rPr lang="en-US" altLang="zh-CN" sz="2000" b="1" dirty="0"/>
              <a:t>Stride = 1</a:t>
            </a:r>
            <a:endParaRPr lang="en-US" sz="2000" b="1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E163C33-5852-D292-84AC-1BC2BE52BC27}"/>
              </a:ext>
            </a:extLst>
          </p:cNvPr>
          <p:cNvSpPr txBox="1">
            <a:spLocks/>
          </p:cNvSpPr>
          <p:nvPr/>
        </p:nvSpPr>
        <p:spPr>
          <a:xfrm>
            <a:off x="6434113" y="5173578"/>
            <a:ext cx="1445891" cy="69683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b="1" dirty="0"/>
              <a:t>Padding = 1,</a:t>
            </a:r>
          </a:p>
          <a:p>
            <a:pPr marL="0" indent="0" algn="ctr">
              <a:buNone/>
            </a:pPr>
            <a:r>
              <a:rPr lang="en-US" altLang="zh-CN" sz="2000" b="1" dirty="0"/>
              <a:t>Stride = 2</a:t>
            </a:r>
            <a:endParaRPr lang="en-US" sz="2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0F5F37-CBB0-FF88-78BB-19FB92FE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85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3F019-6C2B-4612-94E0-3EADD3071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778EF-3304-A004-A326-A91E3560B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Pooling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377EDFA-3384-CB1B-495F-3ED7D44901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41" y="941206"/>
            <a:ext cx="3620818" cy="26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2B7FB4-D87F-027B-CE54-7CB86D9EB2FB}"/>
              </a:ext>
            </a:extLst>
          </p:cNvPr>
          <p:cNvSpPr txBox="1">
            <a:spLocks/>
          </p:cNvSpPr>
          <p:nvPr/>
        </p:nvSpPr>
        <p:spPr>
          <a:xfrm>
            <a:off x="628649" y="4009869"/>
            <a:ext cx="7953219" cy="216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Pooling is often applied after convolution operation to simplify the output data.</a:t>
            </a:r>
          </a:p>
          <a:p>
            <a:r>
              <a:rPr lang="en-US" b="1" dirty="0"/>
              <a:t>Max Pooling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Selects the </a:t>
            </a:r>
            <a:r>
              <a:rPr lang="en-US" b="1" dirty="0"/>
              <a:t>maximum value</a:t>
            </a:r>
            <a:r>
              <a:rPr lang="en-US" dirty="0"/>
              <a:t> within each region covered by the kernel.</a:t>
            </a:r>
          </a:p>
          <a:p>
            <a:r>
              <a:rPr lang="en-US" b="1" dirty="0"/>
              <a:t>Average Pooling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Computes the </a:t>
            </a:r>
            <a:r>
              <a:rPr lang="en-US" b="1" dirty="0"/>
              <a:t>average value</a:t>
            </a:r>
            <a:r>
              <a:rPr lang="en-US" dirty="0"/>
              <a:t> within each region covered by the kernel.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313B95-54CF-B6AA-A80B-70490DD06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02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49003-D744-E1BE-ACCC-5C2748FD5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484C5-A425-B35F-DA39-7C6FF0D72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Pooling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359E1BC-3EC1-5392-9C03-F8D659B20E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41" y="941206"/>
            <a:ext cx="3620818" cy="26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7B9815-7616-DA98-5D07-B05E0E2A7B39}"/>
              </a:ext>
            </a:extLst>
          </p:cNvPr>
          <p:cNvSpPr txBox="1">
            <a:spLocks/>
          </p:cNvSpPr>
          <p:nvPr/>
        </p:nvSpPr>
        <p:spPr>
          <a:xfrm>
            <a:off x="628649" y="4009869"/>
            <a:ext cx="7953219" cy="216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Max Pooling</a:t>
            </a:r>
            <a:r>
              <a:rPr lang="en-US" dirty="0"/>
              <a:t> also acts as a </a:t>
            </a:r>
            <a:r>
              <a:rPr lang="en-US" b="1" dirty="0"/>
              <a:t>noise suppressant</a:t>
            </a:r>
            <a:r>
              <a:rPr lang="en-US" dirty="0"/>
              <a:t> by discarding noisy activations.</a:t>
            </a:r>
            <a:r>
              <a:rPr lang="en-US" b="1" dirty="0"/>
              <a:t> </a:t>
            </a:r>
          </a:p>
          <a:p>
            <a:r>
              <a:rPr lang="en-US" dirty="0"/>
              <a:t>Pooling simplifies data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en-US" dirty="0"/>
              <a:t> improves computational efficiency.</a:t>
            </a:r>
          </a:p>
          <a:p>
            <a:r>
              <a:rPr lang="en-US" dirty="0"/>
              <a:t>Convolution performs a </a:t>
            </a:r>
            <a:r>
              <a:rPr lang="en-US" b="1" dirty="0"/>
              <a:t>linear operation</a:t>
            </a:r>
            <a:r>
              <a:rPr lang="en-US" altLang="zh-CN" dirty="0"/>
              <a:t>;</a:t>
            </a:r>
            <a:r>
              <a:rPr lang="zh-CN" altLang="en-US" dirty="0"/>
              <a:t> </a:t>
            </a:r>
            <a:r>
              <a:rPr lang="en-US" dirty="0"/>
              <a:t>non-linearity is</a:t>
            </a:r>
            <a:r>
              <a:rPr lang="zh-CN" altLang="en-US" dirty="0"/>
              <a:t> </a:t>
            </a:r>
            <a:r>
              <a:rPr lang="en-US" altLang="zh-CN" dirty="0"/>
              <a:t>often</a:t>
            </a:r>
            <a:r>
              <a:rPr lang="en-US" dirty="0"/>
              <a:t> introduced through </a:t>
            </a:r>
            <a:r>
              <a:rPr lang="en-US" altLang="zh-CN" dirty="0"/>
              <a:t>subsequent</a:t>
            </a:r>
            <a:r>
              <a:rPr lang="zh-CN" altLang="en-US" dirty="0"/>
              <a:t> </a:t>
            </a:r>
            <a:r>
              <a:rPr lang="en-US" b="1" dirty="0" err="1"/>
              <a:t>ReLU</a:t>
            </a:r>
            <a:r>
              <a:rPr lang="en-US" b="1" dirty="0"/>
              <a:t> activations</a:t>
            </a:r>
            <a:r>
              <a:rPr lang="en-US" dirty="0"/>
              <a:t> and </a:t>
            </a:r>
            <a:r>
              <a:rPr lang="en-US" b="1" dirty="0"/>
              <a:t>pooling layers</a:t>
            </a:r>
            <a:r>
              <a:rPr lang="en-US" altLang="zh-CN" b="1" dirty="0"/>
              <a:t>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82C0E2-7D22-D637-6469-E92379EB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2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8AEED-5892-20F2-BBEC-40F01A612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5D6754-D132-7199-65D9-65BCE6C3DB97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2060742" y="4876231"/>
            <a:ext cx="3593847" cy="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3E9BDF9-C1A5-93EB-9FE8-E75C4EE3E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771" y="1377227"/>
            <a:ext cx="6370456" cy="3399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E0F383-C392-1B9B-FAC0-4EF7DC512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CNN</a:t>
            </a:r>
            <a:r>
              <a:rPr lang="zh-CN" altLang="en-US" sz="2400" dirty="0"/>
              <a:t> </a:t>
            </a:r>
            <a:r>
              <a:rPr lang="en-US" altLang="zh-CN" sz="2400" dirty="0"/>
              <a:t>learns</a:t>
            </a:r>
            <a:r>
              <a:rPr lang="zh-CN" altLang="en-US" sz="2400" dirty="0"/>
              <a:t> </a:t>
            </a:r>
            <a:r>
              <a:rPr lang="en-US" altLang="zh-CN" sz="2400" dirty="0"/>
              <a:t>features</a:t>
            </a:r>
            <a:r>
              <a:rPr lang="zh-CN" altLang="en-US" sz="2400" dirty="0"/>
              <a:t> </a:t>
            </a:r>
            <a:r>
              <a:rPr lang="en-US" altLang="zh-CN" sz="2400" dirty="0"/>
              <a:t>directly</a:t>
            </a:r>
            <a:r>
              <a:rPr lang="zh-CN" altLang="en-US" sz="2400" dirty="0"/>
              <a:t> </a:t>
            </a:r>
            <a:r>
              <a:rPr lang="en-US" altLang="zh-CN" sz="2400" dirty="0"/>
              <a:t>from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data</a:t>
            </a:r>
            <a:endParaRPr lang="en-US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F23802-AED8-872A-4C64-83E123198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943" y="4571634"/>
            <a:ext cx="1661593" cy="673932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3E87828-39FA-49D2-6557-A7C8D246AB74}"/>
              </a:ext>
            </a:extLst>
          </p:cNvPr>
          <p:cNvSpPr/>
          <p:nvPr/>
        </p:nvSpPr>
        <p:spPr>
          <a:xfrm>
            <a:off x="1947921" y="4817779"/>
            <a:ext cx="112821" cy="11690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C5FBE9-B737-5D88-FDB2-358DB56DB5D2}"/>
              </a:ext>
            </a:extLst>
          </p:cNvPr>
          <p:cNvSpPr/>
          <p:nvPr/>
        </p:nvSpPr>
        <p:spPr>
          <a:xfrm>
            <a:off x="5654589" y="4817778"/>
            <a:ext cx="112821" cy="11690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4E4BF9A-02FA-576F-8D24-33CA25347E40}"/>
              </a:ext>
            </a:extLst>
          </p:cNvPr>
          <p:cNvSpPr txBox="1">
            <a:spLocks/>
          </p:cNvSpPr>
          <p:nvPr/>
        </p:nvSpPr>
        <p:spPr>
          <a:xfrm>
            <a:off x="1884980" y="5321196"/>
            <a:ext cx="4404502" cy="729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b="1" dirty="0"/>
              <a:t>The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classification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task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drives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the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feature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extraction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in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CNN</a:t>
            </a:r>
            <a:endParaRPr lang="en-US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D984FC-D224-EE30-5E9C-4BAA55AB9A5F}"/>
              </a:ext>
            </a:extLst>
          </p:cNvPr>
          <p:cNvSpPr/>
          <p:nvPr/>
        </p:nvSpPr>
        <p:spPr>
          <a:xfrm>
            <a:off x="6289482" y="5036317"/>
            <a:ext cx="332510" cy="3325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C6EC7B-FAC8-804D-D467-BDABD80BBAC1}"/>
              </a:ext>
            </a:extLst>
          </p:cNvPr>
          <p:cNvSpPr/>
          <p:nvPr/>
        </p:nvSpPr>
        <p:spPr>
          <a:xfrm>
            <a:off x="6621992" y="5036316"/>
            <a:ext cx="332510" cy="3325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52330-7757-3B91-3791-59C25E8E37AA}"/>
              </a:ext>
            </a:extLst>
          </p:cNvPr>
          <p:cNvSpPr/>
          <p:nvPr/>
        </p:nvSpPr>
        <p:spPr>
          <a:xfrm>
            <a:off x="6954502" y="5036316"/>
            <a:ext cx="332510" cy="3325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B298AA-639A-FFE0-7D8E-DE37A8202123}"/>
              </a:ext>
            </a:extLst>
          </p:cNvPr>
          <p:cNvSpPr/>
          <p:nvPr/>
        </p:nvSpPr>
        <p:spPr>
          <a:xfrm>
            <a:off x="6289482" y="5368826"/>
            <a:ext cx="332510" cy="3325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E53228-F403-DBFB-4340-BE7F3D2CA7C3}"/>
              </a:ext>
            </a:extLst>
          </p:cNvPr>
          <p:cNvSpPr/>
          <p:nvPr/>
        </p:nvSpPr>
        <p:spPr>
          <a:xfrm>
            <a:off x="6621992" y="5368825"/>
            <a:ext cx="332510" cy="3325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3003F7-9916-149C-0632-C774BEB4F814}"/>
              </a:ext>
            </a:extLst>
          </p:cNvPr>
          <p:cNvSpPr/>
          <p:nvPr/>
        </p:nvSpPr>
        <p:spPr>
          <a:xfrm>
            <a:off x="6954502" y="5368825"/>
            <a:ext cx="332510" cy="3325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67E991-D85F-1E23-0E34-1F381DC9D91F}"/>
              </a:ext>
            </a:extLst>
          </p:cNvPr>
          <p:cNvSpPr/>
          <p:nvPr/>
        </p:nvSpPr>
        <p:spPr>
          <a:xfrm>
            <a:off x="6289482" y="5701335"/>
            <a:ext cx="332510" cy="3325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567D9E-FAB8-D710-66A4-6F8CFED4C610}"/>
              </a:ext>
            </a:extLst>
          </p:cNvPr>
          <p:cNvSpPr/>
          <p:nvPr/>
        </p:nvSpPr>
        <p:spPr>
          <a:xfrm>
            <a:off x="6621992" y="5701334"/>
            <a:ext cx="332510" cy="3325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E5BFB0-AC71-EB3E-A9E4-53BE6EC9525D}"/>
              </a:ext>
            </a:extLst>
          </p:cNvPr>
          <p:cNvSpPr/>
          <p:nvPr/>
        </p:nvSpPr>
        <p:spPr>
          <a:xfrm>
            <a:off x="6954502" y="5701334"/>
            <a:ext cx="332510" cy="3325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9CB6615-9BE3-6C1E-482F-437F0C8A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17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FB208B-5D07-6DC7-AFEC-F95D5C48AC12}"/>
              </a:ext>
            </a:extLst>
          </p:cNvPr>
          <p:cNvSpPr txBox="1">
            <a:spLocks/>
          </p:cNvSpPr>
          <p:nvPr/>
        </p:nvSpPr>
        <p:spPr>
          <a:xfrm>
            <a:off x="-13666" y="6335240"/>
            <a:ext cx="6361043" cy="522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 dirty="0"/>
              <a:t>Again,</a:t>
            </a:r>
            <a:r>
              <a:rPr lang="zh-CN" altLang="en-US" sz="1200" dirty="0"/>
              <a:t> </a:t>
            </a:r>
            <a:r>
              <a:rPr lang="en-US" altLang="zh-CN" sz="1200" b="1" dirty="0"/>
              <a:t>a</a:t>
            </a:r>
            <a:r>
              <a:rPr lang="en-US" sz="1200" b="1" dirty="0"/>
              <a:t> convolutional filter </a:t>
            </a:r>
            <a:r>
              <a:rPr lang="en-US" sz="1200" dirty="0"/>
              <a:t>is </a:t>
            </a:r>
            <a:r>
              <a:rPr lang="en-US" altLang="zh-CN" sz="1200" dirty="0"/>
              <a:t>a</a:t>
            </a:r>
            <a:r>
              <a:rPr lang="zh-CN" altLang="en-US" sz="1200" dirty="0"/>
              <a:t> </a:t>
            </a:r>
            <a:r>
              <a:rPr lang="en-US" sz="1200" dirty="0"/>
              <a:t>matrix of </a:t>
            </a:r>
            <a:r>
              <a:rPr lang="en-US" sz="1200" b="1" dirty="0"/>
              <a:t>weights</a:t>
            </a:r>
            <a:r>
              <a:rPr lang="en-US" sz="1200" dirty="0"/>
              <a:t>, initialized randomly and updated through backpropagation during training.</a:t>
            </a:r>
          </a:p>
        </p:txBody>
      </p:sp>
    </p:spTree>
    <p:extLst>
      <p:ext uri="{BB962C8B-B14F-4D97-AF65-F5344CB8AC3E}">
        <p14:creationId xmlns:p14="http://schemas.microsoft.com/office/powerpoint/2010/main" val="2591740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DBD77-DA5D-8A34-BFF7-05B86633B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9680AC-DD65-05E2-F217-EAFA365238DD}"/>
              </a:ext>
            </a:extLst>
          </p:cNvPr>
          <p:cNvCxnSpPr>
            <a:cxnSpLocks/>
          </p:cNvCxnSpPr>
          <p:nvPr/>
        </p:nvCxnSpPr>
        <p:spPr>
          <a:xfrm>
            <a:off x="2060742" y="4876232"/>
            <a:ext cx="5877545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D4C4141-A534-2646-0DC5-5DCCB8879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771" y="1377227"/>
            <a:ext cx="6370456" cy="3399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934836-501A-BE18-CFD7-F5161BBB5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041" y="4579743"/>
            <a:ext cx="1661593" cy="657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B0A9DD-BA76-2451-226B-862E1B83C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4943" y="4571634"/>
            <a:ext cx="1661593" cy="673932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755B6ED5-063D-13A5-EAB3-8988E4C3FE06}"/>
              </a:ext>
            </a:extLst>
          </p:cNvPr>
          <p:cNvSpPr/>
          <p:nvPr/>
        </p:nvSpPr>
        <p:spPr>
          <a:xfrm>
            <a:off x="1947921" y="4817779"/>
            <a:ext cx="112821" cy="11690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F926521-AC3A-6FA4-1E0D-0E7148C8995C}"/>
              </a:ext>
            </a:extLst>
          </p:cNvPr>
          <p:cNvSpPr/>
          <p:nvPr/>
        </p:nvSpPr>
        <p:spPr>
          <a:xfrm>
            <a:off x="5654589" y="4817778"/>
            <a:ext cx="112821" cy="11690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3AEDC8-E66C-5E90-F129-BC91BF955EED}"/>
              </a:ext>
            </a:extLst>
          </p:cNvPr>
          <p:cNvSpPr/>
          <p:nvPr/>
        </p:nvSpPr>
        <p:spPr>
          <a:xfrm>
            <a:off x="7914516" y="4817777"/>
            <a:ext cx="112821" cy="11690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6D70A0-B12B-F5C8-8923-07623B87E4BA}"/>
              </a:ext>
            </a:extLst>
          </p:cNvPr>
          <p:cNvSpPr txBox="1"/>
          <p:nvPr/>
        </p:nvSpPr>
        <p:spPr>
          <a:xfrm>
            <a:off x="595443" y="5189826"/>
            <a:ext cx="2057400" cy="1349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dirty="0">
                <a:solidFill>
                  <a:srgbClr val="001D35"/>
                </a:solidFill>
                <a:effectLst/>
                <a:latin typeface="Helvetica" pitchFamily="2" charset="0"/>
              </a:rPr>
              <a:t>Low-level features:</a:t>
            </a:r>
          </a:p>
          <a:p>
            <a:pPr algn="l" font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effectLst/>
                <a:latin typeface="Helvetica" pitchFamily="2" charset="0"/>
              </a:rPr>
              <a:t>Pixel intensity changes </a:t>
            </a:r>
          </a:p>
          <a:p>
            <a:pPr algn="l" font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effectLst/>
                <a:latin typeface="Helvetica" pitchFamily="2" charset="0"/>
              </a:rPr>
              <a:t>Edge detection </a:t>
            </a:r>
          </a:p>
          <a:p>
            <a:pPr algn="l" font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effectLst/>
                <a:latin typeface="Helvetica" pitchFamily="2" charset="0"/>
              </a:rPr>
              <a:t>Local texture variations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2ACFA7-A633-9F43-5B8E-F35106BD0108}"/>
              </a:ext>
            </a:extLst>
          </p:cNvPr>
          <p:cNvSpPr txBox="1"/>
          <p:nvPr/>
        </p:nvSpPr>
        <p:spPr>
          <a:xfrm>
            <a:off x="2691052" y="5189826"/>
            <a:ext cx="4430968" cy="1349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</a:pPr>
            <a:r>
              <a:rPr lang="en-US" sz="1400" b="1" dirty="0">
                <a:effectLst/>
                <a:latin typeface="Helvetica" pitchFamily="2" charset="0"/>
              </a:rPr>
              <a:t>High-level features: </a:t>
            </a:r>
            <a:r>
              <a:rPr lang="en-US" sz="1400" dirty="0">
                <a:effectLst/>
                <a:latin typeface="Helvetica" pitchFamily="2" charset="0"/>
              </a:rPr>
              <a:t>(later layers of CNN)</a:t>
            </a:r>
          </a:p>
          <a:p>
            <a:pPr fontAlgn="ctr">
              <a:lnSpc>
                <a:spcPts val="165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effectLst/>
                <a:latin typeface="Helvetica" pitchFamily="2" charset="0"/>
              </a:rPr>
              <a:t>Digit shapes (e.g., circular for "0", vertical line for "1") </a:t>
            </a:r>
          </a:p>
          <a:p>
            <a:pPr fontAlgn="ctr">
              <a:lnSpc>
                <a:spcPts val="165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effectLst/>
                <a:latin typeface="Helvetica" pitchFamily="2" charset="0"/>
              </a:rPr>
              <a:t>Stroke thickness and curvature </a:t>
            </a:r>
          </a:p>
          <a:p>
            <a:pPr fontAlgn="ctr">
              <a:lnSpc>
                <a:spcPts val="165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effectLst/>
                <a:latin typeface="Helvetica" pitchFamily="2" charset="0"/>
              </a:rPr>
              <a:t>Spatial relationships between different parts of a digit 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487596-1F98-630F-D70C-CA43A7414313}"/>
              </a:ext>
            </a:extLst>
          </p:cNvPr>
          <p:cNvSpPr txBox="1">
            <a:spLocks/>
          </p:cNvSpPr>
          <p:nvPr/>
        </p:nvSpPr>
        <p:spPr>
          <a:xfrm>
            <a:off x="781049" y="783270"/>
            <a:ext cx="7327170" cy="100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CNN</a:t>
            </a:r>
            <a:r>
              <a:rPr lang="zh-CN" altLang="en-US" sz="2400" dirty="0"/>
              <a:t> </a:t>
            </a:r>
            <a:r>
              <a:rPr lang="en-US" altLang="zh-CN" sz="2400" dirty="0"/>
              <a:t>learns</a:t>
            </a:r>
            <a:r>
              <a:rPr lang="zh-CN" altLang="en-US" sz="2400" dirty="0"/>
              <a:t> </a:t>
            </a:r>
            <a:r>
              <a:rPr lang="en-US" altLang="zh-CN" sz="2400" dirty="0"/>
              <a:t>hierarchy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features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304FCF-D734-32B4-D234-3DB983A8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63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A1560-3055-B454-EA0E-482F1552B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48292-B972-C5FB-6F8D-74C6B58C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30870"/>
            <a:ext cx="7886700" cy="1009332"/>
          </a:xfrm>
        </p:spPr>
        <p:txBody>
          <a:bodyPr anchor="ctr">
            <a:normAutofit/>
          </a:bodyPr>
          <a:lstStyle/>
          <a:p>
            <a:r>
              <a:rPr lang="en-US" dirty="0"/>
              <a:t>Hi</a:t>
            </a:r>
            <a:r>
              <a:rPr lang="en-US" altLang="zh-CN" dirty="0"/>
              <a:t>erarchical</a:t>
            </a:r>
            <a:r>
              <a:rPr lang="zh-CN" altLang="en-US" dirty="0"/>
              <a:t> </a:t>
            </a:r>
            <a:r>
              <a:rPr lang="en-US" altLang="zh-CN" dirty="0"/>
              <a:t>representation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BE66FB-0B2A-92B8-E04C-592BADE1A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49" y="1640202"/>
            <a:ext cx="7772400" cy="30624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0664C-3C88-93CD-7603-5CE4482C2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9029" y="4875056"/>
            <a:ext cx="5920578" cy="766589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Learn</a:t>
            </a:r>
            <a:r>
              <a:rPr lang="zh-CN" altLang="en-US" sz="1800" dirty="0"/>
              <a:t> </a:t>
            </a:r>
            <a:r>
              <a:rPr lang="en-US" sz="1800" dirty="0"/>
              <a:t>hierarchy of features</a:t>
            </a:r>
            <a:r>
              <a:rPr lang="zh-CN" altLang="en-US" sz="1800" dirty="0"/>
              <a:t> </a:t>
            </a:r>
            <a:r>
              <a:rPr lang="en-US" altLang="zh-CN" sz="1800" dirty="0"/>
              <a:t>directly</a:t>
            </a:r>
            <a:r>
              <a:rPr lang="zh-CN" altLang="en-US" sz="1800" dirty="0"/>
              <a:t> </a:t>
            </a:r>
            <a:r>
              <a:rPr lang="en-US" altLang="zh-CN" sz="1800" dirty="0"/>
              <a:t>from</a:t>
            </a:r>
            <a:r>
              <a:rPr lang="zh-CN" altLang="en-US" sz="1800" dirty="0"/>
              <a:t> </a:t>
            </a:r>
            <a:r>
              <a:rPr lang="en-US" altLang="zh-CN" sz="1800" dirty="0"/>
              <a:t>data</a:t>
            </a:r>
            <a:r>
              <a:rPr lang="zh-CN" altLang="en-US" sz="1800" dirty="0"/>
              <a:t> </a:t>
            </a:r>
            <a:r>
              <a:rPr lang="en-US" altLang="zh-CN" sz="1800" dirty="0"/>
              <a:t>(rather</a:t>
            </a:r>
            <a:r>
              <a:rPr lang="zh-CN" altLang="en-US" sz="1800" dirty="0"/>
              <a:t> </a:t>
            </a:r>
            <a:r>
              <a:rPr lang="en-US" altLang="zh-CN" sz="1800" dirty="0"/>
              <a:t>than</a:t>
            </a:r>
            <a:r>
              <a:rPr lang="zh-CN" altLang="en-US" sz="1800" dirty="0"/>
              <a:t> </a:t>
            </a:r>
            <a:r>
              <a:rPr lang="en-US" altLang="zh-CN" sz="1800" dirty="0"/>
              <a:t>hand-engineering</a:t>
            </a:r>
            <a:r>
              <a:rPr lang="zh-CN" altLang="en-US" sz="1800" dirty="0"/>
              <a:t> </a:t>
            </a:r>
            <a:r>
              <a:rPr lang="en-US" altLang="zh-CN" sz="1800" dirty="0"/>
              <a:t>them)</a:t>
            </a:r>
          </a:p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530F72-C0C0-ACB0-9AB6-0AAC24114F36}"/>
              </a:ext>
            </a:extLst>
          </p:cNvPr>
          <p:cNvSpPr txBox="1"/>
          <p:nvPr/>
        </p:nvSpPr>
        <p:spPr>
          <a:xfrm>
            <a:off x="6679096" y="6427113"/>
            <a:ext cx="24649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/>
              <a:t>Lee</a:t>
            </a:r>
            <a:r>
              <a:rPr lang="zh-CN" altLang="en-US" sz="1100" dirty="0"/>
              <a:t> </a:t>
            </a:r>
            <a:r>
              <a:rPr lang="en-US" altLang="zh-CN" sz="1100" dirty="0"/>
              <a:t>ICML</a:t>
            </a:r>
            <a:r>
              <a:rPr lang="zh-CN" altLang="en-US" sz="1100" dirty="0"/>
              <a:t> </a:t>
            </a:r>
            <a:r>
              <a:rPr lang="en-US" altLang="zh-CN" sz="1100" dirty="0"/>
              <a:t>2019</a:t>
            </a:r>
          </a:p>
          <a:p>
            <a:pPr algn="r"/>
            <a:r>
              <a:rPr lang="en-US" altLang="zh-CN" sz="1100" dirty="0"/>
              <a:t>Convolutional</a:t>
            </a:r>
            <a:r>
              <a:rPr lang="zh-CN" altLang="en-US" sz="1100" dirty="0"/>
              <a:t> </a:t>
            </a:r>
            <a:r>
              <a:rPr lang="en-US" altLang="zh-CN" sz="1100" dirty="0"/>
              <a:t>Deep</a:t>
            </a:r>
            <a:r>
              <a:rPr lang="zh-CN" altLang="en-US" sz="1100" dirty="0"/>
              <a:t> </a:t>
            </a:r>
            <a:r>
              <a:rPr lang="en-US" altLang="zh-CN" sz="1100" dirty="0"/>
              <a:t>Belief</a:t>
            </a:r>
            <a:r>
              <a:rPr lang="zh-CN" altLang="en-US" sz="1100" dirty="0"/>
              <a:t> </a:t>
            </a:r>
            <a:r>
              <a:rPr lang="en-US" altLang="zh-CN" sz="1100" dirty="0"/>
              <a:t>Network</a:t>
            </a:r>
            <a:endParaRPr lang="en-US" sz="11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7E5CB-8636-79FA-4F0C-531320899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19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5BD59EC-E6C5-963E-CB37-14C082E3EBEF}"/>
              </a:ext>
            </a:extLst>
          </p:cNvPr>
          <p:cNvSpPr txBox="1">
            <a:spLocks/>
          </p:cNvSpPr>
          <p:nvPr/>
        </p:nvSpPr>
        <p:spPr>
          <a:xfrm>
            <a:off x="-13666" y="5923370"/>
            <a:ext cx="6361043" cy="934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dirty="0"/>
              <a:t>The above images are </a:t>
            </a:r>
            <a:r>
              <a:rPr lang="en-US" sz="1300" b="1" dirty="0"/>
              <a:t>not </a:t>
            </a:r>
            <a:r>
              <a:rPr lang="en-US" sz="1300" dirty="0"/>
              <a:t>direct filter weights (this visualization is for demonstration purposes</a:t>
            </a:r>
            <a:r>
              <a:rPr lang="en-US" altLang="zh-CN" sz="1300" dirty="0"/>
              <a:t>;</a:t>
            </a:r>
            <a:r>
              <a:rPr lang="zh-CN" altLang="en-US" sz="1300" dirty="0"/>
              <a:t> </a:t>
            </a:r>
            <a:r>
              <a:rPr lang="en-US" sz="1300" dirty="0"/>
              <a:t>they are filters projected back into pixel space</a:t>
            </a:r>
            <a:r>
              <a:rPr lang="en-US" altLang="zh-CN" sz="1300" dirty="0"/>
              <a:t>,</a:t>
            </a:r>
            <a:r>
              <a:rPr lang="zh-CN" altLang="en-US" sz="1300" dirty="0"/>
              <a:t> </a:t>
            </a:r>
            <a:r>
              <a:rPr lang="en-US" altLang="zh-CN" sz="1300" dirty="0"/>
              <a:t>to</a:t>
            </a:r>
            <a:r>
              <a:rPr lang="zh-CN" altLang="en-US" sz="1300" dirty="0"/>
              <a:t> </a:t>
            </a:r>
            <a:r>
              <a:rPr lang="en-US" altLang="zh-CN" sz="1300" dirty="0"/>
              <a:t>show</a:t>
            </a:r>
            <a:r>
              <a:rPr lang="zh-CN" altLang="en-US" sz="1300" dirty="0"/>
              <a:t> </a:t>
            </a:r>
            <a:r>
              <a:rPr lang="en-US" altLang="zh-CN" sz="1300" dirty="0"/>
              <a:t>what</a:t>
            </a:r>
            <a:r>
              <a:rPr lang="zh-CN" altLang="en-US" sz="1300" dirty="0"/>
              <a:t> </a:t>
            </a:r>
            <a:r>
              <a:rPr lang="en-US" altLang="zh-CN" sz="1300" dirty="0"/>
              <a:t>features</a:t>
            </a:r>
            <a:r>
              <a:rPr lang="zh-CN" altLang="en-US" sz="1300" dirty="0"/>
              <a:t> </a:t>
            </a:r>
            <a:r>
              <a:rPr lang="en-US" altLang="zh-CN" sz="1300" dirty="0"/>
              <a:t>each</a:t>
            </a:r>
            <a:r>
              <a:rPr lang="zh-CN" altLang="en-US" sz="1300" dirty="0"/>
              <a:t> </a:t>
            </a:r>
            <a:r>
              <a:rPr lang="en-US" altLang="zh-CN" sz="1300" dirty="0"/>
              <a:t>layer</a:t>
            </a:r>
            <a:r>
              <a:rPr lang="zh-CN" altLang="en-US" sz="1300" dirty="0"/>
              <a:t> </a:t>
            </a:r>
            <a:r>
              <a:rPr lang="en-US" altLang="zh-CN" sz="1300" dirty="0"/>
              <a:t>is</a:t>
            </a:r>
            <a:r>
              <a:rPr lang="zh-CN" altLang="en-US" sz="1300" dirty="0"/>
              <a:t> </a:t>
            </a:r>
            <a:r>
              <a:rPr lang="en-US" altLang="zh-CN" sz="1300" dirty="0"/>
              <a:t>detecting</a:t>
            </a:r>
            <a:r>
              <a:rPr lang="en-US" sz="1300" dirty="0"/>
              <a:t>). </a:t>
            </a:r>
          </a:p>
          <a:p>
            <a:pPr marL="0" indent="0">
              <a:buNone/>
            </a:pPr>
            <a:r>
              <a:rPr lang="en-US" sz="1300" dirty="0"/>
              <a:t>In practice, CNN filters are often less visually interpretable.</a:t>
            </a:r>
          </a:p>
        </p:txBody>
      </p:sp>
    </p:spTree>
    <p:extLst>
      <p:ext uri="{BB962C8B-B14F-4D97-AF65-F5344CB8AC3E}">
        <p14:creationId xmlns:p14="http://schemas.microsoft.com/office/powerpoint/2010/main" val="1733260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215EC-4B54-8063-8A7D-28A5EF2F5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39699-EEE1-C08D-055A-A2D09B6DB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30870"/>
            <a:ext cx="7886700" cy="1009332"/>
          </a:xfrm>
        </p:spPr>
        <p:txBody>
          <a:bodyPr anchor="ctr">
            <a:normAutofit/>
          </a:bodyPr>
          <a:lstStyle/>
          <a:p>
            <a:r>
              <a:rPr lang="en-US" altLang="zh-CN" dirty="0"/>
              <a:t>Overview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200FA68-E2BA-CF1F-9F25-5A77135A89A1}"/>
              </a:ext>
            </a:extLst>
          </p:cNvPr>
          <p:cNvSpPr txBox="1">
            <a:spLocks/>
          </p:cNvSpPr>
          <p:nvPr/>
        </p:nvSpPr>
        <p:spPr>
          <a:xfrm>
            <a:off x="388418" y="1923811"/>
            <a:ext cx="8812721" cy="3667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endParaRPr lang="en-US" sz="2000" dirty="0"/>
          </a:p>
          <a:p>
            <a:pPr indent="-445770">
              <a:spcBef>
                <a:spcPts val="300"/>
              </a:spcBef>
            </a:pPr>
            <a:r>
              <a:rPr lang="en-US" altLang="zh-CN" sz="2000" dirty="0"/>
              <a:t>Convolutional</a:t>
            </a:r>
            <a:r>
              <a:rPr lang="zh-CN" altLang="en-US" sz="2000" dirty="0"/>
              <a:t> </a:t>
            </a:r>
            <a:r>
              <a:rPr lang="en-US" altLang="zh-CN" sz="2000" dirty="0"/>
              <a:t>operations</a:t>
            </a:r>
            <a:r>
              <a:rPr lang="en-US" sz="2000" dirty="0"/>
              <a:t> in image classification</a:t>
            </a:r>
          </a:p>
          <a:p>
            <a:pPr indent="-445770">
              <a:spcBef>
                <a:spcPts val="300"/>
              </a:spcBef>
              <a:buFont typeface="Wingdings" pitchFamily="2" charset="2"/>
              <a:buChar char="Ø"/>
            </a:pPr>
            <a:endParaRPr lang="en-US" sz="2000" dirty="0"/>
          </a:p>
          <a:p>
            <a:pPr indent="-445770">
              <a:spcBef>
                <a:spcPts val="300"/>
              </a:spcBef>
            </a:pPr>
            <a:r>
              <a:rPr lang="en-US" sz="2000" dirty="0"/>
              <a:t>Application of CNNs in regulatory genomics</a:t>
            </a:r>
          </a:p>
          <a:p>
            <a:pPr indent="-445770">
              <a:spcBef>
                <a:spcPts val="300"/>
              </a:spcBef>
              <a:buFont typeface="Wingdings" pitchFamily="2" charset="2"/>
              <a:buChar char="Ø"/>
            </a:pPr>
            <a:endParaRPr lang="en-US" sz="2000" dirty="0"/>
          </a:p>
          <a:p>
            <a:pPr lvl="1" indent="-445770">
              <a:spcBef>
                <a:spcPts val="300"/>
              </a:spcBef>
              <a:buFont typeface="Wingdings" pitchFamily="2" charset="2"/>
              <a:buChar char="Ø"/>
            </a:pPr>
            <a:r>
              <a:rPr lang="en-US" sz="1600" dirty="0"/>
              <a:t>Learn meaningful representations from DNA sequences (</a:t>
            </a:r>
            <a:r>
              <a:rPr lang="en-US" sz="1600" u="sng" dirty="0"/>
              <a:t>Basset</a:t>
            </a:r>
            <a:r>
              <a:rPr lang="en-US" sz="1600" dirty="0"/>
              <a:t>)</a:t>
            </a:r>
          </a:p>
          <a:p>
            <a:pPr lvl="1" indent="-445770">
              <a:spcBef>
                <a:spcPts val="300"/>
              </a:spcBef>
              <a:buFont typeface="Wingdings" pitchFamily="2" charset="2"/>
              <a:buChar char="Ø"/>
            </a:pPr>
            <a:r>
              <a:rPr lang="en-US" sz="1600" dirty="0"/>
              <a:t>Predict and </a:t>
            </a:r>
            <a:r>
              <a:rPr lang="en-US" altLang="zh-CN" sz="1600" dirty="0"/>
              <a:t>precisely</a:t>
            </a:r>
            <a:r>
              <a:rPr lang="zh-CN" altLang="en-US" sz="1600" dirty="0"/>
              <a:t> </a:t>
            </a:r>
            <a:r>
              <a:rPr lang="en-US" sz="1600" dirty="0"/>
              <a:t>locate functional genomic regions (</a:t>
            </a:r>
            <a:r>
              <a:rPr lang="en-US" sz="1600" u="sng" dirty="0"/>
              <a:t>DECODE</a:t>
            </a:r>
            <a:r>
              <a:rPr lang="en-US" sz="1600" dirty="0"/>
              <a:t>)</a:t>
            </a:r>
          </a:p>
          <a:p>
            <a:pPr lvl="1" indent="-445770">
              <a:spcBef>
                <a:spcPts val="300"/>
              </a:spcBef>
              <a:buFont typeface="Wingdings" pitchFamily="2" charset="2"/>
              <a:buChar char="Ø"/>
            </a:pPr>
            <a:r>
              <a:rPr lang="en-US" sz="1600" dirty="0"/>
              <a:t>Map DNA sequences to enhancer activity and uncover TF motif syntax</a:t>
            </a:r>
            <a:r>
              <a:rPr lang="zh-CN" altLang="en-US" sz="1600" dirty="0"/>
              <a:t> </a:t>
            </a:r>
            <a:r>
              <a:rPr lang="en-US" sz="1600" dirty="0"/>
              <a:t>rules (</a:t>
            </a:r>
            <a:r>
              <a:rPr lang="en-US" sz="1600" u="sng" dirty="0" err="1"/>
              <a:t>DeepSTARR</a:t>
            </a:r>
            <a:r>
              <a:rPr lang="en-US" sz="1600" dirty="0"/>
              <a:t>)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EEC53C6-33F9-75A1-747B-E3E4FBC24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29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DE997-EC21-26C2-9118-0CD167F76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F05B5-7B1D-98D6-BFFA-116B9DD72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30870"/>
            <a:ext cx="7886700" cy="1009332"/>
          </a:xfrm>
        </p:spPr>
        <p:txBody>
          <a:bodyPr anchor="ctr">
            <a:normAutofit/>
          </a:bodyPr>
          <a:lstStyle/>
          <a:p>
            <a:r>
              <a:rPr lang="en-US" altLang="zh-CN" dirty="0"/>
              <a:t>Filters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detect</a:t>
            </a:r>
            <a:r>
              <a:rPr lang="zh-CN" altLang="en-US" dirty="0"/>
              <a:t> </a:t>
            </a:r>
            <a:r>
              <a:rPr lang="en-US" altLang="zh-CN" dirty="0"/>
              <a:t>X</a:t>
            </a:r>
            <a:r>
              <a:rPr lang="zh-CN" altLang="en-US" dirty="0"/>
              <a:t> </a:t>
            </a:r>
            <a:r>
              <a:rPr lang="en-US" altLang="zh-CN" dirty="0"/>
              <a:t>features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682FB1-D5EF-47DB-BB97-720C80A7EF94}"/>
              </a:ext>
            </a:extLst>
          </p:cNvPr>
          <p:cNvSpPr txBox="1"/>
          <p:nvPr/>
        </p:nvSpPr>
        <p:spPr>
          <a:xfrm>
            <a:off x="5572005" y="6427113"/>
            <a:ext cx="35719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/>
              <a:t>https://</a:t>
            </a:r>
            <a:r>
              <a:rPr lang="en-US" altLang="zh-CN" sz="1100" dirty="0" err="1"/>
              <a:t>introtodeeplearning.com</a:t>
            </a:r>
            <a:r>
              <a:rPr lang="en-US" altLang="zh-CN" sz="1100" dirty="0"/>
              <a:t>/slides/6S191_MIT_DeepLearning_L3.pdf</a:t>
            </a:r>
            <a:endParaRPr lang="en-US" sz="1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D79C84-66CF-B647-C799-05CAA302C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6319"/>
            <a:ext cx="5658356" cy="324720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11D3A4-041B-F668-DA16-6408F062C546}"/>
              </a:ext>
            </a:extLst>
          </p:cNvPr>
          <p:cNvSpPr txBox="1">
            <a:spLocks/>
          </p:cNvSpPr>
          <p:nvPr/>
        </p:nvSpPr>
        <p:spPr>
          <a:xfrm>
            <a:off x="5198075" y="2078885"/>
            <a:ext cx="3866315" cy="4312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CNN filters are </a:t>
            </a:r>
            <a:r>
              <a:rPr lang="en-US" altLang="zh-CN" sz="1600" b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learnable</a:t>
            </a:r>
            <a:r>
              <a:rPr lang="zh-CN" altLang="en-US" sz="1600" b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1600" b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weight </a:t>
            </a: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matrices with </a:t>
            </a:r>
            <a:r>
              <a:rPr lang="en-US" sz="1600" b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defined sizes </a:t>
            </a: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(e.g., 3×3, 5×5) </a:t>
            </a:r>
            <a:r>
              <a:rPr lang="en-US" altLang="zh-CN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and</a:t>
            </a: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learned features from data during training. </a:t>
            </a:r>
          </a:p>
          <a:p>
            <a:endParaRPr lang="en-US" sz="16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Filters stack hierarchically: </a:t>
            </a:r>
          </a:p>
          <a:p>
            <a:pPr lvl="1"/>
            <a:r>
              <a:rPr lang="en-US" sz="13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lower layers</a:t>
            </a:r>
            <a:r>
              <a:rPr lang="en-US" altLang="zh-CN" sz="13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:</a:t>
            </a:r>
            <a:r>
              <a:rPr lang="zh-CN" altLang="en-US" sz="13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13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simple features (e.g., edges)</a:t>
            </a:r>
          </a:p>
          <a:p>
            <a:pPr lvl="1"/>
            <a:r>
              <a:rPr lang="en-US" sz="13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deeper layers</a:t>
            </a:r>
            <a:r>
              <a:rPr lang="en-US" altLang="zh-CN" sz="13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:</a:t>
            </a:r>
            <a:r>
              <a:rPr lang="en-US" sz="13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complex patterns</a:t>
            </a:r>
            <a:r>
              <a:rPr lang="zh-CN" altLang="en-US" sz="13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altLang="zh-CN" sz="13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(e.g.</a:t>
            </a:r>
            <a:r>
              <a:rPr lang="zh-CN" altLang="en-US" sz="13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altLang="zh-CN" sz="13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“X”)</a:t>
            </a:r>
            <a:r>
              <a:rPr lang="en-US" sz="13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lvl="1"/>
            <a:endParaRPr lang="en-US" sz="13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Modern CNNs can go very deep—</a:t>
            </a:r>
            <a:r>
              <a:rPr lang="en-US" altLang="zh-CN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e.g.</a:t>
            </a: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16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ResNet</a:t>
            </a:r>
            <a:r>
              <a:rPr lang="en-US" altLang="zh-CN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:</a:t>
            </a:r>
            <a:r>
              <a:rPr lang="zh-CN" altLang="en-US" sz="1600" dirty="0">
                <a:latin typeface="Helvetica Neue Light" panose="02000403000000020004" pitchFamily="2" charset="0"/>
              </a:rPr>
              <a:t> </a:t>
            </a: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34 layers </a:t>
            </a:r>
            <a:r>
              <a:rPr lang="en-US" altLang="zh-CN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(</a:t>
            </a: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uses skip connections to </a:t>
            </a:r>
            <a:r>
              <a:rPr lang="en-US" altLang="zh-CN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avoid</a:t>
            </a:r>
            <a:r>
              <a:rPr lang="zh-CN" altLang="en-US" sz="1600" dirty="0">
                <a:latin typeface="Helvetica Neue Light" panose="02000403000000020004" pitchFamily="2" charset="0"/>
              </a:rPr>
              <a:t> </a:t>
            </a:r>
            <a:r>
              <a:rPr lang="en-US" altLang="zh-CN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information</a:t>
            </a:r>
            <a:r>
              <a:rPr lang="zh-CN" altLang="en-US" sz="1600" dirty="0">
                <a:latin typeface="Helvetica Neue Light" panose="02000403000000020004" pitchFamily="2" charset="0"/>
              </a:rPr>
              <a:t> </a:t>
            </a:r>
            <a:r>
              <a:rPr lang="en-US" altLang="zh-CN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loss)</a:t>
            </a: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  <a:endParaRPr lang="en-US" sz="20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210651-1171-23AC-CF57-0E5C92E4C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95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4FAFF-0A85-3DB3-485D-89167A26C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13A0D-E41D-75EC-C93B-6824D4F1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30870"/>
            <a:ext cx="7886700" cy="1009332"/>
          </a:xfrm>
        </p:spPr>
        <p:txBody>
          <a:bodyPr anchor="ctr">
            <a:normAutofit/>
          </a:bodyPr>
          <a:lstStyle/>
          <a:p>
            <a:r>
              <a:rPr lang="en-US" altLang="zh-CN" dirty="0"/>
              <a:t>Overview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5DF8E-2B9C-A2F1-9849-3EF6C9898105}"/>
              </a:ext>
            </a:extLst>
          </p:cNvPr>
          <p:cNvSpPr txBox="1">
            <a:spLocks/>
          </p:cNvSpPr>
          <p:nvPr/>
        </p:nvSpPr>
        <p:spPr>
          <a:xfrm>
            <a:off x="388418" y="1923811"/>
            <a:ext cx="8812721" cy="3667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endParaRPr lang="en-US" sz="2000" dirty="0"/>
          </a:p>
          <a:p>
            <a:pPr indent="-445770">
              <a:spcBef>
                <a:spcPts val="300"/>
              </a:spcBef>
            </a:pPr>
            <a:r>
              <a:rPr lang="en-US" altLang="zh-CN" sz="2000" dirty="0"/>
              <a:t>CNNs</a:t>
            </a:r>
            <a:r>
              <a:rPr lang="en-US" sz="2000" dirty="0"/>
              <a:t> in image classification</a:t>
            </a:r>
          </a:p>
          <a:p>
            <a:pPr indent="-445770">
              <a:spcBef>
                <a:spcPts val="300"/>
              </a:spcBef>
              <a:buFont typeface="Wingdings" pitchFamily="2" charset="2"/>
              <a:buChar char="Ø"/>
            </a:pPr>
            <a:endParaRPr lang="en-US" sz="2000" dirty="0"/>
          </a:p>
          <a:p>
            <a:pPr indent="-445770">
              <a:spcBef>
                <a:spcPts val="300"/>
              </a:spcBef>
            </a:pPr>
            <a:r>
              <a:rPr lang="en-US" sz="2000" dirty="0"/>
              <a:t>Application of CNNs in regulatory genomics</a:t>
            </a:r>
          </a:p>
          <a:p>
            <a:pPr indent="-445770">
              <a:spcBef>
                <a:spcPts val="300"/>
              </a:spcBef>
              <a:buFont typeface="Wingdings" pitchFamily="2" charset="2"/>
              <a:buChar char="Ø"/>
            </a:pPr>
            <a:endParaRPr lang="en-US" sz="2000" dirty="0"/>
          </a:p>
          <a:p>
            <a:pPr lvl="1" indent="-445770">
              <a:spcBef>
                <a:spcPts val="300"/>
              </a:spcBef>
              <a:buFont typeface="Wingdings" pitchFamily="2" charset="2"/>
              <a:buChar char="Ø"/>
            </a:pPr>
            <a:r>
              <a:rPr lang="en-US" sz="1600" dirty="0"/>
              <a:t>Learn meaningful representations from DNA sequences (</a:t>
            </a:r>
            <a:r>
              <a:rPr lang="en-US" sz="1600" u="sng" dirty="0"/>
              <a:t>Basset</a:t>
            </a:r>
            <a:r>
              <a:rPr lang="en-US" sz="1600" dirty="0"/>
              <a:t>)</a:t>
            </a:r>
          </a:p>
          <a:p>
            <a:pPr lvl="1" indent="-445770">
              <a:spcBef>
                <a:spcPts val="300"/>
              </a:spcBef>
              <a:buFont typeface="Wingdings" pitchFamily="2" charset="2"/>
              <a:buChar char="Ø"/>
            </a:pPr>
            <a:r>
              <a:rPr lang="en-US" sz="1600" dirty="0"/>
              <a:t>Predict and </a:t>
            </a:r>
            <a:r>
              <a:rPr lang="en-US" altLang="zh-CN" sz="1600" dirty="0"/>
              <a:t>precisely</a:t>
            </a:r>
            <a:r>
              <a:rPr lang="zh-CN" altLang="en-US" sz="1600" dirty="0"/>
              <a:t> </a:t>
            </a:r>
            <a:r>
              <a:rPr lang="en-US" sz="1600" dirty="0"/>
              <a:t>locate functional genomic regions (</a:t>
            </a:r>
            <a:r>
              <a:rPr lang="en-US" sz="1600" u="sng" dirty="0"/>
              <a:t>DECODE</a:t>
            </a:r>
            <a:r>
              <a:rPr lang="en-US" sz="1600" dirty="0"/>
              <a:t>)</a:t>
            </a:r>
          </a:p>
          <a:p>
            <a:pPr lvl="1" indent="-445770">
              <a:spcBef>
                <a:spcPts val="300"/>
              </a:spcBef>
              <a:buFont typeface="Wingdings" pitchFamily="2" charset="2"/>
              <a:buChar char="Ø"/>
            </a:pPr>
            <a:r>
              <a:rPr lang="en-US" sz="1600" dirty="0"/>
              <a:t>Map DNA sequences to enhancer activity and uncover TF motif syntax</a:t>
            </a:r>
            <a:r>
              <a:rPr lang="zh-CN" altLang="en-US" sz="1600" dirty="0"/>
              <a:t> </a:t>
            </a:r>
            <a:r>
              <a:rPr lang="en-US" sz="1600" dirty="0"/>
              <a:t>rules (</a:t>
            </a:r>
            <a:r>
              <a:rPr lang="en-US" sz="1600" u="sng" dirty="0" err="1"/>
              <a:t>DeepSTARR</a:t>
            </a:r>
            <a:r>
              <a:rPr lang="en-US" sz="1600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7CCCA0-6996-735B-DFE5-A92006E3D667}"/>
              </a:ext>
            </a:extLst>
          </p:cNvPr>
          <p:cNvSpPr txBox="1"/>
          <p:nvPr/>
        </p:nvSpPr>
        <p:spPr>
          <a:xfrm>
            <a:off x="6247285" y="6257836"/>
            <a:ext cx="289671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en-US" sz="1100" b="0" i="0" dirty="0">
                <a:solidFill>
                  <a:srgbClr val="2A2A2A"/>
                </a:solidFill>
                <a:effectLst/>
                <a:latin typeface="Helvetica" pitchFamily="2" charset="0"/>
              </a:rPr>
              <a:t>Kelley et al. 2016</a:t>
            </a:r>
          </a:p>
          <a:p>
            <a:pPr algn="r" fontAlgn="base"/>
            <a:r>
              <a:rPr lang="en-US" sz="1100" b="0" i="0" dirty="0">
                <a:solidFill>
                  <a:srgbClr val="2A2A2A"/>
                </a:solidFill>
                <a:effectLst/>
                <a:latin typeface="Helvetica" pitchFamily="2" charset="0"/>
              </a:rPr>
              <a:t>Chen Z., Zhang J. et al.</a:t>
            </a:r>
            <a:r>
              <a:rPr lang="en-US" altLang="zh-CN" sz="1100" dirty="0">
                <a:solidFill>
                  <a:srgbClr val="2A2A2A"/>
                </a:solidFill>
                <a:latin typeface="Helvetica" pitchFamily="2" charset="0"/>
              </a:rPr>
              <a:t>,</a:t>
            </a:r>
            <a:r>
              <a:rPr lang="zh-CN" altLang="en-US" sz="1100" dirty="0">
                <a:solidFill>
                  <a:srgbClr val="2A2A2A"/>
                </a:solidFill>
                <a:latin typeface="Helvetica" pitchFamily="2" charset="0"/>
              </a:rPr>
              <a:t> </a:t>
            </a:r>
            <a:r>
              <a:rPr lang="en-US" sz="1100" b="0" i="0" dirty="0">
                <a:solidFill>
                  <a:srgbClr val="2A2A2A"/>
                </a:solidFill>
                <a:effectLst/>
                <a:latin typeface="Helvetica" pitchFamily="2" charset="0"/>
              </a:rPr>
              <a:t>ISMB 2021</a:t>
            </a:r>
          </a:p>
          <a:p>
            <a:pPr algn="r" fontAlgn="base"/>
            <a:r>
              <a:rPr lang="en-US" sz="1100" dirty="0">
                <a:effectLst/>
                <a:latin typeface="Helvetica" pitchFamily="2" charset="0"/>
              </a:rPr>
              <a:t>de Almeida, Bernardo P.,  </a:t>
            </a:r>
            <a:r>
              <a:rPr lang="en-US" sz="1100" dirty="0">
                <a:solidFill>
                  <a:srgbClr val="2A2A2A"/>
                </a:solidFill>
                <a:effectLst/>
                <a:latin typeface="Helvetica" pitchFamily="2" charset="0"/>
              </a:rPr>
              <a:t>et al. 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499AB-3563-5459-5209-6B9F030D9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11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935A6-E9F2-A527-F118-446BE82A9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5D9AF-436F-A1F6-5584-606085E4B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73" y="486937"/>
            <a:ext cx="8690845" cy="100933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Transcriptional regulation requires the complex coordination of many proteins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2513CE-83F0-B7BF-D8FB-3AA1D250691A}"/>
              </a:ext>
            </a:extLst>
          </p:cNvPr>
          <p:cNvSpPr txBox="1"/>
          <p:nvPr/>
        </p:nvSpPr>
        <p:spPr>
          <a:xfrm>
            <a:off x="6648243" y="6596390"/>
            <a:ext cx="30140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dirty="0" err="1">
                <a:latin typeface="Helvetica" pitchFamily="2" charset="0"/>
              </a:rPr>
              <a:t>Anderrson</a:t>
            </a:r>
            <a:r>
              <a:rPr lang="en-US" altLang="zh-CN" sz="1050" dirty="0">
                <a:latin typeface="Helvetica" pitchFamily="2" charset="0"/>
              </a:rPr>
              <a:t>,</a:t>
            </a:r>
            <a:r>
              <a:rPr lang="zh-CN" altLang="en-US" sz="1050" dirty="0">
                <a:latin typeface="Helvetica" pitchFamily="2" charset="0"/>
              </a:rPr>
              <a:t> </a:t>
            </a:r>
            <a:r>
              <a:rPr lang="en-US" altLang="zh-CN" sz="1050" dirty="0">
                <a:latin typeface="Helvetica" pitchFamily="2" charset="0"/>
              </a:rPr>
              <a:t>Nat</a:t>
            </a:r>
            <a:r>
              <a:rPr lang="zh-CN" altLang="en-US" sz="1050" dirty="0">
                <a:latin typeface="Helvetica" pitchFamily="2" charset="0"/>
              </a:rPr>
              <a:t> </a:t>
            </a:r>
            <a:r>
              <a:rPr lang="en-US" altLang="zh-CN" sz="1050" dirty="0">
                <a:latin typeface="Helvetica" pitchFamily="2" charset="0"/>
              </a:rPr>
              <a:t>Rev</a:t>
            </a:r>
            <a:r>
              <a:rPr lang="zh-CN" altLang="en-US" sz="1050" dirty="0">
                <a:latin typeface="Helvetica" pitchFamily="2" charset="0"/>
              </a:rPr>
              <a:t> </a:t>
            </a:r>
            <a:r>
              <a:rPr lang="en-US" altLang="zh-CN" sz="1050" dirty="0">
                <a:latin typeface="Helvetica" pitchFamily="2" charset="0"/>
              </a:rPr>
              <a:t>Genetics,</a:t>
            </a:r>
            <a:r>
              <a:rPr lang="zh-CN" altLang="en-US" sz="1050" dirty="0">
                <a:latin typeface="Helvetica" pitchFamily="2" charset="0"/>
              </a:rPr>
              <a:t> </a:t>
            </a:r>
            <a:r>
              <a:rPr lang="en-US" altLang="zh-CN" sz="1050" dirty="0">
                <a:latin typeface="Helvetica" pitchFamily="2" charset="0"/>
              </a:rPr>
              <a:t>2020</a:t>
            </a:r>
            <a:endParaRPr lang="en-US" sz="1050" dirty="0">
              <a:latin typeface="Helvetica" pitchFamily="2" charset="0"/>
            </a:endParaRPr>
          </a:p>
        </p:txBody>
      </p:sp>
      <p:pic>
        <p:nvPicPr>
          <p:cNvPr id="1030" name="Picture 6" descr="Fig. 4">
            <a:extLst>
              <a:ext uri="{FF2B5EF4-FFF2-40B4-BE49-F238E27FC236}">
                <a16:creationId xmlns:a16="http://schemas.microsoft.com/office/drawing/2014/main" id="{3D97900E-D8A7-7471-74C3-3C5DE7FE3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29" y="1277302"/>
            <a:ext cx="5679141" cy="363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656F03-6DB6-8D18-D540-A4E0B27D8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44852"/>
            <a:ext cx="4572000" cy="135153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F6D4A53-EC08-8394-A317-7B8C98144073}"/>
              </a:ext>
            </a:extLst>
          </p:cNvPr>
          <p:cNvSpPr txBox="1">
            <a:spLocks/>
          </p:cNvSpPr>
          <p:nvPr/>
        </p:nvSpPr>
        <p:spPr>
          <a:xfrm>
            <a:off x="4572000" y="5144310"/>
            <a:ext cx="4572000" cy="1351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600" b="1" u="sng" dirty="0"/>
              <a:t>CRE</a:t>
            </a:r>
            <a:r>
              <a:rPr lang="en-US" altLang="zh-CN" sz="1600" dirty="0"/>
              <a:t>s</a:t>
            </a:r>
            <a:r>
              <a:rPr lang="zh-CN" altLang="en-US" sz="1600" dirty="0"/>
              <a:t> </a:t>
            </a:r>
            <a:r>
              <a:rPr lang="en-US" altLang="zh-CN" sz="1600" dirty="0"/>
              <a:t>–</a:t>
            </a:r>
            <a:r>
              <a:rPr lang="zh-CN" altLang="en-US" sz="1600" dirty="0"/>
              <a:t> </a:t>
            </a:r>
            <a:r>
              <a:rPr lang="en-US" altLang="zh-CN" sz="1600" dirty="0"/>
              <a:t>cis-regulatory</a:t>
            </a:r>
            <a:r>
              <a:rPr lang="zh-CN" altLang="en-US" sz="1600" dirty="0"/>
              <a:t> </a:t>
            </a:r>
            <a:r>
              <a:rPr lang="en-US" altLang="zh-CN" sz="1600" dirty="0"/>
              <a:t>elements</a:t>
            </a:r>
          </a:p>
          <a:p>
            <a:pPr>
              <a:lnSpc>
                <a:spcPct val="120000"/>
              </a:lnSpc>
            </a:pPr>
            <a:r>
              <a:rPr lang="en-US" altLang="zh-CN" sz="1600" u="sng" dirty="0"/>
              <a:t>Promoters</a:t>
            </a:r>
            <a:r>
              <a:rPr lang="en-US" altLang="zh-CN" sz="1600" dirty="0"/>
              <a:t>:</a:t>
            </a:r>
            <a:r>
              <a:rPr lang="zh-CN" altLang="en-US" sz="1600" dirty="0"/>
              <a:t> </a:t>
            </a:r>
            <a:r>
              <a:rPr lang="en-US" sz="1600" dirty="0"/>
              <a:t>Initiate transcription near the gene</a:t>
            </a:r>
            <a:endParaRPr lang="en-US" altLang="zh-CN" sz="1600" dirty="0"/>
          </a:p>
          <a:p>
            <a:pPr>
              <a:lnSpc>
                <a:spcPct val="120000"/>
              </a:lnSpc>
            </a:pPr>
            <a:r>
              <a:rPr lang="en-US" altLang="zh-CN" sz="1600" u="sng" dirty="0"/>
              <a:t>Enhancers</a:t>
            </a:r>
            <a:r>
              <a:rPr lang="en-US" altLang="zh-CN" sz="1600" dirty="0"/>
              <a:t>:</a:t>
            </a:r>
            <a:r>
              <a:rPr lang="zh-CN" altLang="en-US" sz="1600" dirty="0"/>
              <a:t> </a:t>
            </a:r>
            <a:r>
              <a:rPr lang="en-US" altLang="zh-CN" sz="1600" dirty="0"/>
              <a:t>Regulate</a:t>
            </a:r>
            <a:r>
              <a:rPr lang="zh-CN" altLang="en-US" sz="1600" dirty="0"/>
              <a:t> </a:t>
            </a:r>
            <a:r>
              <a:rPr lang="en-US" sz="1600" dirty="0"/>
              <a:t>gene expression from a distance</a:t>
            </a:r>
            <a:endParaRPr lang="en-US" altLang="zh-CN" sz="1600" dirty="0"/>
          </a:p>
          <a:p>
            <a:pPr>
              <a:lnSpc>
                <a:spcPct val="120000"/>
              </a:lnSpc>
            </a:pPr>
            <a:r>
              <a:rPr lang="en-US" altLang="zh-CN" sz="1600" u="sng" dirty="0"/>
              <a:t>Motifs</a:t>
            </a:r>
            <a:r>
              <a:rPr lang="en-US" altLang="zh-CN" sz="1600" dirty="0"/>
              <a:t>:</a:t>
            </a:r>
            <a:r>
              <a:rPr lang="zh-CN" altLang="en-US" sz="1600" dirty="0"/>
              <a:t> </a:t>
            </a:r>
            <a:r>
              <a:rPr lang="en-US" sz="1600" dirty="0"/>
              <a:t>Short DNA patterns for TF binding</a:t>
            </a:r>
            <a:endParaRPr lang="en-US" altLang="zh-CN" sz="16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1EC31-A7C0-564D-0FCD-C0ABEEF0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86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361D2-1405-758D-A7F4-CBC902839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B286B-51C7-EA96-01A9-1D6F7F17F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30870"/>
            <a:ext cx="7886700" cy="1009332"/>
          </a:xfrm>
        </p:spPr>
        <p:txBody>
          <a:bodyPr anchor="ctr">
            <a:normAutofit/>
          </a:bodyPr>
          <a:lstStyle/>
          <a:p>
            <a:r>
              <a:rPr lang="en-US" altLang="zh-CN" sz="2400" dirty="0"/>
              <a:t>Overview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gene</a:t>
            </a:r>
            <a:r>
              <a:rPr lang="zh-CN" altLang="en-US" sz="2400" dirty="0"/>
              <a:t> </a:t>
            </a:r>
            <a:r>
              <a:rPr lang="en-US" altLang="zh-CN" sz="2400" dirty="0"/>
              <a:t>regulation</a:t>
            </a:r>
            <a:r>
              <a:rPr lang="zh-CN" altLang="en-US" sz="2400" dirty="0"/>
              <a:t>  </a:t>
            </a:r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B74ECC-9BC2-C09E-DF5E-CA3C859DEA73}"/>
              </a:ext>
            </a:extLst>
          </p:cNvPr>
          <p:cNvSpPr txBox="1">
            <a:spLocks/>
          </p:cNvSpPr>
          <p:nvPr/>
        </p:nvSpPr>
        <p:spPr>
          <a:xfrm>
            <a:off x="5605994" y="2293631"/>
            <a:ext cx="3161924" cy="2986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endParaRPr lang="en-US" altLang="zh-CN" sz="1600" dirty="0"/>
          </a:p>
          <a:p>
            <a:r>
              <a:rPr lang="zh-CN" altLang="en-US" sz="1600" dirty="0"/>
              <a:t> </a:t>
            </a:r>
            <a:endParaRPr lang="en-US" altLang="zh-CN" sz="1600" dirty="0"/>
          </a:p>
          <a:p>
            <a:pPr marL="171450" indent="-171450">
              <a:buFont typeface="Wingdings" pitchFamily="2" charset="2"/>
              <a:buChar char="ü"/>
            </a:pPr>
            <a:r>
              <a:rPr lang="en-US" sz="1400" u="sng" dirty="0"/>
              <a:t>Where</a:t>
            </a:r>
            <a:r>
              <a:rPr lang="en-US" sz="1400" dirty="0"/>
              <a:t> are the regulatory regions and protein binding motifs located?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sz="1400" dirty="0"/>
          </a:p>
          <a:p>
            <a:pPr marL="171450" indent="-171450">
              <a:buFont typeface="Wingdings" pitchFamily="2" charset="2"/>
              <a:buChar char="ü"/>
            </a:pPr>
            <a:r>
              <a:rPr lang="en-US" sz="1400" u="sng" dirty="0"/>
              <a:t>How strongly</a:t>
            </a:r>
            <a:r>
              <a:rPr lang="en-US" sz="1400" dirty="0"/>
              <a:t> do transcription factors bind to DNA?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sz="1400" dirty="0"/>
          </a:p>
          <a:p>
            <a:pPr marL="171450" indent="-171450">
              <a:buFont typeface="Wingdings" pitchFamily="2" charset="2"/>
              <a:buChar char="ü"/>
            </a:pPr>
            <a:r>
              <a:rPr lang="en-US" sz="1400" dirty="0"/>
              <a:t>How do these </a:t>
            </a:r>
            <a:r>
              <a:rPr lang="en-US" sz="1400" u="sng" dirty="0"/>
              <a:t>motifs interact</a:t>
            </a:r>
            <a:r>
              <a:rPr lang="en-US" sz="1400" dirty="0"/>
              <a:t> with each other (within CREs or across different CREs)?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altLang="zh-CN" sz="1100" dirty="0">
                <a:solidFill>
                  <a:srgbClr val="00356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e.g.</a:t>
            </a:r>
            <a:r>
              <a:rPr lang="zh-CN" altLang="en-US" sz="1100" dirty="0">
                <a:solidFill>
                  <a:srgbClr val="00356B"/>
                </a:solidFill>
                <a:latin typeface="Helvetica Neue Light" panose="02000403000000020004" pitchFamily="2" charset="0"/>
              </a:rPr>
              <a:t> </a:t>
            </a:r>
            <a:r>
              <a:rPr lang="en-US" altLang="zh-CN" sz="1100" dirty="0">
                <a:solidFill>
                  <a:srgbClr val="00356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Competitive</a:t>
            </a:r>
            <a:r>
              <a:rPr lang="zh-CN" altLang="en-US" sz="1100" dirty="0">
                <a:solidFill>
                  <a:srgbClr val="00356B"/>
                </a:solidFill>
                <a:latin typeface="Helvetica Neue Light" panose="02000403000000020004" pitchFamily="2" charset="0"/>
              </a:rPr>
              <a:t> </a:t>
            </a:r>
            <a:r>
              <a:rPr lang="en-US" altLang="zh-CN" sz="1100" dirty="0">
                <a:solidFill>
                  <a:srgbClr val="00356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binding,</a:t>
            </a:r>
            <a:r>
              <a:rPr lang="zh-CN" altLang="en-US" sz="1100" dirty="0">
                <a:solidFill>
                  <a:srgbClr val="00356B"/>
                </a:solidFill>
                <a:latin typeface="Helvetica Neue Light" panose="02000403000000020004" pitchFamily="2" charset="0"/>
              </a:rPr>
              <a:t> </a:t>
            </a:r>
            <a:r>
              <a:rPr lang="en-US" altLang="zh-CN" sz="1100" dirty="0">
                <a:solidFill>
                  <a:srgbClr val="00356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collaborative</a:t>
            </a:r>
            <a:r>
              <a:rPr lang="zh-CN" altLang="en-US" sz="1100" dirty="0">
                <a:solidFill>
                  <a:srgbClr val="00356B"/>
                </a:solidFill>
                <a:latin typeface="Helvetica Neue Light" panose="02000403000000020004" pitchFamily="2" charset="0"/>
              </a:rPr>
              <a:t> </a:t>
            </a:r>
            <a:r>
              <a:rPr lang="en-US" altLang="zh-CN" sz="1100" dirty="0">
                <a:solidFill>
                  <a:srgbClr val="00356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binding.</a:t>
            </a:r>
            <a:r>
              <a:rPr lang="zh-CN" altLang="en-US" sz="1100" dirty="0">
                <a:solidFill>
                  <a:srgbClr val="00356B"/>
                </a:solidFill>
                <a:latin typeface="Helvetica Neue Light" panose="02000403000000020004" pitchFamily="2" charset="0"/>
              </a:rPr>
              <a:t> </a:t>
            </a:r>
            <a:endParaRPr lang="en-US" sz="1100" dirty="0">
              <a:solidFill>
                <a:srgbClr val="00356B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628650" lvl="1" indent="-171450">
              <a:buFont typeface="Wingdings" pitchFamily="2" charset="2"/>
              <a:buChar char="ü"/>
            </a:pPr>
            <a:endParaRPr lang="en-US" sz="100" dirty="0"/>
          </a:p>
          <a:p>
            <a:pPr marL="285750" indent="-285750">
              <a:buFont typeface="Wingdings" pitchFamily="2" charset="2"/>
              <a:buChar char="ü"/>
            </a:pPr>
            <a:endParaRPr lang="en-US" sz="1600" dirty="0"/>
          </a:p>
        </p:txBody>
      </p:sp>
      <p:pic>
        <p:nvPicPr>
          <p:cNvPr id="1026" name="Picture 2" descr="figure 4">
            <a:extLst>
              <a:ext uri="{FF2B5EF4-FFF2-40B4-BE49-F238E27FC236}">
                <a16:creationId xmlns:a16="http://schemas.microsoft.com/office/drawing/2014/main" id="{55CE473A-C81C-77AF-DB35-91CD9215E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45" y="2103794"/>
            <a:ext cx="5277198" cy="336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43A0BE-290D-0093-95A7-F777674F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23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46872A-B48A-7BFD-5570-495B981A6C5D}"/>
              </a:ext>
            </a:extLst>
          </p:cNvPr>
          <p:cNvSpPr txBox="1"/>
          <p:nvPr/>
        </p:nvSpPr>
        <p:spPr>
          <a:xfrm>
            <a:off x="6648243" y="6596390"/>
            <a:ext cx="30140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dirty="0" err="1">
                <a:latin typeface="Helvetica" pitchFamily="2" charset="0"/>
              </a:rPr>
              <a:t>Anderrson</a:t>
            </a:r>
            <a:r>
              <a:rPr lang="en-US" altLang="zh-CN" sz="1050" dirty="0">
                <a:latin typeface="Helvetica" pitchFamily="2" charset="0"/>
              </a:rPr>
              <a:t>,</a:t>
            </a:r>
            <a:r>
              <a:rPr lang="zh-CN" altLang="en-US" sz="1050" dirty="0">
                <a:latin typeface="Helvetica" pitchFamily="2" charset="0"/>
              </a:rPr>
              <a:t> </a:t>
            </a:r>
            <a:r>
              <a:rPr lang="en-US" altLang="zh-CN" sz="1050" dirty="0">
                <a:latin typeface="Helvetica" pitchFamily="2" charset="0"/>
              </a:rPr>
              <a:t>Nat</a:t>
            </a:r>
            <a:r>
              <a:rPr lang="zh-CN" altLang="en-US" sz="1050" dirty="0">
                <a:latin typeface="Helvetica" pitchFamily="2" charset="0"/>
              </a:rPr>
              <a:t> </a:t>
            </a:r>
            <a:r>
              <a:rPr lang="en-US" altLang="zh-CN" sz="1050" dirty="0">
                <a:latin typeface="Helvetica" pitchFamily="2" charset="0"/>
              </a:rPr>
              <a:t>Rev</a:t>
            </a:r>
            <a:r>
              <a:rPr lang="zh-CN" altLang="en-US" sz="1050" dirty="0">
                <a:latin typeface="Helvetica" pitchFamily="2" charset="0"/>
              </a:rPr>
              <a:t> </a:t>
            </a:r>
            <a:r>
              <a:rPr lang="en-US" altLang="zh-CN" sz="1050" dirty="0">
                <a:latin typeface="Helvetica" pitchFamily="2" charset="0"/>
              </a:rPr>
              <a:t>Genetics,</a:t>
            </a:r>
            <a:r>
              <a:rPr lang="zh-CN" altLang="en-US" sz="1050" dirty="0">
                <a:latin typeface="Helvetica" pitchFamily="2" charset="0"/>
              </a:rPr>
              <a:t> </a:t>
            </a:r>
            <a:r>
              <a:rPr lang="en-US" altLang="zh-CN" sz="1050" dirty="0">
                <a:latin typeface="Helvetica" pitchFamily="2" charset="0"/>
              </a:rPr>
              <a:t>2020</a:t>
            </a:r>
            <a:endParaRPr lang="en-US" sz="105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70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7D7C3-7235-116B-F13D-732335AC4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64642B6-44B9-1D7C-98D9-F9A21B78E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1" y="1056481"/>
            <a:ext cx="7380816" cy="538799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086E0AB-09FD-DBA6-3DB4-15735C66AC8F}"/>
              </a:ext>
            </a:extLst>
          </p:cNvPr>
          <p:cNvSpPr/>
          <p:nvPr/>
        </p:nvSpPr>
        <p:spPr>
          <a:xfrm>
            <a:off x="6637867" y="6557330"/>
            <a:ext cx="2514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Adapted</a:t>
            </a:r>
            <a:r>
              <a:rPr lang="zh-CN" altLang="en-US" sz="1200" dirty="0"/>
              <a:t> </a:t>
            </a:r>
            <a:r>
              <a:rPr lang="en-US" altLang="zh-CN" sz="1200" dirty="0"/>
              <a:t>from</a:t>
            </a:r>
            <a:r>
              <a:rPr lang="zh-CN" altLang="en-US" sz="1200" dirty="0"/>
              <a:t> </a:t>
            </a:r>
            <a:r>
              <a:rPr lang="en-US" altLang="zh-CN" sz="1200" dirty="0"/>
              <a:t>Genomics I slides</a:t>
            </a:r>
            <a:endParaRPr lang="en-US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921A48-20E6-6079-BE54-0F9259F5AEDE}"/>
              </a:ext>
            </a:extLst>
          </p:cNvPr>
          <p:cNvSpPr/>
          <p:nvPr/>
        </p:nvSpPr>
        <p:spPr>
          <a:xfrm>
            <a:off x="1688042" y="5178029"/>
            <a:ext cx="5935133" cy="852541"/>
          </a:xfrm>
          <a:prstGeom prst="rect">
            <a:avLst/>
          </a:prstGeom>
          <a:solidFill>
            <a:srgbClr val="EEF1F4"/>
          </a:solidFill>
          <a:ln>
            <a:solidFill>
              <a:srgbClr val="EEF1F4"/>
            </a:solidFill>
          </a:ln>
          <a:effectLst>
            <a:outerShdw blurRad="118329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356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does DNA sequence</a:t>
            </a:r>
            <a:r>
              <a:rPr lang="zh-CN" altLang="en-US" dirty="0">
                <a:solidFill>
                  <a:srgbClr val="00356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dirty="0">
                <a:solidFill>
                  <a:srgbClr val="00356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encode gene regulation?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356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regulatory logic is embedded in the sequence?</a:t>
            </a:r>
            <a:endParaRPr lang="en-US" sz="1400" dirty="0">
              <a:solidFill>
                <a:srgbClr val="00356B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55FB0F-1617-A77B-1A4A-74F81B0C1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66" y="451326"/>
            <a:ext cx="7886700" cy="100933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How DNA Sequences Drive Transcription</a:t>
            </a:r>
            <a:r>
              <a:rPr lang="en-US" altLang="zh-CN" sz="2400" dirty="0"/>
              <a:t>?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0EDDA9-9F6F-04BB-8C0F-DAA13C4E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5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FE685-5883-7221-61FA-2648DFCF2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60D0-66B6-A165-B451-C630B5DF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30870"/>
            <a:ext cx="7886700" cy="100933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How DNA Sequences Drive Transcription</a:t>
            </a:r>
            <a:r>
              <a:rPr lang="en-US" altLang="zh-CN" sz="2400" dirty="0"/>
              <a:t>?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76D7EF-82E0-773F-278A-B983275DE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247" y="2206567"/>
            <a:ext cx="2925102" cy="115043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EEBDA2-AAA9-70AA-BB58-B5D226F4F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639" y="5636507"/>
            <a:ext cx="8812721" cy="731868"/>
          </a:xfrm>
        </p:spPr>
        <p:txBody>
          <a:bodyPr>
            <a:noAutofit/>
          </a:bodyPr>
          <a:lstStyle/>
          <a:p>
            <a:pPr indent="-445770">
              <a:spcBef>
                <a:spcPts val="300"/>
              </a:spcBef>
              <a:buFont typeface="Wingdings" pitchFamily="2" charset="2"/>
              <a:buChar char="Ø"/>
            </a:pPr>
            <a:r>
              <a:rPr lang="en-US" sz="2000" b="1" dirty="0"/>
              <a:t>Learn meaningful representations from DNA sequences (Basset).</a:t>
            </a:r>
          </a:p>
          <a:p>
            <a:pPr indent="-445770">
              <a:spcBef>
                <a:spcPts val="300"/>
              </a:spcBef>
              <a:buFont typeface="Wingdings" pitchFamily="2" charset="2"/>
              <a:buChar char="Ø"/>
            </a:pPr>
            <a:endParaRPr lang="en-US" sz="20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F03A5B-65A2-67C3-A163-8A1FC7C45F8A}"/>
              </a:ext>
            </a:extLst>
          </p:cNvPr>
          <p:cNvCxnSpPr>
            <a:cxnSpLocks/>
          </p:cNvCxnSpPr>
          <p:nvPr/>
        </p:nvCxnSpPr>
        <p:spPr>
          <a:xfrm>
            <a:off x="4000514" y="3243238"/>
            <a:ext cx="976512" cy="705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C6B44CD8-157F-120E-67CB-C6CE062F1980}"/>
              </a:ext>
            </a:extLst>
          </p:cNvPr>
          <p:cNvSpPr txBox="1">
            <a:spLocks/>
          </p:cNvSpPr>
          <p:nvPr/>
        </p:nvSpPr>
        <p:spPr>
          <a:xfrm>
            <a:off x="6009005" y="3409630"/>
            <a:ext cx="2788834" cy="16846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CN" sz="1600" b="1" dirty="0"/>
              <a:t>Functional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assays:</a:t>
            </a:r>
            <a:r>
              <a:rPr lang="zh-CN" altLang="en-US" sz="1600" b="1" dirty="0"/>
              <a:t> </a:t>
            </a:r>
            <a:endParaRPr lang="en-US" altLang="zh-CN" sz="1600" dirty="0"/>
          </a:p>
          <a:p>
            <a:pPr marL="285750" indent="-285750">
              <a:spcBef>
                <a:spcPts val="0"/>
              </a:spcBef>
              <a:buFont typeface="Wingdings" pitchFamily="2" charset="2"/>
              <a:buChar char="ü"/>
            </a:pPr>
            <a:endParaRPr lang="en-US" altLang="zh-CN" sz="14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dirty="0"/>
              <a:t>ATAC-seq/DNase-seq</a:t>
            </a:r>
            <a:endParaRPr lang="en-US" sz="1400" b="1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dirty="0" err="1"/>
              <a:t>ChIP</a:t>
            </a:r>
            <a:r>
              <a:rPr lang="en-US" sz="1400" dirty="0"/>
              <a:t>-seq, CUT&amp;RUN</a:t>
            </a:r>
            <a:endParaRPr lang="en-US" sz="1400" b="1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dirty="0"/>
              <a:t>STARR-seq, MPRA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dirty="0"/>
              <a:t>RNA-seq, CAGE, PRO-seq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dirty="0"/>
              <a:t>Hi-C, </a:t>
            </a:r>
            <a:r>
              <a:rPr lang="en-US" altLang="zh-CN" sz="1400" dirty="0" err="1"/>
              <a:t>ChIA</a:t>
            </a:r>
            <a:r>
              <a:rPr lang="en-US" altLang="zh-CN" sz="1400" dirty="0"/>
              <a:t>-PET,</a:t>
            </a:r>
            <a:r>
              <a:rPr lang="zh-CN" altLang="en-US" sz="1400" dirty="0"/>
              <a:t> </a:t>
            </a:r>
            <a:r>
              <a:rPr lang="en-US" sz="1400" dirty="0"/>
              <a:t>micro-C</a:t>
            </a:r>
            <a:endParaRPr lang="en-US" sz="1400" b="1" dirty="0"/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sz="1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8CC585-A52C-F462-49B3-322EA31305C4}"/>
              </a:ext>
            </a:extLst>
          </p:cNvPr>
          <p:cNvSpPr txBox="1">
            <a:spLocks/>
          </p:cNvSpPr>
          <p:nvPr/>
        </p:nvSpPr>
        <p:spPr>
          <a:xfrm>
            <a:off x="4000514" y="3569754"/>
            <a:ext cx="1092708" cy="501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CN" sz="1600" dirty="0"/>
              <a:t>ML</a:t>
            </a:r>
            <a:r>
              <a:rPr lang="zh-CN" altLang="en-US" sz="1600" dirty="0"/>
              <a:t> </a:t>
            </a:r>
            <a:r>
              <a:rPr lang="en-US" altLang="zh-CN" sz="1600" dirty="0"/>
              <a:t>/</a:t>
            </a:r>
            <a:r>
              <a:rPr lang="zh-CN" altLang="en-US" sz="1600" dirty="0"/>
              <a:t> </a:t>
            </a:r>
            <a:r>
              <a:rPr lang="en-US" altLang="zh-CN" sz="1600" dirty="0"/>
              <a:t>DL</a:t>
            </a:r>
            <a:r>
              <a:rPr lang="zh-CN" altLang="en-US" sz="1600" dirty="0"/>
              <a:t> </a:t>
            </a:r>
            <a:endParaRPr lang="en-US" altLang="zh-CN" sz="1600" dirty="0"/>
          </a:p>
          <a:p>
            <a:endParaRPr lang="en-US" altLang="zh-CN" sz="1600" dirty="0"/>
          </a:p>
          <a:p>
            <a:pPr marL="628650" lvl="1" indent="-171450">
              <a:buFont typeface="Wingdings" pitchFamily="2" charset="2"/>
              <a:buChar char="ü"/>
            </a:pPr>
            <a:endParaRPr lang="en-US" sz="100" dirty="0"/>
          </a:p>
          <a:p>
            <a:pPr marL="285750" indent="-285750">
              <a:buFont typeface="Wingdings" pitchFamily="2" charset="2"/>
              <a:buChar char="ü"/>
            </a:pPr>
            <a:endParaRPr lang="en-US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E67761-7C59-1BE7-4C25-9785E6F31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2024195"/>
            <a:ext cx="3028822" cy="29620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CB4AE-BD8B-80A5-E0E1-41BD91FE8235}"/>
              </a:ext>
            </a:extLst>
          </p:cNvPr>
          <p:cNvSpPr txBox="1">
            <a:spLocks/>
          </p:cNvSpPr>
          <p:nvPr/>
        </p:nvSpPr>
        <p:spPr>
          <a:xfrm>
            <a:off x="628649" y="1713407"/>
            <a:ext cx="941197" cy="503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dirty="0"/>
              <a:t>Input</a:t>
            </a:r>
            <a:endParaRPr lang="en-US" sz="18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0EFA892-0E54-E24C-DD4C-79876113D87F}"/>
              </a:ext>
            </a:extLst>
          </p:cNvPr>
          <p:cNvSpPr txBox="1">
            <a:spLocks/>
          </p:cNvSpPr>
          <p:nvPr/>
        </p:nvSpPr>
        <p:spPr>
          <a:xfrm>
            <a:off x="5486531" y="1671439"/>
            <a:ext cx="941197" cy="503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dirty="0"/>
              <a:t>Output</a:t>
            </a:r>
            <a:r>
              <a:rPr lang="zh-CN" altLang="en-US" sz="1800" dirty="0"/>
              <a:t> </a:t>
            </a:r>
            <a:endParaRPr lang="en-US" sz="18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E24466-0234-57F2-E570-784D27B92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01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64EC5-9919-0122-5177-82A40012D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BDB924B-2B64-BDE8-A4AA-152FF0CF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30870"/>
            <a:ext cx="7886700" cy="1009332"/>
          </a:xfrm>
        </p:spPr>
        <p:txBody>
          <a:bodyPr>
            <a:normAutofit/>
          </a:bodyPr>
          <a:lstStyle/>
          <a:p>
            <a:r>
              <a:rPr lang="en-US" sz="2400" b="1" dirty="0">
                <a:effectLst/>
              </a:rPr>
              <a:t>Basset</a:t>
            </a:r>
            <a:r>
              <a:rPr lang="en-US" sz="2400" dirty="0">
                <a:effectLst/>
              </a:rPr>
              <a:t>: Representation Learning of DNA Sequences Using CNNs</a:t>
            </a:r>
            <a:endParaRPr lang="en-US" sz="4400" dirty="0"/>
          </a:p>
        </p:txBody>
      </p:sp>
      <p:pic>
        <p:nvPicPr>
          <p:cNvPr id="6146" name="Picture 2" descr="Fig. 2">
            <a:extLst>
              <a:ext uri="{FF2B5EF4-FFF2-40B4-BE49-F238E27FC236}">
                <a16:creationId xmlns:a16="http://schemas.microsoft.com/office/drawing/2014/main" id="{B95D16C6-2616-DFFD-F7C3-15AA7C33A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560034"/>
            <a:ext cx="8031259" cy="492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05AA84-296D-A8C3-3B5B-D96FF5A90D15}"/>
              </a:ext>
            </a:extLst>
          </p:cNvPr>
          <p:cNvSpPr/>
          <p:nvPr/>
        </p:nvSpPr>
        <p:spPr>
          <a:xfrm>
            <a:off x="870697" y="1524362"/>
            <a:ext cx="2505635" cy="32945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35FFAB-4E29-7333-CD79-FC5974A14B44}"/>
              </a:ext>
            </a:extLst>
          </p:cNvPr>
          <p:cNvSpPr/>
          <p:nvPr/>
        </p:nvSpPr>
        <p:spPr>
          <a:xfrm>
            <a:off x="3255309" y="2505634"/>
            <a:ext cx="614082" cy="54684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309ECF-748C-569D-7961-E57B6DE44A65}"/>
              </a:ext>
            </a:extLst>
          </p:cNvPr>
          <p:cNvSpPr/>
          <p:nvPr/>
        </p:nvSpPr>
        <p:spPr>
          <a:xfrm>
            <a:off x="4082857" y="2566146"/>
            <a:ext cx="978276" cy="48633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480401-17F0-E5D6-2482-4FC5A734A987}"/>
              </a:ext>
            </a:extLst>
          </p:cNvPr>
          <p:cNvSpPr/>
          <p:nvPr/>
        </p:nvSpPr>
        <p:spPr>
          <a:xfrm>
            <a:off x="5469588" y="2505634"/>
            <a:ext cx="2853725" cy="69700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B96B9-1BF3-CA2C-2364-9E3D6F62FAF7}"/>
              </a:ext>
            </a:extLst>
          </p:cNvPr>
          <p:cNvSpPr txBox="1">
            <a:spLocks/>
          </p:cNvSpPr>
          <p:nvPr/>
        </p:nvSpPr>
        <p:spPr>
          <a:xfrm>
            <a:off x="4771721" y="1675874"/>
            <a:ext cx="3888187" cy="520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CN" sz="1600" dirty="0"/>
              <a:t>Convolutional</a:t>
            </a:r>
            <a:r>
              <a:rPr lang="zh-CN" altLang="en-US" sz="1600" dirty="0"/>
              <a:t> </a:t>
            </a:r>
            <a:r>
              <a:rPr lang="en-US" altLang="zh-CN" sz="1600" dirty="0"/>
              <a:t>filters</a:t>
            </a:r>
            <a:r>
              <a:rPr lang="zh-CN" altLang="en-US" sz="1600" dirty="0"/>
              <a:t> </a:t>
            </a:r>
            <a:r>
              <a:rPr lang="en-US" altLang="zh-CN" sz="1600" dirty="0"/>
              <a:t>/</a:t>
            </a:r>
            <a:r>
              <a:rPr lang="zh-CN" altLang="en-US" sz="1600" dirty="0"/>
              <a:t> </a:t>
            </a:r>
            <a:r>
              <a:rPr lang="en-US" altLang="zh-CN" sz="1600" dirty="0" err="1"/>
              <a:t>ReLU</a:t>
            </a:r>
            <a:r>
              <a:rPr lang="zh-CN" altLang="en-US" sz="1600" dirty="0"/>
              <a:t> </a:t>
            </a:r>
            <a:r>
              <a:rPr lang="en-US" altLang="zh-CN" sz="1600" dirty="0"/>
              <a:t>/</a:t>
            </a:r>
            <a:r>
              <a:rPr lang="zh-CN" altLang="en-US" sz="1600" dirty="0"/>
              <a:t> </a:t>
            </a:r>
            <a:r>
              <a:rPr lang="en-US" altLang="zh-CN" sz="1600" dirty="0"/>
              <a:t>Max</a:t>
            </a:r>
            <a:r>
              <a:rPr lang="zh-CN" altLang="en-US" sz="1600" dirty="0"/>
              <a:t> </a:t>
            </a:r>
            <a:r>
              <a:rPr lang="en-US" altLang="zh-CN" sz="1600" dirty="0"/>
              <a:t>pooing</a:t>
            </a:r>
            <a:r>
              <a:rPr lang="zh-CN" altLang="en-US" sz="1600" dirty="0"/>
              <a:t> 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C8B74B-C265-D8A5-F350-049FBB6A0FC1}"/>
              </a:ext>
            </a:extLst>
          </p:cNvPr>
          <p:cNvSpPr txBox="1"/>
          <p:nvPr/>
        </p:nvSpPr>
        <p:spPr>
          <a:xfrm>
            <a:off x="6247285" y="6257836"/>
            <a:ext cx="289671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en-US" altLang="zh-CN" sz="1100" b="0" i="0" dirty="0">
                <a:solidFill>
                  <a:srgbClr val="2A2A2A"/>
                </a:solidFill>
                <a:effectLst/>
                <a:latin typeface="Helvetica" pitchFamily="2" charset="0"/>
              </a:rPr>
              <a:t>Basset:</a:t>
            </a:r>
            <a:r>
              <a:rPr lang="zh-CN" altLang="en-US" sz="1100" b="0" i="0" dirty="0">
                <a:solidFill>
                  <a:srgbClr val="2A2A2A"/>
                </a:solidFill>
                <a:effectLst/>
                <a:latin typeface="Helvetica" pitchFamily="2" charset="0"/>
              </a:rPr>
              <a:t> </a:t>
            </a:r>
            <a:r>
              <a:rPr lang="en-US" sz="1100" b="0" i="0" dirty="0">
                <a:solidFill>
                  <a:srgbClr val="2A2A2A"/>
                </a:solidFill>
                <a:effectLst/>
                <a:latin typeface="Helvetica" pitchFamily="2" charset="0"/>
              </a:rPr>
              <a:t>Kelley et al. 2016</a:t>
            </a:r>
          </a:p>
          <a:p>
            <a:pPr algn="r" fontAlgn="base"/>
            <a:r>
              <a:rPr lang="en-US" altLang="zh-CN" sz="1100" b="0" i="0" dirty="0">
                <a:solidFill>
                  <a:srgbClr val="2A2A2A"/>
                </a:solidFill>
                <a:effectLst/>
                <a:latin typeface="Helvetica" pitchFamily="2" charset="0"/>
              </a:rPr>
              <a:t>Diagram</a:t>
            </a:r>
            <a:r>
              <a:rPr lang="zh-CN" altLang="en-US" sz="1100" b="0" i="0" dirty="0">
                <a:solidFill>
                  <a:srgbClr val="2A2A2A"/>
                </a:solidFill>
                <a:effectLst/>
                <a:latin typeface="Helvetica" pitchFamily="2" charset="0"/>
              </a:rPr>
              <a:t> </a:t>
            </a:r>
            <a:r>
              <a:rPr lang="en-US" altLang="zh-CN" sz="1100" b="0" i="0" dirty="0">
                <a:solidFill>
                  <a:srgbClr val="2A2A2A"/>
                </a:solidFill>
                <a:effectLst/>
                <a:latin typeface="Helvetica" pitchFamily="2" charset="0"/>
              </a:rPr>
              <a:t>from:</a:t>
            </a:r>
            <a:r>
              <a:rPr lang="zh-CN" altLang="en-US" sz="1100" b="0" i="0" dirty="0">
                <a:solidFill>
                  <a:srgbClr val="2A2A2A"/>
                </a:solidFill>
                <a:effectLst/>
                <a:latin typeface="Helvetica" pitchFamily="2" charset="0"/>
              </a:rPr>
              <a:t> </a:t>
            </a:r>
            <a:r>
              <a:rPr lang="en-US" sz="1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Eraslan</a:t>
            </a:r>
            <a:r>
              <a:rPr lang="en-US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al., Nature Reviews Genetics, 2019</a:t>
            </a:r>
            <a:endParaRPr lang="en-US" sz="1100" dirty="0">
              <a:solidFill>
                <a:srgbClr val="2A2A2A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06C8EF6-C673-0624-0145-1F6F5C3C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03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C4080-26C9-7DA3-D8E4-1102CC2E9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CD64D20-FE4B-783C-ACC5-9529C55B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30870"/>
            <a:ext cx="7886700" cy="1009332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</a:rPr>
              <a:t>DNA convolutional filters </a:t>
            </a:r>
            <a:endParaRPr lang="en-US" sz="23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59B3C9-AF1B-87E3-7290-8BA5591BC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86" y="1721054"/>
            <a:ext cx="7939025" cy="45544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18CC6D-A228-AB64-6A0E-C5EA91ED1475}"/>
              </a:ext>
            </a:extLst>
          </p:cNvPr>
          <p:cNvSpPr/>
          <p:nvPr/>
        </p:nvSpPr>
        <p:spPr>
          <a:xfrm>
            <a:off x="2886068" y="2131359"/>
            <a:ext cx="5662167" cy="392654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6CDFC1-7420-8F31-60BC-6F540B3CC5C9}"/>
              </a:ext>
            </a:extLst>
          </p:cNvPr>
          <p:cNvSpPr/>
          <p:nvPr/>
        </p:nvSpPr>
        <p:spPr>
          <a:xfrm>
            <a:off x="2886068" y="1781097"/>
            <a:ext cx="717743" cy="35681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6796863-8867-CAD0-7E3F-B3BFD0879E08}"/>
              </a:ext>
            </a:extLst>
          </p:cNvPr>
          <p:cNvCxnSpPr>
            <a:cxnSpLocks/>
          </p:cNvCxnSpPr>
          <p:nvPr/>
        </p:nvCxnSpPr>
        <p:spPr>
          <a:xfrm flipH="1">
            <a:off x="2546377" y="2569029"/>
            <a:ext cx="654023" cy="50555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AC94FF71-28E2-23EB-0D39-99BD29E33500}"/>
              </a:ext>
            </a:extLst>
          </p:cNvPr>
          <p:cNvSpPr txBox="1">
            <a:spLocks/>
          </p:cNvSpPr>
          <p:nvPr/>
        </p:nvSpPr>
        <p:spPr>
          <a:xfrm>
            <a:off x="2786498" y="1765304"/>
            <a:ext cx="2950030" cy="763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CN" sz="1600" b="1" dirty="0"/>
              <a:t>Feature maps </a:t>
            </a:r>
            <a:r>
              <a:rPr lang="en-US" altLang="zh-CN" sz="1600" dirty="0"/>
              <a:t>indicate detection of certain motifs (filters) in the sequence</a:t>
            </a:r>
            <a:endParaRPr lang="en-US" sz="16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ADA292-8492-2ECE-A487-66FC5F99645B}"/>
              </a:ext>
            </a:extLst>
          </p:cNvPr>
          <p:cNvSpPr txBox="1">
            <a:spLocks/>
          </p:cNvSpPr>
          <p:nvPr/>
        </p:nvSpPr>
        <p:spPr>
          <a:xfrm>
            <a:off x="2786498" y="6018246"/>
            <a:ext cx="3777831" cy="763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CN" sz="1600" b="1" dirty="0"/>
              <a:t>Produces feature map: </a:t>
            </a:r>
            <a:r>
              <a:rPr lang="en-US" altLang="zh-CN" sz="1600" dirty="0"/>
              <a:t>each column corresponds to a convolutional filters</a:t>
            </a:r>
            <a:endParaRPr lang="en-US" sz="16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06FEC75-B583-5EFE-E5D8-0F5984BFB883}"/>
              </a:ext>
            </a:extLst>
          </p:cNvPr>
          <p:cNvSpPr txBox="1">
            <a:spLocks/>
          </p:cNvSpPr>
          <p:nvPr/>
        </p:nvSpPr>
        <p:spPr>
          <a:xfrm>
            <a:off x="2786498" y="4293393"/>
            <a:ext cx="3360966" cy="763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CN" sz="1600" dirty="0"/>
              <a:t>Scan the filters across the input sequence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687967-2F99-C803-FC10-21BF59D2EF2A}"/>
              </a:ext>
            </a:extLst>
          </p:cNvPr>
          <p:cNvSpPr txBox="1"/>
          <p:nvPr/>
        </p:nvSpPr>
        <p:spPr>
          <a:xfrm>
            <a:off x="7685473" y="6616861"/>
            <a:ext cx="165975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100" b="0" i="0" dirty="0">
                <a:solidFill>
                  <a:srgbClr val="2A2A2A"/>
                </a:solidFill>
                <a:effectLst/>
                <a:latin typeface="Helvetica" pitchFamily="2" charset="0"/>
              </a:rPr>
              <a:t>Kelley et al. 2016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FFAD24-F948-9D08-DCCE-E2B228A9C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989" y="1913760"/>
            <a:ext cx="1055228" cy="9940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35E6E7-7F77-A842-3D35-2189DB11D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401901" y="4477638"/>
            <a:ext cx="1273405" cy="15380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84F0C6-0737-B80D-8066-E28C6BFD4C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4930" y="4222889"/>
            <a:ext cx="1398667" cy="447193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E76BCF69-CD7C-74CC-64EC-E4E0766C688B}"/>
              </a:ext>
            </a:extLst>
          </p:cNvPr>
          <p:cNvSpPr txBox="1">
            <a:spLocks/>
          </p:cNvSpPr>
          <p:nvPr/>
        </p:nvSpPr>
        <p:spPr>
          <a:xfrm>
            <a:off x="7050992" y="1469041"/>
            <a:ext cx="1268961" cy="445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CN" sz="1600" b="1" dirty="0"/>
              <a:t>In image: </a:t>
            </a:r>
            <a:endParaRPr lang="en-US" sz="1600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ED387CE-0819-688C-C32E-FFF523CD3DB0}"/>
              </a:ext>
            </a:extLst>
          </p:cNvPr>
          <p:cNvSpPr txBox="1">
            <a:spLocks/>
          </p:cNvSpPr>
          <p:nvPr/>
        </p:nvSpPr>
        <p:spPr>
          <a:xfrm>
            <a:off x="7050991" y="3919121"/>
            <a:ext cx="1662606" cy="445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CN" sz="1600" b="1" dirty="0"/>
              <a:t>In DNA: PWM </a:t>
            </a:r>
            <a:endParaRPr lang="en-US" sz="16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2EB2217-83CD-F0BE-7295-7E7A4FC1A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8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202A1-8607-21BE-484A-0E6309437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50534B4-E5D9-824E-E940-31BAEFA01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30870"/>
            <a:ext cx="7886700" cy="1009332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</a:rPr>
              <a:t>First-Layer Filters Align with </a:t>
            </a:r>
            <a:r>
              <a:rPr lang="en-US" altLang="zh-CN" sz="2400" dirty="0"/>
              <a:t>Known</a:t>
            </a:r>
            <a:r>
              <a:rPr lang="zh-CN" altLang="en-US" sz="2400" dirty="0"/>
              <a:t> </a:t>
            </a:r>
            <a:r>
              <a:rPr lang="en-US" sz="2400" dirty="0">
                <a:effectLst/>
              </a:rPr>
              <a:t>TF Binding </a:t>
            </a:r>
            <a:r>
              <a:rPr lang="en-US" altLang="zh-CN" sz="2400" dirty="0">
                <a:effectLst/>
              </a:rPr>
              <a:t>Motifs</a:t>
            </a:r>
            <a:endParaRPr lang="en-US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15BB67-D6D9-28B4-CFB8-3486A7942AF5}"/>
              </a:ext>
            </a:extLst>
          </p:cNvPr>
          <p:cNvSpPr/>
          <p:nvPr/>
        </p:nvSpPr>
        <p:spPr>
          <a:xfrm>
            <a:off x="870697" y="1524362"/>
            <a:ext cx="2505635" cy="32945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7B424D-CFF7-DC2E-28FA-8763D9947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2351314"/>
            <a:ext cx="3108960" cy="27423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516306-848E-009F-5E99-FFB5A3556B43}"/>
              </a:ext>
            </a:extLst>
          </p:cNvPr>
          <p:cNvSpPr txBox="1"/>
          <p:nvPr/>
        </p:nvSpPr>
        <p:spPr>
          <a:xfrm>
            <a:off x="4587238" y="2434534"/>
            <a:ext cx="419996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solidFill>
                <a:srgbClr val="00356B"/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rgbClr val="00356B"/>
                </a:solidFill>
                <a:latin typeface="Helvetica" pitchFamily="2" charset="0"/>
              </a:rPr>
              <a:t>Motif information is derived by converting first-layer filter activations into probabilistic PWMs, counting nucleotide occurrences above a threshold. </a:t>
            </a:r>
          </a:p>
          <a:p>
            <a:endParaRPr lang="en-US" dirty="0">
              <a:solidFill>
                <a:srgbClr val="00356B"/>
              </a:solidFill>
              <a:effectLst/>
              <a:latin typeface="Helvetica" pitchFamily="2" charset="0"/>
            </a:endParaRPr>
          </a:p>
          <a:p>
            <a:r>
              <a:rPr lang="en-US" dirty="0">
                <a:solidFill>
                  <a:srgbClr val="00356B"/>
                </a:solidFill>
                <a:effectLst/>
                <a:latin typeface="Helvetica" pitchFamily="2" charset="0"/>
              </a:rPr>
              <a:t>Overall, 45% of filters could be annotated in the motif database</a:t>
            </a:r>
            <a:endParaRPr lang="en-US" dirty="0">
              <a:solidFill>
                <a:srgbClr val="00356B"/>
              </a:solidFill>
              <a:latin typeface="Helvetic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7F175-E0AA-763C-8E47-D9F23D7C5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19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6E6F3-9305-8DC4-5855-749A77C03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A7146EB-AD0B-769A-542C-7139F98C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30870"/>
            <a:ext cx="7886700" cy="1009332"/>
          </a:xfrm>
        </p:spPr>
        <p:txBody>
          <a:bodyPr>
            <a:normAutofit/>
          </a:bodyPr>
          <a:lstStyle/>
          <a:p>
            <a:r>
              <a:rPr lang="en-US" altLang="zh-CN" sz="2300" dirty="0" err="1">
                <a:effectLst/>
              </a:rPr>
              <a:t>ReLU</a:t>
            </a:r>
            <a:r>
              <a:rPr lang="zh-CN" altLang="en-US" sz="2300" dirty="0">
                <a:effectLst/>
              </a:rPr>
              <a:t> </a:t>
            </a:r>
            <a:r>
              <a:rPr lang="en-US" altLang="zh-CN" sz="2300" dirty="0">
                <a:effectLst/>
              </a:rPr>
              <a:t>a</a:t>
            </a:r>
            <a:r>
              <a:rPr lang="en-US" altLang="zh-CN" sz="2300" dirty="0"/>
              <a:t>ctivation ignores misalignment</a:t>
            </a:r>
            <a:r>
              <a:rPr lang="zh-CN" altLang="en-US" sz="2300" dirty="0"/>
              <a:t> </a:t>
            </a:r>
            <a:endParaRPr lang="en-US" sz="23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2FF7BF-8017-041E-E871-365DE0F4C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86" y="1721054"/>
            <a:ext cx="7939025" cy="45544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71414A-89AD-5084-FDE6-0316D31FA528}"/>
              </a:ext>
            </a:extLst>
          </p:cNvPr>
          <p:cNvSpPr/>
          <p:nvPr/>
        </p:nvSpPr>
        <p:spPr>
          <a:xfrm>
            <a:off x="3175181" y="2848532"/>
            <a:ext cx="5373054" cy="326315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66" name="Picture 2" descr="A Gentle Introduction to the Rectified Linear Unit (ReLU) -  MachineLearningMastery.com">
            <a:extLst>
              <a:ext uri="{FF2B5EF4-FFF2-40B4-BE49-F238E27FC236}">
                <a16:creationId xmlns:a16="http://schemas.microsoft.com/office/drawing/2014/main" id="{D3FDBA45-FA58-91BC-2DB4-51B6D9E43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530" y="2684721"/>
            <a:ext cx="3291257" cy="246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A1B325-6D1F-428F-E941-67261FDC3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8" y="2054509"/>
            <a:ext cx="1272990" cy="71211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DC2B6-26AC-DE0A-825C-0D646071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5349F-6C20-9FE6-33F3-1E29E572E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BF060-88B7-7099-45BA-AC96B863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Network: </a:t>
            </a:r>
            <a:r>
              <a:rPr lang="en-US" dirty="0" err="1"/>
              <a:t>LeNet</a:t>
            </a:r>
            <a:r>
              <a:rPr lang="en-US" dirty="0"/>
              <a:t> (1998)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C895AF-3460-7CED-2E28-DCB21D4D9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2008151"/>
            <a:ext cx="7772400" cy="398025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32362D-DAEF-4252-F8C4-77241EBA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83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2ADA8-DF51-1949-5472-649E47B6D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FACC910-CCC0-A7B7-4482-515EBAF43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30870"/>
            <a:ext cx="7886700" cy="1009332"/>
          </a:xfrm>
        </p:spPr>
        <p:txBody>
          <a:bodyPr>
            <a:normAutofit/>
          </a:bodyPr>
          <a:lstStyle/>
          <a:p>
            <a:r>
              <a:rPr lang="en-US" sz="2300" dirty="0">
                <a:effectLst/>
              </a:rPr>
              <a:t>Max pooling summarizes features  </a:t>
            </a:r>
            <a:endParaRPr lang="en-US" sz="23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AD4AA0-5099-9EF9-6B24-63CA67BA7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86" y="1721054"/>
            <a:ext cx="7939025" cy="455444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3D42119-4937-3184-0A8F-72AEFA5E52E8}"/>
              </a:ext>
            </a:extLst>
          </p:cNvPr>
          <p:cNvSpPr txBox="1">
            <a:spLocks/>
          </p:cNvSpPr>
          <p:nvPr/>
        </p:nvSpPr>
        <p:spPr>
          <a:xfrm>
            <a:off x="4929467" y="1606582"/>
            <a:ext cx="1377204" cy="581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CN" sz="1600" dirty="0"/>
              <a:t>Max</a:t>
            </a:r>
            <a:r>
              <a:rPr lang="zh-CN" altLang="en-US" sz="1600" dirty="0"/>
              <a:t> </a:t>
            </a:r>
            <a:r>
              <a:rPr lang="en-US" altLang="zh-CN" sz="1600" dirty="0"/>
              <a:t>pooling</a:t>
            </a:r>
            <a:endParaRPr lang="en-US" sz="1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70DE244-A08B-5F36-42CC-B29D55240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29467" y="2107508"/>
            <a:ext cx="3330337" cy="1321491"/>
          </a:xfrm>
        </p:spPr>
        <p:txBody>
          <a:bodyPr>
            <a:normAutofit/>
          </a:bodyPr>
          <a:lstStyle/>
          <a:p>
            <a:r>
              <a:rPr lang="en-US" altLang="zh-CN" sz="1200" dirty="0"/>
              <a:t>Summarize</a:t>
            </a:r>
            <a:r>
              <a:rPr lang="zh-CN" altLang="en-US" sz="1200" dirty="0"/>
              <a:t> </a:t>
            </a:r>
            <a:r>
              <a:rPr lang="en-US" altLang="zh-CN" sz="1200" dirty="0"/>
              <a:t>/</a:t>
            </a:r>
            <a:r>
              <a:rPr lang="zh-CN" altLang="en-US" sz="1200" dirty="0"/>
              <a:t> </a:t>
            </a:r>
            <a:r>
              <a:rPr lang="en-US" altLang="zh-CN" sz="1200" dirty="0"/>
              <a:t>aggregate</a:t>
            </a:r>
            <a:r>
              <a:rPr lang="zh-CN" altLang="en-US" sz="1200" dirty="0"/>
              <a:t> </a:t>
            </a:r>
            <a:r>
              <a:rPr lang="en-US" altLang="zh-CN" sz="1200" dirty="0"/>
              <a:t>information</a:t>
            </a:r>
          </a:p>
          <a:p>
            <a:r>
              <a:rPr lang="en-US" sz="1200" dirty="0"/>
              <a:t>R</a:t>
            </a:r>
            <a:r>
              <a:rPr lang="en-US" sz="1200" dirty="0">
                <a:effectLst/>
              </a:rPr>
              <a:t>educes the dimension of the input </a:t>
            </a:r>
          </a:p>
          <a:p>
            <a:r>
              <a:rPr lang="en-US" sz="1200" dirty="0"/>
              <a:t>P</a:t>
            </a:r>
            <a:r>
              <a:rPr lang="en-US" sz="1200" dirty="0">
                <a:effectLst/>
              </a:rPr>
              <a:t>rovides invariance to small sequence shifts to the left or right.</a:t>
            </a:r>
            <a:endParaRPr lang="en-US" altLang="zh-CN" sz="1200" dirty="0"/>
          </a:p>
          <a:p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ED9413-025E-A601-56B1-B991757093AA}"/>
              </a:ext>
            </a:extLst>
          </p:cNvPr>
          <p:cNvSpPr/>
          <p:nvPr/>
        </p:nvSpPr>
        <p:spPr>
          <a:xfrm>
            <a:off x="4429446" y="3052987"/>
            <a:ext cx="4085903" cy="248144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3B7B05-CEE5-7DD4-0277-C024CD4D2BAA}"/>
              </a:ext>
            </a:extLst>
          </p:cNvPr>
          <p:cNvSpPr/>
          <p:nvPr/>
        </p:nvSpPr>
        <p:spPr>
          <a:xfrm>
            <a:off x="4161400" y="3655364"/>
            <a:ext cx="483768" cy="127669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C9D83D-9BEE-F7AA-AA3E-F510CA09C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49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7FE30-B14A-D431-24B9-B215B5474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81C03EE-CC0F-F18A-3403-2DAF42C26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30870"/>
            <a:ext cx="7886700" cy="1009332"/>
          </a:xfrm>
        </p:spPr>
        <p:txBody>
          <a:bodyPr>
            <a:normAutofit/>
          </a:bodyPr>
          <a:lstStyle/>
          <a:p>
            <a:r>
              <a:rPr lang="en-US" sz="2300" dirty="0">
                <a:effectLst/>
              </a:rPr>
              <a:t>Representation Learning of DNA Sequences Using CNNs</a:t>
            </a:r>
            <a:endParaRPr lang="en-US" sz="23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E3D561-F99D-CFFC-93FB-F1427E507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86" y="1721054"/>
            <a:ext cx="7939025" cy="455444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32584D6-351F-3896-27CA-61B4CAE08EB5}"/>
              </a:ext>
            </a:extLst>
          </p:cNvPr>
          <p:cNvSpPr txBox="1">
            <a:spLocks/>
          </p:cNvSpPr>
          <p:nvPr/>
        </p:nvSpPr>
        <p:spPr>
          <a:xfrm>
            <a:off x="4780430" y="1848629"/>
            <a:ext cx="3355040" cy="961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CN" sz="1400" b="1" dirty="0"/>
              <a:t>2</a:t>
            </a:r>
            <a:r>
              <a:rPr lang="en-US" altLang="zh-CN" sz="1400" b="1" baseline="30000" dirty="0"/>
              <a:t>nd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and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3</a:t>
            </a:r>
            <a:r>
              <a:rPr lang="en-US" altLang="zh-CN" sz="1400" b="1" baseline="30000" dirty="0"/>
              <a:t>rd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convolutional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layers</a:t>
            </a:r>
            <a:r>
              <a:rPr lang="zh-CN" altLang="en-US" sz="1400" b="1" dirty="0"/>
              <a:t> </a:t>
            </a:r>
            <a:r>
              <a:rPr lang="en-US" altLang="zh-CN" sz="1400" dirty="0"/>
              <a:t>identify</a:t>
            </a:r>
            <a:r>
              <a:rPr lang="zh-CN" altLang="en-US" sz="1400" dirty="0"/>
              <a:t> </a:t>
            </a:r>
            <a:r>
              <a:rPr lang="en-US" altLang="zh-CN" sz="1400" dirty="0"/>
              <a:t>local</a:t>
            </a:r>
            <a:r>
              <a:rPr lang="zh-CN" altLang="en-US" sz="1400" dirty="0"/>
              <a:t> </a:t>
            </a:r>
            <a:r>
              <a:rPr lang="en-US" altLang="zh-CN" sz="1400" dirty="0"/>
              <a:t>motif</a:t>
            </a:r>
            <a:r>
              <a:rPr lang="zh-CN" altLang="en-US" sz="1400" dirty="0"/>
              <a:t> </a:t>
            </a:r>
            <a:r>
              <a:rPr lang="en-US" altLang="zh-CN" sz="1400" dirty="0"/>
              <a:t>interactions</a:t>
            </a:r>
            <a:r>
              <a:rPr lang="zh-CN" altLang="en-US" sz="1400" dirty="0"/>
              <a:t> </a:t>
            </a:r>
            <a:r>
              <a:rPr lang="en-US" altLang="zh-CN" sz="1400" dirty="0"/>
              <a:t>and</a:t>
            </a:r>
            <a:r>
              <a:rPr lang="zh-CN" altLang="en-US" sz="1400" dirty="0"/>
              <a:t> </a:t>
            </a:r>
            <a:r>
              <a:rPr lang="en-US" altLang="zh-CN" sz="1400" dirty="0"/>
              <a:t>uncover</a:t>
            </a:r>
            <a:r>
              <a:rPr lang="zh-CN" altLang="en-US" sz="1400" dirty="0"/>
              <a:t> </a:t>
            </a:r>
            <a:r>
              <a:rPr lang="en-US" altLang="zh-CN" sz="1400" dirty="0"/>
              <a:t>regulatory</a:t>
            </a:r>
            <a:r>
              <a:rPr lang="zh-CN" altLang="en-US" sz="1400" dirty="0"/>
              <a:t> </a:t>
            </a:r>
            <a:r>
              <a:rPr lang="en-US" altLang="zh-CN" sz="1400" dirty="0"/>
              <a:t>interactions</a:t>
            </a:r>
            <a:r>
              <a:rPr lang="zh-CN" altLang="en-US" sz="1400" dirty="0"/>
              <a:t> </a:t>
            </a:r>
            <a:r>
              <a:rPr lang="en-US" altLang="zh-CN" sz="1400" dirty="0"/>
              <a:t>across</a:t>
            </a:r>
            <a:r>
              <a:rPr lang="zh-CN" altLang="en-US" sz="1400" dirty="0"/>
              <a:t> </a:t>
            </a:r>
            <a:r>
              <a:rPr lang="en-US" altLang="zh-CN" sz="1400" dirty="0"/>
              <a:t>broader</a:t>
            </a:r>
            <a:r>
              <a:rPr lang="zh-CN" altLang="en-US" sz="1400" dirty="0"/>
              <a:t> </a:t>
            </a:r>
            <a:r>
              <a:rPr lang="en-US" altLang="zh-CN" sz="1400" dirty="0"/>
              <a:t>regions</a:t>
            </a:r>
            <a:endParaRPr lang="en-US" sz="1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6D2598-E3DC-CA47-1A61-B7466A2ED3CF}"/>
              </a:ext>
            </a:extLst>
          </p:cNvPr>
          <p:cNvSpPr txBox="1">
            <a:spLocks/>
          </p:cNvSpPr>
          <p:nvPr/>
        </p:nvSpPr>
        <p:spPr>
          <a:xfrm>
            <a:off x="3880647" y="4670273"/>
            <a:ext cx="1183902" cy="520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CN" sz="1200" dirty="0"/>
              <a:t>Convolution</a:t>
            </a:r>
            <a:r>
              <a:rPr lang="zh-CN" altLang="en-US" sz="1200" dirty="0"/>
              <a:t> </a:t>
            </a:r>
            <a:endParaRPr lang="en-US" sz="12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95AD35A-D09F-080B-4BC4-70D8E0878182}"/>
              </a:ext>
            </a:extLst>
          </p:cNvPr>
          <p:cNvSpPr txBox="1">
            <a:spLocks/>
          </p:cNvSpPr>
          <p:nvPr/>
        </p:nvSpPr>
        <p:spPr>
          <a:xfrm>
            <a:off x="5064549" y="4670272"/>
            <a:ext cx="1183902" cy="520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CN" sz="1200" dirty="0"/>
              <a:t>Activation</a:t>
            </a:r>
            <a:r>
              <a:rPr lang="zh-CN" altLang="en-US" sz="1200" dirty="0"/>
              <a:t> </a:t>
            </a:r>
            <a:endParaRPr lang="en-US" sz="12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B44B0D0-267B-C119-372F-735FAC19EB97}"/>
              </a:ext>
            </a:extLst>
          </p:cNvPr>
          <p:cNvSpPr txBox="1">
            <a:spLocks/>
          </p:cNvSpPr>
          <p:nvPr/>
        </p:nvSpPr>
        <p:spPr>
          <a:xfrm>
            <a:off x="5969985" y="4670271"/>
            <a:ext cx="1183902" cy="520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CN" sz="1200" dirty="0"/>
              <a:t>Max</a:t>
            </a:r>
            <a:r>
              <a:rPr lang="zh-CN" altLang="en-US" sz="1200" dirty="0"/>
              <a:t> </a:t>
            </a:r>
            <a:r>
              <a:rPr lang="en-US" altLang="zh-CN" sz="1200" dirty="0"/>
              <a:t>pooling</a:t>
            </a:r>
            <a:r>
              <a:rPr lang="zh-CN" altLang="en-US" sz="1200" dirty="0"/>
              <a:t> </a:t>
            </a:r>
            <a:endParaRPr lang="en-US" sz="12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D43A629-C101-E84A-0308-F10D905AACAE}"/>
              </a:ext>
            </a:extLst>
          </p:cNvPr>
          <p:cNvSpPr txBox="1">
            <a:spLocks/>
          </p:cNvSpPr>
          <p:nvPr/>
        </p:nvSpPr>
        <p:spPr>
          <a:xfrm>
            <a:off x="7043508" y="4670271"/>
            <a:ext cx="1183902" cy="520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CN" sz="1200" dirty="0"/>
              <a:t>MLP</a:t>
            </a:r>
            <a:endParaRPr lang="en-US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58D5A9-D437-23F5-7A02-9FE00562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98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A625F-9F24-AF43-1CF1-0EF068F49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40022C-1FDE-FE9B-6375-770618D27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069" y="4932468"/>
            <a:ext cx="1237030" cy="1187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22750C-7DCB-8E4F-7655-E14F67879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491" y="3325574"/>
            <a:ext cx="1217332" cy="1187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34D555-AC75-D850-25B3-3028B9649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714" y="1700574"/>
            <a:ext cx="1227392" cy="118715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22E430-E475-740A-B14A-9907EFD5127B}"/>
              </a:ext>
            </a:extLst>
          </p:cNvPr>
          <p:cNvCxnSpPr>
            <a:cxnSpLocks/>
          </p:cNvCxnSpPr>
          <p:nvPr/>
        </p:nvCxnSpPr>
        <p:spPr>
          <a:xfrm flipV="1">
            <a:off x="1822157" y="4493484"/>
            <a:ext cx="0" cy="45062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FD8B4F1-B578-1B62-B777-8ADC5257FD82}"/>
              </a:ext>
            </a:extLst>
          </p:cNvPr>
          <p:cNvCxnSpPr>
            <a:cxnSpLocks/>
          </p:cNvCxnSpPr>
          <p:nvPr/>
        </p:nvCxnSpPr>
        <p:spPr>
          <a:xfrm flipV="1">
            <a:off x="1797584" y="2881688"/>
            <a:ext cx="0" cy="45062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37799406-7953-F69B-3DA9-7C968908C7C2}"/>
              </a:ext>
            </a:extLst>
          </p:cNvPr>
          <p:cNvSpPr txBox="1">
            <a:spLocks/>
          </p:cNvSpPr>
          <p:nvPr/>
        </p:nvSpPr>
        <p:spPr>
          <a:xfrm>
            <a:off x="2508996" y="5229170"/>
            <a:ext cx="1377204" cy="581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CN" sz="1600" dirty="0"/>
              <a:t>Layer 1</a:t>
            </a:r>
            <a:endParaRPr lang="en-US" sz="16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5DD706-A55A-5E11-6602-DD9806BF445D}"/>
              </a:ext>
            </a:extLst>
          </p:cNvPr>
          <p:cNvSpPr txBox="1">
            <a:spLocks/>
          </p:cNvSpPr>
          <p:nvPr/>
        </p:nvSpPr>
        <p:spPr>
          <a:xfrm>
            <a:off x="2508996" y="3580935"/>
            <a:ext cx="1377204" cy="581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CN" sz="1600" dirty="0"/>
              <a:t>Layer 2</a:t>
            </a:r>
            <a:endParaRPr lang="en-US" sz="16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45F3FE-49B2-3CEC-90D3-64DEB095CEB2}"/>
              </a:ext>
            </a:extLst>
          </p:cNvPr>
          <p:cNvSpPr txBox="1">
            <a:spLocks/>
          </p:cNvSpPr>
          <p:nvPr/>
        </p:nvSpPr>
        <p:spPr>
          <a:xfrm>
            <a:off x="2508996" y="2060361"/>
            <a:ext cx="1377204" cy="581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CN" sz="1600" dirty="0"/>
              <a:t>Layer 3</a:t>
            </a:r>
            <a:endParaRPr lang="en-US" sz="16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9E96BB-2BC8-256C-BF0C-4B083462560C}"/>
              </a:ext>
            </a:extLst>
          </p:cNvPr>
          <p:cNvCxnSpPr>
            <a:cxnSpLocks/>
          </p:cNvCxnSpPr>
          <p:nvPr/>
        </p:nvCxnSpPr>
        <p:spPr>
          <a:xfrm>
            <a:off x="3554667" y="2348676"/>
            <a:ext cx="1115944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0812A20-51EA-4EBA-3BE7-250A6C4673E9}"/>
              </a:ext>
            </a:extLst>
          </p:cNvPr>
          <p:cNvCxnSpPr>
            <a:cxnSpLocks/>
          </p:cNvCxnSpPr>
          <p:nvPr/>
        </p:nvCxnSpPr>
        <p:spPr>
          <a:xfrm>
            <a:off x="3554666" y="3853985"/>
            <a:ext cx="1115945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FA8573-7E66-102A-FA3B-A3F1218FF6AC}"/>
              </a:ext>
            </a:extLst>
          </p:cNvPr>
          <p:cNvCxnSpPr>
            <a:cxnSpLocks/>
          </p:cNvCxnSpPr>
          <p:nvPr/>
        </p:nvCxnSpPr>
        <p:spPr>
          <a:xfrm>
            <a:off x="3554666" y="5494520"/>
            <a:ext cx="1115945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C9984A3-EA5F-5C33-8B4F-297EBE4C80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043" y="2070491"/>
            <a:ext cx="3657600" cy="927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810089A-3806-3AC0-4400-E36F0020F3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0037" y="3871739"/>
            <a:ext cx="3378200" cy="546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37C0E9-8F16-5A52-1D78-5EF95EA08F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6237" y="5474305"/>
            <a:ext cx="3225800" cy="5207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5EE1B383-85B4-D370-999A-34F5235AE0A2}"/>
              </a:ext>
            </a:extLst>
          </p:cNvPr>
          <p:cNvSpPr txBox="1">
            <a:spLocks/>
          </p:cNvSpPr>
          <p:nvPr/>
        </p:nvSpPr>
        <p:spPr>
          <a:xfrm>
            <a:off x="5716282" y="4912913"/>
            <a:ext cx="1779494" cy="581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CN" sz="1600" dirty="0"/>
              <a:t>Sequence motifs</a:t>
            </a:r>
            <a:endParaRPr lang="en-US" sz="16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629E403-25F3-085C-1A11-39B5DD747195}"/>
              </a:ext>
            </a:extLst>
          </p:cNvPr>
          <p:cNvSpPr txBox="1">
            <a:spLocks/>
          </p:cNvSpPr>
          <p:nvPr/>
        </p:nvSpPr>
        <p:spPr>
          <a:xfrm>
            <a:off x="5553427" y="3371254"/>
            <a:ext cx="3062941" cy="581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CN" sz="1600" dirty="0"/>
              <a:t>Local motif interactions</a:t>
            </a:r>
            <a:endParaRPr lang="en-US" sz="160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006A7AD-98D2-E71B-930D-E10FA813339B}"/>
              </a:ext>
            </a:extLst>
          </p:cNvPr>
          <p:cNvSpPr txBox="1">
            <a:spLocks/>
          </p:cNvSpPr>
          <p:nvPr/>
        </p:nvSpPr>
        <p:spPr>
          <a:xfrm>
            <a:off x="4541906" y="1610238"/>
            <a:ext cx="4173074" cy="581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CN" sz="1600" dirty="0"/>
              <a:t>Regulatory syntax across broader regions</a:t>
            </a:r>
            <a:endParaRPr lang="en-US" sz="160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DD82956-8E9B-CCF0-88E6-0A7209CF1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30870"/>
            <a:ext cx="7886700" cy="1009332"/>
          </a:xfrm>
        </p:spPr>
        <p:txBody>
          <a:bodyPr anchor="ctr">
            <a:normAutofit/>
          </a:bodyPr>
          <a:lstStyle/>
          <a:p>
            <a:r>
              <a:rPr lang="en-US" sz="2300" dirty="0"/>
              <a:t>Hi</a:t>
            </a:r>
            <a:r>
              <a:rPr lang="en-US" altLang="zh-CN" sz="2300" dirty="0"/>
              <a:t>erarchical</a:t>
            </a:r>
            <a:r>
              <a:rPr lang="zh-CN" altLang="en-US" sz="2300" dirty="0"/>
              <a:t> </a:t>
            </a:r>
            <a:r>
              <a:rPr lang="en-US" altLang="zh-CN" sz="2300" dirty="0"/>
              <a:t>representation</a:t>
            </a:r>
            <a:r>
              <a:rPr lang="zh-CN" altLang="en-US" sz="2300" dirty="0"/>
              <a:t> </a:t>
            </a:r>
            <a:r>
              <a:rPr lang="en-US" altLang="zh-CN" sz="2300" dirty="0"/>
              <a:t>learning</a:t>
            </a:r>
            <a:r>
              <a:rPr lang="zh-CN" altLang="en-US" sz="2300" dirty="0"/>
              <a:t> </a:t>
            </a:r>
            <a:endParaRPr lang="en-US" sz="23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08CBDD-F186-0E8A-C425-522F6F219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03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A6F3F-64A5-3B99-E5AD-5679CEC96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516765A-30B2-7B7A-9506-1B12CCF77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943" y="535964"/>
            <a:ext cx="7886700" cy="1009332"/>
          </a:xfrm>
        </p:spPr>
        <p:txBody>
          <a:bodyPr>
            <a:normAutofit/>
          </a:bodyPr>
          <a:lstStyle/>
          <a:p>
            <a:r>
              <a:rPr lang="en-US" sz="2300" dirty="0">
                <a:effectLst/>
              </a:rPr>
              <a:t>Representation Learning of DNA Sequences Using CNNs</a:t>
            </a:r>
            <a:endParaRPr lang="en-US" sz="23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369A3-6CF8-309D-4D73-85A549A44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069" y="4932468"/>
            <a:ext cx="1237030" cy="1187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B0EC4F-4A18-57E9-0BA7-13D9D8768AA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1213491" y="3325574"/>
            <a:ext cx="1217332" cy="118715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2E35B7-9FA9-B488-718E-BF3FA3DD6CC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208767" y="1718680"/>
            <a:ext cx="1227392" cy="1187150"/>
          </a:xfrm>
          <a:prstGeom prst="rect">
            <a:avLst/>
          </a:prstGeom>
          <a:noFill/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85544E-7C06-6A7A-9461-05328FF72CC8}"/>
              </a:ext>
            </a:extLst>
          </p:cNvPr>
          <p:cNvCxnSpPr>
            <a:cxnSpLocks/>
          </p:cNvCxnSpPr>
          <p:nvPr/>
        </p:nvCxnSpPr>
        <p:spPr>
          <a:xfrm flipV="1">
            <a:off x="1822157" y="4493484"/>
            <a:ext cx="0" cy="450626"/>
          </a:xfrm>
          <a:prstGeom prst="straightConnector1">
            <a:avLst/>
          </a:prstGeom>
          <a:ln w="50800">
            <a:solidFill>
              <a:schemeClr val="tx1">
                <a:alpha val="24849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6347085-FB57-1661-7A08-2CC53CA45347}"/>
              </a:ext>
            </a:extLst>
          </p:cNvPr>
          <p:cNvCxnSpPr>
            <a:cxnSpLocks/>
          </p:cNvCxnSpPr>
          <p:nvPr/>
        </p:nvCxnSpPr>
        <p:spPr>
          <a:xfrm flipV="1">
            <a:off x="1797584" y="2881688"/>
            <a:ext cx="0" cy="450626"/>
          </a:xfrm>
          <a:prstGeom prst="straightConnector1">
            <a:avLst/>
          </a:prstGeom>
          <a:ln w="50800">
            <a:solidFill>
              <a:schemeClr val="tx1">
                <a:alpha val="24849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BFADBBFD-CCE8-686B-F208-B9FE7EA6B067}"/>
              </a:ext>
            </a:extLst>
          </p:cNvPr>
          <p:cNvSpPr txBox="1">
            <a:spLocks/>
          </p:cNvSpPr>
          <p:nvPr/>
        </p:nvSpPr>
        <p:spPr>
          <a:xfrm>
            <a:off x="2508996" y="5229170"/>
            <a:ext cx="1377204" cy="581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CN" sz="1600" dirty="0"/>
              <a:t>Layer 1</a:t>
            </a:r>
            <a:endParaRPr lang="en-US" sz="16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247181D-D812-EE37-B17C-5AC9C0BB1BA5}"/>
              </a:ext>
            </a:extLst>
          </p:cNvPr>
          <p:cNvSpPr txBox="1">
            <a:spLocks/>
          </p:cNvSpPr>
          <p:nvPr/>
        </p:nvSpPr>
        <p:spPr>
          <a:xfrm>
            <a:off x="2508996" y="3580935"/>
            <a:ext cx="1377204" cy="5816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CN" sz="1600" dirty="0">
                <a:solidFill>
                  <a:srgbClr val="00356B">
                    <a:alpha val="24837"/>
                  </a:srgbClr>
                </a:solidFill>
              </a:rPr>
              <a:t>Layer 2</a:t>
            </a:r>
            <a:endParaRPr lang="en-US" sz="1600" dirty="0">
              <a:solidFill>
                <a:srgbClr val="00356B">
                  <a:alpha val="24837"/>
                </a:srgbClr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9BE4A6-078D-5F91-92C6-7EB4778AA3AE}"/>
              </a:ext>
            </a:extLst>
          </p:cNvPr>
          <p:cNvSpPr txBox="1">
            <a:spLocks/>
          </p:cNvSpPr>
          <p:nvPr/>
        </p:nvSpPr>
        <p:spPr>
          <a:xfrm>
            <a:off x="2508996" y="2060361"/>
            <a:ext cx="1377204" cy="581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CN" sz="1600" dirty="0">
                <a:solidFill>
                  <a:srgbClr val="00356B">
                    <a:alpha val="24837"/>
                  </a:srgbClr>
                </a:solidFill>
              </a:rPr>
              <a:t>Layer 3</a:t>
            </a:r>
            <a:endParaRPr lang="en-US" sz="1600" dirty="0">
              <a:solidFill>
                <a:srgbClr val="00356B">
                  <a:alpha val="24837"/>
                </a:srgbClr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F002D40-22B4-A442-86C8-938C1113F43F}"/>
              </a:ext>
            </a:extLst>
          </p:cNvPr>
          <p:cNvCxnSpPr>
            <a:cxnSpLocks/>
          </p:cNvCxnSpPr>
          <p:nvPr/>
        </p:nvCxnSpPr>
        <p:spPr>
          <a:xfrm>
            <a:off x="3554667" y="2348676"/>
            <a:ext cx="1115944" cy="0"/>
          </a:xfrm>
          <a:prstGeom prst="straightConnector1">
            <a:avLst/>
          </a:prstGeom>
          <a:ln w="50800">
            <a:solidFill>
              <a:srgbClr val="C00000">
                <a:alpha val="25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15EDDC9-62CA-129B-DE47-66208ACF6752}"/>
              </a:ext>
            </a:extLst>
          </p:cNvPr>
          <p:cNvCxnSpPr>
            <a:cxnSpLocks/>
          </p:cNvCxnSpPr>
          <p:nvPr/>
        </p:nvCxnSpPr>
        <p:spPr>
          <a:xfrm>
            <a:off x="3554666" y="3853985"/>
            <a:ext cx="1115945" cy="0"/>
          </a:xfrm>
          <a:prstGeom prst="straightConnector1">
            <a:avLst/>
          </a:prstGeom>
          <a:ln w="50800">
            <a:solidFill>
              <a:srgbClr val="C00000">
                <a:alpha val="25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A0D3B3-2CA5-D18D-8D1C-776AA8A5C09E}"/>
              </a:ext>
            </a:extLst>
          </p:cNvPr>
          <p:cNvCxnSpPr>
            <a:cxnSpLocks/>
          </p:cNvCxnSpPr>
          <p:nvPr/>
        </p:nvCxnSpPr>
        <p:spPr>
          <a:xfrm>
            <a:off x="3554666" y="5494520"/>
            <a:ext cx="1115945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F838A718-401C-6C9E-634A-C8AA540C4C3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5000"/>
          </a:blip>
          <a:stretch>
            <a:fillRect/>
          </a:stretch>
        </p:blipFill>
        <p:spPr>
          <a:xfrm>
            <a:off x="4729043" y="2070491"/>
            <a:ext cx="3657600" cy="927100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A531890-695D-C87E-3AD9-8670B53C44D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4890037" y="3871739"/>
            <a:ext cx="3378200" cy="546100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A908D8-5FEF-A241-F931-8ED610E1EC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6237" y="5474305"/>
            <a:ext cx="3225800" cy="5207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CB3B1806-82F8-A3AD-9858-E657241F8F2E}"/>
              </a:ext>
            </a:extLst>
          </p:cNvPr>
          <p:cNvSpPr txBox="1">
            <a:spLocks/>
          </p:cNvSpPr>
          <p:nvPr/>
        </p:nvSpPr>
        <p:spPr>
          <a:xfrm>
            <a:off x="5716282" y="4912913"/>
            <a:ext cx="1779494" cy="581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CN" sz="1600" dirty="0"/>
              <a:t>Sequence motifs</a:t>
            </a:r>
            <a:endParaRPr lang="en-US" sz="16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F8B9641-73A0-EEAC-2FED-6D8D80C5BA75}"/>
              </a:ext>
            </a:extLst>
          </p:cNvPr>
          <p:cNvSpPr txBox="1">
            <a:spLocks/>
          </p:cNvSpPr>
          <p:nvPr/>
        </p:nvSpPr>
        <p:spPr>
          <a:xfrm>
            <a:off x="5553427" y="3371254"/>
            <a:ext cx="3062941" cy="5816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CN" sz="1600" dirty="0">
                <a:solidFill>
                  <a:srgbClr val="00356B">
                    <a:alpha val="24837"/>
                  </a:srgbClr>
                </a:solidFill>
              </a:rPr>
              <a:t>Local motif interactions</a:t>
            </a:r>
            <a:endParaRPr lang="en-US" sz="1600" dirty="0">
              <a:solidFill>
                <a:srgbClr val="00356B">
                  <a:alpha val="24837"/>
                </a:srgbClr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23E5B5E-9374-D548-1C61-E8DD53AC7D1B}"/>
              </a:ext>
            </a:extLst>
          </p:cNvPr>
          <p:cNvSpPr txBox="1">
            <a:spLocks/>
          </p:cNvSpPr>
          <p:nvPr/>
        </p:nvSpPr>
        <p:spPr>
          <a:xfrm>
            <a:off x="4541906" y="1610238"/>
            <a:ext cx="4173074" cy="5816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CN" sz="1600" dirty="0">
                <a:solidFill>
                  <a:srgbClr val="00356B">
                    <a:alpha val="24837"/>
                  </a:srgbClr>
                </a:solidFill>
              </a:rPr>
              <a:t>Regulatory syntax across broader regions</a:t>
            </a:r>
            <a:endParaRPr lang="en-US" sz="1600" dirty="0">
              <a:solidFill>
                <a:srgbClr val="00356B">
                  <a:alpha val="24837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4F2ED7-0259-FBBA-2B92-CFC2AB1B3638}"/>
              </a:ext>
            </a:extLst>
          </p:cNvPr>
          <p:cNvSpPr/>
          <p:nvPr/>
        </p:nvSpPr>
        <p:spPr>
          <a:xfrm>
            <a:off x="990604" y="1737308"/>
            <a:ext cx="7454468" cy="2283588"/>
          </a:xfrm>
          <a:prstGeom prst="rect">
            <a:avLst/>
          </a:prstGeom>
          <a:solidFill>
            <a:srgbClr val="EEF1F4"/>
          </a:solidFill>
          <a:ln>
            <a:solidFill>
              <a:srgbClr val="EEF1F4"/>
            </a:solidFill>
          </a:ln>
          <a:effectLst>
            <a:outerShdw blurRad="118329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56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CNNs have inherent </a:t>
            </a:r>
            <a:r>
              <a:rPr lang="en-US" b="1" dirty="0">
                <a:solidFill>
                  <a:srgbClr val="00356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limitations in capturing long-range interactions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solidFill>
                  <a:srgbClr val="00356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Basset: 20k </a:t>
            </a:r>
            <a:r>
              <a:rPr lang="en-US" dirty="0" err="1">
                <a:solidFill>
                  <a:srgbClr val="00356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nt</a:t>
            </a:r>
            <a:r>
              <a:rPr lang="en-US" dirty="0">
                <a:solidFill>
                  <a:srgbClr val="00356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range; distal enhancers </a:t>
            </a:r>
            <a:r>
              <a:rPr lang="en-US" altLang="zh-CN" dirty="0">
                <a:solidFill>
                  <a:srgbClr val="00356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can</a:t>
            </a:r>
            <a:r>
              <a:rPr lang="zh-CN" altLang="en-US" dirty="0">
                <a:solidFill>
                  <a:srgbClr val="00356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dirty="0">
                <a:solidFill>
                  <a:srgbClr val="00356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act </a:t>
            </a:r>
            <a:r>
              <a:rPr lang="en-US" altLang="zh-CN" dirty="0">
                <a:solidFill>
                  <a:srgbClr val="00356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thousands</a:t>
            </a:r>
            <a:r>
              <a:rPr lang="zh-CN" altLang="en-US" dirty="0">
                <a:solidFill>
                  <a:srgbClr val="00356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altLang="zh-CN" dirty="0">
                <a:solidFill>
                  <a:srgbClr val="00356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of</a:t>
            </a:r>
            <a:r>
              <a:rPr lang="zh-CN" altLang="en-US" dirty="0">
                <a:solidFill>
                  <a:srgbClr val="00356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altLang="zh-CN" dirty="0" err="1">
                <a:solidFill>
                  <a:srgbClr val="00356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nts</a:t>
            </a:r>
            <a:r>
              <a:rPr lang="zh-CN" altLang="en-US" dirty="0">
                <a:solidFill>
                  <a:srgbClr val="00356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altLang="zh-CN" dirty="0">
                <a:solidFill>
                  <a:srgbClr val="00356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away</a:t>
            </a:r>
            <a:endParaRPr lang="en-US" dirty="0">
              <a:solidFill>
                <a:srgbClr val="00356B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285750" indent="-285750" algn="ctr">
              <a:buFontTx/>
              <a:buChar char="-"/>
            </a:pPr>
            <a:endParaRPr lang="en-US" dirty="0"/>
          </a:p>
          <a:p>
            <a:pPr algn="ctr"/>
            <a:r>
              <a:rPr lang="en-US" altLang="zh-CN" b="1" dirty="0">
                <a:solidFill>
                  <a:srgbClr val="00356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Sequence</a:t>
            </a:r>
            <a:r>
              <a:rPr lang="zh-CN" altLang="en-US" b="1" dirty="0">
                <a:solidFill>
                  <a:srgbClr val="00356B"/>
                </a:solidFill>
                <a:latin typeface="HELVETICA NEUE LIGHT" panose="020004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zh-CN" b="1" dirty="0">
                <a:solidFill>
                  <a:srgbClr val="00356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models</a:t>
            </a:r>
            <a:r>
              <a:rPr lang="zh-CN" altLang="en-US" b="1" dirty="0">
                <a:solidFill>
                  <a:srgbClr val="00356B"/>
                </a:solidFill>
                <a:latin typeface="HELVETICA NEUE LIGHT" panose="020004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zh-CN" dirty="0">
                <a:solidFill>
                  <a:srgbClr val="00356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(</a:t>
            </a:r>
            <a:r>
              <a:rPr lang="en-US" dirty="0">
                <a:solidFill>
                  <a:srgbClr val="00356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RNNs, LSTMs, and Transformers</a:t>
            </a:r>
            <a:r>
              <a:rPr lang="en-US" altLang="zh-CN" dirty="0">
                <a:solidFill>
                  <a:srgbClr val="00356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)</a:t>
            </a:r>
            <a:r>
              <a:rPr lang="en-US" dirty="0">
                <a:solidFill>
                  <a:srgbClr val="00356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zh-CN" dirty="0">
                <a:solidFill>
                  <a:srgbClr val="00356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</a:t>
            </a:r>
            <a:r>
              <a:rPr lang="en-US" dirty="0">
                <a:solidFill>
                  <a:srgbClr val="00356B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xtend the visible range of sequence interactions by modeling long-range dependencies.</a:t>
            </a:r>
          </a:p>
          <a:p>
            <a:pPr algn="ctr"/>
            <a:endParaRPr lang="en-US" dirty="0">
              <a:solidFill>
                <a:srgbClr val="00356B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en-US" altLang="zh-CN" dirty="0">
                <a:solidFill>
                  <a:srgbClr val="00356B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</a:t>
            </a:r>
            <a:r>
              <a:rPr lang="en-US" dirty="0">
                <a:solidFill>
                  <a:srgbClr val="00356B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ore on this in Martin’s lecture.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2CC3231-1F87-4BCE-F832-45CAE779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2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2CFCD-5B8D-E729-8E52-8A205E418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EFF53D-D6B3-9EDB-C421-A01460AC5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2772" y="2229342"/>
            <a:ext cx="4615674" cy="3115544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/>
              <a:t>Learn meaningful representations directly from DNA sequences (Basset)</a:t>
            </a:r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b="1" dirty="0"/>
              <a:t>Predict and locate functional genomic regions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(i.e.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enhancers) (DECODE) </a:t>
            </a:r>
            <a:endParaRPr lang="en-US" sz="2000" b="1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Map DNA sequences to enhancer activity and uncover TF motif syntax rules (</a:t>
            </a:r>
            <a:r>
              <a:rPr lang="en-US" sz="2000" dirty="0" err="1"/>
              <a:t>DeepSTARR</a:t>
            </a:r>
            <a:r>
              <a:rPr lang="en-US" sz="200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6C76DB-6C5A-BE85-EC56-387522CF1F77}"/>
              </a:ext>
            </a:extLst>
          </p:cNvPr>
          <p:cNvSpPr txBox="1"/>
          <p:nvPr/>
        </p:nvSpPr>
        <p:spPr>
          <a:xfrm>
            <a:off x="6596743" y="6590671"/>
            <a:ext cx="25472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100" b="0" i="0" dirty="0">
                <a:solidFill>
                  <a:srgbClr val="2A2A2A"/>
                </a:solidFill>
                <a:effectLst/>
                <a:latin typeface="Helvetica" pitchFamily="2" charset="0"/>
              </a:rPr>
              <a:t>Chen Z., Zhang J. et al.  (ISMB 2021)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1FE49-C52C-C304-01FE-A8FEE70D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30870"/>
            <a:ext cx="7886700" cy="1009332"/>
          </a:xfrm>
        </p:spPr>
        <p:txBody>
          <a:bodyPr>
            <a:normAutofit/>
          </a:bodyPr>
          <a:lstStyle/>
          <a:p>
            <a:r>
              <a:rPr lang="en-US" sz="2400" dirty="0"/>
              <a:t>How DNA Sequences Drive Transcription</a:t>
            </a:r>
            <a:r>
              <a:rPr lang="en-US" altLang="zh-CN" sz="2400" dirty="0"/>
              <a:t>?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67952C-A3EF-605B-3D19-A895A6400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2024195"/>
            <a:ext cx="3028822" cy="296201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70BAB-C0A3-F1CF-E84D-B7AE4937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188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BF03A-C6BB-1945-7573-F46EA7951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7130A45-8649-AEBE-1135-B2332E57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30870"/>
            <a:ext cx="7886700" cy="1009332"/>
          </a:xfrm>
        </p:spPr>
        <p:txBody>
          <a:bodyPr>
            <a:normAutofit/>
          </a:bodyPr>
          <a:lstStyle/>
          <a:p>
            <a:r>
              <a:rPr lang="en-US" sz="2400" dirty="0"/>
              <a:t>STARR-seq allows direct measurement of enhancer activity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4E9549-062F-8FB2-98B3-34094214D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101" y="4820533"/>
            <a:ext cx="8199796" cy="14483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zh-CN" sz="2000" dirty="0"/>
          </a:p>
          <a:p>
            <a:r>
              <a:rPr lang="en-US" sz="1600" b="1" dirty="0">
                <a:latin typeface="HELVETICA LIGHT" panose="020B0403020202020204" pitchFamily="34" charset="0"/>
              </a:rPr>
              <a:t>STARR-seq </a:t>
            </a:r>
            <a:r>
              <a:rPr lang="en-US" sz="1600" dirty="0">
                <a:latin typeface="Helvetica Light" panose="020B0403020202020204" pitchFamily="34" charset="0"/>
              </a:rPr>
              <a:t>provides direct readouts of enhancer activity</a:t>
            </a:r>
          </a:p>
          <a:p>
            <a:pPr lvl="1"/>
            <a:r>
              <a:rPr lang="en-US" sz="1200" dirty="0">
                <a:latin typeface="Helvetica Light" panose="020B0403020202020204" pitchFamily="34" charset="0"/>
              </a:rPr>
              <a:t>STARR-seq is massively parallel reporter assay that measures</a:t>
            </a:r>
            <a:r>
              <a:rPr lang="zh-CN" altLang="en-US" sz="1200" dirty="0">
                <a:latin typeface="Helvetica Light" panose="020B0403020202020204" pitchFamily="34" charset="0"/>
              </a:rPr>
              <a:t> </a:t>
            </a:r>
            <a:r>
              <a:rPr lang="en-US" altLang="zh-CN" sz="1200" dirty="0">
                <a:latin typeface="Helvetica Light" panose="020B0403020202020204" pitchFamily="34" charset="0"/>
              </a:rPr>
              <a:t>enhancer</a:t>
            </a:r>
            <a:r>
              <a:rPr lang="zh-CN" altLang="en-US" sz="1200" dirty="0">
                <a:latin typeface="Helvetica Light" panose="020B0403020202020204" pitchFamily="34" charset="0"/>
              </a:rPr>
              <a:t> </a:t>
            </a:r>
            <a:r>
              <a:rPr lang="en-US" altLang="zh-CN" sz="1200" dirty="0">
                <a:latin typeface="Helvetica Light" panose="020B0403020202020204" pitchFamily="34" charset="0"/>
              </a:rPr>
              <a:t>activity</a:t>
            </a:r>
            <a:r>
              <a:rPr lang="zh-CN" altLang="en-US" sz="1200" dirty="0">
                <a:latin typeface="Helvetica Light" panose="020B0403020202020204" pitchFamily="34" charset="0"/>
              </a:rPr>
              <a:t> </a:t>
            </a:r>
            <a:r>
              <a:rPr lang="en-US" altLang="zh-CN" sz="1200" dirty="0">
                <a:latin typeface="Helvetica Light" panose="020B0403020202020204" pitchFamily="34" charset="0"/>
              </a:rPr>
              <a:t>from</a:t>
            </a:r>
            <a:r>
              <a:rPr lang="zh-CN" altLang="en-US" sz="1200" dirty="0">
                <a:latin typeface="Helvetica Light" panose="020B0403020202020204" pitchFamily="34" charset="0"/>
              </a:rPr>
              <a:t> </a:t>
            </a:r>
            <a:r>
              <a:rPr lang="en-US" altLang="zh-CN" sz="1200" dirty="0">
                <a:latin typeface="Helvetica Light" panose="020B0403020202020204" pitchFamily="34" charset="0"/>
              </a:rPr>
              <a:t>arbitrary</a:t>
            </a:r>
            <a:r>
              <a:rPr lang="zh-CN" altLang="en-US" sz="1200" dirty="0">
                <a:latin typeface="Helvetica Light" panose="020B0403020202020204" pitchFamily="34" charset="0"/>
              </a:rPr>
              <a:t> </a:t>
            </a:r>
            <a:r>
              <a:rPr lang="en-US" altLang="zh-CN" sz="1200" dirty="0">
                <a:latin typeface="Helvetica Light" panose="020B0403020202020204" pitchFamily="34" charset="0"/>
              </a:rPr>
              <a:t>sources</a:t>
            </a:r>
            <a:r>
              <a:rPr lang="zh-CN" altLang="en-US" sz="1200" dirty="0">
                <a:latin typeface="Helvetica Light" panose="020B0403020202020204" pitchFamily="34" charset="0"/>
              </a:rPr>
              <a:t> </a:t>
            </a:r>
            <a:r>
              <a:rPr lang="en-US" altLang="zh-CN" sz="1200" dirty="0">
                <a:latin typeface="Helvetica Light" panose="020B0403020202020204" pitchFamily="34" charset="0"/>
              </a:rPr>
              <a:t>of</a:t>
            </a:r>
            <a:r>
              <a:rPr lang="zh-CN" altLang="en-US" sz="1200" dirty="0">
                <a:latin typeface="Helvetica Light" panose="020B0403020202020204" pitchFamily="34" charset="0"/>
              </a:rPr>
              <a:t> </a:t>
            </a:r>
            <a:r>
              <a:rPr lang="en-US" altLang="zh-CN" sz="1200" dirty="0">
                <a:latin typeface="Helvetica Light" panose="020B0403020202020204" pitchFamily="34" charset="0"/>
              </a:rPr>
              <a:t>DNA</a:t>
            </a:r>
            <a:r>
              <a:rPr lang="en-US" sz="1200" dirty="0">
                <a:latin typeface="Helvetica Light" panose="020B0403020202020204" pitchFamily="34" charset="0"/>
              </a:rPr>
              <a:t>. </a:t>
            </a:r>
          </a:p>
          <a:p>
            <a:pPr lvl="1"/>
            <a:r>
              <a:rPr lang="en-US" sz="1200" dirty="0">
                <a:latin typeface="Helvetica Light" panose="020B0403020202020204" pitchFamily="34" charset="0"/>
              </a:rPr>
              <a:t>Genomic fragments are transfected into target cells in front of a luciferase gene, and enhancer activity is quantified by measuring luciferase expression.</a:t>
            </a:r>
          </a:p>
          <a:p>
            <a:r>
              <a:rPr lang="en-US" sz="1600" b="1" dirty="0">
                <a:latin typeface="HELVETICA LIGHT" panose="020B0403020202020204" pitchFamily="34" charset="0"/>
              </a:rPr>
              <a:t>Limitation: </a:t>
            </a:r>
            <a:r>
              <a:rPr lang="en-US" sz="1600" dirty="0">
                <a:latin typeface="Helvetica Light" panose="020B0403020202020204" pitchFamily="34" charset="0"/>
              </a:rPr>
              <a:t>STARR-seq lacks the resolution needed for precise enhancer localization.</a:t>
            </a:r>
          </a:p>
          <a:p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41C81F-828C-21F3-179B-F2C3BC4D4E6B}"/>
              </a:ext>
            </a:extLst>
          </p:cNvPr>
          <p:cNvSpPr txBox="1"/>
          <p:nvPr/>
        </p:nvSpPr>
        <p:spPr>
          <a:xfrm>
            <a:off x="6596743" y="6427113"/>
            <a:ext cx="25472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100" b="0" i="0" dirty="0">
                <a:solidFill>
                  <a:srgbClr val="2A2A2A"/>
                </a:solidFill>
                <a:effectLst/>
                <a:latin typeface="Helvetica" pitchFamily="2" charset="0"/>
              </a:rPr>
              <a:t>Chen Z., Zhang J. et al.  (ISMB 2021)</a:t>
            </a:r>
          </a:p>
          <a:p>
            <a:pPr algn="l" fontAlgn="base"/>
            <a:r>
              <a:rPr lang="en-US" sz="1100" b="0" i="0" dirty="0">
                <a:solidFill>
                  <a:srgbClr val="2A2A2A"/>
                </a:solidFill>
                <a:effectLst/>
                <a:latin typeface="Helvetica" pitchFamily="2" charset="0"/>
              </a:rPr>
              <a:t>https://</a:t>
            </a:r>
            <a:r>
              <a:rPr lang="en-US" sz="1100" b="0" i="0" dirty="0" err="1">
                <a:solidFill>
                  <a:srgbClr val="2A2A2A"/>
                </a:solidFill>
                <a:effectLst/>
                <a:latin typeface="Helvetica" pitchFamily="2" charset="0"/>
              </a:rPr>
              <a:t>starr-seq.starklab.org</a:t>
            </a:r>
            <a:r>
              <a:rPr lang="en-US" sz="1100" b="0" i="0" dirty="0">
                <a:solidFill>
                  <a:srgbClr val="2A2A2A"/>
                </a:solidFill>
                <a:effectLst/>
                <a:latin typeface="Helvetica" pitchFamily="2" charset="0"/>
              </a:rPr>
              <a:t>/overview/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FBF7C4-A0F7-CEEA-2C2F-9A8638D7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581" y="1732437"/>
            <a:ext cx="7054838" cy="300062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F398C99-A08F-C7C6-2585-DD488B3944B4}"/>
              </a:ext>
            </a:extLst>
          </p:cNvPr>
          <p:cNvSpPr txBox="1">
            <a:spLocks/>
          </p:cNvSpPr>
          <p:nvPr/>
        </p:nvSpPr>
        <p:spPr>
          <a:xfrm>
            <a:off x="6596743" y="3735380"/>
            <a:ext cx="1623699" cy="520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CN" sz="1200" dirty="0"/>
              <a:t>Localize enhancer regions</a:t>
            </a:r>
            <a:endParaRPr lang="en-US" sz="1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62B22-3C57-525C-27CF-29DA7653D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56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5D640-A99A-730F-61B9-FC51FF141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E625380-13FD-4EA9-9BC8-DE1890A52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30870"/>
            <a:ext cx="7886700" cy="1009332"/>
          </a:xfrm>
        </p:spPr>
        <p:txBody>
          <a:bodyPr>
            <a:normAutofit/>
          </a:bodyPr>
          <a:lstStyle/>
          <a:p>
            <a:r>
              <a:rPr lang="en-US" sz="2000" dirty="0"/>
              <a:t>Epigenetic Features as Inputs</a:t>
            </a:r>
            <a:r>
              <a:rPr lang="zh-CN" altLang="en-US" sz="2000" dirty="0"/>
              <a:t> </a:t>
            </a:r>
            <a:r>
              <a:rPr lang="en-US" altLang="zh-CN" sz="2000" dirty="0">
                <a:sym typeface="Wingdings" pitchFamily="2" charset="2"/>
              </a:rPr>
              <a:t></a:t>
            </a:r>
            <a:r>
              <a:rPr lang="zh-CN" altLang="en-US" sz="2000" dirty="0"/>
              <a:t> </a:t>
            </a:r>
            <a:r>
              <a:rPr lang="en-US" altLang="zh-CN" sz="2000" dirty="0"/>
              <a:t>STARR-seq</a:t>
            </a:r>
            <a:r>
              <a:rPr lang="zh-CN" altLang="en-US" sz="2000" dirty="0"/>
              <a:t> </a:t>
            </a:r>
            <a:r>
              <a:rPr lang="en-US" altLang="zh-CN" sz="2000" dirty="0"/>
              <a:t>as</a:t>
            </a:r>
            <a:r>
              <a:rPr lang="zh-CN" altLang="en-US" sz="2000" dirty="0"/>
              <a:t> </a:t>
            </a:r>
            <a:r>
              <a:rPr lang="en-US" altLang="zh-CN" sz="2000" dirty="0"/>
              <a:t>Output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5C84EF-7CF7-B9F9-4FF6-5D46023A117A}"/>
              </a:ext>
            </a:extLst>
          </p:cNvPr>
          <p:cNvSpPr txBox="1"/>
          <p:nvPr/>
        </p:nvSpPr>
        <p:spPr>
          <a:xfrm>
            <a:off x="6596743" y="6590671"/>
            <a:ext cx="25472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100" b="0" i="0" dirty="0">
                <a:solidFill>
                  <a:srgbClr val="2A2A2A"/>
                </a:solidFill>
                <a:effectLst/>
                <a:latin typeface="Helvetica" pitchFamily="2" charset="0"/>
              </a:rPr>
              <a:t>Chen Z., Zhang J. et al.  (ISMB 2021)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B4DD41-9881-7ECD-1772-4E52E2A05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457" y="1874522"/>
            <a:ext cx="6583914" cy="32919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00716F1-4671-8445-384F-3EDBAD49E2D0}"/>
              </a:ext>
            </a:extLst>
          </p:cNvPr>
          <p:cNvSpPr txBox="1">
            <a:spLocks/>
          </p:cNvSpPr>
          <p:nvPr/>
        </p:nvSpPr>
        <p:spPr>
          <a:xfrm>
            <a:off x="1430032" y="4906332"/>
            <a:ext cx="6230401" cy="520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</a:rPr>
              <a:t>Training datasets. </a:t>
            </a:r>
            <a:r>
              <a:rPr lang="en-US" sz="1600" dirty="0">
                <a:solidFill>
                  <a:srgbClr val="2A2A2A"/>
                </a:solidFill>
                <a:effectLst/>
              </a:rPr>
              <a:t>Histone marks and ATAC-seq across cell types.  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1057AB-A1E7-428E-2050-D5F230A268BC}"/>
              </a:ext>
            </a:extLst>
          </p:cNvPr>
          <p:cNvSpPr/>
          <p:nvPr/>
        </p:nvSpPr>
        <p:spPr>
          <a:xfrm>
            <a:off x="2196537" y="1911030"/>
            <a:ext cx="723946" cy="299530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0E6EA76-C1A7-1113-2257-2491285EAD05}"/>
              </a:ext>
            </a:extLst>
          </p:cNvPr>
          <p:cNvSpPr txBox="1">
            <a:spLocks/>
          </p:cNvSpPr>
          <p:nvPr/>
        </p:nvSpPr>
        <p:spPr>
          <a:xfrm>
            <a:off x="2558510" y="1410279"/>
            <a:ext cx="833030" cy="520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CN" sz="1600" dirty="0">
                <a:solidFill>
                  <a:srgbClr val="C00000"/>
                </a:solidFill>
              </a:rPr>
              <a:t>Labels</a:t>
            </a:r>
            <a:r>
              <a:rPr lang="zh-CN" altLang="en-US" sz="1600" dirty="0">
                <a:solidFill>
                  <a:srgbClr val="C00000"/>
                </a:solidFill>
              </a:rPr>
              <a:t> 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19AFE5A-EECC-FB41-91F4-34074F352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166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88CA5-1718-2B1F-6460-AEF4E2B02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907AF-BAAA-E30D-0304-A9CAB7254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30870"/>
            <a:ext cx="7886700" cy="1009332"/>
          </a:xfrm>
        </p:spPr>
        <p:txBody>
          <a:bodyPr anchor="ctr">
            <a:normAutofit/>
          </a:bodyPr>
          <a:lstStyle/>
          <a:p>
            <a:r>
              <a:rPr lang="en-US" sz="2000" dirty="0"/>
              <a:t>Predicting and Localizing Regulatory Regions with CNNs</a:t>
            </a:r>
          </a:p>
        </p:txBody>
      </p:sp>
      <p:pic>
        <p:nvPicPr>
          <p:cNvPr id="8" name="Picture 7" descr="A diagram of a structure&#10;&#10;Description automatically generated">
            <a:extLst>
              <a:ext uri="{FF2B5EF4-FFF2-40B4-BE49-F238E27FC236}">
                <a16:creationId xmlns:a16="http://schemas.microsoft.com/office/drawing/2014/main" id="{21512902-766A-BE7C-6938-201D711A2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07" y="1640202"/>
            <a:ext cx="7886700" cy="2977228"/>
          </a:xfrm>
          <a:prstGeom prst="rect">
            <a:avLst/>
          </a:prstGeom>
          <a:noFill/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62B3AC2-1FA2-DFA2-1771-6049EDE48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4156" y="4775837"/>
            <a:ext cx="7331802" cy="1945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/>
              <a:t>Overall Workflow </a:t>
            </a:r>
          </a:p>
          <a:p>
            <a:r>
              <a:rPr lang="en-US" sz="1400" b="1" dirty="0"/>
              <a:t>Input:</a:t>
            </a:r>
            <a:r>
              <a:rPr lang="en-US" sz="1400" dirty="0"/>
              <a:t> High-resolution epigenetic features across a </a:t>
            </a:r>
            <a:r>
              <a:rPr lang="en-US" sz="1400" b="1" dirty="0"/>
              <a:t>4kb </a:t>
            </a:r>
            <a:r>
              <a:rPr lang="en-US" sz="1400" dirty="0"/>
              <a:t>genomic window.</a:t>
            </a:r>
          </a:p>
          <a:p>
            <a:r>
              <a:rPr lang="en-US" sz="1400" b="1" dirty="0"/>
              <a:t>Model:</a:t>
            </a:r>
            <a:r>
              <a:rPr lang="en-US" sz="1400" dirty="0"/>
              <a:t> A CNN-based binary classifier predicts the presence of enhancers.</a:t>
            </a:r>
            <a:endParaRPr lang="en-US" sz="1400" b="1" dirty="0"/>
          </a:p>
          <a:p>
            <a:r>
              <a:rPr lang="en-US" sz="1400" b="1" dirty="0"/>
              <a:t>Target:</a:t>
            </a:r>
            <a:r>
              <a:rPr lang="en-US" sz="1400" dirty="0"/>
              <a:t> STARR-seq peaks, representing enhancer activity regions.</a:t>
            </a:r>
          </a:p>
          <a:p>
            <a:r>
              <a:rPr lang="en-US" sz="1400" b="1" dirty="0"/>
              <a:t>Grad-CAM</a:t>
            </a:r>
            <a:r>
              <a:rPr lang="en-US" sz="1400" dirty="0"/>
              <a:t> is further applied to generate </a:t>
            </a:r>
            <a:r>
              <a:rPr lang="en-US" sz="1400" b="1" dirty="0"/>
              <a:t>a feature importance score</a:t>
            </a:r>
            <a:r>
              <a:rPr lang="en-US" sz="1400" dirty="0"/>
              <a:t>, justifying key features and precisely localizing enhancer regions.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F22D3C-0E6B-027D-414F-3D9880E28858}"/>
              </a:ext>
            </a:extLst>
          </p:cNvPr>
          <p:cNvSpPr txBox="1"/>
          <p:nvPr/>
        </p:nvSpPr>
        <p:spPr>
          <a:xfrm>
            <a:off x="6596743" y="6590671"/>
            <a:ext cx="25472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100" b="0" i="0" dirty="0">
                <a:solidFill>
                  <a:srgbClr val="2A2A2A"/>
                </a:solidFill>
                <a:effectLst/>
                <a:latin typeface="Helvetica" pitchFamily="2" charset="0"/>
              </a:rPr>
              <a:t>Chen Z., Zhang J. et al.  (ISMB 2021)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BED05-49CE-797C-5090-47968656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7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CEA0C-42DE-6944-6D91-9566B5D36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CF3556-CDE5-DFEF-4FC1-193D59821954}"/>
              </a:ext>
            </a:extLst>
          </p:cNvPr>
          <p:cNvSpPr txBox="1"/>
          <p:nvPr/>
        </p:nvSpPr>
        <p:spPr>
          <a:xfrm>
            <a:off x="7160560" y="6590671"/>
            <a:ext cx="19834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100" b="0" i="0" dirty="0" err="1">
                <a:solidFill>
                  <a:srgbClr val="2A2A2A"/>
                </a:solidFill>
                <a:effectLst/>
                <a:latin typeface="Helvetica" pitchFamily="2" charset="0"/>
              </a:rPr>
              <a:t>Selvaraju</a:t>
            </a:r>
            <a:r>
              <a:rPr lang="en-US" sz="1100" b="0" i="0" dirty="0">
                <a:solidFill>
                  <a:srgbClr val="2A2A2A"/>
                </a:solidFill>
                <a:effectLst/>
                <a:latin typeface="Helvetica" pitchFamily="2" charset="0"/>
              </a:rPr>
              <a:t> R.R. et al.  (2017)</a:t>
            </a:r>
          </a:p>
        </p:txBody>
      </p:sp>
      <p:pic>
        <p:nvPicPr>
          <p:cNvPr id="14338" name="Picture 2" descr="Grad-CAM for Enhancer Localization: After a positive prediction, we can use Grad-CAM to extract epigenetic features and genomic locations that were important in making the positive prediction. By superimposing activation maps (Ak, l) weighted by an importance score (ak), Grad-CAM maps highlight the most salient features in making a final output, which we used to generate high resolution core enhancer annotations">
            <a:extLst>
              <a:ext uri="{FF2B5EF4-FFF2-40B4-BE49-F238E27FC236}">
                <a16:creationId xmlns:a16="http://schemas.microsoft.com/office/drawing/2014/main" id="{DFF0F12C-0CC3-F4F8-9BC9-47E30661D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7" y="1672052"/>
            <a:ext cx="7705165" cy="205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B3FACF6-FAC1-7D25-9C5A-23E159210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66981" y="4466939"/>
            <a:ext cx="4168589" cy="1876611"/>
          </a:xfrm>
        </p:spPr>
        <p:txBody>
          <a:bodyPr>
            <a:normAutofit/>
          </a:bodyPr>
          <a:lstStyle/>
          <a:p>
            <a:r>
              <a:rPr lang="en-US" altLang="zh-CN" sz="1400" dirty="0"/>
              <a:t>Problem: Enhancer localization?</a:t>
            </a:r>
          </a:p>
          <a:p>
            <a:r>
              <a:rPr lang="en-US" sz="1400" b="1" dirty="0">
                <a:solidFill>
                  <a:srgbClr val="00356B"/>
                </a:solidFill>
                <a:latin typeface="Helvetica Light" panose="020B0403020202020204" pitchFamily="34" charset="0"/>
              </a:rPr>
              <a:t>Convolutional Filters: </a:t>
            </a:r>
            <a:r>
              <a:rPr lang="en-US" sz="1400" dirty="0">
                <a:solidFill>
                  <a:srgbClr val="00356B"/>
                </a:solidFill>
                <a:latin typeface="Helvetica Light" panose="020B0403020202020204" pitchFamily="34" charset="0"/>
              </a:rPr>
              <a:t>Learn features critical for enhancer prediction, outputting activation maps.</a:t>
            </a:r>
          </a:p>
          <a:p>
            <a:r>
              <a:rPr lang="en-US" altLang="zh-CN" sz="1400" b="1" dirty="0">
                <a:solidFill>
                  <a:srgbClr val="00356B"/>
                </a:solidFill>
                <a:latin typeface="Helvetica Light" panose="020B0403020202020204" pitchFamily="34" charset="0"/>
              </a:rPr>
              <a:t>Feature</a:t>
            </a:r>
            <a:r>
              <a:rPr lang="en-US" sz="1400" b="1" dirty="0">
                <a:solidFill>
                  <a:srgbClr val="00356B"/>
                </a:solidFill>
                <a:latin typeface="Helvetica Light" panose="020B0403020202020204" pitchFamily="34" charset="0"/>
              </a:rPr>
              <a:t> Maps: </a:t>
            </a:r>
            <a:r>
              <a:rPr lang="en-US" sz="1400" dirty="0">
                <a:solidFill>
                  <a:srgbClr val="00356B"/>
                </a:solidFill>
                <a:latin typeface="Helvetica Light" panose="020B0403020202020204" pitchFamily="34" charset="0"/>
              </a:rPr>
              <a:t>Highlight genomic regions containing these essential features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25A9F3-6550-F30B-C6BE-D23712977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30870"/>
            <a:ext cx="7886700" cy="1009332"/>
          </a:xfrm>
        </p:spPr>
        <p:txBody>
          <a:bodyPr>
            <a:normAutofit/>
          </a:bodyPr>
          <a:lstStyle/>
          <a:p>
            <a:r>
              <a:rPr lang="en-US" sz="2000" dirty="0"/>
              <a:t>Leverage Feature Maps to Localize Enhancer Regions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3A8ACF-3F28-DACA-9900-4A2AB974520A}"/>
              </a:ext>
            </a:extLst>
          </p:cNvPr>
          <p:cNvSpPr txBox="1">
            <a:spLocks/>
          </p:cNvSpPr>
          <p:nvPr/>
        </p:nvSpPr>
        <p:spPr>
          <a:xfrm>
            <a:off x="267983" y="4149438"/>
            <a:ext cx="4168589" cy="783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1600" dirty="0"/>
              <a:t>Gradient-weighted </a:t>
            </a:r>
            <a:r>
              <a:rPr lang="en-US" sz="1600" u="sng" dirty="0"/>
              <a:t>Class Activation Mapping</a:t>
            </a:r>
            <a:r>
              <a:rPr lang="en-US" sz="1600" dirty="0"/>
              <a:t> (Grad-CAM)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645AD3-DB62-80D5-C924-17D39A16D756}"/>
              </a:ext>
            </a:extLst>
          </p:cNvPr>
          <p:cNvSpPr/>
          <p:nvPr/>
        </p:nvSpPr>
        <p:spPr>
          <a:xfrm>
            <a:off x="1169895" y="2097403"/>
            <a:ext cx="1237129" cy="390304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F8D6FA-97EC-30FC-5382-57E2A0B128F3}"/>
              </a:ext>
            </a:extLst>
          </p:cNvPr>
          <p:cNvSpPr/>
          <p:nvPr/>
        </p:nvSpPr>
        <p:spPr>
          <a:xfrm>
            <a:off x="3334870" y="3428999"/>
            <a:ext cx="2050677" cy="360077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0AFF4-9211-8E6B-2B67-7B270FE8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822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062AF-B0EB-78BA-AC88-8DD9DFAB3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63ABA5-3D5F-F1D1-D05C-A1D99215FABF}"/>
              </a:ext>
            </a:extLst>
          </p:cNvPr>
          <p:cNvSpPr txBox="1"/>
          <p:nvPr/>
        </p:nvSpPr>
        <p:spPr>
          <a:xfrm>
            <a:off x="7160560" y="6590671"/>
            <a:ext cx="19834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100" b="0" i="0" dirty="0" err="1">
                <a:solidFill>
                  <a:srgbClr val="2A2A2A"/>
                </a:solidFill>
                <a:effectLst/>
                <a:latin typeface="Helvetica" pitchFamily="2" charset="0"/>
              </a:rPr>
              <a:t>Selvaraju</a:t>
            </a:r>
            <a:r>
              <a:rPr lang="en-US" sz="1100" b="0" i="0" dirty="0">
                <a:solidFill>
                  <a:srgbClr val="2A2A2A"/>
                </a:solidFill>
                <a:effectLst/>
                <a:latin typeface="Helvetica" pitchFamily="2" charset="0"/>
              </a:rPr>
              <a:t> R.R. et al.  (2017)</a:t>
            </a:r>
          </a:p>
        </p:txBody>
      </p:sp>
      <p:pic>
        <p:nvPicPr>
          <p:cNvPr id="14338" name="Picture 2" descr="Grad-CAM for Enhancer Localization: After a positive prediction, we can use Grad-CAM to extract epigenetic features and genomic locations that were important in making the positive prediction. By superimposing activation maps (Ak, l) weighted by an importance score (ak), Grad-CAM maps highlight the most salient features in making a final output, which we used to generate high resolution core enhancer annotations">
            <a:extLst>
              <a:ext uri="{FF2B5EF4-FFF2-40B4-BE49-F238E27FC236}">
                <a16:creationId xmlns:a16="http://schemas.microsoft.com/office/drawing/2014/main" id="{B11B4885-DBA9-8634-6215-BE1CC067D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7" y="1672052"/>
            <a:ext cx="7705165" cy="205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2A675EE-6322-B3AE-C0BA-CAF6FF14196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766981" y="4466939"/>
                <a:ext cx="4168589" cy="1876611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1400" dirty="0"/>
                  <a:t>Problem: Enhancer localization?</a:t>
                </a:r>
              </a:p>
              <a:p>
                <a:r>
                  <a:rPr lang="en-US" sz="1400" dirty="0"/>
                  <a:t>By </a:t>
                </a:r>
                <a:r>
                  <a:rPr lang="en-US" sz="1400" b="1" dirty="0"/>
                  <a:t>superimposing activation maps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1400" b="1" dirty="0"/>
                  <a:t>) weighted by gradient-based importance scores </a:t>
                </a:r>
                <a:r>
                  <a:rPr lang="en-US" sz="1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400" dirty="0"/>
                  <a:t>), Grad-CAM highlights the most salient features for making predictions and reveals high-resolution core enhancer annotations. 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2A675EE-6322-B3AE-C0BA-CAF6FF1419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766981" y="4466939"/>
                <a:ext cx="4168589" cy="1876611"/>
              </a:xfrm>
              <a:blipFill>
                <a:blip r:embed="rId4"/>
                <a:stretch>
                  <a:fillRect l="-304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885F8CE-107F-F828-D4AE-00EB40AC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30870"/>
            <a:ext cx="7886700" cy="1009332"/>
          </a:xfrm>
        </p:spPr>
        <p:txBody>
          <a:bodyPr>
            <a:normAutofit/>
          </a:bodyPr>
          <a:lstStyle/>
          <a:p>
            <a:r>
              <a:rPr lang="en-US" sz="2000" dirty="0"/>
              <a:t>Leverage Feature Maps to Localize Enhancer Regions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AE65D9-3324-ED02-0FE4-48324DFB6D9A}"/>
              </a:ext>
            </a:extLst>
          </p:cNvPr>
          <p:cNvSpPr/>
          <p:nvPr/>
        </p:nvSpPr>
        <p:spPr>
          <a:xfrm>
            <a:off x="3408830" y="1640202"/>
            <a:ext cx="1586753" cy="531159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F07609-57B4-3C2E-AD94-DE826CC92A06}"/>
              </a:ext>
            </a:extLst>
          </p:cNvPr>
          <p:cNvSpPr txBox="1">
            <a:spLocks/>
          </p:cNvSpPr>
          <p:nvPr/>
        </p:nvSpPr>
        <p:spPr>
          <a:xfrm>
            <a:off x="267983" y="4149438"/>
            <a:ext cx="4168589" cy="783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1600" u="sng" dirty="0"/>
              <a:t>Gradient-weighted</a:t>
            </a:r>
            <a:r>
              <a:rPr lang="en-US" sz="1600" dirty="0"/>
              <a:t> Class Activation Mapping (Grad-CAM)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FDBF95-2614-996A-E248-C079BD6D6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27" y="4863862"/>
            <a:ext cx="3289300" cy="13779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FE5C97-5B7A-CB8A-22B3-C845601FD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9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2175F-6E4A-4E29-447F-DEE579110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in computer vision 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5BD8966-BF96-3A89-5B4C-BD1FF8C9D1C2}"/>
              </a:ext>
            </a:extLst>
          </p:cNvPr>
          <p:cNvSpPr txBox="1">
            <a:spLocks/>
          </p:cNvSpPr>
          <p:nvPr/>
        </p:nvSpPr>
        <p:spPr>
          <a:xfrm>
            <a:off x="3234680" y="5272257"/>
            <a:ext cx="4381517" cy="729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b="1" dirty="0"/>
              <a:t>How do we effectively extract and detect features from image data?</a:t>
            </a:r>
            <a:endParaRPr lang="en-US" sz="20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5FAFC9-C73D-0C7D-2E25-2D4DF86C8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70" y="2067673"/>
            <a:ext cx="1658159" cy="2365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9CE721-DC91-071C-9970-69BC25B47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00" y="2087113"/>
            <a:ext cx="1658159" cy="22971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E1B584-AA6C-508B-4350-32B14CC93E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078" y="2098092"/>
            <a:ext cx="2057400" cy="245444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7901F4F-4D92-9940-9048-E8EB6CBE61F0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566788" y="3228633"/>
            <a:ext cx="976512" cy="705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93CF822-D852-A50C-3461-C0CC227A3B80}"/>
              </a:ext>
            </a:extLst>
          </p:cNvPr>
          <p:cNvCxnSpPr>
            <a:cxnSpLocks/>
          </p:cNvCxnSpPr>
          <p:nvPr/>
        </p:nvCxnSpPr>
        <p:spPr>
          <a:xfrm>
            <a:off x="5241638" y="3235691"/>
            <a:ext cx="976512" cy="705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D35C5107-002F-4BE5-C231-EE52C647FDF5}"/>
              </a:ext>
            </a:extLst>
          </p:cNvPr>
          <p:cNvSpPr txBox="1">
            <a:spLocks/>
          </p:cNvSpPr>
          <p:nvPr/>
        </p:nvSpPr>
        <p:spPr>
          <a:xfrm>
            <a:off x="5061175" y="3481166"/>
            <a:ext cx="1337440" cy="4389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b="1" dirty="0"/>
              <a:t>Classification</a:t>
            </a:r>
            <a:endParaRPr lang="en-US" sz="2000" b="1" dirty="0"/>
          </a:p>
        </p:txBody>
      </p:sp>
      <p:sp>
        <p:nvSpPr>
          <p:cNvPr id="19" name="Chevron 18">
            <a:extLst>
              <a:ext uri="{FF2B5EF4-FFF2-40B4-BE49-F238E27FC236}">
                <a16:creationId xmlns:a16="http://schemas.microsoft.com/office/drawing/2014/main" id="{2DCD177F-F116-D572-0453-ABEF7701D613}"/>
              </a:ext>
            </a:extLst>
          </p:cNvPr>
          <p:cNvSpPr/>
          <p:nvPr/>
        </p:nvSpPr>
        <p:spPr>
          <a:xfrm>
            <a:off x="933344" y="5258831"/>
            <a:ext cx="2079653" cy="726381"/>
          </a:xfrm>
          <a:prstGeom prst="chevron">
            <a:avLst>
              <a:gd name="adj" fmla="val 28833"/>
            </a:avLst>
          </a:prstGeom>
          <a:solidFill>
            <a:srgbClr val="D6DD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dirty="0">
                <a:solidFill>
                  <a:schemeClr val="tx1"/>
                </a:solidFill>
                <a:latin typeface="Helvetica" pitchFamily="2" charset="0"/>
              </a:rPr>
              <a:t>Adaptative</a:t>
            </a:r>
            <a:r>
              <a:rPr lang="zh-CN" altLang="en-US" sz="15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altLang="zh-CN" sz="1500" dirty="0">
                <a:solidFill>
                  <a:schemeClr val="tx1"/>
                </a:solidFill>
                <a:latin typeface="Helvetica" pitchFamily="2" charset="0"/>
              </a:rPr>
              <a:t>feature</a:t>
            </a:r>
            <a:r>
              <a:rPr lang="zh-CN" altLang="en-US" sz="15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altLang="zh-CN" sz="1500" dirty="0">
                <a:solidFill>
                  <a:schemeClr val="tx1"/>
                </a:solidFill>
                <a:latin typeface="Helvetica" pitchFamily="2" charset="0"/>
              </a:rPr>
              <a:t>learning</a:t>
            </a:r>
            <a:r>
              <a:rPr lang="zh-CN" altLang="en-US" sz="15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altLang="zh-CN" sz="1500" dirty="0">
                <a:solidFill>
                  <a:schemeClr val="tx1"/>
                </a:solidFill>
                <a:latin typeface="Helvetica" pitchFamily="2" charset="0"/>
              </a:rPr>
              <a:t>w</a:t>
            </a:r>
            <a:r>
              <a:rPr lang="zh-CN" altLang="en-US" sz="15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altLang="zh-CN" sz="1500" dirty="0">
                <a:solidFill>
                  <a:schemeClr val="tx1"/>
                </a:solidFill>
                <a:latin typeface="Helvetica" pitchFamily="2" charset="0"/>
              </a:rPr>
              <a:t>NN</a:t>
            </a:r>
            <a:endParaRPr lang="en-US" sz="15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203551-4702-210D-44F0-B80217131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26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97428-FFF6-7799-D4B5-726BB38CD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AD3A58-8AFC-0858-3049-B246030C87C2}"/>
              </a:ext>
            </a:extLst>
          </p:cNvPr>
          <p:cNvSpPr txBox="1"/>
          <p:nvPr/>
        </p:nvSpPr>
        <p:spPr>
          <a:xfrm>
            <a:off x="7160560" y="6590671"/>
            <a:ext cx="19834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100" b="0" i="0" dirty="0" err="1">
                <a:solidFill>
                  <a:srgbClr val="2A2A2A"/>
                </a:solidFill>
                <a:effectLst/>
                <a:latin typeface="Helvetica" pitchFamily="2" charset="0"/>
              </a:rPr>
              <a:t>Selvaraju</a:t>
            </a:r>
            <a:r>
              <a:rPr lang="en-US" sz="1100" b="0" i="0" dirty="0">
                <a:solidFill>
                  <a:srgbClr val="2A2A2A"/>
                </a:solidFill>
                <a:effectLst/>
                <a:latin typeface="Helvetica" pitchFamily="2" charset="0"/>
              </a:rPr>
              <a:t> R.R. et al.  (2017)</a:t>
            </a:r>
          </a:p>
        </p:txBody>
      </p:sp>
      <p:pic>
        <p:nvPicPr>
          <p:cNvPr id="14338" name="Picture 2" descr="Grad-CAM for Enhancer Localization: After a positive prediction, we can use Grad-CAM to extract epigenetic features and genomic locations that were important in making the positive prediction. By superimposing activation maps (Ak, l) weighted by an importance score (ak), Grad-CAM maps highlight the most salient features in making a final output, which we used to generate high resolution core enhancer annotations">
            <a:extLst>
              <a:ext uri="{FF2B5EF4-FFF2-40B4-BE49-F238E27FC236}">
                <a16:creationId xmlns:a16="http://schemas.microsoft.com/office/drawing/2014/main" id="{9F30D027-2BD3-10A3-5D35-5462F11B8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7" y="1672052"/>
            <a:ext cx="7705165" cy="205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E9DC709-646E-746C-B88E-3EFF5E367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66981" y="4466939"/>
            <a:ext cx="4168589" cy="1876611"/>
          </a:xfrm>
        </p:spPr>
        <p:txBody>
          <a:bodyPr>
            <a:normAutofit/>
          </a:bodyPr>
          <a:lstStyle/>
          <a:p>
            <a:r>
              <a:rPr lang="en-US" altLang="zh-CN" sz="1400" dirty="0"/>
              <a:t>Problem: Enhancer localization?</a:t>
            </a:r>
          </a:p>
          <a:p>
            <a:r>
              <a:rPr lang="en-US" sz="1400" dirty="0"/>
              <a:t>Grad-CAM </a:t>
            </a:r>
            <a:r>
              <a:rPr lang="en-US" altLang="zh-CN" sz="1400" dirty="0"/>
              <a:t>enables</a:t>
            </a:r>
            <a:r>
              <a:rPr lang="zh-CN" altLang="en-US" sz="1400" dirty="0"/>
              <a:t> </a:t>
            </a:r>
            <a:r>
              <a:rPr lang="en-US" sz="1400" b="1" dirty="0"/>
              <a:t>precise enhancer localization</a:t>
            </a:r>
            <a:r>
              <a:rPr lang="en-US" sz="1400" dirty="0"/>
              <a:t> at a much higher resolution compared to the original 4 kb input.</a:t>
            </a:r>
            <a:endParaRPr lang="en-US" altLang="zh-CN" sz="36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0CC878B-3FE0-DCFB-5816-657EF236D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30870"/>
            <a:ext cx="7886700" cy="1009332"/>
          </a:xfrm>
        </p:spPr>
        <p:txBody>
          <a:bodyPr>
            <a:normAutofit/>
          </a:bodyPr>
          <a:lstStyle/>
          <a:p>
            <a:r>
              <a:rPr lang="en-US" sz="2000" dirty="0"/>
              <a:t>Leverage Feature Maps to Localize Enhancer Regions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C03861-0105-ED08-51B2-CC68E343F631}"/>
              </a:ext>
            </a:extLst>
          </p:cNvPr>
          <p:cNvSpPr/>
          <p:nvPr/>
        </p:nvSpPr>
        <p:spPr>
          <a:xfrm>
            <a:off x="3408830" y="1640202"/>
            <a:ext cx="1586753" cy="531159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992CDB-C165-AF45-08E7-89228AEC7890}"/>
              </a:ext>
            </a:extLst>
          </p:cNvPr>
          <p:cNvSpPr txBox="1">
            <a:spLocks/>
          </p:cNvSpPr>
          <p:nvPr/>
        </p:nvSpPr>
        <p:spPr>
          <a:xfrm>
            <a:off x="267983" y="4149438"/>
            <a:ext cx="4168589" cy="783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1600" u="sng" dirty="0"/>
              <a:t>Gradient-weighted</a:t>
            </a:r>
            <a:r>
              <a:rPr lang="en-US" sz="1600" dirty="0"/>
              <a:t> Class Activation Mapping (Grad-CAM)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12A540-6CE0-FD90-A02C-814F1F8EC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28" y="4817115"/>
            <a:ext cx="1435100" cy="156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E2448B-B5D6-3727-0A86-C9EE21EB8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2202" y="4836164"/>
            <a:ext cx="1409700" cy="15663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26367A-D959-48B7-0493-7E3F1AC95C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1176" y="4836164"/>
            <a:ext cx="1466102" cy="159818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6DE9461-4478-A29A-B715-12801DB57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231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00182-1037-AD33-4A24-A08EB3410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2EAA7-FB61-1B8E-F061-F54C5F900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2772" y="2229342"/>
            <a:ext cx="4615674" cy="311554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buFont typeface="Wingdings" pitchFamily="2" charset="2"/>
              <a:buChar char="Ø"/>
            </a:pPr>
            <a:r>
              <a:rPr lang="en-US" sz="2000" dirty="0"/>
              <a:t>Learn meaningful representations directly from DNA sequences (Basset)</a:t>
            </a:r>
          </a:p>
          <a:p>
            <a:pPr>
              <a:spcBef>
                <a:spcPts val="300"/>
              </a:spcBef>
              <a:buFont typeface="Wingdings" pitchFamily="2" charset="2"/>
              <a:buChar char="Ø"/>
            </a:pPr>
            <a:endParaRPr lang="en-US" sz="2000" dirty="0"/>
          </a:p>
          <a:p>
            <a:pPr>
              <a:spcBef>
                <a:spcPts val="300"/>
              </a:spcBef>
              <a:buFont typeface="Wingdings" pitchFamily="2" charset="2"/>
              <a:buChar char="Ø"/>
            </a:pPr>
            <a:r>
              <a:rPr lang="en-US" sz="2000" dirty="0"/>
              <a:t>Predict and locate functional genomic regions (DECODE) </a:t>
            </a:r>
          </a:p>
          <a:p>
            <a:pPr>
              <a:spcBef>
                <a:spcPts val="300"/>
              </a:spcBef>
              <a:buFont typeface="Wingdings" pitchFamily="2" charset="2"/>
              <a:buChar char="Ø"/>
            </a:pPr>
            <a:endParaRPr lang="en-US" sz="2000" dirty="0"/>
          </a:p>
          <a:p>
            <a:pPr>
              <a:spcBef>
                <a:spcPts val="300"/>
              </a:spcBef>
              <a:buFont typeface="Wingdings" pitchFamily="2" charset="2"/>
              <a:buChar char="Ø"/>
            </a:pPr>
            <a:r>
              <a:rPr lang="en-US" sz="2000" b="1" dirty="0"/>
              <a:t>Map DNA sequences to enhancer activity and uncover TF motif syntax rules (</a:t>
            </a:r>
            <a:r>
              <a:rPr lang="en-US" sz="2000" b="1" dirty="0" err="1"/>
              <a:t>DeepSTARR</a:t>
            </a:r>
            <a:r>
              <a:rPr lang="en-US" sz="2000" b="1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3CECA0-BD73-DFCB-CCFB-D68B61B1212A}"/>
              </a:ext>
            </a:extLst>
          </p:cNvPr>
          <p:cNvSpPr txBox="1"/>
          <p:nvPr/>
        </p:nvSpPr>
        <p:spPr>
          <a:xfrm>
            <a:off x="6457950" y="6590671"/>
            <a:ext cx="26860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100" dirty="0">
                <a:effectLst/>
                <a:latin typeface="Helvetica" pitchFamily="2" charset="0"/>
              </a:rPr>
              <a:t>de Almeida, Bernardo P.,  </a:t>
            </a:r>
            <a:r>
              <a:rPr lang="en-US" sz="1100" dirty="0">
                <a:solidFill>
                  <a:srgbClr val="2A2A2A"/>
                </a:solidFill>
                <a:effectLst/>
                <a:latin typeface="Helvetica" pitchFamily="2" charset="0"/>
              </a:rPr>
              <a:t>et al.  2022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5F4CC29-DFDD-32C4-2520-DDA278B71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30870"/>
            <a:ext cx="7886700" cy="1009332"/>
          </a:xfrm>
        </p:spPr>
        <p:txBody>
          <a:bodyPr>
            <a:normAutofit/>
          </a:bodyPr>
          <a:lstStyle/>
          <a:p>
            <a:r>
              <a:rPr lang="en-US" sz="2400" dirty="0"/>
              <a:t>How DNA Sequences Drive Transcription</a:t>
            </a:r>
            <a:r>
              <a:rPr lang="en-US" altLang="zh-CN" sz="2400" dirty="0"/>
              <a:t>?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B311E1-B755-683E-9E26-611A97E27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2024195"/>
            <a:ext cx="3028822" cy="296201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2022B-CAE8-0371-BA28-09DD4D15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725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9F22E-5D9A-B5F4-CF27-1AB3841B9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D57923-2CF3-DE59-001A-2616378685B1}"/>
              </a:ext>
            </a:extLst>
          </p:cNvPr>
          <p:cNvSpPr txBox="1"/>
          <p:nvPr/>
        </p:nvSpPr>
        <p:spPr>
          <a:xfrm>
            <a:off x="6457950" y="6590671"/>
            <a:ext cx="26860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100" dirty="0">
                <a:effectLst/>
                <a:latin typeface="Helvetica" pitchFamily="2" charset="0"/>
              </a:rPr>
              <a:t>de Almeida, Bernardo P.,  </a:t>
            </a:r>
            <a:r>
              <a:rPr lang="en-US" sz="1100" dirty="0">
                <a:solidFill>
                  <a:srgbClr val="2A2A2A"/>
                </a:solidFill>
                <a:effectLst/>
                <a:latin typeface="Helvetica" pitchFamily="2" charset="0"/>
              </a:rPr>
              <a:t>et al.  2022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82DEAA-8E2A-EB2E-0DC1-1E1D27D8B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30870"/>
            <a:ext cx="7886700" cy="1009332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cis-regulatory</a:t>
            </a:r>
            <a:r>
              <a:rPr lang="zh-CN" altLang="en-US" sz="2400" dirty="0"/>
              <a:t> </a:t>
            </a:r>
            <a:r>
              <a:rPr lang="en-US" altLang="zh-CN" sz="2400" dirty="0"/>
              <a:t>code</a:t>
            </a:r>
            <a:r>
              <a:rPr lang="zh-CN" altLang="en-US" sz="2400" dirty="0"/>
              <a:t> </a:t>
            </a:r>
            <a:r>
              <a:rPr lang="en-US" altLang="zh-CN" sz="2400" dirty="0"/>
              <a:t>that</a:t>
            </a:r>
            <a:r>
              <a:rPr lang="zh-CN" altLang="en-US" sz="2400" dirty="0"/>
              <a:t> </a:t>
            </a:r>
            <a:r>
              <a:rPr lang="en-US" altLang="zh-CN" sz="2400" dirty="0"/>
              <a:t>regulates</a:t>
            </a:r>
            <a:r>
              <a:rPr lang="zh-CN" altLang="en-US" sz="2400" dirty="0"/>
              <a:t> </a:t>
            </a:r>
            <a:r>
              <a:rPr lang="en-US" altLang="zh-CN" sz="2400" dirty="0"/>
              <a:t>enhancer</a:t>
            </a:r>
            <a:r>
              <a:rPr lang="zh-CN" altLang="en-US" sz="2400" dirty="0"/>
              <a:t> </a:t>
            </a:r>
            <a:r>
              <a:rPr lang="en-US" altLang="zh-CN" sz="2400" dirty="0"/>
              <a:t>activity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98660-F16D-6CD6-179B-4D9D69538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167631"/>
            <a:ext cx="7886700" cy="1009332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TF</a:t>
            </a:r>
            <a:r>
              <a:rPr lang="zh-CN" altLang="en-US" dirty="0"/>
              <a:t> </a:t>
            </a:r>
            <a:r>
              <a:rPr lang="en-US" altLang="zh-CN" dirty="0"/>
              <a:t>motif</a:t>
            </a:r>
            <a:r>
              <a:rPr lang="zh-CN" altLang="en-US" dirty="0"/>
              <a:t> </a:t>
            </a:r>
            <a:r>
              <a:rPr lang="en-US" altLang="zh-CN" dirty="0"/>
              <a:t>arrangements/syntax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(number,</a:t>
            </a:r>
            <a:r>
              <a:rPr lang="zh-CN" altLang="en-US" dirty="0"/>
              <a:t> </a:t>
            </a:r>
            <a:r>
              <a:rPr lang="en-US" altLang="zh-CN" dirty="0"/>
              <a:t>order,</a:t>
            </a:r>
            <a:r>
              <a:rPr lang="zh-CN" altLang="en-US" dirty="0"/>
              <a:t> </a:t>
            </a:r>
            <a:r>
              <a:rPr lang="en-US" altLang="zh-CN" dirty="0"/>
              <a:t>orientation,</a:t>
            </a:r>
            <a:r>
              <a:rPr lang="zh-CN" altLang="en-US" dirty="0"/>
              <a:t> </a:t>
            </a:r>
            <a:r>
              <a:rPr lang="en-US" altLang="zh-CN" dirty="0"/>
              <a:t>flanks,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b="1" u="sng" dirty="0"/>
              <a:t>spacing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4DE18F-994A-B14A-03F3-E36FA5994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025" y="2438260"/>
            <a:ext cx="2937933" cy="11288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830B66-5BA8-3239-435F-A45EF049F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012" y="2378601"/>
            <a:ext cx="2398184" cy="12482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643EAD-BEA3-B1C2-53E9-7B092598B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64" y="2740209"/>
            <a:ext cx="2259814" cy="86958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D382AB1-2842-7AE6-FD2C-10815D209BB7}"/>
              </a:ext>
            </a:extLst>
          </p:cNvPr>
          <p:cNvSpPr txBox="1">
            <a:spLocks/>
          </p:cNvSpPr>
          <p:nvPr/>
        </p:nvSpPr>
        <p:spPr>
          <a:xfrm>
            <a:off x="451570" y="2431280"/>
            <a:ext cx="2057401" cy="474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CN" sz="1600" dirty="0"/>
              <a:t>Enhancer</a:t>
            </a:r>
            <a:r>
              <a:rPr lang="zh-CN" altLang="en-US" sz="1600" dirty="0"/>
              <a:t> </a:t>
            </a:r>
            <a:r>
              <a:rPr lang="en-US" altLang="zh-CN" sz="1600" dirty="0"/>
              <a:t>sequence</a:t>
            </a:r>
            <a:r>
              <a:rPr lang="zh-CN" altLang="en-US" sz="1600" dirty="0"/>
              <a:t> </a:t>
            </a:r>
            <a:endParaRPr lang="en-US" sz="16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AE33F16-0934-748A-00E1-84FAD979DE4D}"/>
              </a:ext>
            </a:extLst>
          </p:cNvPr>
          <p:cNvCxnSpPr>
            <a:cxnSpLocks/>
          </p:cNvCxnSpPr>
          <p:nvPr/>
        </p:nvCxnSpPr>
        <p:spPr>
          <a:xfrm>
            <a:off x="2551476" y="3052914"/>
            <a:ext cx="454549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598B8C8-71AB-9CE9-2FB1-6AEABE76865A}"/>
              </a:ext>
            </a:extLst>
          </p:cNvPr>
          <p:cNvCxnSpPr>
            <a:cxnSpLocks/>
          </p:cNvCxnSpPr>
          <p:nvPr/>
        </p:nvCxnSpPr>
        <p:spPr>
          <a:xfrm>
            <a:off x="5878876" y="3052914"/>
            <a:ext cx="454549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0BAA78B6-A7D7-B65E-0B9B-9CCD9EE6E9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631" y="3796515"/>
            <a:ext cx="1162414" cy="638884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7A249C-7BFD-30DB-F615-756C8CD7AB93}"/>
              </a:ext>
            </a:extLst>
          </p:cNvPr>
          <p:cNvCxnSpPr>
            <a:cxnSpLocks/>
          </p:cNvCxnSpPr>
          <p:nvPr/>
        </p:nvCxnSpPr>
        <p:spPr>
          <a:xfrm flipV="1">
            <a:off x="805629" y="3528576"/>
            <a:ext cx="116418" cy="284314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EB1A7B-D2FB-0FDC-E5EE-D6C888B48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803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C3F23-8C05-491A-48E1-EE2F5B0E8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A0BF4C-C567-6AF3-900F-6AC5BA693D88}"/>
              </a:ext>
            </a:extLst>
          </p:cNvPr>
          <p:cNvSpPr txBox="1"/>
          <p:nvPr/>
        </p:nvSpPr>
        <p:spPr>
          <a:xfrm>
            <a:off x="5266267" y="6427113"/>
            <a:ext cx="387773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en-US" sz="1100" dirty="0"/>
              <a:t>Vo and Goodman, JBC, 2001</a:t>
            </a:r>
            <a:endParaRPr lang="en-US" altLang="zh-CN" sz="1100" dirty="0">
              <a:solidFill>
                <a:srgbClr val="2A2A2A"/>
              </a:solidFill>
              <a:effectLst/>
              <a:latin typeface="Helvetica" pitchFamily="2" charset="0"/>
            </a:endParaRPr>
          </a:p>
          <a:p>
            <a:pPr algn="r" fontAlgn="base"/>
            <a:r>
              <a:rPr lang="en-US" altLang="zh-CN" sz="1100" dirty="0">
                <a:solidFill>
                  <a:srgbClr val="2A2A2A"/>
                </a:solidFill>
                <a:effectLst/>
                <a:latin typeface="Helvetica" pitchFamily="2" charset="0"/>
              </a:rPr>
              <a:t>Adapted</a:t>
            </a:r>
            <a:r>
              <a:rPr lang="zh-CN" altLang="en-US" sz="1100" dirty="0">
                <a:solidFill>
                  <a:srgbClr val="2A2A2A"/>
                </a:solidFill>
                <a:effectLst/>
                <a:latin typeface="Helvetica" pitchFamily="2" charset="0"/>
              </a:rPr>
              <a:t> </a:t>
            </a:r>
            <a:r>
              <a:rPr lang="en-US" altLang="zh-CN" sz="1100" dirty="0">
                <a:solidFill>
                  <a:srgbClr val="2A2A2A"/>
                </a:solidFill>
                <a:effectLst/>
                <a:latin typeface="Helvetica" pitchFamily="2" charset="0"/>
              </a:rPr>
              <a:t>from</a:t>
            </a:r>
            <a:r>
              <a:rPr lang="zh-CN" altLang="en-US" sz="1100" dirty="0">
                <a:solidFill>
                  <a:srgbClr val="2A2A2A"/>
                </a:solidFill>
                <a:effectLst/>
                <a:latin typeface="Helvetica" pitchFamily="2" charset="0"/>
              </a:rPr>
              <a:t> </a:t>
            </a:r>
            <a:r>
              <a:rPr lang="en-US" sz="1100" dirty="0" err="1"/>
              <a:t>Kellis</a:t>
            </a:r>
            <a:r>
              <a:rPr lang="en-US" sz="1100" dirty="0"/>
              <a:t> and Gifford, Regulatory Logic</a:t>
            </a:r>
            <a:r>
              <a:rPr lang="zh-CN" altLang="en-US" sz="1100" dirty="0"/>
              <a:t> </a:t>
            </a:r>
            <a:r>
              <a:rPr lang="en-US" sz="1100" dirty="0"/>
              <a:t>Lecture, 2020</a:t>
            </a:r>
            <a:endParaRPr lang="en-US" sz="1100" dirty="0">
              <a:solidFill>
                <a:srgbClr val="2A2A2A"/>
              </a:solidFill>
              <a:effectLst/>
              <a:latin typeface="Helvetica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F9D39A7-9E69-2A02-E6DD-84C40568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30870"/>
            <a:ext cx="7886700" cy="1009332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spatial</a:t>
            </a:r>
            <a:r>
              <a:rPr lang="zh-CN" altLang="en-US" sz="2400" dirty="0"/>
              <a:t> </a:t>
            </a:r>
            <a:r>
              <a:rPr lang="en-US" altLang="zh-CN" sz="2400" dirty="0"/>
              <a:t>arrangement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TF</a:t>
            </a:r>
            <a:r>
              <a:rPr lang="zh-CN" altLang="en-US" sz="2400" dirty="0"/>
              <a:t> </a:t>
            </a:r>
            <a:r>
              <a:rPr lang="en-US" altLang="zh-CN" sz="2400" dirty="0"/>
              <a:t>binding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critical</a:t>
            </a:r>
            <a:r>
              <a:rPr lang="zh-CN" altLang="en-US" sz="2400" dirty="0"/>
              <a:t> </a:t>
            </a:r>
            <a:endParaRPr lang="en-US" sz="24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2C4E55F-D804-29A1-370C-17A8619ED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086291"/>
            <a:ext cx="61214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E920278-6385-6206-26B8-B42AE6F05220}"/>
              </a:ext>
            </a:extLst>
          </p:cNvPr>
          <p:cNvSpPr txBox="1">
            <a:spLocks/>
          </p:cNvSpPr>
          <p:nvPr/>
        </p:nvSpPr>
        <p:spPr>
          <a:xfrm>
            <a:off x="416729" y="5205385"/>
            <a:ext cx="2057401" cy="474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CN" sz="1600" dirty="0"/>
              <a:t>Enhancer</a:t>
            </a:r>
            <a:r>
              <a:rPr lang="zh-CN" altLang="en-US" sz="1600" dirty="0"/>
              <a:t> </a:t>
            </a:r>
            <a:r>
              <a:rPr lang="en-US" altLang="zh-CN" sz="1600" dirty="0"/>
              <a:t>sequence</a:t>
            </a:r>
            <a:r>
              <a:rPr lang="zh-CN" altLang="en-US" sz="1600" dirty="0"/>
              <a:t> </a:t>
            </a:r>
            <a:endParaRPr lang="en-US" sz="16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84E7B7-4817-A158-5118-8F1E282F5CBD}"/>
              </a:ext>
            </a:extLst>
          </p:cNvPr>
          <p:cNvCxnSpPr>
            <a:cxnSpLocks/>
          </p:cNvCxnSpPr>
          <p:nvPr/>
        </p:nvCxnSpPr>
        <p:spPr>
          <a:xfrm flipV="1">
            <a:off x="1540932" y="4313583"/>
            <a:ext cx="725190" cy="870098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D6CB99-323F-622E-8332-518E948A6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641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6AB74-796F-FE2A-00B8-4E8A57207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23A2E5-0A3D-ED81-2E81-936DCF1D0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850" y="1733470"/>
            <a:ext cx="6314984" cy="339106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EF61447-A159-0F73-E532-C0541EED9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30870"/>
            <a:ext cx="7886700" cy="1009332"/>
          </a:xfrm>
        </p:spPr>
        <p:txBody>
          <a:bodyPr anchor="ctr">
            <a:normAutofit/>
          </a:bodyPr>
          <a:lstStyle/>
          <a:p>
            <a:r>
              <a:rPr lang="en-US" sz="2000" dirty="0"/>
              <a:t>Quantitatively predicting enhancer activity from DNA sequence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E4A73B-2AB6-2EBA-D811-74233806B516}"/>
              </a:ext>
            </a:extLst>
          </p:cNvPr>
          <p:cNvSpPr/>
          <p:nvPr/>
        </p:nvSpPr>
        <p:spPr>
          <a:xfrm>
            <a:off x="7243255" y="1579914"/>
            <a:ext cx="978276" cy="48633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ECFE87-3BD8-066F-CD6C-B88E3F19914F}"/>
              </a:ext>
            </a:extLst>
          </p:cNvPr>
          <p:cNvSpPr/>
          <p:nvPr/>
        </p:nvSpPr>
        <p:spPr>
          <a:xfrm>
            <a:off x="1489166" y="4627855"/>
            <a:ext cx="2691524" cy="440533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A54378-07F8-DF51-4B66-B270FCA1A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539" y="5217798"/>
            <a:ext cx="8778240" cy="1640202"/>
          </a:xfrm>
        </p:spPr>
        <p:txBody>
          <a:bodyPr>
            <a:noAutofit/>
          </a:bodyPr>
          <a:lstStyle/>
          <a:p>
            <a:r>
              <a:rPr lang="en-US" sz="1200" b="1" dirty="0"/>
              <a:t>Input:</a:t>
            </a:r>
            <a:r>
              <a:rPr lang="en-US" sz="1200" dirty="0"/>
              <a:t> 1-hot encoding of 249-bp DNA sequences.</a:t>
            </a:r>
          </a:p>
          <a:p>
            <a:r>
              <a:rPr lang="en-US" sz="1200" b="1" dirty="0"/>
              <a:t>Architecture:</a:t>
            </a:r>
            <a:r>
              <a:rPr lang="en-US" sz="1200" dirty="0"/>
              <a:t> 4-layer CNN with max-pooling after each layer, followed by two fully connected layers.</a:t>
            </a:r>
          </a:p>
          <a:p>
            <a:r>
              <a:rPr lang="en-US" sz="1200" b="1" dirty="0"/>
              <a:t>Convolutional filters:</a:t>
            </a:r>
          </a:p>
          <a:p>
            <a:pPr lvl="1"/>
            <a:r>
              <a:rPr lang="en-US" sz="1200" dirty="0"/>
              <a:t>Early convolutional layers identify TF motifs.</a:t>
            </a:r>
          </a:p>
          <a:p>
            <a:pPr lvl="1"/>
            <a:r>
              <a:rPr lang="en-US" sz="1200" dirty="0"/>
              <a:t>Later layers capture more complex patterns like motif syntax and local motif interactions.</a:t>
            </a:r>
          </a:p>
          <a:p>
            <a:r>
              <a:rPr lang="en-US" sz="1200" b="1" dirty="0"/>
              <a:t>Output:</a:t>
            </a:r>
            <a:r>
              <a:rPr lang="en-US" sz="1200" dirty="0"/>
              <a:t> Simultaneous prediction of quantitative enhancer activities for developmental (Dev) and housekeeping (</a:t>
            </a:r>
            <a:r>
              <a:rPr lang="en-US" sz="1200" dirty="0" err="1"/>
              <a:t>Hk</a:t>
            </a:r>
            <a:r>
              <a:rPr lang="en-US" sz="1200" dirty="0"/>
              <a:t>) enhancers.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37642A-CD52-58A0-8C7D-E91984ECA65F}"/>
              </a:ext>
            </a:extLst>
          </p:cNvPr>
          <p:cNvSpPr txBox="1"/>
          <p:nvPr/>
        </p:nvSpPr>
        <p:spPr>
          <a:xfrm>
            <a:off x="6749144" y="6590671"/>
            <a:ext cx="23948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100" dirty="0">
                <a:effectLst/>
              </a:rPr>
              <a:t>de Almeida, Bernardo P.,  </a:t>
            </a:r>
            <a:r>
              <a:rPr lang="en-US" sz="1100" b="0" i="0" dirty="0">
                <a:solidFill>
                  <a:srgbClr val="2A2A2A"/>
                </a:solidFill>
                <a:effectLst/>
                <a:latin typeface="Helvetica" pitchFamily="2" charset="0"/>
              </a:rPr>
              <a:t>et al.  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594699-22FE-F8CA-D2B8-A288930CBF99}"/>
              </a:ext>
            </a:extLst>
          </p:cNvPr>
          <p:cNvSpPr txBox="1">
            <a:spLocks/>
          </p:cNvSpPr>
          <p:nvPr/>
        </p:nvSpPr>
        <p:spPr>
          <a:xfrm>
            <a:off x="6942485" y="3426986"/>
            <a:ext cx="2201515" cy="1104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CN" sz="1600" dirty="0"/>
              <a:t>Quantitative</a:t>
            </a:r>
            <a:r>
              <a:rPr lang="zh-CN" altLang="en-US" sz="1600" dirty="0"/>
              <a:t> </a:t>
            </a:r>
            <a:r>
              <a:rPr lang="en-US" altLang="zh-CN" sz="1600" dirty="0"/>
              <a:t>prediction</a:t>
            </a:r>
            <a:r>
              <a:rPr lang="zh-CN" altLang="en-US" sz="1600" dirty="0"/>
              <a:t> </a:t>
            </a:r>
            <a:r>
              <a:rPr lang="en-US" altLang="zh-CN" sz="1600" dirty="0"/>
              <a:t>of</a:t>
            </a:r>
            <a:r>
              <a:rPr lang="zh-CN" altLang="en-US" sz="1600" dirty="0"/>
              <a:t> </a:t>
            </a:r>
            <a:r>
              <a:rPr lang="en-US" altLang="zh-CN" sz="1600" dirty="0"/>
              <a:t>enhancer</a:t>
            </a:r>
            <a:r>
              <a:rPr lang="zh-CN" altLang="en-US" sz="1600" dirty="0"/>
              <a:t> </a:t>
            </a:r>
            <a:r>
              <a:rPr lang="en-US" altLang="zh-CN" sz="1600" dirty="0"/>
              <a:t>activity</a:t>
            </a:r>
            <a:r>
              <a:rPr lang="zh-CN" altLang="en-US" sz="1600" dirty="0"/>
              <a:t> </a:t>
            </a:r>
            <a:r>
              <a:rPr lang="en-US" altLang="zh-CN" sz="1600" dirty="0"/>
              <a:t>(STARR-seq)</a:t>
            </a:r>
            <a:r>
              <a:rPr lang="zh-CN" altLang="en-US" sz="1600" dirty="0"/>
              <a:t> </a:t>
            </a: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50B2F-131D-F5C0-BF5F-EF11972F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24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B578D-F600-9059-817D-D8539B3ED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F26172D-A001-05AB-0B1F-ED6F12AE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30870"/>
            <a:ext cx="7886700" cy="1009332"/>
          </a:xfrm>
        </p:spPr>
        <p:txBody>
          <a:bodyPr anchor="ctr">
            <a:norm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 silico analysis </a:t>
            </a:r>
            <a:r>
              <a:rPr lang="en-US" altLang="zh-CN" sz="2000" dirty="0"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lang="zh-CN" altLang="en-US" sz="2000" dirty="0"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zh-CN" sz="2000" dirty="0"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motif</a:t>
            </a:r>
            <a:r>
              <a:rPr lang="zh-CN" altLang="en-US" sz="2000" dirty="0"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zh-CN" sz="2000" dirty="0"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distances</a:t>
            </a:r>
            <a:endParaRPr lang="en-US" sz="2000" dirty="0">
              <a:effectLst/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499915-AFE1-84EA-4D2F-C49DC0EA355B}"/>
              </a:ext>
            </a:extLst>
          </p:cNvPr>
          <p:cNvSpPr/>
          <p:nvPr/>
        </p:nvSpPr>
        <p:spPr>
          <a:xfrm>
            <a:off x="7243255" y="1579914"/>
            <a:ext cx="978276" cy="48633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A88B9-5FE0-4537-B5DD-487F4859F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97" y="1423808"/>
            <a:ext cx="3242504" cy="2444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2F9186-32EA-CB80-A59E-D5B28C0E11CC}"/>
              </a:ext>
            </a:extLst>
          </p:cNvPr>
          <p:cNvSpPr txBox="1"/>
          <p:nvPr/>
        </p:nvSpPr>
        <p:spPr>
          <a:xfrm>
            <a:off x="294507" y="5954138"/>
            <a:ext cx="25294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altLang="zh-CN" sz="1600" b="0" i="0" dirty="0">
                <a:solidFill>
                  <a:srgbClr val="2A2A2A"/>
                </a:solidFill>
                <a:effectLst/>
                <a:latin typeface="Helvetica" pitchFamily="2" charset="0"/>
              </a:rPr>
              <a:t>Quantitative</a:t>
            </a:r>
            <a:r>
              <a:rPr lang="zh-CN" altLang="en-US" sz="1600" b="0" i="0" dirty="0">
                <a:solidFill>
                  <a:srgbClr val="2A2A2A"/>
                </a:solidFill>
                <a:effectLst/>
                <a:latin typeface="Helvetica" pitchFamily="2" charset="0"/>
              </a:rPr>
              <a:t> </a:t>
            </a:r>
            <a:r>
              <a:rPr lang="en-US" altLang="zh-CN" sz="1600" b="0" i="0" dirty="0">
                <a:solidFill>
                  <a:srgbClr val="2A2A2A"/>
                </a:solidFill>
                <a:effectLst/>
                <a:latin typeface="Helvetica" pitchFamily="2" charset="0"/>
              </a:rPr>
              <a:t>enhancer</a:t>
            </a:r>
            <a:r>
              <a:rPr lang="zh-CN" altLang="en-US" sz="1600" b="0" i="0" dirty="0">
                <a:solidFill>
                  <a:srgbClr val="2A2A2A"/>
                </a:solidFill>
                <a:effectLst/>
                <a:latin typeface="Helvetica" pitchFamily="2" charset="0"/>
              </a:rPr>
              <a:t> </a:t>
            </a:r>
            <a:r>
              <a:rPr lang="en-US" altLang="zh-CN" sz="1600" b="0" i="0" dirty="0">
                <a:solidFill>
                  <a:srgbClr val="2A2A2A"/>
                </a:solidFill>
                <a:effectLst/>
                <a:latin typeface="Helvetica" pitchFamily="2" charset="0"/>
              </a:rPr>
              <a:t>activity</a:t>
            </a:r>
            <a:r>
              <a:rPr lang="zh-CN" altLang="en-US" sz="1600" b="0" i="0" dirty="0">
                <a:solidFill>
                  <a:srgbClr val="2A2A2A"/>
                </a:solidFill>
                <a:effectLst/>
                <a:latin typeface="Helvetica" pitchFamily="2" charset="0"/>
              </a:rPr>
              <a:t> </a:t>
            </a:r>
            <a:r>
              <a:rPr lang="en-US" altLang="zh-CN" sz="1600" b="0" i="0" dirty="0">
                <a:solidFill>
                  <a:srgbClr val="2A2A2A"/>
                </a:solidFill>
                <a:effectLst/>
                <a:latin typeface="Helvetica" pitchFamily="2" charset="0"/>
              </a:rPr>
              <a:t>prediction</a:t>
            </a:r>
            <a:r>
              <a:rPr lang="zh-CN" altLang="en-US" sz="1600" b="0" i="0" dirty="0">
                <a:solidFill>
                  <a:srgbClr val="2A2A2A"/>
                </a:solidFill>
                <a:effectLst/>
                <a:latin typeface="Helvetica" pitchFamily="2" charset="0"/>
              </a:rPr>
              <a:t> </a:t>
            </a:r>
            <a:endParaRPr lang="en-US" sz="1600" b="0" i="0" dirty="0">
              <a:solidFill>
                <a:srgbClr val="2A2A2A"/>
              </a:solidFill>
              <a:effectLst/>
              <a:latin typeface="Helvetica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F138000-7972-A519-05AF-6AE8D9872A85}"/>
              </a:ext>
            </a:extLst>
          </p:cNvPr>
          <p:cNvCxnSpPr>
            <a:cxnSpLocks/>
          </p:cNvCxnSpPr>
          <p:nvPr/>
        </p:nvCxnSpPr>
        <p:spPr>
          <a:xfrm>
            <a:off x="1333659" y="5374855"/>
            <a:ext cx="0" cy="5146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6276771-2050-F42D-D608-9B471C6983A5}"/>
              </a:ext>
            </a:extLst>
          </p:cNvPr>
          <p:cNvSpPr/>
          <p:nvPr/>
        </p:nvSpPr>
        <p:spPr>
          <a:xfrm>
            <a:off x="294507" y="4492800"/>
            <a:ext cx="2041574" cy="785840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DF7C0F-11C6-A9D8-4FAA-2046DF1A4459}"/>
              </a:ext>
            </a:extLst>
          </p:cNvPr>
          <p:cNvCxnSpPr>
            <a:cxnSpLocks/>
          </p:cNvCxnSpPr>
          <p:nvPr/>
        </p:nvCxnSpPr>
        <p:spPr>
          <a:xfrm>
            <a:off x="1315294" y="3849630"/>
            <a:ext cx="0" cy="5146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6AA252A-FC81-E682-10FF-1EAEE7D90065}"/>
              </a:ext>
            </a:extLst>
          </p:cNvPr>
          <p:cNvSpPr txBox="1"/>
          <p:nvPr/>
        </p:nvSpPr>
        <p:spPr>
          <a:xfrm>
            <a:off x="472526" y="4710771"/>
            <a:ext cx="172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Helvetica" pitchFamily="2" charset="0"/>
              </a:rPr>
              <a:t>DeepSTARR</a:t>
            </a:r>
            <a:r>
              <a:rPr lang="en-US" sz="2000" dirty="0">
                <a:latin typeface="Helvetica" pitchFamily="2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523ED74-4652-5364-0B26-8A4C75142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645" y="2237953"/>
            <a:ext cx="5250609" cy="25537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691EDE-8F34-EF51-9684-6E41C70AD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465" y="1294116"/>
            <a:ext cx="3457319" cy="9438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C3E9BFD-0366-0383-2DA7-A83FE74A9D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556" y="5176981"/>
            <a:ext cx="1509696" cy="2033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36E89F-4966-10BF-F1E0-3FAB35926B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4509" y="5153932"/>
            <a:ext cx="1898745" cy="22092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9809A6D-4A6E-1B7F-7723-E29B444C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105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710CF-A321-0CC9-EEC6-6FD330705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740E939-DEFB-ACBC-F809-EB4F06D49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30870"/>
            <a:ext cx="7886700" cy="1009332"/>
          </a:xfrm>
        </p:spPr>
        <p:txBody>
          <a:bodyPr anchor="ctr">
            <a:norm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 silico analysis reveals distinct modes of motif cooperativity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3AEBA7-0466-14F2-E617-28E0282A0626}"/>
              </a:ext>
            </a:extLst>
          </p:cNvPr>
          <p:cNvSpPr/>
          <p:nvPr/>
        </p:nvSpPr>
        <p:spPr>
          <a:xfrm>
            <a:off x="7243255" y="1579914"/>
            <a:ext cx="978276" cy="48633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EE98E09-B4E2-3849-F907-403F6DB69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1964" y="4691878"/>
            <a:ext cx="6520070" cy="18470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Cooperativity mode (1/2/3) depends on the TF and motif pair</a:t>
            </a:r>
            <a:endParaRPr lang="en-US" sz="1600" b="1" dirty="0"/>
          </a:p>
          <a:p>
            <a:r>
              <a:rPr lang="en-US" sz="1600" b="1" dirty="0"/>
              <a:t>ETS</a:t>
            </a:r>
            <a:r>
              <a:rPr lang="en-US" sz="1600" dirty="0"/>
              <a:t>: always mode 1</a:t>
            </a:r>
          </a:p>
          <a:p>
            <a:r>
              <a:rPr lang="en-US" sz="1600" b="1" dirty="0"/>
              <a:t>AP-1</a:t>
            </a:r>
            <a:r>
              <a:rPr lang="en-US" sz="1600" dirty="0"/>
              <a:t>: always mode 3</a:t>
            </a:r>
          </a:p>
          <a:p>
            <a:r>
              <a:rPr lang="en-US" sz="1600" b="1" dirty="0"/>
              <a:t>GATA</a:t>
            </a:r>
            <a:r>
              <a:rPr lang="en-US" sz="1600" dirty="0"/>
              <a:t>: modes 1/2/3 depending on partner TF</a:t>
            </a:r>
          </a:p>
          <a:p>
            <a:r>
              <a:rPr lang="en-US" sz="1600" dirty="0"/>
              <a:t>Also validated with experimental data</a:t>
            </a:r>
          </a:p>
          <a:p>
            <a:endParaRPr lang="en-US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1290F9-D866-C923-22DB-660E9661B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8" y="1871836"/>
            <a:ext cx="2914528" cy="14175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C1D1EC-D5C2-C822-E99B-6491A611A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996" y="1871836"/>
            <a:ext cx="2743705" cy="14697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E1D828-9ABA-AB9D-7433-FBCADCE4E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4098" y="1811560"/>
            <a:ext cx="3419434" cy="15300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4C8C80-3FAC-F00E-4446-F7B18BE7A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144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2E9BF-260D-1E7D-CDC6-9FACCC606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C53ED-A278-9A33-E4B1-7A48BDCED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30870"/>
            <a:ext cx="7886700" cy="1009332"/>
          </a:xfrm>
        </p:spPr>
        <p:txBody>
          <a:bodyPr anchor="ctr">
            <a:normAutofit/>
          </a:bodyPr>
          <a:lstStyle/>
          <a:p>
            <a:r>
              <a:rPr lang="en-US" altLang="zh-CN" sz="2500" dirty="0"/>
              <a:t>Summary</a:t>
            </a:r>
            <a:r>
              <a:rPr lang="zh-CN" altLang="en-US" sz="2500" dirty="0"/>
              <a:t> </a:t>
            </a:r>
            <a:endParaRPr lang="en-US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AB446-BEBF-4F51-42A4-B99CBEF4A14C}"/>
              </a:ext>
            </a:extLst>
          </p:cNvPr>
          <p:cNvSpPr txBox="1">
            <a:spLocks/>
          </p:cNvSpPr>
          <p:nvPr/>
        </p:nvSpPr>
        <p:spPr>
          <a:xfrm>
            <a:off x="469338" y="1519210"/>
            <a:ext cx="8812721" cy="3667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endParaRPr lang="en-US" sz="2000" dirty="0"/>
          </a:p>
          <a:p>
            <a:pPr indent="-445770">
              <a:spcBef>
                <a:spcPts val="300"/>
              </a:spcBef>
            </a:pPr>
            <a:r>
              <a:rPr lang="en-US" sz="2000" dirty="0"/>
              <a:t>Convolutional operations in image classification</a:t>
            </a:r>
          </a:p>
          <a:p>
            <a:pPr indent="-445770">
              <a:spcBef>
                <a:spcPts val="300"/>
              </a:spcBef>
            </a:pPr>
            <a:endParaRPr lang="en-US" sz="2000" dirty="0"/>
          </a:p>
          <a:p>
            <a:pPr lvl="1" indent="-44577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altLang="zh-CN" sz="1700" dirty="0"/>
              <a:t>Use</a:t>
            </a:r>
            <a:r>
              <a:rPr lang="zh-CN" altLang="en-US" sz="1700" dirty="0"/>
              <a:t> </a:t>
            </a:r>
            <a:r>
              <a:rPr lang="en-US" altLang="zh-CN" sz="1700" b="1" dirty="0"/>
              <a:t>convolutional</a:t>
            </a:r>
            <a:r>
              <a:rPr lang="zh-CN" altLang="en-US" sz="1700" b="1" dirty="0"/>
              <a:t> </a:t>
            </a:r>
            <a:r>
              <a:rPr lang="en-US" altLang="zh-CN" sz="1700" b="1" dirty="0"/>
              <a:t>filters</a:t>
            </a:r>
            <a:r>
              <a:rPr lang="zh-CN" altLang="en-US" sz="1700" b="1" dirty="0"/>
              <a:t> </a:t>
            </a:r>
            <a:r>
              <a:rPr lang="en-US" altLang="zh-CN" sz="1700" dirty="0"/>
              <a:t>to</a:t>
            </a:r>
            <a:r>
              <a:rPr lang="zh-CN" altLang="en-US" sz="1700" dirty="0"/>
              <a:t> </a:t>
            </a:r>
            <a:r>
              <a:rPr lang="en-US" altLang="zh-CN" sz="1700" dirty="0"/>
              <a:t>learn</a:t>
            </a:r>
            <a:r>
              <a:rPr lang="zh-CN" altLang="en-US" sz="1700" dirty="0"/>
              <a:t> </a:t>
            </a:r>
            <a:r>
              <a:rPr lang="en-US" altLang="zh-CN" sz="1700" dirty="0"/>
              <a:t>features</a:t>
            </a:r>
            <a:r>
              <a:rPr lang="zh-CN" altLang="en-US" sz="1700" dirty="0"/>
              <a:t> </a:t>
            </a:r>
            <a:r>
              <a:rPr lang="en-US" altLang="zh-CN" sz="1700" dirty="0"/>
              <a:t>in</a:t>
            </a:r>
            <a:r>
              <a:rPr lang="zh-CN" altLang="en-US" sz="1700" dirty="0"/>
              <a:t> </a:t>
            </a:r>
            <a:r>
              <a:rPr lang="en-US" altLang="zh-CN" sz="1700" dirty="0"/>
              <a:t>the</a:t>
            </a:r>
            <a:r>
              <a:rPr lang="zh-CN" altLang="en-US" sz="1700" dirty="0"/>
              <a:t> </a:t>
            </a:r>
            <a:r>
              <a:rPr lang="en-US" altLang="zh-CN" sz="1700" dirty="0"/>
              <a:t>image</a:t>
            </a:r>
            <a:r>
              <a:rPr lang="zh-CN" altLang="en-US" sz="1700" dirty="0"/>
              <a:t> </a:t>
            </a:r>
            <a:r>
              <a:rPr lang="en-US" altLang="zh-CN" sz="1700" dirty="0"/>
              <a:t>(as</a:t>
            </a:r>
            <a:r>
              <a:rPr lang="zh-CN" altLang="en-US" sz="1700" dirty="0"/>
              <a:t> </a:t>
            </a:r>
            <a:r>
              <a:rPr lang="en-US" altLang="zh-CN" sz="1700" dirty="0"/>
              <a:t>well</a:t>
            </a:r>
            <a:r>
              <a:rPr lang="zh-CN" altLang="en-US" sz="1700" dirty="0"/>
              <a:t> </a:t>
            </a:r>
            <a:r>
              <a:rPr lang="en-US" altLang="zh-CN" sz="1700" dirty="0"/>
              <a:t>as</a:t>
            </a:r>
            <a:r>
              <a:rPr lang="zh-CN" altLang="en-US" sz="1700" dirty="0"/>
              <a:t> </a:t>
            </a:r>
            <a:r>
              <a:rPr lang="en-US" altLang="zh-CN" sz="1700" dirty="0"/>
              <a:t>genome)</a:t>
            </a:r>
          </a:p>
          <a:p>
            <a:pPr lvl="1" indent="-44577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altLang="zh-CN" sz="1700" dirty="0"/>
              <a:t>Introduce</a:t>
            </a:r>
            <a:r>
              <a:rPr lang="zh-CN" altLang="en-US" sz="1700" dirty="0"/>
              <a:t> </a:t>
            </a:r>
            <a:r>
              <a:rPr lang="en-US" altLang="zh-CN" sz="1700" dirty="0"/>
              <a:t>non-linearity</a:t>
            </a:r>
            <a:r>
              <a:rPr lang="zh-CN" altLang="en-US" sz="1700" dirty="0"/>
              <a:t> </a:t>
            </a:r>
            <a:r>
              <a:rPr lang="en-US" altLang="zh-CN" sz="1700" dirty="0"/>
              <a:t>through</a:t>
            </a:r>
            <a:r>
              <a:rPr lang="zh-CN" altLang="en-US" sz="1700" dirty="0"/>
              <a:t> </a:t>
            </a:r>
            <a:r>
              <a:rPr lang="en-US" altLang="zh-CN" sz="1700" b="1" dirty="0" err="1"/>
              <a:t>ReLU</a:t>
            </a:r>
            <a:r>
              <a:rPr lang="zh-CN" altLang="en-US" sz="1700" b="1" dirty="0"/>
              <a:t> </a:t>
            </a:r>
            <a:r>
              <a:rPr lang="en-US" altLang="zh-CN" sz="1700" b="1" dirty="0"/>
              <a:t>activation</a:t>
            </a:r>
          </a:p>
          <a:p>
            <a:pPr lvl="1" indent="-44577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altLang="zh-CN" sz="1700" b="1" dirty="0"/>
              <a:t>Pooling</a:t>
            </a:r>
            <a:r>
              <a:rPr lang="zh-CN" altLang="en-US" sz="1700" dirty="0"/>
              <a:t> </a:t>
            </a:r>
            <a:r>
              <a:rPr lang="en-US" altLang="zh-CN" sz="1700" dirty="0"/>
              <a:t>is</a:t>
            </a:r>
            <a:r>
              <a:rPr lang="zh-CN" altLang="en-US" sz="1700" dirty="0"/>
              <a:t> </a:t>
            </a:r>
            <a:r>
              <a:rPr lang="en-US" altLang="zh-CN" sz="1700" dirty="0"/>
              <a:t>commonly</a:t>
            </a:r>
            <a:r>
              <a:rPr lang="zh-CN" altLang="en-US" sz="1700" dirty="0"/>
              <a:t> </a:t>
            </a:r>
            <a:r>
              <a:rPr lang="en-US" altLang="zh-CN" sz="1700" dirty="0"/>
              <a:t>use</a:t>
            </a:r>
            <a:r>
              <a:rPr lang="zh-CN" altLang="en-US" sz="1700" dirty="0"/>
              <a:t> </a:t>
            </a:r>
            <a:r>
              <a:rPr lang="en-US" altLang="zh-CN" sz="1700" dirty="0"/>
              <a:t>to</a:t>
            </a:r>
            <a:r>
              <a:rPr lang="zh-CN" altLang="en-US" sz="1700" dirty="0"/>
              <a:t> </a:t>
            </a:r>
            <a:r>
              <a:rPr lang="en-US" altLang="zh-CN" sz="1700" dirty="0"/>
              <a:t>summarize</a:t>
            </a:r>
            <a:r>
              <a:rPr lang="zh-CN" altLang="en-US" sz="1700" dirty="0"/>
              <a:t> </a:t>
            </a:r>
            <a:r>
              <a:rPr lang="en-US" altLang="zh-CN" sz="1700" dirty="0"/>
              <a:t>information</a:t>
            </a:r>
            <a:r>
              <a:rPr lang="zh-CN" altLang="en-US" sz="1700" dirty="0"/>
              <a:t> </a:t>
            </a:r>
            <a:r>
              <a:rPr lang="en-US" altLang="zh-CN" sz="1700" dirty="0"/>
              <a:t>and</a:t>
            </a:r>
            <a:r>
              <a:rPr lang="zh-CN" altLang="en-US" sz="1700" dirty="0"/>
              <a:t> </a:t>
            </a:r>
            <a:r>
              <a:rPr lang="en-US" altLang="zh-CN" sz="1700" dirty="0"/>
              <a:t>preserve</a:t>
            </a:r>
            <a:r>
              <a:rPr lang="zh-CN" altLang="en-US" sz="1700" dirty="0"/>
              <a:t> </a:t>
            </a:r>
            <a:r>
              <a:rPr lang="en-US" altLang="zh-CN" sz="1700" dirty="0"/>
              <a:t>spatial</a:t>
            </a:r>
            <a:r>
              <a:rPr lang="zh-CN" altLang="en-US" sz="1700" dirty="0"/>
              <a:t> </a:t>
            </a:r>
            <a:r>
              <a:rPr lang="en-US" altLang="zh-CN" sz="1700" dirty="0"/>
              <a:t>invariance</a:t>
            </a:r>
            <a:endParaRPr lang="en-US" sz="1700" dirty="0"/>
          </a:p>
          <a:p>
            <a:pPr indent="-445770">
              <a:spcBef>
                <a:spcPts val="300"/>
              </a:spcBef>
              <a:buFont typeface="Wingdings" pitchFamily="2" charset="2"/>
              <a:buChar char="Ø"/>
            </a:pPr>
            <a:endParaRPr lang="en-US" sz="2000" dirty="0"/>
          </a:p>
          <a:p>
            <a:pPr indent="-445770">
              <a:spcBef>
                <a:spcPts val="300"/>
              </a:spcBef>
            </a:pPr>
            <a:r>
              <a:rPr lang="en-US" sz="2000" dirty="0"/>
              <a:t>Application of CNNs in regulatory genomics</a:t>
            </a:r>
          </a:p>
          <a:p>
            <a:pPr indent="-445770">
              <a:spcBef>
                <a:spcPts val="300"/>
              </a:spcBef>
              <a:buFont typeface="Wingdings" pitchFamily="2" charset="2"/>
              <a:buChar char="Ø"/>
            </a:pPr>
            <a:endParaRPr lang="en-US" sz="2000" dirty="0"/>
          </a:p>
          <a:p>
            <a:pPr lvl="1" indent="-445770">
              <a:spcBef>
                <a:spcPts val="300"/>
              </a:spcBef>
              <a:buFont typeface="Wingdings" pitchFamily="2" charset="2"/>
              <a:buChar char="Ø"/>
            </a:pPr>
            <a:r>
              <a:rPr lang="en-US" sz="1600" dirty="0"/>
              <a:t>Learn meaningful representations from DNA sequences (</a:t>
            </a:r>
            <a:r>
              <a:rPr lang="en-US" sz="1600" u="sng" dirty="0"/>
              <a:t>Basset</a:t>
            </a:r>
            <a:r>
              <a:rPr lang="en-US" sz="1600" dirty="0"/>
              <a:t>)</a:t>
            </a:r>
          </a:p>
          <a:p>
            <a:pPr lvl="1" indent="-445770">
              <a:spcBef>
                <a:spcPts val="300"/>
              </a:spcBef>
              <a:buFont typeface="Wingdings" pitchFamily="2" charset="2"/>
              <a:buChar char="Ø"/>
            </a:pPr>
            <a:r>
              <a:rPr lang="en-US" sz="1600" dirty="0"/>
              <a:t>Predict and </a:t>
            </a:r>
            <a:r>
              <a:rPr lang="en-US" altLang="zh-CN" sz="1600" dirty="0"/>
              <a:t>precisely</a:t>
            </a:r>
            <a:r>
              <a:rPr lang="zh-CN" altLang="en-US" sz="1600" dirty="0"/>
              <a:t> </a:t>
            </a:r>
            <a:r>
              <a:rPr lang="en-US" sz="1600" dirty="0"/>
              <a:t>locate functional genomic regions (</a:t>
            </a:r>
            <a:r>
              <a:rPr lang="en-US" sz="1600" u="sng" dirty="0"/>
              <a:t>DECODE</a:t>
            </a:r>
            <a:r>
              <a:rPr lang="en-US" sz="1600" dirty="0"/>
              <a:t>)</a:t>
            </a:r>
          </a:p>
          <a:p>
            <a:pPr lvl="1" indent="-445770">
              <a:spcBef>
                <a:spcPts val="300"/>
              </a:spcBef>
              <a:buFont typeface="Wingdings" pitchFamily="2" charset="2"/>
              <a:buChar char="Ø"/>
            </a:pPr>
            <a:r>
              <a:rPr lang="en-US" sz="1600" dirty="0"/>
              <a:t>Map DNA sequences to enhancer activity and uncover TF motif syntax</a:t>
            </a:r>
            <a:r>
              <a:rPr lang="zh-CN" altLang="en-US" sz="1600" dirty="0"/>
              <a:t> </a:t>
            </a:r>
            <a:r>
              <a:rPr lang="en-US" sz="1600" dirty="0"/>
              <a:t>rules (</a:t>
            </a:r>
            <a:r>
              <a:rPr lang="en-US" sz="1600" u="sng" dirty="0" err="1"/>
              <a:t>DeepSTARR</a:t>
            </a:r>
            <a:r>
              <a:rPr lang="en-US" sz="1600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4031E-99C4-F662-D15C-0A15F76C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627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C1C17-5C31-FF0F-4508-437F999A4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20EEC0E-DA8A-026A-B37E-DD2F8C04E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30870"/>
            <a:ext cx="7886700" cy="1009332"/>
          </a:xfrm>
        </p:spPr>
        <p:txBody>
          <a:bodyPr anchor="ctr">
            <a:norm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effectLst/>
              </a:rPr>
              <a:t>Suggested Readings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A14C26-CB5D-CCF9-603E-EEBC5570D8AF}"/>
              </a:ext>
            </a:extLst>
          </p:cNvPr>
          <p:cNvSpPr/>
          <p:nvPr/>
        </p:nvSpPr>
        <p:spPr>
          <a:xfrm>
            <a:off x="7243255" y="1579914"/>
            <a:ext cx="978276" cy="48633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B12A309-D457-3342-2816-29FF0A093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881" y="1823082"/>
            <a:ext cx="8188235" cy="4404048"/>
          </a:xfrm>
        </p:spPr>
        <p:txBody>
          <a:bodyPr>
            <a:noAutofit/>
          </a:bodyPr>
          <a:lstStyle/>
          <a:p>
            <a:r>
              <a:rPr lang="en-US" sz="2000" b="1" dirty="0"/>
              <a:t>ISLR </a:t>
            </a:r>
            <a:r>
              <a:rPr lang="en-US" sz="2000" dirty="0">
                <a:hlinkClick r:id="rId3"/>
              </a:rPr>
              <a:t>v2</a:t>
            </a:r>
            <a:r>
              <a:rPr lang="en-US" sz="2000" dirty="0"/>
              <a:t>: Chapter 10.3 Convolutional Neural Networks</a:t>
            </a:r>
          </a:p>
          <a:p>
            <a:r>
              <a:rPr lang="en-US" sz="2000" b="1" dirty="0"/>
              <a:t>Greener et al., 2022</a:t>
            </a:r>
            <a:r>
              <a:rPr lang="en-US" sz="2000" dirty="0"/>
              <a:t> – A guide to machine learning for biologists, Nat Rev Mol Cell Biol. </a:t>
            </a:r>
          </a:p>
          <a:p>
            <a:r>
              <a:rPr lang="en-US" sz="2000" b="1" dirty="0"/>
              <a:t>Kelley et al., 2016</a:t>
            </a:r>
            <a:r>
              <a:rPr lang="en-US" sz="2000" dirty="0"/>
              <a:t> – Basset: learning the regulatory code with CNNs, Genome Res. </a:t>
            </a:r>
          </a:p>
          <a:p>
            <a:r>
              <a:rPr lang="en-US" sz="2000" b="1" dirty="0"/>
              <a:t>Chen et al., 2021</a:t>
            </a:r>
            <a:r>
              <a:rPr lang="en-US" sz="2000" dirty="0"/>
              <a:t> – DECODE: deep-learning framework for enhancer analysis, Bioinformatics. </a:t>
            </a:r>
          </a:p>
          <a:p>
            <a:r>
              <a:rPr lang="en-US" sz="2000" b="1" dirty="0"/>
              <a:t>de Almeida et al., 2022</a:t>
            </a:r>
            <a:r>
              <a:rPr lang="en-US" sz="2000" dirty="0"/>
              <a:t> – </a:t>
            </a:r>
            <a:r>
              <a:rPr lang="en-US" sz="2000" dirty="0" err="1"/>
              <a:t>DeepSTARR</a:t>
            </a:r>
            <a:r>
              <a:rPr lang="en-US" sz="2000" dirty="0"/>
              <a:t>: predicting enhancer activity from DNA, Nat Genet.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623D3-D9CF-9AB7-583F-56B6D587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171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91DB8-B8B4-F521-5DFF-74B315B4C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CE2C78F-CE99-E797-B5BD-89FB8A4E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30870"/>
            <a:ext cx="7886700" cy="1009332"/>
          </a:xfrm>
        </p:spPr>
        <p:txBody>
          <a:bodyPr anchor="ctr">
            <a:norm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effectLst/>
              </a:rPr>
              <a:t>(Optional) Suggested Readings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CD4E19-C815-747E-9004-7B4878F3AB43}"/>
              </a:ext>
            </a:extLst>
          </p:cNvPr>
          <p:cNvSpPr/>
          <p:nvPr/>
        </p:nvSpPr>
        <p:spPr>
          <a:xfrm>
            <a:off x="7243255" y="1579914"/>
            <a:ext cx="978276" cy="48633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E9112FE-D6C2-711B-6E90-B6E75FB8E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881" y="1823082"/>
            <a:ext cx="8188235" cy="3964003"/>
          </a:xfrm>
        </p:spPr>
        <p:txBody>
          <a:bodyPr>
            <a:noAutofit/>
          </a:bodyPr>
          <a:lstStyle/>
          <a:p>
            <a:r>
              <a:rPr lang="en-US" sz="2000" b="1" dirty="0"/>
              <a:t>Kelley et al., 2016</a:t>
            </a:r>
            <a:r>
              <a:rPr lang="en-US" sz="2000" dirty="0"/>
              <a:t> – Basset: learning the regulatory code with CNNs, Genome Res. </a:t>
            </a:r>
          </a:p>
          <a:p>
            <a:r>
              <a:rPr lang="en-US" sz="2000" b="1" dirty="0"/>
              <a:t>Kelley et al., 2018</a:t>
            </a:r>
            <a:r>
              <a:rPr lang="en-US" sz="2000" dirty="0"/>
              <a:t> – Dilated CNNs for sequential regulatory activity prediction, Genome Res. </a:t>
            </a:r>
          </a:p>
          <a:p>
            <a:r>
              <a:rPr lang="en-US" sz="2000" b="1" dirty="0"/>
              <a:t>Avsec et al., 2021</a:t>
            </a:r>
            <a:r>
              <a:rPr lang="en-US" sz="2000" dirty="0"/>
              <a:t> – </a:t>
            </a:r>
            <a:r>
              <a:rPr lang="en-US" sz="2000" dirty="0" err="1"/>
              <a:t>Enformer</a:t>
            </a:r>
            <a:r>
              <a:rPr lang="en-US" sz="2000" dirty="0"/>
              <a:t>: gene expression prediction with long-range interactions, Nat Methods. </a:t>
            </a:r>
          </a:p>
          <a:p>
            <a:r>
              <a:rPr lang="en-US" sz="2000" b="1" dirty="0"/>
              <a:t>Linder et al., 2025</a:t>
            </a:r>
            <a:r>
              <a:rPr lang="en-US" sz="2000" dirty="0"/>
              <a:t> – Borzoi: predicting RNA-seq coverage from DNA sequence, Nat Genet.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A4327-AB0D-ACD1-D8DE-C3E45F4DF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57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3994D-88AF-B782-BE30-283376D4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1B761-A76B-67BB-F074-5782D9EC7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Why CNN over Feed-Forward Neural Nets?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1CB31D-906D-93B9-BB10-4FB4E9702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50" y="1749982"/>
            <a:ext cx="7536898" cy="220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0AC896-E6E3-339A-6219-2EDDF0745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25" y="4668120"/>
            <a:ext cx="8211749" cy="1688231"/>
          </a:xfrm>
        </p:spPr>
        <p:txBody>
          <a:bodyPr>
            <a:normAutofit/>
          </a:bodyPr>
          <a:lstStyle/>
          <a:p>
            <a:r>
              <a:rPr lang="en-US" sz="1800" dirty="0"/>
              <a:t>Represent an image with a flattened tensor </a:t>
            </a:r>
          </a:p>
          <a:p>
            <a:r>
              <a:rPr lang="en-US" sz="1800" dirty="0"/>
              <a:t>Problems of using fully connected layers for image classification:</a:t>
            </a:r>
          </a:p>
          <a:p>
            <a:pPr lvl="1"/>
            <a:r>
              <a:rPr lang="en-US" sz="1500" dirty="0"/>
              <a:t>Too many weights</a:t>
            </a:r>
          </a:p>
          <a:p>
            <a:pPr lvl="2"/>
            <a:r>
              <a:rPr lang="en-US" sz="1200" dirty="0"/>
              <a:t>224 x 224 x 3</a:t>
            </a:r>
          </a:p>
          <a:p>
            <a:pPr lvl="1"/>
            <a:r>
              <a:rPr lang="en-US" sz="1500" dirty="0"/>
              <a:t>Loss of spatial structure!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7FC08B-BCD9-4849-D673-77CD563F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9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AEBDF-A3E3-4C77-35CB-E759B77FD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B885-4980-E3A9-4EB5-18AF789B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Why CNN over Feed-Forward Neural Nets?</a:t>
            </a:r>
          </a:p>
        </p:txBody>
      </p:sp>
      <p:pic>
        <p:nvPicPr>
          <p:cNvPr id="9" name="Picture 2" descr="Visualization">
            <a:extLst>
              <a:ext uri="{FF2B5EF4-FFF2-40B4-BE49-F238E27FC236}">
                <a16:creationId xmlns:a16="http://schemas.microsoft.com/office/drawing/2014/main" id="{F37BC0BF-FD96-1068-0340-FD5997496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92" y="5100049"/>
            <a:ext cx="1284611" cy="128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D70ED6-8955-222F-134C-A1CE6B4BF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57" y="4691866"/>
            <a:ext cx="8211749" cy="12800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2400" dirty="0"/>
              <a:t>DNN</a:t>
            </a:r>
            <a:r>
              <a:rPr lang="zh-CN" altLang="en-US" sz="2400" dirty="0"/>
              <a:t> </a:t>
            </a:r>
            <a:r>
              <a:rPr lang="en-US" altLang="zh-CN" sz="2400" dirty="0"/>
              <a:t>works</a:t>
            </a:r>
            <a:r>
              <a:rPr lang="zh-CN" altLang="en-US" sz="2400" dirty="0"/>
              <a:t> </a:t>
            </a:r>
            <a:r>
              <a:rPr lang="en-US" altLang="zh-CN" sz="2400" dirty="0"/>
              <a:t>much</a:t>
            </a:r>
            <a:r>
              <a:rPr lang="zh-CN" altLang="en-US" sz="2400" dirty="0"/>
              <a:t> </a:t>
            </a:r>
            <a:r>
              <a:rPr lang="en-US" altLang="zh-CN" sz="2400" dirty="0"/>
              <a:t>worse</a:t>
            </a:r>
            <a:r>
              <a:rPr lang="zh-CN" altLang="en-US" sz="2400" dirty="0"/>
              <a:t> </a:t>
            </a:r>
            <a:r>
              <a:rPr lang="en-US" altLang="zh-CN" sz="2400" dirty="0"/>
              <a:t>than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shallow</a:t>
            </a:r>
            <a:r>
              <a:rPr lang="zh-CN" altLang="en-US" sz="2400" dirty="0"/>
              <a:t> </a:t>
            </a:r>
            <a:r>
              <a:rPr lang="en-US" altLang="zh-CN" sz="2400" dirty="0"/>
              <a:t>CNN</a:t>
            </a:r>
            <a:r>
              <a:rPr lang="zh-CN" altLang="en-US" sz="2400" dirty="0"/>
              <a:t> </a:t>
            </a:r>
            <a:r>
              <a:rPr lang="en-US" altLang="zh-CN" sz="2400" dirty="0"/>
              <a:t>even</a:t>
            </a:r>
            <a:r>
              <a:rPr lang="zh-CN" altLang="en-US" sz="2400" dirty="0"/>
              <a:t> </a:t>
            </a:r>
            <a:r>
              <a:rPr lang="en-US" altLang="zh-CN" sz="2400" dirty="0"/>
              <a:t>on</a:t>
            </a:r>
            <a:r>
              <a:rPr lang="zh-CN" altLang="en-US" sz="2400" dirty="0"/>
              <a:t> </a:t>
            </a:r>
            <a:r>
              <a:rPr lang="en-US" altLang="zh-CN" sz="2400" dirty="0"/>
              <a:t>MNIST!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pPr marL="0" indent="0" algn="ctr">
              <a:buNone/>
            </a:pPr>
            <a:r>
              <a:rPr lang="en-US" altLang="zh-CN" sz="2000" dirty="0"/>
              <a:t>Error</a:t>
            </a:r>
            <a:r>
              <a:rPr lang="zh-CN" altLang="en-US" sz="2000" dirty="0"/>
              <a:t> </a:t>
            </a:r>
            <a:r>
              <a:rPr lang="en-US" altLang="zh-CN" sz="2000" dirty="0"/>
              <a:t>rate:</a:t>
            </a:r>
            <a:r>
              <a:rPr lang="zh-CN" altLang="en-US" sz="2000" dirty="0"/>
              <a:t> </a:t>
            </a:r>
            <a:r>
              <a:rPr lang="en-US" altLang="zh-CN" sz="2000" dirty="0"/>
              <a:t>~1.0%</a:t>
            </a:r>
            <a:r>
              <a:rPr lang="zh-CN" altLang="en-US" sz="2000" dirty="0"/>
              <a:t> </a:t>
            </a:r>
            <a:r>
              <a:rPr lang="en-US" altLang="zh-CN" sz="2000" dirty="0"/>
              <a:t>vs.</a:t>
            </a:r>
            <a:r>
              <a:rPr lang="zh-CN" altLang="en-US" sz="2000" dirty="0"/>
              <a:t> </a:t>
            </a:r>
            <a:r>
              <a:rPr lang="en-US" altLang="zh-CN" sz="2000" dirty="0"/>
              <a:t>~0.60%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5F26AA-D920-3F65-BAF4-28667308BCA7}"/>
              </a:ext>
            </a:extLst>
          </p:cNvPr>
          <p:cNvSpPr txBox="1"/>
          <p:nvPr/>
        </p:nvSpPr>
        <p:spPr>
          <a:xfrm>
            <a:off x="7934708" y="5453342"/>
            <a:ext cx="10641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MNIST</a:t>
            </a:r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 </a:t>
            </a:r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Task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B64F2D1-7CA2-B62B-969C-174B42C81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50" y="1749982"/>
            <a:ext cx="7536898" cy="220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C7A9761-6681-6F85-2566-5C3A38557F07}"/>
              </a:ext>
            </a:extLst>
          </p:cNvPr>
          <p:cNvSpPr/>
          <p:nvPr/>
        </p:nvSpPr>
        <p:spPr>
          <a:xfrm>
            <a:off x="6884291" y="6506655"/>
            <a:ext cx="2259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Adapted</a:t>
            </a:r>
            <a:r>
              <a:rPr lang="zh-CN" altLang="en-US" sz="1200" dirty="0"/>
              <a:t> </a:t>
            </a:r>
            <a:r>
              <a:rPr lang="en-US" altLang="zh-CN" sz="1200" dirty="0"/>
              <a:t>from</a:t>
            </a:r>
            <a:r>
              <a:rPr lang="zh-CN" altLang="en-US" sz="1200" dirty="0"/>
              <a:t> </a:t>
            </a:r>
            <a:r>
              <a:rPr lang="en-US" altLang="zh-CN" sz="1200" dirty="0"/>
              <a:t>Martin</a:t>
            </a:r>
            <a:r>
              <a:rPr lang="zh-CN" altLang="en-US" sz="1200" dirty="0"/>
              <a:t> </a:t>
            </a:r>
            <a:r>
              <a:rPr lang="en-US" altLang="zh-CN" sz="1200" dirty="0"/>
              <a:t>Min’s</a:t>
            </a:r>
            <a:r>
              <a:rPr lang="zh-CN" altLang="en-US" sz="1200" dirty="0"/>
              <a:t> </a:t>
            </a:r>
            <a:r>
              <a:rPr lang="en-US" altLang="zh-CN" sz="1200" dirty="0"/>
              <a:t>slides</a:t>
            </a:r>
            <a:endParaRPr lang="en-US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B08B14-E02D-BC31-1970-4468623C2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14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9540A-A7BE-9EB0-7B58-5E41A6C0F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D0A2-4F84-BEB5-052F-3673E0FFE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in computer vision 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DD16063-7BEA-FD74-5ADE-E6018ED810FC}"/>
              </a:ext>
            </a:extLst>
          </p:cNvPr>
          <p:cNvSpPr txBox="1">
            <a:spLocks/>
          </p:cNvSpPr>
          <p:nvPr/>
        </p:nvSpPr>
        <p:spPr>
          <a:xfrm>
            <a:off x="2381240" y="5396494"/>
            <a:ext cx="4381517" cy="729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b="1" dirty="0"/>
              <a:t>How do we effectively extract and detect features from image data?</a:t>
            </a:r>
            <a:endParaRPr lang="en-US" sz="20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C2D750-2B6B-CDE3-C791-40B0CC729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70" y="2067673"/>
            <a:ext cx="1658159" cy="2365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033BC1-69D8-9C3A-07D7-A45B4B62A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00" y="2087113"/>
            <a:ext cx="1658159" cy="22971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86E5BC-EE61-0ADC-D3D4-BE706A454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078" y="2098092"/>
            <a:ext cx="2057400" cy="245444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C2296F-026A-18CA-ACF3-5FBAB2D4FCFE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566788" y="3228633"/>
            <a:ext cx="976512" cy="705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C8E9BEC-CBB7-C257-F117-7A7F7E79120F}"/>
              </a:ext>
            </a:extLst>
          </p:cNvPr>
          <p:cNvCxnSpPr>
            <a:cxnSpLocks/>
          </p:cNvCxnSpPr>
          <p:nvPr/>
        </p:nvCxnSpPr>
        <p:spPr>
          <a:xfrm>
            <a:off x="5241638" y="3235691"/>
            <a:ext cx="976512" cy="705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0E44C7DF-75C9-D897-B6B3-34B2A379215C}"/>
              </a:ext>
            </a:extLst>
          </p:cNvPr>
          <p:cNvSpPr txBox="1">
            <a:spLocks/>
          </p:cNvSpPr>
          <p:nvPr/>
        </p:nvSpPr>
        <p:spPr>
          <a:xfrm>
            <a:off x="5061175" y="3481166"/>
            <a:ext cx="1337440" cy="4389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b="1" dirty="0"/>
              <a:t>Classification</a:t>
            </a:r>
            <a:endParaRPr lang="en-US" sz="2000" b="1" dirty="0"/>
          </a:p>
        </p:txBody>
      </p:sp>
      <p:sp>
        <p:nvSpPr>
          <p:cNvPr id="19" name="Chevron 18">
            <a:extLst>
              <a:ext uri="{FF2B5EF4-FFF2-40B4-BE49-F238E27FC236}">
                <a16:creationId xmlns:a16="http://schemas.microsoft.com/office/drawing/2014/main" id="{B99C05A7-AB0C-072C-7DFA-A0021A017776}"/>
              </a:ext>
            </a:extLst>
          </p:cNvPr>
          <p:cNvSpPr/>
          <p:nvPr/>
        </p:nvSpPr>
        <p:spPr>
          <a:xfrm>
            <a:off x="79904" y="5383068"/>
            <a:ext cx="2079653" cy="726381"/>
          </a:xfrm>
          <a:prstGeom prst="chevron">
            <a:avLst>
              <a:gd name="adj" fmla="val 28833"/>
            </a:avLst>
          </a:prstGeom>
          <a:solidFill>
            <a:srgbClr val="D6DD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dirty="0">
                <a:solidFill>
                  <a:schemeClr val="tx1"/>
                </a:solidFill>
                <a:latin typeface="Helvetica" pitchFamily="2" charset="0"/>
              </a:rPr>
              <a:t>Adaptative</a:t>
            </a:r>
            <a:r>
              <a:rPr lang="zh-CN" altLang="en-US" sz="15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altLang="zh-CN" sz="1500" dirty="0">
                <a:solidFill>
                  <a:schemeClr val="tx1"/>
                </a:solidFill>
                <a:latin typeface="Helvetica" pitchFamily="2" charset="0"/>
              </a:rPr>
              <a:t>feature</a:t>
            </a:r>
            <a:r>
              <a:rPr lang="zh-CN" altLang="en-US" sz="15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altLang="zh-CN" sz="1500" dirty="0">
                <a:solidFill>
                  <a:schemeClr val="tx1"/>
                </a:solidFill>
                <a:latin typeface="Helvetica" pitchFamily="2" charset="0"/>
              </a:rPr>
              <a:t>learning</a:t>
            </a:r>
            <a:r>
              <a:rPr lang="zh-CN" altLang="en-US" sz="15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altLang="zh-CN" sz="1500" dirty="0">
                <a:solidFill>
                  <a:schemeClr val="tx1"/>
                </a:solidFill>
                <a:latin typeface="Helvetica" pitchFamily="2" charset="0"/>
              </a:rPr>
              <a:t>w</a:t>
            </a:r>
            <a:r>
              <a:rPr lang="zh-CN" altLang="en-US" sz="15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altLang="zh-CN" sz="1500" dirty="0">
                <a:solidFill>
                  <a:schemeClr val="tx1"/>
                </a:solidFill>
                <a:latin typeface="Helvetica" pitchFamily="2" charset="0"/>
              </a:rPr>
              <a:t>NN</a:t>
            </a:r>
            <a:endParaRPr lang="en-US" sz="15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683F3E9E-97BF-6798-109C-2F324CC20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6412" y="6260298"/>
            <a:ext cx="3436454" cy="450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convolutional</a:t>
            </a:r>
            <a:r>
              <a:rPr lang="zh-CN" altLang="en-US" dirty="0"/>
              <a:t> </a:t>
            </a:r>
            <a:r>
              <a:rPr lang="en-US" altLang="zh-CN" dirty="0"/>
              <a:t>filters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67A00-A312-07C0-4125-9801BC9E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1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9E5B2-92F0-27BE-3000-0DA69FE2F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18A4C8A-345D-B08C-D9E1-97E3BF76F7A4}"/>
              </a:ext>
            </a:extLst>
          </p:cNvPr>
          <p:cNvSpPr/>
          <p:nvPr/>
        </p:nvSpPr>
        <p:spPr>
          <a:xfrm>
            <a:off x="5031695" y="2566341"/>
            <a:ext cx="3988206" cy="665018"/>
          </a:xfrm>
          <a:prstGeom prst="roundRect">
            <a:avLst/>
          </a:prstGeom>
          <a:solidFill>
            <a:srgbClr val="FFC001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1F2C12-DB29-BA23-4797-D8231E94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Detect</a:t>
            </a:r>
            <a:r>
              <a:rPr lang="zh-CN" altLang="en-US" sz="2800" dirty="0"/>
              <a:t> </a:t>
            </a:r>
            <a:r>
              <a:rPr lang="en-US" altLang="zh-CN" sz="2800" dirty="0"/>
              <a:t>features</a:t>
            </a:r>
            <a:r>
              <a:rPr lang="zh-CN" altLang="en-US" sz="2800" dirty="0"/>
              <a:t> </a:t>
            </a:r>
            <a:r>
              <a:rPr lang="en-US" altLang="zh-CN" sz="2800" dirty="0"/>
              <a:t>in</a:t>
            </a:r>
            <a:r>
              <a:rPr lang="zh-CN" altLang="en-US" sz="2800" dirty="0"/>
              <a:t> </a:t>
            </a:r>
            <a:r>
              <a:rPr lang="en-US" altLang="zh-CN" sz="2800" dirty="0"/>
              <a:t>an</a:t>
            </a:r>
            <a:r>
              <a:rPr lang="zh-CN" altLang="en-US" sz="2800" dirty="0"/>
              <a:t> </a:t>
            </a:r>
            <a:r>
              <a:rPr lang="en-US" altLang="zh-CN" sz="2800" dirty="0"/>
              <a:t>image</a:t>
            </a:r>
            <a:r>
              <a:rPr lang="zh-CN" altLang="en-US" sz="2800" dirty="0"/>
              <a:t> </a:t>
            </a:r>
            <a:r>
              <a:rPr lang="en-US" altLang="zh-CN" sz="2800" dirty="0"/>
              <a:t>via</a:t>
            </a:r>
            <a:r>
              <a:rPr lang="zh-CN" altLang="en-US" sz="2800" dirty="0"/>
              <a:t> </a:t>
            </a:r>
            <a:r>
              <a:rPr lang="en-US" altLang="zh-CN" sz="2800" b="1" dirty="0"/>
              <a:t>Kernel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/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Filter</a:t>
            </a:r>
            <a:endParaRPr lang="en-US" sz="28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F42921-F7B5-1416-05C6-9E20EE3DA5B9}"/>
              </a:ext>
            </a:extLst>
          </p:cNvPr>
          <p:cNvSpPr txBox="1">
            <a:spLocks/>
          </p:cNvSpPr>
          <p:nvPr/>
        </p:nvSpPr>
        <p:spPr>
          <a:xfrm>
            <a:off x="628650" y="4931168"/>
            <a:ext cx="7886699" cy="1425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 </a:t>
            </a:r>
            <a:r>
              <a:rPr lang="en-US" sz="1800" b="1" dirty="0"/>
              <a:t>filter</a:t>
            </a:r>
            <a:r>
              <a:rPr lang="en-US" sz="1800" dirty="0"/>
              <a:t> (weight matrix) detects features in the input.</a:t>
            </a:r>
          </a:p>
          <a:p>
            <a:pPr lvl="1"/>
            <a:r>
              <a:rPr lang="en-US" altLang="zh-CN" sz="1400" dirty="0"/>
              <a:t>They</a:t>
            </a:r>
            <a:r>
              <a:rPr lang="zh-CN" altLang="en-US" sz="1400" dirty="0"/>
              <a:t> </a:t>
            </a:r>
            <a:r>
              <a:rPr lang="en-US" altLang="zh-CN" sz="1400" dirty="0"/>
              <a:t>are</a:t>
            </a:r>
            <a:r>
              <a:rPr lang="zh-CN" altLang="en-US" sz="1400" dirty="0"/>
              <a:t> </a:t>
            </a:r>
            <a:r>
              <a:rPr lang="en-US" sz="1400" dirty="0"/>
              <a:t>initialized randomly and updated through backpropagation during training.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Convolution</a:t>
            </a:r>
            <a:r>
              <a:rPr lang="en-US" sz="1800" dirty="0"/>
              <a:t> identifies where these features appear in the image.</a:t>
            </a:r>
          </a:p>
          <a:p>
            <a:pPr lvl="1"/>
            <a:r>
              <a:rPr lang="en-US" sz="1400" b="1" dirty="0"/>
              <a:t>Element-wise multiplication</a:t>
            </a:r>
            <a:r>
              <a:rPr lang="en-US" sz="1400" dirty="0"/>
              <a:t> between filter and image region.</a:t>
            </a:r>
          </a:p>
          <a:p>
            <a:pPr lvl="1"/>
            <a:r>
              <a:rPr lang="en-US" sz="1400" b="1" dirty="0"/>
              <a:t>Sum</a:t>
            </a:r>
            <a:r>
              <a:rPr lang="en-US" sz="1400" dirty="0"/>
              <a:t> the results.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C57311-2E5A-CBD3-F791-B45C21B1E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1926832"/>
            <a:ext cx="1822613" cy="18549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6359CC-7E40-7317-273C-155EB5F28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471" y="2661460"/>
            <a:ext cx="368139" cy="3856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359DC9-EE8A-C21A-002C-DBF846456C68}"/>
              </a:ext>
            </a:extLst>
          </p:cNvPr>
          <p:cNvSpPr/>
          <p:nvPr/>
        </p:nvSpPr>
        <p:spPr>
          <a:xfrm>
            <a:off x="3058133" y="2400088"/>
            <a:ext cx="332510" cy="3325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78DA64-D6FA-4FCE-0834-D2424B4717D9}"/>
              </a:ext>
            </a:extLst>
          </p:cNvPr>
          <p:cNvSpPr/>
          <p:nvPr/>
        </p:nvSpPr>
        <p:spPr>
          <a:xfrm>
            <a:off x="3390643" y="2400087"/>
            <a:ext cx="332510" cy="3325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95AF09-CA88-17AD-9499-D40ED91C110B}"/>
              </a:ext>
            </a:extLst>
          </p:cNvPr>
          <p:cNvSpPr/>
          <p:nvPr/>
        </p:nvSpPr>
        <p:spPr>
          <a:xfrm>
            <a:off x="3723153" y="2400087"/>
            <a:ext cx="332510" cy="3325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D484BB-99D7-2D1C-977A-445CA60273A2}"/>
              </a:ext>
            </a:extLst>
          </p:cNvPr>
          <p:cNvSpPr/>
          <p:nvPr/>
        </p:nvSpPr>
        <p:spPr>
          <a:xfrm>
            <a:off x="3058133" y="2732597"/>
            <a:ext cx="332510" cy="3325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4834B1-DDFC-C30E-8340-2A36D25737A9}"/>
              </a:ext>
            </a:extLst>
          </p:cNvPr>
          <p:cNvSpPr/>
          <p:nvPr/>
        </p:nvSpPr>
        <p:spPr>
          <a:xfrm>
            <a:off x="3390643" y="2732596"/>
            <a:ext cx="332510" cy="3325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724BF9-B141-40A8-F3D8-FC9BC69FB4B3}"/>
              </a:ext>
            </a:extLst>
          </p:cNvPr>
          <p:cNvSpPr/>
          <p:nvPr/>
        </p:nvSpPr>
        <p:spPr>
          <a:xfrm>
            <a:off x="3723153" y="2732596"/>
            <a:ext cx="332510" cy="3325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D8718B-7848-B46A-65CB-2F06415296A7}"/>
              </a:ext>
            </a:extLst>
          </p:cNvPr>
          <p:cNvSpPr/>
          <p:nvPr/>
        </p:nvSpPr>
        <p:spPr>
          <a:xfrm>
            <a:off x="3058133" y="3065106"/>
            <a:ext cx="332510" cy="3325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2EA03C-C4A4-32E5-7EAF-4B4F0ACED51A}"/>
              </a:ext>
            </a:extLst>
          </p:cNvPr>
          <p:cNvSpPr/>
          <p:nvPr/>
        </p:nvSpPr>
        <p:spPr>
          <a:xfrm>
            <a:off x="3390643" y="3065105"/>
            <a:ext cx="332510" cy="3325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46484D-FE17-E6D0-DC33-64D403E3B232}"/>
              </a:ext>
            </a:extLst>
          </p:cNvPr>
          <p:cNvSpPr/>
          <p:nvPr/>
        </p:nvSpPr>
        <p:spPr>
          <a:xfrm>
            <a:off x="3723153" y="3065105"/>
            <a:ext cx="332510" cy="3325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631CCFA-F111-5F37-5D45-4C03AB367DC1}"/>
              </a:ext>
            </a:extLst>
          </p:cNvPr>
          <p:cNvSpPr txBox="1">
            <a:spLocks/>
          </p:cNvSpPr>
          <p:nvPr/>
        </p:nvSpPr>
        <p:spPr>
          <a:xfrm>
            <a:off x="981090" y="4095677"/>
            <a:ext cx="1117730" cy="438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600" dirty="0">
                <a:latin typeface="Helvetica" pitchFamily="2" charset="0"/>
              </a:rPr>
              <a:t>Image</a:t>
            </a:r>
            <a:r>
              <a:rPr lang="zh-CN" altLang="en-US" sz="1600" dirty="0">
                <a:latin typeface="Helvetica" pitchFamily="2" charset="0"/>
              </a:rPr>
              <a:t> 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77E88BA9-692A-90F1-C204-75364726FBDB}"/>
              </a:ext>
            </a:extLst>
          </p:cNvPr>
          <p:cNvSpPr txBox="1">
            <a:spLocks/>
          </p:cNvSpPr>
          <p:nvPr/>
        </p:nvSpPr>
        <p:spPr>
          <a:xfrm>
            <a:off x="2661728" y="4094493"/>
            <a:ext cx="1910271" cy="438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600" b="1" dirty="0"/>
              <a:t>Filter of shape “X”</a:t>
            </a:r>
            <a:r>
              <a:rPr lang="zh-CN" altLang="en-US" sz="1600" b="1" dirty="0"/>
              <a:t> </a:t>
            </a:r>
            <a:endParaRPr lang="en-US" sz="1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BF7EB0-47A7-E45A-4277-09B6C1D51AA0}"/>
              </a:ext>
            </a:extLst>
          </p:cNvPr>
          <p:cNvSpPr txBox="1"/>
          <p:nvPr/>
        </p:nvSpPr>
        <p:spPr>
          <a:xfrm>
            <a:off x="5044071" y="2566341"/>
            <a:ext cx="40106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(1×1)+(1×0)+(1×1)+(0×0)+(1×1)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+(1×0)+(0×1)+(0×0)+(1×1)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EAEF58C-E032-E989-1639-37641B9D8A1F}"/>
              </a:ext>
            </a:extLst>
          </p:cNvPr>
          <p:cNvCxnSpPr>
            <a:cxnSpLocks/>
          </p:cNvCxnSpPr>
          <p:nvPr/>
        </p:nvCxnSpPr>
        <p:spPr>
          <a:xfrm>
            <a:off x="4226518" y="2898850"/>
            <a:ext cx="70107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0D180CD7-9F1C-F868-976B-2BC0261FA28A}"/>
              </a:ext>
            </a:extLst>
          </p:cNvPr>
          <p:cNvSpPr txBox="1">
            <a:spLocks/>
          </p:cNvSpPr>
          <p:nvPr/>
        </p:nvSpPr>
        <p:spPr>
          <a:xfrm>
            <a:off x="5320275" y="4094493"/>
            <a:ext cx="3620121" cy="438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dirty="0">
                <a:latin typeface="Helvetica" pitchFamily="2" charset="0"/>
              </a:rPr>
              <a:t>Convolution</a:t>
            </a:r>
            <a:r>
              <a:rPr lang="zh-CN" altLang="en-US" sz="1600" dirty="0">
                <a:latin typeface="Helvetica" pitchFamily="2" charset="0"/>
              </a:rPr>
              <a:t> </a:t>
            </a:r>
            <a:r>
              <a:rPr lang="en-US" altLang="zh-CN" sz="1600" dirty="0">
                <a:latin typeface="Helvetica" pitchFamily="2" charset="0"/>
              </a:rPr>
              <a:t>operation</a:t>
            </a:r>
            <a:r>
              <a:rPr lang="zh-CN" altLang="en-US" sz="1600" dirty="0">
                <a:latin typeface="Helvetica" pitchFamily="2" charset="0"/>
              </a:rPr>
              <a:t> </a:t>
            </a:r>
            <a:r>
              <a:rPr lang="en-US" altLang="zh-CN" sz="1600" dirty="0">
                <a:latin typeface="Helvetica" pitchFamily="2" charset="0"/>
              </a:rPr>
              <a:t>on</a:t>
            </a:r>
            <a:r>
              <a:rPr lang="zh-CN" altLang="en-US" sz="1600" dirty="0">
                <a:latin typeface="Helvetica" pitchFamily="2" charset="0"/>
              </a:rPr>
              <a:t> </a:t>
            </a:r>
            <a:r>
              <a:rPr lang="en-US" altLang="zh-CN" sz="1600" dirty="0">
                <a:latin typeface="Helvetica" pitchFamily="2" charset="0"/>
              </a:rPr>
              <a:t>a</a:t>
            </a:r>
            <a:r>
              <a:rPr lang="zh-CN" altLang="en-US" sz="1600" dirty="0">
                <a:latin typeface="Helvetica" pitchFamily="2" charset="0"/>
              </a:rPr>
              <a:t> </a:t>
            </a:r>
            <a:r>
              <a:rPr lang="en-US" altLang="zh-CN" sz="1600" dirty="0">
                <a:latin typeface="Helvetica" pitchFamily="2" charset="0"/>
              </a:rPr>
              <a:t>5x5</a:t>
            </a:r>
            <a:r>
              <a:rPr lang="zh-CN" altLang="en-US" sz="1600" dirty="0">
                <a:latin typeface="Helvetica" pitchFamily="2" charset="0"/>
              </a:rPr>
              <a:t> </a:t>
            </a:r>
            <a:r>
              <a:rPr lang="en-US" altLang="zh-CN" sz="1600" dirty="0">
                <a:latin typeface="Helvetica" pitchFamily="2" charset="0"/>
              </a:rPr>
              <a:t>matrix</a:t>
            </a:r>
            <a:r>
              <a:rPr lang="zh-CN" altLang="en-US" sz="1600" dirty="0">
                <a:latin typeface="Helvetica" pitchFamily="2" charset="0"/>
              </a:rPr>
              <a:t> </a:t>
            </a:r>
            <a:r>
              <a:rPr lang="en-US" altLang="zh-CN" sz="1600" dirty="0">
                <a:latin typeface="Helvetica" pitchFamily="2" charset="0"/>
              </a:rPr>
              <a:t>with</a:t>
            </a:r>
            <a:r>
              <a:rPr lang="zh-CN" altLang="en-US" sz="1600" dirty="0">
                <a:latin typeface="Helvetica" pitchFamily="2" charset="0"/>
              </a:rPr>
              <a:t> </a:t>
            </a:r>
            <a:r>
              <a:rPr lang="en-US" altLang="zh-CN" sz="1600" dirty="0">
                <a:latin typeface="Helvetica" pitchFamily="2" charset="0"/>
              </a:rPr>
              <a:t>a</a:t>
            </a:r>
            <a:r>
              <a:rPr lang="zh-CN" altLang="en-US" sz="1600" dirty="0">
                <a:latin typeface="Helvetica" pitchFamily="2" charset="0"/>
              </a:rPr>
              <a:t> </a:t>
            </a:r>
            <a:r>
              <a:rPr lang="en-US" altLang="zh-CN" sz="1600" dirty="0">
                <a:latin typeface="Helvetica" pitchFamily="2" charset="0"/>
              </a:rPr>
              <a:t>3x3</a:t>
            </a:r>
            <a:r>
              <a:rPr lang="zh-CN" altLang="en-US" sz="1600" dirty="0">
                <a:latin typeface="Helvetica" pitchFamily="2" charset="0"/>
              </a:rPr>
              <a:t> </a:t>
            </a:r>
            <a:r>
              <a:rPr lang="en-US" altLang="zh-CN" sz="1600" dirty="0">
                <a:latin typeface="Helvetica" pitchFamily="2" charset="0"/>
              </a:rPr>
              <a:t>kernel</a:t>
            </a:r>
            <a:r>
              <a:rPr lang="zh-CN" altLang="en-US" sz="1600" dirty="0">
                <a:latin typeface="Helvetica" pitchFamily="2" charset="0"/>
              </a:rPr>
              <a:t> 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74691E-50F5-4F96-4FD2-830C64D3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7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D0089-5F40-EDCD-D6F6-4B9BE4282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15BD0-AC16-3902-8863-971667974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Detect</a:t>
            </a:r>
            <a:r>
              <a:rPr lang="zh-CN" altLang="en-US" sz="2800" dirty="0"/>
              <a:t> </a:t>
            </a:r>
            <a:r>
              <a:rPr lang="en-US" altLang="zh-CN" sz="2800" dirty="0"/>
              <a:t>features</a:t>
            </a:r>
            <a:r>
              <a:rPr lang="zh-CN" altLang="en-US" sz="2800" dirty="0"/>
              <a:t> </a:t>
            </a:r>
            <a:r>
              <a:rPr lang="en-US" altLang="zh-CN" sz="2800" dirty="0"/>
              <a:t>in</a:t>
            </a:r>
            <a:r>
              <a:rPr lang="zh-CN" altLang="en-US" sz="2800" dirty="0"/>
              <a:t> </a:t>
            </a:r>
            <a:r>
              <a:rPr lang="en-US" altLang="zh-CN" sz="2800" dirty="0"/>
              <a:t>an</a:t>
            </a:r>
            <a:r>
              <a:rPr lang="zh-CN" altLang="en-US" sz="2800" dirty="0"/>
              <a:t> </a:t>
            </a:r>
            <a:r>
              <a:rPr lang="en-US" altLang="zh-CN" sz="2800" dirty="0"/>
              <a:t>image</a:t>
            </a:r>
            <a:r>
              <a:rPr lang="zh-CN" altLang="en-US" sz="2800" dirty="0"/>
              <a:t> </a:t>
            </a:r>
            <a:r>
              <a:rPr lang="en-US" altLang="zh-CN" sz="2800" dirty="0"/>
              <a:t>via</a:t>
            </a:r>
            <a:r>
              <a:rPr lang="zh-CN" altLang="en-US" sz="2800" dirty="0"/>
              <a:t> </a:t>
            </a:r>
            <a:r>
              <a:rPr lang="en-US" altLang="zh-CN" sz="2800" b="1" dirty="0"/>
              <a:t>Kernel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/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Filter</a:t>
            </a:r>
            <a:endParaRPr lang="en-US" sz="28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8A8D4B-E717-F33E-5565-8BDC1DBDD0F8}"/>
              </a:ext>
            </a:extLst>
          </p:cNvPr>
          <p:cNvSpPr txBox="1">
            <a:spLocks/>
          </p:cNvSpPr>
          <p:nvPr/>
        </p:nvSpPr>
        <p:spPr>
          <a:xfrm>
            <a:off x="628650" y="4931168"/>
            <a:ext cx="7886699" cy="1425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356B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</a:t>
            </a:r>
            <a:r>
              <a:rPr lang="en-US" sz="1400" b="1" dirty="0"/>
              <a:t>filter</a:t>
            </a:r>
            <a:r>
              <a:rPr lang="en-US" sz="1400" dirty="0"/>
              <a:t> is applied to </a:t>
            </a:r>
            <a:r>
              <a:rPr lang="en-US" sz="1400" b="1" dirty="0"/>
              <a:t>3x3 image patches</a:t>
            </a:r>
            <a:r>
              <a:rPr lang="en-US" sz="1400" dirty="0"/>
              <a:t> to detect patterns or features.</a:t>
            </a:r>
          </a:p>
          <a:p>
            <a:r>
              <a:rPr lang="en-US" sz="1400" dirty="0"/>
              <a:t>Convolution produces </a:t>
            </a:r>
            <a:r>
              <a:rPr lang="en-US" sz="1400" b="1" dirty="0"/>
              <a:t>higher values</a:t>
            </a:r>
            <a:r>
              <a:rPr lang="en-US" sz="1400" dirty="0"/>
              <a:t> when the filter matches the pattern in the image; </a:t>
            </a:r>
            <a:r>
              <a:rPr lang="en-US" sz="1400" b="1" dirty="0"/>
              <a:t>Lower values</a:t>
            </a:r>
            <a:r>
              <a:rPr lang="en-US" sz="1400" dirty="0"/>
              <a:t> indicate weaker matches or opposing patterns. </a:t>
            </a:r>
          </a:p>
          <a:p>
            <a:r>
              <a:rPr lang="en-US" sz="1400" dirty="0"/>
              <a:t>The resulting </a:t>
            </a:r>
            <a:r>
              <a:rPr lang="en-US" sz="1400" b="1" dirty="0"/>
              <a:t>feature map</a:t>
            </a:r>
            <a:r>
              <a:rPr lang="en-US" sz="1400" dirty="0"/>
              <a:t> highlights </a:t>
            </a:r>
            <a:r>
              <a:rPr lang="en-US" sz="1400" b="1" dirty="0"/>
              <a:t>where the feature appears</a:t>
            </a:r>
            <a:r>
              <a:rPr lang="en-US" sz="1400" dirty="0"/>
              <a:t> in the image.</a:t>
            </a:r>
            <a:endParaRPr lang="en-US" sz="1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8606F4-655F-0E0E-3E2D-880548BB5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1926832"/>
            <a:ext cx="1822613" cy="18549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F5F640-6825-2D55-7DD7-80150194A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591" y="2319114"/>
            <a:ext cx="1337838" cy="13084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396EA5-56CF-9198-0007-DD4967E7D2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7471" y="2661460"/>
            <a:ext cx="368139" cy="3856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50EB562-CEDD-4CFA-6BCC-68EC44D55E5F}"/>
              </a:ext>
            </a:extLst>
          </p:cNvPr>
          <p:cNvSpPr/>
          <p:nvPr/>
        </p:nvSpPr>
        <p:spPr>
          <a:xfrm>
            <a:off x="3058133" y="2400088"/>
            <a:ext cx="332510" cy="3325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291AF0-FAC6-B79A-28B3-C251DE9FAD91}"/>
              </a:ext>
            </a:extLst>
          </p:cNvPr>
          <p:cNvSpPr/>
          <p:nvPr/>
        </p:nvSpPr>
        <p:spPr>
          <a:xfrm>
            <a:off x="3390643" y="2400087"/>
            <a:ext cx="332510" cy="3325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7F5CD8-A4E2-BEEA-3082-956A9BD17132}"/>
              </a:ext>
            </a:extLst>
          </p:cNvPr>
          <p:cNvSpPr/>
          <p:nvPr/>
        </p:nvSpPr>
        <p:spPr>
          <a:xfrm>
            <a:off x="3723153" y="2400087"/>
            <a:ext cx="332510" cy="3325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6DB2E7-8D16-6EE7-3871-083C2DEF6B50}"/>
              </a:ext>
            </a:extLst>
          </p:cNvPr>
          <p:cNvSpPr/>
          <p:nvPr/>
        </p:nvSpPr>
        <p:spPr>
          <a:xfrm>
            <a:off x="3058133" y="2732597"/>
            <a:ext cx="332510" cy="3325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3554F9-0479-4F59-19AC-0B0D988A74B4}"/>
              </a:ext>
            </a:extLst>
          </p:cNvPr>
          <p:cNvSpPr/>
          <p:nvPr/>
        </p:nvSpPr>
        <p:spPr>
          <a:xfrm>
            <a:off x="3390643" y="2732596"/>
            <a:ext cx="332510" cy="3325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A514B-2C36-BA6F-6D62-C6014506971B}"/>
              </a:ext>
            </a:extLst>
          </p:cNvPr>
          <p:cNvSpPr/>
          <p:nvPr/>
        </p:nvSpPr>
        <p:spPr>
          <a:xfrm>
            <a:off x="3723153" y="2732596"/>
            <a:ext cx="332510" cy="3325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863817-7EAC-FDCA-8E33-1EBB4B118070}"/>
              </a:ext>
            </a:extLst>
          </p:cNvPr>
          <p:cNvSpPr/>
          <p:nvPr/>
        </p:nvSpPr>
        <p:spPr>
          <a:xfrm>
            <a:off x="3058133" y="3065106"/>
            <a:ext cx="332510" cy="3325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57C816-F713-D56D-15FE-5350CCE1B043}"/>
              </a:ext>
            </a:extLst>
          </p:cNvPr>
          <p:cNvSpPr/>
          <p:nvPr/>
        </p:nvSpPr>
        <p:spPr>
          <a:xfrm>
            <a:off x="3390643" y="3065105"/>
            <a:ext cx="332510" cy="3325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4AF3C0-8B6F-24F9-B9A4-64A03FF0AC71}"/>
              </a:ext>
            </a:extLst>
          </p:cNvPr>
          <p:cNvSpPr/>
          <p:nvPr/>
        </p:nvSpPr>
        <p:spPr>
          <a:xfrm>
            <a:off x="3723153" y="3065105"/>
            <a:ext cx="332510" cy="3325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F7D133-3AB2-0DBE-6F68-6FE260B5D673}"/>
              </a:ext>
            </a:extLst>
          </p:cNvPr>
          <p:cNvCxnSpPr>
            <a:cxnSpLocks/>
          </p:cNvCxnSpPr>
          <p:nvPr/>
        </p:nvCxnSpPr>
        <p:spPr>
          <a:xfrm>
            <a:off x="4283162" y="2898850"/>
            <a:ext cx="70107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2F2AF88-AE75-C32D-963E-1406705370D7}"/>
              </a:ext>
            </a:extLst>
          </p:cNvPr>
          <p:cNvSpPr txBox="1">
            <a:spLocks/>
          </p:cNvSpPr>
          <p:nvPr/>
        </p:nvSpPr>
        <p:spPr>
          <a:xfrm>
            <a:off x="981090" y="4095677"/>
            <a:ext cx="1117730" cy="438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600" b="1" dirty="0"/>
              <a:t>Image</a:t>
            </a:r>
            <a:r>
              <a:rPr lang="zh-CN" altLang="en-US" sz="1600" b="1" dirty="0"/>
              <a:t> </a:t>
            </a:r>
            <a:endParaRPr lang="en-US" sz="1600" b="1" dirty="0"/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37904A19-CA40-E675-826A-EF6E7DC138B1}"/>
              </a:ext>
            </a:extLst>
          </p:cNvPr>
          <p:cNvSpPr txBox="1">
            <a:spLocks/>
          </p:cNvSpPr>
          <p:nvPr/>
        </p:nvSpPr>
        <p:spPr>
          <a:xfrm>
            <a:off x="2547471" y="4098744"/>
            <a:ext cx="1904595" cy="438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600" b="1" dirty="0"/>
              <a:t>Filter of shape “X”</a:t>
            </a:r>
            <a:r>
              <a:rPr lang="zh-CN" altLang="en-US" sz="1600" b="1" dirty="0"/>
              <a:t> </a:t>
            </a:r>
            <a:endParaRPr lang="en-US" sz="1600" b="1" dirty="0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58E43CBD-1176-BDE7-D899-4ACDEFABF38E}"/>
              </a:ext>
            </a:extLst>
          </p:cNvPr>
          <p:cNvSpPr txBox="1">
            <a:spLocks/>
          </p:cNvSpPr>
          <p:nvPr/>
        </p:nvSpPr>
        <p:spPr>
          <a:xfrm>
            <a:off x="5130593" y="4097917"/>
            <a:ext cx="1998490" cy="438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dirty="0">
                <a:latin typeface="Helvetica" pitchFamily="2" charset="0"/>
              </a:rPr>
              <a:t>Convolved features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568E034-10CD-EF4F-E946-35D6F95D1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70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steinLab_wide" id="{7D8A37C1-B140-2A46-8789-454A14E4245B}" vid="{4680D57A-0B69-0344-804A-4DBB365493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51087</TotalTime>
  <Words>2552</Words>
  <Application>Microsoft Macintosh PowerPoint</Application>
  <PresentationFormat>On-screen Show (4:3)</PresentationFormat>
  <Paragraphs>432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Arial</vt:lpstr>
      <vt:lpstr>Calibri</vt:lpstr>
      <vt:lpstr>Cambria Math</vt:lpstr>
      <vt:lpstr>Courier New</vt:lpstr>
      <vt:lpstr>Helvetica</vt:lpstr>
      <vt:lpstr>HELVETICA LIGHT</vt:lpstr>
      <vt:lpstr>HELVETICA LIGHT</vt:lpstr>
      <vt:lpstr>Helvetica Neue</vt:lpstr>
      <vt:lpstr>Helvetica Neue Light</vt:lpstr>
      <vt:lpstr>Helvetica Neue Light</vt:lpstr>
      <vt:lpstr>Helvetica Neue Medium</vt:lpstr>
      <vt:lpstr>Roboto</vt:lpstr>
      <vt:lpstr>Wingdings</vt:lpstr>
      <vt:lpstr>Office Theme</vt:lpstr>
      <vt:lpstr>Deep Learning Fundamentals 2 – Convolution Neural Networks (25t4)</vt:lpstr>
      <vt:lpstr>Overview </vt:lpstr>
      <vt:lpstr>Convolutional Neural Network: LeNet (1998)</vt:lpstr>
      <vt:lpstr>Classification in computer vision </vt:lpstr>
      <vt:lpstr>Why CNN over Feed-Forward Neural Nets?</vt:lpstr>
      <vt:lpstr>Why CNN over Feed-Forward Neural Nets?</vt:lpstr>
      <vt:lpstr>Classification in computer vision </vt:lpstr>
      <vt:lpstr>Detect features in an image via Kernel / Filter</vt:lpstr>
      <vt:lpstr>Detect features in an image via Kernel / Filter</vt:lpstr>
      <vt:lpstr>Detect features in an image via Kernel / Filter</vt:lpstr>
      <vt:lpstr>Detect features in an image via Kernel / Filter</vt:lpstr>
      <vt:lpstr>Stride </vt:lpstr>
      <vt:lpstr>Zero-Padding </vt:lpstr>
      <vt:lpstr>2D convolution examples</vt:lpstr>
      <vt:lpstr>Pooling </vt:lpstr>
      <vt:lpstr>Pooling </vt:lpstr>
      <vt:lpstr>CNN learns features directly from the data</vt:lpstr>
      <vt:lpstr>PowerPoint Presentation</vt:lpstr>
      <vt:lpstr>Hierarchical representation learning </vt:lpstr>
      <vt:lpstr>Filters to detect X features </vt:lpstr>
      <vt:lpstr>Overview </vt:lpstr>
      <vt:lpstr>Transcriptional regulation requires the complex coordination of many proteins </vt:lpstr>
      <vt:lpstr>Overview of gene regulation  </vt:lpstr>
      <vt:lpstr>How DNA Sequences Drive Transcription?</vt:lpstr>
      <vt:lpstr>How DNA Sequences Drive Transcription?</vt:lpstr>
      <vt:lpstr>Basset: Representation Learning of DNA Sequences Using CNNs</vt:lpstr>
      <vt:lpstr>DNA convolutional filters </vt:lpstr>
      <vt:lpstr>First-Layer Filters Align with Known TF Binding Motifs</vt:lpstr>
      <vt:lpstr>ReLU activation ignores misalignment </vt:lpstr>
      <vt:lpstr>Max pooling summarizes features  </vt:lpstr>
      <vt:lpstr>Representation Learning of DNA Sequences Using CNNs</vt:lpstr>
      <vt:lpstr>Hierarchical representation learning </vt:lpstr>
      <vt:lpstr>Representation Learning of DNA Sequences Using CNNs</vt:lpstr>
      <vt:lpstr>How DNA Sequences Drive Transcription?</vt:lpstr>
      <vt:lpstr>STARR-seq allows direct measurement of enhancer activity </vt:lpstr>
      <vt:lpstr>Epigenetic Features as Inputs  STARR-seq as Output</vt:lpstr>
      <vt:lpstr>Predicting and Localizing Regulatory Regions with CNNs</vt:lpstr>
      <vt:lpstr>Leverage Feature Maps to Localize Enhancer Regions</vt:lpstr>
      <vt:lpstr>Leverage Feature Maps to Localize Enhancer Regions</vt:lpstr>
      <vt:lpstr>Leverage Feature Maps to Localize Enhancer Regions</vt:lpstr>
      <vt:lpstr>How DNA Sequences Drive Transcription?</vt:lpstr>
      <vt:lpstr>The cis-regulatory code that regulates enhancer activity</vt:lpstr>
      <vt:lpstr>The spatial arrangement of TF binding is critical </vt:lpstr>
      <vt:lpstr>Quantitatively predicting enhancer activity from DNA sequence</vt:lpstr>
      <vt:lpstr>In silico analysis of motif distances</vt:lpstr>
      <vt:lpstr>In silico analysis reveals distinct modes of motif cooperativity</vt:lpstr>
      <vt:lpstr>Summary </vt:lpstr>
      <vt:lpstr>Suggested Readings </vt:lpstr>
      <vt:lpstr>(Optional) Suggested Readings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Neural Network &amp; Deep Learning</dc:title>
  <dc:creator>Lee, Donghoon</dc:creator>
  <cp:lastModifiedBy>Yu, Michelle</cp:lastModifiedBy>
  <cp:revision>77</cp:revision>
  <dcterms:created xsi:type="dcterms:W3CDTF">2019-02-19T18:00:39Z</dcterms:created>
  <dcterms:modified xsi:type="dcterms:W3CDTF">2025-03-21T22:28:57Z</dcterms:modified>
</cp:coreProperties>
</file>