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 id="2147483664" r:id="rId2"/>
    <p:sldMasterId id="2147483665" r:id="rId3"/>
  </p:sldMasterIdLst>
  <p:notesMasterIdLst>
    <p:notesMasterId r:id="rId25"/>
  </p:notesMasterIdLst>
  <p:sldIdLst>
    <p:sldId id="6370" r:id="rId4"/>
    <p:sldId id="258" r:id="rId5"/>
    <p:sldId id="388" r:id="rId6"/>
    <p:sldId id="6371"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5" r:id="rId22"/>
    <p:sldId id="274" r:id="rId23"/>
    <p:sldId id="6373"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6D898E-6445-407A-86C6-E619E436B221}">
  <a:tblStyle styleId="{F66D898E-6445-407A-86C6-E619E436B22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p:restoredTop sz="94694"/>
  </p:normalViewPr>
  <p:slideViewPr>
    <p:cSldViewPr snapToGrid="0">
      <p:cViewPr varScale="1">
        <p:scale>
          <a:sx n="161" d="100"/>
          <a:sy n="161" d="100"/>
        </p:scale>
        <p:origin x="576"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30000"/>
              </a:spcBef>
              <a:defRPr sz="1200">
                <a:solidFill>
                  <a:schemeClr val="tx1"/>
                </a:solidFill>
                <a:latin typeface="Arial" charset="0"/>
                <a:ea typeface="ＭＳ Ｐゴシック" charset="-128"/>
              </a:defRPr>
            </a:lvl1pPr>
            <a:lvl2pPr marL="742950" indent="-285750" defTabSz="958850">
              <a:spcBef>
                <a:spcPct val="30000"/>
              </a:spcBef>
              <a:defRPr sz="1200">
                <a:solidFill>
                  <a:schemeClr val="tx1"/>
                </a:solidFill>
                <a:latin typeface="Arial" charset="0"/>
                <a:ea typeface="ＭＳ Ｐゴシック" charset="-128"/>
              </a:defRPr>
            </a:lvl2pPr>
            <a:lvl3pPr marL="1143000" indent="-228600" defTabSz="958850">
              <a:spcBef>
                <a:spcPct val="30000"/>
              </a:spcBef>
              <a:defRPr sz="1200">
                <a:solidFill>
                  <a:schemeClr val="tx1"/>
                </a:solidFill>
                <a:latin typeface="Arial" charset="0"/>
                <a:ea typeface="ＭＳ Ｐゴシック" charset="-128"/>
              </a:defRPr>
            </a:lvl3pPr>
            <a:lvl4pPr marL="1600200" indent="-228600" defTabSz="958850">
              <a:spcBef>
                <a:spcPct val="30000"/>
              </a:spcBef>
              <a:defRPr sz="1200">
                <a:solidFill>
                  <a:schemeClr val="tx1"/>
                </a:solidFill>
                <a:latin typeface="Arial" charset="0"/>
                <a:ea typeface="ＭＳ Ｐゴシック" charset="-128"/>
              </a:defRPr>
            </a:lvl4pPr>
            <a:lvl5pPr marL="2057400" indent="-228600" defTabSz="958850">
              <a:spcBef>
                <a:spcPct val="30000"/>
              </a:spcBef>
              <a:defRPr sz="1200">
                <a:solidFill>
                  <a:schemeClr val="tx1"/>
                </a:solidFill>
                <a:latin typeface="Arial" charset="0"/>
                <a:ea typeface="ＭＳ Ｐゴシック" charset="-128"/>
              </a:defRPr>
            </a:lvl5pPr>
            <a:lvl6pPr marL="2514600" indent="-228600" defTabSz="95885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885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885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8850"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958850" rtl="0" eaLnBrk="0" fontAlgn="base" latinLnBrk="0" hangingPunct="0">
              <a:lnSpc>
                <a:spcPct val="100000"/>
              </a:lnSpc>
              <a:spcBef>
                <a:spcPct val="0"/>
              </a:spcBef>
              <a:spcAft>
                <a:spcPct val="0"/>
              </a:spcAft>
              <a:buClrTx/>
              <a:buSzTx/>
              <a:buFontTx/>
              <a:buNone/>
              <a:tabLst/>
              <a:defRPr/>
            </a:pPr>
            <a:fld id="{2449CA78-16C5-7B49-B2D2-051E2A089D15}" type="slidenum">
              <a:rPr kumimoji="0" lang="en-US" altLang="x-none" sz="13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58850" rtl="0" eaLnBrk="0" fontAlgn="base" latinLnBrk="0" hangingPunct="0">
                <a:lnSpc>
                  <a:spcPct val="100000"/>
                </a:lnSpc>
                <a:spcBef>
                  <a:spcPct val="0"/>
                </a:spcBef>
                <a:spcAft>
                  <a:spcPct val="0"/>
                </a:spcAft>
                <a:buClrTx/>
                <a:buSzTx/>
                <a:buFontTx/>
                <a:buNone/>
                <a:tabLst/>
                <a:defRPr/>
              </a:pPr>
              <a:t>1</a:t>
            </a:fld>
            <a:endParaRPr kumimoji="0" lang="en-US" altLang="x-none"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146" name="Rectangle 2"/>
          <p:cNvSpPr>
            <a:spLocks noGrp="1" noRot="1" noChangeAspect="1" noChangeArrowheads="1" noTextEdit="1"/>
          </p:cNvSpPr>
          <p:nvPr>
            <p:ph type="sldImg"/>
          </p:nvPr>
        </p:nvSpPr>
        <p:spPr>
          <a:xfrm>
            <a:off x="381000" y="685800"/>
            <a:ext cx="6096000" cy="3429000"/>
          </a:xfrm>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690392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becc19fef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becc19fef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a4525c320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a4525c320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a4525c320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a4525c320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a36e6c9d9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a36e6c9d9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c6927cfe30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g1c6927cfe30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2" name="Google Shape;432;g1c6927cfe30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c6927cfe30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g1c6927cfe30_2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3" name="Google Shape;443;g1c6927cfe30_2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c6927cfe30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g1c6927cfe30_2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3" name="Google Shape;453;g1c6927cfe30_2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f833ef7843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f833ef784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cfb8b35d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cfb8b35d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8e8a65420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8e8a65420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98a1d7ab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98a1d7ab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96de3b37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96de3b37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 metaphor for this, (which I modified from the famous “fruit salad” metaphor) bulk tissue datasets in the brain combine many types of neurons at once, like this indiscriminate bundle of wires. Single-cell datasets now allow you to isolate individual cell types for analysis, while spatial-based data allow you to see how the wires are arranged within the tissue. In the brain, we can go a step further and query how individual cells are arranged in a network with each other, identifying cell communication networks or, eventually, neuronal circuits. In each case, we can query how these cell types and networks are perturbed in individuals with disease, although many of these analysis require population-scale datasets to achieve statistical power.</a:t>
            </a:r>
          </a:p>
        </p:txBody>
      </p:sp>
    </p:spTree>
    <p:extLst>
      <p:ext uri="{BB962C8B-B14F-4D97-AF65-F5344CB8AC3E}">
        <p14:creationId xmlns:p14="http://schemas.microsoft.com/office/powerpoint/2010/main" val="50964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3c66eed649_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3c66eed649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dirty="0"/>
              <a:t>Quality control: remove </a:t>
            </a:r>
            <a:r>
              <a:rPr lang="en" sz="1050" dirty="0">
                <a:solidFill>
                  <a:schemeClr val="dk1"/>
                </a:solidFill>
                <a:highlight>
                  <a:srgbClr val="FFFFFF"/>
                </a:highlight>
              </a:rPr>
              <a:t>unreliable cells (and possible doublets)</a:t>
            </a:r>
            <a:endParaRPr sz="1050" dirty="0">
              <a:solidFill>
                <a:schemeClr val="dk1"/>
              </a:solidFill>
              <a:highlight>
                <a:srgbClr val="FFFFFF"/>
              </a:highlight>
            </a:endParaRPr>
          </a:p>
          <a:p>
            <a:pPr marL="457200" lvl="0" indent="-298450" algn="l" rtl="0">
              <a:lnSpc>
                <a:spcPct val="115000"/>
              </a:lnSpc>
              <a:spcBef>
                <a:spcPts val="0"/>
              </a:spcBef>
              <a:spcAft>
                <a:spcPts val="0"/>
              </a:spcAft>
              <a:buSzPts val="1100"/>
              <a:buAutoNum type="arabicPeriod"/>
            </a:pPr>
            <a:r>
              <a:rPr lang="en" sz="1050" dirty="0">
                <a:solidFill>
                  <a:schemeClr val="dk1"/>
                </a:solidFill>
                <a:highlight>
                  <a:srgbClr val="FFFFFF"/>
                </a:highlight>
              </a:rPr>
              <a:t>Normalization: Normalized to correct for differences in read coverage and other technical confounders</a:t>
            </a:r>
            <a:endParaRPr sz="1050" dirty="0">
              <a:solidFill>
                <a:schemeClr val="dk1"/>
              </a:solidFill>
              <a:highlight>
                <a:srgbClr val="FFFFFF"/>
              </a:highlight>
            </a:endParaRPr>
          </a:p>
          <a:p>
            <a:pPr marL="457200" lvl="0" indent="-298450" algn="l" rtl="0">
              <a:spcBef>
                <a:spcPts val="0"/>
              </a:spcBef>
              <a:spcAft>
                <a:spcPts val="0"/>
              </a:spcAft>
              <a:buSzPts val="1100"/>
              <a:buAutoNum type="arabicPeriod"/>
            </a:pPr>
            <a:r>
              <a:rPr lang="en" dirty="0"/>
              <a:t>Feature selection: </a:t>
            </a:r>
            <a:r>
              <a:rPr lang="en" sz="1050" dirty="0">
                <a:solidFill>
                  <a:schemeClr val="dk1"/>
                </a:solidFill>
                <a:highlight>
                  <a:srgbClr val="FFFFFF"/>
                </a:highlight>
              </a:rPr>
              <a:t>the most informative genes</a:t>
            </a:r>
            <a:endParaRPr sz="1050" dirty="0">
              <a:solidFill>
                <a:schemeClr val="dk1"/>
              </a:solidFill>
              <a:highlight>
                <a:srgbClr val="FFFFFF"/>
              </a:highlight>
            </a:endParaRPr>
          </a:p>
          <a:p>
            <a:pPr marL="457200" lvl="0" indent="-298450" algn="l" rtl="0">
              <a:lnSpc>
                <a:spcPct val="115000"/>
              </a:lnSpc>
              <a:spcBef>
                <a:spcPts val="0"/>
              </a:spcBef>
              <a:spcAft>
                <a:spcPts val="0"/>
              </a:spcAft>
              <a:buSzPts val="1100"/>
              <a:buAutoNum type="arabicPeriod"/>
            </a:pPr>
            <a:r>
              <a:rPr lang="en" sz="1000" dirty="0">
                <a:solidFill>
                  <a:schemeClr val="dk1"/>
                </a:solidFill>
                <a:highlight>
                  <a:srgbClr val="FFFFFF"/>
                </a:highlight>
              </a:rPr>
              <a:t>Dimensionality </a:t>
            </a:r>
            <a:r>
              <a:rPr lang="en" sz="1000" dirty="0" err="1">
                <a:solidFill>
                  <a:schemeClr val="dk1"/>
                </a:solidFill>
                <a:highlight>
                  <a:srgbClr val="FFFFFF"/>
                </a:highlight>
              </a:rPr>
              <a:t>reduction:</a:t>
            </a:r>
            <a:r>
              <a:rPr lang="en" sz="1050" dirty="0" err="1">
                <a:solidFill>
                  <a:schemeClr val="dk1"/>
                </a:solidFill>
                <a:highlight>
                  <a:srgbClr val="FFFFFF"/>
                </a:highlight>
              </a:rPr>
              <a:t>strongest</a:t>
            </a:r>
            <a:r>
              <a:rPr lang="en" sz="1050" dirty="0">
                <a:solidFill>
                  <a:schemeClr val="dk1"/>
                </a:solidFill>
                <a:highlight>
                  <a:srgbClr val="FFFFFF"/>
                </a:highlight>
              </a:rPr>
              <a:t> signals from background noise</a:t>
            </a:r>
            <a:endParaRPr sz="1000" dirty="0">
              <a:solidFill>
                <a:schemeClr val="dk1"/>
              </a:solidFill>
              <a:highlight>
                <a:srgbClr val="FFFFFF"/>
              </a:highlight>
            </a:endParaRPr>
          </a:p>
          <a:p>
            <a:pPr marL="457200" lvl="0" indent="-298450" algn="l" rtl="0">
              <a:spcBef>
                <a:spcPts val="0"/>
              </a:spcBef>
              <a:spcAft>
                <a:spcPts val="0"/>
              </a:spcAft>
              <a:buSzPts val="1100"/>
              <a:buAutoNum type="arabicPeriod"/>
            </a:pPr>
            <a:r>
              <a:rPr lang="en" dirty="0"/>
              <a:t>Cell-cell distances: construct a cell–cell distance graph or used directly by clustering algorithms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89b438a3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89b438a3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a7e5616e5a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a7e5616e5a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ceba287e90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ceba287e9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96de3b37d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96de3b37d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d54cc23d7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d54cc23d7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spcBef>
                <a:spcPts val="0"/>
              </a:spcBef>
              <a:spcAft>
                <a:spcPts val="0"/>
              </a:spcAft>
              <a:buClr>
                <a:srgbClr val="22228B"/>
              </a:buClr>
              <a:buSzPts val="5200"/>
              <a:buFont typeface="Arial"/>
              <a:buNone/>
              <a:defRPr sz="5200"/>
            </a:lvl1pPr>
            <a:lvl2pPr lvl="1" algn="ctr">
              <a:spcBef>
                <a:spcPts val="0"/>
              </a:spcBef>
              <a:spcAft>
                <a:spcPts val="0"/>
              </a:spcAft>
              <a:buClr>
                <a:srgbClr val="22228B"/>
              </a:buClr>
              <a:buSzPts val="5200"/>
              <a:buFont typeface="Arial"/>
              <a:buNone/>
              <a:defRPr sz="5200"/>
            </a:lvl2pPr>
            <a:lvl3pPr lvl="2" algn="ctr">
              <a:spcBef>
                <a:spcPts val="0"/>
              </a:spcBef>
              <a:spcAft>
                <a:spcPts val="0"/>
              </a:spcAft>
              <a:buClr>
                <a:srgbClr val="22228B"/>
              </a:buClr>
              <a:buSzPts val="5200"/>
              <a:buFont typeface="Arial"/>
              <a:buNone/>
              <a:defRPr sz="5200"/>
            </a:lvl3pPr>
            <a:lvl4pPr lvl="3" algn="ctr">
              <a:spcBef>
                <a:spcPts val="0"/>
              </a:spcBef>
              <a:spcAft>
                <a:spcPts val="0"/>
              </a:spcAft>
              <a:buClr>
                <a:srgbClr val="22228B"/>
              </a:buClr>
              <a:buSzPts val="5200"/>
              <a:buFont typeface="Arial"/>
              <a:buNone/>
              <a:defRPr sz="5200"/>
            </a:lvl4pPr>
            <a:lvl5pPr lvl="4" algn="ctr">
              <a:spcBef>
                <a:spcPts val="0"/>
              </a:spcBef>
              <a:spcAft>
                <a:spcPts val="0"/>
              </a:spcAft>
              <a:buClr>
                <a:srgbClr val="22228B"/>
              </a:buClr>
              <a:buSzPts val="5200"/>
              <a:buFont typeface="Arial"/>
              <a:buNone/>
              <a:defRPr sz="5200"/>
            </a:lvl5pPr>
            <a:lvl6pPr lvl="5" algn="ctr">
              <a:spcBef>
                <a:spcPts val="0"/>
              </a:spcBef>
              <a:spcAft>
                <a:spcPts val="0"/>
              </a:spcAft>
              <a:buClr>
                <a:srgbClr val="000099"/>
              </a:buClr>
              <a:buSzPts val="5200"/>
              <a:buFont typeface="Arial"/>
              <a:buNone/>
              <a:defRPr sz="5200"/>
            </a:lvl6pPr>
            <a:lvl7pPr lvl="6" algn="ctr">
              <a:spcBef>
                <a:spcPts val="0"/>
              </a:spcBef>
              <a:spcAft>
                <a:spcPts val="0"/>
              </a:spcAft>
              <a:buClr>
                <a:srgbClr val="000099"/>
              </a:buClr>
              <a:buSzPts val="5200"/>
              <a:buFont typeface="Arial"/>
              <a:buNone/>
              <a:defRPr sz="5200"/>
            </a:lvl7pPr>
            <a:lvl8pPr lvl="7" algn="ctr">
              <a:spcBef>
                <a:spcPts val="0"/>
              </a:spcBef>
              <a:spcAft>
                <a:spcPts val="0"/>
              </a:spcAft>
              <a:buClr>
                <a:srgbClr val="000099"/>
              </a:buClr>
              <a:buSzPts val="5200"/>
              <a:buFont typeface="Arial"/>
              <a:buNone/>
              <a:defRPr sz="5200"/>
            </a:lvl8pPr>
            <a:lvl9pPr lvl="8" algn="ctr">
              <a:spcBef>
                <a:spcPts val="0"/>
              </a:spcBef>
              <a:spcAft>
                <a:spcPts val="0"/>
              </a:spcAft>
              <a:buClr>
                <a:srgbClr val="000099"/>
              </a:buClr>
              <a:buSzPts val="5200"/>
              <a:buFont typeface="Arial"/>
              <a:buNone/>
              <a:defRPr sz="5200"/>
            </a:lvl9pPr>
          </a:lstStyle>
          <a:p>
            <a:endParaRPr/>
          </a:p>
        </p:txBody>
      </p:sp>
      <p:sp>
        <p:nvSpPr>
          <p:cNvPr id="57" name="Google Shape;57;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800"/>
              <a:buFont typeface="Arial"/>
              <a:buNone/>
              <a:defRPr sz="2800"/>
            </a:lvl1pPr>
            <a:lvl2pPr lvl="1" algn="ctr">
              <a:lnSpc>
                <a:spcPct val="100000"/>
              </a:lnSpc>
              <a:spcBef>
                <a:spcPts val="0"/>
              </a:spcBef>
              <a:spcAft>
                <a:spcPts val="0"/>
              </a:spcAft>
              <a:buClr>
                <a:schemeClr val="dk1"/>
              </a:buClr>
              <a:buSzPts val="2800"/>
              <a:buNone/>
              <a:defRPr sz="2800"/>
            </a:lvl2pPr>
            <a:lvl3pPr lvl="2" algn="ctr">
              <a:lnSpc>
                <a:spcPct val="100000"/>
              </a:lnSpc>
              <a:spcBef>
                <a:spcPts val="0"/>
              </a:spcBef>
              <a:spcAft>
                <a:spcPts val="0"/>
              </a:spcAft>
              <a:buClr>
                <a:schemeClr val="dk1"/>
              </a:buClr>
              <a:buSzPts val="2800"/>
              <a:buFont typeface="Arial"/>
              <a:buNone/>
              <a:defRPr sz="2800"/>
            </a:lvl3pPr>
            <a:lvl4pPr lvl="3" algn="ctr">
              <a:lnSpc>
                <a:spcPct val="100000"/>
              </a:lnSpc>
              <a:spcBef>
                <a:spcPts val="0"/>
              </a:spcBef>
              <a:spcAft>
                <a:spcPts val="0"/>
              </a:spcAft>
              <a:buClr>
                <a:schemeClr val="dk1"/>
              </a:buClr>
              <a:buSzPts val="2800"/>
              <a:buFont typeface="Arial"/>
              <a:buNone/>
              <a:defRPr sz="2800"/>
            </a:lvl4pPr>
            <a:lvl5pPr lvl="4" algn="ctr">
              <a:lnSpc>
                <a:spcPct val="100000"/>
              </a:lnSpc>
              <a:spcBef>
                <a:spcPts val="0"/>
              </a:spcBef>
              <a:spcAft>
                <a:spcPts val="0"/>
              </a:spcAft>
              <a:buClr>
                <a:schemeClr val="dk1"/>
              </a:buClr>
              <a:buSzPts val="2800"/>
              <a:buNone/>
              <a:defRPr sz="2800"/>
            </a:lvl5pPr>
            <a:lvl6pPr lvl="5" algn="ctr">
              <a:lnSpc>
                <a:spcPct val="100000"/>
              </a:lnSpc>
              <a:spcBef>
                <a:spcPts val="0"/>
              </a:spcBef>
              <a:spcAft>
                <a:spcPts val="0"/>
              </a:spcAft>
              <a:buClr>
                <a:schemeClr val="dk1"/>
              </a:buClr>
              <a:buSzPts val="2800"/>
              <a:buFont typeface="Arial"/>
              <a:buNone/>
              <a:defRPr sz="2800"/>
            </a:lvl6pPr>
            <a:lvl7pPr lvl="6" algn="ctr">
              <a:lnSpc>
                <a:spcPct val="100000"/>
              </a:lnSpc>
              <a:spcBef>
                <a:spcPts val="0"/>
              </a:spcBef>
              <a:spcAft>
                <a:spcPts val="0"/>
              </a:spcAft>
              <a:buClr>
                <a:schemeClr val="dk1"/>
              </a:buClr>
              <a:buSzPts val="2800"/>
              <a:buFont typeface="Arial"/>
              <a:buNone/>
              <a:defRPr sz="2800"/>
            </a:lvl7pPr>
            <a:lvl8pPr lvl="7" algn="ctr">
              <a:lnSpc>
                <a:spcPct val="100000"/>
              </a:lnSpc>
              <a:spcBef>
                <a:spcPts val="0"/>
              </a:spcBef>
              <a:spcAft>
                <a:spcPts val="0"/>
              </a:spcAft>
              <a:buClr>
                <a:schemeClr val="dk1"/>
              </a:buClr>
              <a:buSzPts val="2800"/>
              <a:buFont typeface="Arial"/>
              <a:buNone/>
              <a:defRPr sz="2800"/>
            </a:lvl8pPr>
            <a:lvl9pPr lvl="8" algn="ctr">
              <a:lnSpc>
                <a:spcPct val="100000"/>
              </a:lnSpc>
              <a:spcBef>
                <a:spcPts val="0"/>
              </a:spcBef>
              <a:spcAft>
                <a:spcPts val="0"/>
              </a:spcAft>
              <a:buClr>
                <a:schemeClr val="dk1"/>
              </a:buClr>
              <a:buSzPts val="2800"/>
              <a:buFont typeface="Arial"/>
              <a:buNone/>
              <a:defRPr sz="2800"/>
            </a:lvl9pPr>
          </a:lstStyle>
          <a:p>
            <a:endParaRPr/>
          </a:p>
        </p:txBody>
      </p:sp>
      <p:sp>
        <p:nvSpPr>
          <p:cNvPr id="58" name="Google Shape;5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lnSpcReduction="10000"/>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a:spcBef>
                <a:spcPts val="0"/>
              </a:spcBef>
              <a:spcAft>
                <a:spcPts val="0"/>
              </a:spcAft>
              <a:buClr>
                <a:srgbClr val="22228B"/>
              </a:buClr>
              <a:buSzPts val="2800"/>
              <a:buFont typeface="Arial"/>
              <a:buNone/>
              <a:defRPr/>
            </a:lvl1pPr>
            <a:lvl2pPr lvl="1" algn="ctr">
              <a:spcBef>
                <a:spcPts val="0"/>
              </a:spcBef>
              <a:spcAft>
                <a:spcPts val="0"/>
              </a:spcAft>
              <a:buClr>
                <a:srgbClr val="22228B"/>
              </a:buClr>
              <a:buSzPts val="2800"/>
              <a:buFont typeface="Arial"/>
              <a:buNone/>
              <a:defRPr/>
            </a:lvl2pPr>
            <a:lvl3pPr lvl="2" algn="ctr">
              <a:spcBef>
                <a:spcPts val="0"/>
              </a:spcBef>
              <a:spcAft>
                <a:spcPts val="0"/>
              </a:spcAft>
              <a:buClr>
                <a:srgbClr val="22228B"/>
              </a:buClr>
              <a:buSzPts val="2800"/>
              <a:buFont typeface="Arial"/>
              <a:buNone/>
              <a:defRPr/>
            </a:lvl3pPr>
            <a:lvl4pPr lvl="3" algn="ctr">
              <a:spcBef>
                <a:spcPts val="0"/>
              </a:spcBef>
              <a:spcAft>
                <a:spcPts val="0"/>
              </a:spcAft>
              <a:buClr>
                <a:srgbClr val="22228B"/>
              </a:buClr>
              <a:buSzPts val="2800"/>
              <a:buFont typeface="Arial"/>
              <a:buNone/>
              <a:defRPr/>
            </a:lvl4pPr>
            <a:lvl5pPr lvl="4" algn="ctr">
              <a:spcBef>
                <a:spcPts val="0"/>
              </a:spcBef>
              <a:spcAft>
                <a:spcPts val="0"/>
              </a:spcAft>
              <a:buClr>
                <a:srgbClr val="22228B"/>
              </a:buClr>
              <a:buSzPts val="2800"/>
              <a:buFont typeface="Arial"/>
              <a:buNone/>
              <a:defRPr/>
            </a:lvl5pPr>
            <a:lvl6pPr lvl="5" algn="ctr">
              <a:spcBef>
                <a:spcPts val="0"/>
              </a:spcBef>
              <a:spcAft>
                <a:spcPts val="0"/>
              </a:spcAft>
              <a:buClr>
                <a:srgbClr val="000099"/>
              </a:buClr>
              <a:buSzPts val="2800"/>
              <a:buFont typeface="Arial"/>
              <a:buNone/>
              <a:defRPr/>
            </a:lvl6pPr>
            <a:lvl7pPr lvl="6" algn="ctr">
              <a:spcBef>
                <a:spcPts val="0"/>
              </a:spcBef>
              <a:spcAft>
                <a:spcPts val="0"/>
              </a:spcAft>
              <a:buClr>
                <a:srgbClr val="000099"/>
              </a:buClr>
              <a:buSzPts val="2800"/>
              <a:buFont typeface="Arial"/>
              <a:buNone/>
              <a:defRPr/>
            </a:lvl7pPr>
            <a:lvl8pPr lvl="7" algn="ctr">
              <a:spcBef>
                <a:spcPts val="0"/>
              </a:spcBef>
              <a:spcAft>
                <a:spcPts val="0"/>
              </a:spcAft>
              <a:buClr>
                <a:srgbClr val="000099"/>
              </a:buClr>
              <a:buSzPts val="2800"/>
              <a:buFont typeface="Arial"/>
              <a:buNone/>
              <a:defRPr/>
            </a:lvl8pPr>
            <a:lvl9pPr lvl="8" algn="ctr">
              <a:spcBef>
                <a:spcPts val="0"/>
              </a:spcBef>
              <a:spcAft>
                <a:spcPts val="0"/>
              </a:spcAft>
              <a:buClr>
                <a:srgbClr val="000099"/>
              </a:buClr>
              <a:buSzPts val="2800"/>
              <a:buFont typeface="Arial"/>
              <a:buNone/>
              <a:defRPr/>
            </a:lvl9pPr>
          </a:lstStyle>
          <a:p>
            <a:endParaRPr/>
          </a:p>
        </p:txBody>
      </p:sp>
      <p:sp>
        <p:nvSpPr>
          <p:cNvPr id="61" name="Google Shape;61;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spcBef>
                <a:spcPts val="0"/>
              </a:spcBef>
              <a:spcAft>
                <a:spcPts val="0"/>
              </a:spcAft>
              <a:buClr>
                <a:schemeClr val="dk1"/>
              </a:buClr>
              <a:buSzPts val="1800"/>
              <a:buFont typeface="Arial"/>
              <a:buChar char="●"/>
              <a:defRPr/>
            </a:lvl1pPr>
            <a:lvl2pPr marL="914400" lvl="1" indent="-317500" algn="l">
              <a:spcBef>
                <a:spcPts val="0"/>
              </a:spcBef>
              <a:spcAft>
                <a:spcPts val="0"/>
              </a:spcAft>
              <a:buClr>
                <a:schemeClr val="dk1"/>
              </a:buClr>
              <a:buSzPts val="1400"/>
              <a:buChar char="○"/>
              <a:defRPr/>
            </a:lvl2pPr>
            <a:lvl3pPr marL="1371600" lvl="2" indent="-317500" algn="l">
              <a:spcBef>
                <a:spcPts val="0"/>
              </a:spcBef>
              <a:spcAft>
                <a:spcPts val="0"/>
              </a:spcAft>
              <a:buClr>
                <a:schemeClr val="dk1"/>
              </a:buClr>
              <a:buSzPts val="1400"/>
              <a:buFont typeface="Arial"/>
              <a:buChar char="■"/>
              <a:defRPr/>
            </a:lvl3pPr>
            <a:lvl4pPr marL="1828800" lvl="3" indent="-317500" algn="l">
              <a:spcBef>
                <a:spcPts val="0"/>
              </a:spcBef>
              <a:spcAft>
                <a:spcPts val="0"/>
              </a:spcAft>
              <a:buClr>
                <a:schemeClr val="dk1"/>
              </a:buClr>
              <a:buSzPts val="1400"/>
              <a:buFont typeface="Arial"/>
              <a:buChar char="●"/>
              <a:defRPr/>
            </a:lvl4pPr>
            <a:lvl5pPr marL="2286000" lvl="4" indent="-317500" algn="l">
              <a:spcBef>
                <a:spcPts val="0"/>
              </a:spcBef>
              <a:spcAft>
                <a:spcPts val="0"/>
              </a:spcAft>
              <a:buClr>
                <a:schemeClr val="dk1"/>
              </a:buClr>
              <a:buSzPts val="1400"/>
              <a:buChar char="○"/>
              <a:defRPr/>
            </a:lvl5pPr>
            <a:lvl6pPr marL="2743200" lvl="5" indent="-317500" algn="l">
              <a:spcBef>
                <a:spcPts val="0"/>
              </a:spcBef>
              <a:spcAft>
                <a:spcPts val="0"/>
              </a:spcAft>
              <a:buClr>
                <a:schemeClr val="dk1"/>
              </a:buClr>
              <a:buSzPts val="1400"/>
              <a:buFont typeface="Arial"/>
              <a:buChar char="■"/>
              <a:defRPr/>
            </a:lvl6pPr>
            <a:lvl7pPr marL="3200400" lvl="6" indent="-317500" algn="l">
              <a:spcBef>
                <a:spcPts val="0"/>
              </a:spcBef>
              <a:spcAft>
                <a:spcPts val="0"/>
              </a:spcAft>
              <a:buClr>
                <a:schemeClr val="dk1"/>
              </a:buClr>
              <a:buSzPts val="1400"/>
              <a:buFont typeface="Arial"/>
              <a:buChar char="●"/>
              <a:defRPr/>
            </a:lvl7pPr>
            <a:lvl8pPr marL="3657600" lvl="7" indent="-317500" algn="l">
              <a:spcBef>
                <a:spcPts val="0"/>
              </a:spcBef>
              <a:spcAft>
                <a:spcPts val="0"/>
              </a:spcAft>
              <a:buClr>
                <a:schemeClr val="dk1"/>
              </a:buClr>
              <a:buSzPts val="1400"/>
              <a:buFont typeface="Arial"/>
              <a:buChar char="○"/>
              <a:defRPr/>
            </a:lvl8pPr>
            <a:lvl9pPr marL="4114800" lvl="8" indent="-317500" algn="l">
              <a:spcBef>
                <a:spcPts val="0"/>
              </a:spcBef>
              <a:spcAft>
                <a:spcPts val="0"/>
              </a:spcAft>
              <a:buClr>
                <a:schemeClr val="dk1"/>
              </a:buClr>
              <a:buSzPts val="1400"/>
              <a:buFont typeface="Arial"/>
              <a:buChar char="■"/>
              <a:defRPr/>
            </a:lvl9pPr>
          </a:lstStyle>
          <a:p>
            <a:endParaRPr/>
          </a:p>
        </p:txBody>
      </p:sp>
      <p:sp>
        <p:nvSpPr>
          <p:cNvPr id="62" name="Google Shape;62;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lnSpcReduction="10000"/>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a:spcBef>
                <a:spcPts val="0"/>
              </a:spcBef>
              <a:spcAft>
                <a:spcPts val="0"/>
              </a:spcAft>
              <a:buClr>
                <a:srgbClr val="22228B"/>
              </a:buClr>
              <a:buSzPts val="2800"/>
              <a:buFont typeface="Arial"/>
              <a:buNone/>
              <a:defRPr/>
            </a:lvl1pPr>
            <a:lvl2pPr lvl="1" algn="ctr">
              <a:spcBef>
                <a:spcPts val="0"/>
              </a:spcBef>
              <a:spcAft>
                <a:spcPts val="0"/>
              </a:spcAft>
              <a:buClr>
                <a:srgbClr val="22228B"/>
              </a:buClr>
              <a:buSzPts val="2800"/>
              <a:buFont typeface="Arial"/>
              <a:buNone/>
              <a:defRPr/>
            </a:lvl2pPr>
            <a:lvl3pPr lvl="2" algn="ctr">
              <a:spcBef>
                <a:spcPts val="0"/>
              </a:spcBef>
              <a:spcAft>
                <a:spcPts val="0"/>
              </a:spcAft>
              <a:buClr>
                <a:srgbClr val="22228B"/>
              </a:buClr>
              <a:buSzPts val="2800"/>
              <a:buFont typeface="Arial"/>
              <a:buNone/>
              <a:defRPr/>
            </a:lvl3pPr>
            <a:lvl4pPr lvl="3" algn="ctr">
              <a:spcBef>
                <a:spcPts val="0"/>
              </a:spcBef>
              <a:spcAft>
                <a:spcPts val="0"/>
              </a:spcAft>
              <a:buClr>
                <a:srgbClr val="22228B"/>
              </a:buClr>
              <a:buSzPts val="2800"/>
              <a:buFont typeface="Arial"/>
              <a:buNone/>
              <a:defRPr/>
            </a:lvl4pPr>
            <a:lvl5pPr lvl="4" algn="ctr">
              <a:spcBef>
                <a:spcPts val="0"/>
              </a:spcBef>
              <a:spcAft>
                <a:spcPts val="0"/>
              </a:spcAft>
              <a:buClr>
                <a:srgbClr val="22228B"/>
              </a:buClr>
              <a:buSzPts val="2800"/>
              <a:buFont typeface="Arial"/>
              <a:buNone/>
              <a:defRPr/>
            </a:lvl5pPr>
            <a:lvl6pPr lvl="5" algn="ctr">
              <a:spcBef>
                <a:spcPts val="0"/>
              </a:spcBef>
              <a:spcAft>
                <a:spcPts val="0"/>
              </a:spcAft>
              <a:buClr>
                <a:srgbClr val="000099"/>
              </a:buClr>
              <a:buSzPts val="2800"/>
              <a:buFont typeface="Arial"/>
              <a:buNone/>
              <a:defRPr/>
            </a:lvl6pPr>
            <a:lvl7pPr lvl="6" algn="ctr">
              <a:spcBef>
                <a:spcPts val="0"/>
              </a:spcBef>
              <a:spcAft>
                <a:spcPts val="0"/>
              </a:spcAft>
              <a:buClr>
                <a:srgbClr val="000099"/>
              </a:buClr>
              <a:buSzPts val="2800"/>
              <a:buFont typeface="Arial"/>
              <a:buNone/>
              <a:defRPr/>
            </a:lvl7pPr>
            <a:lvl8pPr lvl="7" algn="ctr">
              <a:spcBef>
                <a:spcPts val="0"/>
              </a:spcBef>
              <a:spcAft>
                <a:spcPts val="0"/>
              </a:spcAft>
              <a:buClr>
                <a:srgbClr val="000099"/>
              </a:buClr>
              <a:buSzPts val="2800"/>
              <a:buFont typeface="Arial"/>
              <a:buNone/>
              <a:defRPr/>
            </a:lvl8pPr>
            <a:lvl9pPr lvl="8" algn="ctr">
              <a:spcBef>
                <a:spcPts val="0"/>
              </a:spcBef>
              <a:spcAft>
                <a:spcPts val="0"/>
              </a:spcAft>
              <a:buClr>
                <a:srgbClr val="000099"/>
              </a:buClr>
              <a:buSzPts val="2800"/>
              <a:buFont typeface="Arial"/>
              <a:buNone/>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a:spcBef>
                <a:spcPts val="0"/>
              </a:spcBef>
              <a:spcAft>
                <a:spcPts val="0"/>
              </a:spcAft>
              <a:buClr>
                <a:srgbClr val="22228B"/>
              </a:buClr>
              <a:buSzPts val="2800"/>
              <a:buFont typeface="Arial"/>
              <a:buNone/>
              <a:defRPr/>
            </a:lvl1pPr>
            <a:lvl2pPr lvl="1" algn="ctr">
              <a:spcBef>
                <a:spcPts val="0"/>
              </a:spcBef>
              <a:spcAft>
                <a:spcPts val="0"/>
              </a:spcAft>
              <a:buClr>
                <a:srgbClr val="22228B"/>
              </a:buClr>
              <a:buSzPts val="2800"/>
              <a:buFont typeface="Arial"/>
              <a:buNone/>
              <a:defRPr/>
            </a:lvl2pPr>
            <a:lvl3pPr lvl="2" algn="ctr">
              <a:spcBef>
                <a:spcPts val="0"/>
              </a:spcBef>
              <a:spcAft>
                <a:spcPts val="0"/>
              </a:spcAft>
              <a:buClr>
                <a:srgbClr val="22228B"/>
              </a:buClr>
              <a:buSzPts val="2800"/>
              <a:buFont typeface="Arial"/>
              <a:buNone/>
              <a:defRPr/>
            </a:lvl3pPr>
            <a:lvl4pPr lvl="3" algn="ctr">
              <a:spcBef>
                <a:spcPts val="0"/>
              </a:spcBef>
              <a:spcAft>
                <a:spcPts val="0"/>
              </a:spcAft>
              <a:buClr>
                <a:srgbClr val="22228B"/>
              </a:buClr>
              <a:buSzPts val="2800"/>
              <a:buFont typeface="Arial"/>
              <a:buNone/>
              <a:defRPr/>
            </a:lvl4pPr>
            <a:lvl5pPr lvl="4" algn="ctr">
              <a:spcBef>
                <a:spcPts val="0"/>
              </a:spcBef>
              <a:spcAft>
                <a:spcPts val="0"/>
              </a:spcAft>
              <a:buClr>
                <a:srgbClr val="22228B"/>
              </a:buClr>
              <a:buSzPts val="2800"/>
              <a:buFont typeface="Arial"/>
              <a:buNone/>
              <a:defRPr/>
            </a:lvl5pPr>
            <a:lvl6pPr lvl="5" algn="ctr">
              <a:spcBef>
                <a:spcPts val="0"/>
              </a:spcBef>
              <a:spcAft>
                <a:spcPts val="0"/>
              </a:spcAft>
              <a:buClr>
                <a:srgbClr val="000099"/>
              </a:buClr>
              <a:buSzPts val="2800"/>
              <a:buFont typeface="Arial"/>
              <a:buNone/>
              <a:defRPr/>
            </a:lvl6pPr>
            <a:lvl7pPr lvl="6" algn="ctr">
              <a:spcBef>
                <a:spcPts val="0"/>
              </a:spcBef>
              <a:spcAft>
                <a:spcPts val="0"/>
              </a:spcAft>
              <a:buClr>
                <a:srgbClr val="000099"/>
              </a:buClr>
              <a:buSzPts val="2800"/>
              <a:buFont typeface="Arial"/>
              <a:buNone/>
              <a:defRPr/>
            </a:lvl7pPr>
            <a:lvl8pPr lvl="7" algn="ctr">
              <a:spcBef>
                <a:spcPts val="0"/>
              </a:spcBef>
              <a:spcAft>
                <a:spcPts val="0"/>
              </a:spcAft>
              <a:buClr>
                <a:srgbClr val="000099"/>
              </a:buClr>
              <a:buSzPts val="2800"/>
              <a:buFont typeface="Arial"/>
              <a:buNone/>
              <a:defRPr/>
            </a:lvl8pPr>
            <a:lvl9pPr lvl="8" algn="ctr">
              <a:spcBef>
                <a:spcPts val="0"/>
              </a:spcBef>
              <a:spcAft>
                <a:spcPts val="0"/>
              </a:spcAft>
              <a:buClr>
                <a:srgbClr val="000099"/>
              </a:buClr>
              <a:buSzPts val="2800"/>
              <a:buFont typeface="Arial"/>
              <a:buNone/>
              <a:defRPr/>
            </a:lvl9pPr>
          </a:lstStyle>
          <a:p>
            <a:endParaRPr/>
          </a:p>
        </p:txBody>
      </p:sp>
      <p:sp>
        <p:nvSpPr>
          <p:cNvPr id="68" name="Google Shape;68;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spcBef>
                <a:spcPts val="0"/>
              </a:spcBef>
              <a:spcAft>
                <a:spcPts val="0"/>
              </a:spcAft>
              <a:buClr>
                <a:schemeClr val="dk1"/>
              </a:buClr>
              <a:buSzPts val="1400"/>
              <a:buFont typeface="Arial"/>
              <a:buChar char="●"/>
              <a:defRPr sz="1400"/>
            </a:lvl1pPr>
            <a:lvl2pPr marL="914400" lvl="1" indent="-304800" algn="l">
              <a:spcBef>
                <a:spcPts val="0"/>
              </a:spcBef>
              <a:spcAft>
                <a:spcPts val="0"/>
              </a:spcAft>
              <a:buClr>
                <a:schemeClr val="dk1"/>
              </a:buClr>
              <a:buSzPts val="1200"/>
              <a:buChar char="○"/>
              <a:defRPr sz="1200"/>
            </a:lvl2pPr>
            <a:lvl3pPr marL="1371600" lvl="2" indent="-304800" algn="l">
              <a:spcBef>
                <a:spcPts val="0"/>
              </a:spcBef>
              <a:spcAft>
                <a:spcPts val="0"/>
              </a:spcAft>
              <a:buClr>
                <a:schemeClr val="dk1"/>
              </a:buClr>
              <a:buSzPts val="1200"/>
              <a:buFont typeface="Arial"/>
              <a:buChar char="■"/>
              <a:defRPr sz="1200"/>
            </a:lvl3pPr>
            <a:lvl4pPr marL="1828800" lvl="3" indent="-304800" algn="l">
              <a:spcBef>
                <a:spcPts val="0"/>
              </a:spcBef>
              <a:spcAft>
                <a:spcPts val="0"/>
              </a:spcAft>
              <a:buClr>
                <a:schemeClr val="dk1"/>
              </a:buClr>
              <a:buSzPts val="1200"/>
              <a:buFont typeface="Arial"/>
              <a:buChar char="●"/>
              <a:defRPr sz="1200"/>
            </a:lvl4pPr>
            <a:lvl5pPr marL="2286000" lvl="4" indent="-304800" algn="l">
              <a:spcBef>
                <a:spcPts val="0"/>
              </a:spcBef>
              <a:spcAft>
                <a:spcPts val="0"/>
              </a:spcAft>
              <a:buClr>
                <a:schemeClr val="dk1"/>
              </a:buClr>
              <a:buSzPts val="1200"/>
              <a:buChar char="○"/>
              <a:defRPr sz="1200"/>
            </a:lvl5pPr>
            <a:lvl6pPr marL="2743200" lvl="5" indent="-304800" algn="l">
              <a:spcBef>
                <a:spcPts val="0"/>
              </a:spcBef>
              <a:spcAft>
                <a:spcPts val="0"/>
              </a:spcAft>
              <a:buClr>
                <a:schemeClr val="dk1"/>
              </a:buClr>
              <a:buSzPts val="1200"/>
              <a:buFont typeface="Arial"/>
              <a:buChar char="■"/>
              <a:defRPr sz="1200"/>
            </a:lvl6pPr>
            <a:lvl7pPr marL="3200400" lvl="6" indent="-304800" algn="l">
              <a:spcBef>
                <a:spcPts val="0"/>
              </a:spcBef>
              <a:spcAft>
                <a:spcPts val="0"/>
              </a:spcAft>
              <a:buClr>
                <a:schemeClr val="dk1"/>
              </a:buClr>
              <a:buSzPts val="1200"/>
              <a:buFont typeface="Arial"/>
              <a:buChar char="●"/>
              <a:defRPr sz="1200"/>
            </a:lvl7pPr>
            <a:lvl8pPr marL="3657600" lvl="7" indent="-304800" algn="l">
              <a:spcBef>
                <a:spcPts val="0"/>
              </a:spcBef>
              <a:spcAft>
                <a:spcPts val="0"/>
              </a:spcAft>
              <a:buClr>
                <a:schemeClr val="dk1"/>
              </a:buClr>
              <a:buSzPts val="1200"/>
              <a:buFont typeface="Arial"/>
              <a:buChar char="○"/>
              <a:defRPr sz="1200"/>
            </a:lvl8pPr>
            <a:lvl9pPr marL="4114800" lvl="8" indent="-304800" algn="l">
              <a:spcBef>
                <a:spcPts val="0"/>
              </a:spcBef>
              <a:spcAft>
                <a:spcPts val="0"/>
              </a:spcAft>
              <a:buClr>
                <a:schemeClr val="dk1"/>
              </a:buClr>
              <a:buSzPts val="1200"/>
              <a:buFont typeface="Arial"/>
              <a:buChar char="■"/>
              <a:defRPr sz="1200"/>
            </a:lvl9pPr>
          </a:lstStyle>
          <a:p>
            <a:endParaRPr/>
          </a:p>
        </p:txBody>
      </p:sp>
      <p:sp>
        <p:nvSpPr>
          <p:cNvPr id="69" name="Google Shape;69;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spcBef>
                <a:spcPts val="0"/>
              </a:spcBef>
              <a:spcAft>
                <a:spcPts val="0"/>
              </a:spcAft>
              <a:buClr>
                <a:schemeClr val="dk1"/>
              </a:buClr>
              <a:buSzPts val="1400"/>
              <a:buFont typeface="Arial"/>
              <a:buChar char="●"/>
              <a:defRPr sz="1400"/>
            </a:lvl1pPr>
            <a:lvl2pPr marL="914400" lvl="1" indent="-304800" algn="l">
              <a:spcBef>
                <a:spcPts val="0"/>
              </a:spcBef>
              <a:spcAft>
                <a:spcPts val="0"/>
              </a:spcAft>
              <a:buClr>
                <a:schemeClr val="dk1"/>
              </a:buClr>
              <a:buSzPts val="1200"/>
              <a:buChar char="○"/>
              <a:defRPr sz="1200"/>
            </a:lvl2pPr>
            <a:lvl3pPr marL="1371600" lvl="2" indent="-304800" algn="l">
              <a:spcBef>
                <a:spcPts val="0"/>
              </a:spcBef>
              <a:spcAft>
                <a:spcPts val="0"/>
              </a:spcAft>
              <a:buClr>
                <a:schemeClr val="dk1"/>
              </a:buClr>
              <a:buSzPts val="1200"/>
              <a:buFont typeface="Arial"/>
              <a:buChar char="■"/>
              <a:defRPr sz="1200"/>
            </a:lvl3pPr>
            <a:lvl4pPr marL="1828800" lvl="3" indent="-304800" algn="l">
              <a:spcBef>
                <a:spcPts val="0"/>
              </a:spcBef>
              <a:spcAft>
                <a:spcPts val="0"/>
              </a:spcAft>
              <a:buClr>
                <a:schemeClr val="dk1"/>
              </a:buClr>
              <a:buSzPts val="1200"/>
              <a:buFont typeface="Arial"/>
              <a:buChar char="●"/>
              <a:defRPr sz="1200"/>
            </a:lvl4pPr>
            <a:lvl5pPr marL="2286000" lvl="4" indent="-304800" algn="l">
              <a:spcBef>
                <a:spcPts val="0"/>
              </a:spcBef>
              <a:spcAft>
                <a:spcPts val="0"/>
              </a:spcAft>
              <a:buClr>
                <a:schemeClr val="dk1"/>
              </a:buClr>
              <a:buSzPts val="1200"/>
              <a:buChar char="○"/>
              <a:defRPr sz="1200"/>
            </a:lvl5pPr>
            <a:lvl6pPr marL="2743200" lvl="5" indent="-304800" algn="l">
              <a:spcBef>
                <a:spcPts val="0"/>
              </a:spcBef>
              <a:spcAft>
                <a:spcPts val="0"/>
              </a:spcAft>
              <a:buClr>
                <a:schemeClr val="dk1"/>
              </a:buClr>
              <a:buSzPts val="1200"/>
              <a:buFont typeface="Arial"/>
              <a:buChar char="■"/>
              <a:defRPr sz="1200"/>
            </a:lvl6pPr>
            <a:lvl7pPr marL="3200400" lvl="6" indent="-304800" algn="l">
              <a:spcBef>
                <a:spcPts val="0"/>
              </a:spcBef>
              <a:spcAft>
                <a:spcPts val="0"/>
              </a:spcAft>
              <a:buClr>
                <a:schemeClr val="dk1"/>
              </a:buClr>
              <a:buSzPts val="1200"/>
              <a:buFont typeface="Arial"/>
              <a:buChar char="●"/>
              <a:defRPr sz="1200"/>
            </a:lvl7pPr>
            <a:lvl8pPr marL="3657600" lvl="7" indent="-304800" algn="l">
              <a:spcBef>
                <a:spcPts val="0"/>
              </a:spcBef>
              <a:spcAft>
                <a:spcPts val="0"/>
              </a:spcAft>
              <a:buClr>
                <a:schemeClr val="dk1"/>
              </a:buClr>
              <a:buSzPts val="1200"/>
              <a:buFont typeface="Arial"/>
              <a:buChar char="○"/>
              <a:defRPr sz="1200"/>
            </a:lvl8pPr>
            <a:lvl9pPr marL="4114800" lvl="8" indent="-304800" algn="l">
              <a:spcBef>
                <a:spcPts val="0"/>
              </a:spcBef>
              <a:spcAft>
                <a:spcPts val="0"/>
              </a:spcAft>
              <a:buClr>
                <a:schemeClr val="dk1"/>
              </a:buClr>
              <a:buSzPts val="1200"/>
              <a:buFont typeface="Arial"/>
              <a:buChar char="■"/>
              <a:defRPr sz="1200"/>
            </a:lvl9pPr>
          </a:lstStyle>
          <a:p>
            <a:endParaRPr/>
          </a:p>
        </p:txBody>
      </p:sp>
      <p:sp>
        <p:nvSpPr>
          <p:cNvPr id="70" name="Google Shape;70;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88C4D3E-8B68-98AE-FE9F-634ABDD6C269}"/>
              </a:ext>
            </a:extLst>
          </p:cNvPr>
          <p:cNvSpPr>
            <a:spLocks noGrp="1"/>
          </p:cNvSpPr>
          <p:nvPr>
            <p:ph type="dt" sz="half" idx="10"/>
          </p:nvPr>
        </p:nvSpPr>
        <p:spPr/>
        <p:txBody>
          <a:bodyPr/>
          <a:lstStyle>
            <a:lvl1pPr>
              <a:defRPr/>
            </a:lvl1pPr>
          </a:lstStyle>
          <a:p>
            <a:pPr>
              <a:defRPr/>
            </a:pPr>
            <a:fld id="{9189CFA1-5C5C-9249-97BE-29E3E6E1C43B}" type="datetimeFigureOut">
              <a:rPr lang="en-US" altLang="en-US"/>
              <a:pPr>
                <a:defRPr/>
              </a:pPr>
              <a:t>3/15/25</a:t>
            </a:fld>
            <a:endParaRPr lang="en-US" altLang="en-US"/>
          </a:p>
        </p:txBody>
      </p:sp>
      <p:sp>
        <p:nvSpPr>
          <p:cNvPr id="5" name="Footer Placeholder 4">
            <a:extLst>
              <a:ext uri="{FF2B5EF4-FFF2-40B4-BE49-F238E27FC236}">
                <a16:creationId xmlns:a16="http://schemas.microsoft.com/office/drawing/2014/main" id="{5FC65A08-5B9D-F7D8-2E1B-252CAC45FA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48AD6C-5AFD-8C8D-95D3-FEF3F6F54FB8}"/>
              </a:ext>
            </a:extLst>
          </p:cNvPr>
          <p:cNvSpPr>
            <a:spLocks noGrp="1"/>
          </p:cNvSpPr>
          <p:nvPr>
            <p:ph type="sldNum" sz="quarter" idx="12"/>
          </p:nvPr>
        </p:nvSpPr>
        <p:spPr/>
        <p:txBody>
          <a:bodyPr/>
          <a:lstStyle>
            <a:lvl1pPr>
              <a:defRPr/>
            </a:lvl1pPr>
          </a:lstStyle>
          <a:p>
            <a:pPr>
              <a:defRPr/>
            </a:pPr>
            <a:fld id="{AF3ECD98-A926-C342-80BD-7AEBB5B65039}" type="slidenum">
              <a:rPr lang="en-US" altLang="en-US"/>
              <a:pPr>
                <a:defRPr/>
              </a:pPr>
              <a:t>‹#›</a:t>
            </a:fld>
            <a:endParaRPr lang="en-US" altLang="en-US"/>
          </a:p>
        </p:txBody>
      </p:sp>
    </p:spTree>
    <p:extLst>
      <p:ext uri="{BB962C8B-B14F-4D97-AF65-F5344CB8AC3E}">
        <p14:creationId xmlns:p14="http://schemas.microsoft.com/office/powerpoint/2010/main" val="2251118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5B2E7-B387-97BB-7DD4-6068BCBF19D0}"/>
              </a:ext>
            </a:extLst>
          </p:cNvPr>
          <p:cNvSpPr>
            <a:spLocks noGrp="1"/>
          </p:cNvSpPr>
          <p:nvPr>
            <p:ph type="dt" sz="half" idx="10"/>
          </p:nvPr>
        </p:nvSpPr>
        <p:spPr/>
        <p:txBody>
          <a:bodyPr/>
          <a:lstStyle>
            <a:lvl1pPr>
              <a:defRPr/>
            </a:lvl1pPr>
          </a:lstStyle>
          <a:p>
            <a:pPr>
              <a:defRPr/>
            </a:pPr>
            <a:fld id="{1640BE74-0712-BB49-ABF3-A4AD6971EC98}" type="datetimeFigureOut">
              <a:rPr lang="en-US" altLang="en-US"/>
              <a:pPr>
                <a:defRPr/>
              </a:pPr>
              <a:t>3/15/25</a:t>
            </a:fld>
            <a:endParaRPr lang="en-US" altLang="en-US"/>
          </a:p>
        </p:txBody>
      </p:sp>
      <p:sp>
        <p:nvSpPr>
          <p:cNvPr id="5" name="Footer Placeholder 4">
            <a:extLst>
              <a:ext uri="{FF2B5EF4-FFF2-40B4-BE49-F238E27FC236}">
                <a16:creationId xmlns:a16="http://schemas.microsoft.com/office/drawing/2014/main" id="{3C8F0D56-4778-1FC1-7AD6-DE7B1E2BD5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E50D27-50CA-1BAC-7409-82D064DE974E}"/>
              </a:ext>
            </a:extLst>
          </p:cNvPr>
          <p:cNvSpPr>
            <a:spLocks noGrp="1"/>
          </p:cNvSpPr>
          <p:nvPr>
            <p:ph type="sldNum" sz="quarter" idx="12"/>
          </p:nvPr>
        </p:nvSpPr>
        <p:spPr/>
        <p:txBody>
          <a:bodyPr/>
          <a:lstStyle>
            <a:lvl1pPr>
              <a:defRPr/>
            </a:lvl1pPr>
          </a:lstStyle>
          <a:p>
            <a:pPr>
              <a:defRPr/>
            </a:pPr>
            <a:fld id="{887233A4-552D-7545-9BB4-7C0753F37F38}" type="slidenum">
              <a:rPr lang="en-US" altLang="en-US"/>
              <a:pPr>
                <a:defRPr/>
              </a:pPr>
              <a:t>‹#›</a:t>
            </a:fld>
            <a:endParaRPr lang="en-US" altLang="en-US"/>
          </a:p>
        </p:txBody>
      </p:sp>
    </p:spTree>
    <p:extLst>
      <p:ext uri="{BB962C8B-B14F-4D97-AF65-F5344CB8AC3E}">
        <p14:creationId xmlns:p14="http://schemas.microsoft.com/office/powerpoint/2010/main" val="1964919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A3C1BD-6922-7783-C24B-EB353EC8C841}"/>
              </a:ext>
            </a:extLst>
          </p:cNvPr>
          <p:cNvSpPr>
            <a:spLocks noGrp="1"/>
          </p:cNvSpPr>
          <p:nvPr>
            <p:ph type="dt" sz="half" idx="10"/>
          </p:nvPr>
        </p:nvSpPr>
        <p:spPr/>
        <p:txBody>
          <a:bodyPr/>
          <a:lstStyle>
            <a:lvl1pPr>
              <a:defRPr/>
            </a:lvl1pPr>
          </a:lstStyle>
          <a:p>
            <a:pPr>
              <a:defRPr/>
            </a:pPr>
            <a:fld id="{A8971B03-6239-C741-969E-D4CDF3A4E3C0}" type="datetimeFigureOut">
              <a:rPr lang="en-US" altLang="en-US"/>
              <a:pPr>
                <a:defRPr/>
              </a:pPr>
              <a:t>3/15/25</a:t>
            </a:fld>
            <a:endParaRPr lang="en-US" altLang="en-US"/>
          </a:p>
        </p:txBody>
      </p:sp>
      <p:sp>
        <p:nvSpPr>
          <p:cNvPr id="5" name="Footer Placeholder 4">
            <a:extLst>
              <a:ext uri="{FF2B5EF4-FFF2-40B4-BE49-F238E27FC236}">
                <a16:creationId xmlns:a16="http://schemas.microsoft.com/office/drawing/2014/main" id="{E0453346-4AD0-6AFC-DF10-83B5933C629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7E426B-D227-3B55-315C-74FAFCE80757}"/>
              </a:ext>
            </a:extLst>
          </p:cNvPr>
          <p:cNvSpPr>
            <a:spLocks noGrp="1"/>
          </p:cNvSpPr>
          <p:nvPr>
            <p:ph type="sldNum" sz="quarter" idx="12"/>
          </p:nvPr>
        </p:nvSpPr>
        <p:spPr/>
        <p:txBody>
          <a:bodyPr/>
          <a:lstStyle>
            <a:lvl1pPr>
              <a:defRPr/>
            </a:lvl1pPr>
          </a:lstStyle>
          <a:p>
            <a:pPr>
              <a:defRPr/>
            </a:pPr>
            <a:fld id="{BA92D771-A592-BC4E-B611-3DD1D9F64DC4}" type="slidenum">
              <a:rPr lang="en-US" altLang="en-US"/>
              <a:pPr>
                <a:defRPr/>
              </a:pPr>
              <a:t>‹#›</a:t>
            </a:fld>
            <a:endParaRPr lang="en-US" altLang="en-US"/>
          </a:p>
        </p:txBody>
      </p:sp>
    </p:spTree>
    <p:extLst>
      <p:ext uri="{BB962C8B-B14F-4D97-AF65-F5344CB8AC3E}">
        <p14:creationId xmlns:p14="http://schemas.microsoft.com/office/powerpoint/2010/main" val="454552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1F2B7DB-E3BD-2F61-7BD6-96EDB8670A04}"/>
              </a:ext>
            </a:extLst>
          </p:cNvPr>
          <p:cNvSpPr>
            <a:spLocks noGrp="1"/>
          </p:cNvSpPr>
          <p:nvPr>
            <p:ph type="dt" sz="half" idx="10"/>
          </p:nvPr>
        </p:nvSpPr>
        <p:spPr/>
        <p:txBody>
          <a:bodyPr/>
          <a:lstStyle>
            <a:lvl1pPr>
              <a:defRPr/>
            </a:lvl1pPr>
          </a:lstStyle>
          <a:p>
            <a:pPr>
              <a:defRPr/>
            </a:pPr>
            <a:fld id="{DCD55B74-AA7A-FE4A-9909-8F2768A106C1}" type="datetimeFigureOut">
              <a:rPr lang="en-US" altLang="en-US"/>
              <a:pPr>
                <a:defRPr/>
              </a:pPr>
              <a:t>3/15/25</a:t>
            </a:fld>
            <a:endParaRPr lang="en-US" altLang="en-US"/>
          </a:p>
        </p:txBody>
      </p:sp>
      <p:sp>
        <p:nvSpPr>
          <p:cNvPr id="6" name="Footer Placeholder 4">
            <a:extLst>
              <a:ext uri="{FF2B5EF4-FFF2-40B4-BE49-F238E27FC236}">
                <a16:creationId xmlns:a16="http://schemas.microsoft.com/office/drawing/2014/main" id="{815DEB7E-D3DE-BEC1-F369-65055F29F6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FA73F7-CC7D-6BC7-54A5-2E8DE725A2B7}"/>
              </a:ext>
            </a:extLst>
          </p:cNvPr>
          <p:cNvSpPr>
            <a:spLocks noGrp="1"/>
          </p:cNvSpPr>
          <p:nvPr>
            <p:ph type="sldNum" sz="quarter" idx="12"/>
          </p:nvPr>
        </p:nvSpPr>
        <p:spPr/>
        <p:txBody>
          <a:bodyPr/>
          <a:lstStyle>
            <a:lvl1pPr>
              <a:defRPr/>
            </a:lvl1pPr>
          </a:lstStyle>
          <a:p>
            <a:pPr>
              <a:defRPr/>
            </a:pPr>
            <a:fld id="{CF37AAE8-462D-5D4A-9F85-83C530B555D3}" type="slidenum">
              <a:rPr lang="en-US" altLang="en-US"/>
              <a:pPr>
                <a:defRPr/>
              </a:pPr>
              <a:t>‹#›</a:t>
            </a:fld>
            <a:endParaRPr lang="en-US" altLang="en-US"/>
          </a:p>
        </p:txBody>
      </p:sp>
    </p:spTree>
    <p:extLst>
      <p:ext uri="{BB962C8B-B14F-4D97-AF65-F5344CB8AC3E}">
        <p14:creationId xmlns:p14="http://schemas.microsoft.com/office/powerpoint/2010/main" val="147425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F12C62D-6105-23BB-01E6-919C726A4CE3}"/>
              </a:ext>
            </a:extLst>
          </p:cNvPr>
          <p:cNvSpPr>
            <a:spLocks noGrp="1"/>
          </p:cNvSpPr>
          <p:nvPr>
            <p:ph type="dt" sz="half" idx="10"/>
          </p:nvPr>
        </p:nvSpPr>
        <p:spPr/>
        <p:txBody>
          <a:bodyPr/>
          <a:lstStyle>
            <a:lvl1pPr>
              <a:defRPr/>
            </a:lvl1pPr>
          </a:lstStyle>
          <a:p>
            <a:pPr>
              <a:defRPr/>
            </a:pPr>
            <a:fld id="{43A416CD-5DED-C34D-B606-9E92FFB6D43F}" type="datetimeFigureOut">
              <a:rPr lang="en-US" altLang="en-US"/>
              <a:pPr>
                <a:defRPr/>
              </a:pPr>
              <a:t>3/15/25</a:t>
            </a:fld>
            <a:endParaRPr lang="en-US" altLang="en-US"/>
          </a:p>
        </p:txBody>
      </p:sp>
      <p:sp>
        <p:nvSpPr>
          <p:cNvPr id="8" name="Footer Placeholder 4">
            <a:extLst>
              <a:ext uri="{FF2B5EF4-FFF2-40B4-BE49-F238E27FC236}">
                <a16:creationId xmlns:a16="http://schemas.microsoft.com/office/drawing/2014/main" id="{336432CB-CAFE-D831-2A73-EE7A75CD44F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45A9D6D-08F0-133F-F431-593BB9FE52E3}"/>
              </a:ext>
            </a:extLst>
          </p:cNvPr>
          <p:cNvSpPr>
            <a:spLocks noGrp="1"/>
          </p:cNvSpPr>
          <p:nvPr>
            <p:ph type="sldNum" sz="quarter" idx="12"/>
          </p:nvPr>
        </p:nvSpPr>
        <p:spPr/>
        <p:txBody>
          <a:bodyPr/>
          <a:lstStyle>
            <a:lvl1pPr>
              <a:defRPr/>
            </a:lvl1pPr>
          </a:lstStyle>
          <a:p>
            <a:pPr>
              <a:defRPr/>
            </a:pPr>
            <a:fld id="{25897E9E-FBC4-9745-9B36-BA52CF2F4F5C}" type="slidenum">
              <a:rPr lang="en-US" altLang="en-US"/>
              <a:pPr>
                <a:defRPr/>
              </a:pPr>
              <a:t>‹#›</a:t>
            </a:fld>
            <a:endParaRPr lang="en-US" altLang="en-US"/>
          </a:p>
        </p:txBody>
      </p:sp>
    </p:spTree>
    <p:extLst>
      <p:ext uri="{BB962C8B-B14F-4D97-AF65-F5344CB8AC3E}">
        <p14:creationId xmlns:p14="http://schemas.microsoft.com/office/powerpoint/2010/main" val="978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E29884A-3EF9-DDEB-DF37-A6A6DB5D7B63}"/>
              </a:ext>
            </a:extLst>
          </p:cNvPr>
          <p:cNvSpPr>
            <a:spLocks noGrp="1"/>
          </p:cNvSpPr>
          <p:nvPr>
            <p:ph type="dt" sz="half" idx="10"/>
          </p:nvPr>
        </p:nvSpPr>
        <p:spPr/>
        <p:txBody>
          <a:bodyPr/>
          <a:lstStyle>
            <a:lvl1pPr>
              <a:defRPr/>
            </a:lvl1pPr>
          </a:lstStyle>
          <a:p>
            <a:pPr>
              <a:defRPr/>
            </a:pPr>
            <a:fld id="{4C5A125D-13CF-964F-AB9D-2BE36339F22F}" type="datetimeFigureOut">
              <a:rPr lang="en-US" altLang="en-US"/>
              <a:pPr>
                <a:defRPr/>
              </a:pPr>
              <a:t>3/15/25</a:t>
            </a:fld>
            <a:endParaRPr lang="en-US" altLang="en-US"/>
          </a:p>
        </p:txBody>
      </p:sp>
      <p:sp>
        <p:nvSpPr>
          <p:cNvPr id="4" name="Footer Placeholder 4">
            <a:extLst>
              <a:ext uri="{FF2B5EF4-FFF2-40B4-BE49-F238E27FC236}">
                <a16:creationId xmlns:a16="http://schemas.microsoft.com/office/drawing/2014/main" id="{75BF6C6B-C181-EE21-26BE-B6EC1108540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597AEB2-F83D-FB12-12F3-4FAAFD02FEF6}"/>
              </a:ext>
            </a:extLst>
          </p:cNvPr>
          <p:cNvSpPr>
            <a:spLocks noGrp="1"/>
          </p:cNvSpPr>
          <p:nvPr>
            <p:ph type="sldNum" sz="quarter" idx="12"/>
          </p:nvPr>
        </p:nvSpPr>
        <p:spPr/>
        <p:txBody>
          <a:bodyPr/>
          <a:lstStyle>
            <a:lvl1pPr>
              <a:defRPr/>
            </a:lvl1pPr>
          </a:lstStyle>
          <a:p>
            <a:pPr>
              <a:defRPr/>
            </a:pPr>
            <a:fld id="{82143103-8DDE-F349-AC7A-7C7659959978}" type="slidenum">
              <a:rPr lang="en-US" altLang="en-US"/>
              <a:pPr>
                <a:defRPr/>
              </a:pPr>
              <a:t>‹#›</a:t>
            </a:fld>
            <a:endParaRPr lang="en-US" altLang="en-US"/>
          </a:p>
        </p:txBody>
      </p:sp>
    </p:spTree>
    <p:extLst>
      <p:ext uri="{BB962C8B-B14F-4D97-AF65-F5344CB8AC3E}">
        <p14:creationId xmlns:p14="http://schemas.microsoft.com/office/powerpoint/2010/main" val="1146613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0727F6C-2F72-C9B6-1CF9-4B4BB7545A9E}"/>
              </a:ext>
            </a:extLst>
          </p:cNvPr>
          <p:cNvSpPr>
            <a:spLocks noGrp="1"/>
          </p:cNvSpPr>
          <p:nvPr>
            <p:ph type="dt" sz="half" idx="10"/>
          </p:nvPr>
        </p:nvSpPr>
        <p:spPr/>
        <p:txBody>
          <a:bodyPr/>
          <a:lstStyle>
            <a:lvl1pPr>
              <a:defRPr/>
            </a:lvl1pPr>
          </a:lstStyle>
          <a:p>
            <a:pPr>
              <a:defRPr/>
            </a:pPr>
            <a:fld id="{F393901C-133A-BB49-85DF-956857C824A0}" type="datetimeFigureOut">
              <a:rPr lang="en-US" altLang="en-US"/>
              <a:pPr>
                <a:defRPr/>
              </a:pPr>
              <a:t>3/15/25</a:t>
            </a:fld>
            <a:endParaRPr lang="en-US" altLang="en-US"/>
          </a:p>
        </p:txBody>
      </p:sp>
      <p:sp>
        <p:nvSpPr>
          <p:cNvPr id="3" name="Footer Placeholder 4">
            <a:extLst>
              <a:ext uri="{FF2B5EF4-FFF2-40B4-BE49-F238E27FC236}">
                <a16:creationId xmlns:a16="http://schemas.microsoft.com/office/drawing/2014/main" id="{04B3BA6B-152C-E9F2-6CCA-2C0A5C2E0AD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80315B0-E68E-BD14-639E-1EF49C8AAED1}"/>
              </a:ext>
            </a:extLst>
          </p:cNvPr>
          <p:cNvSpPr>
            <a:spLocks noGrp="1"/>
          </p:cNvSpPr>
          <p:nvPr>
            <p:ph type="sldNum" sz="quarter" idx="12"/>
          </p:nvPr>
        </p:nvSpPr>
        <p:spPr/>
        <p:txBody>
          <a:bodyPr/>
          <a:lstStyle>
            <a:lvl1pPr>
              <a:defRPr/>
            </a:lvl1pPr>
          </a:lstStyle>
          <a:p>
            <a:pPr>
              <a:defRPr/>
            </a:pPr>
            <a:fld id="{1559CCDE-1D23-B64C-B334-8801A8E23080}" type="slidenum">
              <a:rPr lang="en-US" altLang="en-US"/>
              <a:pPr>
                <a:defRPr/>
              </a:pPr>
              <a:t>‹#›</a:t>
            </a:fld>
            <a:endParaRPr lang="en-US" altLang="en-US"/>
          </a:p>
        </p:txBody>
      </p:sp>
    </p:spTree>
    <p:extLst>
      <p:ext uri="{BB962C8B-B14F-4D97-AF65-F5344CB8AC3E}">
        <p14:creationId xmlns:p14="http://schemas.microsoft.com/office/powerpoint/2010/main" val="924728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9B9F3FD5-844C-7E20-2D75-245FEBD415FA}"/>
              </a:ext>
            </a:extLst>
          </p:cNvPr>
          <p:cNvSpPr>
            <a:spLocks noGrp="1"/>
          </p:cNvSpPr>
          <p:nvPr>
            <p:ph type="dt" sz="half" idx="10"/>
          </p:nvPr>
        </p:nvSpPr>
        <p:spPr/>
        <p:txBody>
          <a:bodyPr/>
          <a:lstStyle>
            <a:lvl1pPr>
              <a:defRPr/>
            </a:lvl1pPr>
          </a:lstStyle>
          <a:p>
            <a:pPr>
              <a:defRPr/>
            </a:pPr>
            <a:fld id="{87D60EB8-E20E-5C4C-B314-7A106B9407EF}" type="datetimeFigureOut">
              <a:rPr lang="en-US" altLang="en-US"/>
              <a:pPr>
                <a:defRPr/>
              </a:pPr>
              <a:t>3/15/25</a:t>
            </a:fld>
            <a:endParaRPr lang="en-US" altLang="en-US"/>
          </a:p>
        </p:txBody>
      </p:sp>
      <p:sp>
        <p:nvSpPr>
          <p:cNvPr id="6" name="Footer Placeholder 4">
            <a:extLst>
              <a:ext uri="{FF2B5EF4-FFF2-40B4-BE49-F238E27FC236}">
                <a16:creationId xmlns:a16="http://schemas.microsoft.com/office/drawing/2014/main" id="{916BF372-683E-0634-68EA-326E4A93FA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E7DF86-C9F5-A1FF-55C4-6FDB9482A48B}"/>
              </a:ext>
            </a:extLst>
          </p:cNvPr>
          <p:cNvSpPr>
            <a:spLocks noGrp="1"/>
          </p:cNvSpPr>
          <p:nvPr>
            <p:ph type="sldNum" sz="quarter" idx="12"/>
          </p:nvPr>
        </p:nvSpPr>
        <p:spPr/>
        <p:txBody>
          <a:bodyPr/>
          <a:lstStyle>
            <a:lvl1pPr>
              <a:defRPr/>
            </a:lvl1pPr>
          </a:lstStyle>
          <a:p>
            <a:pPr>
              <a:defRPr/>
            </a:pPr>
            <a:fld id="{B7FE7595-95A7-F646-90E6-EDE4EF6D3D31}" type="slidenum">
              <a:rPr lang="en-US" altLang="en-US"/>
              <a:pPr>
                <a:defRPr/>
              </a:pPr>
              <a:t>‹#›</a:t>
            </a:fld>
            <a:endParaRPr lang="en-US" altLang="en-US"/>
          </a:p>
        </p:txBody>
      </p:sp>
    </p:spTree>
    <p:extLst>
      <p:ext uri="{BB962C8B-B14F-4D97-AF65-F5344CB8AC3E}">
        <p14:creationId xmlns:p14="http://schemas.microsoft.com/office/powerpoint/2010/main" val="3499419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5050251E-EE3B-3EF4-0848-CD713EDDDFCD}"/>
              </a:ext>
            </a:extLst>
          </p:cNvPr>
          <p:cNvSpPr>
            <a:spLocks noGrp="1"/>
          </p:cNvSpPr>
          <p:nvPr>
            <p:ph type="dt" sz="half" idx="10"/>
          </p:nvPr>
        </p:nvSpPr>
        <p:spPr/>
        <p:txBody>
          <a:bodyPr/>
          <a:lstStyle>
            <a:lvl1pPr>
              <a:defRPr/>
            </a:lvl1pPr>
          </a:lstStyle>
          <a:p>
            <a:pPr>
              <a:defRPr/>
            </a:pPr>
            <a:fld id="{7BBB376D-8BF5-514D-A7F8-7DE6782A5236}" type="datetimeFigureOut">
              <a:rPr lang="en-US" altLang="en-US"/>
              <a:pPr>
                <a:defRPr/>
              </a:pPr>
              <a:t>3/15/25</a:t>
            </a:fld>
            <a:endParaRPr lang="en-US" altLang="en-US"/>
          </a:p>
        </p:txBody>
      </p:sp>
      <p:sp>
        <p:nvSpPr>
          <p:cNvPr id="6" name="Footer Placeholder 4">
            <a:extLst>
              <a:ext uri="{FF2B5EF4-FFF2-40B4-BE49-F238E27FC236}">
                <a16:creationId xmlns:a16="http://schemas.microsoft.com/office/drawing/2014/main" id="{38D10750-B97D-7154-E116-BE301FE9E3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4DB723-9683-58EB-7768-DF65A5CCC2D8}"/>
              </a:ext>
            </a:extLst>
          </p:cNvPr>
          <p:cNvSpPr>
            <a:spLocks noGrp="1"/>
          </p:cNvSpPr>
          <p:nvPr>
            <p:ph type="sldNum" sz="quarter" idx="12"/>
          </p:nvPr>
        </p:nvSpPr>
        <p:spPr/>
        <p:txBody>
          <a:bodyPr/>
          <a:lstStyle>
            <a:lvl1pPr>
              <a:defRPr/>
            </a:lvl1pPr>
          </a:lstStyle>
          <a:p>
            <a:pPr>
              <a:defRPr/>
            </a:pPr>
            <a:fld id="{0A3CAD3F-3026-8849-A171-2895CAC3D8F5}" type="slidenum">
              <a:rPr lang="en-US" altLang="en-US"/>
              <a:pPr>
                <a:defRPr/>
              </a:pPr>
              <a:t>‹#›</a:t>
            </a:fld>
            <a:endParaRPr lang="en-US" altLang="en-US"/>
          </a:p>
        </p:txBody>
      </p:sp>
    </p:spTree>
    <p:extLst>
      <p:ext uri="{BB962C8B-B14F-4D97-AF65-F5344CB8AC3E}">
        <p14:creationId xmlns:p14="http://schemas.microsoft.com/office/powerpoint/2010/main" val="660014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69259-DF96-95A7-DF54-4E2D64D1F749}"/>
              </a:ext>
            </a:extLst>
          </p:cNvPr>
          <p:cNvSpPr>
            <a:spLocks noGrp="1"/>
          </p:cNvSpPr>
          <p:nvPr>
            <p:ph type="dt" sz="half" idx="10"/>
          </p:nvPr>
        </p:nvSpPr>
        <p:spPr/>
        <p:txBody>
          <a:bodyPr/>
          <a:lstStyle>
            <a:lvl1pPr>
              <a:defRPr/>
            </a:lvl1pPr>
          </a:lstStyle>
          <a:p>
            <a:pPr>
              <a:defRPr/>
            </a:pPr>
            <a:fld id="{01C61874-3F27-254E-9A1A-74A4D6A0845A}" type="datetimeFigureOut">
              <a:rPr lang="en-US" altLang="en-US"/>
              <a:pPr>
                <a:defRPr/>
              </a:pPr>
              <a:t>3/15/25</a:t>
            </a:fld>
            <a:endParaRPr lang="en-US" altLang="en-US"/>
          </a:p>
        </p:txBody>
      </p:sp>
      <p:sp>
        <p:nvSpPr>
          <p:cNvPr id="5" name="Footer Placeholder 4">
            <a:extLst>
              <a:ext uri="{FF2B5EF4-FFF2-40B4-BE49-F238E27FC236}">
                <a16:creationId xmlns:a16="http://schemas.microsoft.com/office/drawing/2014/main" id="{D8684A40-63E1-FD68-3CC2-DE617DC4A5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829C27-0DEA-2C52-38F9-CD990DE5B79C}"/>
              </a:ext>
            </a:extLst>
          </p:cNvPr>
          <p:cNvSpPr>
            <a:spLocks noGrp="1"/>
          </p:cNvSpPr>
          <p:nvPr>
            <p:ph type="sldNum" sz="quarter" idx="12"/>
          </p:nvPr>
        </p:nvSpPr>
        <p:spPr/>
        <p:txBody>
          <a:bodyPr/>
          <a:lstStyle>
            <a:lvl1pPr>
              <a:defRPr/>
            </a:lvl1pPr>
          </a:lstStyle>
          <a:p>
            <a:pPr>
              <a:defRPr/>
            </a:pPr>
            <a:fld id="{35AFE5AF-A01D-D141-B8DE-14AD4E3C6D83}" type="slidenum">
              <a:rPr lang="en-US" altLang="en-US"/>
              <a:pPr>
                <a:defRPr/>
              </a:pPr>
              <a:t>‹#›</a:t>
            </a:fld>
            <a:endParaRPr lang="en-US" altLang="en-US"/>
          </a:p>
        </p:txBody>
      </p:sp>
    </p:spTree>
    <p:extLst>
      <p:ext uri="{BB962C8B-B14F-4D97-AF65-F5344CB8AC3E}">
        <p14:creationId xmlns:p14="http://schemas.microsoft.com/office/powerpoint/2010/main" val="2042777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621F4-FEBB-C73E-7A77-2B1D0E4F9B94}"/>
              </a:ext>
            </a:extLst>
          </p:cNvPr>
          <p:cNvSpPr>
            <a:spLocks noGrp="1"/>
          </p:cNvSpPr>
          <p:nvPr>
            <p:ph type="dt" sz="half" idx="10"/>
          </p:nvPr>
        </p:nvSpPr>
        <p:spPr/>
        <p:txBody>
          <a:bodyPr/>
          <a:lstStyle>
            <a:lvl1pPr>
              <a:defRPr/>
            </a:lvl1pPr>
          </a:lstStyle>
          <a:p>
            <a:pPr>
              <a:defRPr/>
            </a:pPr>
            <a:fld id="{DAB4836A-DC8E-FA45-93CE-5A1728D0D2FC}" type="datetimeFigureOut">
              <a:rPr lang="en-US" altLang="en-US"/>
              <a:pPr>
                <a:defRPr/>
              </a:pPr>
              <a:t>3/15/25</a:t>
            </a:fld>
            <a:endParaRPr lang="en-US" altLang="en-US"/>
          </a:p>
        </p:txBody>
      </p:sp>
      <p:sp>
        <p:nvSpPr>
          <p:cNvPr id="5" name="Footer Placeholder 4">
            <a:extLst>
              <a:ext uri="{FF2B5EF4-FFF2-40B4-BE49-F238E27FC236}">
                <a16:creationId xmlns:a16="http://schemas.microsoft.com/office/drawing/2014/main" id="{2A4668E8-314B-D2D4-686B-350E0D4AAA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DCF88D-2BBC-F2D1-6404-6568D33EE49E}"/>
              </a:ext>
            </a:extLst>
          </p:cNvPr>
          <p:cNvSpPr>
            <a:spLocks noGrp="1"/>
          </p:cNvSpPr>
          <p:nvPr>
            <p:ph type="sldNum" sz="quarter" idx="12"/>
          </p:nvPr>
        </p:nvSpPr>
        <p:spPr/>
        <p:txBody>
          <a:bodyPr/>
          <a:lstStyle>
            <a:lvl1pPr>
              <a:defRPr/>
            </a:lvl1pPr>
          </a:lstStyle>
          <a:p>
            <a:pPr>
              <a:defRPr/>
            </a:pPr>
            <a:fld id="{0DF6272A-3106-1B41-848A-BD2F6992FD66}" type="slidenum">
              <a:rPr lang="en-US" altLang="en-US"/>
              <a:pPr>
                <a:defRPr/>
              </a:pPr>
              <a:t>‹#›</a:t>
            </a:fld>
            <a:endParaRPr lang="en-US" altLang="en-US"/>
          </a:p>
        </p:txBody>
      </p:sp>
    </p:spTree>
    <p:extLst>
      <p:ext uri="{BB962C8B-B14F-4D97-AF65-F5344CB8AC3E}">
        <p14:creationId xmlns:p14="http://schemas.microsoft.com/office/powerpoint/2010/main" val="2790739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800" y="457200"/>
            <a:ext cx="7772400" cy="857250"/>
          </a:xfrm>
          <a:prstGeom prst="rect">
            <a:avLst/>
          </a:prstGeom>
          <a:noFill/>
          <a:ln>
            <a:noFill/>
          </a:ln>
        </p:spPr>
        <p:txBody>
          <a:bodyPr spcFirstLastPara="1" wrap="square" lIns="92000" tIns="46000" rIns="92000" bIns="46000" anchor="ctr" anchorCtr="0">
            <a:noAutofit/>
          </a:bodyPr>
          <a:lstStyle>
            <a:lvl1pPr marR="0" lvl="0" algn="ctr" rtl="0">
              <a:spcBef>
                <a:spcPts val="0"/>
              </a:spcBef>
              <a:spcAft>
                <a:spcPts val="0"/>
              </a:spcAft>
              <a:buSzPts val="1400"/>
              <a:buNone/>
              <a:defRPr sz="1800" b="1" i="0" u="none" strike="noStrike" cap="none">
                <a:solidFill>
                  <a:srgbClr val="22228B"/>
                </a:solidFill>
                <a:latin typeface="Arial"/>
                <a:ea typeface="Arial"/>
                <a:cs typeface="Arial"/>
                <a:sym typeface="Arial"/>
              </a:defRPr>
            </a:lvl1pPr>
            <a:lvl2pPr marR="0" lvl="1" algn="ctr" rtl="0">
              <a:spcBef>
                <a:spcPts val="0"/>
              </a:spcBef>
              <a:spcAft>
                <a:spcPts val="0"/>
              </a:spcAft>
              <a:buSzPts val="1400"/>
              <a:buNone/>
              <a:defRPr sz="1800" b="1" i="0" u="none" strike="noStrike" cap="none">
                <a:solidFill>
                  <a:srgbClr val="22228B"/>
                </a:solidFill>
                <a:latin typeface="Arial"/>
                <a:ea typeface="Arial"/>
                <a:cs typeface="Arial"/>
                <a:sym typeface="Arial"/>
              </a:defRPr>
            </a:lvl2pPr>
            <a:lvl3pPr marR="0" lvl="2" algn="ctr" rtl="0">
              <a:spcBef>
                <a:spcPts val="0"/>
              </a:spcBef>
              <a:spcAft>
                <a:spcPts val="0"/>
              </a:spcAft>
              <a:buSzPts val="1400"/>
              <a:buNone/>
              <a:defRPr sz="1800" b="1" i="0" u="none" strike="noStrike" cap="none">
                <a:solidFill>
                  <a:srgbClr val="22228B"/>
                </a:solidFill>
                <a:latin typeface="Arial"/>
                <a:ea typeface="Arial"/>
                <a:cs typeface="Arial"/>
                <a:sym typeface="Arial"/>
              </a:defRPr>
            </a:lvl3pPr>
            <a:lvl4pPr marR="0" lvl="3" algn="ctr" rtl="0">
              <a:spcBef>
                <a:spcPts val="0"/>
              </a:spcBef>
              <a:spcAft>
                <a:spcPts val="0"/>
              </a:spcAft>
              <a:buSzPts val="1400"/>
              <a:buNone/>
              <a:defRPr sz="1800" b="1" i="0" u="none" strike="noStrike" cap="none">
                <a:solidFill>
                  <a:srgbClr val="22228B"/>
                </a:solidFill>
                <a:latin typeface="Arial"/>
                <a:ea typeface="Arial"/>
                <a:cs typeface="Arial"/>
                <a:sym typeface="Arial"/>
              </a:defRPr>
            </a:lvl4pPr>
            <a:lvl5pPr marR="0" lvl="4" algn="ctr" rtl="0">
              <a:spcBef>
                <a:spcPts val="0"/>
              </a:spcBef>
              <a:spcAft>
                <a:spcPts val="0"/>
              </a:spcAft>
              <a:buSzPts val="1400"/>
              <a:buNone/>
              <a:defRPr sz="1800" b="1" i="0" u="none" strike="noStrike" cap="none">
                <a:solidFill>
                  <a:srgbClr val="22228B"/>
                </a:solidFill>
                <a:latin typeface="Arial"/>
                <a:ea typeface="Arial"/>
                <a:cs typeface="Arial"/>
                <a:sym typeface="Arial"/>
              </a:defRPr>
            </a:lvl5pPr>
            <a:lvl6pPr marR="0" lvl="5" algn="ctr" rtl="0">
              <a:spcBef>
                <a:spcPts val="0"/>
              </a:spcBef>
              <a:spcAft>
                <a:spcPts val="0"/>
              </a:spcAft>
              <a:buSzPts val="1400"/>
              <a:buNone/>
              <a:defRPr sz="2700" b="1" i="0" u="sng" strike="noStrike" cap="none">
                <a:solidFill>
                  <a:srgbClr val="000099"/>
                </a:solidFill>
                <a:latin typeface="Arial"/>
                <a:ea typeface="Arial"/>
                <a:cs typeface="Arial"/>
                <a:sym typeface="Arial"/>
              </a:defRPr>
            </a:lvl6pPr>
            <a:lvl7pPr marR="0" lvl="6" algn="ctr" rtl="0">
              <a:spcBef>
                <a:spcPts val="0"/>
              </a:spcBef>
              <a:spcAft>
                <a:spcPts val="0"/>
              </a:spcAft>
              <a:buSzPts val="1400"/>
              <a:buNone/>
              <a:defRPr sz="2700" b="1" i="0" u="sng" strike="noStrike" cap="none">
                <a:solidFill>
                  <a:srgbClr val="000099"/>
                </a:solidFill>
                <a:latin typeface="Arial"/>
                <a:ea typeface="Arial"/>
                <a:cs typeface="Arial"/>
                <a:sym typeface="Arial"/>
              </a:defRPr>
            </a:lvl7pPr>
            <a:lvl8pPr marR="0" lvl="7" algn="ctr" rtl="0">
              <a:spcBef>
                <a:spcPts val="0"/>
              </a:spcBef>
              <a:spcAft>
                <a:spcPts val="0"/>
              </a:spcAft>
              <a:buSzPts val="1400"/>
              <a:buNone/>
              <a:defRPr sz="2700" b="1" i="0" u="sng" strike="noStrike" cap="none">
                <a:solidFill>
                  <a:srgbClr val="000099"/>
                </a:solidFill>
                <a:latin typeface="Arial"/>
                <a:ea typeface="Arial"/>
                <a:cs typeface="Arial"/>
                <a:sym typeface="Arial"/>
              </a:defRPr>
            </a:lvl8pPr>
            <a:lvl9pPr marR="0" lvl="8" algn="ctr" rtl="0">
              <a:spcBef>
                <a:spcPts val="0"/>
              </a:spcBef>
              <a:spcAft>
                <a:spcPts val="0"/>
              </a:spcAft>
              <a:buSzPts val="1400"/>
              <a:buNone/>
              <a:defRPr sz="2700" b="1" i="0" u="sng" strike="noStrike" cap="none">
                <a:solidFill>
                  <a:srgbClr val="000099"/>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85800" y="1485901"/>
            <a:ext cx="7772400" cy="3479006"/>
          </a:xfrm>
          <a:prstGeom prst="rect">
            <a:avLst/>
          </a:prstGeom>
          <a:noFill/>
          <a:ln>
            <a:noFill/>
          </a:ln>
        </p:spPr>
        <p:txBody>
          <a:bodyPr spcFirstLastPara="1" wrap="square" lIns="92000" tIns="46000" rIns="92000" bIns="460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Merriweather Sans"/>
              <a:buChar char="-"/>
              <a:defRPr sz="1800" b="0" i="0" u="none" strike="noStrike" cap="none">
                <a:solidFill>
                  <a:schemeClr val="dk1"/>
                </a:solidFill>
                <a:latin typeface="Arial"/>
                <a:ea typeface="Arial"/>
                <a:cs typeface="Arial"/>
                <a:sym typeface="Arial"/>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spcBef>
                <a:spcPts val="300"/>
              </a:spcBef>
              <a:spcAft>
                <a:spcPts val="0"/>
              </a:spcAft>
              <a:buClr>
                <a:schemeClr val="dk1"/>
              </a:buClr>
              <a:buSzPts val="1500"/>
              <a:buFont typeface="Merriweather Sans"/>
              <a:buChar char="*"/>
              <a:defRPr sz="15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53" name="Google Shape;53;p13"/>
          <p:cNvSpPr/>
          <p:nvPr/>
        </p:nvSpPr>
        <p:spPr>
          <a:xfrm rot="-5400000">
            <a:off x="7703940" y="3907433"/>
            <a:ext cx="2308622" cy="263525"/>
          </a:xfrm>
          <a:prstGeom prst="rect">
            <a:avLst/>
          </a:prstGeom>
          <a:noFill/>
          <a:ln>
            <a:noFill/>
          </a:ln>
        </p:spPr>
        <p:txBody>
          <a:bodyPr spcFirstLastPara="1" wrap="square" lIns="69000" tIns="34500" rIns="69000" bIns="34500" anchor="t" anchorCtr="0">
            <a:noAutofit/>
          </a:bodyPr>
          <a:lstStyle/>
          <a:p>
            <a:pPr marL="0" marR="0" lvl="0" indent="0" algn="l" rtl="0">
              <a:lnSpc>
                <a:spcPct val="100000"/>
              </a:lnSpc>
              <a:spcBef>
                <a:spcPts val="0"/>
              </a:spcBef>
              <a:spcAft>
                <a:spcPts val="0"/>
              </a:spcAft>
              <a:buNone/>
            </a:pPr>
            <a:fld id="{00000000-1234-1234-1234-123412341234}" type="slidenum">
              <a:rPr lang="en" sz="1200" b="0" i="1" u="none" strike="noStrike" cap="none">
                <a:solidFill>
                  <a:srgbClr val="000000"/>
                </a:solidFill>
                <a:latin typeface="Courier New"/>
                <a:ea typeface="Courier New"/>
                <a:cs typeface="Courier New"/>
                <a:sym typeface="Courier New"/>
              </a:rPr>
              <a:t>‹#›</a:t>
            </a:fld>
            <a:r>
              <a:rPr lang="en" sz="1800" b="0" i="0" u="none" strike="noStrike" cap="none">
                <a:solidFill>
                  <a:srgbClr val="808080"/>
                </a:solidFill>
                <a:latin typeface="Arial"/>
                <a:ea typeface="Arial"/>
                <a:cs typeface="Arial"/>
                <a:sym typeface="Arial"/>
              </a:rPr>
              <a:t> - </a:t>
            </a:r>
            <a:r>
              <a:rPr lang="en" sz="750" b="0" i="0" u="none" strike="noStrike" cap="none">
                <a:solidFill>
                  <a:srgbClr val="969696"/>
                </a:solidFill>
                <a:latin typeface="Arial"/>
                <a:ea typeface="Arial"/>
                <a:cs typeface="Arial"/>
                <a:sym typeface="Arial"/>
              </a:rPr>
              <a:t>Lectures.GersteinLab.org</a:t>
            </a:r>
            <a:endParaRPr sz="225" b="0" i="0" u="none" strike="noStrike" cap="none">
              <a:solidFill>
                <a:srgbClr val="000000"/>
              </a:solidFill>
              <a:latin typeface="Arial"/>
              <a:ea typeface="Arial"/>
              <a:cs typeface="Arial"/>
              <a:sym typeface="Arial"/>
            </a:endParaRPr>
          </a:p>
        </p:txBody>
      </p:sp>
      <p:sp>
        <p:nvSpPr>
          <p:cNvPr id="54" name="Google Shape;54;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AE06DD-DCB7-A003-9DCF-696A0BA50560}"/>
              </a:ext>
            </a:extLst>
          </p:cNvPr>
          <p:cNvSpPr>
            <a:spLocks noGrp="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0BD3C38-41C1-C73D-1984-1E8D6E7E1820}"/>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BC3F8BE-B642-D087-5735-E0D74A2C2FB9}"/>
              </a:ext>
            </a:extLst>
          </p:cNvPr>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defRPr>
            </a:lvl1pPr>
          </a:lstStyle>
          <a:p>
            <a:pPr>
              <a:defRPr/>
            </a:pPr>
            <a:fld id="{BEF3641A-2640-D642-A32D-11E3D597394C}" type="datetimeFigureOut">
              <a:rPr lang="en-US" altLang="en-US"/>
              <a:pPr>
                <a:defRPr/>
              </a:pPr>
              <a:t>3/15/25</a:t>
            </a:fld>
            <a:endParaRPr lang="en-US" altLang="en-US"/>
          </a:p>
        </p:txBody>
      </p:sp>
      <p:sp>
        <p:nvSpPr>
          <p:cNvPr id="5" name="Footer Placeholder 4">
            <a:extLst>
              <a:ext uri="{FF2B5EF4-FFF2-40B4-BE49-F238E27FC236}">
                <a16:creationId xmlns:a16="http://schemas.microsoft.com/office/drawing/2014/main" id="{B375EAD7-9216-E5C5-5DE3-678565B07536}"/>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BC8D3833-18E7-EA11-9965-1CEB71A6CEC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8FBC57AD-C3D7-344D-821E-F118C011AAB1}" type="slidenum">
              <a:rPr lang="en-US" altLang="en-US"/>
              <a:pPr>
                <a:defRPr/>
              </a:pPr>
              <a:t>‹#›</a:t>
            </a:fld>
            <a:endParaRPr lang="en-US" altLang="en-US"/>
          </a:p>
        </p:txBody>
      </p:sp>
    </p:spTree>
    <p:extLst>
      <p:ext uri="{BB962C8B-B14F-4D97-AF65-F5344CB8AC3E}">
        <p14:creationId xmlns:p14="http://schemas.microsoft.com/office/powerpoint/2010/main" val="81315727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88/1742-5468/2008/10/p10008" TargetMode="External"/><Relationship Id="rId2" Type="http://schemas.openxmlformats.org/officeDocument/2006/relationships/hyperlink" Target="https://doi.org/10.1038/s41596-020-00409-w" TargetMode="External"/><Relationship Id="rId1" Type="http://schemas.openxmlformats.org/officeDocument/2006/relationships/slideLayout" Target="../slideLayouts/slideLayout17.xml"/><Relationship Id="rId6" Type="http://schemas.openxmlformats.org/officeDocument/2006/relationships/hyperlink" Target="https://pair-code.github.io/understanding-umap" TargetMode="External"/><Relationship Id="rId5" Type="http://schemas.openxmlformats.org/officeDocument/2006/relationships/hyperlink" Target="https://doi.org/10.1016/j.cell.2019.05.031" TargetMode="External"/><Relationship Id="rId4" Type="http://schemas.openxmlformats.org/officeDocument/2006/relationships/hyperlink" Target="https://doi.org/10.1038/nmeth.397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subTitle" idx="1"/>
          </p:nvPr>
        </p:nvSpPr>
        <p:spPr>
          <a:xfrm>
            <a:off x="-81319" y="4546088"/>
            <a:ext cx="1376716" cy="471275"/>
          </a:xfrm>
        </p:spPr>
        <p:txBody>
          <a:bodyPr>
            <a:noAutofit/>
          </a:bodyPr>
          <a:lstStyle/>
          <a:p>
            <a:pPr algn="l" eaLnBrk="1" hangingPunct="1"/>
            <a:r>
              <a:rPr lang="en-US" altLang="x-none" sz="1100" dirty="0">
                <a:solidFill>
                  <a:schemeClr val="tx1">
                    <a:lumMod val="50000"/>
                    <a:lumOff val="50000"/>
                  </a:schemeClr>
                </a:solidFill>
                <a:ea typeface="ＭＳ Ｐゴシック" charset="-128"/>
              </a:rPr>
              <a:t>Mark Gerstein</a:t>
            </a:r>
          </a:p>
          <a:p>
            <a:pPr algn="l" eaLnBrk="1" hangingPunct="1"/>
            <a:r>
              <a:rPr lang="en-US" altLang="x-none" sz="1100" dirty="0">
                <a:solidFill>
                  <a:schemeClr val="tx1">
                    <a:lumMod val="50000"/>
                    <a:lumOff val="50000"/>
                  </a:schemeClr>
                </a:solidFill>
                <a:ea typeface="ＭＳ Ｐゴシック" charset="-128"/>
              </a:rPr>
              <a:t>Yale U.</a:t>
            </a:r>
          </a:p>
        </p:txBody>
      </p:sp>
      <p:pic>
        <p:nvPicPr>
          <p:cNvPr id="4" name="Picture 3">
            <a:extLst>
              <a:ext uri="{FF2B5EF4-FFF2-40B4-BE49-F238E27FC236}">
                <a16:creationId xmlns:a16="http://schemas.microsoft.com/office/drawing/2014/main" id="{D7BCC422-BA08-6284-A4AE-2840DDD837FE}"/>
              </a:ext>
            </a:extLst>
          </p:cNvPr>
          <p:cNvPicPr>
            <a:picLocks noChangeAspect="1"/>
          </p:cNvPicPr>
          <p:nvPr/>
        </p:nvPicPr>
        <p:blipFill>
          <a:blip r:embed="rId3"/>
          <a:stretch>
            <a:fillRect/>
          </a:stretch>
        </p:blipFill>
        <p:spPr>
          <a:xfrm>
            <a:off x="2465248" y="1107430"/>
            <a:ext cx="4213505" cy="3235970"/>
          </a:xfrm>
          <a:prstGeom prst="rect">
            <a:avLst/>
          </a:prstGeom>
        </p:spPr>
      </p:pic>
      <p:sp>
        <p:nvSpPr>
          <p:cNvPr id="2" name="Rectangle 4">
            <a:extLst>
              <a:ext uri="{FF2B5EF4-FFF2-40B4-BE49-F238E27FC236}">
                <a16:creationId xmlns:a16="http://schemas.microsoft.com/office/drawing/2014/main" id="{E7A36139-0478-44C0-C73E-8E1A0189F010}"/>
              </a:ext>
            </a:extLst>
          </p:cNvPr>
          <p:cNvSpPr txBox="1">
            <a:spLocks noChangeArrowheads="1"/>
          </p:cNvSpPr>
          <p:nvPr/>
        </p:nvSpPr>
        <p:spPr bwMode="auto">
          <a:xfrm>
            <a:off x="1355598" y="194949"/>
            <a:ext cx="6432804" cy="70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9056" tIns="34529" rIns="69056" bIns="34529"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solidFill>
                <a:latin typeface="+mn-lt"/>
                <a:ea typeface="ＭＳ Ｐゴシック" pitchFamily="-111" charset="-128"/>
                <a:cs typeface="ＭＳ Ｐゴシック" pitchFamily="-111" charset="-128"/>
              </a:defRPr>
            </a:lvl1pPr>
            <a:lvl2pPr marL="457200" indent="0" algn="ctr" rtl="0" eaLnBrk="0" fontAlgn="base" hangingPunct="0">
              <a:spcBef>
                <a:spcPct val="20000"/>
              </a:spcBef>
              <a:spcAft>
                <a:spcPct val="0"/>
              </a:spcAft>
              <a:buFont typeface="Symbol" charset="2"/>
              <a:buNone/>
              <a:defRPr>
                <a:solidFill>
                  <a:schemeClr val="tx1"/>
                </a:solidFill>
                <a:latin typeface="+mn-lt"/>
                <a:ea typeface="ＭＳ Ｐゴシック" charset="-128"/>
              </a:defRPr>
            </a:lvl2pPr>
            <a:lvl3pPr marL="914400" indent="0" algn="ctr" rtl="0" eaLnBrk="0" fontAlgn="base" hangingPunct="0">
              <a:spcBef>
                <a:spcPct val="20000"/>
              </a:spcBef>
              <a:spcAft>
                <a:spcPct val="0"/>
              </a:spcAft>
              <a:buNone/>
              <a:defRPr>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a:solidFill>
                  <a:schemeClr val="tx1"/>
                </a:solidFill>
                <a:latin typeface="+mn-lt"/>
                <a:ea typeface="ＭＳ Ｐゴシック" charset="-128"/>
              </a:defRPr>
            </a:lvl5pPr>
            <a:lvl6pPr marL="2286000" indent="0" algn="ctr" rtl="0" fontAlgn="base">
              <a:spcBef>
                <a:spcPct val="20000"/>
              </a:spcBef>
              <a:spcAft>
                <a:spcPct val="0"/>
              </a:spcAft>
              <a:buNone/>
              <a:defRPr>
                <a:solidFill>
                  <a:schemeClr val="tx1"/>
                </a:solidFill>
                <a:latin typeface="+mn-lt"/>
                <a:ea typeface="ＭＳ Ｐゴシック" charset="-128"/>
              </a:defRPr>
            </a:lvl6pPr>
            <a:lvl7pPr marL="2743200" indent="0" algn="ctr" rtl="0" fontAlgn="base">
              <a:spcBef>
                <a:spcPct val="20000"/>
              </a:spcBef>
              <a:spcAft>
                <a:spcPct val="0"/>
              </a:spcAft>
              <a:buNone/>
              <a:defRPr>
                <a:solidFill>
                  <a:schemeClr val="tx1"/>
                </a:solidFill>
                <a:latin typeface="+mn-lt"/>
                <a:ea typeface="ＭＳ Ｐゴシック" charset="-128"/>
              </a:defRPr>
            </a:lvl7pPr>
            <a:lvl8pPr marL="3200400" indent="0" algn="ctr" rtl="0" fontAlgn="base">
              <a:spcBef>
                <a:spcPct val="20000"/>
              </a:spcBef>
              <a:spcAft>
                <a:spcPct val="0"/>
              </a:spcAft>
              <a:buNone/>
              <a:defRPr>
                <a:solidFill>
                  <a:schemeClr val="tx1"/>
                </a:solidFill>
                <a:latin typeface="+mn-lt"/>
                <a:ea typeface="ＭＳ Ｐゴシック" charset="-128"/>
              </a:defRPr>
            </a:lvl8pPr>
            <a:lvl9pPr marL="3657600" indent="0" algn="ctr" rtl="0" fontAlgn="base">
              <a:spcBef>
                <a:spcPct val="20000"/>
              </a:spcBef>
              <a:spcAft>
                <a:spcPct val="0"/>
              </a:spcAft>
              <a:buNone/>
              <a:defRPr>
                <a:solidFill>
                  <a:schemeClr val="tx1"/>
                </a:solidFill>
                <a:latin typeface="+mn-lt"/>
                <a:ea typeface="ＭＳ Ｐゴシック" charset="-128"/>
              </a:defRPr>
            </a:lvl9pPr>
          </a:lstStyle>
          <a:p>
            <a:pPr defTabSz="685800" eaLnBrk="1" hangingPunct="1">
              <a:lnSpc>
                <a:spcPct val="80000"/>
              </a:lnSpc>
              <a:buClrTx/>
              <a:defRPr/>
            </a:pPr>
            <a:r>
              <a:rPr lang="en-US" altLang="x-none" sz="2100" b="1" dirty="0">
                <a:solidFill>
                  <a:srgbClr val="000000"/>
                </a:solidFill>
                <a:latin typeface="Arial"/>
                <a:ea typeface="ＭＳ Ｐゴシック" charset="-128"/>
              </a:rPr>
              <a:t>Biomedical Data Science</a:t>
            </a:r>
            <a:r>
              <a:rPr lang="en-US" altLang="x-none" sz="1500" b="1" dirty="0">
                <a:solidFill>
                  <a:srgbClr val="000000"/>
                </a:solidFill>
                <a:latin typeface="Arial"/>
                <a:ea typeface="ＭＳ Ｐゴシック" charset="-128"/>
              </a:rPr>
              <a:t> </a:t>
            </a:r>
            <a:r>
              <a:rPr lang="en-US" altLang="x-none" sz="1200" dirty="0">
                <a:solidFill>
                  <a:srgbClr val="000000"/>
                </a:solidFill>
                <a:latin typeface="Arial"/>
                <a:ea typeface="ＭＳ Ｐゴシック" charset="-128"/>
              </a:rPr>
              <a:t>(</a:t>
            </a:r>
            <a:r>
              <a:rPr lang="en-US" altLang="x-none" sz="1200" kern="1200" dirty="0" err="1">
                <a:solidFill>
                  <a:srgbClr val="000000"/>
                </a:solidFill>
                <a:latin typeface="Arial"/>
                <a:ea typeface="ＭＳ Ｐゴシック" charset="-128"/>
              </a:rPr>
              <a:t>GersteinLab.org</a:t>
            </a:r>
            <a:r>
              <a:rPr lang="en-US" altLang="x-none" sz="1200" kern="1200" dirty="0">
                <a:solidFill>
                  <a:srgbClr val="000000"/>
                </a:solidFill>
                <a:latin typeface="Arial"/>
                <a:ea typeface="ＭＳ Ｐゴシック" charset="-128"/>
              </a:rPr>
              <a:t>/courses/452)</a:t>
            </a:r>
          </a:p>
          <a:p>
            <a:pPr lvl="0" eaLnBrk="1" hangingPunct="1">
              <a:lnSpc>
                <a:spcPct val="80000"/>
              </a:lnSpc>
              <a:defRPr/>
            </a:pPr>
            <a:r>
              <a:rPr lang="en-US" altLang="en-US" sz="1800" dirty="0">
                <a:ea typeface="ＭＳ Ｐゴシック" panose="020B0600070205080204" pitchFamily="34" charset="-128"/>
              </a:rPr>
              <a:t>Single Cell Analysis </a:t>
            </a:r>
            <a:r>
              <a:rPr lang="en-US" altLang="x-none" sz="1200" kern="1200" dirty="0">
                <a:solidFill>
                  <a:srgbClr val="000000"/>
                </a:solidFill>
                <a:latin typeface="Arial"/>
                <a:ea typeface="ＭＳ Ｐゴシック" charset="-128"/>
              </a:rPr>
              <a:t>(25m9e)</a:t>
            </a:r>
          </a:p>
          <a:p>
            <a:pPr defTabSz="685800" eaLnBrk="1" hangingPunct="1">
              <a:lnSpc>
                <a:spcPct val="80000"/>
              </a:lnSpc>
              <a:buClrTx/>
              <a:defRPr/>
            </a:pPr>
            <a:r>
              <a:rPr lang="en-US" altLang="x-none" sz="1500" b="1" kern="1200" dirty="0">
                <a:solidFill>
                  <a:srgbClr val="000000"/>
                </a:solidFill>
                <a:latin typeface="Arial"/>
                <a:ea typeface="ＭＳ Ｐゴシック" charset="-128"/>
              </a:rPr>
              <a:t> </a:t>
            </a:r>
          </a:p>
          <a:p>
            <a:pPr defTabSz="685800" eaLnBrk="1" hangingPunct="1">
              <a:lnSpc>
                <a:spcPct val="80000"/>
              </a:lnSpc>
              <a:buClrTx/>
              <a:defRPr/>
            </a:pPr>
            <a:endParaRPr lang="en-US" altLang="x-none" sz="1500" b="1" dirty="0">
              <a:solidFill>
                <a:srgbClr val="000000"/>
              </a:solidFill>
              <a:latin typeface="Arial"/>
              <a:ea typeface="ＭＳ Ｐゴシック" charset="-128"/>
            </a:endParaRPr>
          </a:p>
        </p:txBody>
      </p:sp>
      <p:sp>
        <p:nvSpPr>
          <p:cNvPr id="6" name="Rectangle 4">
            <a:extLst>
              <a:ext uri="{FF2B5EF4-FFF2-40B4-BE49-F238E27FC236}">
                <a16:creationId xmlns:a16="http://schemas.microsoft.com/office/drawing/2014/main" id="{FD1F2A44-489F-A451-BEA1-689BEA6115DC}"/>
              </a:ext>
            </a:extLst>
          </p:cNvPr>
          <p:cNvSpPr txBox="1">
            <a:spLocks noChangeArrowheads="1"/>
          </p:cNvSpPr>
          <p:nvPr/>
        </p:nvSpPr>
        <p:spPr bwMode="auto">
          <a:xfrm>
            <a:off x="6575190" y="4466148"/>
            <a:ext cx="2500042" cy="63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056" tIns="34529" rIns="69056" bIns="34529"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solidFill>
                <a:latin typeface="+mn-lt"/>
                <a:ea typeface="ＭＳ Ｐゴシック" pitchFamily="-111" charset="-128"/>
                <a:cs typeface="ＭＳ Ｐゴシック" pitchFamily="-111" charset="-128"/>
              </a:defRPr>
            </a:lvl1pPr>
            <a:lvl2pPr marL="457200" indent="0" algn="ctr" rtl="0" eaLnBrk="0" fontAlgn="base" hangingPunct="0">
              <a:spcBef>
                <a:spcPct val="20000"/>
              </a:spcBef>
              <a:spcAft>
                <a:spcPct val="0"/>
              </a:spcAft>
              <a:buFont typeface="Symbol" pitchFamily="2" charset="2"/>
              <a:buNone/>
              <a:defRPr>
                <a:solidFill>
                  <a:schemeClr val="tx1"/>
                </a:solidFill>
                <a:latin typeface="+mn-lt"/>
                <a:ea typeface="ＭＳ Ｐゴシック" charset="-128"/>
              </a:defRPr>
            </a:lvl2pPr>
            <a:lvl3pPr marL="914400" indent="0" algn="ctr" rtl="0" eaLnBrk="0" fontAlgn="base" hangingPunct="0">
              <a:spcBef>
                <a:spcPct val="20000"/>
              </a:spcBef>
              <a:spcAft>
                <a:spcPct val="0"/>
              </a:spcAft>
              <a:buNone/>
              <a:defRPr>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a:solidFill>
                  <a:schemeClr val="tx1"/>
                </a:solidFill>
                <a:latin typeface="+mn-lt"/>
                <a:ea typeface="ＭＳ Ｐゴシック" charset="-128"/>
              </a:defRPr>
            </a:lvl5pPr>
            <a:lvl6pPr marL="2286000" indent="0" algn="ctr" rtl="0" fontAlgn="base">
              <a:spcBef>
                <a:spcPct val="20000"/>
              </a:spcBef>
              <a:spcAft>
                <a:spcPct val="0"/>
              </a:spcAft>
              <a:buNone/>
              <a:defRPr>
                <a:solidFill>
                  <a:schemeClr val="tx1"/>
                </a:solidFill>
                <a:latin typeface="+mn-lt"/>
                <a:ea typeface="ＭＳ Ｐゴシック" charset="-128"/>
              </a:defRPr>
            </a:lvl6pPr>
            <a:lvl7pPr marL="2743200" indent="0" algn="ctr" rtl="0" fontAlgn="base">
              <a:spcBef>
                <a:spcPct val="20000"/>
              </a:spcBef>
              <a:spcAft>
                <a:spcPct val="0"/>
              </a:spcAft>
              <a:buNone/>
              <a:defRPr>
                <a:solidFill>
                  <a:schemeClr val="tx1"/>
                </a:solidFill>
                <a:latin typeface="+mn-lt"/>
                <a:ea typeface="ＭＳ Ｐゴシック" charset="-128"/>
              </a:defRPr>
            </a:lvl7pPr>
            <a:lvl8pPr marL="3200400" indent="0" algn="ctr" rtl="0" fontAlgn="base">
              <a:spcBef>
                <a:spcPct val="20000"/>
              </a:spcBef>
              <a:spcAft>
                <a:spcPct val="0"/>
              </a:spcAft>
              <a:buNone/>
              <a:defRPr>
                <a:solidFill>
                  <a:schemeClr val="tx1"/>
                </a:solidFill>
                <a:latin typeface="+mn-lt"/>
                <a:ea typeface="ＭＳ Ｐゴシック" charset="-128"/>
              </a:defRPr>
            </a:lvl8pPr>
            <a:lvl9pPr marL="3657600" indent="0" algn="ctr" rtl="0" fontAlgn="base">
              <a:spcBef>
                <a:spcPct val="20000"/>
              </a:spcBef>
              <a:spcAft>
                <a:spcPct val="0"/>
              </a:spcAft>
              <a:buNone/>
              <a:defRPr>
                <a:solidFill>
                  <a:schemeClr val="tx1"/>
                </a:solidFill>
                <a:latin typeface="+mn-lt"/>
                <a:ea typeface="ＭＳ Ｐゴシック" charset="-128"/>
              </a:defRPr>
            </a:lvl9pPr>
          </a:lstStyle>
          <a:p>
            <a:pPr lvl="0" algn="r" eaLnBrk="1" hangingPunct="1">
              <a:defRPr/>
            </a:pPr>
            <a:r>
              <a:rPr lang="en-US" altLang="en-US" sz="1100" kern="1200" dirty="0">
                <a:solidFill>
                  <a:schemeClr val="tx1">
                    <a:lumMod val="50000"/>
                    <a:lumOff val="50000"/>
                  </a:schemeClr>
                </a:solidFill>
                <a:latin typeface="Arial"/>
                <a:ea typeface="ＭＳ Ｐゴシック" panose="020B0600070205080204" pitchFamily="34" charset="-128"/>
              </a:rPr>
              <a:t>Last edit in spring ’</a:t>
            </a:r>
            <a:r>
              <a:rPr lang="en-US" altLang="ja-JP" sz="1100" kern="1200" dirty="0">
                <a:solidFill>
                  <a:schemeClr val="tx1">
                    <a:lumMod val="50000"/>
                    <a:lumOff val="50000"/>
                  </a:schemeClr>
                </a:solidFill>
                <a:latin typeface="Arial"/>
                <a:ea typeface="ＭＳ Ｐゴシック" panose="020B0600070205080204" pitchFamily="34" charset="-128"/>
              </a:rPr>
              <a:t>25. Mostly unchanged since ’23, which has a corresponding video</a:t>
            </a:r>
            <a:endParaRPr lang="en-US" altLang="x-none" sz="1100" dirty="0">
              <a:solidFill>
                <a:schemeClr val="tx1">
                  <a:lumMod val="50000"/>
                  <a:lumOff val="50000"/>
                </a:schemeClr>
              </a:solidFill>
              <a:latin typeface="Arial"/>
              <a:ea typeface="ＭＳ Ｐゴシック" charset="-128"/>
            </a:endParaRPr>
          </a:p>
        </p:txBody>
      </p:sp>
    </p:spTree>
    <p:extLst>
      <p:ext uri="{BB962C8B-B14F-4D97-AF65-F5344CB8AC3E}">
        <p14:creationId xmlns:p14="http://schemas.microsoft.com/office/powerpoint/2010/main" val="4003994103"/>
      </p:ext>
    </p:extLst>
  </p:cSld>
  <p:clrMapOvr>
    <a:masterClrMapping/>
  </p:clrMapOvr>
  <mc:AlternateContent xmlns:mc="http://schemas.openxmlformats.org/markup-compatibility/2006" xmlns:p14="http://schemas.microsoft.com/office/powerpoint/2010/main">
    <mc:Choice Requires="p14">
      <p:transition spd="slow" p14:dur="2000" advTm="32048"/>
    </mc:Choice>
    <mc:Fallback xmlns="">
      <p:transition spd="slow" advTm="3204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3"/>
        <p:cNvGrpSpPr/>
        <p:nvPr/>
      </p:nvGrpSpPr>
      <p:grpSpPr>
        <a:xfrm>
          <a:off x="0" y="0"/>
          <a:ext cx="0" cy="0"/>
          <a:chOff x="0" y="0"/>
          <a:chExt cx="0" cy="0"/>
        </a:xfrm>
      </p:grpSpPr>
      <p:sp>
        <p:nvSpPr>
          <p:cNvPr id="354" name="Google Shape;354;p27"/>
          <p:cNvSpPr txBox="1">
            <a:spLocks noGrp="1"/>
          </p:cNvSpPr>
          <p:nvPr>
            <p:ph type="title"/>
          </p:nvPr>
        </p:nvSpPr>
        <p:spPr>
          <a:xfrm>
            <a:off x="134975" y="160475"/>
            <a:ext cx="91440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990"/>
              <a:buFont typeface="Arial"/>
              <a:buNone/>
            </a:pPr>
            <a:r>
              <a:rPr lang="en" sz="2430"/>
              <a:t>Loss of Global Distance in UMAP</a:t>
            </a:r>
            <a:endParaRPr sz="2430"/>
          </a:p>
        </p:txBody>
      </p:sp>
      <p:grpSp>
        <p:nvGrpSpPr>
          <p:cNvPr id="355" name="Google Shape;355;p27"/>
          <p:cNvGrpSpPr/>
          <p:nvPr/>
        </p:nvGrpSpPr>
        <p:grpSpPr>
          <a:xfrm>
            <a:off x="916501" y="2055789"/>
            <a:ext cx="7311305" cy="2593372"/>
            <a:chOff x="152400" y="1170125"/>
            <a:chExt cx="5106373" cy="1849502"/>
          </a:xfrm>
        </p:grpSpPr>
        <p:pic>
          <p:nvPicPr>
            <p:cNvPr id="356" name="Google Shape;356;p27"/>
            <p:cNvPicPr preferRelativeResize="0"/>
            <p:nvPr/>
          </p:nvPicPr>
          <p:blipFill>
            <a:blip r:embed="rId3">
              <a:alphaModFix/>
            </a:blip>
            <a:stretch>
              <a:fillRect/>
            </a:stretch>
          </p:blipFill>
          <p:spPr>
            <a:xfrm>
              <a:off x="152400" y="1170125"/>
              <a:ext cx="1600524" cy="1849500"/>
            </a:xfrm>
            <a:prstGeom prst="rect">
              <a:avLst/>
            </a:prstGeom>
            <a:noFill/>
            <a:ln>
              <a:noFill/>
            </a:ln>
          </p:spPr>
        </p:pic>
        <p:pic>
          <p:nvPicPr>
            <p:cNvPr id="357" name="Google Shape;357;p27"/>
            <p:cNvPicPr preferRelativeResize="0"/>
            <p:nvPr/>
          </p:nvPicPr>
          <p:blipFill>
            <a:blip r:embed="rId4">
              <a:alphaModFix/>
            </a:blip>
            <a:stretch>
              <a:fillRect/>
            </a:stretch>
          </p:blipFill>
          <p:spPr>
            <a:xfrm>
              <a:off x="1905324" y="1170125"/>
              <a:ext cx="1600524" cy="1849489"/>
            </a:xfrm>
            <a:prstGeom prst="rect">
              <a:avLst/>
            </a:prstGeom>
            <a:noFill/>
            <a:ln>
              <a:noFill/>
            </a:ln>
          </p:spPr>
        </p:pic>
        <p:pic>
          <p:nvPicPr>
            <p:cNvPr id="358" name="Google Shape;358;p27"/>
            <p:cNvPicPr preferRelativeResize="0"/>
            <p:nvPr/>
          </p:nvPicPr>
          <p:blipFill>
            <a:blip r:embed="rId5">
              <a:alphaModFix/>
            </a:blip>
            <a:stretch>
              <a:fillRect/>
            </a:stretch>
          </p:blipFill>
          <p:spPr>
            <a:xfrm>
              <a:off x="3658249" y="1170125"/>
              <a:ext cx="1600524" cy="1849502"/>
            </a:xfrm>
            <a:prstGeom prst="rect">
              <a:avLst/>
            </a:prstGeom>
            <a:noFill/>
            <a:ln>
              <a:noFill/>
            </a:ln>
          </p:spPr>
        </p:pic>
      </p:grpSp>
      <p:pic>
        <p:nvPicPr>
          <p:cNvPr id="359" name="Google Shape;359;p27"/>
          <p:cNvPicPr preferRelativeResize="0"/>
          <p:nvPr/>
        </p:nvPicPr>
        <p:blipFill>
          <a:blip r:embed="rId6">
            <a:alphaModFix/>
          </a:blip>
          <a:stretch>
            <a:fillRect/>
          </a:stretch>
        </p:blipFill>
        <p:spPr>
          <a:xfrm>
            <a:off x="6262050" y="221191"/>
            <a:ext cx="2562825" cy="1678951"/>
          </a:xfrm>
          <a:prstGeom prst="rect">
            <a:avLst/>
          </a:prstGeom>
          <a:noFill/>
          <a:ln>
            <a:noFill/>
          </a:ln>
        </p:spPr>
      </p:pic>
      <p:sp>
        <p:nvSpPr>
          <p:cNvPr id="360" name="Google Shape;360;p27"/>
          <p:cNvSpPr txBox="1"/>
          <p:nvPr/>
        </p:nvSpPr>
        <p:spPr>
          <a:xfrm>
            <a:off x="134975" y="808325"/>
            <a:ext cx="59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‘perplexity’ represents significance of the global distance info.</a:t>
            </a:r>
            <a:endParaRPr/>
          </a:p>
        </p:txBody>
      </p:sp>
      <p:sp>
        <p:nvSpPr>
          <p:cNvPr id="361" name="Google Shape;361;p27"/>
          <p:cNvSpPr txBox="1"/>
          <p:nvPr/>
        </p:nvSpPr>
        <p:spPr>
          <a:xfrm>
            <a:off x="-59275" y="48048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https://pair-code.github.io/understanding-umap/</a:t>
            </a:r>
            <a:endParaRPr sz="1000">
              <a:solidFill>
                <a:schemeClr val="dk2"/>
              </a:solidFill>
            </a:endParaRPr>
          </a:p>
        </p:txBody>
      </p:sp>
      <p:sp>
        <p:nvSpPr>
          <p:cNvPr id="362" name="Google Shape;362;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363" name="Google Shape;363;p27"/>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sp>
        <p:nvSpPr>
          <p:cNvPr id="364" name="Google Shape;364;p27"/>
          <p:cNvSpPr txBox="1"/>
          <p:nvPr/>
        </p:nvSpPr>
        <p:spPr>
          <a:xfrm>
            <a:off x="916500" y="4341350"/>
            <a:ext cx="2201100" cy="307800"/>
          </a:xfrm>
          <a:prstGeom prst="rect">
            <a:avLst/>
          </a:prstGeom>
          <a:solidFill>
            <a:schemeClr val="lt1"/>
          </a:solidFill>
          <a:ln>
            <a:noFill/>
          </a:ln>
        </p:spPr>
        <p:txBody>
          <a:bodyPr spcFirstLastPara="1" wrap="square" lIns="91425" tIns="0" rIns="91425" bIns="91425" anchor="t" anchorCtr="0">
            <a:spAutoFit/>
          </a:bodyPr>
          <a:lstStyle/>
          <a:p>
            <a:pPr marL="0" lvl="0" indent="0" algn="l" rtl="0">
              <a:spcBef>
                <a:spcPts val="0"/>
              </a:spcBef>
              <a:spcAft>
                <a:spcPts val="0"/>
              </a:spcAft>
              <a:buNone/>
            </a:pPr>
            <a:r>
              <a:rPr lang="en"/>
              <a:t>perplexity = 2000</a:t>
            </a:r>
            <a:endParaRPr/>
          </a:p>
        </p:txBody>
      </p:sp>
      <p:sp>
        <p:nvSpPr>
          <p:cNvPr id="365" name="Google Shape;365;p27"/>
          <p:cNvSpPr txBox="1"/>
          <p:nvPr/>
        </p:nvSpPr>
        <p:spPr>
          <a:xfrm>
            <a:off x="3429625" y="4341350"/>
            <a:ext cx="2201100" cy="307800"/>
          </a:xfrm>
          <a:prstGeom prst="rect">
            <a:avLst/>
          </a:prstGeom>
          <a:solidFill>
            <a:schemeClr val="lt1"/>
          </a:solidFill>
          <a:ln>
            <a:noFill/>
          </a:ln>
        </p:spPr>
        <p:txBody>
          <a:bodyPr spcFirstLastPara="1" wrap="square" lIns="91425" tIns="0" rIns="91425" bIns="91425" anchor="t" anchorCtr="0">
            <a:spAutoFit/>
          </a:bodyPr>
          <a:lstStyle/>
          <a:p>
            <a:pPr marL="0" lvl="0" indent="0" algn="l" rtl="0">
              <a:spcBef>
                <a:spcPts val="0"/>
              </a:spcBef>
              <a:spcAft>
                <a:spcPts val="0"/>
              </a:spcAft>
              <a:buNone/>
            </a:pPr>
            <a:r>
              <a:rPr lang="en"/>
              <a:t>perplexity = 500</a:t>
            </a:r>
            <a:endParaRPr/>
          </a:p>
        </p:txBody>
      </p:sp>
      <p:sp>
        <p:nvSpPr>
          <p:cNvPr id="366" name="Google Shape;366;p27"/>
          <p:cNvSpPr txBox="1"/>
          <p:nvPr/>
        </p:nvSpPr>
        <p:spPr>
          <a:xfrm>
            <a:off x="5951038" y="4341350"/>
            <a:ext cx="2201100" cy="307800"/>
          </a:xfrm>
          <a:prstGeom prst="rect">
            <a:avLst/>
          </a:prstGeom>
          <a:solidFill>
            <a:schemeClr val="lt1"/>
          </a:solidFill>
          <a:ln>
            <a:noFill/>
          </a:ln>
        </p:spPr>
        <p:txBody>
          <a:bodyPr spcFirstLastPara="1" wrap="square" lIns="91425" tIns="0" rIns="91425" bIns="91425" anchor="t" anchorCtr="0">
            <a:spAutoFit/>
          </a:bodyPr>
          <a:lstStyle/>
          <a:p>
            <a:pPr marL="0" lvl="0" indent="0" algn="l" rtl="0">
              <a:spcBef>
                <a:spcPts val="0"/>
              </a:spcBef>
              <a:spcAft>
                <a:spcPts val="0"/>
              </a:spcAft>
              <a:buNone/>
            </a:pPr>
            <a:r>
              <a:rPr lang="en"/>
              <a:t>perplexity = 50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0"/>
        <p:cNvGrpSpPr/>
        <p:nvPr/>
      </p:nvGrpSpPr>
      <p:grpSpPr>
        <a:xfrm>
          <a:off x="0" y="0"/>
          <a:ext cx="0" cy="0"/>
          <a:chOff x="0" y="0"/>
          <a:chExt cx="0" cy="0"/>
        </a:xfrm>
      </p:grpSpPr>
      <p:sp>
        <p:nvSpPr>
          <p:cNvPr id="371" name="Google Shape;371;p28"/>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dirty="0"/>
              <a:t>Clustering to </a:t>
            </a:r>
            <a:br>
              <a:rPr lang="en" sz="2750" dirty="0"/>
            </a:br>
            <a:r>
              <a:rPr lang="en" sz="2750" dirty="0"/>
              <a:t>Determine </a:t>
            </a:r>
            <a:br>
              <a:rPr lang="en" sz="2750" dirty="0"/>
            </a:br>
            <a:r>
              <a:rPr lang="en" sz="2750" dirty="0"/>
              <a:t>Cell Types</a:t>
            </a:r>
            <a:endParaRPr sz="2750" dirty="0"/>
          </a:p>
        </p:txBody>
      </p:sp>
      <p:sp>
        <p:nvSpPr>
          <p:cNvPr id="372" name="Google Shape;372;p28"/>
          <p:cNvSpPr txBox="1">
            <a:spLocks noGrp="1"/>
          </p:cNvSpPr>
          <p:nvPr>
            <p:ph type="body" idx="1"/>
          </p:nvPr>
        </p:nvSpPr>
        <p:spPr>
          <a:xfrm>
            <a:off x="311700" y="1637716"/>
            <a:ext cx="2601829" cy="3222301"/>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Clr>
                <a:schemeClr val="dk1"/>
              </a:buClr>
              <a:buSzPts val="1100"/>
              <a:buFont typeface="Arial"/>
              <a:buNone/>
            </a:pPr>
            <a:r>
              <a:rPr lang="en" sz="1100" dirty="0">
                <a:solidFill>
                  <a:schemeClr val="dk1"/>
                </a:solidFill>
              </a:rPr>
              <a:t>Communities are dense groups of nodes</a:t>
            </a:r>
          </a:p>
          <a:p>
            <a:pPr marL="0" lvl="0" indent="0" algn="l" rtl="0">
              <a:spcBef>
                <a:spcPts val="1200"/>
              </a:spcBef>
              <a:spcAft>
                <a:spcPts val="1200"/>
              </a:spcAft>
              <a:buClr>
                <a:schemeClr val="dk1"/>
              </a:buClr>
              <a:buSzPts val="1100"/>
              <a:buFont typeface="Arial"/>
              <a:buNone/>
            </a:pPr>
            <a:r>
              <a:rPr lang="en" sz="1100" dirty="0">
                <a:solidFill>
                  <a:schemeClr val="dk1"/>
                </a:solidFill>
              </a:rPr>
              <a:t>They could be related to cell types, cell states, or a disease. The goal is to identify communities of cells with similar expression profiles</a:t>
            </a:r>
          </a:p>
          <a:p>
            <a:pPr marL="0" lvl="0" indent="0" algn="l" rtl="0">
              <a:spcBef>
                <a:spcPts val="1200"/>
              </a:spcBef>
              <a:spcAft>
                <a:spcPts val="1200"/>
              </a:spcAft>
              <a:buClr>
                <a:schemeClr val="dk1"/>
              </a:buClr>
              <a:buSzPts val="1100"/>
              <a:buFont typeface="Arial"/>
              <a:buNone/>
            </a:pPr>
            <a:r>
              <a:rPr lang="en" sz="1100" dirty="0">
                <a:solidFill>
                  <a:schemeClr val="dk1"/>
                </a:solidFill>
              </a:rPr>
              <a:t>Clustering for cell typing often uses </a:t>
            </a:r>
            <a:r>
              <a:rPr lang="en" sz="1200" b="1" dirty="0">
                <a:solidFill>
                  <a:schemeClr val="dk1"/>
                </a:solidFill>
              </a:rPr>
              <a:t>connectivity based approaches</a:t>
            </a:r>
            <a:r>
              <a:rPr lang="en" sz="1100" dirty="0">
                <a:solidFill>
                  <a:schemeClr val="dk1"/>
                </a:solidFill>
              </a:rPr>
              <a:t> (discussed earlier)…</a:t>
            </a:r>
          </a:p>
        </p:txBody>
      </p:sp>
      <p:sp>
        <p:nvSpPr>
          <p:cNvPr id="378" name="Google Shape;37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379" name="Google Shape;379;p28"/>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pic>
        <p:nvPicPr>
          <p:cNvPr id="3" name="Picture 2" descr="Diagram&#10;&#10;Description automatically generated">
            <a:extLst>
              <a:ext uri="{FF2B5EF4-FFF2-40B4-BE49-F238E27FC236}">
                <a16:creationId xmlns:a16="http://schemas.microsoft.com/office/drawing/2014/main" id="{016FBE5E-7775-FEAA-8A16-C1D6B58A30FD}"/>
              </a:ext>
            </a:extLst>
          </p:cNvPr>
          <p:cNvPicPr>
            <a:picLocks noChangeAspect="1"/>
          </p:cNvPicPr>
          <p:nvPr/>
        </p:nvPicPr>
        <p:blipFill rotWithShape="1">
          <a:blip r:embed="rId3"/>
          <a:srcRect l="1608" t="15342" r="56894" b="56622"/>
          <a:stretch/>
        </p:blipFill>
        <p:spPr>
          <a:xfrm>
            <a:off x="3236976" y="316583"/>
            <a:ext cx="5509832" cy="4374092"/>
          </a:xfrm>
          <a:prstGeom prst="rect">
            <a:avLst/>
          </a:prstGeom>
        </p:spPr>
      </p:pic>
      <p:sp>
        <p:nvSpPr>
          <p:cNvPr id="4" name="TextBox 3">
            <a:extLst>
              <a:ext uri="{FF2B5EF4-FFF2-40B4-BE49-F238E27FC236}">
                <a16:creationId xmlns:a16="http://schemas.microsoft.com/office/drawing/2014/main" id="{797233BF-BE7E-5525-E172-3E13DE988141}"/>
              </a:ext>
            </a:extLst>
          </p:cNvPr>
          <p:cNvSpPr txBox="1"/>
          <p:nvPr/>
        </p:nvSpPr>
        <p:spPr>
          <a:xfrm>
            <a:off x="311700" y="4749040"/>
            <a:ext cx="2034531" cy="307777"/>
          </a:xfrm>
          <a:prstGeom prst="rect">
            <a:avLst/>
          </a:prstGeom>
          <a:noFill/>
        </p:spPr>
        <p:txBody>
          <a:bodyPr wrap="none" rtlCol="0">
            <a:spAutoFit/>
          </a:bodyPr>
          <a:lstStyle/>
          <a:p>
            <a:r>
              <a:rPr lang="en-US" dirty="0">
                <a:solidFill>
                  <a:schemeClr val="bg1">
                    <a:lumMod val="65000"/>
                  </a:schemeClr>
                </a:solidFill>
              </a:rPr>
              <a:t>[Yao et al. (‘21) </a:t>
            </a:r>
            <a:r>
              <a:rPr lang="en-US" i="1" dirty="0">
                <a:solidFill>
                  <a:schemeClr val="bg1">
                    <a:lumMod val="65000"/>
                  </a:schemeClr>
                </a:solidFill>
              </a:rPr>
              <a:t>Nature</a:t>
            </a:r>
            <a:r>
              <a:rPr lang="en-US" dirty="0">
                <a:solidFill>
                  <a:schemeClr val="bg1">
                    <a:lumMod val="65000"/>
                  </a:schemeClr>
                </a:solidFill>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83"/>
        <p:cNvGrpSpPr/>
        <p:nvPr/>
      </p:nvGrpSpPr>
      <p:grpSpPr>
        <a:xfrm>
          <a:off x="0" y="0"/>
          <a:ext cx="0" cy="0"/>
          <a:chOff x="0" y="0"/>
          <a:chExt cx="0" cy="0"/>
        </a:xfrm>
      </p:grpSpPr>
      <p:sp>
        <p:nvSpPr>
          <p:cNvPr id="384" name="Google Shape;384;p29"/>
          <p:cNvSpPr txBox="1">
            <a:spLocks noGrp="1"/>
          </p:cNvSpPr>
          <p:nvPr>
            <p:ph type="title"/>
          </p:nvPr>
        </p:nvSpPr>
        <p:spPr>
          <a:xfrm>
            <a:off x="0" y="0"/>
            <a:ext cx="5886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750" dirty="0"/>
              <a:t>Louvain Maximizes</a:t>
            </a:r>
            <a:r>
              <a:rPr lang="en" sz="2750" dirty="0"/>
              <a:t> Modularity </a:t>
            </a:r>
            <a:br>
              <a:rPr lang="en" sz="2750" dirty="0"/>
            </a:br>
            <a:r>
              <a:rPr lang="en" sz="2200" dirty="0"/>
              <a:t>(Calculation of Modularity Q)</a:t>
            </a:r>
            <a:br>
              <a:rPr lang="en" sz="2750" dirty="0"/>
            </a:br>
            <a:endParaRPr sz="2750" dirty="0"/>
          </a:p>
        </p:txBody>
      </p:sp>
      <p:sp>
        <p:nvSpPr>
          <p:cNvPr id="385" name="Google Shape;385;p29"/>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sp>
        <p:nvSpPr>
          <p:cNvPr id="386" name="Google Shape;38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graphicFrame>
        <p:nvGraphicFramePr>
          <p:cNvPr id="387" name="Google Shape;387;p29"/>
          <p:cNvGraphicFramePr/>
          <p:nvPr/>
        </p:nvGraphicFramePr>
        <p:xfrm>
          <a:off x="6115250" y="1852128"/>
          <a:ext cx="1748550" cy="1828650"/>
        </p:xfrm>
        <a:graphic>
          <a:graphicData uri="http://schemas.openxmlformats.org/drawingml/2006/table">
            <a:tbl>
              <a:tblPr>
                <a:noFill/>
                <a:tableStyleId>{F66D898E-6445-407A-86C6-E619E436B221}</a:tableStyleId>
              </a:tblPr>
              <a:tblGrid>
                <a:gridCol w="291425">
                  <a:extLst>
                    <a:ext uri="{9D8B030D-6E8A-4147-A177-3AD203B41FA5}">
                      <a16:colId xmlns:a16="http://schemas.microsoft.com/office/drawing/2014/main" val="20000"/>
                    </a:ext>
                  </a:extLst>
                </a:gridCol>
                <a:gridCol w="291425">
                  <a:extLst>
                    <a:ext uri="{9D8B030D-6E8A-4147-A177-3AD203B41FA5}">
                      <a16:colId xmlns:a16="http://schemas.microsoft.com/office/drawing/2014/main" val="20001"/>
                    </a:ext>
                  </a:extLst>
                </a:gridCol>
                <a:gridCol w="291425">
                  <a:extLst>
                    <a:ext uri="{9D8B030D-6E8A-4147-A177-3AD203B41FA5}">
                      <a16:colId xmlns:a16="http://schemas.microsoft.com/office/drawing/2014/main" val="20002"/>
                    </a:ext>
                  </a:extLst>
                </a:gridCol>
                <a:gridCol w="291425">
                  <a:extLst>
                    <a:ext uri="{9D8B030D-6E8A-4147-A177-3AD203B41FA5}">
                      <a16:colId xmlns:a16="http://schemas.microsoft.com/office/drawing/2014/main" val="20003"/>
                    </a:ext>
                  </a:extLst>
                </a:gridCol>
                <a:gridCol w="291425">
                  <a:extLst>
                    <a:ext uri="{9D8B030D-6E8A-4147-A177-3AD203B41FA5}">
                      <a16:colId xmlns:a16="http://schemas.microsoft.com/office/drawing/2014/main" val="20004"/>
                    </a:ext>
                  </a:extLst>
                </a:gridCol>
                <a:gridCol w="291425">
                  <a:extLst>
                    <a:ext uri="{9D8B030D-6E8A-4147-A177-3AD203B41FA5}">
                      <a16:colId xmlns:a16="http://schemas.microsoft.com/office/drawing/2014/main" val="20005"/>
                    </a:ext>
                  </a:extLst>
                </a:gridCol>
              </a:tblGrid>
              <a:tr h="304775">
                <a:tc>
                  <a:txBody>
                    <a:bodyPr/>
                    <a:lstStyle/>
                    <a:p>
                      <a:pPr marL="0" lvl="0" indent="0" algn="l" rtl="0">
                        <a:spcBef>
                          <a:spcPts val="0"/>
                        </a:spcBef>
                        <a:spcAft>
                          <a:spcPts val="0"/>
                        </a:spcAft>
                        <a:buNone/>
                      </a:pPr>
                      <a:r>
                        <a:rPr lang="en" sz="800" b="1"/>
                        <a:t>W_</a:t>
                      </a:r>
                      <a:r>
                        <a:rPr lang="en" sz="800"/>
                        <a:t>ij</a:t>
                      </a:r>
                      <a:endParaRPr sz="800"/>
                    </a:p>
                  </a:txBody>
                  <a:tcPr marL="27425" marR="0" marT="91425" marB="91425"/>
                </a:tc>
                <a:tc>
                  <a:txBody>
                    <a:bodyPr/>
                    <a:lstStyle/>
                    <a:p>
                      <a:pPr marL="0" lvl="0" indent="0" algn="l" rtl="0">
                        <a:spcBef>
                          <a:spcPts val="0"/>
                        </a:spcBef>
                        <a:spcAft>
                          <a:spcPts val="0"/>
                        </a:spcAft>
                        <a:buNone/>
                      </a:pPr>
                      <a:r>
                        <a:rPr lang="en" sz="800" b="1"/>
                        <a:t>A</a:t>
                      </a:r>
                      <a:endParaRPr sz="800" b="1"/>
                    </a:p>
                  </a:txBody>
                  <a:tcPr marL="91425" marR="0" marT="91425" marB="91425"/>
                </a:tc>
                <a:tc>
                  <a:txBody>
                    <a:bodyPr/>
                    <a:lstStyle/>
                    <a:p>
                      <a:pPr marL="0" lvl="0" indent="0" algn="l" rtl="0">
                        <a:spcBef>
                          <a:spcPts val="0"/>
                        </a:spcBef>
                        <a:spcAft>
                          <a:spcPts val="0"/>
                        </a:spcAft>
                        <a:buNone/>
                      </a:pPr>
                      <a:r>
                        <a:rPr lang="en" sz="800" b="1"/>
                        <a:t>B</a:t>
                      </a:r>
                      <a:endParaRPr sz="800" b="1"/>
                    </a:p>
                  </a:txBody>
                  <a:tcPr marL="91425" marR="0" marT="91425" marB="91425"/>
                </a:tc>
                <a:tc>
                  <a:txBody>
                    <a:bodyPr/>
                    <a:lstStyle/>
                    <a:p>
                      <a:pPr marL="0" lvl="0" indent="0" algn="l" rtl="0">
                        <a:spcBef>
                          <a:spcPts val="0"/>
                        </a:spcBef>
                        <a:spcAft>
                          <a:spcPts val="0"/>
                        </a:spcAft>
                        <a:buNone/>
                      </a:pPr>
                      <a:r>
                        <a:rPr lang="en" sz="800" b="1"/>
                        <a:t>C</a:t>
                      </a:r>
                      <a:endParaRPr sz="800" b="1"/>
                    </a:p>
                  </a:txBody>
                  <a:tcPr marL="91425" marR="0" marT="91425" marB="91425"/>
                </a:tc>
                <a:tc>
                  <a:txBody>
                    <a:bodyPr/>
                    <a:lstStyle/>
                    <a:p>
                      <a:pPr marL="0" lvl="0" indent="0" algn="l" rtl="0">
                        <a:spcBef>
                          <a:spcPts val="0"/>
                        </a:spcBef>
                        <a:spcAft>
                          <a:spcPts val="0"/>
                        </a:spcAft>
                        <a:buNone/>
                      </a:pPr>
                      <a:r>
                        <a:rPr lang="en" sz="800" b="1"/>
                        <a:t>D</a:t>
                      </a:r>
                      <a:endParaRPr sz="800" b="1"/>
                    </a:p>
                  </a:txBody>
                  <a:tcPr marL="91425" marR="0" marT="91425" marB="91425"/>
                </a:tc>
                <a:tc>
                  <a:txBody>
                    <a:bodyPr/>
                    <a:lstStyle/>
                    <a:p>
                      <a:pPr marL="0" lvl="0" indent="0" algn="l" rtl="0">
                        <a:spcBef>
                          <a:spcPts val="0"/>
                        </a:spcBef>
                        <a:spcAft>
                          <a:spcPts val="0"/>
                        </a:spcAft>
                        <a:buNone/>
                      </a:pPr>
                      <a:r>
                        <a:rPr lang="en" sz="800" b="1"/>
                        <a:t>E</a:t>
                      </a:r>
                      <a:endParaRPr sz="800" b="1"/>
                    </a:p>
                  </a:txBody>
                  <a:tcPr marL="91425" marR="0" marT="91425" marB="91425"/>
                </a:tc>
                <a:extLst>
                  <a:ext uri="{0D108BD9-81ED-4DB2-BD59-A6C34878D82A}">
                    <a16:rowId xmlns:a16="http://schemas.microsoft.com/office/drawing/2014/main" val="10000"/>
                  </a:ext>
                </a:extLst>
              </a:tr>
              <a:tr h="304775">
                <a:tc>
                  <a:txBody>
                    <a:bodyPr/>
                    <a:lstStyle/>
                    <a:p>
                      <a:pPr marL="0" lvl="0" indent="0" algn="l" rtl="0">
                        <a:spcBef>
                          <a:spcPts val="0"/>
                        </a:spcBef>
                        <a:spcAft>
                          <a:spcPts val="0"/>
                        </a:spcAft>
                        <a:buNone/>
                      </a:pPr>
                      <a:r>
                        <a:rPr lang="en" sz="800" b="1"/>
                        <a:t>A</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tc>
                  <a:txBody>
                    <a:bodyPr/>
                    <a:lstStyle/>
                    <a:p>
                      <a:pPr marL="0" lvl="0" indent="0" algn="l" rtl="0">
                        <a:spcBef>
                          <a:spcPts val="0"/>
                        </a:spcBef>
                        <a:spcAft>
                          <a:spcPts val="0"/>
                        </a:spcAft>
                        <a:buNone/>
                      </a:pPr>
                      <a:r>
                        <a:rPr lang="en" sz="800" b="1"/>
                        <a:t>9</a:t>
                      </a:r>
                      <a:endParaRPr sz="800" b="1"/>
                    </a:p>
                  </a:txBody>
                  <a:tcPr marL="91425" marR="0" marT="91425" marB="91425"/>
                </a:tc>
                <a:tc>
                  <a:txBody>
                    <a:bodyPr/>
                    <a:lstStyle/>
                    <a:p>
                      <a:pPr marL="0" lvl="0" indent="0" algn="l" rtl="0">
                        <a:spcBef>
                          <a:spcPts val="0"/>
                        </a:spcBef>
                        <a:spcAft>
                          <a:spcPts val="0"/>
                        </a:spcAft>
                        <a:buNone/>
                      </a:pPr>
                      <a:r>
                        <a:rPr lang="en" sz="800" b="1"/>
                        <a:t>8</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extLst>
                  <a:ext uri="{0D108BD9-81ED-4DB2-BD59-A6C34878D82A}">
                    <a16:rowId xmlns:a16="http://schemas.microsoft.com/office/drawing/2014/main" val="10001"/>
                  </a:ext>
                </a:extLst>
              </a:tr>
              <a:tr h="304775">
                <a:tc>
                  <a:txBody>
                    <a:bodyPr/>
                    <a:lstStyle/>
                    <a:p>
                      <a:pPr marL="0" lvl="0" indent="0" algn="l" rtl="0">
                        <a:spcBef>
                          <a:spcPts val="0"/>
                        </a:spcBef>
                        <a:spcAft>
                          <a:spcPts val="0"/>
                        </a:spcAft>
                        <a:buNone/>
                      </a:pPr>
                      <a:r>
                        <a:rPr lang="en" sz="800" b="1"/>
                        <a:t>B</a:t>
                      </a:r>
                      <a:endParaRPr sz="800" b="1"/>
                    </a:p>
                  </a:txBody>
                  <a:tcPr marL="91425" marR="0" marT="91425" marB="91425"/>
                </a:tc>
                <a:tc>
                  <a:txBody>
                    <a:bodyPr/>
                    <a:lstStyle/>
                    <a:p>
                      <a:pPr marL="0" lvl="0" indent="0" algn="l" rtl="0">
                        <a:spcBef>
                          <a:spcPts val="0"/>
                        </a:spcBef>
                        <a:spcAft>
                          <a:spcPts val="0"/>
                        </a:spcAft>
                        <a:buNone/>
                      </a:pPr>
                      <a:r>
                        <a:rPr lang="en" sz="800" b="1"/>
                        <a:t>9</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tc>
                  <a:txBody>
                    <a:bodyPr/>
                    <a:lstStyle/>
                    <a:p>
                      <a:pPr marL="0" lvl="0" indent="0" algn="l" rtl="0">
                        <a:spcBef>
                          <a:spcPts val="0"/>
                        </a:spcBef>
                        <a:spcAft>
                          <a:spcPts val="0"/>
                        </a:spcAft>
                        <a:buNone/>
                      </a:pPr>
                      <a:r>
                        <a:rPr lang="en" sz="800" b="1"/>
                        <a:t>10</a:t>
                      </a:r>
                      <a:endParaRPr sz="800" b="1"/>
                    </a:p>
                  </a:txBody>
                  <a:tcPr marL="91425" marR="0" marT="91425" marB="91425"/>
                </a:tc>
                <a:tc>
                  <a:txBody>
                    <a:bodyPr/>
                    <a:lstStyle/>
                    <a:p>
                      <a:pPr marL="0" lvl="0" indent="0" algn="l" rtl="0">
                        <a:spcBef>
                          <a:spcPts val="0"/>
                        </a:spcBef>
                        <a:spcAft>
                          <a:spcPts val="0"/>
                        </a:spcAft>
                        <a:buNone/>
                      </a:pPr>
                      <a:r>
                        <a:rPr lang="en" sz="800" b="1"/>
                        <a:t>1</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extLst>
                  <a:ext uri="{0D108BD9-81ED-4DB2-BD59-A6C34878D82A}">
                    <a16:rowId xmlns:a16="http://schemas.microsoft.com/office/drawing/2014/main" val="10002"/>
                  </a:ext>
                </a:extLst>
              </a:tr>
              <a:tr h="304775">
                <a:tc>
                  <a:txBody>
                    <a:bodyPr/>
                    <a:lstStyle/>
                    <a:p>
                      <a:pPr marL="0" lvl="0" indent="0" algn="l" rtl="0">
                        <a:spcBef>
                          <a:spcPts val="0"/>
                        </a:spcBef>
                        <a:spcAft>
                          <a:spcPts val="0"/>
                        </a:spcAft>
                        <a:buNone/>
                      </a:pPr>
                      <a:r>
                        <a:rPr lang="en" sz="800" b="1"/>
                        <a:t>C</a:t>
                      </a:r>
                      <a:endParaRPr sz="800" b="1"/>
                    </a:p>
                  </a:txBody>
                  <a:tcPr marL="91425" marR="0" marT="91425" marB="91425"/>
                </a:tc>
                <a:tc>
                  <a:txBody>
                    <a:bodyPr/>
                    <a:lstStyle/>
                    <a:p>
                      <a:pPr marL="0" lvl="0" indent="0" algn="l" rtl="0">
                        <a:spcBef>
                          <a:spcPts val="0"/>
                        </a:spcBef>
                        <a:spcAft>
                          <a:spcPts val="0"/>
                        </a:spcAft>
                        <a:buNone/>
                      </a:pPr>
                      <a:r>
                        <a:rPr lang="en" sz="800" b="1"/>
                        <a:t>8</a:t>
                      </a:r>
                      <a:endParaRPr sz="800" b="1"/>
                    </a:p>
                  </a:txBody>
                  <a:tcPr marL="91425" marR="0" marT="91425" marB="91425"/>
                </a:tc>
                <a:tc>
                  <a:txBody>
                    <a:bodyPr/>
                    <a:lstStyle/>
                    <a:p>
                      <a:pPr marL="0" lvl="0" indent="0" algn="l" rtl="0">
                        <a:spcBef>
                          <a:spcPts val="0"/>
                        </a:spcBef>
                        <a:spcAft>
                          <a:spcPts val="0"/>
                        </a:spcAft>
                        <a:buNone/>
                      </a:pPr>
                      <a:r>
                        <a:rPr lang="en" sz="800" b="1">
                          <a:solidFill>
                            <a:schemeClr val="dk1"/>
                          </a:solidFill>
                        </a:rPr>
                        <a:t>10</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tc>
                  <a:txBody>
                    <a:bodyPr/>
                    <a:lstStyle/>
                    <a:p>
                      <a:pPr marL="0" lvl="0" indent="0" algn="l" rtl="0">
                        <a:spcBef>
                          <a:spcPts val="0"/>
                        </a:spcBef>
                        <a:spcAft>
                          <a:spcPts val="0"/>
                        </a:spcAft>
                        <a:buNone/>
                      </a:pPr>
                      <a:r>
                        <a:rPr lang="en" sz="800" b="1"/>
                        <a:t>2</a:t>
                      </a:r>
                      <a:endParaRPr sz="800" b="1"/>
                    </a:p>
                  </a:txBody>
                  <a:tcPr marL="91425" marR="0" marT="91425" marB="91425"/>
                </a:tc>
                <a:extLst>
                  <a:ext uri="{0D108BD9-81ED-4DB2-BD59-A6C34878D82A}">
                    <a16:rowId xmlns:a16="http://schemas.microsoft.com/office/drawing/2014/main" val="10003"/>
                  </a:ext>
                </a:extLst>
              </a:tr>
              <a:tr h="304775">
                <a:tc>
                  <a:txBody>
                    <a:bodyPr/>
                    <a:lstStyle/>
                    <a:p>
                      <a:pPr marL="0" lvl="0" indent="0" algn="l" rtl="0">
                        <a:spcBef>
                          <a:spcPts val="0"/>
                        </a:spcBef>
                        <a:spcAft>
                          <a:spcPts val="0"/>
                        </a:spcAft>
                        <a:buNone/>
                      </a:pPr>
                      <a:r>
                        <a:rPr lang="en" sz="800" b="1"/>
                        <a:t>D</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tc>
                  <a:txBody>
                    <a:bodyPr/>
                    <a:lstStyle/>
                    <a:p>
                      <a:pPr marL="0" lvl="0" indent="0" algn="l" rtl="0">
                        <a:spcBef>
                          <a:spcPts val="0"/>
                        </a:spcBef>
                        <a:spcAft>
                          <a:spcPts val="0"/>
                        </a:spcAft>
                        <a:buNone/>
                      </a:pPr>
                      <a:r>
                        <a:rPr lang="en" sz="800" b="1"/>
                        <a:t>1</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tc>
                  <a:txBody>
                    <a:bodyPr/>
                    <a:lstStyle/>
                    <a:p>
                      <a:pPr marL="0" lvl="0" indent="0" algn="l" rtl="0">
                        <a:spcBef>
                          <a:spcPts val="0"/>
                        </a:spcBef>
                        <a:spcAft>
                          <a:spcPts val="0"/>
                        </a:spcAft>
                        <a:buNone/>
                      </a:pPr>
                      <a:r>
                        <a:rPr lang="en" sz="800" b="1"/>
                        <a:t>9</a:t>
                      </a:r>
                      <a:endParaRPr sz="800" b="1"/>
                    </a:p>
                  </a:txBody>
                  <a:tcPr marL="91425" marR="0" marT="91425" marB="91425"/>
                </a:tc>
                <a:extLst>
                  <a:ext uri="{0D108BD9-81ED-4DB2-BD59-A6C34878D82A}">
                    <a16:rowId xmlns:a16="http://schemas.microsoft.com/office/drawing/2014/main" val="10004"/>
                  </a:ext>
                </a:extLst>
              </a:tr>
              <a:tr h="304775">
                <a:tc>
                  <a:txBody>
                    <a:bodyPr/>
                    <a:lstStyle/>
                    <a:p>
                      <a:pPr marL="0" lvl="0" indent="0" algn="l" rtl="0">
                        <a:spcBef>
                          <a:spcPts val="0"/>
                        </a:spcBef>
                        <a:spcAft>
                          <a:spcPts val="0"/>
                        </a:spcAft>
                        <a:buNone/>
                      </a:pPr>
                      <a:r>
                        <a:rPr lang="en" sz="800" b="1"/>
                        <a:t>E</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tc>
                  <a:txBody>
                    <a:bodyPr/>
                    <a:lstStyle/>
                    <a:p>
                      <a:pPr marL="0" lvl="0" indent="0" algn="l" rtl="0">
                        <a:spcBef>
                          <a:spcPts val="0"/>
                        </a:spcBef>
                        <a:spcAft>
                          <a:spcPts val="0"/>
                        </a:spcAft>
                        <a:buNone/>
                      </a:pPr>
                      <a:r>
                        <a:rPr lang="en" sz="800" b="1"/>
                        <a:t>2</a:t>
                      </a:r>
                      <a:endParaRPr sz="800" b="1"/>
                    </a:p>
                  </a:txBody>
                  <a:tcPr marL="91425" marR="0" marT="91425" marB="91425"/>
                </a:tc>
                <a:tc>
                  <a:txBody>
                    <a:bodyPr/>
                    <a:lstStyle/>
                    <a:p>
                      <a:pPr marL="0" lvl="0" indent="0" algn="l" rtl="0">
                        <a:spcBef>
                          <a:spcPts val="0"/>
                        </a:spcBef>
                        <a:spcAft>
                          <a:spcPts val="0"/>
                        </a:spcAft>
                        <a:buNone/>
                      </a:pPr>
                      <a:r>
                        <a:rPr lang="en" sz="800" b="1"/>
                        <a:t>9</a:t>
                      </a:r>
                      <a:endParaRPr sz="800" b="1"/>
                    </a:p>
                  </a:txBody>
                  <a:tcPr marL="91425" marR="0" marT="91425" marB="91425"/>
                </a:tc>
                <a:tc>
                  <a:txBody>
                    <a:bodyPr/>
                    <a:lstStyle/>
                    <a:p>
                      <a:pPr marL="0" lvl="0" indent="0" algn="l" rtl="0">
                        <a:spcBef>
                          <a:spcPts val="0"/>
                        </a:spcBef>
                        <a:spcAft>
                          <a:spcPts val="0"/>
                        </a:spcAft>
                        <a:buNone/>
                      </a:pPr>
                      <a:r>
                        <a:rPr lang="en" sz="800" b="1"/>
                        <a:t>-</a:t>
                      </a:r>
                      <a:endParaRPr sz="800" b="1"/>
                    </a:p>
                  </a:txBody>
                  <a:tcPr marL="91425" marR="0" marT="91425" marB="91425"/>
                </a:tc>
                <a:extLst>
                  <a:ext uri="{0D108BD9-81ED-4DB2-BD59-A6C34878D82A}">
                    <a16:rowId xmlns:a16="http://schemas.microsoft.com/office/drawing/2014/main" val="10005"/>
                  </a:ext>
                </a:extLst>
              </a:tr>
            </a:tbl>
          </a:graphicData>
        </a:graphic>
      </p:graphicFrame>
      <p:sp>
        <p:nvSpPr>
          <p:cNvPr id="388" name="Google Shape;388;p29"/>
          <p:cNvSpPr/>
          <p:nvPr/>
        </p:nvSpPr>
        <p:spPr>
          <a:xfrm>
            <a:off x="6035588" y="771650"/>
            <a:ext cx="190800" cy="192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p>
        </p:txBody>
      </p:sp>
      <p:sp>
        <p:nvSpPr>
          <p:cNvPr id="389" name="Google Shape;389;p29"/>
          <p:cNvSpPr txBox="1"/>
          <p:nvPr/>
        </p:nvSpPr>
        <p:spPr>
          <a:xfrm>
            <a:off x="5989813" y="683450"/>
            <a:ext cx="236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a:t>
            </a:r>
            <a:endParaRPr sz="1200"/>
          </a:p>
        </p:txBody>
      </p:sp>
      <p:sp>
        <p:nvSpPr>
          <p:cNvPr id="390" name="Google Shape;390;p29"/>
          <p:cNvSpPr/>
          <p:nvPr/>
        </p:nvSpPr>
        <p:spPr>
          <a:xfrm>
            <a:off x="5676688" y="1140950"/>
            <a:ext cx="190800" cy="192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p>
        </p:txBody>
      </p:sp>
      <p:sp>
        <p:nvSpPr>
          <p:cNvPr id="391" name="Google Shape;391;p29"/>
          <p:cNvSpPr txBox="1"/>
          <p:nvPr/>
        </p:nvSpPr>
        <p:spPr>
          <a:xfrm>
            <a:off x="5630913" y="1052750"/>
            <a:ext cx="236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a:t>
            </a:r>
            <a:endParaRPr sz="1200"/>
          </a:p>
        </p:txBody>
      </p:sp>
      <p:sp>
        <p:nvSpPr>
          <p:cNvPr id="392" name="Google Shape;392;p29"/>
          <p:cNvSpPr/>
          <p:nvPr/>
        </p:nvSpPr>
        <p:spPr>
          <a:xfrm>
            <a:off x="6058413" y="1422050"/>
            <a:ext cx="190800" cy="192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p>
        </p:txBody>
      </p:sp>
      <p:sp>
        <p:nvSpPr>
          <p:cNvPr id="393" name="Google Shape;393;p29"/>
          <p:cNvSpPr txBox="1"/>
          <p:nvPr/>
        </p:nvSpPr>
        <p:spPr>
          <a:xfrm>
            <a:off x="6012638" y="1333850"/>
            <a:ext cx="236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a:t>
            </a:r>
            <a:endParaRPr sz="1200"/>
          </a:p>
        </p:txBody>
      </p:sp>
      <p:sp>
        <p:nvSpPr>
          <p:cNvPr id="394" name="Google Shape;394;p29"/>
          <p:cNvSpPr/>
          <p:nvPr/>
        </p:nvSpPr>
        <p:spPr>
          <a:xfrm>
            <a:off x="7134188" y="771650"/>
            <a:ext cx="190800" cy="192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p>
        </p:txBody>
      </p:sp>
      <p:sp>
        <p:nvSpPr>
          <p:cNvPr id="395" name="Google Shape;395;p29"/>
          <p:cNvSpPr txBox="1"/>
          <p:nvPr/>
        </p:nvSpPr>
        <p:spPr>
          <a:xfrm>
            <a:off x="7088413" y="683450"/>
            <a:ext cx="236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a:t>
            </a:r>
            <a:endParaRPr sz="1200"/>
          </a:p>
        </p:txBody>
      </p:sp>
      <p:sp>
        <p:nvSpPr>
          <p:cNvPr id="396" name="Google Shape;396;p29"/>
          <p:cNvSpPr/>
          <p:nvPr/>
        </p:nvSpPr>
        <p:spPr>
          <a:xfrm>
            <a:off x="7157013" y="1255175"/>
            <a:ext cx="190800" cy="192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p>
        </p:txBody>
      </p:sp>
      <p:sp>
        <p:nvSpPr>
          <p:cNvPr id="397" name="Google Shape;397;p29"/>
          <p:cNvSpPr txBox="1"/>
          <p:nvPr/>
        </p:nvSpPr>
        <p:spPr>
          <a:xfrm>
            <a:off x="7111238" y="1166975"/>
            <a:ext cx="236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a:t>
            </a:r>
            <a:endParaRPr sz="1200"/>
          </a:p>
        </p:txBody>
      </p:sp>
      <p:cxnSp>
        <p:nvCxnSpPr>
          <p:cNvPr id="398" name="Google Shape;398;p29"/>
          <p:cNvCxnSpPr>
            <a:stCxn id="389" idx="3"/>
          </p:cNvCxnSpPr>
          <p:nvPr/>
        </p:nvCxnSpPr>
        <p:spPr>
          <a:xfrm>
            <a:off x="6226513" y="868100"/>
            <a:ext cx="909900" cy="7200"/>
          </a:xfrm>
          <a:prstGeom prst="straightConnector1">
            <a:avLst/>
          </a:prstGeom>
          <a:noFill/>
          <a:ln w="9525" cap="flat" cmpd="sng">
            <a:solidFill>
              <a:schemeClr val="dk2"/>
            </a:solidFill>
            <a:prstDash val="solid"/>
            <a:round/>
            <a:headEnd type="none" w="med" len="med"/>
            <a:tailEnd type="none" w="med" len="med"/>
          </a:ln>
        </p:spPr>
      </p:cxnSp>
      <p:cxnSp>
        <p:nvCxnSpPr>
          <p:cNvPr id="399" name="Google Shape;399;p29"/>
          <p:cNvCxnSpPr/>
          <p:nvPr/>
        </p:nvCxnSpPr>
        <p:spPr>
          <a:xfrm>
            <a:off x="7241063" y="970625"/>
            <a:ext cx="0" cy="278700"/>
          </a:xfrm>
          <a:prstGeom prst="straightConnector1">
            <a:avLst/>
          </a:prstGeom>
          <a:noFill/>
          <a:ln w="9525" cap="flat" cmpd="sng">
            <a:solidFill>
              <a:schemeClr val="dk2"/>
            </a:solidFill>
            <a:prstDash val="solid"/>
            <a:round/>
            <a:headEnd type="none" w="med" len="med"/>
            <a:tailEnd type="none" w="med" len="med"/>
          </a:ln>
        </p:spPr>
      </p:cxnSp>
      <p:cxnSp>
        <p:nvCxnSpPr>
          <p:cNvPr id="400" name="Google Shape;400;p29"/>
          <p:cNvCxnSpPr>
            <a:endCxn id="393" idx="3"/>
          </p:cNvCxnSpPr>
          <p:nvPr/>
        </p:nvCxnSpPr>
        <p:spPr>
          <a:xfrm flipH="1">
            <a:off x="6249338" y="1380200"/>
            <a:ext cx="915600" cy="138300"/>
          </a:xfrm>
          <a:prstGeom prst="straightConnector1">
            <a:avLst/>
          </a:prstGeom>
          <a:noFill/>
          <a:ln w="9525" cap="flat" cmpd="sng">
            <a:solidFill>
              <a:schemeClr val="dk2"/>
            </a:solidFill>
            <a:prstDash val="solid"/>
            <a:round/>
            <a:headEnd type="none" w="med" len="med"/>
            <a:tailEnd type="none" w="med" len="med"/>
          </a:ln>
        </p:spPr>
      </p:cxnSp>
      <p:cxnSp>
        <p:nvCxnSpPr>
          <p:cNvPr id="401" name="Google Shape;401;p29"/>
          <p:cNvCxnSpPr/>
          <p:nvPr/>
        </p:nvCxnSpPr>
        <p:spPr>
          <a:xfrm>
            <a:off x="5845838" y="1313600"/>
            <a:ext cx="216600" cy="171300"/>
          </a:xfrm>
          <a:prstGeom prst="straightConnector1">
            <a:avLst/>
          </a:prstGeom>
          <a:noFill/>
          <a:ln w="9525" cap="flat" cmpd="sng">
            <a:solidFill>
              <a:schemeClr val="dk2"/>
            </a:solidFill>
            <a:prstDash val="solid"/>
            <a:round/>
            <a:headEnd type="none" w="med" len="med"/>
            <a:tailEnd type="none" w="med" len="med"/>
          </a:ln>
        </p:spPr>
      </p:cxnSp>
      <p:cxnSp>
        <p:nvCxnSpPr>
          <p:cNvPr id="402" name="Google Shape;402;p29"/>
          <p:cNvCxnSpPr/>
          <p:nvPr/>
        </p:nvCxnSpPr>
        <p:spPr>
          <a:xfrm rot="10800000" flipH="1">
            <a:off x="5802788" y="908650"/>
            <a:ext cx="232800" cy="235800"/>
          </a:xfrm>
          <a:prstGeom prst="straightConnector1">
            <a:avLst/>
          </a:prstGeom>
          <a:noFill/>
          <a:ln w="9525" cap="flat" cmpd="sng">
            <a:solidFill>
              <a:schemeClr val="dk2"/>
            </a:solidFill>
            <a:prstDash val="solid"/>
            <a:round/>
            <a:headEnd type="none" w="med" len="med"/>
            <a:tailEnd type="none" w="med" len="med"/>
          </a:ln>
        </p:spPr>
      </p:cxnSp>
      <p:cxnSp>
        <p:nvCxnSpPr>
          <p:cNvPr id="403" name="Google Shape;403;p29"/>
          <p:cNvCxnSpPr/>
          <p:nvPr/>
        </p:nvCxnSpPr>
        <p:spPr>
          <a:xfrm>
            <a:off x="6136163" y="970625"/>
            <a:ext cx="14400" cy="452400"/>
          </a:xfrm>
          <a:prstGeom prst="straightConnector1">
            <a:avLst/>
          </a:prstGeom>
          <a:noFill/>
          <a:ln w="9525" cap="flat" cmpd="sng">
            <a:solidFill>
              <a:schemeClr val="dk2"/>
            </a:solidFill>
            <a:prstDash val="solid"/>
            <a:round/>
            <a:headEnd type="none" w="med" len="med"/>
            <a:tailEnd type="none" w="med" len="med"/>
          </a:ln>
        </p:spPr>
      </p:cxnSp>
      <p:sp>
        <p:nvSpPr>
          <p:cNvPr id="404" name="Google Shape;404;p29"/>
          <p:cNvSpPr txBox="1"/>
          <p:nvPr/>
        </p:nvSpPr>
        <p:spPr>
          <a:xfrm>
            <a:off x="5676688" y="797575"/>
            <a:ext cx="371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9</a:t>
            </a:r>
            <a:endParaRPr sz="900"/>
          </a:p>
        </p:txBody>
      </p:sp>
      <p:sp>
        <p:nvSpPr>
          <p:cNvPr id="405" name="Google Shape;405;p29"/>
          <p:cNvSpPr txBox="1"/>
          <p:nvPr/>
        </p:nvSpPr>
        <p:spPr>
          <a:xfrm>
            <a:off x="5768288" y="1287788"/>
            <a:ext cx="371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8</a:t>
            </a:r>
            <a:endParaRPr sz="900"/>
          </a:p>
        </p:txBody>
      </p:sp>
      <p:sp>
        <p:nvSpPr>
          <p:cNvPr id="406" name="Google Shape;406;p29"/>
          <p:cNvSpPr txBox="1"/>
          <p:nvPr/>
        </p:nvSpPr>
        <p:spPr>
          <a:xfrm>
            <a:off x="6087588" y="1010813"/>
            <a:ext cx="371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10</a:t>
            </a:r>
            <a:endParaRPr sz="900"/>
          </a:p>
        </p:txBody>
      </p:sp>
      <p:sp>
        <p:nvSpPr>
          <p:cNvPr id="407" name="Google Shape;407;p29"/>
          <p:cNvSpPr txBox="1"/>
          <p:nvPr/>
        </p:nvSpPr>
        <p:spPr>
          <a:xfrm>
            <a:off x="6333088" y="598575"/>
            <a:ext cx="371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1</a:t>
            </a:r>
            <a:endParaRPr sz="900"/>
          </a:p>
        </p:txBody>
      </p:sp>
      <p:sp>
        <p:nvSpPr>
          <p:cNvPr id="408" name="Google Shape;408;p29"/>
          <p:cNvSpPr txBox="1"/>
          <p:nvPr/>
        </p:nvSpPr>
        <p:spPr>
          <a:xfrm>
            <a:off x="6594450" y="1356938"/>
            <a:ext cx="371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3</a:t>
            </a:r>
            <a:endParaRPr sz="900"/>
          </a:p>
        </p:txBody>
      </p:sp>
      <p:sp>
        <p:nvSpPr>
          <p:cNvPr id="409" name="Google Shape;409;p29"/>
          <p:cNvSpPr txBox="1"/>
          <p:nvPr/>
        </p:nvSpPr>
        <p:spPr>
          <a:xfrm>
            <a:off x="7212475" y="970613"/>
            <a:ext cx="371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9</a:t>
            </a:r>
            <a:endParaRPr sz="900"/>
          </a:p>
        </p:txBody>
      </p:sp>
      <p:graphicFrame>
        <p:nvGraphicFramePr>
          <p:cNvPr id="410" name="Google Shape;410;p29"/>
          <p:cNvGraphicFramePr/>
          <p:nvPr/>
        </p:nvGraphicFramePr>
        <p:xfrm>
          <a:off x="6115250" y="3932128"/>
          <a:ext cx="1748550" cy="609550"/>
        </p:xfrm>
        <a:graphic>
          <a:graphicData uri="http://schemas.openxmlformats.org/drawingml/2006/table">
            <a:tbl>
              <a:tblPr>
                <a:noFill/>
                <a:tableStyleId>{F66D898E-6445-407A-86C6-E619E436B221}</a:tableStyleId>
              </a:tblPr>
              <a:tblGrid>
                <a:gridCol w="291425">
                  <a:extLst>
                    <a:ext uri="{9D8B030D-6E8A-4147-A177-3AD203B41FA5}">
                      <a16:colId xmlns:a16="http://schemas.microsoft.com/office/drawing/2014/main" val="20000"/>
                    </a:ext>
                  </a:extLst>
                </a:gridCol>
                <a:gridCol w="291425">
                  <a:extLst>
                    <a:ext uri="{9D8B030D-6E8A-4147-A177-3AD203B41FA5}">
                      <a16:colId xmlns:a16="http://schemas.microsoft.com/office/drawing/2014/main" val="20001"/>
                    </a:ext>
                  </a:extLst>
                </a:gridCol>
                <a:gridCol w="291425">
                  <a:extLst>
                    <a:ext uri="{9D8B030D-6E8A-4147-A177-3AD203B41FA5}">
                      <a16:colId xmlns:a16="http://schemas.microsoft.com/office/drawing/2014/main" val="20002"/>
                    </a:ext>
                  </a:extLst>
                </a:gridCol>
                <a:gridCol w="291425">
                  <a:extLst>
                    <a:ext uri="{9D8B030D-6E8A-4147-A177-3AD203B41FA5}">
                      <a16:colId xmlns:a16="http://schemas.microsoft.com/office/drawing/2014/main" val="20003"/>
                    </a:ext>
                  </a:extLst>
                </a:gridCol>
                <a:gridCol w="291425">
                  <a:extLst>
                    <a:ext uri="{9D8B030D-6E8A-4147-A177-3AD203B41FA5}">
                      <a16:colId xmlns:a16="http://schemas.microsoft.com/office/drawing/2014/main" val="20004"/>
                    </a:ext>
                  </a:extLst>
                </a:gridCol>
                <a:gridCol w="291425">
                  <a:extLst>
                    <a:ext uri="{9D8B030D-6E8A-4147-A177-3AD203B41FA5}">
                      <a16:colId xmlns:a16="http://schemas.microsoft.com/office/drawing/2014/main" val="20005"/>
                    </a:ext>
                  </a:extLst>
                </a:gridCol>
              </a:tblGrid>
              <a:tr h="304775">
                <a:tc>
                  <a:txBody>
                    <a:bodyPr/>
                    <a:lstStyle/>
                    <a:p>
                      <a:pPr marL="0" lvl="0" indent="0" algn="l" rtl="0">
                        <a:spcBef>
                          <a:spcPts val="0"/>
                        </a:spcBef>
                        <a:spcAft>
                          <a:spcPts val="0"/>
                        </a:spcAft>
                        <a:buNone/>
                      </a:pPr>
                      <a:endParaRPr sz="800"/>
                    </a:p>
                  </a:txBody>
                  <a:tcPr marL="27425" marR="0" marT="91425" marB="91425"/>
                </a:tc>
                <a:tc>
                  <a:txBody>
                    <a:bodyPr/>
                    <a:lstStyle/>
                    <a:p>
                      <a:pPr marL="0" lvl="0" indent="0" algn="l" rtl="0">
                        <a:spcBef>
                          <a:spcPts val="0"/>
                        </a:spcBef>
                        <a:spcAft>
                          <a:spcPts val="0"/>
                        </a:spcAft>
                        <a:buNone/>
                      </a:pPr>
                      <a:r>
                        <a:rPr lang="en" sz="800" b="1"/>
                        <a:t>A</a:t>
                      </a:r>
                      <a:endParaRPr sz="800" b="1"/>
                    </a:p>
                  </a:txBody>
                  <a:tcPr marL="91425" marR="0" marT="91425" marB="91425"/>
                </a:tc>
                <a:tc>
                  <a:txBody>
                    <a:bodyPr/>
                    <a:lstStyle/>
                    <a:p>
                      <a:pPr marL="0" lvl="0" indent="0" algn="l" rtl="0">
                        <a:spcBef>
                          <a:spcPts val="0"/>
                        </a:spcBef>
                        <a:spcAft>
                          <a:spcPts val="0"/>
                        </a:spcAft>
                        <a:buNone/>
                      </a:pPr>
                      <a:r>
                        <a:rPr lang="en" sz="800" b="1"/>
                        <a:t>B</a:t>
                      </a:r>
                      <a:endParaRPr sz="800" b="1"/>
                    </a:p>
                  </a:txBody>
                  <a:tcPr marL="91425" marR="0" marT="91425" marB="91425"/>
                </a:tc>
                <a:tc>
                  <a:txBody>
                    <a:bodyPr/>
                    <a:lstStyle/>
                    <a:p>
                      <a:pPr marL="0" lvl="0" indent="0" algn="l" rtl="0">
                        <a:spcBef>
                          <a:spcPts val="0"/>
                        </a:spcBef>
                        <a:spcAft>
                          <a:spcPts val="0"/>
                        </a:spcAft>
                        <a:buNone/>
                      </a:pPr>
                      <a:r>
                        <a:rPr lang="en" sz="800" b="1"/>
                        <a:t>C</a:t>
                      </a:r>
                      <a:endParaRPr sz="800" b="1"/>
                    </a:p>
                  </a:txBody>
                  <a:tcPr marL="91425" marR="0" marT="91425" marB="91425"/>
                </a:tc>
                <a:tc>
                  <a:txBody>
                    <a:bodyPr/>
                    <a:lstStyle/>
                    <a:p>
                      <a:pPr marL="0" lvl="0" indent="0" algn="l" rtl="0">
                        <a:spcBef>
                          <a:spcPts val="0"/>
                        </a:spcBef>
                        <a:spcAft>
                          <a:spcPts val="0"/>
                        </a:spcAft>
                        <a:buNone/>
                      </a:pPr>
                      <a:r>
                        <a:rPr lang="en" sz="800" b="1"/>
                        <a:t>D</a:t>
                      </a:r>
                      <a:endParaRPr sz="800" b="1"/>
                    </a:p>
                  </a:txBody>
                  <a:tcPr marL="91425" marR="0" marT="91425" marB="91425"/>
                </a:tc>
                <a:tc>
                  <a:txBody>
                    <a:bodyPr/>
                    <a:lstStyle/>
                    <a:p>
                      <a:pPr marL="0" lvl="0" indent="0" algn="l" rtl="0">
                        <a:spcBef>
                          <a:spcPts val="0"/>
                        </a:spcBef>
                        <a:spcAft>
                          <a:spcPts val="0"/>
                        </a:spcAft>
                        <a:buNone/>
                      </a:pPr>
                      <a:r>
                        <a:rPr lang="en" sz="800" b="1"/>
                        <a:t>E</a:t>
                      </a:r>
                      <a:endParaRPr sz="800" b="1"/>
                    </a:p>
                  </a:txBody>
                  <a:tcPr marL="91425" marR="0" marT="91425" marB="91425"/>
                </a:tc>
                <a:extLst>
                  <a:ext uri="{0D108BD9-81ED-4DB2-BD59-A6C34878D82A}">
                    <a16:rowId xmlns:a16="http://schemas.microsoft.com/office/drawing/2014/main" val="10000"/>
                  </a:ext>
                </a:extLst>
              </a:tr>
              <a:tr h="304775">
                <a:tc>
                  <a:txBody>
                    <a:bodyPr/>
                    <a:lstStyle/>
                    <a:p>
                      <a:pPr marL="0" lvl="0" indent="0" algn="l" rtl="0">
                        <a:spcBef>
                          <a:spcPts val="0"/>
                        </a:spcBef>
                        <a:spcAft>
                          <a:spcPts val="0"/>
                        </a:spcAft>
                        <a:buClr>
                          <a:schemeClr val="dk1"/>
                        </a:buClr>
                        <a:buSzPts val="1100"/>
                        <a:buFont typeface="Arial"/>
                        <a:buNone/>
                      </a:pPr>
                      <a:r>
                        <a:rPr lang="en" sz="800" b="1">
                          <a:solidFill>
                            <a:schemeClr val="dk1"/>
                          </a:solidFill>
                        </a:rPr>
                        <a:t>k_</a:t>
                      </a:r>
                      <a:r>
                        <a:rPr lang="en" sz="800">
                          <a:solidFill>
                            <a:schemeClr val="dk1"/>
                          </a:solidFill>
                        </a:rPr>
                        <a:t>i</a:t>
                      </a:r>
                      <a:endParaRPr sz="800" b="1"/>
                    </a:p>
                  </a:txBody>
                  <a:tcPr marL="27425" marR="0" marT="91425" marB="91425"/>
                </a:tc>
                <a:tc>
                  <a:txBody>
                    <a:bodyPr/>
                    <a:lstStyle/>
                    <a:p>
                      <a:pPr marL="0" lvl="0" indent="0" algn="l" rtl="0">
                        <a:spcBef>
                          <a:spcPts val="0"/>
                        </a:spcBef>
                        <a:spcAft>
                          <a:spcPts val="0"/>
                        </a:spcAft>
                        <a:buNone/>
                      </a:pPr>
                      <a:r>
                        <a:rPr lang="en" sz="800" b="1"/>
                        <a:t>17</a:t>
                      </a:r>
                      <a:endParaRPr sz="800" b="1"/>
                    </a:p>
                  </a:txBody>
                  <a:tcPr marL="91425" marR="0" marT="91425" marB="91425"/>
                </a:tc>
                <a:tc>
                  <a:txBody>
                    <a:bodyPr/>
                    <a:lstStyle/>
                    <a:p>
                      <a:pPr marL="0" lvl="0" indent="0" algn="l" rtl="0">
                        <a:spcBef>
                          <a:spcPts val="0"/>
                        </a:spcBef>
                        <a:spcAft>
                          <a:spcPts val="0"/>
                        </a:spcAft>
                        <a:buNone/>
                      </a:pPr>
                      <a:r>
                        <a:rPr lang="en" sz="800" b="1"/>
                        <a:t>20</a:t>
                      </a:r>
                      <a:endParaRPr sz="800" b="1"/>
                    </a:p>
                  </a:txBody>
                  <a:tcPr marL="91425" marR="0" marT="91425" marB="91425"/>
                </a:tc>
                <a:tc>
                  <a:txBody>
                    <a:bodyPr/>
                    <a:lstStyle/>
                    <a:p>
                      <a:pPr marL="0" lvl="0" indent="0" algn="l" rtl="0">
                        <a:spcBef>
                          <a:spcPts val="0"/>
                        </a:spcBef>
                        <a:spcAft>
                          <a:spcPts val="0"/>
                        </a:spcAft>
                        <a:buNone/>
                      </a:pPr>
                      <a:r>
                        <a:rPr lang="en" sz="800" b="1"/>
                        <a:t>21</a:t>
                      </a:r>
                      <a:endParaRPr sz="800" b="1"/>
                    </a:p>
                  </a:txBody>
                  <a:tcPr marL="91425" marR="0" marT="91425" marB="91425"/>
                </a:tc>
                <a:tc>
                  <a:txBody>
                    <a:bodyPr/>
                    <a:lstStyle/>
                    <a:p>
                      <a:pPr marL="0" lvl="0" indent="0" algn="l" rtl="0">
                        <a:spcBef>
                          <a:spcPts val="0"/>
                        </a:spcBef>
                        <a:spcAft>
                          <a:spcPts val="0"/>
                        </a:spcAft>
                        <a:buNone/>
                      </a:pPr>
                      <a:r>
                        <a:rPr lang="en" sz="800" b="1"/>
                        <a:t>10</a:t>
                      </a:r>
                      <a:endParaRPr sz="800" b="1"/>
                    </a:p>
                  </a:txBody>
                  <a:tcPr marL="91425" marR="0" marT="91425" marB="91425"/>
                </a:tc>
                <a:tc>
                  <a:txBody>
                    <a:bodyPr/>
                    <a:lstStyle/>
                    <a:p>
                      <a:pPr marL="0" lvl="0" indent="0" algn="l" rtl="0">
                        <a:spcBef>
                          <a:spcPts val="0"/>
                        </a:spcBef>
                        <a:spcAft>
                          <a:spcPts val="0"/>
                        </a:spcAft>
                        <a:buNone/>
                      </a:pPr>
                      <a:r>
                        <a:rPr lang="en" sz="800" b="1"/>
                        <a:t>12</a:t>
                      </a:r>
                      <a:endParaRPr sz="800" b="1"/>
                    </a:p>
                  </a:txBody>
                  <a:tcPr marL="91425" marR="0" marT="91425" marB="91425"/>
                </a:tc>
                <a:extLst>
                  <a:ext uri="{0D108BD9-81ED-4DB2-BD59-A6C34878D82A}">
                    <a16:rowId xmlns:a16="http://schemas.microsoft.com/office/drawing/2014/main" val="10001"/>
                  </a:ext>
                </a:extLst>
              </a:tr>
            </a:tbl>
          </a:graphicData>
        </a:graphic>
      </p:graphicFrame>
      <p:cxnSp>
        <p:nvCxnSpPr>
          <p:cNvPr id="411" name="Google Shape;411;p29"/>
          <p:cNvCxnSpPr/>
          <p:nvPr/>
        </p:nvCxnSpPr>
        <p:spPr>
          <a:xfrm rot="10800000" flipH="1">
            <a:off x="5527663" y="572700"/>
            <a:ext cx="1454400" cy="966300"/>
          </a:xfrm>
          <a:prstGeom prst="straightConnector1">
            <a:avLst/>
          </a:prstGeom>
          <a:noFill/>
          <a:ln w="19050" cap="flat" cmpd="sng">
            <a:solidFill>
              <a:srgbClr val="0000FF"/>
            </a:solidFill>
            <a:prstDash val="solid"/>
            <a:round/>
            <a:headEnd type="none" w="med" len="med"/>
            <a:tailEnd type="none" w="med" len="med"/>
          </a:ln>
        </p:spPr>
      </p:cxnSp>
      <p:cxnSp>
        <p:nvCxnSpPr>
          <p:cNvPr id="412" name="Google Shape;412;p29"/>
          <p:cNvCxnSpPr/>
          <p:nvPr/>
        </p:nvCxnSpPr>
        <p:spPr>
          <a:xfrm>
            <a:off x="6989513" y="649550"/>
            <a:ext cx="0" cy="1038000"/>
          </a:xfrm>
          <a:prstGeom prst="straightConnector1">
            <a:avLst/>
          </a:prstGeom>
          <a:noFill/>
          <a:ln w="19050" cap="flat" cmpd="sng">
            <a:solidFill>
              <a:srgbClr val="FF0000"/>
            </a:solidFill>
            <a:prstDash val="solid"/>
            <a:round/>
            <a:headEnd type="none" w="med" len="med"/>
            <a:tailEnd type="none" w="med" len="med"/>
          </a:ln>
        </p:spPr>
      </p:cxnSp>
      <p:sp>
        <p:nvSpPr>
          <p:cNvPr id="413" name="Google Shape;413;p29"/>
          <p:cNvSpPr txBox="1"/>
          <p:nvPr/>
        </p:nvSpPr>
        <p:spPr>
          <a:xfrm>
            <a:off x="7486463" y="747238"/>
            <a:ext cx="110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Q ∝ 41</a:t>
            </a:r>
            <a:endParaRPr>
              <a:solidFill>
                <a:srgbClr val="FF0000"/>
              </a:solidFill>
            </a:endParaRPr>
          </a:p>
        </p:txBody>
      </p:sp>
      <p:sp>
        <p:nvSpPr>
          <p:cNvPr id="414" name="Google Shape;414;p29"/>
          <p:cNvSpPr txBox="1"/>
          <p:nvPr/>
        </p:nvSpPr>
        <p:spPr>
          <a:xfrm>
            <a:off x="7486463" y="1189662"/>
            <a:ext cx="110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FF"/>
                </a:solidFill>
              </a:rPr>
              <a:t>Q ∝ 22</a:t>
            </a:r>
            <a:endParaRPr>
              <a:solidFill>
                <a:srgbClr val="0000FF"/>
              </a:solidFill>
            </a:endParaRPr>
          </a:p>
        </p:txBody>
      </p:sp>
      <p:pic>
        <p:nvPicPr>
          <p:cNvPr id="415" name="Google Shape;415;p29"/>
          <p:cNvPicPr preferRelativeResize="0"/>
          <p:nvPr/>
        </p:nvPicPr>
        <p:blipFill rotWithShape="1">
          <a:blip r:embed="rId3">
            <a:alphaModFix/>
          </a:blip>
          <a:srcRect l="9559" t="4470"/>
          <a:stretch/>
        </p:blipFill>
        <p:spPr>
          <a:xfrm>
            <a:off x="1238700" y="3814657"/>
            <a:ext cx="3154025" cy="974544"/>
          </a:xfrm>
          <a:prstGeom prst="rect">
            <a:avLst/>
          </a:prstGeom>
          <a:noFill/>
          <a:ln>
            <a:noFill/>
          </a:ln>
        </p:spPr>
      </p:pic>
      <p:pic>
        <p:nvPicPr>
          <p:cNvPr id="416" name="Google Shape;416;p29"/>
          <p:cNvPicPr preferRelativeResize="0"/>
          <p:nvPr/>
        </p:nvPicPr>
        <p:blipFill>
          <a:blip r:embed="rId4">
            <a:alphaModFix/>
          </a:blip>
          <a:stretch>
            <a:fillRect/>
          </a:stretch>
        </p:blipFill>
        <p:spPr>
          <a:xfrm>
            <a:off x="252050" y="1094380"/>
            <a:ext cx="4771225" cy="1774104"/>
          </a:xfrm>
          <a:prstGeom prst="rect">
            <a:avLst/>
          </a:prstGeom>
          <a:noFill/>
          <a:ln>
            <a:noFill/>
          </a:ln>
        </p:spPr>
      </p:pic>
      <p:pic>
        <p:nvPicPr>
          <p:cNvPr id="417" name="Google Shape;417;p29"/>
          <p:cNvPicPr preferRelativeResize="0"/>
          <p:nvPr/>
        </p:nvPicPr>
        <p:blipFill rotWithShape="1">
          <a:blip r:embed="rId5">
            <a:alphaModFix/>
          </a:blip>
          <a:srcRect l="10744" t="11650" r="4047" b="20015"/>
          <a:stretch/>
        </p:blipFill>
        <p:spPr>
          <a:xfrm>
            <a:off x="1398550" y="3040063"/>
            <a:ext cx="2744727" cy="743425"/>
          </a:xfrm>
          <a:prstGeom prst="rect">
            <a:avLst/>
          </a:prstGeom>
          <a:noFill/>
          <a:ln>
            <a:noFill/>
          </a:ln>
        </p:spPr>
      </p:pic>
      <p:sp>
        <p:nvSpPr>
          <p:cNvPr id="418" name="Google Shape;418;p29"/>
          <p:cNvSpPr txBox="1"/>
          <p:nvPr/>
        </p:nvSpPr>
        <p:spPr>
          <a:xfrm>
            <a:off x="0" y="4789500"/>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Newman Phys. Rev. E 2004</a:t>
            </a:r>
            <a:endParaRPr sz="10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22"/>
        <p:cNvGrpSpPr/>
        <p:nvPr/>
      </p:nvGrpSpPr>
      <p:grpSpPr>
        <a:xfrm>
          <a:off x="0" y="0"/>
          <a:ext cx="0" cy="0"/>
          <a:chOff x="0" y="0"/>
          <a:chExt cx="0" cy="0"/>
        </a:xfrm>
      </p:grpSpPr>
      <p:sp>
        <p:nvSpPr>
          <p:cNvPr id="423" name="Google Shape;423;p3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Louvain maximizes modularity</a:t>
            </a:r>
            <a:br>
              <a:rPr lang="en" dirty="0"/>
            </a:br>
            <a:r>
              <a:rPr lang="en" sz="2200" dirty="0"/>
              <a:t>(Overall Algorithm Flow)</a:t>
            </a:r>
            <a:endParaRPr dirty="0"/>
          </a:p>
        </p:txBody>
      </p:sp>
      <p:sp>
        <p:nvSpPr>
          <p:cNvPr id="424" name="Google Shape;424;p30"/>
          <p:cNvSpPr txBox="1">
            <a:spLocks noGrp="1"/>
          </p:cNvSpPr>
          <p:nvPr>
            <p:ph type="body" idx="1"/>
          </p:nvPr>
        </p:nvSpPr>
        <p:spPr>
          <a:xfrm>
            <a:off x="311700" y="1152475"/>
            <a:ext cx="6029700" cy="358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chemeClr val="dk1"/>
                </a:solidFill>
              </a:rPr>
              <a:t>#1 Start:</a:t>
            </a:r>
            <a:br>
              <a:rPr lang="en" sz="1200" dirty="0">
                <a:solidFill>
                  <a:schemeClr val="dk1"/>
                </a:solidFill>
              </a:rPr>
            </a:br>
            <a:r>
              <a:rPr lang="en" sz="1200" dirty="0">
                <a:solidFill>
                  <a:schemeClr val="dk1"/>
                </a:solidFill>
              </a:rPr>
              <a:t>Each node (cell) having its own community.</a:t>
            </a:r>
            <a:endParaRPr sz="1200" dirty="0">
              <a:solidFill>
                <a:schemeClr val="dk1"/>
              </a:solidFill>
            </a:endParaRPr>
          </a:p>
          <a:p>
            <a:pPr marL="0" lvl="0" indent="0" algn="l" rtl="0">
              <a:spcBef>
                <a:spcPts val="1200"/>
              </a:spcBef>
              <a:spcAft>
                <a:spcPts val="0"/>
              </a:spcAft>
              <a:buNone/>
            </a:pPr>
            <a:r>
              <a:rPr lang="en" sz="1200" b="1" dirty="0">
                <a:solidFill>
                  <a:schemeClr val="dk1"/>
                </a:solidFill>
              </a:rPr>
              <a:t>#2 Moving nodes:</a:t>
            </a:r>
            <a:br>
              <a:rPr lang="en" sz="1200" dirty="0">
                <a:solidFill>
                  <a:schemeClr val="dk1"/>
                </a:solidFill>
              </a:rPr>
            </a:br>
            <a:r>
              <a:rPr lang="en" sz="1200" dirty="0">
                <a:solidFill>
                  <a:schemeClr val="dk1"/>
                </a:solidFill>
              </a:rPr>
              <a:t>Repeat scanning all nodes until no change increases Q (from </a:t>
            </a:r>
            <a:r>
              <a:rPr lang="en" sz="1200" b="1" dirty="0">
                <a:solidFill>
                  <a:schemeClr val="dk1"/>
                </a:solidFill>
              </a:rPr>
              <a:t>a</a:t>
            </a:r>
            <a:r>
              <a:rPr lang="en" sz="1200" dirty="0">
                <a:solidFill>
                  <a:schemeClr val="dk1"/>
                </a:solidFill>
              </a:rPr>
              <a:t> to </a:t>
            </a:r>
            <a:r>
              <a:rPr lang="en" sz="1200" b="1" dirty="0">
                <a:solidFill>
                  <a:schemeClr val="dk1"/>
                </a:solidFill>
              </a:rPr>
              <a:t>b</a:t>
            </a:r>
            <a:r>
              <a:rPr lang="en" sz="1200" dirty="0">
                <a:solidFill>
                  <a:schemeClr val="dk1"/>
                </a:solidFill>
              </a:rPr>
              <a:t>)</a:t>
            </a:r>
            <a:br>
              <a:rPr lang="en" sz="1200" dirty="0">
                <a:solidFill>
                  <a:schemeClr val="dk1"/>
                </a:solidFill>
              </a:rPr>
            </a:br>
            <a:r>
              <a:rPr lang="en" sz="1200" dirty="0">
                <a:solidFill>
                  <a:schemeClr val="dk1"/>
                </a:solidFill>
              </a:rPr>
              <a:t>{{</a:t>
            </a:r>
            <a:br>
              <a:rPr lang="en" sz="1200" dirty="0">
                <a:solidFill>
                  <a:schemeClr val="dk1"/>
                </a:solidFill>
              </a:rPr>
            </a:br>
            <a:r>
              <a:rPr lang="en" sz="1200" dirty="0">
                <a:solidFill>
                  <a:schemeClr val="dk1"/>
                </a:solidFill>
              </a:rPr>
              <a:t>    Move each node to the one of its neighbor communities </a:t>
            </a:r>
            <a:br>
              <a:rPr lang="en" sz="1200" dirty="0">
                <a:solidFill>
                  <a:schemeClr val="dk1"/>
                </a:solidFill>
              </a:rPr>
            </a:br>
            <a:r>
              <a:rPr lang="en" sz="1200" dirty="0">
                <a:solidFill>
                  <a:schemeClr val="dk1"/>
                </a:solidFill>
              </a:rPr>
              <a:t>        that maximizes ΔQ;</a:t>
            </a:r>
            <a:br>
              <a:rPr lang="en" sz="1200" dirty="0">
                <a:solidFill>
                  <a:schemeClr val="dk1"/>
                </a:solidFill>
              </a:rPr>
            </a:br>
            <a:r>
              <a:rPr lang="en" sz="1200" dirty="0">
                <a:solidFill>
                  <a:schemeClr val="dk1"/>
                </a:solidFill>
              </a:rPr>
              <a:t>    Or start a new community</a:t>
            </a:r>
            <a:br>
              <a:rPr lang="en" sz="1200" dirty="0">
                <a:solidFill>
                  <a:schemeClr val="dk1"/>
                </a:solidFill>
              </a:rPr>
            </a:br>
            <a:r>
              <a:rPr lang="en" sz="1200" dirty="0">
                <a:solidFill>
                  <a:schemeClr val="dk1"/>
                </a:solidFill>
              </a:rPr>
              <a:t>}}</a:t>
            </a:r>
            <a:endParaRPr sz="1200" dirty="0">
              <a:solidFill>
                <a:schemeClr val="dk1"/>
              </a:solidFill>
            </a:endParaRPr>
          </a:p>
          <a:p>
            <a:pPr marL="0" lvl="0" indent="0" algn="l" rtl="0">
              <a:spcBef>
                <a:spcPts val="1200"/>
              </a:spcBef>
              <a:spcAft>
                <a:spcPts val="0"/>
              </a:spcAft>
              <a:buNone/>
            </a:pPr>
            <a:r>
              <a:rPr lang="en" sz="1200" b="1" dirty="0">
                <a:solidFill>
                  <a:schemeClr val="dk1"/>
                </a:solidFill>
              </a:rPr>
              <a:t>#3 Aggregate:</a:t>
            </a:r>
            <a:br>
              <a:rPr lang="en" sz="1200" dirty="0">
                <a:solidFill>
                  <a:schemeClr val="dk1"/>
                </a:solidFill>
              </a:rPr>
            </a:br>
            <a:r>
              <a:rPr lang="en" sz="1200" dirty="0">
                <a:solidFill>
                  <a:schemeClr val="dk1"/>
                </a:solidFill>
              </a:rPr>
              <a:t>Turn each community into a node.</a:t>
            </a:r>
            <a:br>
              <a:rPr lang="en" sz="1200" dirty="0">
                <a:solidFill>
                  <a:schemeClr val="dk1"/>
                </a:solidFill>
              </a:rPr>
            </a:br>
            <a:r>
              <a:rPr lang="en" sz="1200" dirty="0">
                <a:solidFill>
                  <a:schemeClr val="dk1"/>
                </a:solidFill>
              </a:rPr>
              <a:t>Edges between communities are added up as the weight.</a:t>
            </a:r>
            <a:endParaRPr sz="1200" dirty="0">
              <a:solidFill>
                <a:schemeClr val="dk1"/>
              </a:solidFill>
            </a:endParaRPr>
          </a:p>
          <a:p>
            <a:pPr marL="0" lvl="0" indent="0" algn="l" rtl="0">
              <a:spcBef>
                <a:spcPts val="1200"/>
              </a:spcBef>
              <a:spcAft>
                <a:spcPts val="0"/>
              </a:spcAft>
              <a:buClr>
                <a:schemeClr val="dk1"/>
              </a:buClr>
              <a:buSzPts val="1100"/>
              <a:buFont typeface="Arial"/>
              <a:buNone/>
            </a:pPr>
            <a:r>
              <a:rPr lang="en" sz="1200" b="1" dirty="0">
                <a:solidFill>
                  <a:schemeClr val="dk1"/>
                </a:solidFill>
              </a:rPr>
              <a:t>#4 Repeat from #2</a:t>
            </a:r>
            <a:br>
              <a:rPr lang="en" sz="1200" dirty="0">
                <a:solidFill>
                  <a:schemeClr val="dk1"/>
                </a:solidFill>
              </a:rPr>
            </a:br>
            <a:r>
              <a:rPr lang="en" sz="1200" dirty="0">
                <a:solidFill>
                  <a:schemeClr val="dk1"/>
                </a:solidFill>
              </a:rPr>
              <a:t>Stop at desired resolution </a:t>
            </a:r>
            <a:endParaRPr sz="1200" dirty="0">
              <a:solidFill>
                <a:schemeClr val="dk1"/>
              </a:solidFill>
            </a:endParaRPr>
          </a:p>
          <a:p>
            <a:pPr marL="0" lvl="0" indent="0" algn="l" rtl="0">
              <a:spcBef>
                <a:spcPts val="1200"/>
              </a:spcBef>
              <a:spcAft>
                <a:spcPts val="1200"/>
              </a:spcAft>
              <a:buNone/>
            </a:pPr>
            <a:endParaRPr sz="1200" dirty="0">
              <a:solidFill>
                <a:schemeClr val="dk1"/>
              </a:solidFill>
            </a:endParaRPr>
          </a:p>
        </p:txBody>
      </p:sp>
      <p:pic>
        <p:nvPicPr>
          <p:cNvPr id="425" name="Google Shape;425;p30"/>
          <p:cNvPicPr preferRelativeResize="0"/>
          <p:nvPr/>
        </p:nvPicPr>
        <p:blipFill>
          <a:blip r:embed="rId3">
            <a:alphaModFix/>
          </a:blip>
          <a:stretch>
            <a:fillRect/>
          </a:stretch>
        </p:blipFill>
        <p:spPr>
          <a:xfrm>
            <a:off x="5038165" y="83086"/>
            <a:ext cx="3982994" cy="4397242"/>
          </a:xfrm>
          <a:prstGeom prst="rect">
            <a:avLst/>
          </a:prstGeom>
          <a:noFill/>
          <a:ln>
            <a:noFill/>
          </a:ln>
        </p:spPr>
      </p:pic>
      <p:sp>
        <p:nvSpPr>
          <p:cNvPr id="426" name="Google Shape;42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427" name="Google Shape;427;p30"/>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sp>
        <p:nvSpPr>
          <p:cNvPr id="428" name="Google Shape;428;p30"/>
          <p:cNvSpPr txBox="1"/>
          <p:nvPr/>
        </p:nvSpPr>
        <p:spPr>
          <a:xfrm>
            <a:off x="4858312" y="4690667"/>
            <a:ext cx="282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err="1">
                <a:solidFill>
                  <a:schemeClr val="dk2"/>
                </a:solidFill>
              </a:rPr>
              <a:t>Traag</a:t>
            </a:r>
            <a:r>
              <a:rPr lang="en" sz="1000" dirty="0">
                <a:solidFill>
                  <a:schemeClr val="dk2"/>
                </a:solidFill>
              </a:rPr>
              <a:t> et al. Scientific Reports 2019</a:t>
            </a:r>
            <a:endParaRPr sz="1000" dirty="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Clr>
                <a:srgbClr val="22228B"/>
              </a:buClr>
              <a:buSzPts val="2800"/>
              <a:buFont typeface="Arial"/>
              <a:buNone/>
            </a:pPr>
            <a:r>
              <a:rPr lang="en"/>
              <a:t>Forest Fire Clustering: To Find One Cluster</a:t>
            </a:r>
            <a:endParaRPr/>
          </a:p>
        </p:txBody>
      </p:sp>
      <p:sp>
        <p:nvSpPr>
          <p:cNvPr id="435" name="Google Shape;435;p31"/>
          <p:cNvSpPr txBox="1">
            <a:spLocks noGrp="1"/>
          </p:cNvSpPr>
          <p:nvPr>
            <p:ph type="body" idx="1"/>
          </p:nvPr>
        </p:nvSpPr>
        <p:spPr>
          <a:xfrm>
            <a:off x="311700" y="2708200"/>
            <a:ext cx="8520600" cy="2231400"/>
          </a:xfrm>
          <a:prstGeom prst="rect">
            <a:avLst/>
          </a:prstGeom>
          <a:noFill/>
          <a:ln>
            <a:noFill/>
          </a:ln>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Clr>
                <a:schemeClr val="dk1"/>
              </a:buClr>
              <a:buSzPts val="1700"/>
              <a:buFont typeface="Arial"/>
              <a:buAutoNum type="arabicPeriod"/>
            </a:pPr>
            <a:r>
              <a:rPr lang="en" sz="1700">
                <a:solidFill>
                  <a:schemeClr val="dk1"/>
                </a:solidFill>
              </a:rPr>
              <a:t>Randomly select a points (seed) to label</a:t>
            </a:r>
            <a:endParaRPr sz="1700">
              <a:solidFill>
                <a:schemeClr val="dk1"/>
              </a:solidFill>
            </a:endParaRPr>
          </a:p>
          <a:p>
            <a:pPr marL="457200" lvl="0" indent="-336550" algn="l" rtl="0">
              <a:lnSpc>
                <a:spcPct val="100000"/>
              </a:lnSpc>
              <a:spcBef>
                <a:spcPts val="0"/>
              </a:spcBef>
              <a:spcAft>
                <a:spcPts val="0"/>
              </a:spcAft>
              <a:buClr>
                <a:schemeClr val="dk1"/>
              </a:buClr>
              <a:buSzPts val="1700"/>
              <a:buFont typeface="Arial"/>
              <a:buAutoNum type="arabicPeriod"/>
            </a:pPr>
            <a:r>
              <a:rPr lang="en" sz="1700">
                <a:solidFill>
                  <a:schemeClr val="dk1"/>
                </a:solidFill>
              </a:rPr>
              <a:t>Label influence radiate from the labeled points</a:t>
            </a:r>
            <a:endParaRPr sz="1700">
              <a:solidFill>
                <a:schemeClr val="dk1"/>
              </a:solidFill>
            </a:endParaRPr>
          </a:p>
          <a:p>
            <a:pPr marL="457200" lvl="0" indent="-336550" algn="l" rtl="0">
              <a:lnSpc>
                <a:spcPct val="100000"/>
              </a:lnSpc>
              <a:spcBef>
                <a:spcPts val="0"/>
              </a:spcBef>
              <a:spcAft>
                <a:spcPts val="0"/>
              </a:spcAft>
              <a:buClr>
                <a:schemeClr val="dk1"/>
              </a:buClr>
              <a:buSzPts val="1700"/>
              <a:buFont typeface="Arial"/>
              <a:buAutoNum type="arabicPeriod"/>
            </a:pPr>
            <a:r>
              <a:rPr lang="en" sz="1700">
                <a:solidFill>
                  <a:schemeClr val="dk1"/>
                </a:solidFill>
              </a:rPr>
              <a:t>Check if other unlabeled points experience label influence higher than their threshold</a:t>
            </a:r>
            <a:endParaRPr sz="1700">
              <a:solidFill>
                <a:schemeClr val="dk1"/>
              </a:solidFill>
            </a:endParaRPr>
          </a:p>
          <a:p>
            <a:pPr marL="914400" lvl="1" indent="-336550" algn="l" rtl="0">
              <a:lnSpc>
                <a:spcPct val="100000"/>
              </a:lnSpc>
              <a:spcBef>
                <a:spcPts val="0"/>
              </a:spcBef>
              <a:spcAft>
                <a:spcPts val="0"/>
              </a:spcAft>
              <a:buClr>
                <a:schemeClr val="dk1"/>
              </a:buClr>
              <a:buSzPts val="1700"/>
              <a:buAutoNum type="alphaLcPeriod"/>
            </a:pPr>
            <a:r>
              <a:rPr lang="en" sz="1700">
                <a:solidFill>
                  <a:schemeClr val="dk1"/>
                </a:solidFill>
              </a:rPr>
              <a:t>If so, the unlabeled points receives the same label as the seed.</a:t>
            </a:r>
            <a:endParaRPr sz="1700">
              <a:solidFill>
                <a:schemeClr val="dk1"/>
              </a:solidFill>
            </a:endParaRPr>
          </a:p>
          <a:p>
            <a:pPr marL="914400" lvl="1" indent="-336550" algn="l" rtl="0">
              <a:lnSpc>
                <a:spcPct val="100000"/>
              </a:lnSpc>
              <a:spcBef>
                <a:spcPts val="0"/>
              </a:spcBef>
              <a:spcAft>
                <a:spcPts val="0"/>
              </a:spcAft>
              <a:buClr>
                <a:schemeClr val="dk1"/>
              </a:buClr>
              <a:buSzPts val="1700"/>
              <a:buAutoNum type="alphaLcPeriod"/>
            </a:pPr>
            <a:r>
              <a:rPr lang="en" sz="1700">
                <a:solidFill>
                  <a:schemeClr val="dk1"/>
                </a:solidFill>
              </a:rPr>
              <a:t>If not, check later when more points are labeled and see if the cumulative label influence is able to cross the threshold.</a:t>
            </a:r>
            <a:endParaRPr sz="1700">
              <a:solidFill>
                <a:schemeClr val="dk1"/>
              </a:solidFill>
            </a:endParaRPr>
          </a:p>
          <a:p>
            <a:pPr marL="457200" lvl="0" indent="-336550" algn="l" rtl="0">
              <a:lnSpc>
                <a:spcPct val="100000"/>
              </a:lnSpc>
              <a:spcBef>
                <a:spcPts val="0"/>
              </a:spcBef>
              <a:spcAft>
                <a:spcPts val="0"/>
              </a:spcAft>
              <a:buClr>
                <a:schemeClr val="dk1"/>
              </a:buClr>
              <a:buSzPts val="1700"/>
              <a:buFont typeface="Arial"/>
              <a:buAutoNum type="arabicPeriod"/>
            </a:pPr>
            <a:r>
              <a:rPr lang="en" sz="1700">
                <a:solidFill>
                  <a:schemeClr val="dk1"/>
                </a:solidFill>
              </a:rPr>
              <a:t>Repeat from step 2  </a:t>
            </a:r>
            <a:endParaRPr sz="1700">
              <a:solidFill>
                <a:schemeClr val="dk1"/>
              </a:solidFill>
            </a:endParaRPr>
          </a:p>
        </p:txBody>
      </p:sp>
      <p:pic>
        <p:nvPicPr>
          <p:cNvPr id="436" name="Google Shape;436;p31"/>
          <p:cNvPicPr preferRelativeResize="0"/>
          <p:nvPr/>
        </p:nvPicPr>
        <p:blipFill rotWithShape="1">
          <a:blip r:embed="rId3">
            <a:alphaModFix/>
          </a:blip>
          <a:srcRect/>
          <a:stretch/>
        </p:blipFill>
        <p:spPr>
          <a:xfrm>
            <a:off x="146050" y="958946"/>
            <a:ext cx="8832300" cy="1665329"/>
          </a:xfrm>
          <a:prstGeom prst="rect">
            <a:avLst/>
          </a:prstGeom>
          <a:noFill/>
          <a:ln>
            <a:noFill/>
          </a:ln>
        </p:spPr>
      </p:pic>
      <p:sp>
        <p:nvSpPr>
          <p:cNvPr id="437" name="Google Shape;437;p31"/>
          <p:cNvSpPr/>
          <p:nvPr/>
        </p:nvSpPr>
        <p:spPr>
          <a:xfrm>
            <a:off x="146061" y="958961"/>
            <a:ext cx="364500" cy="48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1"/>
          <p:cNvSpPr/>
          <p:nvPr/>
        </p:nvSpPr>
        <p:spPr>
          <a:xfrm>
            <a:off x="61411" y="2261261"/>
            <a:ext cx="364500" cy="48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1"/>
          <p:cNvSpPr txBox="1"/>
          <p:nvPr/>
        </p:nvSpPr>
        <p:spPr>
          <a:xfrm>
            <a:off x="7220700" y="4698475"/>
            <a:ext cx="16116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Chen </a:t>
            </a:r>
            <a:r>
              <a:rPr lang="en" sz="900" b="0" i="1" u="none" strike="noStrike" cap="none">
                <a:solidFill>
                  <a:srgbClr val="000000"/>
                </a:solidFill>
                <a:latin typeface="Arial"/>
                <a:ea typeface="Arial"/>
                <a:cs typeface="Arial"/>
                <a:sym typeface="Arial"/>
              </a:rPr>
              <a:t>et al.</a:t>
            </a:r>
            <a:r>
              <a:rPr lang="en" sz="900" b="0" i="0" u="none" strike="noStrike" cap="none">
                <a:solidFill>
                  <a:srgbClr val="000000"/>
                </a:solidFill>
                <a:latin typeface="Arial"/>
                <a:ea typeface="Arial"/>
                <a:cs typeface="Arial"/>
                <a:sym typeface="Arial"/>
              </a:rPr>
              <a:t> Nat. Comm. '22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Clr>
                <a:srgbClr val="22228B"/>
              </a:buClr>
              <a:buSzPts val="2800"/>
              <a:buFont typeface="Arial"/>
              <a:buNone/>
            </a:pPr>
            <a:r>
              <a:rPr lang="en"/>
              <a:t>Forest Fire Clustering: To Find All Clusters</a:t>
            </a:r>
            <a:endParaRPr/>
          </a:p>
        </p:txBody>
      </p:sp>
      <p:sp>
        <p:nvSpPr>
          <p:cNvPr id="446" name="Google Shape;446;p32"/>
          <p:cNvSpPr txBox="1">
            <a:spLocks noGrp="1"/>
          </p:cNvSpPr>
          <p:nvPr>
            <p:ph type="body" idx="1"/>
          </p:nvPr>
        </p:nvSpPr>
        <p:spPr>
          <a:xfrm>
            <a:off x="311700" y="3763825"/>
            <a:ext cx="8520600" cy="1148100"/>
          </a:xfrm>
          <a:prstGeom prst="rect">
            <a:avLst/>
          </a:prstGeom>
          <a:noFill/>
          <a:ln>
            <a:noFill/>
          </a:ln>
        </p:spPr>
        <p:txBody>
          <a:bodyPr spcFirstLastPara="1" wrap="square" lIns="91425" tIns="91425" rIns="91425" bIns="91425" anchor="t" anchorCtr="0">
            <a:normAutofit/>
          </a:bodyPr>
          <a:lstStyle/>
          <a:p>
            <a:pPr marL="457200" lvl="0" indent="-330200" algn="l" rtl="0">
              <a:lnSpc>
                <a:spcPct val="100000"/>
              </a:lnSpc>
              <a:spcBef>
                <a:spcPts val="0"/>
              </a:spcBef>
              <a:spcAft>
                <a:spcPts val="0"/>
              </a:spcAft>
              <a:buClr>
                <a:schemeClr val="dk1"/>
              </a:buClr>
              <a:buSzPts val="1600"/>
              <a:buFont typeface="Arial"/>
              <a:buAutoNum type="arabicPeriod"/>
            </a:pPr>
            <a:r>
              <a:rPr lang="en" sz="2000">
                <a:solidFill>
                  <a:schemeClr val="dk1"/>
                </a:solidFill>
              </a:rPr>
              <a:t>Select a new unlabeled points (seed) to label</a:t>
            </a:r>
            <a:endParaRPr sz="2000">
              <a:solidFill>
                <a:schemeClr val="dk1"/>
              </a:solidFill>
            </a:endParaRPr>
          </a:p>
          <a:p>
            <a:pPr marL="457200" lvl="0" indent="-330200" algn="l" rtl="0">
              <a:lnSpc>
                <a:spcPct val="100000"/>
              </a:lnSpc>
              <a:spcBef>
                <a:spcPts val="0"/>
              </a:spcBef>
              <a:spcAft>
                <a:spcPts val="0"/>
              </a:spcAft>
              <a:buClr>
                <a:schemeClr val="dk1"/>
              </a:buClr>
              <a:buSzPts val="1600"/>
              <a:buFont typeface="Arial"/>
              <a:buAutoNum type="arabicPeriod"/>
            </a:pPr>
            <a:r>
              <a:rPr lang="en" sz="2000">
                <a:solidFill>
                  <a:schemeClr val="dk1"/>
                </a:solidFill>
              </a:rPr>
              <a:t>Repeat Label Propagation for as many times as needed to label every data point.</a:t>
            </a:r>
            <a:endParaRPr sz="2000">
              <a:solidFill>
                <a:schemeClr val="dk1"/>
              </a:solidFill>
            </a:endParaRPr>
          </a:p>
        </p:txBody>
      </p:sp>
      <p:pic>
        <p:nvPicPr>
          <p:cNvPr id="447" name="Google Shape;447;p32"/>
          <p:cNvPicPr preferRelativeResize="0"/>
          <p:nvPr/>
        </p:nvPicPr>
        <p:blipFill rotWithShape="1">
          <a:blip r:embed="rId3">
            <a:alphaModFix/>
          </a:blip>
          <a:srcRect/>
          <a:stretch/>
        </p:blipFill>
        <p:spPr>
          <a:xfrm>
            <a:off x="873500" y="1144200"/>
            <a:ext cx="7396991" cy="2441300"/>
          </a:xfrm>
          <a:prstGeom prst="rect">
            <a:avLst/>
          </a:prstGeom>
          <a:noFill/>
          <a:ln>
            <a:noFill/>
          </a:ln>
        </p:spPr>
      </p:pic>
      <p:sp>
        <p:nvSpPr>
          <p:cNvPr id="448" name="Google Shape;448;p32"/>
          <p:cNvSpPr/>
          <p:nvPr/>
        </p:nvSpPr>
        <p:spPr>
          <a:xfrm>
            <a:off x="731961" y="3147761"/>
            <a:ext cx="364500" cy="48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2"/>
          <p:cNvSpPr txBox="1"/>
          <p:nvPr/>
        </p:nvSpPr>
        <p:spPr>
          <a:xfrm>
            <a:off x="7220700" y="4698475"/>
            <a:ext cx="16116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Chen </a:t>
            </a:r>
            <a:r>
              <a:rPr lang="en" sz="900" b="0" i="1" u="none" strike="noStrike" cap="none">
                <a:solidFill>
                  <a:srgbClr val="000000"/>
                </a:solidFill>
                <a:latin typeface="Arial"/>
                <a:ea typeface="Arial"/>
                <a:cs typeface="Arial"/>
                <a:sym typeface="Arial"/>
              </a:rPr>
              <a:t>et al.</a:t>
            </a:r>
            <a:r>
              <a:rPr lang="en" sz="900" b="0" i="0" u="none" strike="noStrike" cap="none">
                <a:solidFill>
                  <a:srgbClr val="000000"/>
                </a:solidFill>
                <a:latin typeface="Arial"/>
                <a:ea typeface="Arial"/>
                <a:cs typeface="Arial"/>
                <a:sym typeface="Arial"/>
              </a:rPr>
              <a:t> Nat. Comm. '22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Clr>
                <a:srgbClr val="22228B"/>
              </a:buClr>
              <a:buSzPts val="2800"/>
              <a:buFont typeface="Arial"/>
              <a:buNone/>
            </a:pPr>
            <a:r>
              <a:rPr lang="en" dirty="0"/>
              <a:t>Forest Fire Clustering: Internal Validation via Monte Carlo Simulation</a:t>
            </a:r>
            <a:endParaRPr dirty="0"/>
          </a:p>
        </p:txBody>
      </p:sp>
      <p:sp>
        <p:nvSpPr>
          <p:cNvPr id="456" name="Google Shape;456;p33"/>
          <p:cNvSpPr/>
          <p:nvPr/>
        </p:nvSpPr>
        <p:spPr>
          <a:xfrm>
            <a:off x="8452900" y="1222875"/>
            <a:ext cx="589500" cy="609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7" name="Google Shape;457;p33"/>
          <p:cNvPicPr preferRelativeResize="0"/>
          <p:nvPr/>
        </p:nvPicPr>
        <p:blipFill rotWithShape="1">
          <a:blip r:embed="rId3">
            <a:alphaModFix/>
          </a:blip>
          <a:srcRect l="3016" t="69513"/>
          <a:stretch/>
        </p:blipFill>
        <p:spPr>
          <a:xfrm>
            <a:off x="717050" y="1017725"/>
            <a:ext cx="7709901" cy="3759775"/>
          </a:xfrm>
          <a:prstGeom prst="rect">
            <a:avLst/>
          </a:prstGeom>
          <a:noFill/>
          <a:ln>
            <a:noFill/>
          </a:ln>
        </p:spPr>
      </p:pic>
      <p:sp>
        <p:nvSpPr>
          <p:cNvPr id="458" name="Google Shape;458;p33"/>
          <p:cNvSpPr txBox="1"/>
          <p:nvPr/>
        </p:nvSpPr>
        <p:spPr>
          <a:xfrm>
            <a:off x="7220700" y="4698475"/>
            <a:ext cx="16116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Chen </a:t>
            </a:r>
            <a:r>
              <a:rPr lang="en" sz="900" b="0" i="1" u="none" strike="noStrike" cap="none">
                <a:solidFill>
                  <a:srgbClr val="000000"/>
                </a:solidFill>
                <a:latin typeface="Arial"/>
                <a:ea typeface="Arial"/>
                <a:cs typeface="Arial"/>
                <a:sym typeface="Arial"/>
              </a:rPr>
              <a:t>et al.</a:t>
            </a:r>
            <a:r>
              <a:rPr lang="en" sz="900" b="0" i="0" u="none" strike="noStrike" cap="none">
                <a:solidFill>
                  <a:srgbClr val="000000"/>
                </a:solidFill>
                <a:latin typeface="Arial"/>
                <a:ea typeface="Arial"/>
                <a:cs typeface="Arial"/>
                <a:sym typeface="Arial"/>
              </a:rPr>
              <a:t> Nat. Comm. '22</a:t>
            </a:r>
            <a:endParaRPr sz="1400" b="0" i="0" u="none" strike="noStrike" cap="none">
              <a:solidFill>
                <a:srgbClr val="000000"/>
              </a:solidFill>
              <a:latin typeface="Arial"/>
              <a:ea typeface="Arial"/>
              <a:cs typeface="Arial"/>
              <a:sym typeface="Arial"/>
            </a:endParaRPr>
          </a:p>
        </p:txBody>
      </p:sp>
      <p:sp>
        <p:nvSpPr>
          <p:cNvPr id="459" name="Google Shape;459;p33"/>
          <p:cNvSpPr txBox="1"/>
          <p:nvPr/>
        </p:nvSpPr>
        <p:spPr>
          <a:xfrm>
            <a:off x="5989320" y="4407408"/>
            <a:ext cx="280640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P-value for pt. to be in a cluster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63"/>
        <p:cNvGrpSpPr/>
        <p:nvPr/>
      </p:nvGrpSpPr>
      <p:grpSpPr>
        <a:xfrm>
          <a:off x="0" y="0"/>
          <a:ext cx="0" cy="0"/>
          <a:chOff x="0" y="0"/>
          <a:chExt cx="0" cy="0"/>
        </a:xfrm>
      </p:grpSpPr>
      <p:grpSp>
        <p:nvGrpSpPr>
          <p:cNvPr id="470" name="Google Shape;470;p34"/>
          <p:cNvGrpSpPr/>
          <p:nvPr/>
        </p:nvGrpSpPr>
        <p:grpSpPr>
          <a:xfrm>
            <a:off x="2132509" y="1350865"/>
            <a:ext cx="4878983" cy="3136395"/>
            <a:chOff x="4572000" y="0"/>
            <a:chExt cx="4560600" cy="2911150"/>
          </a:xfrm>
        </p:grpSpPr>
        <p:pic>
          <p:nvPicPr>
            <p:cNvPr id="471" name="Google Shape;471;p34"/>
            <p:cNvPicPr preferRelativeResize="0"/>
            <p:nvPr/>
          </p:nvPicPr>
          <p:blipFill rotWithShape="1">
            <a:blip r:embed="rId3">
              <a:alphaModFix/>
            </a:blip>
            <a:srcRect l="74524"/>
            <a:stretch/>
          </p:blipFill>
          <p:spPr>
            <a:xfrm>
              <a:off x="7709113" y="0"/>
              <a:ext cx="1161849" cy="2911025"/>
            </a:xfrm>
            <a:prstGeom prst="rect">
              <a:avLst/>
            </a:prstGeom>
            <a:noFill/>
            <a:ln>
              <a:noFill/>
            </a:ln>
          </p:spPr>
        </p:pic>
        <p:pic>
          <p:nvPicPr>
            <p:cNvPr id="472" name="Google Shape;472;p34"/>
            <p:cNvPicPr preferRelativeResize="0"/>
            <p:nvPr/>
          </p:nvPicPr>
          <p:blipFill rotWithShape="1">
            <a:blip r:embed="rId3">
              <a:alphaModFix/>
            </a:blip>
            <a:srcRect r="40152"/>
            <a:stretch/>
          </p:blipFill>
          <p:spPr>
            <a:xfrm>
              <a:off x="4979750" y="0"/>
              <a:ext cx="2729350" cy="2911150"/>
            </a:xfrm>
            <a:prstGeom prst="rect">
              <a:avLst/>
            </a:prstGeom>
            <a:noFill/>
            <a:ln>
              <a:noFill/>
            </a:ln>
          </p:spPr>
        </p:pic>
        <p:pic>
          <p:nvPicPr>
            <p:cNvPr id="473" name="Google Shape;473;p34"/>
            <p:cNvPicPr preferRelativeResize="0"/>
            <p:nvPr/>
          </p:nvPicPr>
          <p:blipFill rotWithShape="1">
            <a:blip r:embed="rId3">
              <a:alphaModFix/>
            </a:blip>
            <a:srcRect b="93014"/>
            <a:stretch/>
          </p:blipFill>
          <p:spPr>
            <a:xfrm>
              <a:off x="4572000" y="0"/>
              <a:ext cx="4560600" cy="203350"/>
            </a:xfrm>
            <a:prstGeom prst="rect">
              <a:avLst/>
            </a:prstGeom>
            <a:noFill/>
            <a:ln>
              <a:noFill/>
            </a:ln>
          </p:spPr>
        </p:pic>
        <p:pic>
          <p:nvPicPr>
            <p:cNvPr id="474" name="Google Shape;474;p34"/>
            <p:cNvPicPr preferRelativeResize="0"/>
            <p:nvPr/>
          </p:nvPicPr>
          <p:blipFill rotWithShape="1">
            <a:blip r:embed="rId3">
              <a:alphaModFix/>
            </a:blip>
            <a:srcRect t="89814" r="5740"/>
            <a:stretch/>
          </p:blipFill>
          <p:spPr>
            <a:xfrm>
              <a:off x="4702825" y="2614650"/>
              <a:ext cx="4298951" cy="296500"/>
            </a:xfrm>
            <a:prstGeom prst="rect">
              <a:avLst/>
            </a:prstGeom>
            <a:noFill/>
            <a:ln>
              <a:noFill/>
            </a:ln>
          </p:spPr>
        </p:pic>
      </p:grpSp>
      <p:sp>
        <p:nvSpPr>
          <p:cNvPr id="492" name="Google Shape;492;p34"/>
          <p:cNvSpPr txBox="1"/>
          <p:nvPr/>
        </p:nvSpPr>
        <p:spPr>
          <a:xfrm>
            <a:off x="0" y="4820400"/>
            <a:ext cx="18408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2"/>
                </a:solidFill>
                <a:latin typeface="Arial"/>
                <a:ea typeface="Arial"/>
                <a:cs typeface="Arial"/>
                <a:sym typeface="Arial"/>
              </a:rPr>
              <a:t>Chen </a:t>
            </a:r>
            <a:r>
              <a:rPr lang="en" sz="900" b="0" i="1" u="none" strike="noStrike" cap="none">
                <a:solidFill>
                  <a:schemeClr val="lt2"/>
                </a:solidFill>
                <a:latin typeface="Arial"/>
                <a:ea typeface="Arial"/>
                <a:cs typeface="Arial"/>
                <a:sym typeface="Arial"/>
              </a:rPr>
              <a:t>et al.</a:t>
            </a:r>
            <a:r>
              <a:rPr lang="en" sz="900" b="0" i="0" u="none" strike="noStrike" cap="none">
                <a:solidFill>
                  <a:schemeClr val="lt2"/>
                </a:solidFill>
                <a:latin typeface="Arial"/>
                <a:ea typeface="Arial"/>
                <a:cs typeface="Arial"/>
                <a:sym typeface="Arial"/>
              </a:rPr>
              <a:t> Nat. Comm. </a:t>
            </a:r>
            <a:r>
              <a:rPr lang="en" sz="900">
                <a:solidFill>
                  <a:schemeClr val="lt2"/>
                </a:solidFill>
              </a:rPr>
              <a:t>20</a:t>
            </a:r>
            <a:r>
              <a:rPr lang="en" sz="900" b="0" i="0" u="none" strike="noStrike" cap="none">
                <a:solidFill>
                  <a:schemeClr val="lt2"/>
                </a:solidFill>
                <a:latin typeface="Arial"/>
                <a:ea typeface="Arial"/>
                <a:cs typeface="Arial"/>
                <a:sym typeface="Arial"/>
              </a:rPr>
              <a:t>22</a:t>
            </a:r>
            <a:endParaRPr sz="1400" b="0" i="0" u="none" strike="noStrike" cap="none">
              <a:solidFill>
                <a:schemeClr val="lt2"/>
              </a:solidFill>
              <a:latin typeface="Arial"/>
              <a:ea typeface="Arial"/>
              <a:cs typeface="Arial"/>
              <a:sym typeface="Arial"/>
            </a:endParaRPr>
          </a:p>
        </p:txBody>
      </p:sp>
      <p:sp>
        <p:nvSpPr>
          <p:cNvPr id="2" name="Title 1">
            <a:extLst>
              <a:ext uri="{FF2B5EF4-FFF2-40B4-BE49-F238E27FC236}">
                <a16:creationId xmlns:a16="http://schemas.microsoft.com/office/drawing/2014/main" id="{AD0B0919-1A85-9B5C-A5D6-599120855D2B}"/>
              </a:ext>
            </a:extLst>
          </p:cNvPr>
          <p:cNvSpPr>
            <a:spLocks noGrp="1"/>
          </p:cNvSpPr>
          <p:nvPr>
            <p:ph type="title"/>
          </p:nvPr>
        </p:nvSpPr>
        <p:spPr>
          <a:xfrm>
            <a:off x="311700" y="445025"/>
            <a:ext cx="8520600" cy="572700"/>
          </a:xfrm>
        </p:spPr>
        <p:txBody>
          <a:bodyPr/>
          <a:lstStyle/>
          <a:p>
            <a:r>
              <a:rPr lang="en-US" dirty="0"/>
              <a:t>Forrest Fire is Substantially Faster than </a:t>
            </a:r>
            <a:r>
              <a:rPr lang="en" dirty="0"/>
              <a:t>Louvain</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6"/>
        <p:cNvGrpSpPr/>
        <p:nvPr/>
      </p:nvGrpSpPr>
      <p:grpSpPr>
        <a:xfrm>
          <a:off x="0" y="0"/>
          <a:ext cx="0" cy="0"/>
          <a:chOff x="0" y="0"/>
          <a:chExt cx="0" cy="0"/>
        </a:xfrm>
      </p:grpSpPr>
      <p:pic>
        <p:nvPicPr>
          <p:cNvPr id="497" name="Google Shape;497;p35"/>
          <p:cNvPicPr preferRelativeResize="0"/>
          <p:nvPr/>
        </p:nvPicPr>
        <p:blipFill>
          <a:blip r:embed="rId3">
            <a:alphaModFix/>
          </a:blip>
          <a:stretch>
            <a:fillRect/>
          </a:stretch>
        </p:blipFill>
        <p:spPr>
          <a:xfrm>
            <a:off x="306700" y="2147580"/>
            <a:ext cx="2526300" cy="2118395"/>
          </a:xfrm>
          <a:prstGeom prst="rect">
            <a:avLst/>
          </a:prstGeom>
          <a:noFill/>
          <a:ln>
            <a:noFill/>
          </a:ln>
        </p:spPr>
      </p:pic>
      <p:sp>
        <p:nvSpPr>
          <p:cNvPr id="498" name="Google Shape;498;p35"/>
          <p:cNvSpPr txBox="1">
            <a:spLocks noGrp="1"/>
          </p:cNvSpPr>
          <p:nvPr>
            <p:ph type="body" idx="1"/>
          </p:nvPr>
        </p:nvSpPr>
        <p:spPr>
          <a:xfrm>
            <a:off x="371800" y="713625"/>
            <a:ext cx="4797300" cy="1289100"/>
          </a:xfrm>
          <a:prstGeom prst="rect">
            <a:avLst/>
          </a:prstGeom>
        </p:spPr>
        <p:txBody>
          <a:bodyPr spcFirstLastPara="1" wrap="square" lIns="91425" tIns="91425" rIns="91425" bIns="91425" anchor="t" anchorCtr="0">
            <a:normAutofit fontScale="85000" lnSpcReduction="20000"/>
          </a:bodyPr>
          <a:lstStyle/>
          <a:p>
            <a:pPr marL="0" lvl="0" indent="0" algn="l" rtl="0">
              <a:lnSpc>
                <a:spcPct val="105000"/>
              </a:lnSpc>
              <a:spcBef>
                <a:spcPts val="0"/>
              </a:spcBef>
              <a:spcAft>
                <a:spcPts val="0"/>
              </a:spcAft>
              <a:buSzPts val="358"/>
              <a:buNone/>
            </a:pPr>
            <a:r>
              <a:rPr lang="en" sz="1200" dirty="0">
                <a:solidFill>
                  <a:schemeClr val="dk1"/>
                </a:solidFill>
              </a:rPr>
              <a:t>Some genes will fail to be detected, even if they are expressed.</a:t>
            </a:r>
            <a:endParaRPr sz="1200" dirty="0">
              <a:solidFill>
                <a:schemeClr val="dk1"/>
              </a:solidFill>
            </a:endParaRPr>
          </a:p>
          <a:p>
            <a:pPr marL="0" lvl="0" indent="0" algn="l" rtl="0">
              <a:lnSpc>
                <a:spcPct val="105000"/>
              </a:lnSpc>
              <a:spcBef>
                <a:spcPts val="1200"/>
              </a:spcBef>
              <a:spcAft>
                <a:spcPts val="0"/>
              </a:spcAft>
              <a:buSzPts val="358"/>
              <a:buNone/>
            </a:pPr>
            <a:r>
              <a:rPr lang="en" sz="1200" dirty="0">
                <a:solidFill>
                  <a:schemeClr val="dk1"/>
                </a:solidFill>
              </a:rPr>
              <a:t>Find a structure within the whole data</a:t>
            </a:r>
            <a:br>
              <a:rPr lang="en" sz="1200" dirty="0">
                <a:solidFill>
                  <a:schemeClr val="dk1"/>
                </a:solidFill>
              </a:rPr>
            </a:br>
            <a:r>
              <a:rPr lang="en" sz="1200" dirty="0">
                <a:solidFill>
                  <a:schemeClr val="dk1"/>
                </a:solidFill>
              </a:rPr>
              <a:t>Fill in a derived mathematical estimate for undetected genes</a:t>
            </a:r>
            <a:br>
              <a:rPr lang="en" sz="1200" dirty="0">
                <a:solidFill>
                  <a:schemeClr val="dk1"/>
                </a:solidFill>
              </a:rPr>
            </a:br>
            <a:r>
              <a:rPr lang="en" sz="1200" dirty="0">
                <a:solidFill>
                  <a:schemeClr val="dk1"/>
                </a:solidFill>
              </a:rPr>
              <a:t>Minimize ‘false’ effects of the underlying model</a:t>
            </a:r>
            <a:endParaRPr sz="1200" dirty="0">
              <a:solidFill>
                <a:schemeClr val="dk1"/>
              </a:solidFill>
            </a:endParaRPr>
          </a:p>
          <a:p>
            <a:pPr marL="0" lvl="0" indent="0" algn="l" rtl="0">
              <a:lnSpc>
                <a:spcPct val="105000"/>
              </a:lnSpc>
              <a:spcBef>
                <a:spcPts val="1200"/>
              </a:spcBef>
              <a:spcAft>
                <a:spcPts val="1200"/>
              </a:spcAft>
              <a:buClr>
                <a:schemeClr val="dk1"/>
              </a:buClr>
              <a:buSzPts val="358"/>
              <a:buFont typeface="Arial"/>
              <a:buNone/>
            </a:pPr>
            <a:r>
              <a:rPr lang="en" sz="1200" b="1" dirty="0">
                <a:solidFill>
                  <a:schemeClr val="dk1"/>
                </a:solidFill>
              </a:rPr>
              <a:t>MAGIC, SAVER, </a:t>
            </a:r>
            <a:r>
              <a:rPr lang="en" sz="1200" b="1" dirty="0" err="1">
                <a:solidFill>
                  <a:schemeClr val="dk1"/>
                </a:solidFill>
              </a:rPr>
              <a:t>DrImpute</a:t>
            </a:r>
            <a:endParaRPr sz="1200" dirty="0"/>
          </a:p>
        </p:txBody>
      </p:sp>
      <p:sp>
        <p:nvSpPr>
          <p:cNvPr id="499" name="Google Shape;499;p35"/>
          <p:cNvSpPr txBox="1">
            <a:spLocks noGrp="1"/>
          </p:cNvSpPr>
          <p:nvPr>
            <p:ph type="title"/>
          </p:nvPr>
        </p:nvSpPr>
        <p:spPr>
          <a:xfrm>
            <a:off x="341750" y="140925"/>
            <a:ext cx="4241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a:t>Imputation</a:t>
            </a:r>
            <a:endParaRPr sz="2750"/>
          </a:p>
        </p:txBody>
      </p:sp>
      <p:cxnSp>
        <p:nvCxnSpPr>
          <p:cNvPr id="500" name="Google Shape;500;p35"/>
          <p:cNvCxnSpPr/>
          <p:nvPr/>
        </p:nvCxnSpPr>
        <p:spPr>
          <a:xfrm>
            <a:off x="6382128" y="3907219"/>
            <a:ext cx="1905300" cy="13200"/>
          </a:xfrm>
          <a:prstGeom prst="straightConnector1">
            <a:avLst/>
          </a:prstGeom>
          <a:noFill/>
          <a:ln w="9525" cap="flat" cmpd="sng">
            <a:solidFill>
              <a:schemeClr val="dk2"/>
            </a:solidFill>
            <a:prstDash val="solid"/>
            <a:round/>
            <a:headEnd type="none" w="med" len="med"/>
            <a:tailEnd type="triangle" w="med" len="med"/>
          </a:ln>
        </p:spPr>
      </p:cxnSp>
      <p:cxnSp>
        <p:nvCxnSpPr>
          <p:cNvPr id="501" name="Google Shape;501;p35"/>
          <p:cNvCxnSpPr/>
          <p:nvPr/>
        </p:nvCxnSpPr>
        <p:spPr>
          <a:xfrm rot="10800000" flipH="1">
            <a:off x="6383928" y="2321269"/>
            <a:ext cx="8400" cy="1590900"/>
          </a:xfrm>
          <a:prstGeom prst="straightConnector1">
            <a:avLst/>
          </a:prstGeom>
          <a:noFill/>
          <a:ln w="9525" cap="flat" cmpd="sng">
            <a:solidFill>
              <a:schemeClr val="dk2"/>
            </a:solidFill>
            <a:prstDash val="solid"/>
            <a:round/>
            <a:headEnd type="none" w="med" len="med"/>
            <a:tailEnd type="triangle" w="med" len="med"/>
          </a:ln>
        </p:spPr>
      </p:cxnSp>
      <p:sp>
        <p:nvSpPr>
          <p:cNvPr id="502" name="Google Shape;502;p35"/>
          <p:cNvSpPr txBox="1"/>
          <p:nvPr/>
        </p:nvSpPr>
        <p:spPr>
          <a:xfrm>
            <a:off x="6419650" y="4226975"/>
            <a:ext cx="18678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200"/>
              <a:t>Cells arranged along PC1 </a:t>
            </a:r>
            <a:endParaRPr sz="1200"/>
          </a:p>
        </p:txBody>
      </p:sp>
      <p:sp>
        <p:nvSpPr>
          <p:cNvPr id="503" name="Google Shape;503;p35"/>
          <p:cNvSpPr txBox="1"/>
          <p:nvPr/>
        </p:nvSpPr>
        <p:spPr>
          <a:xfrm>
            <a:off x="5442525" y="2870425"/>
            <a:ext cx="9771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t>Expression of</a:t>
            </a:r>
            <a:br>
              <a:rPr lang="en" sz="1000"/>
            </a:br>
            <a:r>
              <a:rPr lang="en" sz="1000"/>
              <a:t>chosen gene</a:t>
            </a:r>
            <a:endParaRPr sz="1000"/>
          </a:p>
        </p:txBody>
      </p:sp>
      <p:sp>
        <p:nvSpPr>
          <p:cNvPr id="504" name="Google Shape;504;p35"/>
          <p:cNvSpPr/>
          <p:nvPr/>
        </p:nvSpPr>
        <p:spPr>
          <a:xfrm>
            <a:off x="6408856" y="3594996"/>
            <a:ext cx="141300" cy="31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a:off x="6551410" y="3291731"/>
            <a:ext cx="141300" cy="62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5"/>
          <p:cNvSpPr/>
          <p:nvPr/>
        </p:nvSpPr>
        <p:spPr>
          <a:xfrm>
            <a:off x="6693963" y="2988426"/>
            <a:ext cx="141300" cy="92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5"/>
          <p:cNvSpPr/>
          <p:nvPr/>
        </p:nvSpPr>
        <p:spPr>
          <a:xfrm>
            <a:off x="6979069" y="2685354"/>
            <a:ext cx="141300" cy="1226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a:off x="7121622" y="2623126"/>
            <a:ext cx="141300" cy="1289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7406728" y="2685160"/>
            <a:ext cx="141300" cy="1226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a:off x="7549281" y="2829674"/>
            <a:ext cx="141300" cy="1082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a:off x="7691834" y="2988426"/>
            <a:ext cx="141300" cy="92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a:off x="7834388" y="3291498"/>
            <a:ext cx="141300" cy="62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a:off x="7976941" y="3595035"/>
            <a:ext cx="141300" cy="31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txBox="1"/>
          <p:nvPr/>
        </p:nvSpPr>
        <p:spPr>
          <a:xfrm>
            <a:off x="7200882" y="3717701"/>
            <a:ext cx="25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x</a:t>
            </a:r>
            <a:endParaRPr sz="1200">
              <a:solidFill>
                <a:srgbClr val="FF0000"/>
              </a:solidFill>
            </a:endParaRPr>
          </a:p>
        </p:txBody>
      </p:sp>
      <p:sp>
        <p:nvSpPr>
          <p:cNvPr id="515" name="Google Shape;515;p35"/>
          <p:cNvSpPr txBox="1"/>
          <p:nvPr/>
        </p:nvSpPr>
        <p:spPr>
          <a:xfrm>
            <a:off x="6780705" y="3717701"/>
            <a:ext cx="25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x</a:t>
            </a:r>
            <a:endParaRPr sz="1200">
              <a:solidFill>
                <a:srgbClr val="FF0000"/>
              </a:solidFill>
            </a:endParaRPr>
          </a:p>
        </p:txBody>
      </p:sp>
      <p:sp>
        <p:nvSpPr>
          <p:cNvPr id="516" name="Google Shape;516;p35"/>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sp>
        <p:nvSpPr>
          <p:cNvPr id="517" name="Google Shape;51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
        <p:nvSpPr>
          <p:cNvPr id="518" name="Google Shape;518;p35"/>
          <p:cNvSpPr txBox="1"/>
          <p:nvPr/>
        </p:nvSpPr>
        <p:spPr>
          <a:xfrm>
            <a:off x="4228488" y="3931125"/>
            <a:ext cx="68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PC1</a:t>
            </a:r>
            <a:endParaRPr/>
          </a:p>
        </p:txBody>
      </p:sp>
      <p:sp>
        <p:nvSpPr>
          <p:cNvPr id="519" name="Google Shape;519;p35"/>
          <p:cNvSpPr txBox="1"/>
          <p:nvPr/>
        </p:nvSpPr>
        <p:spPr>
          <a:xfrm>
            <a:off x="2999663" y="2921950"/>
            <a:ext cx="68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PC2</a:t>
            </a:r>
            <a:endParaRPr/>
          </a:p>
        </p:txBody>
      </p:sp>
      <p:sp>
        <p:nvSpPr>
          <p:cNvPr id="520" name="Google Shape;520;p35"/>
          <p:cNvSpPr/>
          <p:nvPr/>
        </p:nvSpPr>
        <p:spPr>
          <a:xfrm rot="-1279075">
            <a:off x="4308780" y="3364137"/>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21" name="Google Shape;521;p35"/>
          <p:cNvSpPr/>
          <p:nvPr/>
        </p:nvSpPr>
        <p:spPr>
          <a:xfrm rot="-1279075">
            <a:off x="4463276" y="3228364"/>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22" name="Google Shape;522;p35"/>
          <p:cNvSpPr/>
          <p:nvPr/>
        </p:nvSpPr>
        <p:spPr>
          <a:xfrm rot="-1279075">
            <a:off x="4663524" y="3225574"/>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23" name="Google Shape;523;p35"/>
          <p:cNvSpPr/>
          <p:nvPr/>
        </p:nvSpPr>
        <p:spPr>
          <a:xfrm rot="-1279075">
            <a:off x="3951447" y="3148611"/>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24" name="Google Shape;524;p35"/>
          <p:cNvSpPr/>
          <p:nvPr/>
        </p:nvSpPr>
        <p:spPr>
          <a:xfrm rot="-1279075">
            <a:off x="4604004" y="3019610"/>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25" name="Google Shape;525;p35"/>
          <p:cNvSpPr/>
          <p:nvPr/>
        </p:nvSpPr>
        <p:spPr>
          <a:xfrm rot="-1279075">
            <a:off x="4844185" y="3155008"/>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26" name="Google Shape;526;p35"/>
          <p:cNvSpPr/>
          <p:nvPr/>
        </p:nvSpPr>
        <p:spPr>
          <a:xfrm rot="-1279075">
            <a:off x="3781346" y="3266904"/>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27" name="Google Shape;527;p35"/>
          <p:cNvSpPr/>
          <p:nvPr/>
        </p:nvSpPr>
        <p:spPr>
          <a:xfrm rot="-1279075">
            <a:off x="4365176" y="3038860"/>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28" name="Google Shape;528;p35"/>
          <p:cNvSpPr/>
          <p:nvPr/>
        </p:nvSpPr>
        <p:spPr>
          <a:xfrm rot="-1279075">
            <a:off x="4191694" y="3139861"/>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29" name="Google Shape;529;p35"/>
          <p:cNvSpPr/>
          <p:nvPr/>
        </p:nvSpPr>
        <p:spPr>
          <a:xfrm rot="-1279075">
            <a:off x="4092903" y="3338176"/>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30" name="Google Shape;530;p35"/>
          <p:cNvSpPr/>
          <p:nvPr/>
        </p:nvSpPr>
        <p:spPr>
          <a:xfrm rot="-1279075">
            <a:off x="4974261" y="2909392"/>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31" name="Google Shape;531;p35"/>
          <p:cNvSpPr/>
          <p:nvPr/>
        </p:nvSpPr>
        <p:spPr>
          <a:xfrm rot="-1279075">
            <a:off x="4784666" y="2949043"/>
            <a:ext cx="145237" cy="148885"/>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32" name="Google Shape;532;p35"/>
          <p:cNvSpPr txBox="1"/>
          <p:nvPr/>
        </p:nvSpPr>
        <p:spPr>
          <a:xfrm rot="152489">
            <a:off x="3717864" y="3127017"/>
            <a:ext cx="230026"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1</a:t>
            </a:r>
            <a:endParaRPr sz="1000"/>
          </a:p>
        </p:txBody>
      </p:sp>
      <p:sp>
        <p:nvSpPr>
          <p:cNvPr id="533" name="Google Shape;533;p35"/>
          <p:cNvSpPr txBox="1"/>
          <p:nvPr/>
        </p:nvSpPr>
        <p:spPr>
          <a:xfrm rot="152489">
            <a:off x="3862806" y="3037717"/>
            <a:ext cx="230026"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2</a:t>
            </a:r>
            <a:endParaRPr sz="1000"/>
          </a:p>
        </p:txBody>
      </p:sp>
      <p:sp>
        <p:nvSpPr>
          <p:cNvPr id="534" name="Google Shape;534;p35"/>
          <p:cNvSpPr txBox="1"/>
          <p:nvPr/>
        </p:nvSpPr>
        <p:spPr>
          <a:xfrm rot="148628">
            <a:off x="4078624" y="3455403"/>
            <a:ext cx="180469"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3</a:t>
            </a:r>
            <a:endParaRPr sz="1000"/>
          </a:p>
        </p:txBody>
      </p:sp>
      <p:sp>
        <p:nvSpPr>
          <p:cNvPr id="535" name="Google Shape;535;p35"/>
          <p:cNvSpPr txBox="1"/>
          <p:nvPr/>
        </p:nvSpPr>
        <p:spPr>
          <a:xfrm rot="152489">
            <a:off x="4172491" y="2989418"/>
            <a:ext cx="230026"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4</a:t>
            </a:r>
            <a:endParaRPr sz="1000"/>
          </a:p>
        </p:txBody>
      </p:sp>
      <p:sp>
        <p:nvSpPr>
          <p:cNvPr id="536" name="Google Shape;536;p35"/>
          <p:cNvSpPr txBox="1"/>
          <p:nvPr/>
        </p:nvSpPr>
        <p:spPr>
          <a:xfrm rot="152489">
            <a:off x="4335267" y="3501037"/>
            <a:ext cx="230026"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5</a:t>
            </a:r>
            <a:endParaRPr sz="1000"/>
          </a:p>
        </p:txBody>
      </p:sp>
      <p:sp>
        <p:nvSpPr>
          <p:cNvPr id="537" name="Google Shape;537;p35"/>
          <p:cNvSpPr txBox="1"/>
          <p:nvPr/>
        </p:nvSpPr>
        <p:spPr>
          <a:xfrm rot="146323">
            <a:off x="4357431" y="2861498"/>
            <a:ext cx="176260"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6</a:t>
            </a:r>
            <a:endParaRPr sz="1000"/>
          </a:p>
        </p:txBody>
      </p:sp>
      <p:sp>
        <p:nvSpPr>
          <p:cNvPr id="538" name="Google Shape;538;p35"/>
          <p:cNvSpPr txBox="1"/>
          <p:nvPr/>
        </p:nvSpPr>
        <p:spPr>
          <a:xfrm rot="152489">
            <a:off x="4500087" y="3361077"/>
            <a:ext cx="230026"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7</a:t>
            </a:r>
            <a:endParaRPr sz="1000"/>
          </a:p>
        </p:txBody>
      </p:sp>
      <p:sp>
        <p:nvSpPr>
          <p:cNvPr id="539" name="Google Shape;539;p35"/>
          <p:cNvSpPr txBox="1"/>
          <p:nvPr/>
        </p:nvSpPr>
        <p:spPr>
          <a:xfrm rot="152489">
            <a:off x="4567647" y="2880266"/>
            <a:ext cx="230026"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8</a:t>
            </a:r>
            <a:endParaRPr sz="1000"/>
          </a:p>
        </p:txBody>
      </p:sp>
      <p:sp>
        <p:nvSpPr>
          <p:cNvPr id="540" name="Google Shape;540;p35"/>
          <p:cNvSpPr txBox="1"/>
          <p:nvPr/>
        </p:nvSpPr>
        <p:spPr>
          <a:xfrm rot="152489">
            <a:off x="4699009" y="3369741"/>
            <a:ext cx="230026"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9</a:t>
            </a:r>
            <a:endParaRPr sz="1000"/>
          </a:p>
        </p:txBody>
      </p:sp>
      <p:sp>
        <p:nvSpPr>
          <p:cNvPr id="541" name="Google Shape;541;p35"/>
          <p:cNvSpPr txBox="1"/>
          <p:nvPr/>
        </p:nvSpPr>
        <p:spPr>
          <a:xfrm rot="152489">
            <a:off x="4749100" y="2791769"/>
            <a:ext cx="230026"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10</a:t>
            </a:r>
            <a:endParaRPr sz="1000"/>
          </a:p>
        </p:txBody>
      </p:sp>
      <p:sp>
        <p:nvSpPr>
          <p:cNvPr id="542" name="Google Shape;542;p35"/>
          <p:cNvSpPr txBox="1"/>
          <p:nvPr/>
        </p:nvSpPr>
        <p:spPr>
          <a:xfrm rot="152489">
            <a:off x="4891062" y="3303840"/>
            <a:ext cx="230026"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11</a:t>
            </a:r>
            <a:endParaRPr sz="1000"/>
          </a:p>
        </p:txBody>
      </p:sp>
      <p:sp>
        <p:nvSpPr>
          <p:cNvPr id="543" name="Google Shape;543;p35"/>
          <p:cNvSpPr txBox="1"/>
          <p:nvPr/>
        </p:nvSpPr>
        <p:spPr>
          <a:xfrm rot="152489">
            <a:off x="4991313" y="2758481"/>
            <a:ext cx="230026" cy="15404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a:t>12</a:t>
            </a:r>
            <a:endParaRPr sz="1000"/>
          </a:p>
        </p:txBody>
      </p:sp>
      <p:sp>
        <p:nvSpPr>
          <p:cNvPr id="544" name="Google Shape;544;p35"/>
          <p:cNvSpPr txBox="1"/>
          <p:nvPr/>
        </p:nvSpPr>
        <p:spPr>
          <a:xfrm>
            <a:off x="6379813" y="3920425"/>
            <a:ext cx="184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1</a:t>
            </a:r>
            <a:endParaRPr sz="1000"/>
          </a:p>
        </p:txBody>
      </p:sp>
      <p:sp>
        <p:nvSpPr>
          <p:cNvPr id="545" name="Google Shape;545;p35"/>
          <p:cNvSpPr txBox="1"/>
          <p:nvPr/>
        </p:nvSpPr>
        <p:spPr>
          <a:xfrm>
            <a:off x="6522350" y="3920425"/>
            <a:ext cx="184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2</a:t>
            </a:r>
            <a:endParaRPr sz="1000"/>
          </a:p>
        </p:txBody>
      </p:sp>
      <p:sp>
        <p:nvSpPr>
          <p:cNvPr id="546" name="Google Shape;546;p35"/>
          <p:cNvSpPr txBox="1"/>
          <p:nvPr/>
        </p:nvSpPr>
        <p:spPr>
          <a:xfrm>
            <a:off x="6684863" y="3920425"/>
            <a:ext cx="1446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3</a:t>
            </a:r>
            <a:endParaRPr sz="1000"/>
          </a:p>
        </p:txBody>
      </p:sp>
      <p:sp>
        <p:nvSpPr>
          <p:cNvPr id="547" name="Google Shape;547;p35"/>
          <p:cNvSpPr txBox="1"/>
          <p:nvPr/>
        </p:nvSpPr>
        <p:spPr>
          <a:xfrm>
            <a:off x="6810525" y="3920425"/>
            <a:ext cx="184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4</a:t>
            </a:r>
            <a:endParaRPr sz="1000"/>
          </a:p>
        </p:txBody>
      </p:sp>
      <p:sp>
        <p:nvSpPr>
          <p:cNvPr id="548" name="Google Shape;548;p35"/>
          <p:cNvSpPr txBox="1"/>
          <p:nvPr/>
        </p:nvSpPr>
        <p:spPr>
          <a:xfrm>
            <a:off x="6950000" y="3920425"/>
            <a:ext cx="184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5</a:t>
            </a:r>
            <a:endParaRPr sz="1000"/>
          </a:p>
        </p:txBody>
      </p:sp>
      <p:sp>
        <p:nvSpPr>
          <p:cNvPr id="549" name="Google Shape;549;p35"/>
          <p:cNvSpPr txBox="1"/>
          <p:nvPr/>
        </p:nvSpPr>
        <p:spPr>
          <a:xfrm>
            <a:off x="7123413" y="3907225"/>
            <a:ext cx="1413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6</a:t>
            </a:r>
            <a:endParaRPr sz="1000"/>
          </a:p>
        </p:txBody>
      </p:sp>
      <p:sp>
        <p:nvSpPr>
          <p:cNvPr id="550" name="Google Shape;550;p35"/>
          <p:cNvSpPr txBox="1"/>
          <p:nvPr/>
        </p:nvSpPr>
        <p:spPr>
          <a:xfrm>
            <a:off x="7235088" y="3912575"/>
            <a:ext cx="184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7</a:t>
            </a:r>
            <a:endParaRPr sz="1000"/>
          </a:p>
        </p:txBody>
      </p:sp>
      <p:sp>
        <p:nvSpPr>
          <p:cNvPr id="551" name="Google Shape;551;p35"/>
          <p:cNvSpPr txBox="1"/>
          <p:nvPr/>
        </p:nvSpPr>
        <p:spPr>
          <a:xfrm>
            <a:off x="7380738" y="3920425"/>
            <a:ext cx="184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8</a:t>
            </a:r>
            <a:endParaRPr sz="1000"/>
          </a:p>
        </p:txBody>
      </p:sp>
      <p:sp>
        <p:nvSpPr>
          <p:cNvPr id="552" name="Google Shape;552;p35"/>
          <p:cNvSpPr txBox="1"/>
          <p:nvPr/>
        </p:nvSpPr>
        <p:spPr>
          <a:xfrm>
            <a:off x="7520163" y="3912575"/>
            <a:ext cx="184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9</a:t>
            </a:r>
            <a:endParaRPr sz="1000"/>
          </a:p>
        </p:txBody>
      </p:sp>
      <p:sp>
        <p:nvSpPr>
          <p:cNvPr id="553" name="Google Shape;553;p35"/>
          <p:cNvSpPr txBox="1"/>
          <p:nvPr/>
        </p:nvSpPr>
        <p:spPr>
          <a:xfrm>
            <a:off x="7681263" y="3920425"/>
            <a:ext cx="184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10</a:t>
            </a:r>
            <a:endParaRPr sz="1000"/>
          </a:p>
        </p:txBody>
      </p:sp>
      <p:sp>
        <p:nvSpPr>
          <p:cNvPr id="554" name="Google Shape;554;p35"/>
          <p:cNvSpPr txBox="1"/>
          <p:nvPr/>
        </p:nvSpPr>
        <p:spPr>
          <a:xfrm>
            <a:off x="7827725" y="3920425"/>
            <a:ext cx="1620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11</a:t>
            </a:r>
            <a:endParaRPr sz="1000"/>
          </a:p>
        </p:txBody>
      </p:sp>
      <p:sp>
        <p:nvSpPr>
          <p:cNvPr id="555" name="Google Shape;555;p35"/>
          <p:cNvSpPr txBox="1"/>
          <p:nvPr/>
        </p:nvSpPr>
        <p:spPr>
          <a:xfrm>
            <a:off x="7960113" y="3920425"/>
            <a:ext cx="184500" cy="153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000"/>
              <a:t>12</a:t>
            </a:r>
            <a:endParaRPr sz="1000"/>
          </a:p>
        </p:txBody>
      </p:sp>
      <p:cxnSp>
        <p:nvCxnSpPr>
          <p:cNvPr id="556" name="Google Shape;556;p35"/>
          <p:cNvCxnSpPr/>
          <p:nvPr/>
        </p:nvCxnSpPr>
        <p:spPr>
          <a:xfrm>
            <a:off x="3671053" y="3931119"/>
            <a:ext cx="1905300" cy="13200"/>
          </a:xfrm>
          <a:prstGeom prst="straightConnector1">
            <a:avLst/>
          </a:prstGeom>
          <a:noFill/>
          <a:ln w="9525" cap="flat" cmpd="sng">
            <a:solidFill>
              <a:schemeClr val="dk2"/>
            </a:solidFill>
            <a:prstDash val="solid"/>
            <a:round/>
            <a:headEnd type="none" w="med" len="med"/>
            <a:tailEnd type="triangle" w="med" len="med"/>
          </a:ln>
        </p:spPr>
      </p:cxnSp>
      <p:cxnSp>
        <p:nvCxnSpPr>
          <p:cNvPr id="557" name="Google Shape;557;p35"/>
          <p:cNvCxnSpPr/>
          <p:nvPr/>
        </p:nvCxnSpPr>
        <p:spPr>
          <a:xfrm rot="10800000" flipH="1">
            <a:off x="3672853" y="2345169"/>
            <a:ext cx="8400" cy="1590900"/>
          </a:xfrm>
          <a:prstGeom prst="straightConnector1">
            <a:avLst/>
          </a:prstGeom>
          <a:noFill/>
          <a:ln w="9525" cap="flat" cmpd="sng">
            <a:solidFill>
              <a:schemeClr val="dk2"/>
            </a:solidFill>
            <a:prstDash val="solid"/>
            <a:round/>
            <a:headEnd type="none" w="med" len="med"/>
            <a:tailEnd type="triangle" w="med" len="med"/>
          </a:ln>
        </p:spPr>
      </p:cxnSp>
      <p:cxnSp>
        <p:nvCxnSpPr>
          <p:cNvPr id="558" name="Google Shape;558;p35"/>
          <p:cNvCxnSpPr>
            <a:stCxn id="559" idx="0"/>
          </p:cNvCxnSpPr>
          <p:nvPr/>
        </p:nvCxnSpPr>
        <p:spPr>
          <a:xfrm rot="10800000" flipH="1">
            <a:off x="847400" y="2836728"/>
            <a:ext cx="3116700" cy="184200"/>
          </a:xfrm>
          <a:prstGeom prst="straightConnector1">
            <a:avLst/>
          </a:prstGeom>
          <a:noFill/>
          <a:ln w="38100" cap="flat" cmpd="sng">
            <a:solidFill>
              <a:srgbClr val="FF0000"/>
            </a:solidFill>
            <a:prstDash val="solid"/>
            <a:round/>
            <a:headEnd type="none" w="med" len="med"/>
            <a:tailEnd type="none" w="med" len="med"/>
          </a:ln>
        </p:spPr>
      </p:cxnSp>
      <p:cxnSp>
        <p:nvCxnSpPr>
          <p:cNvPr id="560" name="Google Shape;560;p35"/>
          <p:cNvCxnSpPr>
            <a:stCxn id="559" idx="4"/>
          </p:cNvCxnSpPr>
          <p:nvPr/>
        </p:nvCxnSpPr>
        <p:spPr>
          <a:xfrm>
            <a:off x="932600" y="3297528"/>
            <a:ext cx="3092400" cy="419100"/>
          </a:xfrm>
          <a:prstGeom prst="straightConnector1">
            <a:avLst/>
          </a:prstGeom>
          <a:noFill/>
          <a:ln w="38100" cap="flat" cmpd="sng">
            <a:solidFill>
              <a:srgbClr val="FF0000"/>
            </a:solidFill>
            <a:prstDash val="solid"/>
            <a:round/>
            <a:headEnd type="none" w="med" len="med"/>
            <a:tailEnd type="none" w="med" len="med"/>
          </a:ln>
        </p:spPr>
      </p:cxnSp>
      <p:sp>
        <p:nvSpPr>
          <p:cNvPr id="559" name="Google Shape;559;p35"/>
          <p:cNvSpPr/>
          <p:nvPr/>
        </p:nvSpPr>
        <p:spPr>
          <a:xfrm rot="-1026626">
            <a:off x="643751" y="3014516"/>
            <a:ext cx="492498" cy="289425"/>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5"/>
          <p:cNvSpPr/>
          <p:nvPr/>
        </p:nvSpPr>
        <p:spPr>
          <a:xfrm rot="-495423">
            <a:off x="6422055" y="4069306"/>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62" name="Google Shape;562;p35"/>
          <p:cNvSpPr txBox="1"/>
          <p:nvPr/>
        </p:nvSpPr>
        <p:spPr>
          <a:xfrm>
            <a:off x="6372925" y="1912825"/>
            <a:ext cx="218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Cells 4 &amp; 7 are dropouts</a:t>
            </a:r>
            <a:endParaRPr i="1"/>
          </a:p>
        </p:txBody>
      </p:sp>
      <p:sp>
        <p:nvSpPr>
          <p:cNvPr id="563" name="Google Shape;563;p35"/>
          <p:cNvSpPr/>
          <p:nvPr/>
        </p:nvSpPr>
        <p:spPr>
          <a:xfrm rot="-495423">
            <a:off x="6564830" y="4073556"/>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64" name="Google Shape;564;p35"/>
          <p:cNvSpPr/>
          <p:nvPr/>
        </p:nvSpPr>
        <p:spPr>
          <a:xfrm rot="-495423">
            <a:off x="6707630" y="4069306"/>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65" name="Google Shape;565;p35"/>
          <p:cNvSpPr/>
          <p:nvPr/>
        </p:nvSpPr>
        <p:spPr>
          <a:xfrm rot="-495423">
            <a:off x="6848230" y="4069306"/>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66" name="Google Shape;566;p35"/>
          <p:cNvSpPr/>
          <p:nvPr/>
        </p:nvSpPr>
        <p:spPr>
          <a:xfrm rot="-495423">
            <a:off x="6988830" y="4069306"/>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67" name="Google Shape;567;p35"/>
          <p:cNvSpPr/>
          <p:nvPr/>
        </p:nvSpPr>
        <p:spPr>
          <a:xfrm rot="-495423">
            <a:off x="7131605" y="4069306"/>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68" name="Google Shape;568;p35"/>
          <p:cNvSpPr/>
          <p:nvPr/>
        </p:nvSpPr>
        <p:spPr>
          <a:xfrm rot="-495423">
            <a:off x="7274405" y="4069306"/>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69" name="Google Shape;569;p35"/>
          <p:cNvSpPr/>
          <p:nvPr/>
        </p:nvSpPr>
        <p:spPr>
          <a:xfrm rot="-495423">
            <a:off x="7407018" y="4069306"/>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70" name="Google Shape;570;p35"/>
          <p:cNvSpPr/>
          <p:nvPr/>
        </p:nvSpPr>
        <p:spPr>
          <a:xfrm rot="-495423">
            <a:off x="7556505" y="4071431"/>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71" name="Google Shape;571;p35"/>
          <p:cNvSpPr/>
          <p:nvPr/>
        </p:nvSpPr>
        <p:spPr>
          <a:xfrm rot="-495423">
            <a:off x="7705980" y="4075106"/>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72" name="Google Shape;572;p35"/>
          <p:cNvSpPr/>
          <p:nvPr/>
        </p:nvSpPr>
        <p:spPr>
          <a:xfrm rot="-495423">
            <a:off x="7853230" y="4071431"/>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73" name="Google Shape;573;p35"/>
          <p:cNvSpPr/>
          <p:nvPr/>
        </p:nvSpPr>
        <p:spPr>
          <a:xfrm rot="-495423">
            <a:off x="7996030" y="4071431"/>
            <a:ext cx="114891" cy="115356"/>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74" name="Google Shape;574;p35"/>
          <p:cNvSpPr txBox="1"/>
          <p:nvPr/>
        </p:nvSpPr>
        <p:spPr>
          <a:xfrm>
            <a:off x="0" y="4843025"/>
            <a:ext cx="282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Van Dijk et al. Cell 2018 (“MAGIC”)</a:t>
            </a:r>
            <a:endParaRPr sz="10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99"/>
        <p:cNvGrpSpPr/>
        <p:nvPr/>
      </p:nvGrpSpPr>
      <p:grpSpPr>
        <a:xfrm>
          <a:off x="0" y="0"/>
          <a:ext cx="0" cy="0"/>
          <a:chOff x="0" y="0"/>
          <a:chExt cx="0" cy="0"/>
        </a:xfrm>
      </p:grpSpPr>
      <p:sp>
        <p:nvSpPr>
          <p:cNvPr id="600" name="Google Shape;600;p37"/>
          <p:cNvSpPr txBox="1">
            <a:spLocks noGrp="1"/>
          </p:cNvSpPr>
          <p:nvPr>
            <p:ph type="title"/>
          </p:nvPr>
        </p:nvSpPr>
        <p:spPr>
          <a:xfrm>
            <a:off x="311700" y="1790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dirty="0"/>
              <a:t>Transferring Cell-type Annotation</a:t>
            </a:r>
            <a:endParaRPr sz="1800" dirty="0"/>
          </a:p>
        </p:txBody>
      </p:sp>
      <p:sp>
        <p:nvSpPr>
          <p:cNvPr id="601" name="Google Shape;601;p37"/>
          <p:cNvSpPr txBox="1">
            <a:spLocks noGrp="1"/>
          </p:cNvSpPr>
          <p:nvPr>
            <p:ph type="body" idx="1"/>
          </p:nvPr>
        </p:nvSpPr>
        <p:spPr>
          <a:xfrm>
            <a:off x="4535425" y="3451350"/>
            <a:ext cx="4530900" cy="1164600"/>
          </a:xfrm>
          <a:prstGeom prst="rect">
            <a:avLst/>
          </a:prstGeom>
        </p:spPr>
        <p:txBody>
          <a:bodyPr spcFirstLastPara="1" wrap="square" lIns="27425" tIns="27425" rIns="0" bIns="27425" anchor="t" anchorCtr="0">
            <a:normAutofit fontScale="85000" lnSpcReduction="20000"/>
          </a:bodyPr>
          <a:lstStyle/>
          <a:p>
            <a:pPr marL="0" lvl="0" indent="0" algn="l" rtl="0">
              <a:spcBef>
                <a:spcPts val="1400"/>
              </a:spcBef>
              <a:spcAft>
                <a:spcPts val="0"/>
              </a:spcAft>
              <a:buClr>
                <a:schemeClr val="dk1"/>
              </a:buClr>
              <a:buSzPts val="1100"/>
              <a:buFont typeface="Arial"/>
              <a:buNone/>
            </a:pPr>
            <a:r>
              <a:rPr lang="en" sz="1100">
                <a:solidFill>
                  <a:schemeClr val="dk1"/>
                </a:solidFill>
              </a:rPr>
              <a:t>The alternative is to compare g.e. profiles of different experiments</a:t>
            </a:r>
            <a:endParaRPr sz="1100">
              <a:solidFill>
                <a:schemeClr val="dk1"/>
              </a:solidFill>
            </a:endParaRPr>
          </a:p>
          <a:p>
            <a:pPr marL="0" lvl="0" indent="0" algn="l" rtl="0">
              <a:spcBef>
                <a:spcPts val="1400"/>
              </a:spcBef>
              <a:spcAft>
                <a:spcPts val="400"/>
              </a:spcAft>
              <a:buClr>
                <a:schemeClr val="dk1"/>
              </a:buClr>
              <a:buSzPts val="1100"/>
              <a:buFont typeface="Arial"/>
              <a:buNone/>
            </a:pPr>
            <a:r>
              <a:rPr lang="en" sz="1100" b="1">
                <a:solidFill>
                  <a:schemeClr val="dk1"/>
                </a:solidFill>
              </a:rPr>
              <a:t>Azimuth</a:t>
            </a:r>
            <a:r>
              <a:rPr lang="en" sz="1100">
                <a:solidFill>
                  <a:schemeClr val="dk1"/>
                </a:solidFill>
              </a:rPr>
              <a:t> uses weighted-nearest neighbor method,</a:t>
            </a:r>
            <a:br>
              <a:rPr lang="en" sz="1100">
                <a:solidFill>
                  <a:schemeClr val="dk1"/>
                </a:solidFill>
              </a:rPr>
            </a:br>
            <a:r>
              <a:rPr lang="en" sz="1100">
                <a:solidFill>
                  <a:schemeClr val="dk1"/>
                </a:solidFill>
              </a:rPr>
              <a:t>where the weights are determined for each cell and each modality</a:t>
            </a:r>
            <a:br>
              <a:rPr lang="en" sz="1100">
                <a:solidFill>
                  <a:schemeClr val="dk1"/>
                </a:solidFill>
              </a:rPr>
            </a:br>
            <a:r>
              <a:rPr lang="en" sz="1100">
                <a:solidFill>
                  <a:schemeClr val="dk1"/>
                </a:solidFill>
              </a:rPr>
              <a:t>such that the marker genes are consistent (shared biological state)</a:t>
            </a:r>
            <a:br>
              <a:rPr lang="en" sz="1100">
                <a:solidFill>
                  <a:schemeClr val="dk1"/>
                </a:solidFill>
              </a:rPr>
            </a:br>
            <a:r>
              <a:rPr lang="en" sz="1100">
                <a:solidFill>
                  <a:schemeClr val="dk1"/>
                </a:solidFill>
              </a:rPr>
              <a:t>across different data qualities and modalities.</a:t>
            </a:r>
            <a:endParaRPr sz="1100">
              <a:solidFill>
                <a:schemeClr val="dk1"/>
              </a:solidFill>
            </a:endParaRPr>
          </a:p>
        </p:txBody>
      </p:sp>
      <p:sp>
        <p:nvSpPr>
          <p:cNvPr id="602" name="Google Shape;60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603" name="Google Shape;603;p37"/>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pic>
        <p:nvPicPr>
          <p:cNvPr id="604" name="Google Shape;604;p37"/>
          <p:cNvPicPr preferRelativeResize="0"/>
          <p:nvPr/>
        </p:nvPicPr>
        <p:blipFill rotWithShape="1">
          <a:blip r:embed="rId3">
            <a:alphaModFix/>
          </a:blip>
          <a:srcRect l="57802" t="3809"/>
          <a:stretch/>
        </p:blipFill>
        <p:spPr>
          <a:xfrm>
            <a:off x="2242275" y="960200"/>
            <a:ext cx="1769384" cy="1926876"/>
          </a:xfrm>
          <a:prstGeom prst="rect">
            <a:avLst/>
          </a:prstGeom>
          <a:noFill/>
          <a:ln>
            <a:noFill/>
          </a:ln>
        </p:spPr>
      </p:pic>
      <p:pic>
        <p:nvPicPr>
          <p:cNvPr id="605" name="Google Shape;605;p37"/>
          <p:cNvPicPr preferRelativeResize="0"/>
          <p:nvPr/>
        </p:nvPicPr>
        <p:blipFill rotWithShape="1">
          <a:blip r:embed="rId4">
            <a:alphaModFix/>
          </a:blip>
          <a:srcRect r="56550" b="3809"/>
          <a:stretch/>
        </p:blipFill>
        <p:spPr>
          <a:xfrm>
            <a:off x="311700" y="960200"/>
            <a:ext cx="1821899" cy="1926876"/>
          </a:xfrm>
          <a:prstGeom prst="rect">
            <a:avLst/>
          </a:prstGeom>
          <a:noFill/>
          <a:ln>
            <a:noFill/>
          </a:ln>
        </p:spPr>
      </p:pic>
      <p:pic>
        <p:nvPicPr>
          <p:cNvPr id="606" name="Google Shape;606;p37"/>
          <p:cNvPicPr preferRelativeResize="0"/>
          <p:nvPr/>
        </p:nvPicPr>
        <p:blipFill rotWithShape="1">
          <a:blip r:embed="rId5">
            <a:alphaModFix/>
          </a:blip>
          <a:srcRect l="36182" t="29003" r="16178" b="15625"/>
          <a:stretch/>
        </p:blipFill>
        <p:spPr>
          <a:xfrm>
            <a:off x="4611625" y="331025"/>
            <a:ext cx="4055398" cy="2946000"/>
          </a:xfrm>
          <a:prstGeom prst="rect">
            <a:avLst/>
          </a:prstGeom>
          <a:noFill/>
          <a:ln>
            <a:noFill/>
          </a:ln>
        </p:spPr>
      </p:pic>
      <p:sp>
        <p:nvSpPr>
          <p:cNvPr id="607" name="Google Shape;607;p37"/>
          <p:cNvSpPr txBox="1"/>
          <p:nvPr/>
        </p:nvSpPr>
        <p:spPr>
          <a:xfrm>
            <a:off x="311700" y="2973750"/>
            <a:ext cx="3732900" cy="209400"/>
          </a:xfrm>
          <a:prstGeom prst="rect">
            <a:avLst/>
          </a:prstGeom>
          <a:noFill/>
          <a:ln>
            <a:noFill/>
          </a:ln>
        </p:spPr>
        <p:txBody>
          <a:bodyPr spcFirstLastPara="1" wrap="square" lIns="27425" tIns="27425" rIns="91425" bIns="27425" anchor="t" anchorCtr="0">
            <a:spAutoFit/>
          </a:bodyPr>
          <a:lstStyle/>
          <a:p>
            <a:pPr marL="0" lvl="0" indent="0" algn="l" rtl="0">
              <a:lnSpc>
                <a:spcPct val="115000"/>
              </a:lnSpc>
              <a:spcBef>
                <a:spcPts val="1400"/>
              </a:spcBef>
              <a:spcAft>
                <a:spcPts val="400"/>
              </a:spcAft>
              <a:buNone/>
            </a:pPr>
            <a:r>
              <a:rPr lang="en" sz="1000" b="1">
                <a:solidFill>
                  <a:schemeClr val="dk1"/>
                </a:solidFill>
              </a:rPr>
              <a:t>Marker Genes</a:t>
            </a:r>
            <a:r>
              <a:rPr lang="en" sz="1000">
                <a:solidFill>
                  <a:schemeClr val="dk1"/>
                </a:solidFill>
              </a:rPr>
              <a:t> are active only in a specific cluster (i.e. cell type)</a:t>
            </a:r>
            <a:endParaRPr sz="1000"/>
          </a:p>
        </p:txBody>
      </p:sp>
      <p:sp>
        <p:nvSpPr>
          <p:cNvPr id="608" name="Google Shape;608;p37"/>
          <p:cNvSpPr txBox="1"/>
          <p:nvPr/>
        </p:nvSpPr>
        <p:spPr>
          <a:xfrm>
            <a:off x="222625" y="4934100"/>
            <a:ext cx="3732900" cy="209400"/>
          </a:xfrm>
          <a:prstGeom prst="rect">
            <a:avLst/>
          </a:prstGeom>
          <a:noFill/>
          <a:ln>
            <a:noFill/>
          </a:ln>
        </p:spPr>
        <p:txBody>
          <a:bodyPr spcFirstLastPara="1" wrap="square" lIns="27425" tIns="27425" rIns="91425" bIns="27425" anchor="t" anchorCtr="0">
            <a:spAutoFit/>
          </a:bodyPr>
          <a:lstStyle/>
          <a:p>
            <a:pPr marL="0" lvl="0" indent="0" algn="l" rtl="0">
              <a:spcBef>
                <a:spcPts val="0"/>
              </a:spcBef>
              <a:spcAft>
                <a:spcPts val="0"/>
              </a:spcAft>
              <a:buNone/>
            </a:pPr>
            <a:r>
              <a:rPr lang="en" sz="1000">
                <a:solidFill>
                  <a:schemeClr val="dk2"/>
                </a:solidFill>
              </a:rPr>
              <a:t>https://chipster.csc.fi/material/single-cell/scrnaseq2020.pdf</a:t>
            </a:r>
            <a:endParaRPr sz="1000" b="1">
              <a:solidFill>
                <a:schemeClr val="dk1"/>
              </a:solidFill>
            </a:endParaRPr>
          </a:p>
        </p:txBody>
      </p:sp>
      <p:cxnSp>
        <p:nvCxnSpPr>
          <p:cNvPr id="609" name="Google Shape;609;p37"/>
          <p:cNvCxnSpPr/>
          <p:nvPr/>
        </p:nvCxnSpPr>
        <p:spPr>
          <a:xfrm flipH="1">
            <a:off x="726375" y="480725"/>
            <a:ext cx="3861300" cy="564300"/>
          </a:xfrm>
          <a:prstGeom prst="straightConnector1">
            <a:avLst/>
          </a:prstGeom>
          <a:noFill/>
          <a:ln w="76200"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610" name="Google Shape;610;p37"/>
          <p:cNvSpPr txBox="1"/>
          <p:nvPr/>
        </p:nvSpPr>
        <p:spPr>
          <a:xfrm>
            <a:off x="4611625" y="4934100"/>
            <a:ext cx="3732900" cy="209400"/>
          </a:xfrm>
          <a:prstGeom prst="rect">
            <a:avLst/>
          </a:prstGeom>
          <a:noFill/>
          <a:ln>
            <a:noFill/>
          </a:ln>
        </p:spPr>
        <p:txBody>
          <a:bodyPr spcFirstLastPara="1" wrap="square" lIns="27425" tIns="27425" rIns="91425" bIns="27425" anchor="t" anchorCtr="0">
            <a:spAutoFit/>
          </a:bodyPr>
          <a:lstStyle/>
          <a:p>
            <a:pPr marL="0" lvl="0" indent="0" algn="l" rtl="0">
              <a:spcBef>
                <a:spcPts val="0"/>
              </a:spcBef>
              <a:spcAft>
                <a:spcPts val="0"/>
              </a:spcAft>
              <a:buNone/>
            </a:pPr>
            <a:r>
              <a:rPr lang="en" sz="1000">
                <a:solidFill>
                  <a:schemeClr val="dk2"/>
                </a:solidFill>
              </a:rPr>
              <a:t>Pasquini et al. Comp. and Struct. Biotech. Journal 2021</a:t>
            </a:r>
            <a:endParaRPr sz="10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a:t>Single-cell vs. bulk RNA</a:t>
            </a:r>
            <a:endParaRPr sz="2750"/>
          </a:p>
        </p:txBody>
      </p:sp>
      <p:grpSp>
        <p:nvGrpSpPr>
          <p:cNvPr id="92" name="Google Shape;92;p20"/>
          <p:cNvGrpSpPr/>
          <p:nvPr/>
        </p:nvGrpSpPr>
        <p:grpSpPr>
          <a:xfrm>
            <a:off x="385179" y="945829"/>
            <a:ext cx="7874886" cy="3809103"/>
            <a:chOff x="385160" y="2025708"/>
            <a:chExt cx="5612891" cy="2771869"/>
          </a:xfrm>
        </p:grpSpPr>
        <p:pic>
          <p:nvPicPr>
            <p:cNvPr id="93" name="Google Shape;93;p20"/>
            <p:cNvPicPr preferRelativeResize="0"/>
            <p:nvPr/>
          </p:nvPicPr>
          <p:blipFill>
            <a:blip r:embed="rId3">
              <a:alphaModFix/>
            </a:blip>
            <a:stretch>
              <a:fillRect/>
            </a:stretch>
          </p:blipFill>
          <p:spPr>
            <a:xfrm>
              <a:off x="385160" y="2025708"/>
              <a:ext cx="5612891" cy="2616179"/>
            </a:xfrm>
            <a:prstGeom prst="rect">
              <a:avLst/>
            </a:prstGeom>
            <a:noFill/>
            <a:ln>
              <a:noFill/>
            </a:ln>
          </p:spPr>
        </p:pic>
        <p:sp>
          <p:nvSpPr>
            <p:cNvPr id="94" name="Google Shape;94;p20"/>
            <p:cNvSpPr txBox="1"/>
            <p:nvPr/>
          </p:nvSpPr>
          <p:spPr>
            <a:xfrm rot="-5400000">
              <a:off x="327772" y="3134891"/>
              <a:ext cx="546000" cy="285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Tissue</a:t>
              </a:r>
              <a:endParaRPr/>
            </a:p>
          </p:txBody>
        </p:sp>
        <p:sp>
          <p:nvSpPr>
            <p:cNvPr id="95" name="Google Shape;95;p20"/>
            <p:cNvSpPr txBox="1"/>
            <p:nvPr/>
          </p:nvSpPr>
          <p:spPr>
            <a:xfrm>
              <a:off x="1189436" y="2391106"/>
              <a:ext cx="887100" cy="358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Single-Cell Analysis</a:t>
              </a:r>
              <a:endParaRPr sz="1000"/>
            </a:p>
          </p:txBody>
        </p:sp>
        <p:sp>
          <p:nvSpPr>
            <p:cNvPr id="96" name="Google Shape;96;p20"/>
            <p:cNvSpPr txBox="1"/>
            <p:nvPr/>
          </p:nvSpPr>
          <p:spPr>
            <a:xfrm>
              <a:off x="1189436" y="3962488"/>
              <a:ext cx="887209" cy="334779"/>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Bulk Analysis</a:t>
              </a:r>
              <a:endParaRPr sz="1000"/>
            </a:p>
          </p:txBody>
        </p:sp>
        <p:sp>
          <p:nvSpPr>
            <p:cNvPr id="97" name="Google Shape;97;p20"/>
            <p:cNvSpPr txBox="1"/>
            <p:nvPr/>
          </p:nvSpPr>
          <p:spPr>
            <a:xfrm>
              <a:off x="2153411" y="3054591"/>
              <a:ext cx="751800" cy="358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Single-Cell Input</a:t>
              </a:r>
              <a:endParaRPr sz="1000"/>
            </a:p>
          </p:txBody>
        </p:sp>
        <p:sp>
          <p:nvSpPr>
            <p:cNvPr id="98" name="Google Shape;98;p20"/>
            <p:cNvSpPr txBox="1"/>
            <p:nvPr/>
          </p:nvSpPr>
          <p:spPr>
            <a:xfrm>
              <a:off x="2076645" y="4297176"/>
              <a:ext cx="751800" cy="246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Bulk RNA Input</a:t>
              </a:r>
              <a:endParaRPr sz="1000"/>
            </a:p>
          </p:txBody>
        </p:sp>
        <p:sp>
          <p:nvSpPr>
            <p:cNvPr id="99" name="Google Shape;99;p20"/>
            <p:cNvSpPr txBox="1"/>
            <p:nvPr/>
          </p:nvSpPr>
          <p:spPr>
            <a:xfrm>
              <a:off x="3447191" y="3211013"/>
              <a:ext cx="964800" cy="277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Cell type</a:t>
              </a:r>
              <a:endParaRPr sz="1000"/>
            </a:p>
            <a:p>
              <a:pPr marL="0" lvl="0" indent="0" algn="ctr" rtl="0">
                <a:spcBef>
                  <a:spcPts val="0"/>
                </a:spcBef>
                <a:spcAft>
                  <a:spcPts val="0"/>
                </a:spcAft>
                <a:buNone/>
              </a:pPr>
              <a:r>
                <a:rPr lang="en" sz="1000"/>
                <a:t>expression profile</a:t>
              </a:r>
              <a:endParaRPr sz="1000"/>
            </a:p>
          </p:txBody>
        </p:sp>
        <p:sp>
          <p:nvSpPr>
            <p:cNvPr id="100" name="Google Shape;100;p20"/>
            <p:cNvSpPr txBox="1"/>
            <p:nvPr/>
          </p:nvSpPr>
          <p:spPr>
            <a:xfrm>
              <a:off x="3345858" y="4327177"/>
              <a:ext cx="1194000" cy="4704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Average expression profile</a:t>
              </a:r>
              <a:endParaRPr sz="1000"/>
            </a:p>
            <a:p>
              <a:pPr marL="0" lvl="0" indent="0" algn="ctr" rtl="0">
                <a:spcBef>
                  <a:spcPts val="0"/>
                </a:spcBef>
                <a:spcAft>
                  <a:spcPts val="0"/>
                </a:spcAft>
                <a:buNone/>
              </a:pPr>
              <a:r>
                <a:rPr lang="en" sz="1000"/>
                <a:t>from all cells</a:t>
              </a:r>
              <a:endParaRPr sz="1000"/>
            </a:p>
          </p:txBody>
        </p:sp>
        <p:sp>
          <p:nvSpPr>
            <p:cNvPr id="101" name="Google Shape;101;p20"/>
            <p:cNvSpPr txBox="1"/>
            <p:nvPr/>
          </p:nvSpPr>
          <p:spPr>
            <a:xfrm>
              <a:off x="4696412" y="4327177"/>
              <a:ext cx="1194000" cy="358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Cellular heterogeneity</a:t>
              </a:r>
              <a:endParaRPr sz="1000"/>
            </a:p>
            <a:p>
              <a:pPr marL="0" lvl="0" indent="0" algn="ctr" rtl="0">
                <a:spcBef>
                  <a:spcPts val="0"/>
                </a:spcBef>
                <a:spcAft>
                  <a:spcPts val="0"/>
                </a:spcAft>
                <a:buNone/>
              </a:pPr>
              <a:r>
                <a:rPr lang="en" sz="1000"/>
                <a:t>is masked</a:t>
              </a:r>
              <a:endParaRPr sz="1000"/>
            </a:p>
          </p:txBody>
        </p:sp>
        <p:sp>
          <p:nvSpPr>
            <p:cNvPr id="102" name="Google Shape;102;p20"/>
            <p:cNvSpPr txBox="1"/>
            <p:nvPr/>
          </p:nvSpPr>
          <p:spPr>
            <a:xfrm>
              <a:off x="4724196" y="3030155"/>
              <a:ext cx="1194072" cy="415265"/>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Reveals heterogeneity</a:t>
              </a:r>
              <a:endParaRPr sz="1000"/>
            </a:p>
            <a:p>
              <a:pPr marL="0" lvl="0" indent="0" algn="ctr" rtl="0">
                <a:spcBef>
                  <a:spcPts val="0"/>
                </a:spcBef>
                <a:spcAft>
                  <a:spcPts val="0"/>
                </a:spcAft>
                <a:buNone/>
              </a:pPr>
              <a:r>
                <a:rPr lang="en" sz="1000"/>
                <a:t>of all cells</a:t>
              </a:r>
              <a:endParaRPr sz="1000"/>
            </a:p>
          </p:txBody>
        </p:sp>
      </p:grpSp>
      <p:sp>
        <p:nvSpPr>
          <p:cNvPr id="103" name="Google Shape;103;p20"/>
          <p:cNvSpPr txBox="1"/>
          <p:nvPr/>
        </p:nvSpPr>
        <p:spPr>
          <a:xfrm>
            <a:off x="0" y="4804800"/>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https://www.10xgenomics.com/blog/single-cell-rna-seq-an-introductory-overview-and-tools-for-getting-started</a:t>
            </a:r>
            <a:endParaRPr sz="1000">
              <a:solidFill>
                <a:schemeClr val="dk2"/>
              </a:solidFill>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105" name="Google Shape;105;p20"/>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78"/>
        <p:cNvGrpSpPr/>
        <p:nvPr/>
      </p:nvGrpSpPr>
      <p:grpSpPr>
        <a:xfrm>
          <a:off x="0" y="0"/>
          <a:ext cx="0" cy="0"/>
          <a:chOff x="0" y="0"/>
          <a:chExt cx="0" cy="0"/>
        </a:xfrm>
      </p:grpSpPr>
      <p:sp>
        <p:nvSpPr>
          <p:cNvPr id="579" name="Google Shape;579;p36"/>
          <p:cNvSpPr txBox="1">
            <a:spLocks noGrp="1"/>
          </p:cNvSpPr>
          <p:nvPr>
            <p:ph type="body" idx="1"/>
          </p:nvPr>
        </p:nvSpPr>
        <p:spPr>
          <a:xfrm>
            <a:off x="196500" y="996700"/>
            <a:ext cx="5392800" cy="21912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100">
                <a:solidFill>
                  <a:schemeClr val="dk1"/>
                </a:solidFill>
              </a:rPr>
              <a:t>Where discrete categorization is not suitable;</a:t>
            </a:r>
            <a:br>
              <a:rPr lang="en" sz="1100">
                <a:solidFill>
                  <a:schemeClr val="dk1"/>
                </a:solidFill>
              </a:rPr>
            </a:br>
            <a:r>
              <a:rPr lang="en" sz="1100">
                <a:solidFill>
                  <a:schemeClr val="dk1"/>
                </a:solidFill>
              </a:rPr>
              <a:t>pseudotime could represent time, chemical concentrations or spatial positions</a:t>
            </a:r>
            <a:endParaRPr sz="1100">
              <a:solidFill>
                <a:schemeClr val="dk1"/>
              </a:solidFill>
            </a:endParaRPr>
          </a:p>
          <a:p>
            <a:pPr marL="0" lvl="0" indent="0" algn="l" rtl="0">
              <a:lnSpc>
                <a:spcPct val="100000"/>
              </a:lnSpc>
              <a:spcBef>
                <a:spcPts val="1200"/>
              </a:spcBef>
              <a:spcAft>
                <a:spcPts val="0"/>
              </a:spcAft>
              <a:buNone/>
            </a:pPr>
            <a:r>
              <a:rPr lang="en" sz="1100" b="1">
                <a:solidFill>
                  <a:schemeClr val="dk1"/>
                </a:solidFill>
              </a:rPr>
              <a:t>Diffusion Pseudotime</a:t>
            </a:r>
            <a:endParaRPr sz="1100" b="1">
              <a:solidFill>
                <a:schemeClr val="dk1"/>
              </a:solidFill>
            </a:endParaRPr>
          </a:p>
          <a:p>
            <a:pPr marL="0" lvl="0" indent="0" algn="l" rtl="0">
              <a:lnSpc>
                <a:spcPct val="100000"/>
              </a:lnSpc>
              <a:spcBef>
                <a:spcPts val="0"/>
              </a:spcBef>
              <a:spcAft>
                <a:spcPts val="0"/>
              </a:spcAft>
              <a:buNone/>
            </a:pPr>
            <a:r>
              <a:rPr lang="en" sz="1100">
                <a:solidFill>
                  <a:schemeClr val="dk1"/>
                </a:solidFill>
              </a:rPr>
              <a:t>Determine probability of transition between cell positions,</a:t>
            </a: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100">
                <a:solidFill>
                  <a:schemeClr val="dk1"/>
                </a:solidFill>
              </a:rPr>
              <a:t>by constructing a weighted nearest-neighbor graph.</a:t>
            </a:r>
            <a:endParaRPr sz="1100">
              <a:solidFill>
                <a:schemeClr val="dk1"/>
              </a:solidFill>
            </a:endParaRPr>
          </a:p>
          <a:p>
            <a:pPr marL="0" lvl="0" indent="0" algn="l" rtl="0">
              <a:lnSpc>
                <a:spcPct val="100000"/>
              </a:lnSpc>
              <a:spcBef>
                <a:spcPts val="0"/>
              </a:spcBef>
              <a:spcAft>
                <a:spcPts val="0"/>
              </a:spcAft>
              <a:buNone/>
            </a:pPr>
            <a:r>
              <a:rPr lang="en" sz="1100">
                <a:solidFill>
                  <a:schemeClr val="dk1"/>
                </a:solidFill>
              </a:rPr>
              <a:t>Find shortest random walk paths using transition matrix</a:t>
            </a:r>
            <a:endParaRPr sz="1100">
              <a:solidFill>
                <a:schemeClr val="dk1"/>
              </a:solidFill>
            </a:endParaRPr>
          </a:p>
          <a:p>
            <a:pPr marL="0" lvl="0" indent="0" algn="l" rtl="0">
              <a:lnSpc>
                <a:spcPct val="100000"/>
              </a:lnSpc>
              <a:spcBef>
                <a:spcPts val="0"/>
              </a:spcBef>
              <a:spcAft>
                <a:spcPts val="0"/>
              </a:spcAft>
              <a:buNone/>
            </a:pPr>
            <a:r>
              <a:rPr lang="en" sz="1100">
                <a:solidFill>
                  <a:schemeClr val="dk1"/>
                </a:solidFill>
              </a:rPr>
              <a:t>Number of steps represents the amount the pseudotime</a:t>
            </a:r>
            <a:endParaRPr sz="1100">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None/>
            </a:pPr>
            <a:r>
              <a:rPr lang="en" sz="1100" b="1">
                <a:solidFill>
                  <a:schemeClr val="dk1"/>
                </a:solidFill>
              </a:rPr>
              <a:t>DeepVelo</a:t>
            </a:r>
            <a:endParaRPr sz="1100" strike="sngStrike">
              <a:solidFill>
                <a:schemeClr val="dk1"/>
              </a:solidFill>
            </a:endParaRPr>
          </a:p>
        </p:txBody>
      </p:sp>
      <p:sp>
        <p:nvSpPr>
          <p:cNvPr id="580" name="Google Shape;580;p36"/>
          <p:cNvSpPr txBox="1">
            <a:spLocks noGrp="1"/>
          </p:cNvSpPr>
          <p:nvPr>
            <p:ph type="title"/>
          </p:nvPr>
        </p:nvSpPr>
        <p:spPr>
          <a:xfrm>
            <a:off x="313324" y="184350"/>
            <a:ext cx="5881951"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40000"/>
              <a:buFont typeface="Arial"/>
              <a:buNone/>
            </a:pPr>
            <a:r>
              <a:rPr lang="en" sz="2750" dirty="0"/>
              <a:t>Using Pseudo-time – </a:t>
            </a:r>
            <a:br>
              <a:rPr lang="en" sz="2750" dirty="0"/>
            </a:br>
            <a:r>
              <a:rPr lang="en" sz="2750" dirty="0"/>
              <a:t>going beyond discrete cell-type clusters</a:t>
            </a:r>
            <a:endParaRPr sz="2750" dirty="0"/>
          </a:p>
        </p:txBody>
      </p:sp>
      <p:pic>
        <p:nvPicPr>
          <p:cNvPr id="581" name="Google Shape;581;p36"/>
          <p:cNvPicPr preferRelativeResize="0"/>
          <p:nvPr/>
        </p:nvPicPr>
        <p:blipFill>
          <a:blip r:embed="rId3">
            <a:alphaModFix/>
          </a:blip>
          <a:stretch>
            <a:fillRect/>
          </a:stretch>
        </p:blipFill>
        <p:spPr>
          <a:xfrm>
            <a:off x="5865300" y="1597100"/>
            <a:ext cx="3265200" cy="2956025"/>
          </a:xfrm>
          <a:prstGeom prst="rect">
            <a:avLst/>
          </a:prstGeom>
          <a:noFill/>
          <a:ln>
            <a:noFill/>
          </a:ln>
        </p:spPr>
      </p:pic>
      <p:sp>
        <p:nvSpPr>
          <p:cNvPr id="582" name="Google Shape;582;p36"/>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
        <p:nvSpPr>
          <p:cNvPr id="583" name="Google Shape;583;p36"/>
          <p:cNvSpPr txBox="1"/>
          <p:nvPr/>
        </p:nvSpPr>
        <p:spPr>
          <a:xfrm>
            <a:off x="7069150" y="48430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sp>
        <p:nvSpPr>
          <p:cNvPr id="584" name="Google Shape;584;p36"/>
          <p:cNvSpPr txBox="1"/>
          <p:nvPr/>
        </p:nvSpPr>
        <p:spPr>
          <a:xfrm>
            <a:off x="313325" y="4543950"/>
            <a:ext cx="282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Haghverdi et al. Nature Methods 2016</a:t>
            </a:r>
            <a:endParaRPr sz="1000">
              <a:solidFill>
                <a:schemeClr val="dk2"/>
              </a:solidFill>
            </a:endParaRPr>
          </a:p>
        </p:txBody>
      </p:sp>
      <p:sp>
        <p:nvSpPr>
          <p:cNvPr id="585" name="Google Shape;585;p36"/>
          <p:cNvSpPr txBox="1"/>
          <p:nvPr/>
        </p:nvSpPr>
        <p:spPr>
          <a:xfrm>
            <a:off x="5865300" y="4553125"/>
            <a:ext cx="3265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La Manno et al. Nature 2018</a:t>
            </a:r>
            <a:endParaRPr sz="1000">
              <a:solidFill>
                <a:schemeClr val="dk2"/>
              </a:solidFill>
            </a:endParaRPr>
          </a:p>
        </p:txBody>
      </p:sp>
      <p:sp>
        <p:nvSpPr>
          <p:cNvPr id="586" name="Google Shape;586;p36"/>
          <p:cNvSpPr txBox="1"/>
          <p:nvPr/>
        </p:nvSpPr>
        <p:spPr>
          <a:xfrm>
            <a:off x="6195275" y="4319850"/>
            <a:ext cx="311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L1</a:t>
            </a:r>
            <a:endParaRPr/>
          </a:p>
        </p:txBody>
      </p:sp>
      <p:sp>
        <p:nvSpPr>
          <p:cNvPr id="587" name="Google Shape;587;p36"/>
          <p:cNvSpPr txBox="1"/>
          <p:nvPr/>
        </p:nvSpPr>
        <p:spPr>
          <a:xfrm>
            <a:off x="6018300" y="3144863"/>
            <a:ext cx="311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L2</a:t>
            </a:r>
            <a:endParaRPr/>
          </a:p>
        </p:txBody>
      </p:sp>
      <p:sp>
        <p:nvSpPr>
          <p:cNvPr id="588" name="Google Shape;588;p36"/>
          <p:cNvSpPr txBox="1"/>
          <p:nvPr/>
        </p:nvSpPr>
        <p:spPr>
          <a:xfrm>
            <a:off x="6636200" y="2984825"/>
            <a:ext cx="311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L3</a:t>
            </a:r>
            <a:endParaRPr/>
          </a:p>
        </p:txBody>
      </p:sp>
      <p:pic>
        <p:nvPicPr>
          <p:cNvPr id="589" name="Google Shape;589;p36"/>
          <p:cNvPicPr preferRelativeResize="0"/>
          <p:nvPr/>
        </p:nvPicPr>
        <p:blipFill rotWithShape="1">
          <a:blip r:embed="rId4">
            <a:alphaModFix/>
          </a:blip>
          <a:srcRect l="4212" t="35161" r="17484"/>
          <a:stretch/>
        </p:blipFill>
        <p:spPr>
          <a:xfrm>
            <a:off x="6739337" y="184350"/>
            <a:ext cx="1517125" cy="1071275"/>
          </a:xfrm>
          <a:prstGeom prst="rect">
            <a:avLst/>
          </a:prstGeom>
          <a:noFill/>
          <a:ln>
            <a:noFill/>
          </a:ln>
        </p:spPr>
      </p:pic>
      <p:sp>
        <p:nvSpPr>
          <p:cNvPr id="590" name="Google Shape;590;p36"/>
          <p:cNvSpPr/>
          <p:nvPr/>
        </p:nvSpPr>
        <p:spPr>
          <a:xfrm>
            <a:off x="6993238" y="638325"/>
            <a:ext cx="670200" cy="531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1" name="Google Shape;591;p36"/>
          <p:cNvCxnSpPr>
            <a:stCxn id="590" idx="6"/>
          </p:cNvCxnSpPr>
          <p:nvPr/>
        </p:nvCxnSpPr>
        <p:spPr>
          <a:xfrm>
            <a:off x="7663438" y="903825"/>
            <a:ext cx="1287300" cy="2450700"/>
          </a:xfrm>
          <a:prstGeom prst="straightConnector1">
            <a:avLst/>
          </a:prstGeom>
          <a:noFill/>
          <a:ln w="38100" cap="flat" cmpd="sng">
            <a:solidFill>
              <a:srgbClr val="FF0000"/>
            </a:solidFill>
            <a:prstDash val="solid"/>
            <a:round/>
            <a:headEnd type="none" w="med" len="med"/>
            <a:tailEnd type="none" w="med" len="med"/>
          </a:ln>
        </p:spPr>
      </p:cxnSp>
      <p:cxnSp>
        <p:nvCxnSpPr>
          <p:cNvPr id="592" name="Google Shape;592;p36"/>
          <p:cNvCxnSpPr>
            <a:stCxn id="590" idx="2"/>
          </p:cNvCxnSpPr>
          <p:nvPr/>
        </p:nvCxnSpPr>
        <p:spPr>
          <a:xfrm flipH="1">
            <a:off x="5972338" y="903825"/>
            <a:ext cx="1020900" cy="1405800"/>
          </a:xfrm>
          <a:prstGeom prst="straightConnector1">
            <a:avLst/>
          </a:prstGeom>
          <a:noFill/>
          <a:ln w="38100" cap="flat" cmpd="sng">
            <a:solidFill>
              <a:srgbClr val="FF0000"/>
            </a:solidFill>
            <a:prstDash val="solid"/>
            <a:round/>
            <a:headEnd type="none" w="med" len="med"/>
            <a:tailEnd type="none" w="med" len="med"/>
          </a:ln>
        </p:spPr>
      </p:cxnSp>
      <p:grpSp>
        <p:nvGrpSpPr>
          <p:cNvPr id="593" name="Google Shape;593;p36"/>
          <p:cNvGrpSpPr/>
          <p:nvPr/>
        </p:nvGrpSpPr>
        <p:grpSpPr>
          <a:xfrm>
            <a:off x="100850" y="3226875"/>
            <a:ext cx="5605274" cy="1405799"/>
            <a:chOff x="100850" y="3226875"/>
            <a:chExt cx="5605274" cy="1405799"/>
          </a:xfrm>
        </p:grpSpPr>
        <p:pic>
          <p:nvPicPr>
            <p:cNvPr id="594" name="Google Shape;594;p36"/>
            <p:cNvPicPr preferRelativeResize="0"/>
            <p:nvPr/>
          </p:nvPicPr>
          <p:blipFill rotWithShape="1">
            <a:blip r:embed="rId5">
              <a:alphaModFix/>
            </a:blip>
            <a:srcRect t="1262" r="28315" b="49247"/>
            <a:stretch/>
          </p:blipFill>
          <p:spPr>
            <a:xfrm>
              <a:off x="100850" y="3226875"/>
              <a:ext cx="5605274" cy="1405799"/>
            </a:xfrm>
            <a:prstGeom prst="rect">
              <a:avLst/>
            </a:prstGeom>
            <a:noFill/>
            <a:ln>
              <a:noFill/>
            </a:ln>
          </p:spPr>
        </p:pic>
        <p:sp>
          <p:nvSpPr>
            <p:cNvPr id="595" name="Google Shape;595;p36"/>
            <p:cNvSpPr/>
            <p:nvPr/>
          </p:nvSpPr>
          <p:spPr>
            <a:xfrm>
              <a:off x="100850" y="3226875"/>
              <a:ext cx="304500" cy="264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DD2D-E35E-4323-43C3-1A33A84ECA41}"/>
              </a:ext>
            </a:extLst>
          </p:cNvPr>
          <p:cNvSpPr>
            <a:spLocks noGrp="1"/>
          </p:cNvSpPr>
          <p:nvPr>
            <p:ph type="title"/>
          </p:nvPr>
        </p:nvSpPr>
        <p:spPr>
          <a:xfrm>
            <a:off x="1485900" y="-66487"/>
            <a:ext cx="6172200" cy="584959"/>
          </a:xfrm>
        </p:spPr>
        <p:txBody>
          <a:bodyPr/>
          <a:lstStyle/>
          <a:p>
            <a:r>
              <a:rPr lang="en-US" dirty="0"/>
              <a:t>References</a:t>
            </a:r>
          </a:p>
        </p:txBody>
      </p:sp>
      <p:sp>
        <p:nvSpPr>
          <p:cNvPr id="3" name="Content Placeholder 2">
            <a:extLst>
              <a:ext uri="{FF2B5EF4-FFF2-40B4-BE49-F238E27FC236}">
                <a16:creationId xmlns:a16="http://schemas.microsoft.com/office/drawing/2014/main" id="{BBC3D138-49AC-60BD-A8CC-8B96F9D8AB7E}"/>
              </a:ext>
            </a:extLst>
          </p:cNvPr>
          <p:cNvSpPr>
            <a:spLocks noGrp="1"/>
          </p:cNvSpPr>
          <p:nvPr>
            <p:ph idx="1"/>
          </p:nvPr>
        </p:nvSpPr>
        <p:spPr>
          <a:xfrm>
            <a:off x="235670" y="490191"/>
            <a:ext cx="8672660" cy="4046867"/>
          </a:xfrm>
        </p:spPr>
        <p:txBody>
          <a:bodyPr/>
          <a:lstStyle/>
          <a:p>
            <a:pPr marL="348615">
              <a:spcBef>
                <a:spcPts val="800"/>
              </a:spcBef>
            </a:pPr>
            <a:r>
              <a:rPr lang="en-US" sz="1350" dirty="0"/>
              <a:t>Andrews, T. S., Kiselev, V. Y., McCarthy, D., &amp; </a:t>
            </a:r>
            <a:r>
              <a:rPr lang="en-US" sz="1350" dirty="0" err="1"/>
              <a:t>Hemberg</a:t>
            </a:r>
            <a:r>
              <a:rPr lang="en-US" sz="1350" dirty="0"/>
              <a:t>, M. (2020). Nature Protocols, 16(1), 1–9. </a:t>
            </a:r>
            <a:br>
              <a:rPr lang="en-US" sz="1350" dirty="0"/>
            </a:br>
            <a:r>
              <a:rPr lang="en-US" sz="1350" dirty="0">
                <a:solidFill>
                  <a:srgbClr val="FF0000"/>
                </a:solidFill>
              </a:rPr>
              <a:t>Tutorial: guidelines for the computational analysis of single-cell RNA sequencing data. </a:t>
            </a:r>
            <a:br>
              <a:rPr lang="en-US" sz="1350" dirty="0"/>
            </a:br>
            <a:r>
              <a:rPr lang="en-US" sz="1350" dirty="0">
                <a:hlinkClick r:id="rId2"/>
              </a:rPr>
              <a:t>https://doi.org/10.1038/s41596-020-00409-w</a:t>
            </a:r>
            <a:br>
              <a:rPr lang="en-US" sz="1350" dirty="0"/>
            </a:br>
            <a:r>
              <a:rPr lang="en-US" sz="1350" dirty="0">
                <a:solidFill>
                  <a:srgbClr val="00B050"/>
                </a:solidFill>
              </a:rPr>
              <a:t>(Single Cell overview; goes over every step)</a:t>
            </a:r>
          </a:p>
          <a:p>
            <a:pPr marL="348615">
              <a:spcBef>
                <a:spcPts val="800"/>
              </a:spcBef>
            </a:pPr>
            <a:r>
              <a:rPr lang="en-US" sz="1350" dirty="0"/>
              <a:t>Blondel, V. D., Guillaume, J., </a:t>
            </a:r>
            <a:r>
              <a:rPr lang="en-US" sz="1350" dirty="0" err="1"/>
              <a:t>Lambiotte</a:t>
            </a:r>
            <a:r>
              <a:rPr lang="en-US" sz="1350" dirty="0"/>
              <a:t>, R., &amp; Lefebvre, E. (2008). J Stat Mech Theory &amp; Expt., 2008(10), P10008. </a:t>
            </a:r>
            <a:br>
              <a:rPr lang="en-US" sz="1350" dirty="0"/>
            </a:br>
            <a:r>
              <a:rPr lang="en-US" sz="1350" dirty="0">
                <a:solidFill>
                  <a:srgbClr val="FF0000"/>
                </a:solidFill>
              </a:rPr>
              <a:t>Fast unfolding of communities in large networks. </a:t>
            </a:r>
            <a:br>
              <a:rPr lang="en-US" sz="1350" dirty="0"/>
            </a:br>
            <a:r>
              <a:rPr lang="en-US" sz="1350" dirty="0">
                <a:hlinkClick r:id="rId3"/>
              </a:rPr>
              <a:t>https://doi.org/10.1088/1742-5468/2008/10/p10008</a:t>
            </a:r>
            <a:br>
              <a:rPr lang="en-US" sz="1350" dirty="0"/>
            </a:br>
            <a:r>
              <a:rPr lang="en-US" sz="1350" dirty="0">
                <a:solidFill>
                  <a:srgbClr val="00B050"/>
                </a:solidFill>
              </a:rPr>
              <a:t>(Overview of Louvain clustering upgrade; read the methods section)</a:t>
            </a:r>
          </a:p>
          <a:p>
            <a:pPr marL="348615">
              <a:spcBef>
                <a:spcPts val="800"/>
              </a:spcBef>
            </a:pPr>
            <a:r>
              <a:rPr lang="en-US" sz="1350" dirty="0" err="1"/>
              <a:t>Haghverdi</a:t>
            </a:r>
            <a:r>
              <a:rPr lang="en-US" sz="1350" dirty="0"/>
              <a:t>, L., </a:t>
            </a:r>
            <a:r>
              <a:rPr lang="en-US" sz="1350" dirty="0" err="1"/>
              <a:t>Büttner</a:t>
            </a:r>
            <a:r>
              <a:rPr lang="en-US" sz="1350" dirty="0"/>
              <a:t>, M., Wolf, F. A., Buettner, F., &amp; Theis, F. J. (2016). Nature Methods, 13(10), 845–848. </a:t>
            </a:r>
            <a:br>
              <a:rPr lang="en-US" sz="1350" dirty="0"/>
            </a:br>
            <a:r>
              <a:rPr lang="en-US" sz="1350" dirty="0">
                <a:solidFill>
                  <a:srgbClr val="FF0000"/>
                </a:solidFill>
              </a:rPr>
              <a:t>Diffusion </a:t>
            </a:r>
            <a:r>
              <a:rPr lang="en-US" sz="1350" dirty="0" err="1">
                <a:solidFill>
                  <a:srgbClr val="FF0000"/>
                </a:solidFill>
              </a:rPr>
              <a:t>pseudotime</a:t>
            </a:r>
            <a:r>
              <a:rPr lang="en-US" sz="1350" dirty="0">
                <a:solidFill>
                  <a:srgbClr val="FF0000"/>
                </a:solidFill>
              </a:rPr>
              <a:t> robustly reconstructs lineage branching. </a:t>
            </a:r>
            <a:br>
              <a:rPr lang="en-US" sz="1350" dirty="0"/>
            </a:br>
            <a:r>
              <a:rPr lang="en-US" sz="1350" dirty="0">
                <a:hlinkClick r:id="rId4"/>
              </a:rPr>
              <a:t>https://doi.org/10.1038/nmeth.3971</a:t>
            </a:r>
            <a:br>
              <a:rPr lang="en-US" sz="1350" dirty="0"/>
            </a:br>
            <a:r>
              <a:rPr lang="en-US" sz="1350" dirty="0">
                <a:solidFill>
                  <a:srgbClr val="00B050"/>
                </a:solidFill>
              </a:rPr>
              <a:t>(Optional: First page summarizes the </a:t>
            </a:r>
            <a:r>
              <a:rPr lang="en-US" sz="1350" dirty="0" err="1">
                <a:solidFill>
                  <a:srgbClr val="00B050"/>
                </a:solidFill>
              </a:rPr>
              <a:t>Pseudotime</a:t>
            </a:r>
            <a:r>
              <a:rPr lang="en-US" sz="1350" dirty="0">
                <a:solidFill>
                  <a:srgbClr val="00B050"/>
                </a:solidFill>
              </a:rPr>
              <a:t> algorithm)</a:t>
            </a:r>
          </a:p>
          <a:p>
            <a:pPr marL="348615">
              <a:spcBef>
                <a:spcPts val="800"/>
              </a:spcBef>
            </a:pPr>
            <a:r>
              <a:rPr lang="en-US" sz="1350" dirty="0"/>
              <a:t>Stuart, T. et al. (2019). Cell, 177(7), 1888-1902.e21. </a:t>
            </a:r>
            <a:br>
              <a:rPr lang="en-US" sz="1350" dirty="0"/>
            </a:br>
            <a:r>
              <a:rPr lang="en-US" sz="1350" dirty="0">
                <a:solidFill>
                  <a:srgbClr val="FF0000"/>
                </a:solidFill>
              </a:rPr>
              <a:t>Comprehensive integration of Single-Cell data.</a:t>
            </a:r>
            <a:r>
              <a:rPr lang="en-US" sz="1350" dirty="0"/>
              <a:t> </a:t>
            </a:r>
            <a:br>
              <a:rPr lang="en-US" sz="1350" dirty="0"/>
            </a:br>
            <a:r>
              <a:rPr lang="en-US" sz="1350" dirty="0">
                <a:hlinkClick r:id="rId5"/>
              </a:rPr>
              <a:t>https://doi.org/10.1016/j.cell.2019.05.031</a:t>
            </a:r>
            <a:br>
              <a:rPr lang="en-US" sz="1350" dirty="0"/>
            </a:br>
            <a:r>
              <a:rPr lang="en-US" sz="1350" dirty="0">
                <a:solidFill>
                  <a:srgbClr val="00B050"/>
                </a:solidFill>
              </a:rPr>
              <a:t>(Optional: Description of cell type annotation. See fig. 1, which is explained in the beginning of Results section)</a:t>
            </a:r>
          </a:p>
          <a:p>
            <a:pPr marL="348615">
              <a:spcBef>
                <a:spcPts val="800"/>
              </a:spcBef>
            </a:pPr>
            <a:r>
              <a:rPr lang="en-US" sz="1350" dirty="0"/>
              <a:t>Andy Coenen, Adam Pearce</a:t>
            </a:r>
            <a:br>
              <a:rPr lang="en-US" sz="1350" dirty="0"/>
            </a:br>
            <a:r>
              <a:rPr lang="en-US" sz="1350" dirty="0">
                <a:solidFill>
                  <a:srgbClr val="FF0000"/>
                </a:solidFill>
              </a:rPr>
              <a:t>Understanding UMAP</a:t>
            </a:r>
            <a:br>
              <a:rPr lang="en-US" sz="1350" dirty="0"/>
            </a:br>
            <a:r>
              <a:rPr lang="en-US" sz="1350" dirty="0">
                <a:hlinkClick r:id="rId6"/>
              </a:rPr>
              <a:t>https://pair-code.github.io/understanding-umap</a:t>
            </a:r>
            <a:br>
              <a:rPr lang="en-US" sz="1350" dirty="0"/>
            </a:br>
            <a:r>
              <a:rPr lang="en-US" sz="1350" dirty="0">
                <a:solidFill>
                  <a:srgbClr val="00B050"/>
                </a:solidFill>
              </a:rPr>
              <a:t>(Optional: </a:t>
            </a:r>
            <a:r>
              <a:rPr lang="en-US" sz="1350" dirty="0" err="1">
                <a:solidFill>
                  <a:srgbClr val="00B050"/>
                </a:solidFill>
              </a:rPr>
              <a:t>tSNE</a:t>
            </a:r>
            <a:r>
              <a:rPr lang="en-US" sz="1350" dirty="0">
                <a:solidFill>
                  <a:srgbClr val="00B050"/>
                </a:solidFill>
              </a:rPr>
              <a:t> UMAP key concepts with great interactive visualization)</a:t>
            </a:r>
          </a:p>
          <a:p>
            <a:pPr marL="348615">
              <a:spcBef>
                <a:spcPts val="800"/>
              </a:spcBef>
            </a:pPr>
            <a:endParaRPr lang="en-US" sz="1350" dirty="0">
              <a:solidFill>
                <a:srgbClr val="00B050"/>
              </a:solidFill>
            </a:endParaRPr>
          </a:p>
        </p:txBody>
      </p:sp>
      <p:sp>
        <p:nvSpPr>
          <p:cNvPr id="4" name="TextBox 3">
            <a:extLst>
              <a:ext uri="{FF2B5EF4-FFF2-40B4-BE49-F238E27FC236}">
                <a16:creationId xmlns:a16="http://schemas.microsoft.com/office/drawing/2014/main" id="{E718A2D5-5CDE-1323-3A91-2D39C2B66338}"/>
              </a:ext>
            </a:extLst>
          </p:cNvPr>
          <p:cNvSpPr txBox="1"/>
          <p:nvPr/>
        </p:nvSpPr>
        <p:spPr>
          <a:xfrm rot="16200000">
            <a:off x="7740186" y="3739686"/>
            <a:ext cx="2438296" cy="369332"/>
          </a:xfrm>
          <a:prstGeom prst="rect">
            <a:avLst/>
          </a:prstGeom>
          <a:noFill/>
        </p:spPr>
        <p:txBody>
          <a:bodyPr wrap="none" rtlCol="0">
            <a:spAutoFit/>
          </a:bodyPr>
          <a:lstStyle/>
          <a:p>
            <a:r>
              <a:rPr lang="en-US" dirty="0" err="1">
                <a:solidFill>
                  <a:schemeClr val="bg1">
                    <a:lumMod val="50000"/>
                  </a:schemeClr>
                </a:solidFill>
              </a:rPr>
              <a:t>Lectures.gersteinlab.org</a:t>
            </a:r>
            <a:endParaRPr lang="en-US" dirty="0">
              <a:solidFill>
                <a:schemeClr val="bg1">
                  <a:lumMod val="50000"/>
                </a:schemeClr>
              </a:solidFill>
            </a:endParaRPr>
          </a:p>
        </p:txBody>
      </p:sp>
    </p:spTree>
    <p:extLst>
      <p:ext uri="{BB962C8B-B14F-4D97-AF65-F5344CB8AC3E}">
        <p14:creationId xmlns:p14="http://schemas.microsoft.com/office/powerpoint/2010/main" val="567656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0482E5-B476-775F-3F1F-104C054F5B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4" name="Rectangle 3">
            <a:extLst>
              <a:ext uri="{FF2B5EF4-FFF2-40B4-BE49-F238E27FC236}">
                <a16:creationId xmlns:a16="http://schemas.microsoft.com/office/drawing/2014/main" id="{25D75E8E-0A43-0953-9E02-228A3A9CB14E}"/>
              </a:ext>
            </a:extLst>
          </p:cNvPr>
          <p:cNvSpPr/>
          <p:nvPr/>
        </p:nvSpPr>
        <p:spPr>
          <a:xfrm>
            <a:off x="-7454" y="0"/>
            <a:ext cx="9144000" cy="38390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4C56CA54-254E-832C-2A9D-A152B239E656}"/>
              </a:ext>
            </a:extLst>
          </p:cNvPr>
          <p:cNvSpPr txBox="1"/>
          <p:nvPr/>
        </p:nvSpPr>
        <p:spPr>
          <a:xfrm>
            <a:off x="1424250" y="-14782"/>
            <a:ext cx="9542435" cy="400110"/>
          </a:xfrm>
          <a:prstGeom prst="rect">
            <a:avLst/>
          </a:prstGeom>
          <a:noFill/>
        </p:spPr>
        <p:txBody>
          <a:bodyPr wrap="square">
            <a:spAutoFit/>
          </a:bodyPr>
          <a:lstStyle/>
          <a:p>
            <a:r>
              <a:rPr lang="en-US" sz="2000" b="1" dirty="0">
                <a:solidFill>
                  <a:schemeClr val="bg1"/>
                </a:solidFill>
              </a:rPr>
              <a:t>Advantages of  single-cell resolution for the brain</a:t>
            </a:r>
          </a:p>
        </p:txBody>
      </p:sp>
      <p:pic>
        <p:nvPicPr>
          <p:cNvPr id="2050" name="Picture 2">
            <a:extLst>
              <a:ext uri="{FF2B5EF4-FFF2-40B4-BE49-F238E27FC236}">
                <a16:creationId xmlns:a16="http://schemas.microsoft.com/office/drawing/2014/main" id="{6B3D8910-A8BA-F1B8-C091-703B95780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41" y="1667705"/>
            <a:ext cx="1752767" cy="1752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39A36D-E0D4-DBD6-7820-FAE74EE23A78}"/>
              </a:ext>
            </a:extLst>
          </p:cNvPr>
          <p:cNvSpPr txBox="1"/>
          <p:nvPr/>
        </p:nvSpPr>
        <p:spPr>
          <a:xfrm>
            <a:off x="358198" y="1361762"/>
            <a:ext cx="1367682" cy="307777"/>
          </a:xfrm>
          <a:prstGeom prst="rect">
            <a:avLst/>
          </a:prstGeom>
          <a:noFill/>
        </p:spPr>
        <p:txBody>
          <a:bodyPr wrap="none" rtlCol="0">
            <a:spAutoFit/>
          </a:bodyPr>
          <a:lstStyle/>
          <a:p>
            <a:r>
              <a:rPr lang="en-US" b="1" dirty="0"/>
              <a:t>Bulk Datasets</a:t>
            </a:r>
          </a:p>
        </p:txBody>
      </p:sp>
      <p:sp>
        <p:nvSpPr>
          <p:cNvPr id="7" name="Right Arrow 6">
            <a:extLst>
              <a:ext uri="{FF2B5EF4-FFF2-40B4-BE49-F238E27FC236}">
                <a16:creationId xmlns:a16="http://schemas.microsoft.com/office/drawing/2014/main" id="{838BAE88-694B-3E4E-6130-32AFE304F272}"/>
              </a:ext>
            </a:extLst>
          </p:cNvPr>
          <p:cNvSpPr/>
          <p:nvPr/>
        </p:nvSpPr>
        <p:spPr>
          <a:xfrm>
            <a:off x="1947044" y="2465935"/>
            <a:ext cx="372594" cy="23058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130AC08-63A8-ACFB-DD1B-0BBB232B34A0}"/>
              </a:ext>
            </a:extLst>
          </p:cNvPr>
          <p:cNvSpPr txBox="1"/>
          <p:nvPr/>
        </p:nvSpPr>
        <p:spPr>
          <a:xfrm>
            <a:off x="2340911" y="1352691"/>
            <a:ext cx="1874231" cy="307777"/>
          </a:xfrm>
          <a:prstGeom prst="rect">
            <a:avLst/>
          </a:prstGeom>
          <a:noFill/>
        </p:spPr>
        <p:txBody>
          <a:bodyPr wrap="none" rtlCol="0">
            <a:spAutoFit/>
          </a:bodyPr>
          <a:lstStyle/>
          <a:p>
            <a:r>
              <a:rPr lang="en-US" b="1" dirty="0"/>
              <a:t>Single-cell Datasets</a:t>
            </a:r>
          </a:p>
        </p:txBody>
      </p:sp>
      <p:sp>
        <p:nvSpPr>
          <p:cNvPr id="9" name="Right Arrow 8">
            <a:extLst>
              <a:ext uri="{FF2B5EF4-FFF2-40B4-BE49-F238E27FC236}">
                <a16:creationId xmlns:a16="http://schemas.microsoft.com/office/drawing/2014/main" id="{87A729B6-33B0-8799-900F-9B050CE5DCC0}"/>
              </a:ext>
            </a:extLst>
          </p:cNvPr>
          <p:cNvSpPr/>
          <p:nvPr/>
        </p:nvSpPr>
        <p:spPr>
          <a:xfrm>
            <a:off x="4279108" y="2399227"/>
            <a:ext cx="372594" cy="23058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FC0332F-FD98-A881-1A93-3378A7C99059}"/>
              </a:ext>
            </a:extLst>
          </p:cNvPr>
          <p:cNvSpPr txBox="1"/>
          <p:nvPr/>
        </p:nvSpPr>
        <p:spPr>
          <a:xfrm>
            <a:off x="4886776" y="1328936"/>
            <a:ext cx="1556836" cy="307777"/>
          </a:xfrm>
          <a:prstGeom prst="rect">
            <a:avLst/>
          </a:prstGeom>
          <a:noFill/>
        </p:spPr>
        <p:txBody>
          <a:bodyPr wrap="none" rtlCol="0">
            <a:spAutoFit/>
          </a:bodyPr>
          <a:lstStyle/>
          <a:p>
            <a:r>
              <a:rPr lang="en-US" b="1" dirty="0"/>
              <a:t>Spatial Analysis</a:t>
            </a:r>
          </a:p>
        </p:txBody>
      </p:sp>
      <p:pic>
        <p:nvPicPr>
          <p:cNvPr id="2056" name="Picture 8">
            <a:extLst>
              <a:ext uri="{FF2B5EF4-FFF2-40B4-BE49-F238E27FC236}">
                <a16:creationId xmlns:a16="http://schemas.microsoft.com/office/drawing/2014/main" id="{93C39089-CEB4-A746-24C1-D8CC7166D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268" y="1660468"/>
            <a:ext cx="1793757" cy="1793757"/>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a:extLst>
              <a:ext uri="{FF2B5EF4-FFF2-40B4-BE49-F238E27FC236}">
                <a16:creationId xmlns:a16="http://schemas.microsoft.com/office/drawing/2014/main" id="{2260BC0B-AF4E-5AF8-9EFB-BD53003802AE}"/>
              </a:ext>
            </a:extLst>
          </p:cNvPr>
          <p:cNvSpPr/>
          <p:nvPr/>
        </p:nvSpPr>
        <p:spPr>
          <a:xfrm>
            <a:off x="6658291" y="2394374"/>
            <a:ext cx="372594" cy="23058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CF55C2C-AC91-72CB-B013-74850F82EEC2}"/>
              </a:ext>
            </a:extLst>
          </p:cNvPr>
          <p:cNvSpPr txBox="1"/>
          <p:nvPr/>
        </p:nvSpPr>
        <p:spPr>
          <a:xfrm>
            <a:off x="6932342" y="1328936"/>
            <a:ext cx="2220480" cy="307777"/>
          </a:xfrm>
          <a:prstGeom prst="rect">
            <a:avLst/>
          </a:prstGeom>
          <a:noFill/>
        </p:spPr>
        <p:txBody>
          <a:bodyPr wrap="none" rtlCol="0">
            <a:spAutoFit/>
          </a:bodyPr>
          <a:lstStyle/>
          <a:p>
            <a:r>
              <a:rPr lang="en-US" b="1" dirty="0"/>
              <a:t>Cell-to-cell Connectivity</a:t>
            </a:r>
          </a:p>
        </p:txBody>
      </p:sp>
      <p:sp>
        <p:nvSpPr>
          <p:cNvPr id="13" name="TextBox 12">
            <a:extLst>
              <a:ext uri="{FF2B5EF4-FFF2-40B4-BE49-F238E27FC236}">
                <a16:creationId xmlns:a16="http://schemas.microsoft.com/office/drawing/2014/main" id="{0AF0FDF4-F3BD-6AB3-040C-0F0FDC818CA8}"/>
              </a:ext>
            </a:extLst>
          </p:cNvPr>
          <p:cNvSpPr txBox="1"/>
          <p:nvPr/>
        </p:nvSpPr>
        <p:spPr>
          <a:xfrm>
            <a:off x="0" y="3515819"/>
            <a:ext cx="3432350" cy="246221"/>
          </a:xfrm>
          <a:prstGeom prst="rect">
            <a:avLst/>
          </a:prstGeom>
          <a:noFill/>
        </p:spPr>
        <p:txBody>
          <a:bodyPr wrap="none" rtlCol="0">
            <a:spAutoFit/>
          </a:bodyPr>
          <a:lstStyle/>
          <a:p>
            <a:r>
              <a:rPr lang="en-US" sz="1000" dirty="0">
                <a:effectLst/>
                <a:latin typeface="Arial" panose="020B0604020202020204" pitchFamily="34" charset="0"/>
                <a:cs typeface="Arial" panose="020B0604020202020204" pitchFamily="34" charset="0"/>
              </a:rPr>
              <a:t>Images generated using the </a:t>
            </a:r>
            <a:r>
              <a:rPr lang="en-US" sz="1000" dirty="0" err="1">
                <a:effectLst/>
                <a:latin typeface="Arial" panose="020B0604020202020204" pitchFamily="34" charset="0"/>
                <a:cs typeface="Arial" panose="020B0604020202020204" pitchFamily="34" charset="0"/>
              </a:rPr>
              <a:t>DeepAI</a:t>
            </a:r>
            <a:r>
              <a:rPr lang="en-US" sz="1000" dirty="0">
                <a:effectLst/>
                <a:latin typeface="Arial" panose="020B0604020202020204" pitchFamily="34" charset="0"/>
                <a:cs typeface="Arial" panose="020B0604020202020204" pitchFamily="34" charset="0"/>
              </a:rPr>
              <a:t> Image Generator tool</a:t>
            </a:r>
            <a:endParaRPr lang="en-US" sz="1000"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86FD438E-88C4-A7BB-53B5-A3CBBB5D7D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8118" y="1626715"/>
            <a:ext cx="1793757" cy="17937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ED42C07-4C8E-53CE-44FF-C57F338F05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6077" y="1626943"/>
            <a:ext cx="1309818" cy="13098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E07AB96-BE35-57BE-6A01-A46D5ED072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1334" y="2374859"/>
            <a:ext cx="1137501" cy="11375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D534BDB-8F4D-8C45-BC46-ED65DF59F62E}"/>
              </a:ext>
            </a:extLst>
          </p:cNvPr>
          <p:cNvSpPr txBox="1"/>
          <p:nvPr/>
        </p:nvSpPr>
        <p:spPr>
          <a:xfrm>
            <a:off x="42816" y="4887944"/>
            <a:ext cx="1257075" cy="215444"/>
          </a:xfrm>
          <a:prstGeom prst="rect">
            <a:avLst/>
          </a:prstGeom>
          <a:noFill/>
        </p:spPr>
        <p:txBody>
          <a:bodyPr wrap="none" rtlCol="0">
            <a:spAutoFit/>
          </a:bodyPr>
          <a:lstStyle/>
          <a:p>
            <a:r>
              <a:rPr lang="en-US" sz="800" dirty="0" err="1">
                <a:solidFill>
                  <a:schemeClr val="bg1">
                    <a:lumMod val="50000"/>
                  </a:schemeClr>
                </a:solidFill>
              </a:rPr>
              <a:t>lectures.gersteinlab.org</a:t>
            </a:r>
            <a:endParaRPr lang="en-US" sz="800" dirty="0">
              <a:solidFill>
                <a:schemeClr val="bg1">
                  <a:lumMod val="50000"/>
                </a:schemeClr>
              </a:solidFill>
            </a:endParaRPr>
          </a:p>
        </p:txBody>
      </p:sp>
    </p:spTree>
    <p:extLst>
      <p:ext uri="{BB962C8B-B14F-4D97-AF65-F5344CB8AC3E}">
        <p14:creationId xmlns:p14="http://schemas.microsoft.com/office/powerpoint/2010/main" val="1888620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5"/>
          <p:cNvPicPr preferRelativeResize="0"/>
          <p:nvPr/>
        </p:nvPicPr>
        <p:blipFill>
          <a:blip r:embed="rId3">
            <a:alphaModFix/>
          </a:blip>
          <a:stretch>
            <a:fillRect/>
          </a:stretch>
        </p:blipFill>
        <p:spPr>
          <a:xfrm>
            <a:off x="1150250" y="683775"/>
            <a:ext cx="6989625" cy="4154925"/>
          </a:xfrm>
          <a:prstGeom prst="rect">
            <a:avLst/>
          </a:prstGeom>
          <a:noFill/>
          <a:ln>
            <a:noFill/>
          </a:ln>
        </p:spPr>
      </p:pic>
      <p:sp>
        <p:nvSpPr>
          <p:cNvPr id="128" name="Google Shape;128;p25"/>
          <p:cNvSpPr txBox="1">
            <a:spLocks noGrp="1"/>
          </p:cNvSpPr>
          <p:nvPr>
            <p:ph type="title" idx="4294967295"/>
          </p:nvPr>
        </p:nvSpPr>
        <p:spPr>
          <a:xfrm>
            <a:off x="49825" y="75875"/>
            <a:ext cx="8520600" cy="572700"/>
          </a:xfrm>
          <a:prstGeom prst="rect">
            <a:avLst/>
          </a:prstGeom>
        </p:spPr>
        <p:txBody>
          <a:bodyPr spcFirstLastPara="1" wrap="square" lIns="92000" tIns="46000" rIns="92000" bIns="46000" anchor="ctr" anchorCtr="0">
            <a:noAutofit/>
          </a:bodyPr>
          <a:lstStyle/>
          <a:p>
            <a:pPr marL="0" lvl="0" indent="0" algn="ctr" rtl="0">
              <a:spcBef>
                <a:spcPts val="0"/>
              </a:spcBef>
              <a:spcAft>
                <a:spcPts val="0"/>
              </a:spcAft>
              <a:buNone/>
            </a:pPr>
            <a:r>
              <a:rPr lang="en" dirty="0"/>
              <a:t>Overview of Single Cell Analysis Workflow</a:t>
            </a:r>
            <a:endParaRPr dirty="0"/>
          </a:p>
        </p:txBody>
      </p:sp>
      <p:sp>
        <p:nvSpPr>
          <p:cNvPr id="129" name="Google Shape;129;p25"/>
          <p:cNvSpPr txBox="1"/>
          <p:nvPr/>
        </p:nvSpPr>
        <p:spPr>
          <a:xfrm>
            <a:off x="146134" y="4865553"/>
            <a:ext cx="23151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dirty="0">
                <a:ln>
                  <a:noFill/>
                </a:ln>
                <a:solidFill>
                  <a:srgbClr val="3333CC"/>
                </a:solidFill>
                <a:effectLst/>
                <a:highlight>
                  <a:srgbClr val="FFFFFF"/>
                </a:highlight>
                <a:uLnTx/>
                <a:uFillTx/>
                <a:latin typeface="Roboto"/>
                <a:ea typeface="Roboto"/>
                <a:cs typeface="Roboto"/>
                <a:sym typeface="Roboto"/>
              </a:rPr>
              <a:t>Kiselev et al. Nature Review Genetics 2019</a:t>
            </a:r>
            <a:r>
              <a:rPr kumimoji="0" lang="en" sz="1200" b="0" i="0" u="none" strike="noStrike" kern="0" cap="none" spc="0" normalizeH="0" baseline="0" noProof="0" dirty="0">
                <a:ln>
                  <a:noFill/>
                </a:ln>
                <a:solidFill>
                  <a:srgbClr val="3333CC"/>
                </a:solidFill>
                <a:effectLst/>
                <a:highlight>
                  <a:srgbClr val="FFFFFF"/>
                </a:highlight>
                <a:uLnTx/>
                <a:uFillTx/>
                <a:latin typeface="Roboto"/>
                <a:ea typeface="Roboto"/>
                <a:cs typeface="Roboto"/>
                <a:sym typeface="Roboto"/>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Google Shape;111;p21">
            <a:extLst>
              <a:ext uri="{FF2B5EF4-FFF2-40B4-BE49-F238E27FC236}">
                <a16:creationId xmlns:a16="http://schemas.microsoft.com/office/drawing/2014/main" id="{550B0BB2-7392-5D96-E888-9F0E085CFEB4}"/>
              </a:ext>
            </a:extLst>
          </p:cNvPr>
          <p:cNvSpPr txBox="1">
            <a:spLocks noGrp="1"/>
          </p:cNvSpPr>
          <p:nvPr>
            <p:ph type="sldNum" idx="12"/>
          </p:nvPr>
        </p:nvSpPr>
        <p:spPr>
          <a:xfrm>
            <a:off x="86248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dirty="0"/>
          </a:p>
        </p:txBody>
      </p:sp>
      <p:sp>
        <p:nvSpPr>
          <p:cNvPr id="4" name="Google Shape;112;p21">
            <a:extLst>
              <a:ext uri="{FF2B5EF4-FFF2-40B4-BE49-F238E27FC236}">
                <a16:creationId xmlns:a16="http://schemas.microsoft.com/office/drawing/2014/main" id="{BAF6ED3D-4C2F-204E-6B3F-3B76AD948D7D}"/>
              </a:ext>
            </a:extLst>
          </p:cNvPr>
          <p:cNvSpPr txBox="1"/>
          <p:nvPr/>
        </p:nvSpPr>
        <p:spPr>
          <a:xfrm>
            <a:off x="7145350" y="48430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dirty="0" err="1">
                <a:solidFill>
                  <a:schemeClr val="dk2"/>
                </a:solidFill>
              </a:rPr>
              <a:t>Lectures.GersteinLab.org</a:t>
            </a:r>
            <a:r>
              <a:rPr lang="en" sz="1000" dirty="0">
                <a:solidFill>
                  <a:schemeClr val="dk2"/>
                </a:solidFill>
              </a:rPr>
              <a:t> -</a:t>
            </a:r>
            <a:endParaRPr sz="1000" dirty="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11700" y="216425"/>
            <a:ext cx="5661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dirty="0"/>
              <a:t>Building the Expression (Count) Matrix</a:t>
            </a:r>
            <a:endParaRPr sz="2750" dirty="0"/>
          </a:p>
        </p:txBody>
      </p:sp>
      <p:pic>
        <p:nvPicPr>
          <p:cNvPr id="118" name="Google Shape;118;p22"/>
          <p:cNvPicPr preferRelativeResize="0"/>
          <p:nvPr/>
        </p:nvPicPr>
        <p:blipFill>
          <a:blip r:embed="rId3">
            <a:alphaModFix/>
          </a:blip>
          <a:stretch>
            <a:fillRect/>
          </a:stretch>
        </p:blipFill>
        <p:spPr>
          <a:xfrm>
            <a:off x="5668725" y="920850"/>
            <a:ext cx="2761906" cy="1920000"/>
          </a:xfrm>
          <a:prstGeom prst="rect">
            <a:avLst/>
          </a:prstGeom>
          <a:noFill/>
          <a:ln>
            <a:noFill/>
          </a:ln>
        </p:spPr>
      </p:pic>
      <p:sp>
        <p:nvSpPr>
          <p:cNvPr id="119" name="Google Shape;119;p22"/>
          <p:cNvSpPr txBox="1">
            <a:spLocks noGrp="1"/>
          </p:cNvSpPr>
          <p:nvPr>
            <p:ph type="body" idx="1"/>
          </p:nvPr>
        </p:nvSpPr>
        <p:spPr>
          <a:xfrm>
            <a:off x="5677250" y="2881050"/>
            <a:ext cx="2865900" cy="798900"/>
          </a:xfrm>
          <a:prstGeom prst="rect">
            <a:avLst/>
          </a:prstGeom>
        </p:spPr>
        <p:txBody>
          <a:bodyPr spcFirstLastPara="1" wrap="square" lIns="91425" tIns="91425" rIns="91425" bIns="91425" anchor="t" anchorCtr="0">
            <a:noAutofit/>
          </a:bodyPr>
          <a:lstStyle/>
          <a:p>
            <a:pPr marL="0" lvl="0" indent="0" algn="l" rtl="0">
              <a:lnSpc>
                <a:spcPct val="95000"/>
              </a:lnSpc>
              <a:spcBef>
                <a:spcPts val="1200"/>
              </a:spcBef>
              <a:spcAft>
                <a:spcPts val="1200"/>
              </a:spcAft>
              <a:buSzPts val="1018"/>
              <a:buNone/>
            </a:pPr>
            <a:r>
              <a:rPr lang="en" sz="1117">
                <a:solidFill>
                  <a:schemeClr val="dk1"/>
                </a:solidFill>
              </a:rPr>
              <a:t>UMI (Unique Molecular Identifier)</a:t>
            </a:r>
            <a:br>
              <a:rPr lang="en" sz="1117">
                <a:solidFill>
                  <a:schemeClr val="dk1"/>
                </a:solidFill>
              </a:rPr>
            </a:br>
            <a:r>
              <a:rPr lang="en" sz="1117">
                <a:solidFill>
                  <a:schemeClr val="dk1"/>
                </a:solidFill>
              </a:rPr>
              <a:t>counts the number of transcripts observed</a:t>
            </a:r>
            <a:br>
              <a:rPr lang="en" sz="1117">
                <a:solidFill>
                  <a:schemeClr val="dk1"/>
                </a:solidFill>
              </a:rPr>
            </a:br>
            <a:r>
              <a:rPr lang="en" sz="1117">
                <a:solidFill>
                  <a:schemeClr val="dk1"/>
                </a:solidFill>
              </a:rPr>
              <a:t>for each gene and cell</a:t>
            </a:r>
            <a:br>
              <a:rPr lang="en" sz="1117">
                <a:solidFill>
                  <a:schemeClr val="dk1"/>
                </a:solidFill>
              </a:rPr>
            </a:br>
            <a:endParaRPr sz="1117">
              <a:solidFill>
                <a:schemeClr val="dk1"/>
              </a:solidFill>
            </a:endParaRPr>
          </a:p>
        </p:txBody>
      </p:sp>
      <p:grpSp>
        <p:nvGrpSpPr>
          <p:cNvPr id="120" name="Google Shape;120;p22"/>
          <p:cNvGrpSpPr/>
          <p:nvPr/>
        </p:nvGrpSpPr>
        <p:grpSpPr>
          <a:xfrm>
            <a:off x="477735" y="920850"/>
            <a:ext cx="3485589" cy="2780724"/>
            <a:chOff x="477735" y="920850"/>
            <a:chExt cx="3485589" cy="2780724"/>
          </a:xfrm>
        </p:grpSpPr>
        <p:pic>
          <p:nvPicPr>
            <p:cNvPr id="121" name="Google Shape;121;p22"/>
            <p:cNvPicPr preferRelativeResize="0"/>
            <p:nvPr/>
          </p:nvPicPr>
          <p:blipFill>
            <a:blip r:embed="rId4">
              <a:alphaModFix/>
            </a:blip>
            <a:stretch>
              <a:fillRect/>
            </a:stretch>
          </p:blipFill>
          <p:spPr>
            <a:xfrm>
              <a:off x="477735" y="920850"/>
              <a:ext cx="3485589" cy="2780724"/>
            </a:xfrm>
            <a:prstGeom prst="rect">
              <a:avLst/>
            </a:prstGeom>
            <a:noFill/>
            <a:ln>
              <a:noFill/>
            </a:ln>
          </p:spPr>
        </p:pic>
        <p:sp>
          <p:nvSpPr>
            <p:cNvPr id="122" name="Google Shape;122;p22"/>
            <p:cNvSpPr txBox="1"/>
            <p:nvPr/>
          </p:nvSpPr>
          <p:spPr>
            <a:xfrm>
              <a:off x="2447625" y="1929425"/>
              <a:ext cx="30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999999"/>
                  </a:solidFill>
                </a:rPr>
                <a:t>,</a:t>
              </a:r>
              <a:endParaRPr>
                <a:solidFill>
                  <a:srgbClr val="999999"/>
                </a:solidFill>
              </a:endParaRPr>
            </a:p>
          </p:txBody>
        </p:sp>
      </p:grpSp>
      <p:sp>
        <p:nvSpPr>
          <p:cNvPr id="123" name="Google Shape;123;p22"/>
          <p:cNvSpPr txBox="1"/>
          <p:nvPr/>
        </p:nvSpPr>
        <p:spPr>
          <a:xfrm>
            <a:off x="0" y="4789500"/>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Gudodagi et al. </a:t>
            </a:r>
            <a:r>
              <a:rPr lang="en" sz="1000" i="1">
                <a:solidFill>
                  <a:schemeClr val="dk2"/>
                </a:solidFill>
              </a:rPr>
              <a:t>International Journal of Electrical and Computer Engineering</a:t>
            </a:r>
            <a:r>
              <a:rPr lang="en" sz="1000">
                <a:solidFill>
                  <a:schemeClr val="dk2"/>
                </a:solidFill>
              </a:rPr>
              <a:t> 2022</a:t>
            </a:r>
            <a:endParaRPr sz="1000">
              <a:solidFill>
                <a:schemeClr val="dk2"/>
              </a:solidFill>
            </a:endParaRPr>
          </a:p>
        </p:txBody>
      </p:sp>
      <p:sp>
        <p:nvSpPr>
          <p:cNvPr id="124" name="Google Shape;124;p22"/>
          <p:cNvSpPr txBox="1"/>
          <p:nvPr/>
        </p:nvSpPr>
        <p:spPr>
          <a:xfrm>
            <a:off x="477725" y="3875875"/>
            <a:ext cx="56610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i="1">
                <a:solidFill>
                  <a:srgbClr val="0000FF"/>
                </a:solidFill>
              </a:rPr>
              <a:t>10x is specific to cell, UMI is specific to each RNA molecule. </a:t>
            </a:r>
            <a:endParaRPr sz="1100" i="1">
              <a:solidFill>
                <a:srgbClr val="0000FF"/>
              </a:solidFill>
            </a:endParaRPr>
          </a:p>
          <a:p>
            <a:pPr marL="0" lvl="0" indent="0" algn="l" rtl="0">
              <a:lnSpc>
                <a:spcPct val="115000"/>
              </a:lnSpc>
              <a:spcBef>
                <a:spcPts val="0"/>
              </a:spcBef>
              <a:spcAft>
                <a:spcPts val="0"/>
              </a:spcAft>
              <a:buNone/>
            </a:pPr>
            <a:r>
              <a:rPr lang="en" sz="1100" i="1">
                <a:solidFill>
                  <a:srgbClr val="0000FF"/>
                </a:solidFill>
              </a:rPr>
              <a:t>UMI helps to differentiate between amplification copies and the original reads.</a:t>
            </a:r>
            <a:endParaRPr>
              <a:solidFill>
                <a:srgbClr val="0000FF"/>
              </a:solidFill>
            </a:endParaRPr>
          </a:p>
        </p:txBody>
      </p:sp>
      <p:sp>
        <p:nvSpPr>
          <p:cNvPr id="125" name="Google Shape;12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26" name="Google Shape;126;p22"/>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0"/>
        <p:cNvGrpSpPr/>
        <p:nvPr/>
      </p:nvGrpSpPr>
      <p:grpSpPr>
        <a:xfrm>
          <a:off x="0" y="0"/>
          <a:ext cx="0" cy="0"/>
          <a:chOff x="0" y="0"/>
          <a:chExt cx="0" cy="0"/>
        </a:xfrm>
      </p:grpSpPr>
      <p:grpSp>
        <p:nvGrpSpPr>
          <p:cNvPr id="131" name="Google Shape;131;p23"/>
          <p:cNvGrpSpPr/>
          <p:nvPr/>
        </p:nvGrpSpPr>
        <p:grpSpPr>
          <a:xfrm>
            <a:off x="4759802" y="3331555"/>
            <a:ext cx="1649671" cy="1320329"/>
            <a:chOff x="2790575" y="1826896"/>
            <a:chExt cx="1908900" cy="1772254"/>
          </a:xfrm>
        </p:grpSpPr>
        <p:sp>
          <p:nvSpPr>
            <p:cNvPr id="132" name="Google Shape;132;p23"/>
            <p:cNvSpPr/>
            <p:nvPr/>
          </p:nvSpPr>
          <p:spPr>
            <a:xfrm>
              <a:off x="3290000" y="21301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3"/>
            <p:cNvSpPr/>
            <p:nvPr/>
          </p:nvSpPr>
          <p:spPr>
            <a:xfrm>
              <a:off x="3250175" y="229776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3"/>
            <p:cNvSpPr/>
            <p:nvPr/>
          </p:nvSpPr>
          <p:spPr>
            <a:xfrm>
              <a:off x="3348325" y="2491988"/>
              <a:ext cx="73500" cy="777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3"/>
            <p:cNvSpPr/>
            <p:nvPr/>
          </p:nvSpPr>
          <p:spPr>
            <a:xfrm>
              <a:off x="3534550" y="2822638"/>
              <a:ext cx="73500" cy="777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3"/>
            <p:cNvSpPr/>
            <p:nvPr/>
          </p:nvSpPr>
          <p:spPr>
            <a:xfrm>
              <a:off x="3826100" y="330678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3"/>
            <p:cNvSpPr/>
            <p:nvPr/>
          </p:nvSpPr>
          <p:spPr>
            <a:xfrm>
              <a:off x="3983900" y="29872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3"/>
            <p:cNvSpPr/>
            <p:nvPr/>
          </p:nvSpPr>
          <p:spPr>
            <a:xfrm>
              <a:off x="3941750" y="31426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3"/>
            <p:cNvSpPr/>
            <p:nvPr/>
          </p:nvSpPr>
          <p:spPr>
            <a:xfrm>
              <a:off x="4076850" y="31999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3"/>
            <p:cNvSpPr/>
            <p:nvPr/>
          </p:nvSpPr>
          <p:spPr>
            <a:xfrm>
              <a:off x="3413150" y="206408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3"/>
            <p:cNvSpPr/>
            <p:nvPr/>
          </p:nvSpPr>
          <p:spPr>
            <a:xfrm>
              <a:off x="3461050" y="231906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3"/>
            <p:cNvSpPr/>
            <p:nvPr/>
          </p:nvSpPr>
          <p:spPr>
            <a:xfrm>
              <a:off x="3564775" y="2474763"/>
              <a:ext cx="73500" cy="777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3"/>
            <p:cNvSpPr/>
            <p:nvPr/>
          </p:nvSpPr>
          <p:spPr>
            <a:xfrm>
              <a:off x="3721050" y="2725338"/>
              <a:ext cx="73500" cy="777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3"/>
            <p:cNvSpPr/>
            <p:nvPr/>
          </p:nvSpPr>
          <p:spPr>
            <a:xfrm>
              <a:off x="3721050" y="2908538"/>
              <a:ext cx="73500" cy="777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3"/>
            <p:cNvSpPr/>
            <p:nvPr/>
          </p:nvSpPr>
          <p:spPr>
            <a:xfrm>
              <a:off x="3608050" y="323898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3"/>
            <p:cNvSpPr/>
            <p:nvPr/>
          </p:nvSpPr>
          <p:spPr>
            <a:xfrm>
              <a:off x="4076850" y="30649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p:nvPr/>
          </p:nvSpPr>
          <p:spPr>
            <a:xfrm>
              <a:off x="4209800" y="31222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3"/>
            <p:cNvSpPr/>
            <p:nvPr/>
          </p:nvSpPr>
          <p:spPr>
            <a:xfrm>
              <a:off x="3432700" y="218088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3"/>
            <p:cNvSpPr/>
            <p:nvPr/>
          </p:nvSpPr>
          <p:spPr>
            <a:xfrm>
              <a:off x="3348325" y="22317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3"/>
            <p:cNvSpPr/>
            <p:nvPr/>
          </p:nvSpPr>
          <p:spPr>
            <a:xfrm>
              <a:off x="3534550" y="2686663"/>
              <a:ext cx="73500" cy="777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3"/>
            <p:cNvSpPr/>
            <p:nvPr/>
          </p:nvSpPr>
          <p:spPr>
            <a:xfrm>
              <a:off x="3534550" y="30649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p:nvPr/>
          </p:nvSpPr>
          <p:spPr>
            <a:xfrm>
              <a:off x="3887700" y="28308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3"/>
            <p:cNvSpPr/>
            <p:nvPr/>
          </p:nvSpPr>
          <p:spPr>
            <a:xfrm>
              <a:off x="3704275" y="33359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3"/>
            <p:cNvSpPr/>
            <p:nvPr/>
          </p:nvSpPr>
          <p:spPr>
            <a:xfrm>
              <a:off x="3775300" y="31222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3"/>
            <p:cNvSpPr/>
            <p:nvPr/>
          </p:nvSpPr>
          <p:spPr>
            <a:xfrm>
              <a:off x="3721200" y="322908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3"/>
            <p:cNvSpPr/>
            <p:nvPr/>
          </p:nvSpPr>
          <p:spPr>
            <a:xfrm>
              <a:off x="3175400" y="22078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3"/>
            <p:cNvSpPr/>
            <p:nvPr/>
          </p:nvSpPr>
          <p:spPr>
            <a:xfrm>
              <a:off x="3124675" y="233646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p:nvPr/>
          </p:nvSpPr>
          <p:spPr>
            <a:xfrm>
              <a:off x="3039300" y="22317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3"/>
            <p:cNvSpPr/>
            <p:nvPr/>
          </p:nvSpPr>
          <p:spPr>
            <a:xfrm>
              <a:off x="3368900" y="2686663"/>
              <a:ext cx="73500" cy="777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3"/>
            <p:cNvSpPr/>
            <p:nvPr/>
          </p:nvSpPr>
          <p:spPr>
            <a:xfrm>
              <a:off x="3673700" y="31222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3"/>
            <p:cNvSpPr/>
            <p:nvPr/>
          </p:nvSpPr>
          <p:spPr>
            <a:xfrm>
              <a:off x="3848800" y="30541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p:nvPr/>
          </p:nvSpPr>
          <p:spPr>
            <a:xfrm>
              <a:off x="3826100" y="31999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3"/>
            <p:cNvSpPr/>
            <p:nvPr/>
          </p:nvSpPr>
          <p:spPr>
            <a:xfrm>
              <a:off x="3931000" y="32746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3"/>
            <p:cNvSpPr/>
            <p:nvPr/>
          </p:nvSpPr>
          <p:spPr>
            <a:xfrm>
              <a:off x="3173313" y="210318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3"/>
            <p:cNvSpPr/>
            <p:nvPr/>
          </p:nvSpPr>
          <p:spPr>
            <a:xfrm>
              <a:off x="3056625" y="210318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3"/>
            <p:cNvSpPr/>
            <p:nvPr/>
          </p:nvSpPr>
          <p:spPr>
            <a:xfrm>
              <a:off x="3302938" y="20124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3"/>
            <p:cNvSpPr/>
            <p:nvPr/>
          </p:nvSpPr>
          <p:spPr>
            <a:xfrm>
              <a:off x="3229438" y="2414163"/>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p:nvPr/>
          </p:nvSpPr>
          <p:spPr>
            <a:xfrm>
              <a:off x="3638263" y="2510363"/>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3"/>
            <p:cNvSpPr/>
            <p:nvPr/>
          </p:nvSpPr>
          <p:spPr>
            <a:xfrm>
              <a:off x="3451713" y="2626013"/>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p:nvPr/>
          </p:nvSpPr>
          <p:spPr>
            <a:xfrm>
              <a:off x="3638263" y="2647638"/>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3"/>
            <p:cNvSpPr/>
            <p:nvPr/>
          </p:nvSpPr>
          <p:spPr>
            <a:xfrm>
              <a:off x="3534538" y="2943788"/>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3"/>
            <p:cNvSpPr/>
            <p:nvPr/>
          </p:nvSpPr>
          <p:spPr>
            <a:xfrm>
              <a:off x="3608038" y="2764363"/>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3"/>
            <p:cNvSpPr/>
            <p:nvPr/>
          </p:nvSpPr>
          <p:spPr>
            <a:xfrm>
              <a:off x="3399538" y="2396763"/>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4" name="Google Shape;174;p23"/>
            <p:cNvCxnSpPr/>
            <p:nvPr/>
          </p:nvCxnSpPr>
          <p:spPr>
            <a:xfrm rot="10800000">
              <a:off x="2790575" y="1826896"/>
              <a:ext cx="0" cy="1761000"/>
            </a:xfrm>
            <a:prstGeom prst="straightConnector1">
              <a:avLst/>
            </a:prstGeom>
            <a:noFill/>
            <a:ln w="9525" cap="flat" cmpd="sng">
              <a:solidFill>
                <a:schemeClr val="dk2"/>
              </a:solidFill>
              <a:prstDash val="solid"/>
              <a:round/>
              <a:headEnd type="none" w="med" len="med"/>
              <a:tailEnd type="triangle" w="med" len="med"/>
            </a:ln>
          </p:spPr>
        </p:cxnSp>
        <p:cxnSp>
          <p:nvCxnSpPr>
            <p:cNvPr id="175" name="Google Shape;175;p23"/>
            <p:cNvCxnSpPr/>
            <p:nvPr/>
          </p:nvCxnSpPr>
          <p:spPr>
            <a:xfrm rot="10800000" flipH="1">
              <a:off x="2790575" y="3588050"/>
              <a:ext cx="1908900" cy="11100"/>
            </a:xfrm>
            <a:prstGeom prst="straightConnector1">
              <a:avLst/>
            </a:prstGeom>
            <a:noFill/>
            <a:ln w="9525" cap="flat" cmpd="sng">
              <a:solidFill>
                <a:schemeClr val="dk2"/>
              </a:solidFill>
              <a:prstDash val="solid"/>
              <a:round/>
              <a:headEnd type="none" w="med" len="med"/>
              <a:tailEnd type="triangle" w="med" len="med"/>
            </a:ln>
          </p:spPr>
        </p:cxnSp>
      </p:grpSp>
      <p:grpSp>
        <p:nvGrpSpPr>
          <p:cNvPr id="176" name="Google Shape;176;p23"/>
          <p:cNvGrpSpPr/>
          <p:nvPr/>
        </p:nvGrpSpPr>
        <p:grpSpPr>
          <a:xfrm>
            <a:off x="2535744" y="3331545"/>
            <a:ext cx="1649671" cy="1320329"/>
            <a:chOff x="656975" y="1832521"/>
            <a:chExt cx="1908900" cy="1772254"/>
          </a:xfrm>
        </p:grpSpPr>
        <p:cxnSp>
          <p:nvCxnSpPr>
            <p:cNvPr id="177" name="Google Shape;177;p23"/>
            <p:cNvCxnSpPr/>
            <p:nvPr/>
          </p:nvCxnSpPr>
          <p:spPr>
            <a:xfrm rot="10800000">
              <a:off x="656975" y="1832521"/>
              <a:ext cx="0" cy="1761000"/>
            </a:xfrm>
            <a:prstGeom prst="straightConnector1">
              <a:avLst/>
            </a:prstGeom>
            <a:noFill/>
            <a:ln w="9525" cap="flat" cmpd="sng">
              <a:solidFill>
                <a:schemeClr val="dk2"/>
              </a:solidFill>
              <a:prstDash val="solid"/>
              <a:round/>
              <a:headEnd type="none" w="med" len="med"/>
              <a:tailEnd type="triangle" w="med" len="med"/>
            </a:ln>
          </p:spPr>
        </p:cxnSp>
        <p:cxnSp>
          <p:nvCxnSpPr>
            <p:cNvPr id="178" name="Google Shape;178;p23"/>
            <p:cNvCxnSpPr/>
            <p:nvPr/>
          </p:nvCxnSpPr>
          <p:spPr>
            <a:xfrm rot="10800000" flipH="1">
              <a:off x="656975" y="3593675"/>
              <a:ext cx="1908900" cy="11100"/>
            </a:xfrm>
            <a:prstGeom prst="straightConnector1">
              <a:avLst/>
            </a:prstGeom>
            <a:noFill/>
            <a:ln w="9525" cap="flat" cmpd="sng">
              <a:solidFill>
                <a:schemeClr val="dk2"/>
              </a:solidFill>
              <a:prstDash val="solid"/>
              <a:round/>
              <a:headEnd type="none" w="med" len="med"/>
              <a:tailEnd type="triangle" w="med" len="med"/>
            </a:ln>
          </p:spPr>
        </p:cxnSp>
        <p:sp>
          <p:nvSpPr>
            <p:cNvPr id="179" name="Google Shape;179;p23"/>
            <p:cNvSpPr/>
            <p:nvPr/>
          </p:nvSpPr>
          <p:spPr>
            <a:xfrm>
              <a:off x="1137925" y="21322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3"/>
            <p:cNvSpPr/>
            <p:nvPr/>
          </p:nvSpPr>
          <p:spPr>
            <a:xfrm>
              <a:off x="1098100" y="2299825"/>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p:nvPr/>
          </p:nvSpPr>
          <p:spPr>
            <a:xfrm>
              <a:off x="1196250" y="249405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3"/>
            <p:cNvSpPr/>
            <p:nvPr/>
          </p:nvSpPr>
          <p:spPr>
            <a:xfrm>
              <a:off x="1382475" y="28247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3"/>
            <p:cNvSpPr/>
            <p:nvPr/>
          </p:nvSpPr>
          <p:spPr>
            <a:xfrm>
              <a:off x="1674025" y="330885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3"/>
            <p:cNvSpPr/>
            <p:nvPr/>
          </p:nvSpPr>
          <p:spPr>
            <a:xfrm>
              <a:off x="1831825" y="29893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3"/>
            <p:cNvSpPr/>
            <p:nvPr/>
          </p:nvSpPr>
          <p:spPr>
            <a:xfrm>
              <a:off x="1789675" y="31447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a:off x="1924775" y="32020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a:off x="1261075" y="206615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3"/>
            <p:cNvSpPr/>
            <p:nvPr/>
          </p:nvSpPr>
          <p:spPr>
            <a:xfrm>
              <a:off x="1308975" y="2321125"/>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3"/>
            <p:cNvSpPr/>
            <p:nvPr/>
          </p:nvSpPr>
          <p:spPr>
            <a:xfrm>
              <a:off x="1412700" y="2476825"/>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p:nvPr/>
          </p:nvSpPr>
          <p:spPr>
            <a:xfrm>
              <a:off x="1568975" y="27274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p:nvPr/>
          </p:nvSpPr>
          <p:spPr>
            <a:xfrm>
              <a:off x="1568975" y="29106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a:off x="1455975" y="324105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3"/>
            <p:cNvSpPr/>
            <p:nvPr/>
          </p:nvSpPr>
          <p:spPr>
            <a:xfrm>
              <a:off x="1924775" y="30670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3"/>
            <p:cNvSpPr/>
            <p:nvPr/>
          </p:nvSpPr>
          <p:spPr>
            <a:xfrm>
              <a:off x="2057725" y="31243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p:nvPr/>
          </p:nvSpPr>
          <p:spPr>
            <a:xfrm>
              <a:off x="1280625" y="218295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a:off x="1196250" y="2233775"/>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a:off x="1382475" y="2688725"/>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a:off x="1382475" y="30670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a:off x="1735625" y="28329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a:off x="1552200" y="33380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a:off x="1623225" y="31243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a:off x="1569125" y="323115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a:off x="1023325" y="22099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a:off x="972600" y="2338525"/>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a:off x="887225" y="2233775"/>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a:off x="1216825" y="2688725"/>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a:off x="1521625" y="31243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p:nvPr/>
          </p:nvSpPr>
          <p:spPr>
            <a:xfrm>
              <a:off x="1696725" y="3056175"/>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3"/>
            <p:cNvSpPr/>
            <p:nvPr/>
          </p:nvSpPr>
          <p:spPr>
            <a:xfrm>
              <a:off x="1674025" y="32020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a:off x="1778925" y="32767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a:off x="1021238" y="210525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a:off x="904550" y="210525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a:off x="1150863" y="2014475"/>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a:off x="1077363" y="2416225"/>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a:off x="1486188" y="2512425"/>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a:off x="1299638" y="2628075"/>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a:off x="1486188" y="2649700"/>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a:off x="1382463" y="2945850"/>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a:off x="1455963" y="2766425"/>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a:off x="1247463" y="2398825"/>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23"/>
            <p:cNvGrpSpPr/>
            <p:nvPr/>
          </p:nvGrpSpPr>
          <p:grpSpPr>
            <a:xfrm>
              <a:off x="1530622" y="1885286"/>
              <a:ext cx="815511" cy="670290"/>
              <a:chOff x="6634809" y="2722211"/>
              <a:chExt cx="815511" cy="670290"/>
            </a:xfrm>
          </p:grpSpPr>
          <p:sp>
            <p:nvSpPr>
              <p:cNvPr id="222" name="Google Shape;222;p23"/>
              <p:cNvSpPr/>
              <p:nvPr/>
            </p:nvSpPr>
            <p:spPr>
              <a:xfrm>
                <a:off x="6790725" y="291060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a:off x="7376820" y="3019884"/>
                <a:ext cx="73500" cy="77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p:nvPr/>
            </p:nvSpPr>
            <p:spPr>
              <a:xfrm>
                <a:off x="7067600" y="2908550"/>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3"/>
              <p:cNvSpPr txBox="1"/>
              <p:nvPr/>
            </p:nvSpPr>
            <p:spPr>
              <a:xfrm>
                <a:off x="6812339" y="2722211"/>
                <a:ext cx="246300" cy="4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a:t>
                </a:r>
                <a:endParaRPr sz="1000"/>
              </a:p>
            </p:txBody>
          </p:sp>
          <p:sp>
            <p:nvSpPr>
              <p:cNvPr id="226" name="Google Shape;226;p23"/>
              <p:cNvSpPr txBox="1"/>
              <p:nvPr/>
            </p:nvSpPr>
            <p:spPr>
              <a:xfrm>
                <a:off x="6634809" y="2755945"/>
                <a:ext cx="707400" cy="43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______</a:t>
                </a:r>
                <a:endParaRPr sz="900"/>
              </a:p>
            </p:txBody>
          </p:sp>
          <p:sp>
            <p:nvSpPr>
              <p:cNvPr id="227" name="Google Shape;227;p23"/>
              <p:cNvSpPr txBox="1"/>
              <p:nvPr/>
            </p:nvSpPr>
            <p:spPr>
              <a:xfrm>
                <a:off x="6821318" y="2958701"/>
                <a:ext cx="246300" cy="43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2</a:t>
                </a:r>
                <a:endParaRPr sz="900"/>
              </a:p>
            </p:txBody>
          </p:sp>
          <p:sp>
            <p:nvSpPr>
              <p:cNvPr id="228" name="Google Shape;228;p23"/>
              <p:cNvSpPr txBox="1"/>
              <p:nvPr/>
            </p:nvSpPr>
            <p:spPr>
              <a:xfrm>
                <a:off x="7118884" y="2841835"/>
                <a:ext cx="246300" cy="43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a:t>
                </a:r>
                <a:endParaRPr sz="900"/>
              </a:p>
            </p:txBody>
          </p:sp>
        </p:grpSp>
      </p:grpSp>
      <p:grpSp>
        <p:nvGrpSpPr>
          <p:cNvPr id="229" name="Google Shape;229;p23"/>
          <p:cNvGrpSpPr/>
          <p:nvPr/>
        </p:nvGrpSpPr>
        <p:grpSpPr>
          <a:xfrm>
            <a:off x="6955630" y="3331539"/>
            <a:ext cx="1649671" cy="1320329"/>
            <a:chOff x="6833075" y="1821271"/>
            <a:chExt cx="1908900" cy="1772254"/>
          </a:xfrm>
        </p:grpSpPr>
        <p:sp>
          <p:nvSpPr>
            <p:cNvPr id="230" name="Google Shape;230;p23"/>
            <p:cNvSpPr/>
            <p:nvPr/>
          </p:nvSpPr>
          <p:spPr>
            <a:xfrm>
              <a:off x="7332500" y="21245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p:nvPr/>
          </p:nvSpPr>
          <p:spPr>
            <a:xfrm>
              <a:off x="7292675" y="22921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a:off x="7868600" y="330116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a:off x="8026400" y="29816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p:nvPr/>
          </p:nvSpPr>
          <p:spPr>
            <a:xfrm>
              <a:off x="7984250" y="31370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a:off x="8119350" y="31943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a:off x="7455650" y="205846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a:off x="7503550" y="23134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a:off x="7650550" y="323336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a:off x="8119350" y="30593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3"/>
            <p:cNvSpPr/>
            <p:nvPr/>
          </p:nvSpPr>
          <p:spPr>
            <a:xfrm>
              <a:off x="8252300" y="31166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a:off x="7475200" y="217526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a:off x="7390825" y="222608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a:off x="7577050" y="30593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3"/>
            <p:cNvSpPr/>
            <p:nvPr/>
          </p:nvSpPr>
          <p:spPr>
            <a:xfrm>
              <a:off x="7930200" y="28252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a:off x="7746775" y="33303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7817800" y="31166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p:nvPr/>
          </p:nvSpPr>
          <p:spPr>
            <a:xfrm>
              <a:off x="7763700" y="322346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3"/>
            <p:cNvSpPr/>
            <p:nvPr/>
          </p:nvSpPr>
          <p:spPr>
            <a:xfrm>
              <a:off x="7217900" y="22022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a:off x="7167175" y="233083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p:nvPr/>
          </p:nvSpPr>
          <p:spPr>
            <a:xfrm>
              <a:off x="7081800" y="222608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a:off x="7716200" y="31166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a:off x="7891300" y="304848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3"/>
            <p:cNvSpPr/>
            <p:nvPr/>
          </p:nvSpPr>
          <p:spPr>
            <a:xfrm>
              <a:off x="7868600" y="31943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a:off x="7973500" y="326901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a:off x="7215813" y="209756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3"/>
            <p:cNvSpPr/>
            <p:nvPr/>
          </p:nvSpPr>
          <p:spPr>
            <a:xfrm>
              <a:off x="7099125" y="2097563"/>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3"/>
            <p:cNvSpPr/>
            <p:nvPr/>
          </p:nvSpPr>
          <p:spPr>
            <a:xfrm>
              <a:off x="7345438" y="2006788"/>
              <a:ext cx="73500" cy="7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8" name="Google Shape;258;p23"/>
            <p:cNvCxnSpPr/>
            <p:nvPr/>
          </p:nvCxnSpPr>
          <p:spPr>
            <a:xfrm rot="10800000">
              <a:off x="6833075" y="1821271"/>
              <a:ext cx="0" cy="1761000"/>
            </a:xfrm>
            <a:prstGeom prst="straightConnector1">
              <a:avLst/>
            </a:prstGeom>
            <a:noFill/>
            <a:ln w="9525" cap="flat" cmpd="sng">
              <a:solidFill>
                <a:schemeClr val="dk2"/>
              </a:solidFill>
              <a:prstDash val="solid"/>
              <a:round/>
              <a:headEnd type="none" w="med" len="med"/>
              <a:tailEnd type="triangle" w="med" len="med"/>
            </a:ln>
          </p:spPr>
        </p:cxnSp>
        <p:cxnSp>
          <p:nvCxnSpPr>
            <p:cNvPr id="259" name="Google Shape;259;p23"/>
            <p:cNvCxnSpPr/>
            <p:nvPr/>
          </p:nvCxnSpPr>
          <p:spPr>
            <a:xfrm rot="10800000" flipH="1">
              <a:off x="6833075" y="3582425"/>
              <a:ext cx="1908900" cy="11100"/>
            </a:xfrm>
            <a:prstGeom prst="straightConnector1">
              <a:avLst/>
            </a:prstGeom>
            <a:noFill/>
            <a:ln w="9525" cap="flat" cmpd="sng">
              <a:solidFill>
                <a:schemeClr val="dk2"/>
              </a:solidFill>
              <a:prstDash val="solid"/>
              <a:round/>
              <a:headEnd type="none" w="med" len="med"/>
              <a:tailEnd type="triangle" w="med" len="med"/>
            </a:ln>
          </p:spPr>
        </p:cxnSp>
      </p:grpSp>
      <p:cxnSp>
        <p:nvCxnSpPr>
          <p:cNvPr id="260" name="Google Shape;260;p23"/>
          <p:cNvCxnSpPr/>
          <p:nvPr/>
        </p:nvCxnSpPr>
        <p:spPr>
          <a:xfrm rot="10800000">
            <a:off x="311694" y="3331578"/>
            <a:ext cx="0" cy="1311900"/>
          </a:xfrm>
          <a:prstGeom prst="straightConnector1">
            <a:avLst/>
          </a:prstGeom>
          <a:noFill/>
          <a:ln w="9525" cap="flat" cmpd="sng">
            <a:solidFill>
              <a:schemeClr val="dk2"/>
            </a:solidFill>
            <a:prstDash val="solid"/>
            <a:round/>
            <a:headEnd type="none" w="med" len="med"/>
            <a:tailEnd type="triangle" w="med" len="med"/>
          </a:ln>
        </p:spPr>
      </p:cxnSp>
      <p:cxnSp>
        <p:nvCxnSpPr>
          <p:cNvPr id="261" name="Google Shape;261;p23"/>
          <p:cNvCxnSpPr/>
          <p:nvPr/>
        </p:nvCxnSpPr>
        <p:spPr>
          <a:xfrm rot="10800000" flipH="1">
            <a:off x="311694" y="4643462"/>
            <a:ext cx="1649700" cy="8400"/>
          </a:xfrm>
          <a:prstGeom prst="straightConnector1">
            <a:avLst/>
          </a:prstGeom>
          <a:noFill/>
          <a:ln w="9525" cap="flat" cmpd="sng">
            <a:solidFill>
              <a:schemeClr val="dk2"/>
            </a:solidFill>
            <a:prstDash val="solid"/>
            <a:round/>
            <a:headEnd type="none" w="med" len="med"/>
            <a:tailEnd type="triangle" w="med" len="med"/>
          </a:ln>
        </p:spPr>
      </p:cxnSp>
      <p:sp>
        <p:nvSpPr>
          <p:cNvPr id="262" name="Google Shape;262;p23"/>
          <p:cNvSpPr/>
          <p:nvPr/>
        </p:nvSpPr>
        <p:spPr>
          <a:xfrm>
            <a:off x="727331" y="3554794"/>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a:off x="692915" y="3679675"/>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a:off x="777736" y="3824372"/>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a:off x="938672" y="4070707"/>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a:off x="1190629" y="4431398"/>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a:off x="1327000" y="4193334"/>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a:off x="1290574" y="4309107"/>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a:off x="1407327" y="4351795"/>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a:off x="833758" y="3505587"/>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a:off x="875153" y="3695543"/>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a:off x="964792" y="3811540"/>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a:off x="1099845" y="3998218"/>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1099845" y="4134702"/>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a:off x="1002190" y="4380887"/>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a:off x="1407327" y="4251220"/>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a:off x="1522223" y="4293909"/>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a:off x="850653" y="3592603"/>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a:off x="777736" y="3630467"/>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a:off x="938672" y="3969405"/>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a:off x="938672" y="4251220"/>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a:off x="1243864" y="4076816"/>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a:off x="1085348" y="4453115"/>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a:off x="1146728" y="4293909"/>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a:off x="1099975" y="4373512"/>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a:off x="628294" y="3612681"/>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a:off x="584458" y="3708506"/>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a:off x="510677" y="3630467"/>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3"/>
          <p:cNvSpPr/>
          <p:nvPr/>
        </p:nvSpPr>
        <p:spPr>
          <a:xfrm>
            <a:off x="795517" y="3969405"/>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a:off x="1058925" y="4293909"/>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a:off x="1210246" y="4243155"/>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a:off x="1190629" y="4351795"/>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a:off x="1281284" y="4407447"/>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3"/>
          <p:cNvSpPr/>
          <p:nvPr/>
        </p:nvSpPr>
        <p:spPr>
          <a:xfrm>
            <a:off x="626490" y="3534716"/>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3"/>
          <p:cNvSpPr/>
          <p:nvPr/>
        </p:nvSpPr>
        <p:spPr>
          <a:xfrm>
            <a:off x="525649" y="3534716"/>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p:nvPr/>
        </p:nvSpPr>
        <p:spPr>
          <a:xfrm>
            <a:off x="738512" y="3467089"/>
            <a:ext cx="63600" cy="5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txBox="1"/>
          <p:nvPr/>
        </p:nvSpPr>
        <p:spPr>
          <a:xfrm>
            <a:off x="514200" y="2965788"/>
            <a:ext cx="124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Original Data</a:t>
            </a:r>
            <a:endParaRPr/>
          </a:p>
        </p:txBody>
      </p:sp>
      <p:sp>
        <p:nvSpPr>
          <p:cNvPr id="298" name="Google Shape;298;p23"/>
          <p:cNvSpPr txBox="1"/>
          <p:nvPr/>
        </p:nvSpPr>
        <p:spPr>
          <a:xfrm>
            <a:off x="2507550" y="2976650"/>
            <a:ext cx="170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Simulate Doublets</a:t>
            </a:r>
            <a:endParaRPr/>
          </a:p>
        </p:txBody>
      </p:sp>
      <p:sp>
        <p:nvSpPr>
          <p:cNvPr id="299" name="Google Shape;299;p23"/>
          <p:cNvSpPr txBox="1"/>
          <p:nvPr/>
        </p:nvSpPr>
        <p:spPr>
          <a:xfrm>
            <a:off x="4717475" y="2976650"/>
            <a:ext cx="170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knn classifier</a:t>
            </a:r>
            <a:endParaRPr/>
          </a:p>
        </p:txBody>
      </p:sp>
      <p:sp>
        <p:nvSpPr>
          <p:cNvPr id="300" name="Google Shape;300;p23"/>
          <p:cNvSpPr txBox="1"/>
          <p:nvPr/>
        </p:nvSpPr>
        <p:spPr>
          <a:xfrm>
            <a:off x="6927412" y="2976650"/>
            <a:ext cx="170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Doublets Removed</a:t>
            </a:r>
            <a:endParaRPr/>
          </a:p>
        </p:txBody>
      </p:sp>
      <p:sp>
        <p:nvSpPr>
          <p:cNvPr id="301" name="Google Shape;301;p23"/>
          <p:cNvSpPr txBox="1">
            <a:spLocks noGrp="1"/>
          </p:cNvSpPr>
          <p:nvPr>
            <p:ph type="title"/>
          </p:nvPr>
        </p:nvSpPr>
        <p:spPr>
          <a:xfrm>
            <a:off x="311700" y="216425"/>
            <a:ext cx="4538206"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dirty="0"/>
              <a:t>Doublet Detection &amp; Removal</a:t>
            </a:r>
            <a:endParaRPr sz="2750" dirty="0"/>
          </a:p>
        </p:txBody>
      </p:sp>
      <p:grpSp>
        <p:nvGrpSpPr>
          <p:cNvPr id="302" name="Google Shape;302;p23"/>
          <p:cNvGrpSpPr/>
          <p:nvPr/>
        </p:nvGrpSpPr>
        <p:grpSpPr>
          <a:xfrm>
            <a:off x="4105360" y="1558908"/>
            <a:ext cx="633103" cy="628067"/>
            <a:chOff x="5230475" y="445025"/>
            <a:chExt cx="213576" cy="246601"/>
          </a:xfrm>
        </p:grpSpPr>
        <p:pic>
          <p:nvPicPr>
            <p:cNvPr id="303" name="Google Shape;303;p23"/>
            <p:cNvPicPr preferRelativeResize="0"/>
            <p:nvPr/>
          </p:nvPicPr>
          <p:blipFill rotWithShape="1">
            <a:blip r:embed="rId3">
              <a:alphaModFix/>
            </a:blip>
            <a:srcRect l="84763" t="15880" r="9109" b="75251"/>
            <a:stretch/>
          </p:blipFill>
          <p:spPr>
            <a:xfrm>
              <a:off x="5230475" y="445025"/>
              <a:ext cx="213576" cy="246601"/>
            </a:xfrm>
            <a:prstGeom prst="rect">
              <a:avLst/>
            </a:prstGeom>
            <a:noFill/>
            <a:ln>
              <a:noFill/>
            </a:ln>
          </p:spPr>
        </p:pic>
        <p:pic>
          <p:nvPicPr>
            <p:cNvPr id="304" name="Google Shape;304;p23"/>
            <p:cNvPicPr preferRelativeResize="0"/>
            <p:nvPr/>
          </p:nvPicPr>
          <p:blipFill rotWithShape="1">
            <a:blip r:embed="rId3">
              <a:alphaModFix/>
            </a:blip>
            <a:srcRect l="94572" t="20177" r="3722" b="77604"/>
            <a:stretch/>
          </p:blipFill>
          <p:spPr>
            <a:xfrm rot="-1519043">
              <a:off x="5359749" y="530000"/>
              <a:ext cx="59448" cy="61676"/>
            </a:xfrm>
            <a:prstGeom prst="rect">
              <a:avLst/>
            </a:prstGeom>
            <a:noFill/>
            <a:ln>
              <a:noFill/>
            </a:ln>
          </p:spPr>
        </p:pic>
        <p:pic>
          <p:nvPicPr>
            <p:cNvPr id="305" name="Google Shape;305;p23"/>
            <p:cNvPicPr preferRelativeResize="0"/>
            <p:nvPr/>
          </p:nvPicPr>
          <p:blipFill rotWithShape="1">
            <a:blip r:embed="rId3">
              <a:alphaModFix/>
            </a:blip>
            <a:srcRect l="94572" t="20177" r="3722" b="77604"/>
            <a:stretch/>
          </p:blipFill>
          <p:spPr>
            <a:xfrm rot="1330542">
              <a:off x="5314625" y="580150"/>
              <a:ext cx="59448" cy="61674"/>
            </a:xfrm>
            <a:prstGeom prst="rect">
              <a:avLst/>
            </a:prstGeom>
            <a:noFill/>
            <a:ln>
              <a:noFill/>
            </a:ln>
          </p:spPr>
        </p:pic>
      </p:grpSp>
      <p:grpSp>
        <p:nvGrpSpPr>
          <p:cNvPr id="306" name="Google Shape;306;p23"/>
          <p:cNvGrpSpPr/>
          <p:nvPr/>
        </p:nvGrpSpPr>
        <p:grpSpPr>
          <a:xfrm>
            <a:off x="277376" y="1054363"/>
            <a:ext cx="3335849" cy="1874800"/>
            <a:chOff x="277376" y="1054363"/>
            <a:chExt cx="3335849" cy="1874800"/>
          </a:xfrm>
        </p:grpSpPr>
        <p:pic>
          <p:nvPicPr>
            <p:cNvPr id="307" name="Google Shape;307;p23"/>
            <p:cNvPicPr preferRelativeResize="0"/>
            <p:nvPr/>
          </p:nvPicPr>
          <p:blipFill rotWithShape="1">
            <a:blip r:embed="rId3">
              <a:alphaModFix/>
            </a:blip>
            <a:srcRect l="23716" b="46262"/>
            <a:stretch/>
          </p:blipFill>
          <p:spPr>
            <a:xfrm>
              <a:off x="277376" y="1054363"/>
              <a:ext cx="3335849" cy="1874800"/>
            </a:xfrm>
            <a:prstGeom prst="rect">
              <a:avLst/>
            </a:prstGeom>
            <a:noFill/>
            <a:ln>
              <a:noFill/>
            </a:ln>
          </p:spPr>
        </p:pic>
        <p:sp>
          <p:nvSpPr>
            <p:cNvPr id="308" name="Google Shape;308;p23"/>
            <p:cNvSpPr txBox="1"/>
            <p:nvPr/>
          </p:nvSpPr>
          <p:spPr>
            <a:xfrm>
              <a:off x="1723650" y="2409875"/>
              <a:ext cx="30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969696"/>
                  </a:solidFill>
                </a:rPr>
                <a:t>,</a:t>
              </a:r>
              <a:endParaRPr>
                <a:solidFill>
                  <a:srgbClr val="969696"/>
                </a:solidFill>
              </a:endParaRPr>
            </a:p>
          </p:txBody>
        </p:sp>
      </p:grpSp>
      <p:sp>
        <p:nvSpPr>
          <p:cNvPr id="309" name="Google Shape;30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310" name="Google Shape;310;p23"/>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grpSp>
        <p:nvGrpSpPr>
          <p:cNvPr id="311" name="Google Shape;311;p23"/>
          <p:cNvGrpSpPr/>
          <p:nvPr/>
        </p:nvGrpSpPr>
        <p:grpSpPr>
          <a:xfrm>
            <a:off x="5124587" y="529875"/>
            <a:ext cx="3896564" cy="1956150"/>
            <a:chOff x="5124587" y="529875"/>
            <a:chExt cx="3896564" cy="1956150"/>
          </a:xfrm>
        </p:grpSpPr>
        <p:pic>
          <p:nvPicPr>
            <p:cNvPr id="312" name="Google Shape;312;p23"/>
            <p:cNvPicPr preferRelativeResize="0"/>
            <p:nvPr/>
          </p:nvPicPr>
          <p:blipFill>
            <a:blip r:embed="rId4">
              <a:alphaModFix/>
            </a:blip>
            <a:stretch>
              <a:fillRect/>
            </a:stretch>
          </p:blipFill>
          <p:spPr>
            <a:xfrm>
              <a:off x="5124587" y="529875"/>
              <a:ext cx="3896564" cy="1956150"/>
            </a:xfrm>
            <a:prstGeom prst="rect">
              <a:avLst/>
            </a:prstGeom>
            <a:noFill/>
            <a:ln>
              <a:noFill/>
            </a:ln>
          </p:spPr>
        </p:pic>
        <p:sp>
          <p:nvSpPr>
            <p:cNvPr id="313" name="Google Shape;313;p23"/>
            <p:cNvSpPr txBox="1"/>
            <p:nvPr/>
          </p:nvSpPr>
          <p:spPr>
            <a:xfrm>
              <a:off x="8248650" y="1892475"/>
              <a:ext cx="772500" cy="209400"/>
            </a:xfrm>
            <a:prstGeom prst="rect">
              <a:avLst/>
            </a:prstGeom>
            <a:noFill/>
            <a:ln>
              <a:noFill/>
            </a:ln>
          </p:spPr>
          <p:txBody>
            <a:bodyPr spcFirstLastPara="1" wrap="square" lIns="27425" tIns="27425" rIns="27425" bIns="27425" anchor="t" anchorCtr="0">
              <a:spAutoFit/>
            </a:bodyPr>
            <a:lstStyle/>
            <a:p>
              <a:pPr marL="0" lvl="0" indent="0" algn="r" rtl="0">
                <a:spcBef>
                  <a:spcPts val="0"/>
                </a:spcBef>
                <a:spcAft>
                  <a:spcPts val="0"/>
                </a:spcAft>
                <a:buNone/>
              </a:pPr>
              <a:r>
                <a:rPr lang="en" sz="1000"/>
                <a:t>Singlet</a:t>
              </a:r>
              <a:endParaRPr sz="1000"/>
            </a:p>
          </p:txBody>
        </p:sp>
        <p:sp>
          <p:nvSpPr>
            <p:cNvPr id="314" name="Google Shape;314;p23"/>
            <p:cNvSpPr txBox="1"/>
            <p:nvPr/>
          </p:nvSpPr>
          <p:spPr>
            <a:xfrm>
              <a:off x="8248650" y="2085375"/>
              <a:ext cx="772500" cy="209400"/>
            </a:xfrm>
            <a:prstGeom prst="rect">
              <a:avLst/>
            </a:prstGeom>
            <a:noFill/>
            <a:ln>
              <a:noFill/>
            </a:ln>
          </p:spPr>
          <p:txBody>
            <a:bodyPr spcFirstLastPara="1" wrap="square" lIns="27425" tIns="27425" rIns="27425" bIns="27425" anchor="t" anchorCtr="0">
              <a:spAutoFit/>
            </a:bodyPr>
            <a:lstStyle/>
            <a:p>
              <a:pPr marL="0" lvl="0" indent="0" algn="r" rtl="0">
                <a:spcBef>
                  <a:spcPts val="0"/>
                </a:spcBef>
                <a:spcAft>
                  <a:spcPts val="0"/>
                </a:spcAft>
                <a:buNone/>
              </a:pPr>
              <a:r>
                <a:rPr lang="en" sz="1000"/>
                <a:t>Doublet</a:t>
              </a:r>
              <a:endParaRPr sz="1000"/>
            </a:p>
          </p:txBody>
        </p:sp>
        <p:pic>
          <p:nvPicPr>
            <p:cNvPr id="315" name="Google Shape;315;p23"/>
            <p:cNvPicPr preferRelativeResize="0"/>
            <p:nvPr/>
          </p:nvPicPr>
          <p:blipFill rotWithShape="1">
            <a:blip r:embed="rId4">
              <a:alphaModFix/>
            </a:blip>
            <a:srcRect l="69417" t="51605" r="28382" b="28273"/>
            <a:stretch/>
          </p:blipFill>
          <p:spPr>
            <a:xfrm rot="10639303">
              <a:off x="8383022" y="1939118"/>
              <a:ext cx="128756" cy="347288"/>
            </a:xfrm>
            <a:prstGeom prst="rect">
              <a:avLst/>
            </a:prstGeom>
            <a:noFill/>
            <a:ln>
              <a:noFill/>
            </a:ln>
          </p:spPr>
        </p:pic>
      </p:grpSp>
      <p:sp>
        <p:nvSpPr>
          <p:cNvPr id="316" name="Google Shape;316;p23"/>
          <p:cNvSpPr txBox="1"/>
          <p:nvPr/>
        </p:nvSpPr>
        <p:spPr>
          <a:xfrm>
            <a:off x="5124513" y="2486025"/>
            <a:ext cx="3896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DePasquale et al. </a:t>
            </a:r>
            <a:r>
              <a:rPr lang="en" sz="1000" i="1">
                <a:solidFill>
                  <a:schemeClr val="dk2"/>
                </a:solidFill>
              </a:rPr>
              <a:t>BioRxiv </a:t>
            </a:r>
            <a:r>
              <a:rPr lang="en" sz="1000">
                <a:solidFill>
                  <a:schemeClr val="dk2"/>
                </a:solidFill>
              </a:rPr>
              <a:t>2018</a:t>
            </a:r>
            <a:endParaRPr sz="1000">
              <a:solidFill>
                <a:schemeClr val="dk2"/>
              </a:solidFill>
            </a:endParaRPr>
          </a:p>
        </p:txBody>
      </p:sp>
      <p:sp>
        <p:nvSpPr>
          <p:cNvPr id="317" name="Google Shape;317;p23"/>
          <p:cNvSpPr txBox="1"/>
          <p:nvPr/>
        </p:nvSpPr>
        <p:spPr>
          <a:xfrm>
            <a:off x="-3062" y="4806000"/>
            <a:ext cx="3896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McGinnis et al. Cell Systems 2019</a:t>
            </a:r>
            <a:endParaRPr sz="10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1"/>
        <p:cNvGrpSpPr/>
        <p:nvPr/>
      </p:nvGrpSpPr>
      <p:grpSpPr>
        <a:xfrm>
          <a:off x="0" y="0"/>
          <a:ext cx="0" cy="0"/>
          <a:chOff x="0" y="0"/>
          <a:chExt cx="0" cy="0"/>
        </a:xfrm>
      </p:grpSpPr>
      <p:sp>
        <p:nvSpPr>
          <p:cNvPr id="322" name="Google Shape;322;p24"/>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sp>
        <p:nvSpPr>
          <p:cNvPr id="323" name="Google Shape;32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324" name="Google Shape;324;p24"/>
          <p:cNvPicPr preferRelativeResize="0"/>
          <p:nvPr/>
        </p:nvPicPr>
        <p:blipFill>
          <a:blip r:embed="rId3">
            <a:alphaModFix/>
          </a:blip>
          <a:stretch>
            <a:fillRect/>
          </a:stretch>
        </p:blipFill>
        <p:spPr>
          <a:xfrm>
            <a:off x="644037" y="1704300"/>
            <a:ext cx="7855926" cy="2958925"/>
          </a:xfrm>
          <a:prstGeom prst="rect">
            <a:avLst/>
          </a:prstGeom>
          <a:noFill/>
          <a:ln>
            <a:noFill/>
          </a:ln>
        </p:spPr>
      </p:pic>
      <p:sp>
        <p:nvSpPr>
          <p:cNvPr id="325" name="Google Shape;325;p24"/>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50"/>
              <a:t>Batch Effect Correction</a:t>
            </a:r>
            <a:endParaRPr sz="2750"/>
          </a:p>
        </p:txBody>
      </p:sp>
      <p:sp>
        <p:nvSpPr>
          <p:cNvPr id="326" name="Google Shape;326;p24"/>
          <p:cNvSpPr txBox="1"/>
          <p:nvPr/>
        </p:nvSpPr>
        <p:spPr>
          <a:xfrm>
            <a:off x="274638" y="628800"/>
            <a:ext cx="8594700" cy="96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t>log(</a:t>
            </a:r>
            <a:r>
              <a:rPr lang="en" i="1" dirty="0" err="1"/>
              <a:t>μ</a:t>
            </a:r>
            <a:r>
              <a:rPr lang="en" i="1" baseline="-25000" dirty="0" err="1"/>
              <a:t>gcb</a:t>
            </a:r>
            <a:r>
              <a:rPr lang="en" i="1" baseline="-25000" dirty="0"/>
              <a:t> </a:t>
            </a:r>
            <a:r>
              <a:rPr lang="en" i="1" dirty="0"/>
              <a:t>) ~ </a:t>
            </a:r>
            <a:r>
              <a:rPr lang="en" i="1" dirty="0">
                <a:solidFill>
                  <a:schemeClr val="dk1"/>
                </a:solidFill>
              </a:rPr>
              <a:t>log(N</a:t>
            </a:r>
            <a:r>
              <a:rPr lang="en" i="1" baseline="-25000" dirty="0">
                <a:solidFill>
                  <a:schemeClr val="dk1"/>
                </a:solidFill>
              </a:rPr>
              <a:t>b </a:t>
            </a:r>
            <a:r>
              <a:rPr lang="en" i="1" dirty="0">
                <a:solidFill>
                  <a:schemeClr val="dk1"/>
                </a:solidFill>
              </a:rPr>
              <a:t>) + </a:t>
            </a:r>
            <a:r>
              <a:rPr lang="en" sz="1700" i="1" dirty="0">
                <a:latin typeface="Times New Roman"/>
                <a:ea typeface="Times New Roman"/>
                <a:cs typeface="Times New Roman"/>
                <a:sym typeface="Times New Roman"/>
              </a:rPr>
              <a:t>α</a:t>
            </a:r>
            <a:r>
              <a:rPr lang="en" i="1" baseline="-25000" dirty="0" err="1"/>
              <a:t>gs</a:t>
            </a:r>
            <a:r>
              <a:rPr lang="en" i="1" dirty="0"/>
              <a:t> + </a:t>
            </a:r>
            <a:r>
              <a:rPr lang="en" sz="1700" i="1" dirty="0" err="1">
                <a:latin typeface="Times New Roman"/>
                <a:ea typeface="Times New Roman"/>
                <a:cs typeface="Times New Roman"/>
                <a:sym typeface="Times New Roman"/>
              </a:rPr>
              <a:t>γ</a:t>
            </a:r>
            <a:r>
              <a:rPr lang="en" i="1" baseline="-25000" dirty="0" err="1"/>
              <a:t>sb</a:t>
            </a:r>
            <a:r>
              <a:rPr lang="en" dirty="0">
                <a:solidFill>
                  <a:schemeClr val="dk1"/>
                </a:solidFill>
              </a:rPr>
              <a:t>    where g=gene, c=cell, b=batch, s=cluster</a:t>
            </a:r>
            <a:endParaRPr dirty="0"/>
          </a:p>
          <a:p>
            <a:pPr marL="0" lvl="0" indent="0" algn="l" rtl="0">
              <a:lnSpc>
                <a:spcPct val="100000"/>
              </a:lnSpc>
              <a:spcBef>
                <a:spcPts val="0"/>
              </a:spcBef>
              <a:spcAft>
                <a:spcPts val="0"/>
              </a:spcAft>
              <a:buNone/>
            </a:pPr>
            <a:r>
              <a:rPr lang="en" dirty="0"/>
              <a:t>Mean genetic expression value is affected by total counts in each batch (</a:t>
            </a:r>
            <a:r>
              <a:rPr lang="en" i="1" dirty="0">
                <a:solidFill>
                  <a:schemeClr val="dk1"/>
                </a:solidFill>
              </a:rPr>
              <a:t>N</a:t>
            </a:r>
            <a:r>
              <a:rPr lang="en" i="1" baseline="-25000" dirty="0">
                <a:solidFill>
                  <a:schemeClr val="dk1"/>
                </a:solidFill>
              </a:rPr>
              <a:t>b</a:t>
            </a:r>
            <a:r>
              <a:rPr lang="en" dirty="0"/>
              <a:t>),</a:t>
            </a:r>
            <a:endParaRPr dirty="0"/>
          </a:p>
          <a:p>
            <a:pPr marL="0" lvl="0" indent="0" algn="l" rtl="0">
              <a:lnSpc>
                <a:spcPct val="100000"/>
              </a:lnSpc>
              <a:spcBef>
                <a:spcPts val="0"/>
              </a:spcBef>
              <a:spcAft>
                <a:spcPts val="0"/>
              </a:spcAft>
              <a:buNone/>
            </a:pPr>
            <a:r>
              <a:rPr lang="en" dirty="0"/>
              <a:t>natural expression (</a:t>
            </a:r>
            <a:r>
              <a:rPr lang="en" sz="1700" i="1" dirty="0">
                <a:solidFill>
                  <a:schemeClr val="dk1"/>
                </a:solidFill>
                <a:latin typeface="Times New Roman"/>
                <a:ea typeface="Times New Roman"/>
                <a:cs typeface="Times New Roman"/>
                <a:sym typeface="Times New Roman"/>
              </a:rPr>
              <a:t>α</a:t>
            </a:r>
            <a:r>
              <a:rPr lang="en" i="1" baseline="-25000" dirty="0" err="1">
                <a:solidFill>
                  <a:schemeClr val="dk1"/>
                </a:solidFill>
              </a:rPr>
              <a:t>gs</a:t>
            </a:r>
            <a:r>
              <a:rPr lang="en" dirty="0"/>
              <a:t>), and cluster-dependent batch effect (</a:t>
            </a:r>
            <a:r>
              <a:rPr lang="en" sz="1700" i="1" dirty="0" err="1">
                <a:solidFill>
                  <a:schemeClr val="dk1"/>
                </a:solidFill>
                <a:latin typeface="Times New Roman"/>
                <a:ea typeface="Times New Roman"/>
                <a:cs typeface="Times New Roman"/>
                <a:sym typeface="Times New Roman"/>
              </a:rPr>
              <a:t>γ</a:t>
            </a:r>
            <a:r>
              <a:rPr lang="en" i="1" baseline="-25000" dirty="0" err="1">
                <a:solidFill>
                  <a:schemeClr val="dk1"/>
                </a:solidFill>
              </a:rPr>
              <a:t>sb</a:t>
            </a:r>
            <a:r>
              <a:rPr lang="en" dirty="0"/>
              <a:t>)</a:t>
            </a:r>
            <a:endParaRPr dirty="0"/>
          </a:p>
        </p:txBody>
      </p:sp>
      <p:sp>
        <p:nvSpPr>
          <p:cNvPr id="327" name="Google Shape;327;p24"/>
          <p:cNvSpPr txBox="1"/>
          <p:nvPr/>
        </p:nvSpPr>
        <p:spPr>
          <a:xfrm>
            <a:off x="0" y="4804800"/>
            <a:ext cx="3468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Korsunski et al. Nature Methods 2019 (“Harmony”)</a:t>
            </a:r>
            <a:endParaRPr sz="10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1"/>
        <p:cNvGrpSpPr/>
        <p:nvPr/>
      </p:nvGrpSpPr>
      <p:grpSpPr>
        <a:xfrm>
          <a:off x="0" y="0"/>
          <a:ext cx="0" cy="0"/>
          <a:chOff x="0" y="0"/>
          <a:chExt cx="0" cy="0"/>
        </a:xfrm>
      </p:grpSpPr>
      <p:sp>
        <p:nvSpPr>
          <p:cNvPr id="332" name="Google Shape;332;p25"/>
          <p:cNvSpPr txBox="1">
            <a:spLocks noGrp="1"/>
          </p:cNvSpPr>
          <p:nvPr>
            <p:ph type="title"/>
          </p:nvPr>
        </p:nvSpPr>
        <p:spPr>
          <a:xfrm>
            <a:off x="311700" y="216425"/>
            <a:ext cx="6161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40740"/>
              <a:buFont typeface="Arial"/>
              <a:buNone/>
            </a:pPr>
            <a:r>
              <a:rPr lang="en" sz="2700"/>
              <a:t>Dimensionality Reduction</a:t>
            </a:r>
            <a:endParaRPr sz="2700"/>
          </a:p>
        </p:txBody>
      </p:sp>
      <p:sp>
        <p:nvSpPr>
          <p:cNvPr id="333" name="Google Shape;333;p25"/>
          <p:cNvSpPr txBox="1">
            <a:spLocks noGrp="1"/>
          </p:cNvSpPr>
          <p:nvPr>
            <p:ph type="body" idx="1"/>
          </p:nvPr>
        </p:nvSpPr>
        <p:spPr>
          <a:xfrm>
            <a:off x="311700" y="1152475"/>
            <a:ext cx="4641600" cy="27135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100" dirty="0">
                <a:solidFill>
                  <a:schemeClr val="dk1"/>
                </a:solidFill>
              </a:rPr>
              <a:t>Each gene represents a dimension (~10k-D expression)</a:t>
            </a:r>
            <a:br>
              <a:rPr lang="en" sz="1100" dirty="0">
                <a:solidFill>
                  <a:schemeClr val="dk1"/>
                </a:solidFill>
              </a:rPr>
            </a:br>
            <a:endParaRPr lang="en" sz="1100" dirty="0">
              <a:solidFill>
                <a:schemeClr val="dk1"/>
              </a:solidFill>
            </a:endParaRPr>
          </a:p>
          <a:p>
            <a:pPr marL="0" lvl="0" indent="0" algn="l" rtl="0">
              <a:spcBef>
                <a:spcPts val="1200"/>
              </a:spcBef>
              <a:spcAft>
                <a:spcPts val="0"/>
              </a:spcAft>
              <a:buNone/>
            </a:pPr>
            <a:r>
              <a:rPr lang="en" sz="1100" dirty="0">
                <a:solidFill>
                  <a:schemeClr val="dk1"/>
                </a:solidFill>
              </a:rPr>
              <a:t>Dimensionality reduction is necessary for</a:t>
            </a:r>
            <a:br>
              <a:rPr lang="en" sz="1100" dirty="0">
                <a:solidFill>
                  <a:schemeClr val="dk1"/>
                </a:solidFill>
              </a:rPr>
            </a:br>
            <a:r>
              <a:rPr lang="en" sz="1100" dirty="0">
                <a:solidFill>
                  <a:schemeClr val="dk1"/>
                </a:solidFill>
              </a:rPr>
              <a:t>	visualization of high-dimensional datasets, and</a:t>
            </a:r>
            <a:br>
              <a:rPr lang="en" sz="1100" dirty="0">
                <a:solidFill>
                  <a:schemeClr val="dk1"/>
                </a:solidFill>
              </a:rPr>
            </a:br>
            <a:r>
              <a:rPr lang="en" sz="1100" dirty="0">
                <a:solidFill>
                  <a:schemeClr val="dk1"/>
                </a:solidFill>
              </a:rPr>
              <a:t>	distance estimates in high dimensions are unreliable</a:t>
            </a:r>
            <a:endParaRPr sz="1100" dirty="0">
              <a:solidFill>
                <a:srgbClr val="FF0000"/>
              </a:solidFill>
            </a:endParaRPr>
          </a:p>
          <a:p>
            <a:pPr marL="0" lvl="0" indent="0" algn="l" rtl="0">
              <a:spcBef>
                <a:spcPts val="1200"/>
              </a:spcBef>
              <a:spcAft>
                <a:spcPts val="1200"/>
              </a:spcAft>
              <a:buNone/>
            </a:pPr>
            <a:r>
              <a:rPr lang="en" sz="1100" dirty="0">
                <a:solidFill>
                  <a:schemeClr val="dk1"/>
                </a:solidFill>
              </a:rPr>
              <a:t>UMAP and t-SNE sacrifice global distance measurements</a:t>
            </a:r>
            <a:br>
              <a:rPr lang="en" sz="1100" dirty="0">
                <a:solidFill>
                  <a:schemeClr val="dk1"/>
                </a:solidFill>
              </a:rPr>
            </a:br>
            <a:r>
              <a:rPr lang="en" sz="1100" dirty="0">
                <a:solidFill>
                  <a:schemeClr val="dk1"/>
                </a:solidFill>
              </a:rPr>
              <a:t>	to better capture local distances,</a:t>
            </a:r>
            <a:br>
              <a:rPr lang="en" sz="1100" dirty="0">
                <a:solidFill>
                  <a:schemeClr val="dk1"/>
                </a:solidFill>
              </a:rPr>
            </a:br>
            <a:r>
              <a:rPr lang="en" sz="1100" dirty="0">
                <a:solidFill>
                  <a:schemeClr val="dk1"/>
                </a:solidFill>
              </a:rPr>
              <a:t>	so distances between clusters are not meaningful.</a:t>
            </a:r>
            <a:endParaRPr sz="1100" dirty="0">
              <a:solidFill>
                <a:schemeClr val="dk1"/>
              </a:solidFill>
            </a:endParaRPr>
          </a:p>
        </p:txBody>
      </p:sp>
      <p:pic>
        <p:nvPicPr>
          <p:cNvPr id="334" name="Google Shape;334;p25"/>
          <p:cNvPicPr preferRelativeResize="0"/>
          <p:nvPr/>
        </p:nvPicPr>
        <p:blipFill rotWithShape="1">
          <a:blip r:embed="rId3">
            <a:alphaModFix/>
          </a:blip>
          <a:srcRect r="50144"/>
          <a:stretch/>
        </p:blipFill>
        <p:spPr>
          <a:xfrm>
            <a:off x="7160381" y="240597"/>
            <a:ext cx="1548238" cy="1459793"/>
          </a:xfrm>
          <a:prstGeom prst="rect">
            <a:avLst/>
          </a:prstGeom>
          <a:solidFill>
            <a:schemeClr val="bg2">
              <a:lumMod val="40000"/>
              <a:lumOff val="60000"/>
            </a:schemeClr>
          </a:solidFill>
          <a:ln>
            <a:noFill/>
          </a:ln>
        </p:spPr>
      </p:pic>
      <p:pic>
        <p:nvPicPr>
          <p:cNvPr id="335" name="Google Shape;335;p25"/>
          <p:cNvPicPr preferRelativeResize="0"/>
          <p:nvPr/>
        </p:nvPicPr>
        <p:blipFill>
          <a:blip r:embed="rId4">
            <a:alphaModFix/>
          </a:blip>
          <a:stretch>
            <a:fillRect/>
          </a:stretch>
        </p:blipFill>
        <p:spPr>
          <a:xfrm>
            <a:off x="4953300" y="2055434"/>
            <a:ext cx="4091125" cy="2667834"/>
          </a:xfrm>
          <a:prstGeom prst="rect">
            <a:avLst/>
          </a:prstGeom>
          <a:noFill/>
          <a:ln>
            <a:noFill/>
          </a:ln>
        </p:spPr>
      </p:pic>
      <p:sp>
        <p:nvSpPr>
          <p:cNvPr id="336" name="Google Shape;33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337" name="Google Shape;337;p25"/>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sp>
        <p:nvSpPr>
          <p:cNvPr id="338" name="Google Shape;338;p25"/>
          <p:cNvSpPr txBox="1"/>
          <p:nvPr/>
        </p:nvSpPr>
        <p:spPr>
          <a:xfrm>
            <a:off x="0" y="4789500"/>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Takahashi et al. IEEE Transactions on Visualization and Computer Graphics 2009</a:t>
            </a:r>
            <a:endParaRPr sz="1000">
              <a:solidFill>
                <a:schemeClr val="dk2"/>
              </a:solidFill>
            </a:endParaRPr>
          </a:p>
        </p:txBody>
      </p:sp>
      <p:sp>
        <p:nvSpPr>
          <p:cNvPr id="2" name="Rectangle 1">
            <a:extLst>
              <a:ext uri="{FF2B5EF4-FFF2-40B4-BE49-F238E27FC236}">
                <a16:creationId xmlns:a16="http://schemas.microsoft.com/office/drawing/2014/main" id="{D96E3267-62CE-107D-CBFD-3572B8EBB046}"/>
              </a:ext>
            </a:extLst>
          </p:cNvPr>
          <p:cNvSpPr/>
          <p:nvPr/>
        </p:nvSpPr>
        <p:spPr>
          <a:xfrm>
            <a:off x="4953301" y="49242"/>
            <a:ext cx="3868450" cy="1787621"/>
          </a:xfrm>
          <a:prstGeom prst="rect">
            <a:avLst/>
          </a:prstGeom>
          <a:solidFill>
            <a:schemeClr val="bg2">
              <a:lumMod val="20000"/>
              <a:lumOff val="80000"/>
              <a:alpha val="4907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A88B3CC-6520-29A9-8495-9D685AA077E3}"/>
              </a:ext>
            </a:extLst>
          </p:cNvPr>
          <p:cNvSpPr txBox="1"/>
          <p:nvPr/>
        </p:nvSpPr>
        <p:spPr>
          <a:xfrm>
            <a:off x="5469982" y="567400"/>
            <a:ext cx="1173719" cy="738664"/>
          </a:xfrm>
          <a:prstGeom prst="rect">
            <a:avLst/>
          </a:prstGeom>
          <a:noFill/>
        </p:spPr>
        <p:txBody>
          <a:bodyPr wrap="none" rtlCol="0">
            <a:spAutoFit/>
          </a:bodyPr>
          <a:lstStyle/>
          <a:p>
            <a:r>
              <a:rPr lang="en-US" dirty="0"/>
              <a:t>Previous</a:t>
            </a:r>
          </a:p>
          <a:p>
            <a:r>
              <a:rPr lang="en-US" dirty="0"/>
              <a:t>Discussion</a:t>
            </a:r>
          </a:p>
          <a:p>
            <a:r>
              <a:rPr lang="en-US" dirty="0"/>
              <a:t>of SVD/PCA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42"/>
        <p:cNvGrpSpPr/>
        <p:nvPr/>
      </p:nvGrpSpPr>
      <p:grpSpPr>
        <a:xfrm>
          <a:off x="0" y="0"/>
          <a:ext cx="0" cy="0"/>
          <a:chOff x="0" y="0"/>
          <a:chExt cx="0" cy="0"/>
        </a:xfrm>
      </p:grpSpPr>
      <p:sp>
        <p:nvSpPr>
          <p:cNvPr id="343" name="Google Shape;343;p26"/>
          <p:cNvSpPr txBox="1">
            <a:spLocks noGrp="1"/>
          </p:cNvSpPr>
          <p:nvPr>
            <p:ph type="title"/>
          </p:nvPr>
        </p:nvSpPr>
        <p:spPr>
          <a:xfrm>
            <a:off x="150" y="0"/>
            <a:ext cx="91440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990"/>
              <a:buFont typeface="Arial"/>
              <a:buNone/>
            </a:pPr>
            <a:r>
              <a:rPr lang="en" sz="2430"/>
              <a:t>PCA vs t-SNE</a:t>
            </a:r>
            <a:endParaRPr sz="2430"/>
          </a:p>
        </p:txBody>
      </p:sp>
      <p:sp>
        <p:nvSpPr>
          <p:cNvPr id="344" name="Google Shape;34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345" name="Google Shape;345;p26"/>
          <p:cNvSpPr txBox="1"/>
          <p:nvPr/>
        </p:nvSpPr>
        <p:spPr>
          <a:xfrm>
            <a:off x="6992950" y="4690675"/>
            <a:ext cx="1883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2"/>
                </a:solidFill>
              </a:rPr>
              <a:t>Lectures.GersteinLab.org -</a:t>
            </a:r>
            <a:endParaRPr sz="1000">
              <a:solidFill>
                <a:schemeClr val="dk2"/>
              </a:solidFill>
            </a:endParaRPr>
          </a:p>
        </p:txBody>
      </p:sp>
      <p:pic>
        <p:nvPicPr>
          <p:cNvPr id="346" name="Google Shape;346;p26"/>
          <p:cNvPicPr preferRelativeResize="0"/>
          <p:nvPr/>
        </p:nvPicPr>
        <p:blipFill>
          <a:blip r:embed="rId3">
            <a:alphaModFix/>
          </a:blip>
          <a:stretch>
            <a:fillRect/>
          </a:stretch>
        </p:blipFill>
        <p:spPr>
          <a:xfrm>
            <a:off x="3352575" y="839700"/>
            <a:ext cx="2438850" cy="1926100"/>
          </a:xfrm>
          <a:prstGeom prst="rect">
            <a:avLst/>
          </a:prstGeom>
          <a:noFill/>
          <a:ln>
            <a:noFill/>
          </a:ln>
        </p:spPr>
      </p:pic>
      <p:pic>
        <p:nvPicPr>
          <p:cNvPr id="347" name="Google Shape;347;p26"/>
          <p:cNvPicPr preferRelativeResize="0"/>
          <p:nvPr/>
        </p:nvPicPr>
        <p:blipFill>
          <a:blip r:embed="rId4">
            <a:alphaModFix/>
          </a:blip>
          <a:stretch>
            <a:fillRect/>
          </a:stretch>
        </p:blipFill>
        <p:spPr>
          <a:xfrm>
            <a:off x="241663" y="2060774"/>
            <a:ext cx="2697299" cy="2406199"/>
          </a:xfrm>
          <a:prstGeom prst="rect">
            <a:avLst/>
          </a:prstGeom>
          <a:noFill/>
          <a:ln>
            <a:noFill/>
          </a:ln>
        </p:spPr>
      </p:pic>
      <p:pic>
        <p:nvPicPr>
          <p:cNvPr id="348" name="Google Shape;348;p26"/>
          <p:cNvPicPr preferRelativeResize="0"/>
          <p:nvPr/>
        </p:nvPicPr>
        <p:blipFill>
          <a:blip r:embed="rId5">
            <a:alphaModFix/>
          </a:blip>
          <a:stretch>
            <a:fillRect/>
          </a:stretch>
        </p:blipFill>
        <p:spPr>
          <a:xfrm>
            <a:off x="6205038" y="2060775"/>
            <a:ext cx="2697299" cy="2406204"/>
          </a:xfrm>
          <a:prstGeom prst="rect">
            <a:avLst/>
          </a:prstGeom>
          <a:noFill/>
          <a:ln>
            <a:noFill/>
          </a:ln>
        </p:spPr>
      </p:pic>
      <p:sp>
        <p:nvSpPr>
          <p:cNvPr id="349" name="Google Shape;349;p26"/>
          <p:cNvSpPr txBox="1"/>
          <p:nvPr/>
        </p:nvSpPr>
        <p:spPr>
          <a:xfrm>
            <a:off x="0" y="4789500"/>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chemeClr val="dk2"/>
                </a:solidFill>
              </a:rPr>
              <a:t>https://</a:t>
            </a:r>
            <a:r>
              <a:rPr lang="en" sz="1000" dirty="0" err="1">
                <a:solidFill>
                  <a:schemeClr val="dk2"/>
                </a:solidFill>
              </a:rPr>
              <a:t>meta.caspershire.net</a:t>
            </a:r>
            <a:r>
              <a:rPr lang="en" sz="1000" dirty="0">
                <a:solidFill>
                  <a:schemeClr val="dk2"/>
                </a:solidFill>
              </a:rPr>
              <a:t>/</a:t>
            </a:r>
            <a:r>
              <a:rPr lang="en" sz="1000" dirty="0" err="1">
                <a:solidFill>
                  <a:schemeClr val="dk2"/>
                </a:solidFill>
              </a:rPr>
              <a:t>umap</a:t>
            </a:r>
            <a:r>
              <a:rPr lang="en" sz="1000" dirty="0">
                <a:solidFill>
                  <a:schemeClr val="dk2"/>
                </a:solidFill>
              </a:rPr>
              <a:t>/ </a:t>
            </a:r>
            <a:endParaRPr sz="1000" dirty="0">
              <a:solidFill>
                <a:schemeClr val="dk2"/>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TotalTime>
  <Words>1729</Words>
  <Application>Microsoft Macintosh PowerPoint</Application>
  <PresentationFormat>On-screen Show (16:9)</PresentationFormat>
  <Paragraphs>263</Paragraphs>
  <Slides>21</Slides>
  <Notes>20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Courier New</vt:lpstr>
      <vt:lpstr>Merriweather Sans</vt:lpstr>
      <vt:lpstr>Roboto</vt:lpstr>
      <vt:lpstr>Times New Roman</vt:lpstr>
      <vt:lpstr>Simple Light</vt:lpstr>
      <vt:lpstr>Basic-template-i0jhhsb-20160605</vt:lpstr>
      <vt:lpstr>1_Office Theme</vt:lpstr>
      <vt:lpstr>PowerPoint Presentation</vt:lpstr>
      <vt:lpstr>Single-cell vs. bulk RNA</vt:lpstr>
      <vt:lpstr>PowerPoint Presentation</vt:lpstr>
      <vt:lpstr>Overview of Single Cell Analysis Workflow</vt:lpstr>
      <vt:lpstr>Building the Expression (Count) Matrix</vt:lpstr>
      <vt:lpstr>Doublet Detection &amp; Removal</vt:lpstr>
      <vt:lpstr>Batch Effect Correction</vt:lpstr>
      <vt:lpstr>Dimensionality Reduction</vt:lpstr>
      <vt:lpstr>PCA vs t-SNE</vt:lpstr>
      <vt:lpstr>Loss of Global Distance in UMAP</vt:lpstr>
      <vt:lpstr>Clustering to  Determine  Cell Types</vt:lpstr>
      <vt:lpstr>Louvain Maximizes Modularity  (Calculation of Modularity Q) </vt:lpstr>
      <vt:lpstr>Louvain maximizes modularity (Overall Algorithm Flow)</vt:lpstr>
      <vt:lpstr>Forest Fire Clustering: To Find One Cluster</vt:lpstr>
      <vt:lpstr>Forest Fire Clustering: To Find All Clusters</vt:lpstr>
      <vt:lpstr>Forest Fire Clustering: Internal Validation via Monte Carlo Simulation</vt:lpstr>
      <vt:lpstr>Forrest Fire is Substantially Faster than Louvain</vt:lpstr>
      <vt:lpstr>Imputation</vt:lpstr>
      <vt:lpstr>Transferring Cell-type Annotation</vt:lpstr>
      <vt:lpstr>Using Pseudo-time –  going beyond discrete cell-type clusters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Gerstein, Mark</cp:lastModifiedBy>
  <cp:revision>10</cp:revision>
  <dcterms:modified xsi:type="dcterms:W3CDTF">2025-03-16T02:03:40Z</dcterms:modified>
</cp:coreProperties>
</file>