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5"/>
  </p:notesMasterIdLst>
  <p:sldIdLst>
    <p:sldId id="256" r:id="rId2"/>
    <p:sldId id="355" r:id="rId3"/>
    <p:sldId id="347" r:id="rId4"/>
    <p:sldId id="348" r:id="rId5"/>
    <p:sldId id="349" r:id="rId6"/>
    <p:sldId id="350" r:id="rId7"/>
    <p:sldId id="351" r:id="rId8"/>
    <p:sldId id="352" r:id="rId9"/>
    <p:sldId id="353" r:id="rId10"/>
    <p:sldId id="364" r:id="rId11"/>
    <p:sldId id="357" r:id="rId12"/>
    <p:sldId id="356" r:id="rId13"/>
    <p:sldId id="365" r:id="rId14"/>
    <p:sldId id="354" r:id="rId15"/>
    <p:sldId id="359" r:id="rId16"/>
    <p:sldId id="367" r:id="rId17"/>
    <p:sldId id="368" r:id="rId18"/>
    <p:sldId id="360" r:id="rId19"/>
    <p:sldId id="369" r:id="rId20"/>
    <p:sldId id="361" r:id="rId21"/>
    <p:sldId id="370" r:id="rId22"/>
    <p:sldId id="371" r:id="rId23"/>
    <p:sldId id="372" r:id="rId24"/>
    <p:sldId id="373" r:id="rId25"/>
    <p:sldId id="374" r:id="rId26"/>
    <p:sldId id="375" r:id="rId27"/>
    <p:sldId id="377" r:id="rId28"/>
    <p:sldId id="366" r:id="rId29"/>
    <p:sldId id="378" r:id="rId30"/>
    <p:sldId id="379" r:id="rId31"/>
    <p:sldId id="363" r:id="rId32"/>
    <p:sldId id="380" r:id="rId33"/>
    <p:sldId id="34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02"/>
    <p:restoredTop sz="65212"/>
  </p:normalViewPr>
  <p:slideViewPr>
    <p:cSldViewPr snapToGrid="0" snapToObjects="1">
      <p:cViewPr>
        <p:scale>
          <a:sx n="77" d="100"/>
          <a:sy n="77" d="100"/>
        </p:scale>
        <p:origin x="1360" y="384"/>
      </p:cViewPr>
      <p:guideLst/>
    </p:cSldViewPr>
  </p:slideViewPr>
  <p:outlineViewPr>
    <p:cViewPr>
      <p:scale>
        <a:sx n="33" d="100"/>
        <a:sy n="33" d="100"/>
      </p:scale>
      <p:origin x="0" y="-1367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7596F-EB45-A64C-990C-C98543E4F979}" type="datetimeFigureOut">
              <a:rPr lang="en-US" smtClean="0"/>
              <a:t>3/5/25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512D5-1A9E-0B42-8861-D89964F888D8}" type="slidenum">
              <a:rPr lang="en-US" smtClean="0"/>
              <a:t>‹#›</a:t>
            </a:fld>
            <a:endParaRPr lang="en-US"/>
          </a:p>
        </p:txBody>
      </p:sp>
    </p:spTree>
    <p:extLst>
      <p:ext uri="{BB962C8B-B14F-4D97-AF65-F5344CB8AC3E}">
        <p14:creationId xmlns:p14="http://schemas.microsoft.com/office/powerpoint/2010/main" val="405056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a:t>
            </a:fld>
            <a:endParaRPr lang="en-US"/>
          </a:p>
        </p:txBody>
      </p:sp>
    </p:spTree>
    <p:extLst>
      <p:ext uri="{BB962C8B-B14F-4D97-AF65-F5344CB8AC3E}">
        <p14:creationId xmlns:p14="http://schemas.microsoft.com/office/powerpoint/2010/main" val="50570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a:t>
            </a:fld>
            <a:endParaRPr lang="en-US"/>
          </a:p>
        </p:txBody>
      </p:sp>
    </p:spTree>
    <p:extLst>
      <p:ext uri="{BB962C8B-B14F-4D97-AF65-F5344CB8AC3E}">
        <p14:creationId xmlns:p14="http://schemas.microsoft.com/office/powerpoint/2010/main" val="379977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look at the motivation in medical image analysis, we look at numbers of America,  </a:t>
            </a:r>
          </a:p>
          <a:p>
            <a:r>
              <a:rPr lang="en-US" dirty="0"/>
              <a:t>A 2017 study found that at least 1 in 20 U.S. adults experiences a diagnostic error each year, translating to approximately 12 million cases annually. ​</a:t>
            </a:r>
          </a:p>
          <a:p>
            <a:endParaRPr lang="en-US" dirty="0"/>
          </a:p>
          <a:p>
            <a:r>
              <a:rPr lang="en-US" b="0" i="0" dirty="0">
                <a:solidFill>
                  <a:srgbClr val="333333"/>
                </a:solidFill>
                <a:effectLst/>
                <a:highlight>
                  <a:srgbClr val="FFFFFF"/>
                </a:highlight>
                <a:latin typeface="interfaceregular"/>
              </a:rPr>
              <a:t>A more recent study from JHU in 2023 estimated that,  795 000 Americans become permanently disabled or die annually </a:t>
            </a:r>
          </a:p>
          <a:p>
            <a:r>
              <a:rPr lang="en-US" b="0" i="0" dirty="0">
                <a:solidFill>
                  <a:srgbClr val="333333"/>
                </a:solidFill>
                <a:effectLst/>
                <a:highlight>
                  <a:srgbClr val="FFFFFF"/>
                </a:highlight>
                <a:latin typeface="interfaceregular"/>
              </a:rPr>
              <a:t>across care settings because dangerous diseases are misdiagnosed.</a:t>
            </a:r>
          </a:p>
          <a:p>
            <a:endParaRPr lang="en-US" b="0" i="0" dirty="0">
              <a:solidFill>
                <a:srgbClr val="333333"/>
              </a:solidFill>
              <a:effectLst/>
              <a:highlight>
                <a:srgbClr val="FFFFFF"/>
              </a:highlight>
              <a:latin typeface="interfaceregular"/>
            </a:endParaRPr>
          </a:p>
          <a:p>
            <a:r>
              <a:rPr lang="en-US" b="0" i="0" dirty="0">
                <a:solidFill>
                  <a:srgbClr val="333333"/>
                </a:solidFill>
                <a:effectLst/>
                <a:highlight>
                  <a:srgbClr val="FFFFFF"/>
                </a:highlight>
                <a:latin typeface="interfaceregular"/>
              </a:rPr>
              <a:t> just as an example for breast cancer Misdiagnosis costs almost 4 billion a year so when we look at the economic side of things</a:t>
            </a:r>
          </a:p>
          <a:p>
            <a:endParaRPr lang="en-US" b="0" i="0" dirty="0">
              <a:solidFill>
                <a:srgbClr val="333333"/>
              </a:solidFill>
              <a:effectLst/>
              <a:highlight>
                <a:srgbClr val="FFFFFF"/>
              </a:highlight>
              <a:latin typeface="interfaceregular"/>
            </a:endParaRPr>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3</a:t>
            </a:fld>
            <a:endParaRPr lang="en-US"/>
          </a:p>
        </p:txBody>
      </p:sp>
    </p:spTree>
    <p:extLst>
      <p:ext uri="{BB962C8B-B14F-4D97-AF65-F5344CB8AC3E}">
        <p14:creationId xmlns:p14="http://schemas.microsoft.com/office/powerpoint/2010/main" val="138271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have many modalities in medical imaging as you can image, from MRI to CT , to PET, to  x-ray, to ultrasound, to Light Microscopy</a:t>
            </a:r>
          </a:p>
          <a:p>
            <a:r>
              <a:rPr lang="en-US" dirty="0"/>
              <a:t>There are many many different modalities for different body parts for different purpose</a:t>
            </a:r>
          </a:p>
          <a:p>
            <a:endParaRPr lang="en-US" dirty="0"/>
          </a:p>
          <a:p>
            <a:r>
              <a:rPr lang="en-US" dirty="0"/>
              <a:t> so more than 700 billion images in US alone – you can double and triple this umber and you get the number globally how many images we might have…</a:t>
            </a:r>
          </a:p>
        </p:txBody>
      </p:sp>
      <p:sp>
        <p:nvSpPr>
          <p:cNvPr id="4" name="Slide Number Placeholder 3"/>
          <p:cNvSpPr>
            <a:spLocks noGrp="1"/>
          </p:cNvSpPr>
          <p:nvPr>
            <p:ph type="sldNum" sz="quarter" idx="5"/>
          </p:nvPr>
        </p:nvSpPr>
        <p:spPr/>
        <p:txBody>
          <a:bodyPr/>
          <a:lstStyle/>
          <a:p>
            <a:fld id="{DA0512D5-1A9E-0B42-8861-D89964F888D8}" type="slidenum">
              <a:rPr lang="en-US" smtClean="0"/>
              <a:t>4</a:t>
            </a:fld>
            <a:endParaRPr lang="en-US"/>
          </a:p>
        </p:txBody>
      </p:sp>
    </p:spTree>
    <p:extLst>
      <p:ext uri="{BB962C8B-B14F-4D97-AF65-F5344CB8AC3E}">
        <p14:creationId xmlns:p14="http://schemas.microsoft.com/office/powerpoint/2010/main" val="32160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Misdiagnosis is clearly a problem in medical imaging so when we look at a x-ray</a:t>
            </a:r>
          </a:p>
          <a:p>
            <a:r>
              <a:rPr lang="en-US" dirty="0"/>
              <a:t>The question is is there nodule, and we will be accused of negligence if there was a nodule and we didn’t see it,</a:t>
            </a:r>
          </a:p>
          <a:p>
            <a:r>
              <a:rPr lang="en-US" dirty="0"/>
              <a:t>And is basically we failed to diagnosis</a:t>
            </a:r>
          </a:p>
          <a:p>
            <a:endParaRPr lang="en-US" dirty="0"/>
          </a:p>
          <a:p>
            <a:r>
              <a:rPr lang="en-US" dirty="0"/>
              <a:t>There are different type of </a:t>
            </a:r>
            <a:r>
              <a:rPr lang="en-US" dirty="0" err="1"/>
              <a:t>erros</a:t>
            </a:r>
            <a:r>
              <a:rPr lang="en-US" dirty="0"/>
              <a:t> </a:t>
            </a:r>
          </a:p>
          <a:p>
            <a:r>
              <a:rPr lang="en-US" dirty="0"/>
              <a:t>It could be scanning error, so the radiology is filed to </a:t>
            </a:r>
            <a:r>
              <a:rPr lang="en-US" dirty="0" err="1"/>
              <a:t>fixiate</a:t>
            </a:r>
            <a:r>
              <a:rPr lang="en-US" dirty="0"/>
              <a:t> the area of interest</a:t>
            </a:r>
          </a:p>
          <a:p>
            <a:r>
              <a:rPr lang="en-US" dirty="0"/>
              <a:t>Or it could be recognition error, fail to detect the lesion </a:t>
            </a:r>
          </a:p>
          <a:p>
            <a:r>
              <a:rPr lang="en-US" dirty="0"/>
              <a:t>Or it could be decision making error which is most of the time that the radiologist don’t know if it benign, is it malignant, </a:t>
            </a:r>
          </a:p>
          <a:p>
            <a:r>
              <a:rPr lang="en-US" dirty="0"/>
              <a:t>Is it something that we should worry about or not</a:t>
            </a:r>
          </a:p>
          <a:p>
            <a:endParaRPr lang="en-US" dirty="0"/>
          </a:p>
          <a:p>
            <a:r>
              <a:rPr lang="en-US" dirty="0"/>
              <a:t>So as an example, 85% of cases that send for breast biopsy come back negative which is great.</a:t>
            </a:r>
          </a:p>
          <a:p>
            <a:r>
              <a:rPr lang="en-US" dirty="0"/>
              <a:t>it means the patient didn’t have cancer but from efficiency of the health care system this s really bad. </a:t>
            </a:r>
          </a:p>
          <a:p>
            <a:r>
              <a:rPr lang="en-US" dirty="0"/>
              <a:t>But we cannot reduce this by jeopardizing the life of the patient</a:t>
            </a:r>
          </a:p>
        </p:txBody>
      </p:sp>
      <p:sp>
        <p:nvSpPr>
          <p:cNvPr id="4" name="Slide Number Placeholder 3"/>
          <p:cNvSpPr>
            <a:spLocks noGrp="1"/>
          </p:cNvSpPr>
          <p:nvPr>
            <p:ph type="sldNum" sz="quarter" idx="5"/>
          </p:nvPr>
        </p:nvSpPr>
        <p:spPr/>
        <p:txBody>
          <a:bodyPr/>
          <a:lstStyle/>
          <a:p>
            <a:fld id="{DA0512D5-1A9E-0B42-8861-D89964F888D8}" type="slidenum">
              <a:rPr lang="en-US" smtClean="0"/>
              <a:t>5</a:t>
            </a:fld>
            <a:endParaRPr lang="en-US"/>
          </a:p>
        </p:txBody>
      </p:sp>
    </p:spTree>
    <p:extLst>
      <p:ext uri="{BB962C8B-B14F-4D97-AF65-F5344CB8AC3E}">
        <p14:creationId xmlns:p14="http://schemas.microsoft.com/office/powerpoint/2010/main" val="2258922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this problem comes from</a:t>
            </a:r>
          </a:p>
          <a:p>
            <a:r>
              <a:rPr lang="en-US" dirty="0"/>
              <a:t>Take this prostate gland MRI image as an example that we might wan to calculate the </a:t>
            </a:r>
            <a:r>
              <a:rPr lang="en-US" dirty="0" err="1"/>
              <a:t>psa</a:t>
            </a:r>
            <a:r>
              <a:rPr lang="en-US" dirty="0"/>
              <a:t> density for diagnosis purpose</a:t>
            </a:r>
          </a:p>
          <a:p>
            <a:r>
              <a:rPr lang="en-US" dirty="0"/>
              <a:t>Or for treatment for focus of ultrasound so that we give this to radiologist or to another type of experts </a:t>
            </a:r>
          </a:p>
          <a:p>
            <a:r>
              <a:rPr lang="en-US" dirty="0"/>
              <a:t>And they will draw a contour around the prostate  - this is </a:t>
            </a:r>
            <a:r>
              <a:rPr lang="en-US" dirty="0" err="1"/>
              <a:t>segamentation</a:t>
            </a:r>
            <a:endParaRPr lang="en-US" dirty="0"/>
          </a:p>
          <a:p>
            <a:r>
              <a:rPr lang="en-US" dirty="0"/>
              <a:t>But if we give it to another doctor, he or she will do another one, </a:t>
            </a:r>
          </a:p>
          <a:p>
            <a:endParaRPr lang="en-US" dirty="0"/>
          </a:p>
          <a:p>
            <a:r>
              <a:rPr lang="en-US" dirty="0"/>
              <a:t>Here is a prostate </a:t>
            </a:r>
            <a:r>
              <a:rPr lang="en-US" dirty="0" err="1"/>
              <a:t>makred</a:t>
            </a:r>
            <a:r>
              <a:rPr lang="en-US" dirty="0"/>
              <a:t> by 7 </a:t>
            </a:r>
            <a:r>
              <a:rPr lang="en-US" dirty="0" err="1"/>
              <a:t>concologist</a:t>
            </a:r>
            <a:r>
              <a:rPr lang="en-US" dirty="0"/>
              <a:t>, the middle two ones are really off, which is very scary, and prostate is suppose to be easy</a:t>
            </a:r>
          </a:p>
          <a:p>
            <a:endParaRPr lang="en-US" dirty="0"/>
          </a:p>
          <a:p>
            <a:r>
              <a:rPr lang="en-US" dirty="0"/>
              <a:t>If we have so much variability, and we then go for radiation therapy, </a:t>
            </a:r>
          </a:p>
          <a:p>
            <a:r>
              <a:rPr lang="en-US" dirty="0"/>
              <a:t>Let’s say the red part if the tumor </a:t>
            </a:r>
            <a:r>
              <a:rPr lang="en-US" dirty="0" err="1"/>
              <a:t>area,and</a:t>
            </a:r>
            <a:r>
              <a:rPr lang="en-US" dirty="0"/>
              <a:t> we are radiating the </a:t>
            </a:r>
            <a:r>
              <a:rPr lang="en-US" dirty="0" err="1"/>
              <a:t>tupot</a:t>
            </a:r>
            <a:r>
              <a:rPr lang="en-US" dirty="0"/>
              <a:t> to kill the tumor. </a:t>
            </a:r>
          </a:p>
          <a:p>
            <a:r>
              <a:rPr lang="en-US" dirty="0"/>
              <a:t>If those. </a:t>
            </a:r>
            <a:r>
              <a:rPr lang="en-US" dirty="0" err="1"/>
              <a:t>Coutour</a:t>
            </a:r>
            <a:r>
              <a:rPr lang="en-US" dirty="0"/>
              <a:t> are not accurate, not only we will miss the the </a:t>
            </a:r>
            <a:r>
              <a:rPr lang="en-US" dirty="0" err="1"/>
              <a:t>tpor</a:t>
            </a:r>
            <a:r>
              <a:rPr lang="en-US" dirty="0"/>
              <a:t> part but we will also hit the healthy part. </a:t>
            </a:r>
          </a:p>
          <a:p>
            <a:r>
              <a:rPr lang="en-US" dirty="0"/>
              <a:t>While prostate is one of the easiest to do </a:t>
            </a:r>
          </a:p>
        </p:txBody>
      </p:sp>
      <p:sp>
        <p:nvSpPr>
          <p:cNvPr id="4" name="Slide Number Placeholder 3"/>
          <p:cNvSpPr>
            <a:spLocks noGrp="1"/>
          </p:cNvSpPr>
          <p:nvPr>
            <p:ph type="sldNum" sz="quarter" idx="5"/>
          </p:nvPr>
        </p:nvSpPr>
        <p:spPr/>
        <p:txBody>
          <a:bodyPr/>
          <a:lstStyle/>
          <a:p>
            <a:fld id="{DA0512D5-1A9E-0B42-8861-D89964F888D8}" type="slidenum">
              <a:rPr lang="en-US" smtClean="0"/>
              <a:t>6</a:t>
            </a:fld>
            <a:endParaRPr lang="en-US"/>
          </a:p>
        </p:txBody>
      </p:sp>
    </p:spTree>
    <p:extLst>
      <p:ext uri="{BB962C8B-B14F-4D97-AF65-F5344CB8AC3E}">
        <p14:creationId xmlns:p14="http://schemas.microsoft.com/office/powerpoint/2010/main" val="3026642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lot of literature in the on the clinical side </a:t>
            </a:r>
          </a:p>
          <a:p>
            <a:r>
              <a:rPr lang="en-US" dirty="0"/>
              <a:t>prostate 18</a:t>
            </a:r>
          </a:p>
          <a:p>
            <a:r>
              <a:rPr lang="en-US" dirty="0"/>
              <a:t>bladder 32 percent </a:t>
            </a:r>
          </a:p>
          <a:p>
            <a:r>
              <a:rPr lang="en-US" dirty="0"/>
              <a:t>abdominal 40</a:t>
            </a:r>
          </a:p>
          <a:p>
            <a:r>
              <a:rPr lang="en-US" dirty="0"/>
              <a:t>breast cavity 45 percent </a:t>
            </a:r>
          </a:p>
          <a:p>
            <a:r>
              <a:rPr lang="en-US" dirty="0"/>
              <a:t>up to the lung nodules 54 basically there is no agreement</a:t>
            </a:r>
          </a:p>
          <a:p>
            <a:r>
              <a:rPr lang="en-US" dirty="0"/>
              <a:t>so and uh the question is okay what do we do</a:t>
            </a:r>
          </a:p>
        </p:txBody>
      </p:sp>
      <p:sp>
        <p:nvSpPr>
          <p:cNvPr id="4" name="Slide Number Placeholder 3"/>
          <p:cNvSpPr>
            <a:spLocks noGrp="1"/>
          </p:cNvSpPr>
          <p:nvPr>
            <p:ph type="sldNum" sz="quarter" idx="5"/>
          </p:nvPr>
        </p:nvSpPr>
        <p:spPr/>
        <p:txBody>
          <a:bodyPr/>
          <a:lstStyle/>
          <a:p>
            <a:fld id="{DA0512D5-1A9E-0B42-8861-D89964F888D8}" type="slidenum">
              <a:rPr lang="en-US" smtClean="0"/>
              <a:t>7</a:t>
            </a:fld>
            <a:endParaRPr lang="en-US"/>
          </a:p>
        </p:txBody>
      </p:sp>
    </p:spTree>
    <p:extLst>
      <p:ext uri="{BB962C8B-B14F-4D97-AF65-F5344CB8AC3E}">
        <p14:creationId xmlns:p14="http://schemas.microsoft.com/office/powerpoint/2010/main" val="420185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Everybody is talking about precision medicine, it’s very important for us, it’s very important to make use of what we have which is the huge amount of image data to increase the accuracy and precision in medical image diagnosis</a:t>
            </a:r>
          </a:p>
        </p:txBody>
      </p:sp>
      <p:sp>
        <p:nvSpPr>
          <p:cNvPr id="4" name="Slide Number Placeholder 3"/>
          <p:cNvSpPr>
            <a:spLocks noGrp="1"/>
          </p:cNvSpPr>
          <p:nvPr>
            <p:ph type="sldNum" sz="quarter" idx="5"/>
          </p:nvPr>
        </p:nvSpPr>
        <p:spPr/>
        <p:txBody>
          <a:bodyPr/>
          <a:lstStyle/>
          <a:p>
            <a:fld id="{DA0512D5-1A9E-0B42-8861-D89964F888D8}" type="slidenum">
              <a:rPr lang="en-US" smtClean="0"/>
              <a:t>9</a:t>
            </a:fld>
            <a:endParaRPr lang="en-US"/>
          </a:p>
        </p:txBody>
      </p:sp>
    </p:spTree>
    <p:extLst>
      <p:ext uri="{BB962C8B-B14F-4D97-AF65-F5344CB8AC3E}">
        <p14:creationId xmlns:p14="http://schemas.microsoft.com/office/powerpoint/2010/main" val="1484397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journey of medical image data analysis starts after digital image become available</a:t>
            </a:r>
          </a:p>
        </p:txBody>
      </p:sp>
      <p:sp>
        <p:nvSpPr>
          <p:cNvPr id="4" name="Slide Number Placeholder 3"/>
          <p:cNvSpPr>
            <a:spLocks noGrp="1"/>
          </p:cNvSpPr>
          <p:nvPr>
            <p:ph type="sldNum" sz="quarter" idx="5"/>
          </p:nvPr>
        </p:nvSpPr>
        <p:spPr/>
        <p:txBody>
          <a:bodyPr/>
          <a:lstStyle/>
          <a:p>
            <a:fld id="{DA0512D5-1A9E-0B42-8861-D89964F888D8}" type="slidenum">
              <a:rPr lang="en-US" smtClean="0"/>
              <a:t>10</a:t>
            </a:fld>
            <a:endParaRPr lang="en-US"/>
          </a:p>
        </p:txBody>
      </p:sp>
    </p:spTree>
    <p:extLst>
      <p:ext uri="{BB962C8B-B14F-4D97-AF65-F5344CB8AC3E}">
        <p14:creationId xmlns:p14="http://schemas.microsoft.com/office/powerpoint/2010/main" val="894289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11</a:t>
            </a:fld>
            <a:endParaRPr lang="en-US"/>
          </a:p>
        </p:txBody>
      </p:sp>
    </p:spTree>
    <p:extLst>
      <p:ext uri="{BB962C8B-B14F-4D97-AF65-F5344CB8AC3E}">
        <p14:creationId xmlns:p14="http://schemas.microsoft.com/office/powerpoint/2010/main" val="2963181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CNN model </a:t>
            </a:r>
            <a:r>
              <a:rPr lang="en-US" dirty="0" err="1"/>
              <a:t>achive</a:t>
            </a:r>
            <a:r>
              <a:rPr lang="en-US" dirty="0"/>
              <a:t> 99.1% accuracy </a:t>
            </a:r>
          </a:p>
        </p:txBody>
      </p:sp>
      <p:sp>
        <p:nvSpPr>
          <p:cNvPr id="4" name="Slide Number Placeholder 3"/>
          <p:cNvSpPr>
            <a:spLocks noGrp="1"/>
          </p:cNvSpPr>
          <p:nvPr>
            <p:ph type="sldNum" sz="quarter" idx="5"/>
          </p:nvPr>
        </p:nvSpPr>
        <p:spPr/>
        <p:txBody>
          <a:bodyPr/>
          <a:lstStyle/>
          <a:p>
            <a:fld id="{DA0512D5-1A9E-0B42-8861-D89964F888D8}" type="slidenum">
              <a:rPr lang="en-US" smtClean="0"/>
              <a:t>12</a:t>
            </a:fld>
            <a:endParaRPr lang="en-US"/>
          </a:p>
        </p:txBody>
      </p:sp>
    </p:spTree>
    <p:extLst>
      <p:ext uri="{BB962C8B-B14F-4D97-AF65-F5344CB8AC3E}">
        <p14:creationId xmlns:p14="http://schemas.microsoft.com/office/powerpoint/2010/main" val="813863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13</a:t>
            </a:fld>
            <a:endParaRPr lang="en-US"/>
          </a:p>
        </p:txBody>
      </p:sp>
    </p:spTree>
    <p:extLst>
      <p:ext uri="{BB962C8B-B14F-4D97-AF65-F5344CB8AC3E}">
        <p14:creationId xmlns:p14="http://schemas.microsoft.com/office/powerpoint/2010/main" val="3689204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digital image is a 2D array of values representing light intensities.</a:t>
            </a:r>
          </a:p>
          <a:p>
            <a:r>
              <a:rPr lang="en-US" dirty="0"/>
              <a:t>2D array means the image can be represented as a matrix, has X columns, as Y rows. Each cell in the matrix represented by an x and a y, is a pixel</a:t>
            </a:r>
          </a:p>
          <a:p>
            <a:r>
              <a:rPr lang="en-US" dirty="0"/>
              <a:t>Each pixel hold a value that represent the light intensity</a:t>
            </a:r>
          </a:p>
          <a:p>
            <a:endParaRPr lang="en-US" dirty="0"/>
          </a:p>
          <a:p>
            <a:r>
              <a:rPr lang="en-US" dirty="0"/>
              <a:t>For example, on the right here, is a simple image of a letter U, when we look at the digital image representation of this letter u, there are only two different light intensity in this image</a:t>
            </a:r>
          </a:p>
          <a:p>
            <a:r>
              <a:rPr lang="en-US" dirty="0"/>
              <a:t>Black and white, where 1s representing where we have white, and 0s representing where we have black pixel. If we have a more complex image containing different level of grey colors, we will have light intensity values between 0 and 1.</a:t>
            </a:r>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14</a:t>
            </a:fld>
            <a:endParaRPr lang="en-US"/>
          </a:p>
        </p:txBody>
      </p:sp>
    </p:spTree>
    <p:extLst>
      <p:ext uri="{BB962C8B-B14F-4D97-AF65-F5344CB8AC3E}">
        <p14:creationId xmlns:p14="http://schemas.microsoft.com/office/powerpoint/2010/main" val="2463279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What are the different properties of digital images:</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First if the resolutions. It’s the number of pixels, number of columns multiplied by the number of rows</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a common concept when interacting with digital image is dpi, says dots per inch. How many pixel per inch</a:t>
            </a:r>
          </a:p>
          <a:p>
            <a:pPr rtl="0" fontAlgn="base">
              <a:spcBef>
                <a:spcPts val="0"/>
              </a:spcBef>
              <a:spcAft>
                <a:spcPts val="0"/>
              </a:spcAft>
              <a:buFont typeface="Arial" panose="020B0604020202020204" pitchFamily="34" charset="0"/>
              <a:buChar char="•"/>
            </a:pPr>
            <a:r>
              <a:rPr lang="en-US" sz="2800" b="0" i="0" dirty="0">
                <a:solidFill>
                  <a:srgbClr val="000000"/>
                </a:solidFill>
                <a:effectLst/>
                <a:highlight>
                  <a:srgbClr val="FFFFFF"/>
                </a:highlight>
                <a:latin typeface="Arial" panose="020B0604020202020204" pitchFamily="34" charset="0"/>
              </a:rPr>
              <a:t>The pixel dimensions may be determined by multiplying both the width and the height by the dpi.</a:t>
            </a: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An example of calculating the resolution is </a:t>
            </a:r>
            <a:r>
              <a:rPr lang="en-US" sz="2800" b="0" i="0" dirty="0">
                <a:solidFill>
                  <a:srgbClr val="000000"/>
                </a:solidFill>
                <a:effectLst/>
                <a:highlight>
                  <a:srgbClr val="FFFFFF"/>
                </a:highlight>
                <a:latin typeface="Arial" panose="020B0604020202020204" pitchFamily="34" charset="0"/>
              </a:rPr>
              <a:t>An 8" x 10" document that is scanned at 300 dpi has the</a:t>
            </a:r>
            <a:br>
              <a:rPr lang="en-US" sz="2800" dirty="0"/>
            </a:br>
            <a:r>
              <a:rPr lang="en-US" sz="2800" b="0" i="0" dirty="0">
                <a:solidFill>
                  <a:srgbClr val="000000"/>
                </a:solidFill>
                <a:effectLst/>
                <a:highlight>
                  <a:srgbClr val="FFFFFF"/>
                </a:highlight>
                <a:latin typeface="Arial" panose="020B0604020202020204" pitchFamily="34" charset="0"/>
              </a:rPr>
              <a:t>pixel dimensions of 2,400 pixels (8" x 300 dpi) by 3,000 pixels (10" x 300 dpi).</a:t>
            </a: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Second the number of shades, how many number of shades are there. Say how many different values your pixel can have. Say 2 to the power n, where n is the bit depth.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BIT DEPTH is determined by the number of bits used to define each pixel. The greater the bit depth, the greater the number of tones (grayscale or color) that can be represented.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Digital images may be produced in black and white (bitonal), grayscale, or color. This is because when information stored, they stored in binary format. The number of bit the computer used to represent a pixel define the number of different possible shades your color can have.</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8 bits image can have 256 different shades, 16 bits can have 65k different shades</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In Biomedical images, 8-bits is sufficient, no need for higher bits. With higher, you need more storage, image size goes higher.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Then coming to the Number of planes – it’s the number of array of pixel.</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For grey scale image, you only have 1 plane, which is the light intensity.</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for true-color image, you have 3 planes. RGB, red green, and blue</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It is says, for each color image, you will be having a red plane, a green plane, and a blue plane, they have the same number of pixels, </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What they do is that they combines information from all planes. On a pixel to pixel manner. That represent the true color information. </a:t>
            </a: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So you can synthesize any color, just by synthesize the different shade of red green and blue</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True color information.</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15</a:t>
            </a:fld>
            <a:endParaRPr lang="en-US"/>
          </a:p>
        </p:txBody>
      </p:sp>
    </p:spTree>
    <p:extLst>
      <p:ext uri="{BB962C8B-B14F-4D97-AF65-F5344CB8AC3E}">
        <p14:creationId xmlns:p14="http://schemas.microsoft.com/office/powerpoint/2010/main" val="2540248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discussed the fundamental properties of digital images, let's take a closer look at how images are represented in a structured way. This slide breaks down an image into different components, helping us understand how an image is stored, displayed, and processed in medical imaging and other applications.</a:t>
            </a:r>
          </a:p>
          <a:p>
            <a:endParaRPr lang="en-US" dirty="0"/>
          </a:p>
          <a:p>
            <a:r>
              <a:rPr lang="en-US" dirty="0"/>
              <a:t>The main image labeled as 1, in the center area is the actual content of the image, where useful visual data is stored. In medical image, this could be an MRI scan, an X-ray or any diagnostic image</a:t>
            </a:r>
          </a:p>
          <a:p>
            <a:r>
              <a:rPr lang="en-US" dirty="0"/>
              <a:t>The image is represented as a grid of pixels where each pixels holds intensity or color information</a:t>
            </a:r>
          </a:p>
          <a:p>
            <a:endParaRPr lang="en-US" dirty="0"/>
          </a:p>
          <a:p>
            <a:r>
              <a:rPr lang="en-US" dirty="0"/>
              <a:t>An image is not just the visible pixels; it also includes additional components like borders and alignment regions, which help with efficient processing. </a:t>
            </a:r>
          </a:p>
          <a:p>
            <a:endParaRPr lang="en-US" dirty="0"/>
          </a:p>
          <a:p>
            <a:r>
              <a:rPr lang="en-US" dirty="0"/>
              <a:t>The </a:t>
            </a:r>
            <a:r>
              <a:rPr lang="en-US" b="1" dirty="0"/>
              <a:t>image border</a:t>
            </a:r>
            <a:r>
              <a:rPr lang="en-US" dirty="0"/>
              <a:t> consists of extra rows and columns of pixels to help maintain accuracy in image analysis by preventing artifacts at the edges.</a:t>
            </a:r>
          </a:p>
          <a:p>
            <a:endParaRPr lang="en-US" dirty="0"/>
          </a:p>
          <a:p>
            <a:r>
              <a:rPr lang="en-US" dirty="0"/>
              <a:t>Another important aspect is </a:t>
            </a:r>
            <a:r>
              <a:rPr lang="en-US" b="1" dirty="0"/>
              <a:t>image alignment</a:t>
            </a:r>
            <a:r>
              <a:rPr lang="en-US" dirty="0"/>
              <a:t>, which ensures that the image data is stored efficiently in memory. Aligning images to specific memory addresses—such as 64-byte boundaries—can significantly speed up processing, </a:t>
            </a:r>
          </a:p>
          <a:p>
            <a:endParaRPr lang="en-US" dirty="0"/>
          </a:p>
          <a:p>
            <a:r>
              <a:rPr lang="en-US" dirty="0"/>
              <a:t>The </a:t>
            </a:r>
            <a:r>
              <a:rPr lang="en-US" b="1" dirty="0"/>
              <a:t>line width</a:t>
            </a:r>
            <a:r>
              <a:rPr lang="en-US" dirty="0"/>
              <a:t> represents the total number of pixels in a row, including the main image content, border pixels, and alignment regions. In some cases, the line width matches the horizontal resolution, but often, additional pixels are added to maintain alignment. While these technical details are more relevant in specialized computing applications, understanding them helps in fields like medical imaging, machine learning, and data visualization, where efficient image processing is essential.</a:t>
            </a:r>
          </a:p>
          <a:p>
            <a:endParaRPr lang="en-US" dirty="0"/>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16</a:t>
            </a:fld>
            <a:endParaRPr lang="en-US"/>
          </a:p>
        </p:txBody>
      </p:sp>
    </p:spTree>
    <p:extLst>
      <p:ext uri="{BB962C8B-B14F-4D97-AF65-F5344CB8AC3E}">
        <p14:creationId xmlns:p14="http://schemas.microsoft.com/office/powerpoint/2010/main" val="4050691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a bit more explanations of image borders. This slide explains different ways to handle </a:t>
            </a:r>
            <a:r>
              <a:rPr lang="en-US" b="1" dirty="0"/>
              <a:t>image borders</a:t>
            </a:r>
            <a:r>
              <a:rPr lang="en-US" dirty="0"/>
              <a:t>, which are essential in biomedical image processing. Borders help when applying image filters, segmentation, or machine learning models, especially when working with convolution-based techniques.</a:t>
            </a:r>
          </a:p>
          <a:p>
            <a:endParaRPr lang="en-US" dirty="0"/>
          </a:p>
          <a:p>
            <a:r>
              <a:rPr lang="en-US" dirty="0"/>
              <a:t>The </a:t>
            </a:r>
            <a:r>
              <a:rPr lang="en-US" b="1" dirty="0"/>
              <a:t>original image</a:t>
            </a:r>
            <a:r>
              <a:rPr lang="en-US" dirty="0"/>
              <a:t> (A) consists of pixel values without any modifications. However, during processing, we often need to extend the image beyond its actual size to avoid losing information at the edges.</a:t>
            </a:r>
          </a:p>
          <a:p>
            <a:endParaRPr lang="en-US" dirty="0"/>
          </a:p>
          <a:p>
            <a:r>
              <a:rPr lang="en-US" b="1" dirty="0"/>
              <a:t>Method B</a:t>
            </a:r>
            <a:r>
              <a:rPr lang="en-US" dirty="0"/>
              <a:t>, known as </a:t>
            </a:r>
            <a:r>
              <a:rPr lang="en-US" b="1" dirty="0"/>
              <a:t>zero padding</a:t>
            </a:r>
            <a:r>
              <a:rPr lang="en-US" dirty="0"/>
              <a:t>, adds a border filled with zeros. This is useful when we want to maintain image size but avoid introducing new pixel values. However, it may create artificial black edges that can affect image analysis.</a:t>
            </a:r>
          </a:p>
          <a:p>
            <a:endParaRPr lang="en-US" dirty="0"/>
          </a:p>
          <a:p>
            <a:r>
              <a:rPr lang="en-US" b="1" dirty="0"/>
              <a:t>Method C</a:t>
            </a:r>
            <a:r>
              <a:rPr lang="en-US" dirty="0"/>
              <a:t>, or </a:t>
            </a:r>
            <a:r>
              <a:rPr lang="en-US" b="1" dirty="0"/>
              <a:t>edge copying</a:t>
            </a:r>
            <a:r>
              <a:rPr lang="en-US" dirty="0"/>
              <a:t>, replicates the outermost pixel values along the border. This approach helps preserve intensity patterns, where maintaining brightness consistency.</a:t>
            </a:r>
          </a:p>
          <a:p>
            <a:endParaRPr lang="en-US" dirty="0"/>
          </a:p>
          <a:p>
            <a:r>
              <a:rPr lang="en-US" b="1" dirty="0"/>
              <a:t>Method D</a:t>
            </a:r>
            <a:r>
              <a:rPr lang="en-US" dirty="0"/>
              <a:t>, called </a:t>
            </a:r>
            <a:r>
              <a:rPr lang="en-US" b="1" dirty="0"/>
              <a:t>mirror padding</a:t>
            </a:r>
            <a:r>
              <a:rPr lang="en-US" dirty="0"/>
              <a:t>, reflects the pixel values at the edge, creating a more natural extension. </a:t>
            </a:r>
          </a:p>
          <a:p>
            <a:endParaRPr lang="en-US" dirty="0"/>
          </a:p>
          <a:p>
            <a:r>
              <a:rPr lang="en-US" dirty="0"/>
              <a:t>Choosing the right border handling method depends on the application. For example, in </a:t>
            </a:r>
            <a:r>
              <a:rPr lang="en-US" b="1" dirty="0"/>
              <a:t>MRI or CT scans</a:t>
            </a:r>
            <a:r>
              <a:rPr lang="en-US" dirty="0"/>
              <a:t>, preserving edge information is crucial, so methods like </a:t>
            </a:r>
            <a:r>
              <a:rPr lang="en-US" b="1" dirty="0"/>
              <a:t>copying or mirroring</a:t>
            </a:r>
            <a:r>
              <a:rPr lang="en-US" dirty="0"/>
              <a:t> are often preferred. Understanding these techniques ensures that medical image processing remains accurate and reliable.</a:t>
            </a:r>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17</a:t>
            </a:fld>
            <a:endParaRPr lang="en-US"/>
          </a:p>
        </p:txBody>
      </p:sp>
    </p:spTree>
    <p:extLst>
      <p:ext uri="{BB962C8B-B14F-4D97-AF65-F5344CB8AC3E}">
        <p14:creationId xmlns:p14="http://schemas.microsoft.com/office/powerpoint/2010/main" val="4109922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18</a:t>
            </a:fld>
            <a:endParaRPr lang="en-US"/>
          </a:p>
        </p:txBody>
      </p:sp>
    </p:spTree>
    <p:extLst>
      <p:ext uri="{BB962C8B-B14F-4D97-AF65-F5344CB8AC3E}">
        <p14:creationId xmlns:p14="http://schemas.microsoft.com/office/powerpoint/2010/main" val="454004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biomedical imaging, masks play a crucial role in </a:t>
            </a:r>
            <a:r>
              <a:rPr lang="en-US" b="1" dirty="0"/>
              <a:t>segmentation, classification, and feature extraction</a:t>
            </a:r>
            <a:r>
              <a:rPr lang="en-US" dirty="0"/>
              <a:t>.</a:t>
            </a:r>
          </a:p>
          <a:p>
            <a:r>
              <a:rPr lang="en-US" dirty="0"/>
              <a:t>Masks are particularly useful in applications like </a:t>
            </a:r>
            <a:r>
              <a:rPr lang="en-US" b="1" dirty="0"/>
              <a:t>tumor detection, organ segmentation, and lesion analysis</a:t>
            </a:r>
            <a:r>
              <a:rPr lang="en-US" dirty="0"/>
              <a:t>. </a:t>
            </a:r>
          </a:p>
          <a:p>
            <a:endParaRPr lang="en-US" dirty="0"/>
          </a:p>
          <a:p>
            <a:r>
              <a:rPr lang="en-US" dirty="0"/>
              <a:t>This slide provides a practical example of how image masks are applied to MRI scans for medical diagnosis. </a:t>
            </a:r>
          </a:p>
          <a:p>
            <a:endParaRPr lang="en-US" dirty="0"/>
          </a:p>
          <a:p>
            <a:r>
              <a:rPr lang="en-US" dirty="0"/>
              <a:t>The top row (</a:t>
            </a:r>
            <a:r>
              <a:rPr lang="en-US" b="1" dirty="0"/>
              <a:t>A</a:t>
            </a:r>
            <a:r>
              <a:rPr lang="en-US" dirty="0"/>
              <a:t>) shows raw MRI images taken using different imaging techniques (T2, CET1, DWI, ADC, DCE), which provide varying levels of contrast to highlight different tissue properties. </a:t>
            </a:r>
          </a:p>
          <a:p>
            <a:endParaRPr lang="en-US" dirty="0"/>
          </a:p>
          <a:p>
            <a:r>
              <a:rPr lang="en-US" dirty="0"/>
              <a:t>The second row (</a:t>
            </a:r>
            <a:r>
              <a:rPr lang="en-US" b="1" dirty="0"/>
              <a:t>B</a:t>
            </a:r>
            <a:r>
              <a:rPr lang="en-US" dirty="0"/>
              <a:t>) represents </a:t>
            </a:r>
            <a:r>
              <a:rPr lang="en-US" b="1" dirty="0"/>
              <a:t>annotations drawn by clinicians</a:t>
            </a:r>
            <a:r>
              <a:rPr lang="en-US" dirty="0"/>
              <a:t>, which outline regions of interest, such as potential tumor sites. These annotations serve as </a:t>
            </a:r>
            <a:r>
              <a:rPr lang="en-US" b="1" dirty="0"/>
              <a:t>ground truth</a:t>
            </a:r>
            <a:r>
              <a:rPr lang="en-US" dirty="0"/>
              <a:t> data for training AI models or guiding clinical decision-making.</a:t>
            </a:r>
          </a:p>
          <a:p>
            <a:endParaRPr lang="en-US" dirty="0"/>
          </a:p>
          <a:p>
            <a:r>
              <a:rPr lang="en-US" dirty="0"/>
              <a:t>In row </a:t>
            </a:r>
            <a:r>
              <a:rPr lang="en-US" b="1" dirty="0"/>
              <a:t>C</a:t>
            </a:r>
            <a:r>
              <a:rPr lang="en-US" dirty="0"/>
              <a:t>, the MRI images are </a:t>
            </a:r>
            <a:r>
              <a:rPr lang="en-US" b="1" dirty="0"/>
              <a:t>overlapped with the tumor annotations</a:t>
            </a:r>
            <a:r>
              <a:rPr lang="en-US" dirty="0"/>
              <a:t>, providing a clearer view of how the identified region compares to the original scan. This technique helps radiologists and AI systems validate whether a suspected lesion is correctly segmented. </a:t>
            </a:r>
          </a:p>
          <a:p>
            <a:endParaRPr lang="en-US" dirty="0"/>
          </a:p>
          <a:p>
            <a:r>
              <a:rPr lang="en-US" dirty="0"/>
              <a:t>Finally, in row </a:t>
            </a:r>
            <a:r>
              <a:rPr lang="en-US" b="1" dirty="0"/>
              <a:t>D</a:t>
            </a:r>
            <a:r>
              <a:rPr lang="en-US" dirty="0"/>
              <a:t>, we see the </a:t>
            </a:r>
            <a:r>
              <a:rPr lang="en-US" b="1" dirty="0"/>
              <a:t>binary masks</a:t>
            </a:r>
            <a:r>
              <a:rPr lang="en-US" dirty="0"/>
              <a:t>, where only the tumor regions remain as foreground (white), while the rest of the image is blacked out. This kind of masking is crucial for </a:t>
            </a:r>
            <a:r>
              <a:rPr lang="en-US" b="1" dirty="0"/>
              <a:t>AI-driven image segmentation</a:t>
            </a:r>
            <a:r>
              <a:rPr lang="en-US" dirty="0"/>
              <a:t>, where deep learning models rely on binary masks to learn patterns and improve detection accuracy.</a:t>
            </a:r>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19</a:t>
            </a:fld>
            <a:endParaRPr lang="en-US"/>
          </a:p>
        </p:txBody>
      </p:sp>
    </p:spTree>
    <p:extLst>
      <p:ext uri="{BB962C8B-B14F-4D97-AF65-F5344CB8AC3E}">
        <p14:creationId xmlns:p14="http://schemas.microsoft.com/office/powerpoint/2010/main" val="3643307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mask is very important for image segmentation, where it can highlight the area of interest when preprocessing the image</a:t>
            </a:r>
          </a:p>
          <a:p>
            <a:r>
              <a:rPr lang="en-US" dirty="0"/>
              <a:t>But you can apply multiple mask to a single image than just one, to focus on different part of the medical image or annotate regions with different importance, look at the whole region or just marking the contour</a:t>
            </a:r>
          </a:p>
          <a:p>
            <a:endParaRPr lang="en-US" dirty="0"/>
          </a:p>
          <a:p>
            <a:r>
              <a:rPr lang="en-US" dirty="0"/>
              <a:t>This is very important for medical image analysis</a:t>
            </a:r>
          </a:p>
          <a:p>
            <a:endParaRPr lang="en-US" dirty="0"/>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20</a:t>
            </a:fld>
            <a:endParaRPr lang="en-US"/>
          </a:p>
        </p:txBody>
      </p:sp>
    </p:spTree>
    <p:extLst>
      <p:ext uri="{BB962C8B-B14F-4D97-AF65-F5344CB8AC3E}">
        <p14:creationId xmlns:p14="http://schemas.microsoft.com/office/powerpoint/2010/main" val="2257029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21</a:t>
            </a:fld>
            <a:endParaRPr lang="en-US"/>
          </a:p>
        </p:txBody>
      </p:sp>
    </p:spTree>
    <p:extLst>
      <p:ext uri="{BB962C8B-B14F-4D97-AF65-F5344CB8AC3E}">
        <p14:creationId xmlns:p14="http://schemas.microsoft.com/office/powerpoint/2010/main" val="688649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Thresholding</a:t>
            </a:r>
            <a:r>
              <a:rPr lang="en-US" dirty="0"/>
              <a:t> is one of the simplest and most widely used techniques for </a:t>
            </a:r>
            <a:r>
              <a:rPr lang="en-US" b="1" dirty="0"/>
              <a:t>image segmentation</a:t>
            </a:r>
            <a:r>
              <a:rPr lang="en-US" dirty="0"/>
              <a:t>, especially in biomedical imaging. This method works by setting an </a:t>
            </a:r>
            <a:r>
              <a:rPr lang="en-US" b="1" dirty="0"/>
              <a:t>intensity threshold</a:t>
            </a:r>
            <a:r>
              <a:rPr lang="en-US" dirty="0"/>
              <a:t> to separate different regions in an image based on pixel brightness. Pixels above the threshold value are classified as one region (often the foreground, such as an organ or tumor), while those below the threshold are classified as another region (often the background).</a:t>
            </a:r>
          </a:p>
          <a:p>
            <a:endParaRPr lang="en-US" dirty="0"/>
          </a:p>
          <a:p>
            <a:r>
              <a:rPr lang="en-US" dirty="0"/>
              <a:t>generate right by looking at this segmentation map it's actually pretty good right we are able to uh identify this corn region right the circle region</a:t>
            </a:r>
          </a:p>
          <a:p>
            <a:r>
              <a:rPr lang="en-US" dirty="0"/>
              <a:t>very accurately right so this is because the nature of the pixel intensity distribution of this particular image</a:t>
            </a:r>
          </a:p>
          <a:p>
            <a:endParaRPr lang="en-US" dirty="0"/>
          </a:p>
          <a:p>
            <a:r>
              <a:rPr lang="en-US" dirty="0"/>
              <a:t>um you know another example which is the actual medical image right this may be a </a:t>
            </a:r>
            <a:r>
              <a:rPr lang="en-US" dirty="0" err="1"/>
              <a:t>imri</a:t>
            </a:r>
            <a:r>
              <a:rPr lang="en-US" dirty="0"/>
              <a:t> image um by on the first glance that we can roughly see that right more or less you can see that there’s possibly there's a couple a few groups of pixel intensity right there's a darker region right pure black</a:t>
            </a:r>
          </a:p>
          <a:p>
            <a:endParaRPr lang="en-US" dirty="0"/>
          </a:p>
          <a:p>
            <a:r>
              <a:rPr lang="en-US" dirty="0"/>
              <a:t>here we'll just select one threshold right so in this case we generate a binary uh segmentation mask as you can see</a:t>
            </a:r>
          </a:p>
          <a:p>
            <a:endParaRPr lang="en-US" dirty="0"/>
          </a:p>
          <a:p>
            <a:r>
              <a:rPr lang="en-US" dirty="0"/>
              <a:t>We are able to generate uh a very rough segmentation map right you kind of Identify some of the structure of the</a:t>
            </a:r>
          </a:p>
          <a:p>
            <a:r>
              <a:rPr lang="en-US" dirty="0"/>
              <a:t>brains right but not to a very great details right/ we want to classify this gray matter or white matter but we are not able to um clearly distinguish these different classes but overall we still get a rough structure so you can see this capability of this threshold based method is very</a:t>
            </a:r>
          </a:p>
          <a:p>
            <a:r>
              <a:rPr lang="en-US" dirty="0"/>
              <a:t>limited right but for some of the simple cases this may work</a:t>
            </a:r>
          </a:p>
        </p:txBody>
      </p:sp>
      <p:sp>
        <p:nvSpPr>
          <p:cNvPr id="4" name="Slide Number Placeholder 3"/>
          <p:cNvSpPr>
            <a:spLocks noGrp="1"/>
          </p:cNvSpPr>
          <p:nvPr>
            <p:ph type="sldNum" sz="quarter" idx="5"/>
          </p:nvPr>
        </p:nvSpPr>
        <p:spPr/>
        <p:txBody>
          <a:bodyPr/>
          <a:lstStyle/>
          <a:p>
            <a:fld id="{DA0512D5-1A9E-0B42-8861-D89964F888D8}" type="slidenum">
              <a:rPr lang="en-US" smtClean="0"/>
              <a:t>22</a:t>
            </a:fld>
            <a:endParaRPr lang="en-US"/>
          </a:p>
        </p:txBody>
      </p:sp>
    </p:spTree>
    <p:extLst>
      <p:ext uri="{BB962C8B-B14F-4D97-AF65-F5344CB8AC3E}">
        <p14:creationId xmlns:p14="http://schemas.microsoft.com/office/powerpoint/2010/main" val="1985205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23</a:t>
            </a:fld>
            <a:endParaRPr lang="en-US"/>
          </a:p>
        </p:txBody>
      </p:sp>
    </p:spTree>
    <p:extLst>
      <p:ext uri="{BB962C8B-B14F-4D97-AF65-F5344CB8AC3E}">
        <p14:creationId xmlns:p14="http://schemas.microsoft.com/office/powerpoint/2010/main" val="2320953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going through</a:t>
            </a:r>
          </a:p>
        </p:txBody>
      </p:sp>
      <p:sp>
        <p:nvSpPr>
          <p:cNvPr id="4" name="Slide Number Placeholder 3"/>
          <p:cNvSpPr>
            <a:spLocks noGrp="1"/>
          </p:cNvSpPr>
          <p:nvPr>
            <p:ph type="sldNum" sz="quarter" idx="5"/>
          </p:nvPr>
        </p:nvSpPr>
        <p:spPr/>
        <p:txBody>
          <a:bodyPr/>
          <a:lstStyle/>
          <a:p>
            <a:fld id="{DA0512D5-1A9E-0B42-8861-D89964F888D8}" type="slidenum">
              <a:rPr lang="en-US" smtClean="0"/>
              <a:t>24</a:t>
            </a:fld>
            <a:endParaRPr lang="en-US"/>
          </a:p>
        </p:txBody>
      </p:sp>
    </p:spTree>
    <p:extLst>
      <p:ext uri="{BB962C8B-B14F-4D97-AF65-F5344CB8AC3E}">
        <p14:creationId xmlns:p14="http://schemas.microsoft.com/office/powerpoint/2010/main" val="2581671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the ground truth, on the top, annotated by the human expert</a:t>
            </a:r>
          </a:p>
          <a:p>
            <a:r>
              <a:rPr lang="en-US" dirty="0"/>
              <a:t>And use the fully connected network to learn the segmentation</a:t>
            </a:r>
          </a:p>
        </p:txBody>
      </p:sp>
      <p:sp>
        <p:nvSpPr>
          <p:cNvPr id="4" name="Slide Number Placeholder 3"/>
          <p:cNvSpPr>
            <a:spLocks noGrp="1"/>
          </p:cNvSpPr>
          <p:nvPr>
            <p:ph type="sldNum" sz="quarter" idx="5"/>
          </p:nvPr>
        </p:nvSpPr>
        <p:spPr/>
        <p:txBody>
          <a:bodyPr/>
          <a:lstStyle/>
          <a:p>
            <a:fld id="{DA0512D5-1A9E-0B42-8861-D89964F888D8}" type="slidenum">
              <a:rPr lang="en-US" smtClean="0"/>
              <a:t>25</a:t>
            </a:fld>
            <a:endParaRPr lang="en-US"/>
          </a:p>
        </p:txBody>
      </p:sp>
    </p:spTree>
    <p:extLst>
      <p:ext uri="{BB962C8B-B14F-4D97-AF65-F5344CB8AC3E}">
        <p14:creationId xmlns:p14="http://schemas.microsoft.com/office/powerpoint/2010/main" val="157909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popular method in biomedical image segmentation</a:t>
            </a:r>
          </a:p>
          <a:p>
            <a:r>
              <a:rPr lang="en-US" dirty="0" err="1"/>
              <a:t>Downsampleing</a:t>
            </a:r>
            <a:r>
              <a:rPr lang="en-US" dirty="0"/>
              <a:t> then </a:t>
            </a:r>
            <a:r>
              <a:rPr lang="en-US" dirty="0" err="1"/>
              <a:t>upsampling</a:t>
            </a:r>
            <a:endParaRPr lang="en-US" dirty="0"/>
          </a:p>
          <a:p>
            <a:r>
              <a:rPr lang="en-US" dirty="0"/>
              <a:t>Encoder-decoder like network</a:t>
            </a:r>
          </a:p>
          <a:p>
            <a:r>
              <a:rPr lang="en-US" dirty="0"/>
              <a:t>Put forward the spatial information from </a:t>
            </a:r>
            <a:r>
              <a:rPr lang="en-US" dirty="0" err="1"/>
              <a:t>downsampleing</a:t>
            </a:r>
            <a:r>
              <a:rPr lang="en-US" dirty="0"/>
              <a:t> to compensate the information lost during compression</a:t>
            </a:r>
          </a:p>
          <a:p>
            <a:r>
              <a:rPr lang="en-US" dirty="0"/>
              <a:t> - somewhat similar to </a:t>
            </a:r>
            <a:r>
              <a:rPr lang="en-US" dirty="0" err="1"/>
              <a:t>resNet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26</a:t>
            </a:fld>
            <a:endParaRPr lang="en-US"/>
          </a:p>
        </p:txBody>
      </p:sp>
    </p:spTree>
    <p:extLst>
      <p:ext uri="{BB962C8B-B14F-4D97-AF65-F5344CB8AC3E}">
        <p14:creationId xmlns:p14="http://schemas.microsoft.com/office/powerpoint/2010/main" val="27549328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767676"/>
                </a:solidFill>
                <a:effectLst/>
                <a:highlight>
                  <a:srgbClr val="FFFFFF"/>
                </a:highlight>
                <a:latin typeface="Roboto" panose="02000000000000000000" pitchFamily="2" charset="0"/>
              </a:rPr>
              <a:t>electron microscopy (EM)</a:t>
            </a:r>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27</a:t>
            </a:fld>
            <a:endParaRPr lang="en-US"/>
          </a:p>
        </p:txBody>
      </p:sp>
    </p:spTree>
    <p:extLst>
      <p:ext uri="{BB962C8B-B14F-4D97-AF65-F5344CB8AC3E}">
        <p14:creationId xmlns:p14="http://schemas.microsoft.com/office/powerpoint/2010/main" val="766678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28</a:t>
            </a:fld>
            <a:endParaRPr lang="en-US"/>
          </a:p>
        </p:txBody>
      </p:sp>
    </p:spTree>
    <p:extLst>
      <p:ext uri="{BB962C8B-B14F-4D97-AF65-F5344CB8AC3E}">
        <p14:creationId xmlns:p14="http://schemas.microsoft.com/office/powerpoint/2010/main" val="3116491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be more specific in the search, in this case, they separate the left lung, right lung, and make three network focus on</a:t>
            </a:r>
          </a:p>
          <a:p>
            <a:r>
              <a:rPr lang="en-US" dirty="0"/>
              <a:t>1- left lung, 2- right lung 3-entire lung, to learn the features from them separately and then </a:t>
            </a:r>
            <a:r>
              <a:rPr lang="en-US" dirty="0" err="1"/>
              <a:t>compresss</a:t>
            </a:r>
            <a:r>
              <a:rPr lang="en-US" dirty="0"/>
              <a:t> them in to a single representation</a:t>
            </a:r>
          </a:p>
          <a:p>
            <a:endParaRPr lang="en-US" dirty="0"/>
          </a:p>
          <a:p>
            <a:r>
              <a:rPr lang="en-US" dirty="0"/>
              <a:t>Then do the search to find the similar image and provide classification or diagnosis</a:t>
            </a:r>
          </a:p>
        </p:txBody>
      </p:sp>
      <p:sp>
        <p:nvSpPr>
          <p:cNvPr id="4" name="Slide Number Placeholder 3"/>
          <p:cNvSpPr>
            <a:spLocks noGrp="1"/>
          </p:cNvSpPr>
          <p:nvPr>
            <p:ph type="sldNum" sz="quarter" idx="5"/>
          </p:nvPr>
        </p:nvSpPr>
        <p:spPr/>
        <p:txBody>
          <a:bodyPr/>
          <a:lstStyle/>
          <a:p>
            <a:fld id="{DA0512D5-1A9E-0B42-8861-D89964F888D8}" type="slidenum">
              <a:rPr lang="en-US" smtClean="0"/>
              <a:t>29</a:t>
            </a:fld>
            <a:endParaRPr lang="en-US"/>
          </a:p>
        </p:txBody>
      </p:sp>
    </p:spTree>
    <p:extLst>
      <p:ext uri="{BB962C8B-B14F-4D97-AF65-F5344CB8AC3E}">
        <p14:creationId xmlns:p14="http://schemas.microsoft.com/office/powerpoint/2010/main" val="3392491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there are a lot of official medical image database available, clinicians many times discuss about de-identified images on public forums such as twitter. Clinicians might post some de-identified images and ask for advices and raise discussions. </a:t>
            </a:r>
          </a:p>
          <a:p>
            <a:endParaRPr lang="en-US" dirty="0"/>
          </a:p>
          <a:p>
            <a:r>
              <a:rPr lang="en-US" dirty="0"/>
              <a:t>A </a:t>
            </a:r>
            <a:r>
              <a:rPr lang="en-US" dirty="0" err="1"/>
              <a:t>goup</a:t>
            </a:r>
            <a:r>
              <a:rPr lang="en-US" dirty="0"/>
              <a:t> of researcher from Stanford collect these image based on topic tags, and filtered them by some of their curated </a:t>
            </a:r>
            <a:r>
              <a:rPr lang="en-US" dirty="0" err="1"/>
              <a:t>criteiria</a:t>
            </a:r>
            <a:r>
              <a:rPr lang="en-US" dirty="0"/>
              <a:t>, such as it’s not a retweet, it does not contain questions mark – reply with most likes…</a:t>
            </a:r>
          </a:p>
          <a:p>
            <a:endParaRPr lang="en-US" dirty="0"/>
          </a:p>
          <a:p>
            <a:r>
              <a:rPr lang="en-US" dirty="0"/>
              <a:t>By doing so they curated a set of image –text pairs on pathology images</a:t>
            </a:r>
          </a:p>
        </p:txBody>
      </p:sp>
      <p:sp>
        <p:nvSpPr>
          <p:cNvPr id="4" name="Slide Number Placeholder 3"/>
          <p:cNvSpPr>
            <a:spLocks noGrp="1"/>
          </p:cNvSpPr>
          <p:nvPr>
            <p:ph type="sldNum" sz="quarter" idx="5"/>
          </p:nvPr>
        </p:nvSpPr>
        <p:spPr/>
        <p:txBody>
          <a:bodyPr/>
          <a:lstStyle/>
          <a:p>
            <a:fld id="{DA0512D5-1A9E-0B42-8861-D89964F888D8}" type="slidenum">
              <a:rPr lang="en-US" smtClean="0"/>
              <a:t>30</a:t>
            </a:fld>
            <a:endParaRPr lang="en-US"/>
          </a:p>
        </p:txBody>
      </p:sp>
    </p:spTree>
    <p:extLst>
      <p:ext uri="{BB962C8B-B14F-4D97-AF65-F5344CB8AC3E}">
        <p14:creationId xmlns:p14="http://schemas.microsoft.com/office/powerpoint/2010/main" val="2490521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then find tune a </a:t>
            </a:r>
            <a:r>
              <a:rPr lang="en-US" b="0" i="0" dirty="0">
                <a:solidFill>
                  <a:srgbClr val="222222"/>
                </a:solidFill>
                <a:effectLst/>
                <a:highlight>
                  <a:srgbClr val="FFFFFF"/>
                </a:highlight>
                <a:latin typeface="Harding"/>
              </a:rPr>
              <a:t>pretrained contrastive language–image pretraining (CLIP) model on their text data and image data</a:t>
            </a:r>
          </a:p>
          <a:p>
            <a:endParaRPr lang="en-US" b="0" i="0" dirty="0">
              <a:solidFill>
                <a:srgbClr val="222222"/>
              </a:solidFill>
              <a:effectLst/>
              <a:highlight>
                <a:srgbClr val="FFFFFF"/>
              </a:highlight>
              <a:latin typeface="Harding"/>
            </a:endParaRPr>
          </a:p>
          <a:p>
            <a:r>
              <a:rPr lang="en-US" b="0" i="0" dirty="0">
                <a:solidFill>
                  <a:srgbClr val="222222"/>
                </a:solidFill>
                <a:effectLst/>
                <a:highlight>
                  <a:srgbClr val="FFFFFF"/>
                </a:highlight>
                <a:latin typeface="Harding"/>
              </a:rPr>
              <a:t>This model use a contrastive learning method, to bring two modality close to each other in the latent space. </a:t>
            </a:r>
          </a:p>
          <a:p>
            <a:endParaRPr lang="en-US" b="0" i="0" dirty="0">
              <a:solidFill>
                <a:srgbClr val="222222"/>
              </a:solidFill>
              <a:effectLst/>
              <a:highlight>
                <a:srgbClr val="FFFFFF"/>
              </a:highlight>
              <a:latin typeface="Harding"/>
            </a:endParaRPr>
          </a:p>
          <a:p>
            <a:endParaRPr lang="en-US" b="0" i="0" dirty="0">
              <a:solidFill>
                <a:srgbClr val="222222"/>
              </a:solidFill>
              <a:effectLst/>
              <a:highlight>
                <a:srgbClr val="FFFFFF"/>
              </a:highlight>
              <a:latin typeface="Harding"/>
            </a:endParaRPr>
          </a:p>
        </p:txBody>
      </p:sp>
      <p:sp>
        <p:nvSpPr>
          <p:cNvPr id="4" name="Slide Number Placeholder 3"/>
          <p:cNvSpPr>
            <a:spLocks noGrp="1"/>
          </p:cNvSpPr>
          <p:nvPr>
            <p:ph type="sldNum" sz="quarter" idx="5"/>
          </p:nvPr>
        </p:nvSpPr>
        <p:spPr/>
        <p:txBody>
          <a:bodyPr/>
          <a:lstStyle/>
          <a:p>
            <a:fld id="{DA0512D5-1A9E-0B42-8861-D89964F888D8}" type="slidenum">
              <a:rPr lang="en-US" smtClean="0"/>
              <a:t>31</a:t>
            </a:fld>
            <a:endParaRPr lang="en-US"/>
          </a:p>
        </p:txBody>
      </p:sp>
    </p:spTree>
    <p:extLst>
      <p:ext uri="{BB962C8B-B14F-4D97-AF65-F5344CB8AC3E}">
        <p14:creationId xmlns:p14="http://schemas.microsoft.com/office/powerpoint/2010/main" val="3964847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512D5-1A9E-0B42-8861-D89964F888D8}" type="slidenum">
              <a:rPr lang="en-US" smtClean="0"/>
              <a:t>32</a:t>
            </a:fld>
            <a:endParaRPr lang="en-US"/>
          </a:p>
        </p:txBody>
      </p:sp>
    </p:spTree>
    <p:extLst>
      <p:ext uri="{BB962C8B-B14F-4D97-AF65-F5344CB8AC3E}">
        <p14:creationId xmlns:p14="http://schemas.microsoft.com/office/powerpoint/2010/main" val="239807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8839-6681-BE4E-951B-9A651174618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33CF278-C002-B040-9AA8-482A9923D45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3487910-C97B-4B4A-810E-50B90A7D24E3}"/>
              </a:ext>
            </a:extLst>
          </p:cNvPr>
          <p:cNvSpPr>
            <a:spLocks noGrp="1"/>
          </p:cNvSpPr>
          <p:nvPr>
            <p:ph type="dt" sz="half" idx="10"/>
          </p:nvPr>
        </p:nvSpPr>
        <p:spPr/>
        <p:txBody>
          <a:bodyPr/>
          <a:lstStyle>
            <a:lvl1pPr>
              <a:defRPr>
                <a:latin typeface="Helvetica" pitchFamily="2" charset="0"/>
              </a:defRPr>
            </a:lvl1pPr>
          </a:lstStyle>
          <a:p>
            <a:fld id="{1889FB63-E118-0C45-9A11-CDB30477D330}" type="datetime1">
              <a:rPr lang="en-US" smtClean="0"/>
              <a:t>3/5/25</a:t>
            </a:fld>
            <a:endParaRPr lang="en-US" dirty="0"/>
          </a:p>
        </p:txBody>
      </p:sp>
      <p:sp>
        <p:nvSpPr>
          <p:cNvPr id="5" name="Footer Placeholder 4">
            <a:extLst>
              <a:ext uri="{FF2B5EF4-FFF2-40B4-BE49-F238E27FC236}">
                <a16:creationId xmlns:a16="http://schemas.microsoft.com/office/drawing/2014/main" id="{7C2F8C5C-568C-DD4C-879A-CF2FEA5C108A}"/>
              </a:ext>
            </a:extLst>
          </p:cNvPr>
          <p:cNvSpPr>
            <a:spLocks noGrp="1"/>
          </p:cNvSpPr>
          <p:nvPr>
            <p:ph type="ftr" sz="quarter" idx="11"/>
          </p:nvPr>
        </p:nvSpPr>
        <p:spPr/>
        <p:txBody>
          <a:bodyPr/>
          <a:lstStyle>
            <a:lvl1pPr>
              <a:defRPr>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7114BB3D-5947-DE4D-95F5-C55D2AAB3B3A}"/>
              </a:ext>
            </a:extLst>
          </p:cNvPr>
          <p:cNvSpPr>
            <a:spLocks noGrp="1"/>
          </p:cNvSpPr>
          <p:nvPr>
            <p:ph type="sldNum" sz="quarter" idx="12"/>
          </p:nvPr>
        </p:nvSpPr>
        <p:spPr/>
        <p:txBody>
          <a:bodyPr/>
          <a:lstStyle/>
          <a:p>
            <a:fld id="{8D4BA20E-A553-6F48-BD36-E5AD94908D4A}" type="slidenum">
              <a:rPr lang="en-US" smtClean="0"/>
              <a:t>‹#›</a:t>
            </a:fld>
            <a:endParaRPr lang="en-US" dirty="0"/>
          </a:p>
        </p:txBody>
      </p:sp>
    </p:spTree>
    <p:extLst>
      <p:ext uri="{BB962C8B-B14F-4D97-AF65-F5344CB8AC3E}">
        <p14:creationId xmlns:p14="http://schemas.microsoft.com/office/powerpoint/2010/main" val="337889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9E8D-C0DA-B24A-8309-527F756E88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7CCE61-F2E1-BA4C-AF49-7AF56585497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26145-79E4-EE46-BC8F-6BE0046AFE45}"/>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Footer Placeholder 4">
            <a:extLst>
              <a:ext uri="{FF2B5EF4-FFF2-40B4-BE49-F238E27FC236}">
                <a16:creationId xmlns:a16="http://schemas.microsoft.com/office/drawing/2014/main" id="{6840AF66-B201-4544-8F74-C7D0D698B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0FE2E-6019-4D4E-8D2A-6E4EEF8E7409}"/>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255869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DA7F-2A35-1346-B92F-1F341C6AC8B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0F36E83-AD2C-F746-A85D-925B602DFA2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43B284-3D4B-614C-A977-1A7AE787E4B1}"/>
              </a:ext>
            </a:extLst>
          </p:cNvPr>
          <p:cNvSpPr>
            <a:spLocks noGrp="1"/>
          </p:cNvSpPr>
          <p:nvPr>
            <p:ph type="dt" sz="half" idx="10"/>
          </p:nvPr>
        </p:nvSpPr>
        <p:spPr/>
        <p:txBody>
          <a:bodyPr/>
          <a:lstStyle/>
          <a:p>
            <a:fld id="{CA3C1C0B-17BA-8F4E-8B50-7D22F126E95C}" type="datetime1">
              <a:rPr lang="en-US" smtClean="0"/>
              <a:t>3/5/25</a:t>
            </a:fld>
            <a:endParaRPr lang="en-US"/>
          </a:p>
        </p:txBody>
      </p:sp>
      <p:sp>
        <p:nvSpPr>
          <p:cNvPr id="5" name="Footer Placeholder 4">
            <a:extLst>
              <a:ext uri="{FF2B5EF4-FFF2-40B4-BE49-F238E27FC236}">
                <a16:creationId xmlns:a16="http://schemas.microsoft.com/office/drawing/2014/main" id="{9D0AE13C-EAC5-6C4B-9382-13D64CEF8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4E918-D1E0-C64A-8BA1-8577BCB78F99}"/>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399596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EC3-28E8-704C-BE6D-E06960EFE9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0613AC-D8AE-0945-BA7A-4E710ECA1405}"/>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615BC9-9C5E-524E-AD65-4BE46428BEE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45737C-954B-404C-A692-156BFC52B3CB}"/>
              </a:ext>
            </a:extLst>
          </p:cNvPr>
          <p:cNvSpPr>
            <a:spLocks noGrp="1"/>
          </p:cNvSpPr>
          <p:nvPr>
            <p:ph type="dt" sz="half" idx="10"/>
          </p:nvPr>
        </p:nvSpPr>
        <p:spPr/>
        <p:txBody>
          <a:bodyPr/>
          <a:lstStyle/>
          <a:p>
            <a:fld id="{248697D7-6D55-454F-9F62-CFBBB9354DB2}" type="datetime1">
              <a:rPr lang="en-US" smtClean="0"/>
              <a:t>3/5/25</a:t>
            </a:fld>
            <a:endParaRPr lang="en-US" dirty="0"/>
          </a:p>
        </p:txBody>
      </p:sp>
      <p:sp>
        <p:nvSpPr>
          <p:cNvPr id="6" name="Footer Placeholder 5">
            <a:extLst>
              <a:ext uri="{FF2B5EF4-FFF2-40B4-BE49-F238E27FC236}">
                <a16:creationId xmlns:a16="http://schemas.microsoft.com/office/drawing/2014/main" id="{B1B7BB41-B6AF-C046-8A9D-140C9A1717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13865A-0654-7E40-8C79-085F168125A6}"/>
              </a:ext>
            </a:extLst>
          </p:cNvPr>
          <p:cNvSpPr>
            <a:spLocks noGrp="1"/>
          </p:cNvSpPr>
          <p:nvPr>
            <p:ph type="sldNum" sz="quarter" idx="12"/>
          </p:nvPr>
        </p:nvSpPr>
        <p:spPr/>
        <p:txBody>
          <a:bodyPr/>
          <a:lstStyle/>
          <a:p>
            <a:fld id="{8D4BA20E-A553-6F48-BD36-E5AD94908D4A}" type="slidenum">
              <a:rPr lang="en-US" smtClean="0"/>
              <a:t>‹#›</a:t>
            </a:fld>
            <a:endParaRPr lang="en-US" dirty="0"/>
          </a:p>
        </p:txBody>
      </p:sp>
    </p:spTree>
    <p:extLst>
      <p:ext uri="{BB962C8B-B14F-4D97-AF65-F5344CB8AC3E}">
        <p14:creationId xmlns:p14="http://schemas.microsoft.com/office/powerpoint/2010/main" val="233867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A715-3C86-F543-911B-BDB5F97DB68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4A09E3-F378-6A44-84D8-3E3B60FB0AA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302FF74D-D1FA-B544-937E-2BB881F04BEF}"/>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AF3023-B809-E94C-8E0F-A0502273A0E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0A9436E-A5D4-C840-ADB6-658776EC6B37}"/>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EA04E5-7FA7-3B43-AA40-01420964E688}"/>
              </a:ext>
            </a:extLst>
          </p:cNvPr>
          <p:cNvSpPr>
            <a:spLocks noGrp="1"/>
          </p:cNvSpPr>
          <p:nvPr>
            <p:ph type="dt" sz="half" idx="10"/>
          </p:nvPr>
        </p:nvSpPr>
        <p:spPr/>
        <p:txBody>
          <a:bodyPr/>
          <a:lstStyle/>
          <a:p>
            <a:fld id="{8FACFC0B-FB05-3F4D-A328-A339FFEEE126}" type="datetime1">
              <a:rPr lang="en-US" smtClean="0"/>
              <a:t>3/5/25</a:t>
            </a:fld>
            <a:endParaRPr lang="en-US"/>
          </a:p>
        </p:txBody>
      </p:sp>
      <p:sp>
        <p:nvSpPr>
          <p:cNvPr id="8" name="Footer Placeholder 7">
            <a:extLst>
              <a:ext uri="{FF2B5EF4-FFF2-40B4-BE49-F238E27FC236}">
                <a16:creationId xmlns:a16="http://schemas.microsoft.com/office/drawing/2014/main" id="{D63A927A-46A0-8C48-B39D-C031ACEF79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048027-904F-7F44-965B-C2216F774F20}"/>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2224573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CFA0E-8D47-5249-86A2-6570A8D28D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317383-600A-5C4D-BB06-B153E0051DC4}"/>
              </a:ext>
            </a:extLst>
          </p:cNvPr>
          <p:cNvSpPr>
            <a:spLocks noGrp="1"/>
          </p:cNvSpPr>
          <p:nvPr>
            <p:ph type="dt" sz="half" idx="10"/>
          </p:nvPr>
        </p:nvSpPr>
        <p:spPr/>
        <p:txBody>
          <a:bodyPr/>
          <a:lstStyle/>
          <a:p>
            <a:fld id="{6E308E82-EEA2-9043-BD6A-D82B30BEF203}" type="datetime1">
              <a:rPr lang="en-US" smtClean="0"/>
              <a:t>3/5/25</a:t>
            </a:fld>
            <a:endParaRPr lang="en-US"/>
          </a:p>
        </p:txBody>
      </p:sp>
      <p:sp>
        <p:nvSpPr>
          <p:cNvPr id="4" name="Footer Placeholder 3">
            <a:extLst>
              <a:ext uri="{FF2B5EF4-FFF2-40B4-BE49-F238E27FC236}">
                <a16:creationId xmlns:a16="http://schemas.microsoft.com/office/drawing/2014/main" id="{6F1B6BD2-20DA-C949-A9B7-3F19AB787D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AD304A-3479-1A4F-964C-60D872F33F06}"/>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842249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47C403-7415-9647-98CF-441D82BB2D50}"/>
              </a:ext>
            </a:extLst>
          </p:cNvPr>
          <p:cNvSpPr>
            <a:spLocks noGrp="1"/>
          </p:cNvSpPr>
          <p:nvPr>
            <p:ph type="dt" sz="half" idx="10"/>
          </p:nvPr>
        </p:nvSpPr>
        <p:spPr/>
        <p:txBody>
          <a:bodyPr/>
          <a:lstStyle/>
          <a:p>
            <a:fld id="{3068F957-2BF5-1B45-BB66-1B40B40A657B}" type="datetime1">
              <a:rPr lang="en-US" smtClean="0"/>
              <a:t>3/5/25</a:t>
            </a:fld>
            <a:endParaRPr lang="en-US"/>
          </a:p>
        </p:txBody>
      </p:sp>
      <p:sp>
        <p:nvSpPr>
          <p:cNvPr id="3" name="Footer Placeholder 2">
            <a:extLst>
              <a:ext uri="{FF2B5EF4-FFF2-40B4-BE49-F238E27FC236}">
                <a16:creationId xmlns:a16="http://schemas.microsoft.com/office/drawing/2014/main" id="{00CA6D2A-C524-0243-B716-BD4C8E7040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CF6361-C199-6C4A-91AC-DFE879021915}"/>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198258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A005-A52A-904B-A014-9951E1C44DA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A468187-23FB-934E-93E2-C5BC3999FFE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C1645C-711B-1C40-9AA3-ECE14E5680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2BD2294-AE96-1141-9593-635599D34262}"/>
              </a:ext>
            </a:extLst>
          </p:cNvPr>
          <p:cNvSpPr>
            <a:spLocks noGrp="1"/>
          </p:cNvSpPr>
          <p:nvPr>
            <p:ph type="dt" sz="half" idx="10"/>
          </p:nvPr>
        </p:nvSpPr>
        <p:spPr/>
        <p:txBody>
          <a:bodyPr/>
          <a:lstStyle/>
          <a:p>
            <a:fld id="{19341DA6-EC52-E04C-B5D6-FD285A27740E}" type="datetime1">
              <a:rPr lang="en-US" smtClean="0"/>
              <a:t>3/5/25</a:t>
            </a:fld>
            <a:endParaRPr lang="en-US"/>
          </a:p>
        </p:txBody>
      </p:sp>
      <p:sp>
        <p:nvSpPr>
          <p:cNvPr id="6" name="Footer Placeholder 5">
            <a:extLst>
              <a:ext uri="{FF2B5EF4-FFF2-40B4-BE49-F238E27FC236}">
                <a16:creationId xmlns:a16="http://schemas.microsoft.com/office/drawing/2014/main" id="{EAB959CB-AFE3-0847-BC88-D668A06A4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51C6F1-4771-2649-9D26-94D8DF07EC30}"/>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3459740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96F2-18FE-E844-AAD6-3535BE15484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911838D-439B-AD42-93F4-D9348A379B9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FB11D829-FDB8-E040-868A-7ADD4BD6828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FE42404-CA76-1C44-BA22-9057BA19DC6B}"/>
              </a:ext>
            </a:extLst>
          </p:cNvPr>
          <p:cNvSpPr>
            <a:spLocks noGrp="1"/>
          </p:cNvSpPr>
          <p:nvPr>
            <p:ph type="dt" sz="half" idx="10"/>
          </p:nvPr>
        </p:nvSpPr>
        <p:spPr/>
        <p:txBody>
          <a:bodyPr/>
          <a:lstStyle/>
          <a:p>
            <a:fld id="{D202B50B-ECEB-2646-8B71-3204104573C4}" type="datetime1">
              <a:rPr lang="en-US" smtClean="0"/>
              <a:t>3/5/25</a:t>
            </a:fld>
            <a:endParaRPr lang="en-US"/>
          </a:p>
        </p:txBody>
      </p:sp>
      <p:sp>
        <p:nvSpPr>
          <p:cNvPr id="6" name="Footer Placeholder 5">
            <a:extLst>
              <a:ext uri="{FF2B5EF4-FFF2-40B4-BE49-F238E27FC236}">
                <a16:creationId xmlns:a16="http://schemas.microsoft.com/office/drawing/2014/main" id="{32570C65-70E8-FC4A-BD9A-065491482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FB137C-5B19-C34D-B9E9-BEC3CB87B088}"/>
              </a:ext>
            </a:extLst>
          </p:cNvPr>
          <p:cNvSpPr>
            <a:spLocks noGrp="1"/>
          </p:cNvSpPr>
          <p:nvPr>
            <p:ph type="sldNum" sz="quarter" idx="12"/>
          </p:nvPr>
        </p:nvSpPr>
        <p:spPr/>
        <p:txBody>
          <a:bodyPr/>
          <a:lstStyle/>
          <a:p>
            <a:fld id="{8D4BA20E-A553-6F48-BD36-E5AD94908D4A}" type="slidenum">
              <a:rPr lang="en-US" smtClean="0"/>
              <a:t>‹#›</a:t>
            </a:fld>
            <a:endParaRPr lang="en-US"/>
          </a:p>
        </p:txBody>
      </p:sp>
    </p:spTree>
    <p:extLst>
      <p:ext uri="{BB962C8B-B14F-4D97-AF65-F5344CB8AC3E}">
        <p14:creationId xmlns:p14="http://schemas.microsoft.com/office/powerpoint/2010/main" val="929094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738860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09BBA9-BE8B-0A4E-9CAB-43BC38C6F9E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3328197-B8B9-D34E-9DD7-E440661DC1B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Helvetica" pitchFamily="2" charset="0"/>
              </a:defRPr>
            </a:lvl1pPr>
          </a:lstStyle>
          <a:p>
            <a:fld id="{BDE35F40-1C17-434E-A199-5DBF2571093D}" type="datetime1">
              <a:rPr lang="en-US" smtClean="0"/>
              <a:t>3/5/25</a:t>
            </a:fld>
            <a:endParaRPr lang="en-US" dirty="0"/>
          </a:p>
        </p:txBody>
      </p:sp>
      <p:sp>
        <p:nvSpPr>
          <p:cNvPr id="5" name="Footer Placeholder 4">
            <a:extLst>
              <a:ext uri="{FF2B5EF4-FFF2-40B4-BE49-F238E27FC236}">
                <a16:creationId xmlns:a16="http://schemas.microsoft.com/office/drawing/2014/main" id="{6F32F633-6B68-B149-9857-93A61EFC782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242531D7-1B8B-204F-8BED-FCCE76EA0B3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Helvetica" pitchFamily="2" charset="0"/>
              </a:defRPr>
            </a:lvl1pPr>
          </a:lstStyle>
          <a:p>
            <a:fld id="{8D4BA20E-A553-6F48-BD36-E5AD94908D4A}" type="slidenum">
              <a:rPr lang="en-US" smtClean="0"/>
              <a:pPr/>
              <a:t>‹#›</a:t>
            </a:fld>
            <a:endParaRPr lang="en-US" dirty="0"/>
          </a:p>
        </p:txBody>
      </p:sp>
      <p:graphicFrame>
        <p:nvGraphicFramePr>
          <p:cNvPr id="9" name="Table 8">
            <a:extLst>
              <a:ext uri="{FF2B5EF4-FFF2-40B4-BE49-F238E27FC236}">
                <a16:creationId xmlns:a16="http://schemas.microsoft.com/office/drawing/2014/main" id="{3EA201AB-787A-9241-8359-94469DB6EBD0}"/>
              </a:ext>
            </a:extLst>
          </p:cNvPr>
          <p:cNvGraphicFramePr>
            <a:graphicFrameLocks noGrp="1"/>
          </p:cNvGraphicFramePr>
          <p:nvPr userDrawn="1">
            <p:extLst>
              <p:ext uri="{D42A27DB-BD31-4B8C-83A1-F6EECF244321}">
                <p14:modId xmlns:p14="http://schemas.microsoft.com/office/powerpoint/2010/main" val="1567901384"/>
              </p:ext>
            </p:extLst>
          </p:nvPr>
        </p:nvGraphicFramePr>
        <p:xfrm>
          <a:off x="0" y="-5718"/>
          <a:ext cx="9144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4171477759"/>
                    </a:ext>
                  </a:extLst>
                </a:gridCol>
                <a:gridCol w="3048000">
                  <a:extLst>
                    <a:ext uri="{9D8B030D-6E8A-4147-A177-3AD203B41FA5}">
                      <a16:colId xmlns:a16="http://schemas.microsoft.com/office/drawing/2014/main" val="3340352311"/>
                    </a:ext>
                  </a:extLst>
                </a:gridCol>
                <a:gridCol w="3048000">
                  <a:extLst>
                    <a:ext uri="{9D8B030D-6E8A-4147-A177-3AD203B41FA5}">
                      <a16:colId xmlns:a16="http://schemas.microsoft.com/office/drawing/2014/main" val="1981605237"/>
                    </a:ext>
                  </a:extLst>
                </a:gridCol>
              </a:tblGrid>
              <a:tr h="4170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bg1"/>
                          </a:solidFill>
                          <a:latin typeface="Helvetica" pitchFamily="2" charset="0"/>
                        </a:rPr>
                        <a:t>       Gerstein </a:t>
                      </a:r>
                      <a:r>
                        <a:rPr lang="en-US" sz="2400" b="0" i="0" dirty="0">
                          <a:solidFill>
                            <a:schemeClr val="bg1"/>
                          </a:solidFill>
                          <a:latin typeface="Helvetica Light" panose="020B0403020202020204" pitchFamily="34" charset="0"/>
                        </a:rPr>
                        <a:t>Lab</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tc>
                  <a:txBody>
                    <a:bodyPr/>
                    <a:lstStyle/>
                    <a:p>
                      <a:endParaRPr lang="en-US" sz="2400" b="0" i="0" dirty="0">
                        <a:latin typeface="Helvetica" pitchFamily="2" charset="0"/>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i="0" dirty="0">
                        <a:solidFill>
                          <a:schemeClr val="bg1"/>
                        </a:solidFill>
                        <a:latin typeface="Helvetica" pitchFamily="2" charset="0"/>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56B"/>
                    </a:solidFill>
                  </a:tcPr>
                </a:tc>
                <a:extLst>
                  <a:ext uri="{0D108BD9-81ED-4DB2-BD59-A6C34878D82A}">
                    <a16:rowId xmlns:a16="http://schemas.microsoft.com/office/drawing/2014/main" val="502543271"/>
                  </a:ext>
                </a:extLst>
              </a:tr>
            </a:tbl>
          </a:graphicData>
        </a:graphic>
      </p:graphicFrame>
      <p:sp>
        <p:nvSpPr>
          <p:cNvPr id="2" name="Title Placeholder 1">
            <a:extLst>
              <a:ext uri="{FF2B5EF4-FFF2-40B4-BE49-F238E27FC236}">
                <a16:creationId xmlns:a16="http://schemas.microsoft.com/office/drawing/2014/main" id="{AF1AA362-7DC0-8840-B26C-6DEA3B8F5232}"/>
              </a:ext>
            </a:extLst>
          </p:cNvPr>
          <p:cNvSpPr>
            <a:spLocks noGrp="1"/>
          </p:cNvSpPr>
          <p:nvPr>
            <p:ph type="title"/>
          </p:nvPr>
        </p:nvSpPr>
        <p:spPr>
          <a:xfrm>
            <a:off x="628649" y="630870"/>
            <a:ext cx="7886700" cy="1009332"/>
          </a:xfrm>
          <a:prstGeom prst="rect">
            <a:avLst/>
          </a:prstGeom>
        </p:spPr>
        <p:txBody>
          <a:bodyPr vert="horz" lIns="91440" tIns="45720" rIns="91440" bIns="45720" rtlCol="0" anchor="ctr">
            <a:normAutofit/>
          </a:bodyPr>
          <a:lstStyle/>
          <a:p>
            <a:endParaRPr lang="en-US" dirty="0"/>
          </a:p>
        </p:txBody>
      </p:sp>
      <p:pic>
        <p:nvPicPr>
          <p:cNvPr id="13" name="Picture 12">
            <a:extLst>
              <a:ext uri="{FF2B5EF4-FFF2-40B4-BE49-F238E27FC236}">
                <a16:creationId xmlns:a16="http://schemas.microsoft.com/office/drawing/2014/main" id="{7797CD61-DFFD-8144-9E28-2A9D654594C9}"/>
              </a:ext>
            </a:extLst>
          </p:cNvPr>
          <p:cNvPicPr>
            <a:picLocks noChangeAspect="1"/>
          </p:cNvPicPr>
          <p:nvPr userDrawn="1"/>
        </p:nvPicPr>
        <p:blipFill>
          <a:blip r:embed="rId12"/>
          <a:stretch>
            <a:fillRect/>
          </a:stretch>
        </p:blipFill>
        <p:spPr>
          <a:xfrm>
            <a:off x="7829549" y="-120018"/>
            <a:ext cx="685800" cy="685800"/>
          </a:xfrm>
          <a:prstGeom prst="rect">
            <a:avLst/>
          </a:prstGeom>
        </p:spPr>
      </p:pic>
    </p:spTree>
    <p:extLst>
      <p:ext uri="{BB962C8B-B14F-4D97-AF65-F5344CB8AC3E}">
        <p14:creationId xmlns:p14="http://schemas.microsoft.com/office/powerpoint/2010/main" val="49520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p:txStyles>
    <p:titleStyle>
      <a:lvl1pPr algn="l" defTabSz="685800" rtl="0" eaLnBrk="1" latinLnBrk="0" hangingPunct="1">
        <a:lnSpc>
          <a:spcPct val="90000"/>
        </a:lnSpc>
        <a:spcBef>
          <a:spcPct val="0"/>
        </a:spcBef>
        <a:buNone/>
        <a:defRPr sz="3300" kern="1200">
          <a:solidFill>
            <a:srgbClr val="00356B"/>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356B"/>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0356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00356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1038/s41591-023-02504-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6AAF8-09A6-3543-8690-707B815B3E48}"/>
              </a:ext>
            </a:extLst>
          </p:cNvPr>
          <p:cNvSpPr>
            <a:spLocks noGrp="1"/>
          </p:cNvSpPr>
          <p:nvPr>
            <p:ph type="ctrTitle"/>
          </p:nvPr>
        </p:nvSpPr>
        <p:spPr>
          <a:xfrm>
            <a:off x="606903" y="637247"/>
            <a:ext cx="7930194" cy="1861169"/>
          </a:xfrm>
        </p:spPr>
        <p:txBody>
          <a:bodyPr anchor="ctr">
            <a:normAutofit/>
          </a:bodyPr>
          <a:lstStyle/>
          <a:p>
            <a:r>
              <a:rPr lang="en-US" sz="4000" dirty="0"/>
              <a:t>Medical Image Data Analysis (25t2) </a:t>
            </a:r>
          </a:p>
        </p:txBody>
      </p:sp>
      <p:sp>
        <p:nvSpPr>
          <p:cNvPr id="3" name="Subtitle 2">
            <a:extLst>
              <a:ext uri="{FF2B5EF4-FFF2-40B4-BE49-F238E27FC236}">
                <a16:creationId xmlns:a16="http://schemas.microsoft.com/office/drawing/2014/main" id="{1EB7A050-735C-1448-97B9-6520AEC96ABD}"/>
              </a:ext>
            </a:extLst>
          </p:cNvPr>
          <p:cNvSpPr>
            <a:spLocks noGrp="1"/>
          </p:cNvSpPr>
          <p:nvPr>
            <p:ph type="subTitle" idx="1"/>
          </p:nvPr>
        </p:nvSpPr>
        <p:spPr>
          <a:xfrm>
            <a:off x="1143000" y="4907756"/>
            <a:ext cx="6858000" cy="1655762"/>
          </a:xfrm>
        </p:spPr>
        <p:txBody>
          <a:bodyPr anchor="ctr"/>
          <a:lstStyle/>
          <a:p>
            <a:pPr>
              <a:defRPr b="1">
                <a:latin typeface="Helvetica"/>
                <a:ea typeface="Helvetica"/>
                <a:cs typeface="Helvetica"/>
                <a:sym typeface="Helvetica"/>
              </a:defRPr>
            </a:pPr>
            <a:r>
              <a:rPr lang="nl" dirty="0"/>
              <a:t>Suchen Zheng</a:t>
            </a:r>
          </a:p>
          <a:p>
            <a:r>
              <a:rPr lang="nl" dirty="0"/>
              <a:t>CBB 752 Spring 202</a:t>
            </a:r>
            <a:r>
              <a:rPr lang="en-US" altLang="zh-CN" dirty="0"/>
              <a:t>5</a:t>
            </a:r>
            <a:endParaRPr lang="en-US" altLang="zh-CN" sz="1800" dirty="0"/>
          </a:p>
        </p:txBody>
      </p:sp>
      <p:sp>
        <p:nvSpPr>
          <p:cNvPr id="6" name="Rectangle 5">
            <a:extLst>
              <a:ext uri="{FF2B5EF4-FFF2-40B4-BE49-F238E27FC236}">
                <a16:creationId xmlns:a16="http://schemas.microsoft.com/office/drawing/2014/main" id="{5B71B900-18C3-714D-80D3-497B9B3CF835}"/>
              </a:ext>
            </a:extLst>
          </p:cNvPr>
          <p:cNvSpPr/>
          <p:nvPr/>
        </p:nvSpPr>
        <p:spPr>
          <a:xfrm>
            <a:off x="7009029" y="6425018"/>
            <a:ext cx="184731" cy="276999"/>
          </a:xfrm>
          <a:prstGeom prst="rect">
            <a:avLst/>
          </a:prstGeom>
        </p:spPr>
        <p:txBody>
          <a:bodyPr wrap="none">
            <a:spAutoFit/>
          </a:bodyPr>
          <a:lstStyle/>
          <a:p>
            <a:endParaRPr lang="en-US" sz="1200" dirty="0"/>
          </a:p>
        </p:txBody>
      </p:sp>
      <p:pic>
        <p:nvPicPr>
          <p:cNvPr id="4" name="Picture 3">
            <a:extLst>
              <a:ext uri="{FF2B5EF4-FFF2-40B4-BE49-F238E27FC236}">
                <a16:creationId xmlns:a16="http://schemas.microsoft.com/office/drawing/2014/main" id="{8D500DEF-74A3-24AA-6F17-2F36AB70AD8B}"/>
              </a:ext>
            </a:extLst>
          </p:cNvPr>
          <p:cNvPicPr>
            <a:picLocks noChangeAspect="1"/>
          </p:cNvPicPr>
          <p:nvPr/>
        </p:nvPicPr>
        <p:blipFill rotWithShape="1">
          <a:blip r:embed="rId3"/>
          <a:srcRect t="6565"/>
          <a:stretch/>
        </p:blipFill>
        <p:spPr>
          <a:xfrm>
            <a:off x="1995566" y="2368138"/>
            <a:ext cx="5013463" cy="2852210"/>
          </a:xfrm>
          <a:prstGeom prst="rect">
            <a:avLst/>
          </a:prstGeom>
        </p:spPr>
      </p:pic>
    </p:spTree>
    <p:extLst>
      <p:ext uri="{BB962C8B-B14F-4D97-AF65-F5344CB8AC3E}">
        <p14:creationId xmlns:p14="http://schemas.microsoft.com/office/powerpoint/2010/main" val="3305591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3E01-4383-117C-3D17-8C2A6135309D}"/>
              </a:ext>
            </a:extLst>
          </p:cNvPr>
          <p:cNvSpPr>
            <a:spLocks noGrp="1"/>
          </p:cNvSpPr>
          <p:nvPr>
            <p:ph type="title"/>
          </p:nvPr>
        </p:nvSpPr>
        <p:spPr/>
        <p:txBody>
          <a:bodyPr/>
          <a:lstStyle/>
          <a:p>
            <a:r>
              <a:rPr lang="en-US" sz="3600" dirty="0"/>
              <a:t>Medical Image Data Analysis</a:t>
            </a:r>
            <a:endParaRPr lang="en-US" dirty="0"/>
          </a:p>
        </p:txBody>
      </p:sp>
      <p:sp>
        <p:nvSpPr>
          <p:cNvPr id="3" name="Content Placeholder 2">
            <a:extLst>
              <a:ext uri="{FF2B5EF4-FFF2-40B4-BE49-F238E27FC236}">
                <a16:creationId xmlns:a16="http://schemas.microsoft.com/office/drawing/2014/main" id="{9B8CB497-3C1F-384F-997D-F24C2AC8626E}"/>
              </a:ext>
            </a:extLst>
          </p:cNvPr>
          <p:cNvSpPr>
            <a:spLocks noGrp="1"/>
          </p:cNvSpPr>
          <p:nvPr>
            <p:ph idx="1"/>
          </p:nvPr>
        </p:nvSpPr>
        <p:spPr/>
        <p:txBody>
          <a:bodyPr/>
          <a:lstStyle/>
          <a:p>
            <a:r>
              <a:rPr lang="en-US" dirty="0"/>
              <a:t>Medical image analysis involves various tasks such as </a:t>
            </a:r>
            <a:r>
              <a:rPr lang="en-US" b="1" dirty="0"/>
              <a:t>image segmentation, </a:t>
            </a:r>
            <a:r>
              <a:rPr lang="en-US" dirty="0"/>
              <a:t>image registration, feature extraction, classification, and visualization.</a:t>
            </a:r>
          </a:p>
          <a:p>
            <a:pPr marL="0" indent="0">
              <a:buNone/>
            </a:pPr>
            <a:endParaRPr lang="en-US" dirty="0"/>
          </a:p>
          <a:p>
            <a:r>
              <a:rPr lang="en-US" dirty="0"/>
              <a:t>The primary objective of medical image processing is to extract meaningful information from medical images to aid in diagnosis, treatment planning, and therapeutic interventions</a:t>
            </a:r>
          </a:p>
          <a:p>
            <a:endParaRPr lang="en-US" dirty="0"/>
          </a:p>
          <a:p>
            <a:endParaRPr lang="en-US" dirty="0"/>
          </a:p>
        </p:txBody>
      </p:sp>
      <p:sp>
        <p:nvSpPr>
          <p:cNvPr id="4" name="Date Placeholder 3">
            <a:extLst>
              <a:ext uri="{FF2B5EF4-FFF2-40B4-BE49-F238E27FC236}">
                <a16:creationId xmlns:a16="http://schemas.microsoft.com/office/drawing/2014/main" id="{6C3CD42B-5197-E69C-C6C1-C7386768AF33}"/>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1F5B60E2-2BE5-6EB0-9C7B-9BB66A0D9E1D}"/>
              </a:ext>
            </a:extLst>
          </p:cNvPr>
          <p:cNvSpPr>
            <a:spLocks noGrp="1"/>
          </p:cNvSpPr>
          <p:nvPr>
            <p:ph type="sldNum" sz="quarter" idx="12"/>
          </p:nvPr>
        </p:nvSpPr>
        <p:spPr/>
        <p:txBody>
          <a:bodyPr/>
          <a:lstStyle/>
          <a:p>
            <a:fld id="{8D4BA20E-A553-6F48-BD36-E5AD94908D4A}" type="slidenum">
              <a:rPr lang="en-US" smtClean="0"/>
              <a:t>2</a:t>
            </a:fld>
            <a:endParaRPr lang="en-US"/>
          </a:p>
        </p:txBody>
      </p:sp>
    </p:spTree>
    <p:extLst>
      <p:ext uri="{BB962C8B-B14F-4D97-AF65-F5344CB8AC3E}">
        <p14:creationId xmlns:p14="http://schemas.microsoft.com/office/powerpoint/2010/main" val="18257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B0FAC-159A-B9B7-0D06-5DDD365C7A23}"/>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B63D8377-7AF2-3DC0-0172-4B2E2EB4A91F}"/>
              </a:ext>
            </a:extLst>
          </p:cNvPr>
          <p:cNvSpPr>
            <a:spLocks noGrp="1"/>
          </p:cNvSpPr>
          <p:nvPr>
            <p:ph idx="1"/>
          </p:nvPr>
        </p:nvSpPr>
        <p:spPr/>
        <p:txBody>
          <a:bodyPr/>
          <a:lstStyle/>
          <a:p>
            <a:r>
              <a:rPr lang="en-US" dirty="0"/>
              <a:t>Americans experience 12 million diagnostic errors a year</a:t>
            </a:r>
          </a:p>
          <a:p>
            <a:pPr marL="0" indent="0">
              <a:buNone/>
            </a:pPr>
            <a:r>
              <a:rPr lang="en-US" dirty="0"/>
              <a:t>  (1 out of 20)</a:t>
            </a:r>
          </a:p>
          <a:p>
            <a:r>
              <a:rPr lang="en-US" sz="1200" dirty="0"/>
              <a:t>[Source: The Institute of Medicine; in the news: </a:t>
            </a:r>
            <a:r>
              <a:rPr lang="en-US" sz="1200" dirty="0" err="1"/>
              <a:t>goo.gl</a:t>
            </a:r>
            <a:r>
              <a:rPr lang="en-US" sz="1200" dirty="0"/>
              <a:t>/b7B1iq]</a:t>
            </a:r>
          </a:p>
          <a:p>
            <a:pPr marL="0" indent="0">
              <a:buNone/>
            </a:pPr>
            <a:endParaRPr lang="en-US" dirty="0"/>
          </a:p>
          <a:p>
            <a:r>
              <a:rPr lang="en-US" dirty="0"/>
              <a:t>Approximately 795,000 Americans experience permanent disability or death annually due to misdiagnosis of serious conditions</a:t>
            </a:r>
          </a:p>
          <a:p>
            <a:r>
              <a:rPr lang="en-US" sz="1200" dirty="0"/>
              <a:t>[Source: JHU; https://</a:t>
            </a:r>
            <a:r>
              <a:rPr lang="en-US" sz="1200" dirty="0" err="1"/>
              <a:t>bit.ly</a:t>
            </a:r>
            <a:r>
              <a:rPr lang="en-US" sz="1200" dirty="0"/>
              <a:t>/4ih2TrQ]</a:t>
            </a:r>
          </a:p>
          <a:p>
            <a:pPr marL="0" indent="0">
              <a:buNone/>
            </a:pPr>
            <a:endParaRPr lang="en-US" sz="1200" dirty="0"/>
          </a:p>
          <a:p>
            <a:r>
              <a:rPr lang="en-US" dirty="0"/>
              <a:t>Breast cancer misdiagnosis costs $4B/year </a:t>
            </a:r>
          </a:p>
          <a:p>
            <a:r>
              <a:rPr lang="en-US" sz="1200" dirty="0"/>
              <a:t>[Source: CNBC https://</a:t>
            </a:r>
            <a:r>
              <a:rPr lang="en-US" sz="1200" dirty="0" err="1"/>
              <a:t>goo.gl</a:t>
            </a:r>
            <a:r>
              <a:rPr lang="en-US" sz="1200" dirty="0"/>
              <a:t>/2THOG7 ]</a:t>
            </a:r>
          </a:p>
          <a:p>
            <a:endParaRPr lang="en-US" dirty="0"/>
          </a:p>
        </p:txBody>
      </p:sp>
      <p:sp>
        <p:nvSpPr>
          <p:cNvPr id="4" name="Date Placeholder 3">
            <a:extLst>
              <a:ext uri="{FF2B5EF4-FFF2-40B4-BE49-F238E27FC236}">
                <a16:creationId xmlns:a16="http://schemas.microsoft.com/office/drawing/2014/main" id="{D57E6674-12E9-61C5-378D-7C5E178FBB2B}"/>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1FEB53DB-3976-9C3C-510C-8F6E41FCB6A3}"/>
              </a:ext>
            </a:extLst>
          </p:cNvPr>
          <p:cNvSpPr>
            <a:spLocks noGrp="1"/>
          </p:cNvSpPr>
          <p:nvPr>
            <p:ph type="sldNum" sz="quarter" idx="12"/>
          </p:nvPr>
        </p:nvSpPr>
        <p:spPr/>
        <p:txBody>
          <a:bodyPr/>
          <a:lstStyle/>
          <a:p>
            <a:fld id="{8D4BA20E-A553-6F48-BD36-E5AD94908D4A}" type="slidenum">
              <a:rPr lang="en-US" smtClean="0"/>
              <a:t>3</a:t>
            </a:fld>
            <a:endParaRPr lang="en-US"/>
          </a:p>
        </p:txBody>
      </p:sp>
    </p:spTree>
    <p:extLst>
      <p:ext uri="{BB962C8B-B14F-4D97-AF65-F5344CB8AC3E}">
        <p14:creationId xmlns:p14="http://schemas.microsoft.com/office/powerpoint/2010/main" val="4154722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07FD-AAD7-B67D-D893-8589ADC7053B}"/>
              </a:ext>
            </a:extLst>
          </p:cNvPr>
          <p:cNvSpPr>
            <a:spLocks noGrp="1"/>
          </p:cNvSpPr>
          <p:nvPr>
            <p:ph type="title"/>
          </p:nvPr>
        </p:nvSpPr>
        <p:spPr/>
        <p:txBody>
          <a:bodyPr/>
          <a:lstStyle/>
          <a:p>
            <a:r>
              <a:rPr lang="en-US" dirty="0"/>
              <a:t>Medical Imaging</a:t>
            </a:r>
          </a:p>
        </p:txBody>
      </p:sp>
      <p:sp>
        <p:nvSpPr>
          <p:cNvPr id="4" name="Date Placeholder 3">
            <a:extLst>
              <a:ext uri="{FF2B5EF4-FFF2-40B4-BE49-F238E27FC236}">
                <a16:creationId xmlns:a16="http://schemas.microsoft.com/office/drawing/2014/main" id="{A8EAF9A1-99DA-3A97-E57E-9C891B0C23AF}"/>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87AE8C86-23DA-C51C-4E50-9A74986D9EA0}"/>
              </a:ext>
            </a:extLst>
          </p:cNvPr>
          <p:cNvSpPr>
            <a:spLocks noGrp="1"/>
          </p:cNvSpPr>
          <p:nvPr>
            <p:ph type="sldNum" sz="quarter" idx="12"/>
          </p:nvPr>
        </p:nvSpPr>
        <p:spPr/>
        <p:txBody>
          <a:bodyPr/>
          <a:lstStyle/>
          <a:p>
            <a:fld id="{8D4BA20E-A553-6F48-BD36-E5AD94908D4A}" type="slidenum">
              <a:rPr lang="en-US" smtClean="0"/>
              <a:t>4</a:t>
            </a:fld>
            <a:endParaRPr lang="en-US" dirty="0"/>
          </a:p>
        </p:txBody>
      </p:sp>
      <p:pic>
        <p:nvPicPr>
          <p:cNvPr id="1026" name="Picture 2" descr="Prostate cancer MRI scans: is the NHS ready? - Cancer Research UK - Cancer  News">
            <a:extLst>
              <a:ext uri="{FF2B5EF4-FFF2-40B4-BE49-F238E27FC236}">
                <a16:creationId xmlns:a16="http://schemas.microsoft.com/office/drawing/2014/main" id="{91B9C882-9999-3A22-266C-AC2EED5872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49" y="2120052"/>
            <a:ext cx="2789719" cy="15658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rmal brain (MRI) | Radiology Case | Radiopaedia.org">
            <a:extLst>
              <a:ext uri="{FF2B5EF4-FFF2-40B4-BE49-F238E27FC236}">
                <a16:creationId xmlns:a16="http://schemas.microsoft.com/office/drawing/2014/main" id="{542D1111-0C49-78DA-CCB8-7484F6DF9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5736" y="2120052"/>
            <a:ext cx="1565842" cy="15658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3145A79-BF8B-9CD1-47DA-0CE36AD95EFD}"/>
              </a:ext>
            </a:extLst>
          </p:cNvPr>
          <p:cNvSpPr txBox="1"/>
          <p:nvPr/>
        </p:nvSpPr>
        <p:spPr>
          <a:xfrm>
            <a:off x="1336294" y="3724184"/>
            <a:ext cx="1336328" cy="369332"/>
          </a:xfrm>
          <a:prstGeom prst="rect">
            <a:avLst/>
          </a:prstGeom>
          <a:noFill/>
        </p:spPr>
        <p:txBody>
          <a:bodyPr wrap="none" rtlCol="0">
            <a:spAutoFit/>
          </a:bodyPr>
          <a:lstStyle/>
          <a:p>
            <a:r>
              <a:rPr lang="en-US" dirty="0"/>
              <a:t>Prostate MR</a:t>
            </a:r>
          </a:p>
        </p:txBody>
      </p:sp>
      <p:sp>
        <p:nvSpPr>
          <p:cNvPr id="7" name="TextBox 6">
            <a:extLst>
              <a:ext uri="{FF2B5EF4-FFF2-40B4-BE49-F238E27FC236}">
                <a16:creationId xmlns:a16="http://schemas.microsoft.com/office/drawing/2014/main" id="{E46A75D6-C730-B193-E04F-5D40F3C6BF3B}"/>
              </a:ext>
            </a:extLst>
          </p:cNvPr>
          <p:cNvSpPr txBox="1"/>
          <p:nvPr/>
        </p:nvSpPr>
        <p:spPr>
          <a:xfrm>
            <a:off x="4020010" y="3724184"/>
            <a:ext cx="1103251" cy="369332"/>
          </a:xfrm>
          <a:prstGeom prst="rect">
            <a:avLst/>
          </a:prstGeom>
          <a:noFill/>
        </p:spPr>
        <p:txBody>
          <a:bodyPr wrap="none" rtlCol="0">
            <a:spAutoFit/>
          </a:bodyPr>
          <a:lstStyle/>
          <a:p>
            <a:r>
              <a:rPr lang="en-US" dirty="0"/>
              <a:t>Brain MRI</a:t>
            </a:r>
          </a:p>
        </p:txBody>
      </p:sp>
      <p:pic>
        <p:nvPicPr>
          <p:cNvPr id="1032" name="Picture 8" descr="Breast Cancer | Radiology Key">
            <a:extLst>
              <a:ext uri="{FF2B5EF4-FFF2-40B4-BE49-F238E27FC236}">
                <a16:creationId xmlns:a16="http://schemas.microsoft.com/office/drawing/2014/main" id="{20B7508D-0C6F-B1BC-3641-17A881B4D3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649" y="4100275"/>
            <a:ext cx="2789719" cy="18802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269F6E9-A34E-8C44-8B14-2EE0AA28B301}"/>
              </a:ext>
            </a:extLst>
          </p:cNvPr>
          <p:cNvSpPr txBox="1"/>
          <p:nvPr/>
        </p:nvSpPr>
        <p:spPr>
          <a:xfrm>
            <a:off x="974762" y="5980546"/>
            <a:ext cx="1953292" cy="369332"/>
          </a:xfrm>
          <a:prstGeom prst="rect">
            <a:avLst/>
          </a:prstGeom>
          <a:noFill/>
        </p:spPr>
        <p:txBody>
          <a:bodyPr wrap="none" rtlCol="0">
            <a:spAutoFit/>
          </a:bodyPr>
          <a:lstStyle/>
          <a:p>
            <a:r>
              <a:rPr lang="en-US" dirty="0"/>
              <a:t>Breast cancer x-ray</a:t>
            </a:r>
          </a:p>
        </p:txBody>
      </p:sp>
      <p:pic>
        <p:nvPicPr>
          <p:cNvPr id="1034" name="Picture 10" descr="Basics of Breast Ultrasound - Radiology | UCLA Health">
            <a:extLst>
              <a:ext uri="{FF2B5EF4-FFF2-40B4-BE49-F238E27FC236}">
                <a16:creationId xmlns:a16="http://schemas.microsoft.com/office/drawing/2014/main" id="{64630C47-6B5D-E7CC-B73F-F2EB5C94D9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9286" y="4198221"/>
            <a:ext cx="2686050" cy="168437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12C6646-22F2-8C4F-D2BD-66B3521F84AA}"/>
              </a:ext>
            </a:extLst>
          </p:cNvPr>
          <p:cNvSpPr txBox="1"/>
          <p:nvPr/>
        </p:nvSpPr>
        <p:spPr>
          <a:xfrm>
            <a:off x="3951472" y="5987019"/>
            <a:ext cx="2381678" cy="369332"/>
          </a:xfrm>
          <a:prstGeom prst="rect">
            <a:avLst/>
          </a:prstGeom>
          <a:noFill/>
        </p:spPr>
        <p:txBody>
          <a:bodyPr wrap="none" rtlCol="0">
            <a:spAutoFit/>
          </a:bodyPr>
          <a:lstStyle/>
          <a:p>
            <a:r>
              <a:rPr lang="en-US" dirty="0"/>
              <a:t>Breast ultrasound (U/S)</a:t>
            </a:r>
          </a:p>
        </p:txBody>
      </p:sp>
      <p:pic>
        <p:nvPicPr>
          <p:cNvPr id="1036" name="Picture 12" descr="PET Tracer for Parkinson's Diagnosis to Be Tested in First-in-Human Study">
            <a:extLst>
              <a:ext uri="{FF2B5EF4-FFF2-40B4-BE49-F238E27FC236}">
                <a16:creationId xmlns:a16="http://schemas.microsoft.com/office/drawing/2014/main" id="{55F1CA3C-F7D6-BCD8-E3E0-F74AF0036B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3922" y="2121853"/>
            <a:ext cx="1535801" cy="15640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ED8EEF5-2E50-73B5-06F4-B6C74E288D42}"/>
              </a:ext>
            </a:extLst>
          </p:cNvPr>
          <p:cNvSpPr txBox="1"/>
          <p:nvPr/>
        </p:nvSpPr>
        <p:spPr>
          <a:xfrm>
            <a:off x="5839002" y="3732651"/>
            <a:ext cx="1497398" cy="369332"/>
          </a:xfrm>
          <a:prstGeom prst="rect">
            <a:avLst/>
          </a:prstGeom>
          <a:noFill/>
        </p:spPr>
        <p:txBody>
          <a:bodyPr wrap="none" rtlCol="0">
            <a:spAutoFit/>
          </a:bodyPr>
          <a:lstStyle/>
          <a:p>
            <a:r>
              <a:rPr lang="en-US" dirty="0"/>
              <a:t>Parkinson PET</a:t>
            </a:r>
          </a:p>
        </p:txBody>
      </p:sp>
      <p:pic>
        <p:nvPicPr>
          <p:cNvPr id="1038" name="Picture 14" descr="figure 3">
            <a:extLst>
              <a:ext uri="{FF2B5EF4-FFF2-40B4-BE49-F238E27FC236}">
                <a16:creationId xmlns:a16="http://schemas.microsoft.com/office/drawing/2014/main" id="{675053A1-E5DE-66AA-E9A1-28AAB526892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1486" t="3597" r="1132" b="3059"/>
          <a:stretch/>
        </p:blipFill>
        <p:spPr bwMode="auto">
          <a:xfrm>
            <a:off x="6794413" y="4198221"/>
            <a:ext cx="1662977" cy="16309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9EBD62E-59A5-7120-DAB7-28E3DFBED303}"/>
              </a:ext>
            </a:extLst>
          </p:cNvPr>
          <p:cNvSpPr txBox="1"/>
          <p:nvPr/>
        </p:nvSpPr>
        <p:spPr>
          <a:xfrm>
            <a:off x="7100005" y="5951636"/>
            <a:ext cx="1441100" cy="369332"/>
          </a:xfrm>
          <a:prstGeom prst="rect">
            <a:avLst/>
          </a:prstGeom>
          <a:noFill/>
        </p:spPr>
        <p:txBody>
          <a:bodyPr wrap="none" rtlCol="0">
            <a:spAutoFit/>
          </a:bodyPr>
          <a:lstStyle/>
          <a:p>
            <a:r>
              <a:rPr lang="en-US" dirty="0"/>
              <a:t>Breast biopsy</a:t>
            </a:r>
          </a:p>
        </p:txBody>
      </p:sp>
      <p:sp>
        <p:nvSpPr>
          <p:cNvPr id="13" name="TextBox 12">
            <a:extLst>
              <a:ext uri="{FF2B5EF4-FFF2-40B4-BE49-F238E27FC236}">
                <a16:creationId xmlns:a16="http://schemas.microsoft.com/office/drawing/2014/main" id="{9FA3D3D3-13CD-37E4-D532-C0CE77E5A4EE}"/>
              </a:ext>
            </a:extLst>
          </p:cNvPr>
          <p:cNvSpPr txBox="1"/>
          <p:nvPr/>
        </p:nvSpPr>
        <p:spPr>
          <a:xfrm>
            <a:off x="628649" y="1551774"/>
            <a:ext cx="3855607" cy="369332"/>
          </a:xfrm>
          <a:prstGeom prst="rect">
            <a:avLst/>
          </a:prstGeom>
          <a:noFill/>
        </p:spPr>
        <p:txBody>
          <a:bodyPr wrap="none" rtlCol="0">
            <a:spAutoFit/>
          </a:bodyPr>
          <a:lstStyle/>
          <a:p>
            <a:r>
              <a:rPr lang="en-US" dirty="0"/>
              <a:t>700 Billion images/year in the US alone</a:t>
            </a:r>
          </a:p>
        </p:txBody>
      </p:sp>
    </p:spTree>
    <p:extLst>
      <p:ext uri="{BB962C8B-B14F-4D97-AF65-F5344CB8AC3E}">
        <p14:creationId xmlns:p14="http://schemas.microsoft.com/office/powerpoint/2010/main" val="3951033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340C2-2AFD-AD86-240A-18405D6064FD}"/>
              </a:ext>
            </a:extLst>
          </p:cNvPr>
          <p:cNvSpPr>
            <a:spLocks noGrp="1"/>
          </p:cNvSpPr>
          <p:nvPr>
            <p:ph type="title"/>
          </p:nvPr>
        </p:nvSpPr>
        <p:spPr/>
        <p:txBody>
          <a:bodyPr/>
          <a:lstStyle/>
          <a:p>
            <a:r>
              <a:rPr lang="en-US" dirty="0"/>
              <a:t>Misdiagnosis</a:t>
            </a:r>
          </a:p>
        </p:txBody>
      </p:sp>
      <p:sp>
        <p:nvSpPr>
          <p:cNvPr id="4" name="Date Placeholder 3">
            <a:extLst>
              <a:ext uri="{FF2B5EF4-FFF2-40B4-BE49-F238E27FC236}">
                <a16:creationId xmlns:a16="http://schemas.microsoft.com/office/drawing/2014/main" id="{F00B090F-A91D-8731-F689-6FA5E470ACDC}"/>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0C7E7F45-C0F3-E7A1-FF9B-AAA5E454BAD0}"/>
              </a:ext>
            </a:extLst>
          </p:cNvPr>
          <p:cNvSpPr>
            <a:spLocks noGrp="1"/>
          </p:cNvSpPr>
          <p:nvPr>
            <p:ph type="sldNum" sz="quarter" idx="12"/>
          </p:nvPr>
        </p:nvSpPr>
        <p:spPr/>
        <p:txBody>
          <a:bodyPr/>
          <a:lstStyle/>
          <a:p>
            <a:fld id="{8D4BA20E-A553-6F48-BD36-E5AD94908D4A}" type="slidenum">
              <a:rPr lang="en-US" smtClean="0"/>
              <a:t>5</a:t>
            </a:fld>
            <a:endParaRPr lang="en-US"/>
          </a:p>
        </p:txBody>
      </p:sp>
      <p:pic>
        <p:nvPicPr>
          <p:cNvPr id="6" name="Picture 5">
            <a:extLst>
              <a:ext uri="{FF2B5EF4-FFF2-40B4-BE49-F238E27FC236}">
                <a16:creationId xmlns:a16="http://schemas.microsoft.com/office/drawing/2014/main" id="{A55671FD-0B59-B1F6-9A66-EB99E6F95469}"/>
              </a:ext>
            </a:extLst>
          </p:cNvPr>
          <p:cNvPicPr>
            <a:picLocks noChangeAspect="1"/>
          </p:cNvPicPr>
          <p:nvPr/>
        </p:nvPicPr>
        <p:blipFill>
          <a:blip r:embed="rId3"/>
          <a:stretch>
            <a:fillRect/>
          </a:stretch>
        </p:blipFill>
        <p:spPr>
          <a:xfrm>
            <a:off x="425450" y="1744412"/>
            <a:ext cx="3136900" cy="2133600"/>
          </a:xfrm>
          <a:prstGeom prst="rect">
            <a:avLst/>
          </a:prstGeom>
        </p:spPr>
      </p:pic>
      <p:sp>
        <p:nvSpPr>
          <p:cNvPr id="8" name="TextBox 7">
            <a:extLst>
              <a:ext uri="{FF2B5EF4-FFF2-40B4-BE49-F238E27FC236}">
                <a16:creationId xmlns:a16="http://schemas.microsoft.com/office/drawing/2014/main" id="{FFDF76A0-2AC8-1405-C8F4-44F79CB4EC88}"/>
              </a:ext>
            </a:extLst>
          </p:cNvPr>
          <p:cNvSpPr txBox="1"/>
          <p:nvPr/>
        </p:nvSpPr>
        <p:spPr>
          <a:xfrm>
            <a:off x="527050" y="4118541"/>
            <a:ext cx="3257550" cy="1846659"/>
          </a:xfrm>
          <a:prstGeom prst="rect">
            <a:avLst/>
          </a:prstGeom>
          <a:noFill/>
        </p:spPr>
        <p:txBody>
          <a:bodyPr wrap="square">
            <a:spAutoFit/>
          </a:bodyPr>
          <a:lstStyle/>
          <a:p>
            <a:pPr algn="ctr"/>
            <a:r>
              <a:rPr lang="en-US" sz="1400" b="1" dirty="0"/>
              <a:t>Is there a nodule?</a:t>
            </a:r>
          </a:p>
          <a:p>
            <a:r>
              <a:rPr lang="en-US" sz="1400" dirty="0"/>
              <a:t>Radiology is one of the specialties most liable to claims of medical </a:t>
            </a:r>
            <a:r>
              <a:rPr lang="en-US" sz="1400" dirty="0">
                <a:solidFill>
                  <a:srgbClr val="FF0000"/>
                </a:solidFill>
              </a:rPr>
              <a:t>negligence</a:t>
            </a:r>
            <a:r>
              <a:rPr lang="en-US" sz="1400" dirty="0"/>
              <a:t>. Most often, a plaintiff's complaint against a radiologist will focus on a </a:t>
            </a:r>
            <a:r>
              <a:rPr lang="en-US" sz="1400" dirty="0">
                <a:solidFill>
                  <a:srgbClr val="FF0000"/>
                </a:solidFill>
              </a:rPr>
              <a:t>failure to diagnose</a:t>
            </a:r>
            <a:r>
              <a:rPr lang="en-US" sz="1400" dirty="0"/>
              <a:t>.</a:t>
            </a:r>
          </a:p>
          <a:p>
            <a:endParaRPr lang="en-US" sz="1400" dirty="0"/>
          </a:p>
          <a:p>
            <a:r>
              <a:rPr lang="en-US" sz="800" dirty="0"/>
              <a:t>Pinto and </a:t>
            </a:r>
            <a:r>
              <a:rPr lang="en-US" sz="800" dirty="0" err="1"/>
              <a:t>Brunese</a:t>
            </a:r>
            <a:r>
              <a:rPr lang="en-US" sz="800" dirty="0"/>
              <a:t>, "Spectrum of diagnostic errors in radiology", World</a:t>
            </a:r>
          </a:p>
          <a:p>
            <a:r>
              <a:rPr lang="en-US" sz="800" dirty="0"/>
              <a:t>J </a:t>
            </a:r>
            <a:r>
              <a:rPr lang="en-US" sz="800" dirty="0" err="1"/>
              <a:t>Radiol</a:t>
            </a:r>
            <a:r>
              <a:rPr lang="en-US" sz="800" dirty="0"/>
              <a:t>. 2010 Oct 28; 2(10): 377-383</a:t>
            </a:r>
          </a:p>
        </p:txBody>
      </p:sp>
      <p:sp>
        <p:nvSpPr>
          <p:cNvPr id="9" name="TextBox 8">
            <a:extLst>
              <a:ext uri="{FF2B5EF4-FFF2-40B4-BE49-F238E27FC236}">
                <a16:creationId xmlns:a16="http://schemas.microsoft.com/office/drawing/2014/main" id="{34221B1B-9553-507D-BF57-879CC4234462}"/>
              </a:ext>
            </a:extLst>
          </p:cNvPr>
          <p:cNvSpPr txBox="1"/>
          <p:nvPr/>
        </p:nvSpPr>
        <p:spPr>
          <a:xfrm>
            <a:off x="3950457" y="1744412"/>
            <a:ext cx="5014985" cy="3970318"/>
          </a:xfrm>
          <a:prstGeom prst="rect">
            <a:avLst/>
          </a:prstGeom>
          <a:noFill/>
        </p:spPr>
        <p:txBody>
          <a:bodyPr wrap="square" rtlCol="0">
            <a:spAutoFit/>
          </a:bodyPr>
          <a:lstStyle/>
          <a:p>
            <a:r>
              <a:rPr lang="en-US" b="1" dirty="0"/>
              <a:t>There types of error:</a:t>
            </a:r>
          </a:p>
          <a:p>
            <a:r>
              <a:rPr lang="en-US" dirty="0"/>
              <a:t>1) Scanning error</a:t>
            </a:r>
          </a:p>
          <a:p>
            <a:r>
              <a:rPr lang="en-US" dirty="0"/>
              <a:t>     [radiologist fails to fixate in area of lesion]</a:t>
            </a:r>
          </a:p>
          <a:p>
            <a:endParaRPr lang="en-US" dirty="0"/>
          </a:p>
          <a:p>
            <a:r>
              <a:rPr lang="en-US" dirty="0"/>
              <a:t>2) Recognition error</a:t>
            </a:r>
          </a:p>
          <a:p>
            <a:r>
              <a:rPr lang="en-US" dirty="0"/>
              <a:t>     [radiologist fails to detect the lesion]</a:t>
            </a:r>
          </a:p>
          <a:p>
            <a:endParaRPr lang="en-US" dirty="0"/>
          </a:p>
          <a:p>
            <a:r>
              <a:rPr lang="en-US" dirty="0"/>
              <a:t>3) Decision-making error</a:t>
            </a:r>
          </a:p>
          <a:p>
            <a:r>
              <a:rPr lang="en-US" dirty="0"/>
              <a:t>     [almost 50% of error by incorrect interpretation    </a:t>
            </a:r>
          </a:p>
          <a:p>
            <a:r>
              <a:rPr lang="en-US" dirty="0"/>
              <a:t>      of a malignant/benign as a benign/malignant  </a:t>
            </a:r>
          </a:p>
          <a:p>
            <a:r>
              <a:rPr lang="en-US" dirty="0"/>
              <a:t>      lesion]</a:t>
            </a:r>
          </a:p>
          <a:p>
            <a:endParaRPr lang="en-US" dirty="0"/>
          </a:p>
          <a:p>
            <a:r>
              <a:rPr lang="en-US" dirty="0"/>
              <a:t>Example: 85% of cases sent for breast needle biopsy come back negative.</a:t>
            </a:r>
          </a:p>
        </p:txBody>
      </p:sp>
    </p:spTree>
    <p:extLst>
      <p:ext uri="{BB962C8B-B14F-4D97-AF65-F5344CB8AC3E}">
        <p14:creationId xmlns:p14="http://schemas.microsoft.com/office/powerpoint/2010/main" val="338779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EE818-A8AF-6F38-F929-7C25AD50FAC6}"/>
              </a:ext>
            </a:extLst>
          </p:cNvPr>
          <p:cNvSpPr>
            <a:spLocks noGrp="1"/>
          </p:cNvSpPr>
          <p:nvPr>
            <p:ph type="title"/>
          </p:nvPr>
        </p:nvSpPr>
        <p:spPr/>
        <p:txBody>
          <a:bodyPr/>
          <a:lstStyle/>
          <a:p>
            <a:r>
              <a:rPr lang="en-US" dirty="0"/>
              <a:t>The Source of Problems:</a:t>
            </a:r>
          </a:p>
        </p:txBody>
      </p:sp>
      <p:sp>
        <p:nvSpPr>
          <p:cNvPr id="4" name="Date Placeholder 3">
            <a:extLst>
              <a:ext uri="{FF2B5EF4-FFF2-40B4-BE49-F238E27FC236}">
                <a16:creationId xmlns:a16="http://schemas.microsoft.com/office/drawing/2014/main" id="{47ED86FE-D75B-41C2-17F2-F256F816A889}"/>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F8DF89DD-6738-651D-3E9B-1D25A74FBC75}"/>
              </a:ext>
            </a:extLst>
          </p:cNvPr>
          <p:cNvSpPr>
            <a:spLocks noGrp="1"/>
          </p:cNvSpPr>
          <p:nvPr>
            <p:ph type="sldNum" sz="quarter" idx="12"/>
          </p:nvPr>
        </p:nvSpPr>
        <p:spPr/>
        <p:txBody>
          <a:bodyPr/>
          <a:lstStyle/>
          <a:p>
            <a:fld id="{8D4BA20E-A553-6F48-BD36-E5AD94908D4A}" type="slidenum">
              <a:rPr lang="en-US" smtClean="0"/>
              <a:t>6</a:t>
            </a:fld>
            <a:endParaRPr lang="en-US"/>
          </a:p>
        </p:txBody>
      </p:sp>
      <p:pic>
        <p:nvPicPr>
          <p:cNvPr id="6" name="Picture 5">
            <a:extLst>
              <a:ext uri="{FF2B5EF4-FFF2-40B4-BE49-F238E27FC236}">
                <a16:creationId xmlns:a16="http://schemas.microsoft.com/office/drawing/2014/main" id="{F1627BF2-599E-AF87-5AD6-1A9965CE5EC6}"/>
              </a:ext>
            </a:extLst>
          </p:cNvPr>
          <p:cNvPicPr>
            <a:picLocks noChangeAspect="1"/>
          </p:cNvPicPr>
          <p:nvPr/>
        </p:nvPicPr>
        <p:blipFill>
          <a:blip r:embed="rId3"/>
          <a:stretch>
            <a:fillRect/>
          </a:stretch>
        </p:blipFill>
        <p:spPr>
          <a:xfrm>
            <a:off x="685799" y="1873115"/>
            <a:ext cx="7772400" cy="3640722"/>
          </a:xfrm>
          <a:prstGeom prst="rect">
            <a:avLst/>
          </a:prstGeom>
        </p:spPr>
      </p:pic>
    </p:spTree>
    <p:extLst>
      <p:ext uri="{BB962C8B-B14F-4D97-AF65-F5344CB8AC3E}">
        <p14:creationId xmlns:p14="http://schemas.microsoft.com/office/powerpoint/2010/main" val="317210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A16B1-76E9-6ECF-AD9F-622938AAEE11}"/>
              </a:ext>
            </a:extLst>
          </p:cNvPr>
          <p:cNvSpPr>
            <a:spLocks noGrp="1"/>
          </p:cNvSpPr>
          <p:nvPr>
            <p:ph type="title"/>
          </p:nvPr>
        </p:nvSpPr>
        <p:spPr/>
        <p:txBody>
          <a:bodyPr/>
          <a:lstStyle/>
          <a:p>
            <a:r>
              <a:rPr lang="en-US" dirty="0"/>
              <a:t>The Source of Problems:</a:t>
            </a:r>
          </a:p>
        </p:txBody>
      </p:sp>
      <p:sp>
        <p:nvSpPr>
          <p:cNvPr id="3" name="Content Placeholder 2">
            <a:extLst>
              <a:ext uri="{FF2B5EF4-FFF2-40B4-BE49-F238E27FC236}">
                <a16:creationId xmlns:a16="http://schemas.microsoft.com/office/drawing/2014/main" id="{F91B723A-A089-2BFF-CC5E-ACBA4FEA9F4F}"/>
              </a:ext>
            </a:extLst>
          </p:cNvPr>
          <p:cNvSpPr>
            <a:spLocks noGrp="1"/>
          </p:cNvSpPr>
          <p:nvPr>
            <p:ph idx="1"/>
          </p:nvPr>
        </p:nvSpPr>
        <p:spPr/>
        <p:txBody>
          <a:bodyPr/>
          <a:lstStyle/>
          <a:p>
            <a:pPr marL="0" indent="0">
              <a:buNone/>
            </a:pPr>
            <a:r>
              <a:rPr lang="en-US" sz="2800" dirty="0">
                <a:solidFill>
                  <a:schemeClr val="accent2">
                    <a:lumMod val="75000"/>
                  </a:schemeClr>
                </a:solidFill>
              </a:rPr>
              <a:t>Inter-Observer Variability </a:t>
            </a:r>
            <a:r>
              <a:rPr lang="en-US" sz="2800" dirty="0"/>
              <a:t>(= error):</a:t>
            </a:r>
          </a:p>
          <a:p>
            <a:pPr marL="0" indent="0">
              <a:buNone/>
            </a:pPr>
            <a:endParaRPr lang="en-US" sz="2800" dirty="0"/>
          </a:p>
          <a:p>
            <a:r>
              <a:rPr lang="en-US" dirty="0"/>
              <a:t>Prostate 18%</a:t>
            </a:r>
          </a:p>
          <a:p>
            <a:r>
              <a:rPr lang="en-US" dirty="0"/>
              <a:t>Bladder 32%</a:t>
            </a:r>
          </a:p>
          <a:p>
            <a:r>
              <a:rPr lang="en-US" dirty="0"/>
              <a:t>Abdominal aorta  40%</a:t>
            </a:r>
          </a:p>
          <a:p>
            <a:r>
              <a:rPr lang="en-US" dirty="0"/>
              <a:t>Breast lumpectomy cavity 45%</a:t>
            </a:r>
          </a:p>
          <a:p>
            <a:r>
              <a:rPr lang="en-US" dirty="0"/>
              <a:t>Pulmonary nodules 54%</a:t>
            </a:r>
          </a:p>
        </p:txBody>
      </p:sp>
      <p:sp>
        <p:nvSpPr>
          <p:cNvPr id="4" name="Date Placeholder 3">
            <a:extLst>
              <a:ext uri="{FF2B5EF4-FFF2-40B4-BE49-F238E27FC236}">
                <a16:creationId xmlns:a16="http://schemas.microsoft.com/office/drawing/2014/main" id="{447EFA12-3F30-14D8-2F86-DE27CA6582AB}"/>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6D073C3C-1FC7-116C-EE6B-874DEBA1348C}"/>
              </a:ext>
            </a:extLst>
          </p:cNvPr>
          <p:cNvSpPr>
            <a:spLocks noGrp="1"/>
          </p:cNvSpPr>
          <p:nvPr>
            <p:ph type="sldNum" sz="quarter" idx="12"/>
          </p:nvPr>
        </p:nvSpPr>
        <p:spPr/>
        <p:txBody>
          <a:bodyPr/>
          <a:lstStyle/>
          <a:p>
            <a:fld id="{8D4BA20E-A553-6F48-BD36-E5AD94908D4A}" type="slidenum">
              <a:rPr lang="en-US" smtClean="0"/>
              <a:t>7</a:t>
            </a:fld>
            <a:endParaRPr lang="en-US"/>
          </a:p>
        </p:txBody>
      </p:sp>
    </p:spTree>
    <p:extLst>
      <p:ext uri="{BB962C8B-B14F-4D97-AF65-F5344CB8AC3E}">
        <p14:creationId xmlns:p14="http://schemas.microsoft.com/office/powerpoint/2010/main" val="280228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BEC8-860A-FF5A-2A3A-788355CADDBA}"/>
              </a:ext>
            </a:extLst>
          </p:cNvPr>
          <p:cNvSpPr>
            <a:spLocks noGrp="1"/>
          </p:cNvSpPr>
          <p:nvPr>
            <p:ph type="title"/>
          </p:nvPr>
        </p:nvSpPr>
        <p:spPr/>
        <p:txBody>
          <a:bodyPr/>
          <a:lstStyle/>
          <a:p>
            <a:r>
              <a:rPr lang="en-US" dirty="0"/>
              <a:t>The Source of Problems:</a:t>
            </a:r>
          </a:p>
        </p:txBody>
      </p:sp>
      <p:sp>
        <p:nvSpPr>
          <p:cNvPr id="3" name="Content Placeholder 2">
            <a:extLst>
              <a:ext uri="{FF2B5EF4-FFF2-40B4-BE49-F238E27FC236}">
                <a16:creationId xmlns:a16="http://schemas.microsoft.com/office/drawing/2014/main" id="{049387A7-9D11-05F4-AD87-EACF7725EBC8}"/>
              </a:ext>
            </a:extLst>
          </p:cNvPr>
          <p:cNvSpPr>
            <a:spLocks noGrp="1"/>
          </p:cNvSpPr>
          <p:nvPr>
            <p:ph idx="1"/>
          </p:nvPr>
        </p:nvSpPr>
        <p:spPr/>
        <p:txBody>
          <a:bodyPr>
            <a:normAutofit fontScale="77500" lnSpcReduction="20000"/>
          </a:bodyPr>
          <a:lstStyle/>
          <a:p>
            <a:pPr marL="0" indent="0">
              <a:buNone/>
            </a:pPr>
            <a:r>
              <a:rPr lang="en-US" b="1" dirty="0"/>
              <a:t>• What is going wrong in medical imaging?</a:t>
            </a:r>
          </a:p>
          <a:p>
            <a:pPr marL="0" indent="0">
              <a:buNone/>
            </a:pPr>
            <a:r>
              <a:rPr lang="en-US" dirty="0"/>
              <a:t>-  Misdiagnosis</a:t>
            </a:r>
          </a:p>
          <a:p>
            <a:pPr>
              <a:buFontTx/>
              <a:buChar char="-"/>
            </a:pPr>
            <a:r>
              <a:rPr lang="en-US" dirty="0"/>
              <a:t>Inaccurate/improper treatment planning</a:t>
            </a:r>
          </a:p>
          <a:p>
            <a:pPr>
              <a:buFontTx/>
              <a:buChar char="-"/>
            </a:pPr>
            <a:endParaRPr lang="en-US" dirty="0"/>
          </a:p>
          <a:p>
            <a:pPr marL="0" indent="0">
              <a:buNone/>
            </a:pPr>
            <a:r>
              <a:rPr lang="en-US" b="1" dirty="0"/>
              <a:t>• What is the reason for variability?</a:t>
            </a:r>
          </a:p>
          <a:p>
            <a:pPr marL="0" indent="0">
              <a:buNone/>
            </a:pPr>
            <a:r>
              <a:rPr lang="en-US" dirty="0"/>
              <a:t>- Imperfect information</a:t>
            </a:r>
          </a:p>
          <a:p>
            <a:pPr marL="0" indent="0">
              <a:buNone/>
            </a:pPr>
            <a:r>
              <a:rPr lang="en-US" dirty="0"/>
              <a:t>- Complexity of diseases</a:t>
            </a:r>
          </a:p>
          <a:p>
            <a:pPr marL="0" indent="0">
              <a:buNone/>
            </a:pPr>
            <a:r>
              <a:rPr lang="en-US" dirty="0"/>
              <a:t>- Subjective perception</a:t>
            </a:r>
          </a:p>
          <a:p>
            <a:pPr>
              <a:buFontTx/>
              <a:buChar char="-"/>
            </a:pPr>
            <a:endParaRPr lang="en-US" dirty="0"/>
          </a:p>
          <a:p>
            <a:pPr marL="0" indent="0">
              <a:buNone/>
            </a:pPr>
            <a:r>
              <a:rPr lang="en-US" b="1" dirty="0"/>
              <a:t>• What are the consequences?</a:t>
            </a:r>
          </a:p>
          <a:p>
            <a:pPr marL="0" indent="0">
              <a:buNone/>
            </a:pPr>
            <a:r>
              <a:rPr lang="en-US" dirty="0"/>
              <a:t>- Side-effects for the patient</a:t>
            </a:r>
          </a:p>
          <a:p>
            <a:pPr marL="0" indent="0">
              <a:buNone/>
            </a:pPr>
            <a:r>
              <a:rPr lang="en-US" dirty="0"/>
              <a:t>- Prolonged treatment</a:t>
            </a:r>
          </a:p>
          <a:p>
            <a:pPr marL="0" indent="0">
              <a:buNone/>
            </a:pPr>
            <a:r>
              <a:rPr lang="en-US" dirty="0"/>
              <a:t>- Reduced patient throughput</a:t>
            </a:r>
          </a:p>
          <a:p>
            <a:pPr marL="0" indent="0">
              <a:buNone/>
            </a:pPr>
            <a:r>
              <a:rPr lang="en-US" dirty="0"/>
              <a:t>- Financial burden for patients/healthcare</a:t>
            </a:r>
          </a:p>
          <a:p>
            <a:pPr marL="0" indent="0">
              <a:buNone/>
            </a:pPr>
            <a:r>
              <a:rPr lang="en-US" dirty="0"/>
              <a:t>- Legal ramifications</a:t>
            </a:r>
          </a:p>
        </p:txBody>
      </p:sp>
      <p:sp>
        <p:nvSpPr>
          <p:cNvPr id="4" name="Date Placeholder 3">
            <a:extLst>
              <a:ext uri="{FF2B5EF4-FFF2-40B4-BE49-F238E27FC236}">
                <a16:creationId xmlns:a16="http://schemas.microsoft.com/office/drawing/2014/main" id="{C6F08CD1-4E21-8C32-267C-0517ADE81AC7}"/>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98CDEFD9-B6AB-29F3-8684-8FDE80F65C7D}"/>
              </a:ext>
            </a:extLst>
          </p:cNvPr>
          <p:cNvSpPr>
            <a:spLocks noGrp="1"/>
          </p:cNvSpPr>
          <p:nvPr>
            <p:ph type="sldNum" sz="quarter" idx="12"/>
          </p:nvPr>
        </p:nvSpPr>
        <p:spPr/>
        <p:txBody>
          <a:bodyPr/>
          <a:lstStyle/>
          <a:p>
            <a:fld id="{8D4BA20E-A553-6F48-BD36-E5AD94908D4A}" type="slidenum">
              <a:rPr lang="en-US" smtClean="0"/>
              <a:t>8</a:t>
            </a:fld>
            <a:endParaRPr lang="en-US"/>
          </a:p>
        </p:txBody>
      </p:sp>
    </p:spTree>
    <p:extLst>
      <p:ext uri="{BB962C8B-B14F-4D97-AF65-F5344CB8AC3E}">
        <p14:creationId xmlns:p14="http://schemas.microsoft.com/office/powerpoint/2010/main" val="289751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3672-A4ED-EF38-EDE8-19C5C6D834A5}"/>
              </a:ext>
            </a:extLst>
          </p:cNvPr>
          <p:cNvSpPr>
            <a:spLocks noGrp="1"/>
          </p:cNvSpPr>
          <p:nvPr>
            <p:ph type="title"/>
          </p:nvPr>
        </p:nvSpPr>
        <p:spPr/>
        <p:txBody>
          <a:bodyPr/>
          <a:lstStyle/>
          <a:p>
            <a:r>
              <a:rPr lang="en-US" dirty="0"/>
              <a:t>Precision Medicine</a:t>
            </a:r>
          </a:p>
        </p:txBody>
      </p:sp>
      <p:sp>
        <p:nvSpPr>
          <p:cNvPr id="3" name="Content Placeholder 2">
            <a:extLst>
              <a:ext uri="{FF2B5EF4-FFF2-40B4-BE49-F238E27FC236}">
                <a16:creationId xmlns:a16="http://schemas.microsoft.com/office/drawing/2014/main" id="{8738CDA0-66AA-CC5F-91A6-163F71C0CBB1}"/>
              </a:ext>
            </a:extLst>
          </p:cNvPr>
          <p:cNvSpPr>
            <a:spLocks noGrp="1"/>
          </p:cNvSpPr>
          <p:nvPr>
            <p:ph idx="1"/>
          </p:nvPr>
        </p:nvSpPr>
        <p:spPr>
          <a:xfrm>
            <a:off x="908049" y="2227262"/>
            <a:ext cx="7067550" cy="2657475"/>
          </a:xfrm>
        </p:spPr>
        <p:txBody>
          <a:bodyPr/>
          <a:lstStyle/>
          <a:p>
            <a:pPr marL="0" indent="0" algn="r">
              <a:buNone/>
            </a:pPr>
            <a:r>
              <a:rPr lang="en-US" sz="2400" dirty="0"/>
              <a:t>...predicting what treatment protocols are likely</a:t>
            </a:r>
          </a:p>
          <a:p>
            <a:pPr marL="0" indent="0" algn="r">
              <a:buNone/>
            </a:pPr>
            <a:r>
              <a:rPr lang="en-US" sz="2400" dirty="0"/>
              <a:t>to succeed on a patient based on various patient</a:t>
            </a:r>
          </a:p>
          <a:p>
            <a:pPr marL="0" indent="0" algn="r">
              <a:buNone/>
            </a:pPr>
            <a:r>
              <a:rPr lang="en-US" sz="2400" dirty="0"/>
              <a:t>attributes and the treatment context.</a:t>
            </a:r>
          </a:p>
          <a:p>
            <a:pPr marL="0" indent="0">
              <a:buNone/>
            </a:pPr>
            <a:endParaRPr lang="en-US" dirty="0"/>
          </a:p>
          <a:p>
            <a:pPr marL="0" indent="0" algn="r">
              <a:buNone/>
            </a:pPr>
            <a:r>
              <a:rPr lang="en-US" sz="1200" dirty="0"/>
              <a:t>A machine learning approach to integrate big data for precision medicine in acute myeloid leukemia.</a:t>
            </a:r>
          </a:p>
          <a:p>
            <a:pPr marL="0" indent="0" algn="r">
              <a:buNone/>
            </a:pPr>
            <a:r>
              <a:rPr lang="en-US" sz="1200" dirty="0"/>
              <a:t>Lee </a:t>
            </a:r>
            <a:r>
              <a:rPr lang="en-US" sz="1200" dirty="0" err="1"/>
              <a:t>Sl</a:t>
            </a:r>
            <a:r>
              <a:rPr lang="en-US" sz="1200" dirty="0"/>
              <a:t>, et al. Nat </a:t>
            </a:r>
            <a:r>
              <a:rPr lang="en-US" sz="1200" dirty="0" err="1"/>
              <a:t>Commun</a:t>
            </a:r>
            <a:r>
              <a:rPr lang="en-US" sz="1200" dirty="0"/>
              <a:t>. 2018 Jan 3; 9(1):42</a:t>
            </a:r>
            <a:r>
              <a:rPr lang="en-US" sz="1600" dirty="0"/>
              <a:t>.</a:t>
            </a:r>
          </a:p>
        </p:txBody>
      </p:sp>
      <p:sp>
        <p:nvSpPr>
          <p:cNvPr id="4" name="Date Placeholder 3">
            <a:extLst>
              <a:ext uri="{FF2B5EF4-FFF2-40B4-BE49-F238E27FC236}">
                <a16:creationId xmlns:a16="http://schemas.microsoft.com/office/drawing/2014/main" id="{E9A7DA01-854E-347D-AD94-9A011EB2031E}"/>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DBD98C70-0053-DF6E-331A-FF38CC56D7E9}"/>
              </a:ext>
            </a:extLst>
          </p:cNvPr>
          <p:cNvSpPr>
            <a:spLocks noGrp="1"/>
          </p:cNvSpPr>
          <p:nvPr>
            <p:ph type="sldNum" sz="quarter" idx="12"/>
          </p:nvPr>
        </p:nvSpPr>
        <p:spPr/>
        <p:txBody>
          <a:bodyPr/>
          <a:lstStyle/>
          <a:p>
            <a:fld id="{8D4BA20E-A553-6F48-BD36-E5AD94908D4A}" type="slidenum">
              <a:rPr lang="en-US" smtClean="0"/>
              <a:t>9</a:t>
            </a:fld>
            <a:endParaRPr lang="en-US"/>
          </a:p>
        </p:txBody>
      </p:sp>
    </p:spTree>
    <p:extLst>
      <p:ext uri="{BB962C8B-B14F-4D97-AF65-F5344CB8AC3E}">
        <p14:creationId xmlns:p14="http://schemas.microsoft.com/office/powerpoint/2010/main" val="3070404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1839-5657-C813-EF90-AB358842CBE2}"/>
              </a:ext>
            </a:extLst>
          </p:cNvPr>
          <p:cNvSpPr>
            <a:spLocks noGrp="1"/>
          </p:cNvSpPr>
          <p:nvPr>
            <p:ph type="title"/>
          </p:nvPr>
        </p:nvSpPr>
        <p:spPr/>
        <p:txBody>
          <a:bodyPr/>
          <a:lstStyle/>
          <a:p>
            <a:r>
              <a:rPr lang="en-US" dirty="0"/>
              <a:t>Historical Perspective (1990s - 2020s)</a:t>
            </a:r>
          </a:p>
        </p:txBody>
      </p:sp>
      <p:sp>
        <p:nvSpPr>
          <p:cNvPr id="3" name="Content Placeholder 2">
            <a:extLst>
              <a:ext uri="{FF2B5EF4-FFF2-40B4-BE49-F238E27FC236}">
                <a16:creationId xmlns:a16="http://schemas.microsoft.com/office/drawing/2014/main" id="{4773D548-2040-6F0A-6C99-0C5CD2F34BA1}"/>
              </a:ext>
            </a:extLst>
          </p:cNvPr>
          <p:cNvSpPr>
            <a:spLocks noGrp="1"/>
          </p:cNvSpPr>
          <p:nvPr>
            <p:ph idx="1"/>
          </p:nvPr>
        </p:nvSpPr>
        <p:spPr/>
        <p:txBody>
          <a:bodyPr>
            <a:normAutofit/>
          </a:bodyPr>
          <a:lstStyle/>
          <a:p>
            <a:r>
              <a:rPr lang="en-US" dirty="0"/>
              <a:t>Early Approaches (1990s):</a:t>
            </a:r>
          </a:p>
          <a:p>
            <a:pPr lvl="1"/>
            <a:r>
              <a:rPr lang="en-US" dirty="0"/>
              <a:t>Traditional image processing techniques:</a:t>
            </a:r>
          </a:p>
          <a:p>
            <a:pPr lvl="2"/>
            <a:r>
              <a:rPr lang="en-US" dirty="0"/>
              <a:t>Image enhancement (gray-level mapping, filtering)</a:t>
            </a:r>
          </a:p>
          <a:p>
            <a:pPr lvl="2"/>
            <a:r>
              <a:rPr lang="en-US" dirty="0"/>
              <a:t>Segmentation and region extraction</a:t>
            </a:r>
          </a:p>
          <a:p>
            <a:pPr lvl="1"/>
            <a:r>
              <a:rPr lang="en-US" dirty="0"/>
              <a:t>Focused on improving image quality for manual interpretation</a:t>
            </a:r>
          </a:p>
          <a:p>
            <a:r>
              <a:rPr lang="en-US" dirty="0"/>
              <a:t>Machine Learning Era (2010s):</a:t>
            </a:r>
          </a:p>
          <a:p>
            <a:pPr lvl="1"/>
            <a:r>
              <a:rPr lang="en-US" dirty="0"/>
              <a:t>Feature-based models for classification and segmentation</a:t>
            </a:r>
          </a:p>
          <a:p>
            <a:pPr lvl="1"/>
            <a:r>
              <a:rPr lang="en-US" dirty="0"/>
              <a:t>Big data workflows for processing large medical image datasets</a:t>
            </a:r>
          </a:p>
          <a:p>
            <a:pPr lvl="1"/>
            <a:r>
              <a:rPr lang="en-US" dirty="0"/>
              <a:t>More automation, but feature engineering was required</a:t>
            </a:r>
          </a:p>
          <a:p>
            <a:r>
              <a:rPr lang="en-US" dirty="0"/>
              <a:t>Deep Learning Revolution (2020s):</a:t>
            </a:r>
          </a:p>
          <a:p>
            <a:pPr lvl="1"/>
            <a:r>
              <a:rPr lang="en-US" dirty="0"/>
              <a:t>CNNs, GANs, RNNs, and hybrid models dominate the field</a:t>
            </a:r>
          </a:p>
          <a:p>
            <a:pPr lvl="1"/>
            <a:r>
              <a:rPr lang="en-US" dirty="0"/>
              <a:t>Shift from manual feature extraction to end-to-end learning</a:t>
            </a:r>
          </a:p>
          <a:p>
            <a:pPr lvl="1"/>
            <a:r>
              <a:rPr lang="en-US" dirty="0"/>
              <a:t>Real-time processing, higher accuracy, clinical applications</a:t>
            </a:r>
          </a:p>
          <a:p>
            <a:endParaRPr lang="en-US" dirty="0"/>
          </a:p>
        </p:txBody>
      </p:sp>
      <p:sp>
        <p:nvSpPr>
          <p:cNvPr id="4" name="Date Placeholder 3">
            <a:extLst>
              <a:ext uri="{FF2B5EF4-FFF2-40B4-BE49-F238E27FC236}">
                <a16:creationId xmlns:a16="http://schemas.microsoft.com/office/drawing/2014/main" id="{E096B28E-3842-B588-B7C6-8BAA16AA61CA}"/>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8D430E84-226D-2AB3-5859-6FC4FA675CCD}"/>
              </a:ext>
            </a:extLst>
          </p:cNvPr>
          <p:cNvSpPr>
            <a:spLocks noGrp="1"/>
          </p:cNvSpPr>
          <p:nvPr>
            <p:ph type="sldNum" sz="quarter" idx="12"/>
          </p:nvPr>
        </p:nvSpPr>
        <p:spPr/>
        <p:txBody>
          <a:bodyPr/>
          <a:lstStyle/>
          <a:p>
            <a:fld id="{8D4BA20E-A553-6F48-BD36-E5AD94908D4A}" type="slidenum">
              <a:rPr lang="en-US" smtClean="0"/>
              <a:t>10</a:t>
            </a:fld>
            <a:endParaRPr lang="en-US"/>
          </a:p>
        </p:txBody>
      </p:sp>
    </p:spTree>
    <p:extLst>
      <p:ext uri="{BB962C8B-B14F-4D97-AF65-F5344CB8AC3E}">
        <p14:creationId xmlns:p14="http://schemas.microsoft.com/office/powerpoint/2010/main" val="187222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1920-6311-3976-DCE8-23EE003FC7A3}"/>
              </a:ext>
            </a:extLst>
          </p:cNvPr>
          <p:cNvSpPr>
            <a:spLocks noGrp="1"/>
          </p:cNvSpPr>
          <p:nvPr>
            <p:ph type="title"/>
          </p:nvPr>
        </p:nvSpPr>
        <p:spPr/>
        <p:txBody>
          <a:bodyPr/>
          <a:lstStyle/>
          <a:p>
            <a:r>
              <a:rPr lang="en-US" dirty="0"/>
              <a:t>Examples</a:t>
            </a:r>
          </a:p>
        </p:txBody>
      </p:sp>
      <p:sp>
        <p:nvSpPr>
          <p:cNvPr id="4" name="Date Placeholder 3">
            <a:extLst>
              <a:ext uri="{FF2B5EF4-FFF2-40B4-BE49-F238E27FC236}">
                <a16:creationId xmlns:a16="http://schemas.microsoft.com/office/drawing/2014/main" id="{BDB46931-1E04-4EE1-7713-2E024A038F5D}"/>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92664608-04E9-F2EB-6329-2453E8977F95}"/>
              </a:ext>
            </a:extLst>
          </p:cNvPr>
          <p:cNvSpPr>
            <a:spLocks noGrp="1"/>
          </p:cNvSpPr>
          <p:nvPr>
            <p:ph type="sldNum" sz="quarter" idx="12"/>
          </p:nvPr>
        </p:nvSpPr>
        <p:spPr/>
        <p:txBody>
          <a:bodyPr/>
          <a:lstStyle/>
          <a:p>
            <a:fld id="{8D4BA20E-A553-6F48-BD36-E5AD94908D4A}" type="slidenum">
              <a:rPr lang="en-US" smtClean="0"/>
              <a:t>11</a:t>
            </a:fld>
            <a:endParaRPr lang="en-US"/>
          </a:p>
        </p:txBody>
      </p:sp>
      <p:pic>
        <p:nvPicPr>
          <p:cNvPr id="7" name="Picture 6">
            <a:extLst>
              <a:ext uri="{FF2B5EF4-FFF2-40B4-BE49-F238E27FC236}">
                <a16:creationId xmlns:a16="http://schemas.microsoft.com/office/drawing/2014/main" id="{36D7BE04-AF78-6E62-630F-9CA2C6393846}"/>
              </a:ext>
            </a:extLst>
          </p:cNvPr>
          <p:cNvPicPr>
            <a:picLocks noChangeAspect="1"/>
          </p:cNvPicPr>
          <p:nvPr/>
        </p:nvPicPr>
        <p:blipFill>
          <a:blip r:embed="rId3"/>
          <a:stretch>
            <a:fillRect/>
          </a:stretch>
        </p:blipFill>
        <p:spPr>
          <a:xfrm>
            <a:off x="628649" y="2634972"/>
            <a:ext cx="7772400" cy="3352077"/>
          </a:xfrm>
          <a:prstGeom prst="rect">
            <a:avLst/>
          </a:prstGeom>
        </p:spPr>
      </p:pic>
      <p:sp>
        <p:nvSpPr>
          <p:cNvPr id="8" name="TextBox 7">
            <a:extLst>
              <a:ext uri="{FF2B5EF4-FFF2-40B4-BE49-F238E27FC236}">
                <a16:creationId xmlns:a16="http://schemas.microsoft.com/office/drawing/2014/main" id="{9AC133F3-A096-AAC7-4CBF-E91CC42BD3A6}"/>
              </a:ext>
            </a:extLst>
          </p:cNvPr>
          <p:cNvSpPr txBox="1"/>
          <p:nvPr/>
        </p:nvSpPr>
        <p:spPr>
          <a:xfrm>
            <a:off x="628649" y="1604592"/>
            <a:ext cx="6609502" cy="661078"/>
          </a:xfrm>
          <a:prstGeom prst="rect">
            <a:avLst/>
          </a:prstGeom>
          <a:noFill/>
        </p:spPr>
        <p:txBody>
          <a:bodyPr wrap="none" rtlCol="0">
            <a:spAutoFit/>
          </a:bodyPr>
          <a:lstStyle/>
          <a:p>
            <a:pPr algn="l">
              <a:lnSpc>
                <a:spcPts val="2250"/>
              </a:lnSpc>
            </a:pPr>
            <a:r>
              <a:rPr lang="en-US" sz="1800" b="1" i="0" dirty="0">
                <a:solidFill>
                  <a:srgbClr val="1B1B1B"/>
                </a:solidFill>
                <a:effectLst/>
                <a:highlight>
                  <a:srgbClr val="FFFFFF"/>
                </a:highlight>
                <a:latin typeface="Source Sans Pro Web"/>
              </a:rPr>
              <a:t>Bone Fracture Detection Using Deep Supervised Learning </a:t>
            </a:r>
          </a:p>
          <a:p>
            <a:pPr algn="l">
              <a:lnSpc>
                <a:spcPts val="2250"/>
              </a:lnSpc>
            </a:pPr>
            <a:r>
              <a:rPr lang="en-US" sz="1800" b="1" i="0" dirty="0">
                <a:solidFill>
                  <a:srgbClr val="1B1B1B"/>
                </a:solidFill>
                <a:effectLst/>
                <a:highlight>
                  <a:srgbClr val="FFFFFF"/>
                </a:highlight>
                <a:latin typeface="Source Sans Pro Web"/>
              </a:rPr>
              <a:t>from Radiological Images</a:t>
            </a:r>
          </a:p>
        </p:txBody>
      </p:sp>
      <p:sp>
        <p:nvSpPr>
          <p:cNvPr id="3" name="TextBox 2">
            <a:extLst>
              <a:ext uri="{FF2B5EF4-FFF2-40B4-BE49-F238E27FC236}">
                <a16:creationId xmlns:a16="http://schemas.microsoft.com/office/drawing/2014/main" id="{066A2A5E-FDAB-2F33-4E78-D088B5C4203E}"/>
              </a:ext>
            </a:extLst>
          </p:cNvPr>
          <p:cNvSpPr txBox="1"/>
          <p:nvPr/>
        </p:nvSpPr>
        <p:spPr>
          <a:xfrm>
            <a:off x="1334422" y="6302997"/>
            <a:ext cx="7137890" cy="415498"/>
          </a:xfrm>
          <a:prstGeom prst="rect">
            <a:avLst/>
          </a:prstGeom>
          <a:noFill/>
        </p:spPr>
        <p:txBody>
          <a:bodyPr wrap="square" rtlCol="0">
            <a:spAutoFit/>
          </a:bodyPr>
          <a:lstStyle/>
          <a:p>
            <a:r>
              <a:rPr lang="en-US" sz="1050" b="0" i="0" dirty="0">
                <a:solidFill>
                  <a:srgbClr val="212121"/>
                </a:solidFill>
                <a:effectLst/>
                <a:highlight>
                  <a:srgbClr val="FFFFFF"/>
                </a:highlight>
                <a:latin typeface="system-ui"/>
              </a:rPr>
              <a:t>Meena T, Roy S. Bone Fracture Detection Using Deep Supervised Learning from Radiological Images: A Paradigm Shift. Diagnostics (Basel). 2022 Oct 7;12(10):2420. </a:t>
            </a:r>
            <a:r>
              <a:rPr lang="en-US" sz="1050" b="0" i="0" dirty="0" err="1">
                <a:solidFill>
                  <a:srgbClr val="212121"/>
                </a:solidFill>
                <a:effectLst/>
                <a:highlight>
                  <a:srgbClr val="FFFFFF"/>
                </a:highlight>
                <a:latin typeface="system-ui"/>
              </a:rPr>
              <a:t>doi</a:t>
            </a:r>
            <a:r>
              <a:rPr lang="en-US" sz="1050" b="0" i="0" dirty="0">
                <a:solidFill>
                  <a:srgbClr val="212121"/>
                </a:solidFill>
                <a:effectLst/>
                <a:highlight>
                  <a:srgbClr val="FFFFFF"/>
                </a:highlight>
                <a:latin typeface="system-ui"/>
              </a:rPr>
              <a:t>: 10.3390/diagnostics12102420. PMID: 36292109; PMCID: PMC9600559.</a:t>
            </a:r>
            <a:endParaRPr lang="en-US" sz="1050" dirty="0"/>
          </a:p>
        </p:txBody>
      </p:sp>
    </p:spTree>
    <p:extLst>
      <p:ext uri="{BB962C8B-B14F-4D97-AF65-F5344CB8AC3E}">
        <p14:creationId xmlns:p14="http://schemas.microsoft.com/office/powerpoint/2010/main" val="135618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B3CD-5AC8-458A-4142-BAACF3BE471C}"/>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886792D6-8460-BF2F-4929-D52BD6290F5A}"/>
              </a:ext>
            </a:extLst>
          </p:cNvPr>
          <p:cNvSpPr>
            <a:spLocks noGrp="1"/>
          </p:cNvSpPr>
          <p:nvPr>
            <p:ph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Chest X-ray analysis for tuberculosis detection</a:t>
            </a:r>
            <a:br>
              <a:rPr lang="en-US" dirty="0"/>
            </a:br>
            <a:endParaRPr lang="en-US" dirty="0"/>
          </a:p>
        </p:txBody>
      </p:sp>
      <p:sp>
        <p:nvSpPr>
          <p:cNvPr id="4" name="Date Placeholder 3">
            <a:extLst>
              <a:ext uri="{FF2B5EF4-FFF2-40B4-BE49-F238E27FC236}">
                <a16:creationId xmlns:a16="http://schemas.microsoft.com/office/drawing/2014/main" id="{F23DDFDF-CF7D-4733-31A0-A7C1E8025E54}"/>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81571A9E-00A8-5BEA-BC94-2C02B0267FF1}"/>
              </a:ext>
            </a:extLst>
          </p:cNvPr>
          <p:cNvSpPr>
            <a:spLocks noGrp="1"/>
          </p:cNvSpPr>
          <p:nvPr>
            <p:ph type="sldNum" sz="quarter" idx="12"/>
          </p:nvPr>
        </p:nvSpPr>
        <p:spPr/>
        <p:txBody>
          <a:bodyPr/>
          <a:lstStyle/>
          <a:p>
            <a:fld id="{8D4BA20E-A553-6F48-BD36-E5AD94908D4A}" type="slidenum">
              <a:rPr lang="en-US" smtClean="0"/>
              <a:t>12</a:t>
            </a:fld>
            <a:endParaRPr lang="en-US"/>
          </a:p>
        </p:txBody>
      </p:sp>
      <p:pic>
        <p:nvPicPr>
          <p:cNvPr id="6" name="Picture 5">
            <a:extLst>
              <a:ext uri="{FF2B5EF4-FFF2-40B4-BE49-F238E27FC236}">
                <a16:creationId xmlns:a16="http://schemas.microsoft.com/office/drawing/2014/main" id="{2FEDD7B6-74B9-16D3-1460-5B21F33F4BB4}"/>
              </a:ext>
            </a:extLst>
          </p:cNvPr>
          <p:cNvPicPr>
            <a:picLocks noChangeAspect="1"/>
          </p:cNvPicPr>
          <p:nvPr/>
        </p:nvPicPr>
        <p:blipFill>
          <a:blip r:embed="rId3"/>
          <a:stretch>
            <a:fillRect/>
          </a:stretch>
        </p:blipFill>
        <p:spPr>
          <a:xfrm>
            <a:off x="1314450" y="2387600"/>
            <a:ext cx="6007100" cy="3657600"/>
          </a:xfrm>
          <a:prstGeom prst="rect">
            <a:avLst/>
          </a:prstGeom>
        </p:spPr>
      </p:pic>
      <p:sp>
        <p:nvSpPr>
          <p:cNvPr id="7" name="TextBox 6">
            <a:extLst>
              <a:ext uri="{FF2B5EF4-FFF2-40B4-BE49-F238E27FC236}">
                <a16:creationId xmlns:a16="http://schemas.microsoft.com/office/drawing/2014/main" id="{A09A0310-F0A3-76C4-288B-CB7258C4FB33}"/>
              </a:ext>
            </a:extLst>
          </p:cNvPr>
          <p:cNvSpPr txBox="1"/>
          <p:nvPr/>
        </p:nvSpPr>
        <p:spPr>
          <a:xfrm>
            <a:off x="1179094" y="6356351"/>
            <a:ext cx="6785811" cy="338554"/>
          </a:xfrm>
          <a:prstGeom prst="rect">
            <a:avLst/>
          </a:prstGeom>
          <a:noFill/>
        </p:spPr>
        <p:txBody>
          <a:bodyPr wrap="square" rtlCol="0">
            <a:spAutoFit/>
          </a:bodyPr>
          <a:lstStyle/>
          <a:p>
            <a:r>
              <a:rPr lang="en-US" sz="800" b="0" i="0" dirty="0" err="1">
                <a:solidFill>
                  <a:srgbClr val="222222"/>
                </a:solidFill>
                <a:effectLst/>
                <a:highlight>
                  <a:srgbClr val="FFFFFF"/>
                </a:highlight>
                <a:latin typeface="Merriweather Sans" panose="020F0502020204030204" pitchFamily="34" charset="0"/>
              </a:rPr>
              <a:t>Nafisah</a:t>
            </a:r>
            <a:r>
              <a:rPr lang="en-US" sz="800" b="0" i="0" dirty="0">
                <a:solidFill>
                  <a:srgbClr val="222222"/>
                </a:solidFill>
                <a:effectLst/>
                <a:highlight>
                  <a:srgbClr val="FFFFFF"/>
                </a:highlight>
                <a:latin typeface="Merriweather Sans" panose="020F0502020204030204" pitchFamily="34" charset="0"/>
              </a:rPr>
              <a:t>, S.I., Muhammad, G. Tuberculosis detection in chest radiograph using convolutional neural network architecture and explainable artificial intelligence. </a:t>
            </a:r>
            <a:r>
              <a:rPr lang="en-US" sz="800" b="0" i="1" dirty="0">
                <a:solidFill>
                  <a:srgbClr val="222222"/>
                </a:solidFill>
                <a:effectLst/>
                <a:highlight>
                  <a:srgbClr val="FFFFFF"/>
                </a:highlight>
                <a:latin typeface="Merriweather Sans" panose="020F0502020204030204" pitchFamily="34" charset="0"/>
              </a:rPr>
              <a:t>Neural </a:t>
            </a:r>
            <a:r>
              <a:rPr lang="en-US" sz="800" b="0" i="1" dirty="0" err="1">
                <a:solidFill>
                  <a:srgbClr val="222222"/>
                </a:solidFill>
                <a:effectLst/>
                <a:highlight>
                  <a:srgbClr val="FFFFFF"/>
                </a:highlight>
                <a:latin typeface="Merriweather Sans" panose="020F0502020204030204" pitchFamily="34" charset="0"/>
              </a:rPr>
              <a:t>Comput</a:t>
            </a:r>
            <a:r>
              <a:rPr lang="en-US" sz="800" b="0" i="1" dirty="0">
                <a:solidFill>
                  <a:srgbClr val="222222"/>
                </a:solidFill>
                <a:effectLst/>
                <a:highlight>
                  <a:srgbClr val="FFFFFF"/>
                </a:highlight>
                <a:latin typeface="Merriweather Sans" panose="020F0502020204030204" pitchFamily="34" charset="0"/>
              </a:rPr>
              <a:t> &amp; </a:t>
            </a:r>
            <a:r>
              <a:rPr lang="en-US" sz="800" b="0" i="1" dirty="0" err="1">
                <a:solidFill>
                  <a:srgbClr val="222222"/>
                </a:solidFill>
                <a:effectLst/>
                <a:highlight>
                  <a:srgbClr val="FFFFFF"/>
                </a:highlight>
                <a:latin typeface="Merriweather Sans" panose="020F0502020204030204" pitchFamily="34" charset="0"/>
              </a:rPr>
              <a:t>Applic</a:t>
            </a:r>
            <a:r>
              <a:rPr lang="en-US" sz="800" b="0" i="0" dirty="0">
                <a:solidFill>
                  <a:srgbClr val="222222"/>
                </a:solidFill>
                <a:effectLst/>
                <a:highlight>
                  <a:srgbClr val="FFFFFF"/>
                </a:highlight>
                <a:latin typeface="Merriweather Sans" panose="020F0502020204030204" pitchFamily="34" charset="0"/>
              </a:rPr>
              <a:t> </a:t>
            </a:r>
            <a:r>
              <a:rPr lang="en-US" sz="800" b="1" i="0" dirty="0">
                <a:solidFill>
                  <a:srgbClr val="222222"/>
                </a:solidFill>
                <a:effectLst/>
                <a:highlight>
                  <a:srgbClr val="FFFFFF"/>
                </a:highlight>
                <a:latin typeface="Merriweather Sans" panose="020F0502020204030204" pitchFamily="34" charset="0"/>
              </a:rPr>
              <a:t>36</a:t>
            </a:r>
            <a:r>
              <a:rPr lang="en-US" sz="800" b="0" i="0" dirty="0">
                <a:solidFill>
                  <a:srgbClr val="222222"/>
                </a:solidFill>
                <a:effectLst/>
                <a:highlight>
                  <a:srgbClr val="FFFFFF"/>
                </a:highlight>
                <a:latin typeface="Merriweather Sans" panose="020F0502020204030204" pitchFamily="34" charset="0"/>
              </a:rPr>
              <a:t>, 111–131 (2024). https://</a:t>
            </a:r>
            <a:r>
              <a:rPr lang="en-US" sz="800" b="0" i="0" dirty="0" err="1">
                <a:solidFill>
                  <a:srgbClr val="222222"/>
                </a:solidFill>
                <a:effectLst/>
                <a:highlight>
                  <a:srgbClr val="FFFFFF"/>
                </a:highlight>
                <a:latin typeface="Merriweather Sans" panose="020F0502020204030204" pitchFamily="34" charset="0"/>
              </a:rPr>
              <a:t>doi.org</a:t>
            </a:r>
            <a:r>
              <a:rPr lang="en-US" sz="800" b="0" i="0" dirty="0">
                <a:solidFill>
                  <a:srgbClr val="222222"/>
                </a:solidFill>
                <a:effectLst/>
                <a:highlight>
                  <a:srgbClr val="FFFFFF"/>
                </a:highlight>
                <a:latin typeface="Merriweather Sans" panose="020F0502020204030204" pitchFamily="34" charset="0"/>
              </a:rPr>
              <a:t>/10.1007/s00521-022-07258-6</a:t>
            </a:r>
            <a:endParaRPr lang="en-US" sz="800" dirty="0"/>
          </a:p>
        </p:txBody>
      </p:sp>
    </p:spTree>
    <p:extLst>
      <p:ext uri="{BB962C8B-B14F-4D97-AF65-F5344CB8AC3E}">
        <p14:creationId xmlns:p14="http://schemas.microsoft.com/office/powerpoint/2010/main" val="398437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AE84-C0DA-C7FA-AA0C-2D6286B7B40F}"/>
              </a:ext>
            </a:extLst>
          </p:cNvPr>
          <p:cNvSpPr>
            <a:spLocks noGrp="1"/>
          </p:cNvSpPr>
          <p:nvPr>
            <p:ph type="title"/>
          </p:nvPr>
        </p:nvSpPr>
        <p:spPr/>
        <p:txBody>
          <a:bodyPr>
            <a:normAutofit/>
          </a:bodyPr>
          <a:lstStyle/>
          <a:p>
            <a:r>
              <a:rPr lang="en-US" dirty="0"/>
              <a:t>Key Techniques in Medical Image Analysis</a:t>
            </a:r>
          </a:p>
        </p:txBody>
      </p:sp>
      <p:sp>
        <p:nvSpPr>
          <p:cNvPr id="3" name="Content Placeholder 2">
            <a:extLst>
              <a:ext uri="{FF2B5EF4-FFF2-40B4-BE49-F238E27FC236}">
                <a16:creationId xmlns:a16="http://schemas.microsoft.com/office/drawing/2014/main" id="{02F5C73C-44C5-DB07-A841-84321B8E44FC}"/>
              </a:ext>
            </a:extLst>
          </p:cNvPr>
          <p:cNvSpPr>
            <a:spLocks noGrp="1"/>
          </p:cNvSpPr>
          <p:nvPr>
            <p:ph idx="1"/>
          </p:nvPr>
        </p:nvSpPr>
        <p:spPr/>
        <p:txBody>
          <a:bodyPr>
            <a:normAutofit lnSpcReduction="10000"/>
          </a:bodyPr>
          <a:lstStyle/>
          <a:p>
            <a:pPr marL="0" indent="0">
              <a:buNone/>
            </a:pPr>
            <a:r>
              <a:rPr lang="en-US" dirty="0"/>
              <a:t>1. Traditional Image Processing</a:t>
            </a:r>
          </a:p>
          <a:p>
            <a:pPr lvl="1"/>
            <a:r>
              <a:rPr lang="en-US" dirty="0"/>
              <a:t>Image Enhancement: Histogram equalization, noise reduction</a:t>
            </a:r>
          </a:p>
          <a:p>
            <a:pPr lvl="1"/>
            <a:r>
              <a:rPr lang="en-US" dirty="0"/>
              <a:t>Segmentation: Edge detection, thresholding, region growing</a:t>
            </a:r>
          </a:p>
          <a:p>
            <a:pPr lvl="1"/>
            <a:r>
              <a:rPr lang="en-US" dirty="0"/>
              <a:t>Feature Extraction: Shape, texture, intensity-based features</a:t>
            </a:r>
          </a:p>
          <a:p>
            <a:pPr marL="0" indent="0">
              <a:buNone/>
            </a:pPr>
            <a:r>
              <a:rPr lang="en-US" dirty="0"/>
              <a:t>2. Machine Learning Approaches</a:t>
            </a:r>
          </a:p>
          <a:p>
            <a:pPr lvl="1"/>
            <a:r>
              <a:rPr lang="en-US" dirty="0"/>
              <a:t>SVM, Random Forests for classification</a:t>
            </a:r>
          </a:p>
          <a:p>
            <a:pPr lvl="1"/>
            <a:r>
              <a:rPr lang="en-US" dirty="0"/>
              <a:t>Feature selection and dimensionality reduction</a:t>
            </a:r>
          </a:p>
          <a:p>
            <a:pPr marL="0" indent="0">
              <a:buNone/>
            </a:pPr>
            <a:r>
              <a:rPr lang="en-US" dirty="0"/>
              <a:t>3. Deep Learning Approaches</a:t>
            </a:r>
          </a:p>
          <a:p>
            <a:pPr lvl="1"/>
            <a:r>
              <a:rPr lang="en-US" dirty="0"/>
              <a:t>CNNs (Convolutional Neural Networks): Used for segmentation, classification</a:t>
            </a:r>
          </a:p>
          <a:p>
            <a:pPr lvl="1"/>
            <a:r>
              <a:rPr lang="en-US" dirty="0"/>
              <a:t>GANs (Generative Adversarial Networks): Synthetic data generation, image augmentation</a:t>
            </a:r>
          </a:p>
          <a:p>
            <a:pPr lvl="1"/>
            <a:r>
              <a:rPr lang="en-US" dirty="0"/>
              <a:t>RNNs/LSTMs (Recurrent Neural Networks): Time-series medical images (e.g., MRI scans over time)</a:t>
            </a:r>
          </a:p>
          <a:p>
            <a:pPr lvl="1"/>
            <a:r>
              <a:rPr lang="en-US" dirty="0"/>
              <a:t>LLM (large language models): </a:t>
            </a:r>
          </a:p>
          <a:p>
            <a:pPr marL="0" indent="0">
              <a:buNone/>
            </a:pPr>
            <a:endParaRPr lang="en-US" dirty="0"/>
          </a:p>
        </p:txBody>
      </p:sp>
      <p:sp>
        <p:nvSpPr>
          <p:cNvPr id="4" name="Date Placeholder 3">
            <a:extLst>
              <a:ext uri="{FF2B5EF4-FFF2-40B4-BE49-F238E27FC236}">
                <a16:creationId xmlns:a16="http://schemas.microsoft.com/office/drawing/2014/main" id="{62EFDB0D-C56E-979C-BC79-3AD18DBADCD9}"/>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6C34EC7E-1DA5-0FD3-9419-ABA9F2763D2A}"/>
              </a:ext>
            </a:extLst>
          </p:cNvPr>
          <p:cNvSpPr>
            <a:spLocks noGrp="1"/>
          </p:cNvSpPr>
          <p:nvPr>
            <p:ph type="sldNum" sz="quarter" idx="12"/>
          </p:nvPr>
        </p:nvSpPr>
        <p:spPr/>
        <p:txBody>
          <a:bodyPr/>
          <a:lstStyle/>
          <a:p>
            <a:fld id="{8D4BA20E-A553-6F48-BD36-E5AD94908D4A}" type="slidenum">
              <a:rPr lang="en-US" smtClean="0"/>
              <a:t>13</a:t>
            </a:fld>
            <a:endParaRPr lang="en-US"/>
          </a:p>
        </p:txBody>
      </p:sp>
    </p:spTree>
    <p:extLst>
      <p:ext uri="{BB962C8B-B14F-4D97-AF65-F5344CB8AC3E}">
        <p14:creationId xmlns:p14="http://schemas.microsoft.com/office/powerpoint/2010/main" val="2390533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3684D-858F-4D81-ABF0-07828FCCF95F}"/>
              </a:ext>
            </a:extLst>
          </p:cNvPr>
          <p:cNvSpPr>
            <a:spLocks noGrp="1"/>
          </p:cNvSpPr>
          <p:nvPr>
            <p:ph type="title"/>
          </p:nvPr>
        </p:nvSpPr>
        <p:spPr/>
        <p:txBody>
          <a:bodyPr/>
          <a:lstStyle/>
          <a:p>
            <a:r>
              <a:rPr lang="en-US" dirty="0"/>
              <a:t>Digital Image</a:t>
            </a:r>
          </a:p>
        </p:txBody>
      </p:sp>
      <p:sp>
        <p:nvSpPr>
          <p:cNvPr id="3" name="Content Placeholder 2">
            <a:extLst>
              <a:ext uri="{FF2B5EF4-FFF2-40B4-BE49-F238E27FC236}">
                <a16:creationId xmlns:a16="http://schemas.microsoft.com/office/drawing/2014/main" id="{5B06F8F4-E270-F74B-0168-C6D0781C244E}"/>
              </a:ext>
            </a:extLst>
          </p:cNvPr>
          <p:cNvSpPr>
            <a:spLocks noGrp="1"/>
          </p:cNvSpPr>
          <p:nvPr>
            <p:ph idx="1"/>
          </p:nvPr>
        </p:nvSpPr>
        <p:spPr/>
        <p:txBody>
          <a:bodyPr/>
          <a:lstStyle/>
          <a:p>
            <a:r>
              <a:rPr lang="en-US" sz="2800" dirty="0"/>
              <a:t>A digital image is a 2D array of values representing light intensity → f(</a:t>
            </a:r>
            <a:r>
              <a:rPr lang="en-US" sz="2800" dirty="0" err="1"/>
              <a:t>x,y</a:t>
            </a:r>
            <a:r>
              <a:rPr lang="en-US" sz="2800" dirty="0"/>
              <a:t>)</a:t>
            </a:r>
          </a:p>
          <a:p>
            <a:pPr marL="0" indent="0">
              <a:buNone/>
            </a:pPr>
            <a:endParaRPr lang="en-US" dirty="0"/>
          </a:p>
        </p:txBody>
      </p:sp>
      <p:sp>
        <p:nvSpPr>
          <p:cNvPr id="4" name="Date Placeholder 3">
            <a:extLst>
              <a:ext uri="{FF2B5EF4-FFF2-40B4-BE49-F238E27FC236}">
                <a16:creationId xmlns:a16="http://schemas.microsoft.com/office/drawing/2014/main" id="{9749EDCE-07E8-67CE-2287-46B23556BBE2}"/>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F3D663FA-1802-5E86-DFF3-49C15F6760C9}"/>
              </a:ext>
            </a:extLst>
          </p:cNvPr>
          <p:cNvSpPr>
            <a:spLocks noGrp="1"/>
          </p:cNvSpPr>
          <p:nvPr>
            <p:ph type="sldNum" sz="quarter" idx="12"/>
          </p:nvPr>
        </p:nvSpPr>
        <p:spPr/>
        <p:txBody>
          <a:bodyPr/>
          <a:lstStyle/>
          <a:p>
            <a:fld id="{8D4BA20E-A553-6F48-BD36-E5AD94908D4A}" type="slidenum">
              <a:rPr lang="en-US" smtClean="0"/>
              <a:t>14</a:t>
            </a:fld>
            <a:endParaRPr lang="en-US"/>
          </a:p>
        </p:txBody>
      </p:sp>
      <p:pic>
        <p:nvPicPr>
          <p:cNvPr id="6" name="Picture 5">
            <a:extLst>
              <a:ext uri="{FF2B5EF4-FFF2-40B4-BE49-F238E27FC236}">
                <a16:creationId xmlns:a16="http://schemas.microsoft.com/office/drawing/2014/main" id="{55101E31-F1F0-5BD0-F724-D0C682C1727F}"/>
              </a:ext>
            </a:extLst>
          </p:cNvPr>
          <p:cNvPicPr>
            <a:picLocks noChangeAspect="1"/>
          </p:cNvPicPr>
          <p:nvPr/>
        </p:nvPicPr>
        <p:blipFill>
          <a:blip r:embed="rId3"/>
          <a:stretch>
            <a:fillRect/>
          </a:stretch>
        </p:blipFill>
        <p:spPr>
          <a:xfrm>
            <a:off x="3397249" y="3195638"/>
            <a:ext cx="5118100" cy="2013494"/>
          </a:xfrm>
          <a:prstGeom prst="rect">
            <a:avLst/>
          </a:prstGeom>
        </p:spPr>
      </p:pic>
      <p:pic>
        <p:nvPicPr>
          <p:cNvPr id="7" name="Picture 6">
            <a:extLst>
              <a:ext uri="{FF2B5EF4-FFF2-40B4-BE49-F238E27FC236}">
                <a16:creationId xmlns:a16="http://schemas.microsoft.com/office/drawing/2014/main" id="{2C521313-EF10-EC7C-E182-6ED4931BB313}"/>
              </a:ext>
            </a:extLst>
          </p:cNvPr>
          <p:cNvPicPr>
            <a:picLocks noChangeAspect="1"/>
          </p:cNvPicPr>
          <p:nvPr/>
        </p:nvPicPr>
        <p:blipFill>
          <a:blip r:embed="rId4"/>
          <a:stretch>
            <a:fillRect/>
          </a:stretch>
        </p:blipFill>
        <p:spPr>
          <a:xfrm>
            <a:off x="762000" y="3237707"/>
            <a:ext cx="2501900" cy="2019300"/>
          </a:xfrm>
          <a:prstGeom prst="rect">
            <a:avLst/>
          </a:prstGeom>
        </p:spPr>
      </p:pic>
    </p:spTree>
    <p:extLst>
      <p:ext uri="{BB962C8B-B14F-4D97-AF65-F5344CB8AC3E}">
        <p14:creationId xmlns:p14="http://schemas.microsoft.com/office/powerpoint/2010/main" val="2336010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F27C-DCD4-69FE-4556-29C683A665F7}"/>
              </a:ext>
            </a:extLst>
          </p:cNvPr>
          <p:cNvSpPr>
            <a:spLocks noGrp="1"/>
          </p:cNvSpPr>
          <p:nvPr>
            <p:ph type="title"/>
          </p:nvPr>
        </p:nvSpPr>
        <p:spPr/>
        <p:txBody>
          <a:bodyPr/>
          <a:lstStyle/>
          <a:p>
            <a:r>
              <a:rPr lang="en-US" dirty="0"/>
              <a:t>Properties of Digital Images</a:t>
            </a:r>
          </a:p>
        </p:txBody>
      </p:sp>
      <p:sp>
        <p:nvSpPr>
          <p:cNvPr id="3" name="Content Placeholder 2">
            <a:extLst>
              <a:ext uri="{FF2B5EF4-FFF2-40B4-BE49-F238E27FC236}">
                <a16:creationId xmlns:a16="http://schemas.microsoft.com/office/drawing/2014/main" id="{1E9A73FD-61D4-39C0-FF02-40764CF8B462}"/>
              </a:ext>
            </a:extLst>
          </p:cNvPr>
          <p:cNvSpPr>
            <a:spLocks noGrp="1"/>
          </p:cNvSpPr>
          <p:nvPr>
            <p:ph idx="1"/>
          </p:nvPr>
        </p:nvSpPr>
        <p:spPr/>
        <p:txBody>
          <a:bodyPr>
            <a:normAutofit fontScale="92500" lnSpcReduction="10000"/>
          </a:bodyPr>
          <a:lstStyle/>
          <a:p>
            <a:r>
              <a:rPr lang="en-US" dirty="0"/>
              <a:t>Image resolution/ Spatial resolution: m x n → Columns x Rows</a:t>
            </a:r>
          </a:p>
          <a:p>
            <a:r>
              <a:rPr lang="en-US" dirty="0"/>
              <a:t>dpi (Dots Per Inch) </a:t>
            </a:r>
          </a:p>
          <a:p>
            <a:r>
              <a:rPr lang="en-US" dirty="0"/>
              <a:t>e.g. An 8" x 10" document that is scanned at 300 dpi has the pixel dimensions of 2,400 pixels (8" x 300 dpi) by 3,000 pixels (10" x 300 dpi).</a:t>
            </a:r>
          </a:p>
          <a:p>
            <a:endParaRPr lang="en-US" dirty="0"/>
          </a:p>
          <a:p>
            <a:r>
              <a:rPr lang="en-US" dirty="0"/>
              <a:t>Image Definition: Number of shades→ 2^n , n= bit depth </a:t>
            </a:r>
          </a:p>
          <a:p>
            <a:pPr marL="0" indent="0">
              <a:buNone/>
            </a:pPr>
            <a:r>
              <a:rPr lang="en-US" dirty="0"/>
              <a:t>(e.g. 8 bit image → 256 shades, 16 bit image → 65, 536 shades)</a:t>
            </a:r>
          </a:p>
          <a:p>
            <a:pPr marL="0" indent="0">
              <a:buNone/>
            </a:pPr>
            <a:r>
              <a:rPr lang="en-US" dirty="0"/>
              <a:t>Images → 8-bit, 10-bit, 12-bit, 14-bit, 16-bit, color encoded</a:t>
            </a:r>
          </a:p>
          <a:p>
            <a:pPr marL="0" indent="0">
              <a:buNone/>
            </a:pPr>
            <a:endParaRPr lang="en-US" dirty="0"/>
          </a:p>
          <a:p>
            <a:r>
              <a:rPr lang="en-US" dirty="0"/>
              <a:t>Number of Planes: Number of arrays of pixel.</a:t>
            </a:r>
          </a:p>
          <a:p>
            <a:pPr marL="0" indent="0">
              <a:buNone/>
            </a:pPr>
            <a:r>
              <a:rPr lang="en-US" dirty="0"/>
              <a:t>	Grayscale → 1 plane, </a:t>
            </a:r>
          </a:p>
          <a:p>
            <a:pPr marL="0" indent="0">
              <a:buNone/>
            </a:pPr>
            <a:r>
              <a:rPr lang="en-US" dirty="0"/>
              <a:t>	True-color Image → 3 planes (RGB)</a:t>
            </a:r>
          </a:p>
        </p:txBody>
      </p:sp>
      <p:sp>
        <p:nvSpPr>
          <p:cNvPr id="4" name="Date Placeholder 3">
            <a:extLst>
              <a:ext uri="{FF2B5EF4-FFF2-40B4-BE49-F238E27FC236}">
                <a16:creationId xmlns:a16="http://schemas.microsoft.com/office/drawing/2014/main" id="{BB45C990-456A-B816-E100-63AB9288F1BB}"/>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030AC5D9-5EDD-D10B-54A4-662E8544D7F5}"/>
              </a:ext>
            </a:extLst>
          </p:cNvPr>
          <p:cNvSpPr>
            <a:spLocks noGrp="1"/>
          </p:cNvSpPr>
          <p:nvPr>
            <p:ph type="sldNum" sz="quarter" idx="12"/>
          </p:nvPr>
        </p:nvSpPr>
        <p:spPr/>
        <p:txBody>
          <a:bodyPr/>
          <a:lstStyle/>
          <a:p>
            <a:fld id="{8D4BA20E-A553-6F48-BD36-E5AD94908D4A}" type="slidenum">
              <a:rPr lang="en-US" smtClean="0"/>
              <a:t>15</a:t>
            </a:fld>
            <a:endParaRPr lang="en-US"/>
          </a:p>
        </p:txBody>
      </p:sp>
      <p:pic>
        <p:nvPicPr>
          <p:cNvPr id="3074" name="Picture 2" descr="How to Convert an RGB Image to Grayscale">
            <a:extLst>
              <a:ext uri="{FF2B5EF4-FFF2-40B4-BE49-F238E27FC236}">
                <a16:creationId xmlns:a16="http://schemas.microsoft.com/office/drawing/2014/main" id="{3F9F2B33-28A8-C983-7615-3DD647FFB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6380" y="4343400"/>
            <a:ext cx="2620539" cy="2514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43A47D6-29B9-6A95-0FB5-091579B0A5D5}"/>
              </a:ext>
            </a:extLst>
          </p:cNvPr>
          <p:cNvSpPr txBox="1"/>
          <p:nvPr/>
        </p:nvSpPr>
        <p:spPr>
          <a:xfrm>
            <a:off x="530283" y="6590671"/>
            <a:ext cx="5646097" cy="261610"/>
          </a:xfrm>
          <a:prstGeom prst="rect">
            <a:avLst/>
          </a:prstGeom>
          <a:noFill/>
        </p:spPr>
        <p:txBody>
          <a:bodyPr wrap="none" rtlCol="0">
            <a:spAutoFit/>
          </a:bodyPr>
          <a:lstStyle/>
          <a:p>
            <a:r>
              <a:rPr lang="en-US" sz="1100" dirty="0"/>
              <a:t>More about digital image: http://</a:t>
            </a:r>
            <a:r>
              <a:rPr lang="en-US" sz="1100" dirty="0" err="1"/>
              <a:t>preservationtutorial.library.cornell.edu</a:t>
            </a:r>
            <a:r>
              <a:rPr lang="en-US" sz="1100" dirty="0"/>
              <a:t>/tutorial/</a:t>
            </a:r>
            <a:r>
              <a:rPr lang="en-US" sz="1100" dirty="0" err="1"/>
              <a:t>contents.html</a:t>
            </a:r>
            <a:endParaRPr lang="en-US" sz="1100" dirty="0"/>
          </a:p>
        </p:txBody>
      </p:sp>
    </p:spTree>
    <p:extLst>
      <p:ext uri="{BB962C8B-B14F-4D97-AF65-F5344CB8AC3E}">
        <p14:creationId xmlns:p14="http://schemas.microsoft.com/office/powerpoint/2010/main" val="567041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C6410-6377-FD15-C653-8088EEE3A05F}"/>
              </a:ext>
            </a:extLst>
          </p:cNvPr>
          <p:cNvSpPr>
            <a:spLocks noGrp="1"/>
          </p:cNvSpPr>
          <p:nvPr>
            <p:ph type="title"/>
          </p:nvPr>
        </p:nvSpPr>
        <p:spPr/>
        <p:txBody>
          <a:bodyPr/>
          <a:lstStyle/>
          <a:p>
            <a:r>
              <a:rPr lang="en-US" dirty="0"/>
              <a:t>Image representation</a:t>
            </a:r>
          </a:p>
        </p:txBody>
      </p:sp>
      <p:sp>
        <p:nvSpPr>
          <p:cNvPr id="4" name="Date Placeholder 3">
            <a:extLst>
              <a:ext uri="{FF2B5EF4-FFF2-40B4-BE49-F238E27FC236}">
                <a16:creationId xmlns:a16="http://schemas.microsoft.com/office/drawing/2014/main" id="{70F4ED41-CCC9-348B-7E43-583B5C8B9627}"/>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883A95E9-F889-EBCB-60CA-475A9BC66483}"/>
              </a:ext>
            </a:extLst>
          </p:cNvPr>
          <p:cNvSpPr>
            <a:spLocks noGrp="1"/>
          </p:cNvSpPr>
          <p:nvPr>
            <p:ph type="sldNum" sz="quarter" idx="12"/>
          </p:nvPr>
        </p:nvSpPr>
        <p:spPr/>
        <p:txBody>
          <a:bodyPr/>
          <a:lstStyle/>
          <a:p>
            <a:fld id="{8D4BA20E-A553-6F48-BD36-E5AD94908D4A}" type="slidenum">
              <a:rPr lang="en-US" smtClean="0"/>
              <a:t>16</a:t>
            </a:fld>
            <a:endParaRPr lang="en-US"/>
          </a:p>
        </p:txBody>
      </p:sp>
      <p:pic>
        <p:nvPicPr>
          <p:cNvPr id="1026" name="Picture 2" descr="Internal Image Representation">
            <a:extLst>
              <a:ext uri="{FF2B5EF4-FFF2-40B4-BE49-F238E27FC236}">
                <a16:creationId xmlns:a16="http://schemas.microsoft.com/office/drawing/2014/main" id="{5A0E9438-E898-D1ED-1BAE-E0BBF05AEA3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65229" y="1421413"/>
            <a:ext cx="5013542" cy="401517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a:extLst>
              <a:ext uri="{FF2B5EF4-FFF2-40B4-BE49-F238E27FC236}">
                <a16:creationId xmlns:a16="http://schemas.microsoft.com/office/drawing/2014/main" id="{38FEF76C-9237-F8C2-6C81-C01A83B07461}"/>
              </a:ext>
            </a:extLst>
          </p:cNvPr>
          <p:cNvGraphicFramePr>
            <a:graphicFrameLocks noGrp="1"/>
          </p:cNvGraphicFramePr>
          <p:nvPr>
            <p:extLst>
              <p:ext uri="{D42A27DB-BD31-4B8C-83A1-F6EECF244321}">
                <p14:modId xmlns:p14="http://schemas.microsoft.com/office/powerpoint/2010/main" val="1403548310"/>
              </p:ext>
            </p:extLst>
          </p:nvPr>
        </p:nvGraphicFramePr>
        <p:xfrm>
          <a:off x="628649" y="5692990"/>
          <a:ext cx="7886700" cy="512506"/>
        </p:xfrm>
        <a:graphic>
          <a:graphicData uri="http://schemas.openxmlformats.org/drawingml/2006/table">
            <a:tbl>
              <a:tblPr/>
              <a:tblGrid>
                <a:gridCol w="1971675">
                  <a:extLst>
                    <a:ext uri="{9D8B030D-6E8A-4147-A177-3AD203B41FA5}">
                      <a16:colId xmlns:a16="http://schemas.microsoft.com/office/drawing/2014/main" val="1990911172"/>
                    </a:ext>
                  </a:extLst>
                </a:gridCol>
                <a:gridCol w="1971675">
                  <a:extLst>
                    <a:ext uri="{9D8B030D-6E8A-4147-A177-3AD203B41FA5}">
                      <a16:colId xmlns:a16="http://schemas.microsoft.com/office/drawing/2014/main" val="3996339057"/>
                    </a:ext>
                  </a:extLst>
                </a:gridCol>
                <a:gridCol w="1971675">
                  <a:extLst>
                    <a:ext uri="{9D8B030D-6E8A-4147-A177-3AD203B41FA5}">
                      <a16:colId xmlns:a16="http://schemas.microsoft.com/office/drawing/2014/main" val="214393682"/>
                    </a:ext>
                  </a:extLst>
                </a:gridCol>
                <a:gridCol w="1971675">
                  <a:extLst>
                    <a:ext uri="{9D8B030D-6E8A-4147-A177-3AD203B41FA5}">
                      <a16:colId xmlns:a16="http://schemas.microsoft.com/office/drawing/2014/main" val="1166873321"/>
                    </a:ext>
                  </a:extLst>
                </a:gridCol>
              </a:tblGrid>
              <a:tr h="512506">
                <a:tc>
                  <a:txBody>
                    <a:bodyPr/>
                    <a:lstStyle/>
                    <a:p>
                      <a:pPr algn="l"/>
                      <a:r>
                        <a:rPr lang="en-US" sz="1200">
                          <a:effectLst/>
                        </a:rPr>
                        <a:t>1  Image</a:t>
                      </a:r>
                      <a:br>
                        <a:rPr lang="en-US" sz="1200">
                          <a:effectLst/>
                        </a:rPr>
                      </a:br>
                      <a:r>
                        <a:rPr lang="en-US" sz="1200">
                          <a:effectLst/>
                        </a:rPr>
                        <a:t>2  Image Border</a:t>
                      </a:r>
                    </a:p>
                  </a:txBody>
                  <a:tcPr marL="51943" marR="51943" marT="69258" marB="6925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a:noFill/>
                    </a:lnB>
                    <a:solidFill>
                      <a:srgbClr val="F6F6F6"/>
                    </a:solidFill>
                  </a:tcPr>
                </a:tc>
                <a:tc>
                  <a:txBody>
                    <a:bodyPr/>
                    <a:lstStyle/>
                    <a:p>
                      <a:pPr algn="l"/>
                      <a:r>
                        <a:rPr lang="en-US" sz="1200" dirty="0">
                          <a:effectLst/>
                        </a:rPr>
                        <a:t>3  Vertical Resolution</a:t>
                      </a:r>
                      <a:br>
                        <a:rPr lang="en-US" sz="1200" dirty="0">
                          <a:effectLst/>
                        </a:rPr>
                      </a:br>
                      <a:r>
                        <a:rPr lang="en-US" sz="1200" dirty="0">
                          <a:effectLst/>
                        </a:rPr>
                        <a:t>4  Left Alignment</a:t>
                      </a:r>
                    </a:p>
                  </a:txBody>
                  <a:tcPr marL="51943" marR="51943" marT="69258" marB="6925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a:noFill/>
                    </a:lnB>
                    <a:solidFill>
                      <a:srgbClr val="F6F6F6"/>
                    </a:solidFill>
                  </a:tcPr>
                </a:tc>
                <a:tc>
                  <a:txBody>
                    <a:bodyPr/>
                    <a:lstStyle/>
                    <a:p>
                      <a:pPr algn="l"/>
                      <a:r>
                        <a:rPr lang="en-US" sz="1200">
                          <a:effectLst/>
                        </a:rPr>
                        <a:t>5  Horizontal Resolution</a:t>
                      </a:r>
                      <a:br>
                        <a:rPr lang="en-US" sz="1200">
                          <a:effectLst/>
                        </a:rPr>
                      </a:br>
                      <a:r>
                        <a:rPr lang="en-US" sz="1200">
                          <a:effectLst/>
                        </a:rPr>
                        <a:t>6  Right Alignment</a:t>
                      </a:r>
                    </a:p>
                  </a:txBody>
                  <a:tcPr marL="51943" marR="51943" marT="69258" marB="6925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a:noFill/>
                    </a:lnB>
                    <a:solidFill>
                      <a:srgbClr val="F6F6F6"/>
                    </a:solidFill>
                  </a:tcPr>
                </a:tc>
                <a:tc>
                  <a:txBody>
                    <a:bodyPr/>
                    <a:lstStyle/>
                    <a:p>
                      <a:pPr algn="l"/>
                      <a:r>
                        <a:rPr lang="en-US" sz="1200" dirty="0">
                          <a:effectLst/>
                        </a:rPr>
                        <a:t>7  Line Width</a:t>
                      </a:r>
                    </a:p>
                  </a:txBody>
                  <a:tcPr marL="51943" marR="51943" marT="69258" marB="69258" anchor="ctr">
                    <a:lnL w="9525" cap="flat" cmpd="sng" algn="ctr">
                      <a:solidFill>
                        <a:srgbClr val="CCCCCC"/>
                      </a:solidFill>
                      <a:prstDash val="solid"/>
                      <a:round/>
                      <a:headEnd type="none" w="med" len="med"/>
                      <a:tailEnd type="none" w="med" len="med"/>
                    </a:lnL>
                    <a:lnR>
                      <a:noFill/>
                    </a:lnR>
                    <a:lnT w="9525" cap="flat" cmpd="sng" algn="ctr">
                      <a:solidFill>
                        <a:srgbClr val="CCCCCC"/>
                      </a:solidFill>
                      <a:prstDash val="solid"/>
                      <a:round/>
                      <a:headEnd type="none" w="med" len="med"/>
                      <a:tailEnd type="none" w="med" len="med"/>
                    </a:lnT>
                    <a:lnB>
                      <a:noFill/>
                    </a:lnB>
                    <a:solidFill>
                      <a:srgbClr val="F6F6F6"/>
                    </a:solidFill>
                  </a:tcPr>
                </a:tc>
                <a:extLst>
                  <a:ext uri="{0D108BD9-81ED-4DB2-BD59-A6C34878D82A}">
                    <a16:rowId xmlns:a16="http://schemas.microsoft.com/office/drawing/2014/main" val="3302699526"/>
                  </a:ext>
                </a:extLst>
              </a:tr>
            </a:tbl>
          </a:graphicData>
        </a:graphic>
      </p:graphicFrame>
    </p:spTree>
    <p:extLst>
      <p:ext uri="{BB962C8B-B14F-4D97-AF65-F5344CB8AC3E}">
        <p14:creationId xmlns:p14="http://schemas.microsoft.com/office/powerpoint/2010/main" val="394235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3EDA0-4405-A33C-940D-DDE576AC22E0}"/>
              </a:ext>
            </a:extLst>
          </p:cNvPr>
          <p:cNvSpPr>
            <a:spLocks noGrp="1"/>
          </p:cNvSpPr>
          <p:nvPr>
            <p:ph type="title"/>
          </p:nvPr>
        </p:nvSpPr>
        <p:spPr/>
        <p:txBody>
          <a:bodyPr/>
          <a:lstStyle/>
          <a:p>
            <a:r>
              <a:rPr lang="en-US" dirty="0"/>
              <a:t>Image border</a:t>
            </a:r>
          </a:p>
        </p:txBody>
      </p:sp>
      <p:sp>
        <p:nvSpPr>
          <p:cNvPr id="3" name="Content Placeholder 2">
            <a:extLst>
              <a:ext uri="{FF2B5EF4-FFF2-40B4-BE49-F238E27FC236}">
                <a16:creationId xmlns:a16="http://schemas.microsoft.com/office/drawing/2014/main" id="{CDFE18D6-3635-502E-AA71-BCCDEF25A685}"/>
              </a:ext>
            </a:extLst>
          </p:cNvPr>
          <p:cNvSpPr>
            <a:spLocks noGrp="1"/>
          </p:cNvSpPr>
          <p:nvPr>
            <p:ph idx="1"/>
          </p:nvPr>
        </p:nvSpPr>
        <p:spPr>
          <a:xfrm>
            <a:off x="628650" y="1825625"/>
            <a:ext cx="3057522" cy="4351338"/>
          </a:xfrm>
        </p:spPr>
        <p:txBody>
          <a:bodyPr/>
          <a:lstStyle/>
          <a:p>
            <a:pPr marL="0" indent="0">
              <a:buNone/>
            </a:pPr>
            <a:r>
              <a:rPr lang="en-US" dirty="0"/>
              <a:t>A – pixel value of the image</a:t>
            </a:r>
          </a:p>
          <a:p>
            <a:pPr marL="0" indent="0">
              <a:buNone/>
            </a:pPr>
            <a:endParaRPr lang="en-US" dirty="0"/>
          </a:p>
          <a:p>
            <a:pPr marL="0" indent="0">
              <a:buNone/>
            </a:pPr>
            <a:r>
              <a:rPr lang="en-US" dirty="0"/>
              <a:t>B – ‘0’ padding</a:t>
            </a:r>
          </a:p>
          <a:p>
            <a:pPr marL="0" indent="0">
              <a:buNone/>
            </a:pPr>
            <a:endParaRPr lang="en-US" dirty="0"/>
          </a:p>
          <a:p>
            <a:pPr marL="0" indent="0">
              <a:buNone/>
            </a:pPr>
            <a:r>
              <a:rPr lang="en-US" dirty="0"/>
              <a:t>C – copying of edge pixel values</a:t>
            </a:r>
          </a:p>
          <a:p>
            <a:pPr marL="0" indent="0">
              <a:buNone/>
            </a:pPr>
            <a:endParaRPr lang="en-US" dirty="0"/>
          </a:p>
          <a:p>
            <a:pPr marL="0" indent="0">
              <a:buNone/>
            </a:pPr>
            <a:r>
              <a:rPr lang="en-US" dirty="0"/>
              <a:t>D – mirror the pixel values at the edge</a:t>
            </a:r>
          </a:p>
        </p:txBody>
      </p:sp>
      <p:sp>
        <p:nvSpPr>
          <p:cNvPr id="4" name="Date Placeholder 3">
            <a:extLst>
              <a:ext uri="{FF2B5EF4-FFF2-40B4-BE49-F238E27FC236}">
                <a16:creationId xmlns:a16="http://schemas.microsoft.com/office/drawing/2014/main" id="{05AEFC75-190D-770C-6141-EBD191F2351A}"/>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02D22D6E-599D-79A7-57EE-A182F3A37594}"/>
              </a:ext>
            </a:extLst>
          </p:cNvPr>
          <p:cNvSpPr>
            <a:spLocks noGrp="1"/>
          </p:cNvSpPr>
          <p:nvPr>
            <p:ph type="sldNum" sz="quarter" idx="12"/>
          </p:nvPr>
        </p:nvSpPr>
        <p:spPr/>
        <p:txBody>
          <a:bodyPr/>
          <a:lstStyle/>
          <a:p>
            <a:fld id="{8D4BA20E-A553-6F48-BD36-E5AD94908D4A}" type="slidenum">
              <a:rPr lang="en-US" smtClean="0"/>
              <a:t>17</a:t>
            </a:fld>
            <a:endParaRPr lang="en-US"/>
          </a:p>
        </p:txBody>
      </p:sp>
      <p:pic>
        <p:nvPicPr>
          <p:cNvPr id="2050" name="Picture 2" descr="Setting the Pixel Values of an Image Border">
            <a:extLst>
              <a:ext uri="{FF2B5EF4-FFF2-40B4-BE49-F238E27FC236}">
                <a16:creationId xmlns:a16="http://schemas.microsoft.com/office/drawing/2014/main" id="{1FD694A0-5448-C774-80B0-5B310FF1C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6173" y="1640202"/>
            <a:ext cx="4829176" cy="504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964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37AD3-A843-82A8-6CAD-732C5BFA7F33}"/>
              </a:ext>
            </a:extLst>
          </p:cNvPr>
          <p:cNvSpPr>
            <a:spLocks noGrp="1"/>
          </p:cNvSpPr>
          <p:nvPr>
            <p:ph type="title"/>
          </p:nvPr>
        </p:nvSpPr>
        <p:spPr/>
        <p:txBody>
          <a:bodyPr/>
          <a:lstStyle/>
          <a:p>
            <a:r>
              <a:rPr lang="en-US" dirty="0"/>
              <a:t>Image Mask</a:t>
            </a:r>
          </a:p>
        </p:txBody>
      </p:sp>
      <p:sp>
        <p:nvSpPr>
          <p:cNvPr id="3" name="Content Placeholder 2">
            <a:extLst>
              <a:ext uri="{FF2B5EF4-FFF2-40B4-BE49-F238E27FC236}">
                <a16:creationId xmlns:a16="http://schemas.microsoft.com/office/drawing/2014/main" id="{468B8E7E-9992-5492-274B-86312E5EDB74}"/>
              </a:ext>
            </a:extLst>
          </p:cNvPr>
          <p:cNvSpPr>
            <a:spLocks noGrp="1"/>
          </p:cNvSpPr>
          <p:nvPr>
            <p:ph idx="1"/>
          </p:nvPr>
        </p:nvSpPr>
        <p:spPr>
          <a:xfrm>
            <a:off x="628649" y="1634009"/>
            <a:ext cx="7886700" cy="4351338"/>
          </a:xfrm>
        </p:spPr>
        <p:txBody>
          <a:bodyPr/>
          <a:lstStyle/>
          <a:p>
            <a:r>
              <a:rPr lang="en-US" dirty="0"/>
              <a:t>An image mask isolates parts of an image for processing. </a:t>
            </a:r>
          </a:p>
          <a:p>
            <a:r>
              <a:rPr lang="en-US" dirty="0"/>
              <a:t>An image mask is used to highlight specific regions of interest (ROI)</a:t>
            </a:r>
          </a:p>
          <a:p>
            <a:r>
              <a:rPr lang="en-US" dirty="0"/>
              <a:t>An image mask is typically a grayscale or binary image where:</a:t>
            </a:r>
          </a:p>
          <a:p>
            <a:pPr lvl="1"/>
            <a:r>
              <a:rPr lang="en-US" dirty="0"/>
              <a:t>White (1) or a specific intensity level represents the region of interest (e.g., a tumor, blood vessel, or organ).</a:t>
            </a:r>
          </a:p>
          <a:p>
            <a:pPr lvl="1"/>
            <a:r>
              <a:rPr lang="en-US" dirty="0"/>
              <a:t>Black (0) or another intensity level represents the background or non-relevant areas.</a:t>
            </a:r>
          </a:p>
        </p:txBody>
      </p:sp>
      <p:sp>
        <p:nvSpPr>
          <p:cNvPr id="4" name="Date Placeholder 3">
            <a:extLst>
              <a:ext uri="{FF2B5EF4-FFF2-40B4-BE49-F238E27FC236}">
                <a16:creationId xmlns:a16="http://schemas.microsoft.com/office/drawing/2014/main" id="{66FB42A8-D054-BBB7-E49A-F50C444559CB}"/>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5E232DD7-1881-577A-B1EE-4A995715A6B3}"/>
              </a:ext>
            </a:extLst>
          </p:cNvPr>
          <p:cNvSpPr>
            <a:spLocks noGrp="1"/>
          </p:cNvSpPr>
          <p:nvPr>
            <p:ph type="sldNum" sz="quarter" idx="12"/>
          </p:nvPr>
        </p:nvSpPr>
        <p:spPr/>
        <p:txBody>
          <a:bodyPr/>
          <a:lstStyle/>
          <a:p>
            <a:fld id="{8D4BA20E-A553-6F48-BD36-E5AD94908D4A}" type="slidenum">
              <a:rPr lang="en-US" smtClean="0"/>
              <a:t>18</a:t>
            </a:fld>
            <a:endParaRPr lang="en-US"/>
          </a:p>
        </p:txBody>
      </p:sp>
    </p:spTree>
    <p:extLst>
      <p:ext uri="{BB962C8B-B14F-4D97-AF65-F5344CB8AC3E}">
        <p14:creationId xmlns:p14="http://schemas.microsoft.com/office/powerpoint/2010/main" val="307444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C2E5-3A08-3BFA-9999-3B43BAB670CB}"/>
              </a:ext>
            </a:extLst>
          </p:cNvPr>
          <p:cNvSpPr>
            <a:spLocks noGrp="1"/>
          </p:cNvSpPr>
          <p:nvPr>
            <p:ph type="title"/>
          </p:nvPr>
        </p:nvSpPr>
        <p:spPr/>
        <p:txBody>
          <a:bodyPr/>
          <a:lstStyle/>
          <a:p>
            <a:r>
              <a:rPr lang="en-US" dirty="0"/>
              <a:t>Image Mask</a:t>
            </a:r>
          </a:p>
        </p:txBody>
      </p:sp>
      <p:sp>
        <p:nvSpPr>
          <p:cNvPr id="3" name="Content Placeholder 2">
            <a:extLst>
              <a:ext uri="{FF2B5EF4-FFF2-40B4-BE49-F238E27FC236}">
                <a16:creationId xmlns:a16="http://schemas.microsoft.com/office/drawing/2014/main" id="{FFD69249-66B6-1F51-5BD9-5749D601F3CE}"/>
              </a:ext>
            </a:extLst>
          </p:cNvPr>
          <p:cNvSpPr>
            <a:spLocks noGrp="1"/>
          </p:cNvSpPr>
          <p:nvPr>
            <p:ph idx="1"/>
          </p:nvPr>
        </p:nvSpPr>
        <p:spPr>
          <a:xfrm>
            <a:off x="628649" y="1640202"/>
            <a:ext cx="7886700" cy="4351338"/>
          </a:xfrm>
        </p:spPr>
        <p:txBody>
          <a:bodyPr/>
          <a:lstStyle/>
          <a:p>
            <a:r>
              <a:rPr lang="en-US" dirty="0"/>
              <a:t>Within a biomedical image. In medical imaging, masks play a crucial role in </a:t>
            </a:r>
            <a:r>
              <a:rPr lang="en-US" b="1" dirty="0"/>
              <a:t>segmentation, classification, and feature extraction</a:t>
            </a:r>
            <a:r>
              <a:rPr lang="en-US" dirty="0"/>
              <a:t>, helping in tasks such as tumor detection, organ segmentation, and lesion analysis.</a:t>
            </a:r>
          </a:p>
        </p:txBody>
      </p:sp>
      <p:sp>
        <p:nvSpPr>
          <p:cNvPr id="4" name="Date Placeholder 3">
            <a:extLst>
              <a:ext uri="{FF2B5EF4-FFF2-40B4-BE49-F238E27FC236}">
                <a16:creationId xmlns:a16="http://schemas.microsoft.com/office/drawing/2014/main" id="{C635DC39-5BF8-9E1A-716C-2832062A40FD}"/>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13FEE6B4-6194-49CF-BFD1-2FA23C1F8FD3}"/>
              </a:ext>
            </a:extLst>
          </p:cNvPr>
          <p:cNvSpPr>
            <a:spLocks noGrp="1"/>
          </p:cNvSpPr>
          <p:nvPr>
            <p:ph type="sldNum" sz="quarter" idx="12"/>
          </p:nvPr>
        </p:nvSpPr>
        <p:spPr/>
        <p:txBody>
          <a:bodyPr/>
          <a:lstStyle/>
          <a:p>
            <a:fld id="{8D4BA20E-A553-6F48-BD36-E5AD94908D4A}" type="slidenum">
              <a:rPr lang="en-US" smtClean="0"/>
              <a:t>19</a:t>
            </a:fld>
            <a:endParaRPr lang="en-US"/>
          </a:p>
        </p:txBody>
      </p:sp>
      <p:pic>
        <p:nvPicPr>
          <p:cNvPr id="7" name="Picture 2" descr="Examples of MRI and mask preprocessing. (A) Raw MRI images; (B) cervical cancer annotations (e.g., superimposed red contours) drawn by clinicians. Image patches with the size of 128 × 128 pixels are selected from image centers (e.g., yellow square contours); (C) cropped MRI images overlapped with tumor annotations; and (D) cropped binary masks with tumor regions as the foreground. MRI, magnetic resonance imaging.">
            <a:extLst>
              <a:ext uri="{FF2B5EF4-FFF2-40B4-BE49-F238E27FC236}">
                <a16:creationId xmlns:a16="http://schemas.microsoft.com/office/drawing/2014/main" id="{071A83EE-6D14-F1DC-BB0A-A46892E8C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9" y="2977732"/>
            <a:ext cx="4770414" cy="30138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95B0755-EC5C-FBA0-EAD7-CD4D602209EB}"/>
              </a:ext>
            </a:extLst>
          </p:cNvPr>
          <p:cNvSpPr txBox="1"/>
          <p:nvPr/>
        </p:nvSpPr>
        <p:spPr>
          <a:xfrm>
            <a:off x="1137868" y="6004668"/>
            <a:ext cx="4123245" cy="338554"/>
          </a:xfrm>
          <a:prstGeom prst="rect">
            <a:avLst/>
          </a:prstGeom>
          <a:noFill/>
        </p:spPr>
        <p:txBody>
          <a:bodyPr wrap="none" rtlCol="0">
            <a:spAutoFit/>
          </a:bodyPr>
          <a:lstStyle/>
          <a:p>
            <a:pPr algn="l"/>
            <a:r>
              <a:rPr lang="en-US" sz="1600" b="1" i="0" dirty="0">
                <a:solidFill>
                  <a:srgbClr val="111111"/>
                </a:solidFill>
                <a:effectLst/>
                <a:highlight>
                  <a:srgbClr val="FFFFFF"/>
                </a:highlight>
                <a:latin typeface="Roboto" panose="02000000000000000000" pitchFamily="2" charset="0"/>
              </a:rPr>
              <a:t>Examples of MRI and mask preprocessing.</a:t>
            </a:r>
          </a:p>
        </p:txBody>
      </p:sp>
      <p:sp>
        <p:nvSpPr>
          <p:cNvPr id="9" name="TextBox 8">
            <a:extLst>
              <a:ext uri="{FF2B5EF4-FFF2-40B4-BE49-F238E27FC236}">
                <a16:creationId xmlns:a16="http://schemas.microsoft.com/office/drawing/2014/main" id="{4F33BED5-CA81-9595-5AEB-B71B3ABDFC91}"/>
              </a:ext>
            </a:extLst>
          </p:cNvPr>
          <p:cNvSpPr txBox="1"/>
          <p:nvPr/>
        </p:nvSpPr>
        <p:spPr>
          <a:xfrm>
            <a:off x="5419480" y="3642736"/>
            <a:ext cx="3724520" cy="1815882"/>
          </a:xfrm>
          <a:prstGeom prst="rect">
            <a:avLst/>
          </a:prstGeom>
          <a:noFill/>
        </p:spPr>
        <p:txBody>
          <a:bodyPr wrap="square" rtlCol="0">
            <a:spAutoFit/>
          </a:bodyPr>
          <a:lstStyle/>
          <a:p>
            <a:pPr marL="342900" indent="-342900">
              <a:buAutoNum type="alphaUcParenBoth"/>
            </a:pPr>
            <a:r>
              <a:rPr lang="en-US" sz="1600" b="0" i="0" dirty="0">
                <a:solidFill>
                  <a:srgbClr val="111111"/>
                </a:solidFill>
                <a:effectLst/>
                <a:latin typeface="Roboto" panose="02000000000000000000" pitchFamily="2" charset="0"/>
              </a:rPr>
              <a:t>Raw MRI images; </a:t>
            </a:r>
          </a:p>
          <a:p>
            <a:pPr marL="342900" indent="-342900">
              <a:buAutoNum type="alphaUcParenBoth"/>
            </a:pPr>
            <a:r>
              <a:rPr lang="en-US" sz="1600" b="0" i="0" dirty="0">
                <a:solidFill>
                  <a:srgbClr val="111111"/>
                </a:solidFill>
                <a:effectLst/>
                <a:latin typeface="Roboto" panose="02000000000000000000" pitchFamily="2" charset="0"/>
              </a:rPr>
              <a:t>cervical cancer annotations drawn by clinicians. </a:t>
            </a:r>
          </a:p>
          <a:p>
            <a:pPr marL="342900" indent="-342900">
              <a:buAutoNum type="alphaUcParenBoth"/>
            </a:pPr>
            <a:r>
              <a:rPr lang="en-US" sz="1600" b="0" i="0" dirty="0">
                <a:solidFill>
                  <a:srgbClr val="111111"/>
                </a:solidFill>
                <a:effectLst/>
                <a:latin typeface="Roboto" panose="02000000000000000000" pitchFamily="2" charset="0"/>
              </a:rPr>
              <a:t>cropped MRI images overlapped with tumor annotations </a:t>
            </a:r>
          </a:p>
          <a:p>
            <a:pPr marL="342900" indent="-342900">
              <a:buAutoNum type="alphaUcParenBoth"/>
            </a:pPr>
            <a:r>
              <a:rPr lang="en-US" sz="1600" b="0" i="0" dirty="0">
                <a:solidFill>
                  <a:srgbClr val="111111"/>
                </a:solidFill>
                <a:effectLst/>
                <a:latin typeface="Roboto" panose="02000000000000000000" pitchFamily="2" charset="0"/>
              </a:rPr>
              <a:t>cropped binary masks with tumor regions</a:t>
            </a:r>
            <a:endParaRPr lang="en-US" sz="1600" dirty="0"/>
          </a:p>
        </p:txBody>
      </p:sp>
    </p:spTree>
    <p:extLst>
      <p:ext uri="{BB962C8B-B14F-4D97-AF65-F5344CB8AC3E}">
        <p14:creationId xmlns:p14="http://schemas.microsoft.com/office/powerpoint/2010/main" val="1507807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65B2-A8A1-615B-B33D-BFB1147F5559}"/>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3AE3EE2C-A5E3-F965-F010-3FCA1E251DD8}"/>
              </a:ext>
            </a:extLst>
          </p:cNvPr>
          <p:cNvSpPr>
            <a:spLocks noGrp="1"/>
          </p:cNvSpPr>
          <p:nvPr>
            <p:ph idx="1"/>
          </p:nvPr>
        </p:nvSpPr>
        <p:spPr>
          <a:xfrm>
            <a:off x="628650" y="1825625"/>
            <a:ext cx="7886700" cy="845465"/>
          </a:xfrm>
        </p:spPr>
        <p:txBody>
          <a:bodyPr/>
          <a:lstStyle/>
          <a:p>
            <a:r>
              <a:rPr lang="en-US" dirty="0"/>
              <a:t>Definition: Label each pixel in the image with a category label</a:t>
            </a:r>
          </a:p>
          <a:p>
            <a:r>
              <a:rPr lang="en-US" dirty="0"/>
              <a:t>Do not differentiate planes/instances, only care about pixels</a:t>
            </a:r>
          </a:p>
          <a:p>
            <a:endParaRPr lang="en-US" dirty="0"/>
          </a:p>
        </p:txBody>
      </p:sp>
      <p:sp>
        <p:nvSpPr>
          <p:cNvPr id="4" name="Date Placeholder 3">
            <a:extLst>
              <a:ext uri="{FF2B5EF4-FFF2-40B4-BE49-F238E27FC236}">
                <a16:creationId xmlns:a16="http://schemas.microsoft.com/office/drawing/2014/main" id="{B7223443-1860-13B0-3661-CD7DCDD718D5}"/>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AD9DB6CC-25EA-5D42-77A5-84DADA6A38E7}"/>
              </a:ext>
            </a:extLst>
          </p:cNvPr>
          <p:cNvSpPr>
            <a:spLocks noGrp="1"/>
          </p:cNvSpPr>
          <p:nvPr>
            <p:ph type="sldNum" sz="quarter" idx="12"/>
          </p:nvPr>
        </p:nvSpPr>
        <p:spPr/>
        <p:txBody>
          <a:bodyPr/>
          <a:lstStyle/>
          <a:p>
            <a:fld id="{8D4BA20E-A553-6F48-BD36-E5AD94908D4A}" type="slidenum">
              <a:rPr lang="en-US" smtClean="0"/>
              <a:t>20</a:t>
            </a:fld>
            <a:endParaRPr lang="en-US"/>
          </a:p>
        </p:txBody>
      </p:sp>
      <p:pic>
        <p:nvPicPr>
          <p:cNvPr id="10" name="Picture 9">
            <a:extLst>
              <a:ext uri="{FF2B5EF4-FFF2-40B4-BE49-F238E27FC236}">
                <a16:creationId xmlns:a16="http://schemas.microsoft.com/office/drawing/2014/main" id="{07A5A131-87A5-99CE-3862-12ECDBC54B62}"/>
              </a:ext>
            </a:extLst>
          </p:cNvPr>
          <p:cNvPicPr>
            <a:picLocks noChangeAspect="1"/>
          </p:cNvPicPr>
          <p:nvPr/>
        </p:nvPicPr>
        <p:blipFill>
          <a:blip r:embed="rId3"/>
          <a:stretch>
            <a:fillRect/>
          </a:stretch>
        </p:blipFill>
        <p:spPr>
          <a:xfrm>
            <a:off x="5465949" y="2613625"/>
            <a:ext cx="3431865" cy="3410144"/>
          </a:xfrm>
          <a:prstGeom prst="rect">
            <a:avLst/>
          </a:prstGeom>
        </p:spPr>
      </p:pic>
      <p:sp>
        <p:nvSpPr>
          <p:cNvPr id="12" name="TextBox 11">
            <a:extLst>
              <a:ext uri="{FF2B5EF4-FFF2-40B4-BE49-F238E27FC236}">
                <a16:creationId xmlns:a16="http://schemas.microsoft.com/office/drawing/2014/main" id="{5B075969-5395-F2CF-7E77-7AE78D3FCEB3}"/>
              </a:ext>
            </a:extLst>
          </p:cNvPr>
          <p:cNvSpPr txBox="1"/>
          <p:nvPr/>
        </p:nvSpPr>
        <p:spPr>
          <a:xfrm>
            <a:off x="826477" y="2909638"/>
            <a:ext cx="4797734" cy="2554545"/>
          </a:xfrm>
          <a:prstGeom prst="rect">
            <a:avLst/>
          </a:prstGeom>
          <a:noFill/>
        </p:spPr>
        <p:txBody>
          <a:bodyPr wrap="square" rtlCol="0">
            <a:spAutoFit/>
          </a:bodyPr>
          <a:lstStyle/>
          <a:p>
            <a:r>
              <a:rPr lang="en-US" sz="2000" dirty="0"/>
              <a:t>The process of medical image segmentation can be divided into the following stages:</a:t>
            </a:r>
          </a:p>
          <a:p>
            <a:endParaRPr lang="en-US" sz="2000" dirty="0"/>
          </a:p>
          <a:p>
            <a:r>
              <a:rPr lang="en-US" sz="2000" dirty="0"/>
              <a:t>1. Obtain medical imaging data set</a:t>
            </a:r>
          </a:p>
          <a:p>
            <a:r>
              <a:rPr lang="en-US" sz="2000" dirty="0"/>
              <a:t>2. Preprocess the images</a:t>
            </a:r>
          </a:p>
          <a:p>
            <a:r>
              <a:rPr lang="en-US" sz="2000" dirty="0"/>
              <a:t>3. Use appropriate medical image segmentation method</a:t>
            </a:r>
          </a:p>
          <a:p>
            <a:r>
              <a:rPr lang="en-US" sz="2000" dirty="0"/>
              <a:t>4. Performance evaluation</a:t>
            </a:r>
          </a:p>
        </p:txBody>
      </p:sp>
    </p:spTree>
    <p:extLst>
      <p:ext uri="{BB962C8B-B14F-4D97-AF65-F5344CB8AC3E}">
        <p14:creationId xmlns:p14="http://schemas.microsoft.com/office/powerpoint/2010/main" val="102793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B0D36-B22F-12E5-CF01-07D0B8E24655}"/>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AC633E48-B086-A6F7-B4CA-40D547379D0F}"/>
              </a:ext>
            </a:extLst>
          </p:cNvPr>
          <p:cNvSpPr>
            <a:spLocks noGrp="1"/>
          </p:cNvSpPr>
          <p:nvPr>
            <p:ph idx="1"/>
          </p:nvPr>
        </p:nvSpPr>
        <p:spPr>
          <a:xfrm>
            <a:off x="628650" y="1825625"/>
            <a:ext cx="7886700" cy="365125"/>
          </a:xfrm>
        </p:spPr>
        <p:txBody>
          <a:bodyPr>
            <a:normAutofit lnSpcReduction="10000"/>
          </a:bodyPr>
          <a:lstStyle/>
          <a:p>
            <a:r>
              <a:rPr lang="en-US" dirty="0"/>
              <a:t>Evaluation metrics</a:t>
            </a:r>
          </a:p>
        </p:txBody>
      </p:sp>
      <p:sp>
        <p:nvSpPr>
          <p:cNvPr id="4" name="Date Placeholder 3">
            <a:extLst>
              <a:ext uri="{FF2B5EF4-FFF2-40B4-BE49-F238E27FC236}">
                <a16:creationId xmlns:a16="http://schemas.microsoft.com/office/drawing/2014/main" id="{0D7BE943-2813-A63D-7A62-E89AE51195C2}"/>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B16B534C-BD69-F740-8146-118018851CDB}"/>
              </a:ext>
            </a:extLst>
          </p:cNvPr>
          <p:cNvSpPr>
            <a:spLocks noGrp="1"/>
          </p:cNvSpPr>
          <p:nvPr>
            <p:ph type="sldNum" sz="quarter" idx="12"/>
          </p:nvPr>
        </p:nvSpPr>
        <p:spPr/>
        <p:txBody>
          <a:bodyPr/>
          <a:lstStyle/>
          <a:p>
            <a:fld id="{8D4BA20E-A553-6F48-BD36-E5AD94908D4A}" type="slidenum">
              <a:rPr lang="en-US" smtClean="0"/>
              <a:t>21</a:t>
            </a:fld>
            <a:endParaRPr lang="en-US"/>
          </a:p>
        </p:txBody>
      </p:sp>
      <p:sp>
        <p:nvSpPr>
          <p:cNvPr id="7" name="TextBox 6">
            <a:extLst>
              <a:ext uri="{FF2B5EF4-FFF2-40B4-BE49-F238E27FC236}">
                <a16:creationId xmlns:a16="http://schemas.microsoft.com/office/drawing/2014/main" id="{A4CBF311-010F-C20E-5C6E-5E419CCA51FF}"/>
              </a:ext>
            </a:extLst>
          </p:cNvPr>
          <p:cNvSpPr txBox="1"/>
          <p:nvPr/>
        </p:nvSpPr>
        <p:spPr>
          <a:xfrm>
            <a:off x="739860" y="2853863"/>
            <a:ext cx="1463478" cy="369332"/>
          </a:xfrm>
          <a:prstGeom prst="rect">
            <a:avLst/>
          </a:prstGeom>
          <a:noFill/>
        </p:spPr>
        <p:txBody>
          <a:bodyPr wrap="none" rtlCol="0">
            <a:spAutoFit/>
          </a:bodyPr>
          <a:lstStyle/>
          <a:p>
            <a:r>
              <a:rPr lang="en-US" b="1" dirty="0"/>
              <a:t>Diced index </a:t>
            </a:r>
            <a:r>
              <a:rPr lang="en-US" dirty="0"/>
              <a:t>=</a:t>
            </a:r>
          </a:p>
        </p:txBody>
      </p:sp>
      <p:pic>
        <p:nvPicPr>
          <p:cNvPr id="9" name="Picture 8">
            <a:extLst>
              <a:ext uri="{FF2B5EF4-FFF2-40B4-BE49-F238E27FC236}">
                <a16:creationId xmlns:a16="http://schemas.microsoft.com/office/drawing/2014/main" id="{930E722F-0CF9-4C4D-28B6-F88E8A5A05F6}"/>
              </a:ext>
            </a:extLst>
          </p:cNvPr>
          <p:cNvPicPr>
            <a:picLocks noChangeAspect="1"/>
          </p:cNvPicPr>
          <p:nvPr/>
        </p:nvPicPr>
        <p:blipFill>
          <a:blip r:embed="rId3"/>
          <a:stretch>
            <a:fillRect/>
          </a:stretch>
        </p:blipFill>
        <p:spPr>
          <a:xfrm>
            <a:off x="2089150" y="2673404"/>
            <a:ext cx="1193800" cy="825500"/>
          </a:xfrm>
          <a:prstGeom prst="rect">
            <a:avLst/>
          </a:prstGeom>
        </p:spPr>
      </p:pic>
      <p:pic>
        <p:nvPicPr>
          <p:cNvPr id="10" name="Picture 9">
            <a:extLst>
              <a:ext uri="{FF2B5EF4-FFF2-40B4-BE49-F238E27FC236}">
                <a16:creationId xmlns:a16="http://schemas.microsoft.com/office/drawing/2014/main" id="{CB04060E-07FD-D78E-37B8-BFB443484F8E}"/>
              </a:ext>
            </a:extLst>
          </p:cNvPr>
          <p:cNvPicPr>
            <a:picLocks noChangeAspect="1"/>
          </p:cNvPicPr>
          <p:nvPr/>
        </p:nvPicPr>
        <p:blipFill>
          <a:blip r:embed="rId4"/>
          <a:stretch>
            <a:fillRect/>
          </a:stretch>
        </p:blipFill>
        <p:spPr>
          <a:xfrm>
            <a:off x="3772105" y="1904909"/>
            <a:ext cx="4254089" cy="2060734"/>
          </a:xfrm>
          <a:prstGeom prst="rect">
            <a:avLst/>
          </a:prstGeom>
        </p:spPr>
      </p:pic>
      <p:sp>
        <p:nvSpPr>
          <p:cNvPr id="11" name="TextBox 10">
            <a:extLst>
              <a:ext uri="{FF2B5EF4-FFF2-40B4-BE49-F238E27FC236}">
                <a16:creationId xmlns:a16="http://schemas.microsoft.com/office/drawing/2014/main" id="{FBAE3DDB-496A-3BAF-7D8F-11921CE7037B}"/>
              </a:ext>
            </a:extLst>
          </p:cNvPr>
          <p:cNvSpPr txBox="1"/>
          <p:nvPr/>
        </p:nvSpPr>
        <p:spPr>
          <a:xfrm>
            <a:off x="739860" y="4780898"/>
            <a:ext cx="1460913" cy="369332"/>
          </a:xfrm>
          <a:prstGeom prst="rect">
            <a:avLst/>
          </a:prstGeom>
          <a:noFill/>
        </p:spPr>
        <p:txBody>
          <a:bodyPr wrap="none" rtlCol="0">
            <a:spAutoFit/>
          </a:bodyPr>
          <a:lstStyle/>
          <a:p>
            <a:r>
              <a:rPr lang="en-US" b="1" dirty="0"/>
              <a:t>Jaccard Index</a:t>
            </a:r>
          </a:p>
        </p:txBody>
      </p:sp>
      <p:pic>
        <p:nvPicPr>
          <p:cNvPr id="12" name="Picture 11">
            <a:extLst>
              <a:ext uri="{FF2B5EF4-FFF2-40B4-BE49-F238E27FC236}">
                <a16:creationId xmlns:a16="http://schemas.microsoft.com/office/drawing/2014/main" id="{BC72DC54-D654-670F-2762-9F53E0019A70}"/>
              </a:ext>
            </a:extLst>
          </p:cNvPr>
          <p:cNvPicPr>
            <a:picLocks noChangeAspect="1"/>
          </p:cNvPicPr>
          <p:nvPr/>
        </p:nvPicPr>
        <p:blipFill>
          <a:blip r:embed="rId5"/>
          <a:stretch>
            <a:fillRect/>
          </a:stretch>
        </p:blipFill>
        <p:spPr>
          <a:xfrm>
            <a:off x="2359512" y="4514714"/>
            <a:ext cx="2705100" cy="901700"/>
          </a:xfrm>
          <a:prstGeom prst="rect">
            <a:avLst/>
          </a:prstGeom>
        </p:spPr>
      </p:pic>
    </p:spTree>
    <p:extLst>
      <p:ext uri="{BB962C8B-B14F-4D97-AF65-F5344CB8AC3E}">
        <p14:creationId xmlns:p14="http://schemas.microsoft.com/office/powerpoint/2010/main" val="3234894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96F9-8B83-0E82-2291-D18311FEE0FA}"/>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34C88837-ABC8-B6F3-1B99-C36352E396C6}"/>
              </a:ext>
            </a:extLst>
          </p:cNvPr>
          <p:cNvSpPr>
            <a:spLocks noGrp="1"/>
          </p:cNvSpPr>
          <p:nvPr>
            <p:ph idx="1"/>
          </p:nvPr>
        </p:nvSpPr>
        <p:spPr>
          <a:xfrm>
            <a:off x="334108" y="1825625"/>
            <a:ext cx="6123842" cy="4351338"/>
          </a:xfrm>
        </p:spPr>
        <p:txBody>
          <a:bodyPr/>
          <a:lstStyle/>
          <a:p>
            <a:r>
              <a:rPr lang="en-US" dirty="0"/>
              <a:t>Traditional Method</a:t>
            </a:r>
          </a:p>
          <a:p>
            <a:pPr marL="0" indent="0">
              <a:buNone/>
            </a:pPr>
            <a:r>
              <a:rPr lang="en-US" dirty="0"/>
              <a:t>1. Threshold method</a:t>
            </a:r>
          </a:p>
          <a:p>
            <a:pPr lvl="1"/>
            <a:r>
              <a:rPr lang="en-US" dirty="0"/>
              <a:t>Simple calculation, high efficiency</a:t>
            </a:r>
          </a:p>
          <a:p>
            <a:pPr lvl="1"/>
            <a:r>
              <a:rPr lang="en-US" dirty="0"/>
              <a:t>Only consider the characteristics of the pixel point grayscale value itself, generally do not consider space characteristics</a:t>
            </a:r>
          </a:p>
          <a:p>
            <a:pPr lvl="1"/>
            <a:r>
              <a:rPr lang="en-US" dirty="0"/>
              <a:t>more sensitive to noise, and the robustness is not high.</a:t>
            </a:r>
          </a:p>
        </p:txBody>
      </p:sp>
      <p:sp>
        <p:nvSpPr>
          <p:cNvPr id="4" name="Date Placeholder 3">
            <a:extLst>
              <a:ext uri="{FF2B5EF4-FFF2-40B4-BE49-F238E27FC236}">
                <a16:creationId xmlns:a16="http://schemas.microsoft.com/office/drawing/2014/main" id="{7F57A9E0-F03D-CAF9-3B25-167A1E9CCC2E}"/>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B29505E8-9D6A-3714-F7A5-4B56A0CE5615}"/>
              </a:ext>
            </a:extLst>
          </p:cNvPr>
          <p:cNvSpPr>
            <a:spLocks noGrp="1"/>
          </p:cNvSpPr>
          <p:nvPr>
            <p:ph type="sldNum" sz="quarter" idx="12"/>
          </p:nvPr>
        </p:nvSpPr>
        <p:spPr/>
        <p:txBody>
          <a:bodyPr/>
          <a:lstStyle/>
          <a:p>
            <a:fld id="{8D4BA20E-A553-6F48-BD36-E5AD94908D4A}" type="slidenum">
              <a:rPr lang="en-US" smtClean="0"/>
              <a:t>22</a:t>
            </a:fld>
            <a:endParaRPr lang="en-US"/>
          </a:p>
        </p:txBody>
      </p:sp>
      <p:pic>
        <p:nvPicPr>
          <p:cNvPr id="8" name="Picture 7">
            <a:extLst>
              <a:ext uri="{FF2B5EF4-FFF2-40B4-BE49-F238E27FC236}">
                <a16:creationId xmlns:a16="http://schemas.microsoft.com/office/drawing/2014/main" id="{95E78429-9189-C704-A51F-E2E77E160D9D}"/>
              </a:ext>
            </a:extLst>
          </p:cNvPr>
          <p:cNvPicPr>
            <a:picLocks noChangeAspect="1"/>
          </p:cNvPicPr>
          <p:nvPr/>
        </p:nvPicPr>
        <p:blipFill>
          <a:blip r:embed="rId3"/>
          <a:stretch>
            <a:fillRect/>
          </a:stretch>
        </p:blipFill>
        <p:spPr>
          <a:xfrm>
            <a:off x="6257246" y="1172041"/>
            <a:ext cx="2048467" cy="5055089"/>
          </a:xfrm>
          <a:prstGeom prst="rect">
            <a:avLst/>
          </a:prstGeom>
        </p:spPr>
      </p:pic>
      <p:pic>
        <p:nvPicPr>
          <p:cNvPr id="11" name="Picture 10">
            <a:extLst>
              <a:ext uri="{FF2B5EF4-FFF2-40B4-BE49-F238E27FC236}">
                <a16:creationId xmlns:a16="http://schemas.microsoft.com/office/drawing/2014/main" id="{0479B88C-450A-7481-0FEF-59FF0B574C2F}"/>
              </a:ext>
            </a:extLst>
          </p:cNvPr>
          <p:cNvPicPr>
            <a:picLocks noChangeAspect="1"/>
          </p:cNvPicPr>
          <p:nvPr/>
        </p:nvPicPr>
        <p:blipFill rotWithShape="1">
          <a:blip r:embed="rId4"/>
          <a:srcRect t="2191"/>
          <a:stretch/>
        </p:blipFill>
        <p:spPr>
          <a:xfrm>
            <a:off x="2027917" y="4141802"/>
            <a:ext cx="2581031" cy="2214549"/>
          </a:xfrm>
          <a:prstGeom prst="rect">
            <a:avLst/>
          </a:prstGeom>
        </p:spPr>
      </p:pic>
    </p:spTree>
    <p:extLst>
      <p:ext uri="{BB962C8B-B14F-4D97-AF65-F5344CB8AC3E}">
        <p14:creationId xmlns:p14="http://schemas.microsoft.com/office/powerpoint/2010/main" val="2003794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96F9-8B83-0E82-2291-D18311FEE0FA}"/>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34C88837-ABC8-B6F3-1B99-C36352E396C6}"/>
              </a:ext>
            </a:extLst>
          </p:cNvPr>
          <p:cNvSpPr>
            <a:spLocks noGrp="1"/>
          </p:cNvSpPr>
          <p:nvPr>
            <p:ph idx="1"/>
          </p:nvPr>
        </p:nvSpPr>
        <p:spPr>
          <a:xfrm>
            <a:off x="334108" y="1825625"/>
            <a:ext cx="6123842" cy="4351338"/>
          </a:xfrm>
        </p:spPr>
        <p:txBody>
          <a:bodyPr/>
          <a:lstStyle/>
          <a:p>
            <a:r>
              <a:rPr lang="en-US" dirty="0"/>
              <a:t>Traditional Method</a:t>
            </a:r>
          </a:p>
          <a:p>
            <a:pPr marL="0" indent="0">
              <a:buNone/>
            </a:pPr>
            <a:r>
              <a:rPr lang="en-US" dirty="0"/>
              <a:t>2. Edge detection-based Method</a:t>
            </a:r>
          </a:p>
        </p:txBody>
      </p:sp>
      <p:sp>
        <p:nvSpPr>
          <p:cNvPr id="4" name="Date Placeholder 3">
            <a:extLst>
              <a:ext uri="{FF2B5EF4-FFF2-40B4-BE49-F238E27FC236}">
                <a16:creationId xmlns:a16="http://schemas.microsoft.com/office/drawing/2014/main" id="{7F57A9E0-F03D-CAF9-3B25-167A1E9CCC2E}"/>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B29505E8-9D6A-3714-F7A5-4B56A0CE5615}"/>
              </a:ext>
            </a:extLst>
          </p:cNvPr>
          <p:cNvSpPr>
            <a:spLocks noGrp="1"/>
          </p:cNvSpPr>
          <p:nvPr>
            <p:ph type="sldNum" sz="quarter" idx="12"/>
          </p:nvPr>
        </p:nvSpPr>
        <p:spPr/>
        <p:txBody>
          <a:bodyPr/>
          <a:lstStyle/>
          <a:p>
            <a:fld id="{8D4BA20E-A553-6F48-BD36-E5AD94908D4A}" type="slidenum">
              <a:rPr lang="en-US" smtClean="0"/>
              <a:t>23</a:t>
            </a:fld>
            <a:endParaRPr lang="en-US"/>
          </a:p>
        </p:txBody>
      </p:sp>
      <p:pic>
        <p:nvPicPr>
          <p:cNvPr id="6" name="Picture 5">
            <a:extLst>
              <a:ext uri="{FF2B5EF4-FFF2-40B4-BE49-F238E27FC236}">
                <a16:creationId xmlns:a16="http://schemas.microsoft.com/office/drawing/2014/main" id="{BE307E68-FDDF-DA4E-A0AC-BE3B42D2D574}"/>
              </a:ext>
            </a:extLst>
          </p:cNvPr>
          <p:cNvPicPr>
            <a:picLocks noChangeAspect="1"/>
          </p:cNvPicPr>
          <p:nvPr/>
        </p:nvPicPr>
        <p:blipFill>
          <a:blip r:embed="rId3"/>
          <a:stretch>
            <a:fillRect/>
          </a:stretch>
        </p:blipFill>
        <p:spPr>
          <a:xfrm>
            <a:off x="1411164" y="2553081"/>
            <a:ext cx="6321669" cy="3430451"/>
          </a:xfrm>
          <a:prstGeom prst="rect">
            <a:avLst/>
          </a:prstGeom>
        </p:spPr>
      </p:pic>
    </p:spTree>
    <p:extLst>
      <p:ext uri="{BB962C8B-B14F-4D97-AF65-F5344CB8AC3E}">
        <p14:creationId xmlns:p14="http://schemas.microsoft.com/office/powerpoint/2010/main" val="324536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FD2A-FA9A-D37E-39A7-8853FC1F362E}"/>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C2F3D1B8-3031-4CB1-9DA8-0876278EF708}"/>
              </a:ext>
            </a:extLst>
          </p:cNvPr>
          <p:cNvSpPr>
            <a:spLocks noGrp="1"/>
          </p:cNvSpPr>
          <p:nvPr>
            <p:ph idx="1"/>
          </p:nvPr>
        </p:nvSpPr>
        <p:spPr/>
        <p:txBody>
          <a:bodyPr/>
          <a:lstStyle/>
          <a:p>
            <a:r>
              <a:rPr lang="en-US" dirty="0"/>
              <a:t>Traditional Method</a:t>
            </a:r>
          </a:p>
          <a:p>
            <a:r>
              <a:rPr lang="en-US" dirty="0"/>
              <a:t>3. Region based segmentation</a:t>
            </a:r>
          </a:p>
          <a:p>
            <a:r>
              <a:rPr lang="en-US" dirty="0"/>
              <a:t>4. </a:t>
            </a:r>
            <a:r>
              <a:rPr lang="en-US" dirty="0" err="1"/>
              <a:t>Segmenttion</a:t>
            </a:r>
            <a:r>
              <a:rPr lang="en-US" dirty="0"/>
              <a:t> based on Graph theory</a:t>
            </a:r>
          </a:p>
          <a:p>
            <a:r>
              <a:rPr lang="en-US" dirty="0"/>
              <a:t>5. Segmentation based on Energy Function</a:t>
            </a:r>
          </a:p>
          <a:p>
            <a:endParaRPr lang="en-US" dirty="0"/>
          </a:p>
        </p:txBody>
      </p:sp>
      <p:sp>
        <p:nvSpPr>
          <p:cNvPr id="4" name="Date Placeholder 3">
            <a:extLst>
              <a:ext uri="{FF2B5EF4-FFF2-40B4-BE49-F238E27FC236}">
                <a16:creationId xmlns:a16="http://schemas.microsoft.com/office/drawing/2014/main" id="{07835133-590F-F449-19F4-AD7BBFD9BC1A}"/>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67A88F1D-9900-E66F-AAD0-61171481F8A1}"/>
              </a:ext>
            </a:extLst>
          </p:cNvPr>
          <p:cNvSpPr>
            <a:spLocks noGrp="1"/>
          </p:cNvSpPr>
          <p:nvPr>
            <p:ph type="sldNum" sz="quarter" idx="12"/>
          </p:nvPr>
        </p:nvSpPr>
        <p:spPr/>
        <p:txBody>
          <a:bodyPr/>
          <a:lstStyle/>
          <a:p>
            <a:fld id="{8D4BA20E-A553-6F48-BD36-E5AD94908D4A}" type="slidenum">
              <a:rPr lang="en-US" smtClean="0"/>
              <a:t>24</a:t>
            </a:fld>
            <a:endParaRPr lang="en-US"/>
          </a:p>
        </p:txBody>
      </p:sp>
    </p:spTree>
    <p:extLst>
      <p:ext uri="{BB962C8B-B14F-4D97-AF65-F5344CB8AC3E}">
        <p14:creationId xmlns:p14="http://schemas.microsoft.com/office/powerpoint/2010/main" val="2605515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AB85-712C-B8F1-CFDF-A93791F34098}"/>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B9AECF6A-8701-4BDE-157B-2809024D342D}"/>
              </a:ext>
            </a:extLst>
          </p:cNvPr>
          <p:cNvSpPr>
            <a:spLocks noGrp="1"/>
          </p:cNvSpPr>
          <p:nvPr>
            <p:ph idx="1"/>
          </p:nvPr>
        </p:nvSpPr>
        <p:spPr/>
        <p:txBody>
          <a:bodyPr/>
          <a:lstStyle/>
          <a:p>
            <a:r>
              <a:rPr lang="en-US" dirty="0"/>
              <a:t>Deep learning based method - FCN</a:t>
            </a:r>
          </a:p>
        </p:txBody>
      </p:sp>
      <p:sp>
        <p:nvSpPr>
          <p:cNvPr id="4" name="Date Placeholder 3">
            <a:extLst>
              <a:ext uri="{FF2B5EF4-FFF2-40B4-BE49-F238E27FC236}">
                <a16:creationId xmlns:a16="http://schemas.microsoft.com/office/drawing/2014/main" id="{CC5E9666-0417-87D2-B75E-3D0233C5FF3C}"/>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7E42E9AB-CAAA-A2A2-0628-61DC03A1D533}"/>
              </a:ext>
            </a:extLst>
          </p:cNvPr>
          <p:cNvSpPr>
            <a:spLocks noGrp="1"/>
          </p:cNvSpPr>
          <p:nvPr>
            <p:ph type="sldNum" sz="quarter" idx="12"/>
          </p:nvPr>
        </p:nvSpPr>
        <p:spPr/>
        <p:txBody>
          <a:bodyPr/>
          <a:lstStyle/>
          <a:p>
            <a:fld id="{8D4BA20E-A553-6F48-BD36-E5AD94908D4A}" type="slidenum">
              <a:rPr lang="en-US" smtClean="0"/>
              <a:t>25</a:t>
            </a:fld>
            <a:endParaRPr lang="en-US"/>
          </a:p>
        </p:txBody>
      </p:sp>
      <p:pic>
        <p:nvPicPr>
          <p:cNvPr id="6" name="Picture 5">
            <a:extLst>
              <a:ext uri="{FF2B5EF4-FFF2-40B4-BE49-F238E27FC236}">
                <a16:creationId xmlns:a16="http://schemas.microsoft.com/office/drawing/2014/main" id="{A40A9D98-7CF5-76FF-B187-C64A2089B21C}"/>
              </a:ext>
            </a:extLst>
          </p:cNvPr>
          <p:cNvPicPr>
            <a:picLocks noChangeAspect="1"/>
          </p:cNvPicPr>
          <p:nvPr/>
        </p:nvPicPr>
        <p:blipFill>
          <a:blip r:embed="rId3"/>
          <a:stretch>
            <a:fillRect/>
          </a:stretch>
        </p:blipFill>
        <p:spPr>
          <a:xfrm>
            <a:off x="3341729" y="2567354"/>
            <a:ext cx="5173620" cy="3149822"/>
          </a:xfrm>
          <a:prstGeom prst="rect">
            <a:avLst/>
          </a:prstGeom>
        </p:spPr>
      </p:pic>
      <p:pic>
        <p:nvPicPr>
          <p:cNvPr id="7" name="Picture 6">
            <a:extLst>
              <a:ext uri="{FF2B5EF4-FFF2-40B4-BE49-F238E27FC236}">
                <a16:creationId xmlns:a16="http://schemas.microsoft.com/office/drawing/2014/main" id="{F6628AD9-09D2-2415-151C-209FF8BE33F9}"/>
              </a:ext>
            </a:extLst>
          </p:cNvPr>
          <p:cNvPicPr>
            <a:picLocks noChangeAspect="1"/>
          </p:cNvPicPr>
          <p:nvPr/>
        </p:nvPicPr>
        <p:blipFill>
          <a:blip r:embed="rId4"/>
          <a:stretch>
            <a:fillRect/>
          </a:stretch>
        </p:blipFill>
        <p:spPr>
          <a:xfrm>
            <a:off x="628649" y="2340332"/>
            <a:ext cx="2060374" cy="1865263"/>
          </a:xfrm>
          <a:prstGeom prst="rect">
            <a:avLst/>
          </a:prstGeom>
        </p:spPr>
      </p:pic>
      <p:pic>
        <p:nvPicPr>
          <p:cNvPr id="8" name="Picture 7">
            <a:extLst>
              <a:ext uri="{FF2B5EF4-FFF2-40B4-BE49-F238E27FC236}">
                <a16:creationId xmlns:a16="http://schemas.microsoft.com/office/drawing/2014/main" id="{D079EDF1-D052-D2E8-9A37-D571F5A932EA}"/>
              </a:ext>
            </a:extLst>
          </p:cNvPr>
          <p:cNvPicPr>
            <a:picLocks noChangeAspect="1"/>
          </p:cNvPicPr>
          <p:nvPr/>
        </p:nvPicPr>
        <p:blipFill>
          <a:blip r:embed="rId5"/>
          <a:stretch>
            <a:fillRect/>
          </a:stretch>
        </p:blipFill>
        <p:spPr>
          <a:xfrm>
            <a:off x="710603" y="4258647"/>
            <a:ext cx="1975447" cy="1865263"/>
          </a:xfrm>
          <a:prstGeom prst="rect">
            <a:avLst/>
          </a:prstGeom>
        </p:spPr>
      </p:pic>
      <p:sp>
        <p:nvSpPr>
          <p:cNvPr id="9" name="TextBox 8">
            <a:extLst>
              <a:ext uri="{FF2B5EF4-FFF2-40B4-BE49-F238E27FC236}">
                <a16:creationId xmlns:a16="http://schemas.microsoft.com/office/drawing/2014/main" id="{1C6AA595-4799-4B05-74E8-3A8C7C171188}"/>
              </a:ext>
            </a:extLst>
          </p:cNvPr>
          <p:cNvSpPr txBox="1"/>
          <p:nvPr/>
        </p:nvSpPr>
        <p:spPr>
          <a:xfrm>
            <a:off x="1462047" y="6313621"/>
            <a:ext cx="6382542" cy="430887"/>
          </a:xfrm>
          <a:prstGeom prst="rect">
            <a:avLst/>
          </a:prstGeom>
          <a:noFill/>
        </p:spPr>
        <p:txBody>
          <a:bodyPr wrap="square" rtlCol="0">
            <a:spAutoFit/>
          </a:bodyPr>
          <a:lstStyle/>
          <a:p>
            <a:r>
              <a:rPr lang="en-US" sz="1100" dirty="0"/>
              <a:t>Roth, Holger R., et al. "Deep learning and its application to medical image segmentation." Medical Imaging Technology 36.2 (2018): 63-71.</a:t>
            </a:r>
          </a:p>
        </p:txBody>
      </p:sp>
    </p:spTree>
    <p:extLst>
      <p:ext uri="{BB962C8B-B14F-4D97-AF65-F5344CB8AC3E}">
        <p14:creationId xmlns:p14="http://schemas.microsoft.com/office/powerpoint/2010/main" val="2214037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859B-A12B-D46A-166E-7C1092FC8964}"/>
              </a:ext>
            </a:extLst>
          </p:cNvPr>
          <p:cNvSpPr>
            <a:spLocks noGrp="1"/>
          </p:cNvSpPr>
          <p:nvPr>
            <p:ph type="title"/>
          </p:nvPr>
        </p:nvSpPr>
        <p:spPr/>
        <p:txBody>
          <a:bodyPr/>
          <a:lstStyle/>
          <a:p>
            <a:r>
              <a:rPr lang="en-US" dirty="0"/>
              <a:t>Image segmentation</a:t>
            </a:r>
          </a:p>
        </p:txBody>
      </p:sp>
      <p:sp>
        <p:nvSpPr>
          <p:cNvPr id="3" name="Content Placeholder 2">
            <a:extLst>
              <a:ext uri="{FF2B5EF4-FFF2-40B4-BE49-F238E27FC236}">
                <a16:creationId xmlns:a16="http://schemas.microsoft.com/office/drawing/2014/main" id="{8764B0C9-C63E-E311-00F1-1EB2D44FFE3E}"/>
              </a:ext>
            </a:extLst>
          </p:cNvPr>
          <p:cNvSpPr>
            <a:spLocks noGrp="1"/>
          </p:cNvSpPr>
          <p:nvPr>
            <p:ph idx="1"/>
          </p:nvPr>
        </p:nvSpPr>
        <p:spPr/>
        <p:txBody>
          <a:bodyPr/>
          <a:lstStyle/>
          <a:p>
            <a:r>
              <a:rPr lang="en-US" dirty="0"/>
              <a:t>Deep learning based method – U-Net</a:t>
            </a:r>
          </a:p>
          <a:p>
            <a:endParaRPr lang="en-US" dirty="0"/>
          </a:p>
        </p:txBody>
      </p:sp>
      <p:sp>
        <p:nvSpPr>
          <p:cNvPr id="4" name="Date Placeholder 3">
            <a:extLst>
              <a:ext uri="{FF2B5EF4-FFF2-40B4-BE49-F238E27FC236}">
                <a16:creationId xmlns:a16="http://schemas.microsoft.com/office/drawing/2014/main" id="{D425FE9F-37C6-E791-65B8-77950D2889E1}"/>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E450D641-580F-81A5-3B89-FCADDAF421A1}"/>
              </a:ext>
            </a:extLst>
          </p:cNvPr>
          <p:cNvSpPr>
            <a:spLocks noGrp="1"/>
          </p:cNvSpPr>
          <p:nvPr>
            <p:ph type="sldNum" sz="quarter" idx="12"/>
          </p:nvPr>
        </p:nvSpPr>
        <p:spPr/>
        <p:txBody>
          <a:bodyPr/>
          <a:lstStyle/>
          <a:p>
            <a:fld id="{8D4BA20E-A553-6F48-BD36-E5AD94908D4A}" type="slidenum">
              <a:rPr lang="en-US" smtClean="0"/>
              <a:t>26</a:t>
            </a:fld>
            <a:endParaRPr lang="en-US"/>
          </a:p>
        </p:txBody>
      </p:sp>
      <p:pic>
        <p:nvPicPr>
          <p:cNvPr id="6" name="Picture 5">
            <a:extLst>
              <a:ext uri="{FF2B5EF4-FFF2-40B4-BE49-F238E27FC236}">
                <a16:creationId xmlns:a16="http://schemas.microsoft.com/office/drawing/2014/main" id="{95995D9F-C8D1-B242-75B0-6215C21118F8}"/>
              </a:ext>
            </a:extLst>
          </p:cNvPr>
          <p:cNvPicPr>
            <a:picLocks noChangeAspect="1"/>
          </p:cNvPicPr>
          <p:nvPr/>
        </p:nvPicPr>
        <p:blipFill rotWithShape="1">
          <a:blip r:embed="rId3"/>
          <a:srcRect t="3636"/>
          <a:stretch/>
        </p:blipFill>
        <p:spPr>
          <a:xfrm>
            <a:off x="742949" y="2444262"/>
            <a:ext cx="7772400" cy="3782868"/>
          </a:xfrm>
          <a:prstGeom prst="rect">
            <a:avLst/>
          </a:prstGeom>
        </p:spPr>
      </p:pic>
    </p:spTree>
    <p:extLst>
      <p:ext uri="{BB962C8B-B14F-4D97-AF65-F5344CB8AC3E}">
        <p14:creationId xmlns:p14="http://schemas.microsoft.com/office/powerpoint/2010/main" val="1980490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7E9BD04-6677-827B-966F-4234C426E01B}"/>
              </a:ext>
            </a:extLst>
          </p:cNvPr>
          <p:cNvPicPr>
            <a:picLocks noGrp="1" noChangeAspect="1"/>
          </p:cNvPicPr>
          <p:nvPr>
            <p:ph idx="1"/>
          </p:nvPr>
        </p:nvPicPr>
        <p:blipFill>
          <a:blip r:embed="rId3"/>
          <a:stretch>
            <a:fillRect/>
          </a:stretch>
        </p:blipFill>
        <p:spPr>
          <a:xfrm>
            <a:off x="628649" y="2110418"/>
            <a:ext cx="7886700" cy="4245933"/>
          </a:xfrm>
          <a:prstGeom prst="rect">
            <a:avLst/>
          </a:prstGeom>
        </p:spPr>
      </p:pic>
      <p:sp>
        <p:nvSpPr>
          <p:cNvPr id="4" name="Date Placeholder 3">
            <a:extLst>
              <a:ext uri="{FF2B5EF4-FFF2-40B4-BE49-F238E27FC236}">
                <a16:creationId xmlns:a16="http://schemas.microsoft.com/office/drawing/2014/main" id="{BDEE71AE-EC7F-609F-B27B-772526E9BA04}"/>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25185092-0045-8557-7DE3-895609A66C1E}"/>
              </a:ext>
            </a:extLst>
          </p:cNvPr>
          <p:cNvSpPr>
            <a:spLocks noGrp="1"/>
          </p:cNvSpPr>
          <p:nvPr>
            <p:ph type="sldNum" sz="quarter" idx="12"/>
          </p:nvPr>
        </p:nvSpPr>
        <p:spPr/>
        <p:txBody>
          <a:bodyPr/>
          <a:lstStyle/>
          <a:p>
            <a:fld id="{8D4BA20E-A553-6F48-BD36-E5AD94908D4A}" type="slidenum">
              <a:rPr lang="en-US" smtClean="0"/>
              <a:t>27</a:t>
            </a:fld>
            <a:endParaRPr lang="en-US"/>
          </a:p>
        </p:txBody>
      </p:sp>
      <p:sp>
        <p:nvSpPr>
          <p:cNvPr id="7" name="Title 1">
            <a:extLst>
              <a:ext uri="{FF2B5EF4-FFF2-40B4-BE49-F238E27FC236}">
                <a16:creationId xmlns:a16="http://schemas.microsoft.com/office/drawing/2014/main" id="{2F6AA88A-9503-9E6C-CA2B-66F644A1911D}"/>
              </a:ext>
            </a:extLst>
          </p:cNvPr>
          <p:cNvSpPr txBox="1">
            <a:spLocks/>
          </p:cNvSpPr>
          <p:nvPr/>
        </p:nvSpPr>
        <p:spPr>
          <a:xfrm>
            <a:off x="628649" y="630870"/>
            <a:ext cx="7886700" cy="100933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rgbClr val="00356B"/>
                </a:solidFill>
                <a:latin typeface="Helvetica" pitchFamily="2" charset="0"/>
                <a:ea typeface="+mj-ea"/>
                <a:cs typeface="+mj-cs"/>
              </a:defRPr>
            </a:lvl1pPr>
          </a:lstStyle>
          <a:p>
            <a:r>
              <a:rPr lang="en-US" dirty="0"/>
              <a:t>Image segmentation</a:t>
            </a:r>
          </a:p>
        </p:txBody>
      </p:sp>
      <p:sp>
        <p:nvSpPr>
          <p:cNvPr id="8" name="Content Placeholder 2">
            <a:extLst>
              <a:ext uri="{FF2B5EF4-FFF2-40B4-BE49-F238E27FC236}">
                <a16:creationId xmlns:a16="http://schemas.microsoft.com/office/drawing/2014/main" id="{0519C73D-2AD2-7F7B-A3F1-CF3D959474CE}"/>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356B"/>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0356B"/>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00356B"/>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0356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Deep learning based method – U-Net</a:t>
            </a:r>
          </a:p>
          <a:p>
            <a:endParaRPr lang="en-US" dirty="0"/>
          </a:p>
        </p:txBody>
      </p:sp>
    </p:spTree>
    <p:extLst>
      <p:ext uri="{BB962C8B-B14F-4D97-AF65-F5344CB8AC3E}">
        <p14:creationId xmlns:p14="http://schemas.microsoft.com/office/powerpoint/2010/main" val="405869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D0288-B109-7EE3-50EB-93D35B5F42E8}"/>
              </a:ext>
            </a:extLst>
          </p:cNvPr>
          <p:cNvSpPr>
            <a:spLocks noGrp="1"/>
          </p:cNvSpPr>
          <p:nvPr>
            <p:ph type="title"/>
          </p:nvPr>
        </p:nvSpPr>
        <p:spPr/>
        <p:txBody>
          <a:bodyPr/>
          <a:lstStyle/>
          <a:p>
            <a:r>
              <a:rPr lang="en-US" dirty="0"/>
              <a:t>Image Classification</a:t>
            </a:r>
          </a:p>
        </p:txBody>
      </p:sp>
      <p:sp>
        <p:nvSpPr>
          <p:cNvPr id="4" name="Date Placeholder 3">
            <a:extLst>
              <a:ext uri="{FF2B5EF4-FFF2-40B4-BE49-F238E27FC236}">
                <a16:creationId xmlns:a16="http://schemas.microsoft.com/office/drawing/2014/main" id="{5CBE63E0-5282-A661-AC3D-DB6B4D1CFA83}"/>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1330BC22-7570-6CA1-7F57-3E59ED97CF2F}"/>
              </a:ext>
            </a:extLst>
          </p:cNvPr>
          <p:cNvSpPr>
            <a:spLocks noGrp="1"/>
          </p:cNvSpPr>
          <p:nvPr>
            <p:ph type="sldNum" sz="quarter" idx="12"/>
          </p:nvPr>
        </p:nvSpPr>
        <p:spPr/>
        <p:txBody>
          <a:bodyPr/>
          <a:lstStyle/>
          <a:p>
            <a:fld id="{8D4BA20E-A553-6F48-BD36-E5AD94908D4A}" type="slidenum">
              <a:rPr lang="en-US" smtClean="0"/>
              <a:t>28</a:t>
            </a:fld>
            <a:endParaRPr lang="en-US"/>
          </a:p>
        </p:txBody>
      </p:sp>
      <p:pic>
        <p:nvPicPr>
          <p:cNvPr id="6" name="Picture 5">
            <a:extLst>
              <a:ext uri="{FF2B5EF4-FFF2-40B4-BE49-F238E27FC236}">
                <a16:creationId xmlns:a16="http://schemas.microsoft.com/office/drawing/2014/main" id="{C44CC8A7-6852-BD3A-DAC5-7D1429B05509}"/>
              </a:ext>
            </a:extLst>
          </p:cNvPr>
          <p:cNvPicPr>
            <a:picLocks noChangeAspect="1"/>
          </p:cNvPicPr>
          <p:nvPr/>
        </p:nvPicPr>
        <p:blipFill>
          <a:blip r:embed="rId3"/>
          <a:stretch>
            <a:fillRect/>
          </a:stretch>
        </p:blipFill>
        <p:spPr>
          <a:xfrm>
            <a:off x="628649" y="1809395"/>
            <a:ext cx="7772400" cy="4105484"/>
          </a:xfrm>
          <a:prstGeom prst="rect">
            <a:avLst/>
          </a:prstGeom>
        </p:spPr>
      </p:pic>
      <p:sp>
        <p:nvSpPr>
          <p:cNvPr id="9" name="TextBox 8">
            <a:extLst>
              <a:ext uri="{FF2B5EF4-FFF2-40B4-BE49-F238E27FC236}">
                <a16:creationId xmlns:a16="http://schemas.microsoft.com/office/drawing/2014/main" id="{9C76F708-BD86-F891-2FCD-897138BBE17B}"/>
              </a:ext>
            </a:extLst>
          </p:cNvPr>
          <p:cNvSpPr txBox="1"/>
          <p:nvPr/>
        </p:nvSpPr>
        <p:spPr>
          <a:xfrm>
            <a:off x="1126111" y="6372060"/>
            <a:ext cx="7886700" cy="415498"/>
          </a:xfrm>
          <a:prstGeom prst="rect">
            <a:avLst/>
          </a:prstGeom>
          <a:noFill/>
        </p:spPr>
        <p:txBody>
          <a:bodyPr wrap="square" rtlCol="0">
            <a:spAutoFit/>
          </a:bodyPr>
          <a:lstStyle/>
          <a:p>
            <a:r>
              <a:rPr lang="en-US" sz="1050" b="0" i="0" dirty="0">
                <a:solidFill>
                  <a:srgbClr val="222222"/>
                </a:solidFill>
                <a:effectLst/>
                <a:highlight>
                  <a:srgbClr val="FFFFFF"/>
                </a:highlight>
                <a:latin typeface="-apple-system"/>
              </a:rPr>
              <a:t>Sze-To, A., </a:t>
            </a:r>
            <a:r>
              <a:rPr lang="en-US" sz="1050" b="0" i="0" dirty="0" err="1">
                <a:solidFill>
                  <a:srgbClr val="222222"/>
                </a:solidFill>
                <a:effectLst/>
                <a:highlight>
                  <a:srgbClr val="FFFFFF"/>
                </a:highlight>
                <a:latin typeface="-apple-system"/>
              </a:rPr>
              <a:t>Riasatian</a:t>
            </a:r>
            <a:r>
              <a:rPr lang="en-US" sz="1050" b="0" i="0" dirty="0">
                <a:solidFill>
                  <a:srgbClr val="222222"/>
                </a:solidFill>
                <a:effectLst/>
                <a:highlight>
                  <a:srgbClr val="FFFFFF"/>
                </a:highlight>
                <a:latin typeface="-apple-system"/>
              </a:rPr>
              <a:t>, A. &amp; </a:t>
            </a:r>
            <a:r>
              <a:rPr lang="en-US" sz="1050" b="0" i="0" dirty="0" err="1">
                <a:solidFill>
                  <a:srgbClr val="222222"/>
                </a:solidFill>
                <a:effectLst/>
                <a:highlight>
                  <a:srgbClr val="FFFFFF"/>
                </a:highlight>
                <a:latin typeface="-apple-system"/>
              </a:rPr>
              <a:t>Tizhoosh</a:t>
            </a:r>
            <a:r>
              <a:rPr lang="en-US" sz="1050" b="0" i="0" dirty="0">
                <a:solidFill>
                  <a:srgbClr val="222222"/>
                </a:solidFill>
                <a:effectLst/>
                <a:highlight>
                  <a:srgbClr val="FFFFFF"/>
                </a:highlight>
                <a:latin typeface="-apple-system"/>
              </a:rPr>
              <a:t>, H.R. Searching for pneumothorax in x-ray images using </a:t>
            </a:r>
            <a:r>
              <a:rPr lang="en-US" sz="1050" b="0" i="0" dirty="0" err="1">
                <a:solidFill>
                  <a:srgbClr val="222222"/>
                </a:solidFill>
                <a:effectLst/>
                <a:highlight>
                  <a:srgbClr val="FFFFFF"/>
                </a:highlight>
                <a:latin typeface="-apple-system"/>
              </a:rPr>
              <a:t>autoencoded</a:t>
            </a:r>
            <a:r>
              <a:rPr lang="en-US" sz="1050" b="0" i="0" dirty="0">
                <a:solidFill>
                  <a:srgbClr val="222222"/>
                </a:solidFill>
                <a:effectLst/>
                <a:highlight>
                  <a:srgbClr val="FFFFFF"/>
                </a:highlight>
                <a:latin typeface="-apple-system"/>
              </a:rPr>
              <a:t> deep features. </a:t>
            </a:r>
            <a:r>
              <a:rPr lang="en-US" sz="1050" b="0" i="1" dirty="0">
                <a:solidFill>
                  <a:srgbClr val="222222"/>
                </a:solidFill>
                <a:effectLst/>
                <a:highlight>
                  <a:srgbClr val="FFFFFF"/>
                </a:highlight>
                <a:latin typeface="-apple-system"/>
              </a:rPr>
              <a:t>Sci Rep</a:t>
            </a:r>
            <a:r>
              <a:rPr lang="en-US" sz="1050" b="0" i="0" dirty="0">
                <a:solidFill>
                  <a:srgbClr val="222222"/>
                </a:solidFill>
                <a:effectLst/>
                <a:highlight>
                  <a:srgbClr val="FFFFFF"/>
                </a:highlight>
                <a:latin typeface="-apple-system"/>
              </a:rPr>
              <a:t> </a:t>
            </a:r>
            <a:r>
              <a:rPr lang="en-US" sz="1050" b="1" i="0" dirty="0">
                <a:solidFill>
                  <a:srgbClr val="222222"/>
                </a:solidFill>
                <a:effectLst/>
                <a:highlight>
                  <a:srgbClr val="FFFFFF"/>
                </a:highlight>
                <a:latin typeface="-apple-system"/>
              </a:rPr>
              <a:t>11</a:t>
            </a:r>
            <a:r>
              <a:rPr lang="en-US" sz="1050" b="0" i="0" dirty="0">
                <a:solidFill>
                  <a:srgbClr val="222222"/>
                </a:solidFill>
                <a:effectLst/>
                <a:highlight>
                  <a:srgbClr val="FFFFFF"/>
                </a:highlight>
                <a:latin typeface="-apple-system"/>
              </a:rPr>
              <a:t>, 9817 (2021). https://</a:t>
            </a:r>
            <a:r>
              <a:rPr lang="en-US" sz="1050" b="0" i="0" dirty="0" err="1">
                <a:solidFill>
                  <a:srgbClr val="222222"/>
                </a:solidFill>
                <a:effectLst/>
                <a:highlight>
                  <a:srgbClr val="FFFFFF"/>
                </a:highlight>
                <a:latin typeface="-apple-system"/>
              </a:rPr>
              <a:t>doi.org</a:t>
            </a:r>
            <a:r>
              <a:rPr lang="en-US" sz="1050" b="0" i="0" dirty="0">
                <a:solidFill>
                  <a:srgbClr val="222222"/>
                </a:solidFill>
                <a:effectLst/>
                <a:highlight>
                  <a:srgbClr val="FFFFFF"/>
                </a:highlight>
                <a:latin typeface="-apple-system"/>
              </a:rPr>
              <a:t>/10.1038/s41598-021-89194-4</a:t>
            </a:r>
            <a:endParaRPr lang="en-US" sz="1050" dirty="0"/>
          </a:p>
        </p:txBody>
      </p:sp>
      <p:sp>
        <p:nvSpPr>
          <p:cNvPr id="10" name="TextBox 9">
            <a:extLst>
              <a:ext uri="{FF2B5EF4-FFF2-40B4-BE49-F238E27FC236}">
                <a16:creationId xmlns:a16="http://schemas.microsoft.com/office/drawing/2014/main" id="{EB2125FA-B5A1-DC6A-44FA-4DA217C0C4D6}"/>
              </a:ext>
            </a:extLst>
          </p:cNvPr>
          <p:cNvSpPr txBox="1"/>
          <p:nvPr/>
        </p:nvSpPr>
        <p:spPr>
          <a:xfrm>
            <a:off x="628649" y="1440063"/>
            <a:ext cx="4994829" cy="369332"/>
          </a:xfrm>
          <a:prstGeom prst="rect">
            <a:avLst/>
          </a:prstGeom>
          <a:noFill/>
        </p:spPr>
        <p:txBody>
          <a:bodyPr wrap="none" rtlCol="0">
            <a:spAutoFit/>
          </a:bodyPr>
          <a:lstStyle/>
          <a:p>
            <a:r>
              <a:rPr lang="en-US" dirty="0"/>
              <a:t>Use deep features for identification of Chest Issues </a:t>
            </a:r>
          </a:p>
        </p:txBody>
      </p:sp>
    </p:spTree>
    <p:extLst>
      <p:ext uri="{BB962C8B-B14F-4D97-AF65-F5344CB8AC3E}">
        <p14:creationId xmlns:p14="http://schemas.microsoft.com/office/powerpoint/2010/main" val="4264689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FAA5A-2A5D-C2BB-E76A-263C999F372E}"/>
              </a:ext>
            </a:extLst>
          </p:cNvPr>
          <p:cNvSpPr>
            <a:spLocks noGrp="1"/>
          </p:cNvSpPr>
          <p:nvPr>
            <p:ph type="title"/>
          </p:nvPr>
        </p:nvSpPr>
        <p:spPr/>
        <p:txBody>
          <a:bodyPr/>
          <a:lstStyle/>
          <a:p>
            <a:r>
              <a:rPr lang="en-US" dirty="0"/>
              <a:t>Image Classification</a:t>
            </a:r>
          </a:p>
        </p:txBody>
      </p:sp>
      <p:sp>
        <p:nvSpPr>
          <p:cNvPr id="4" name="Date Placeholder 3">
            <a:extLst>
              <a:ext uri="{FF2B5EF4-FFF2-40B4-BE49-F238E27FC236}">
                <a16:creationId xmlns:a16="http://schemas.microsoft.com/office/drawing/2014/main" id="{87824655-7532-8B92-C529-E5110C22686D}"/>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81E14475-2B8D-888A-354A-F11F536770BA}"/>
              </a:ext>
            </a:extLst>
          </p:cNvPr>
          <p:cNvSpPr>
            <a:spLocks noGrp="1"/>
          </p:cNvSpPr>
          <p:nvPr>
            <p:ph type="sldNum" sz="quarter" idx="12"/>
          </p:nvPr>
        </p:nvSpPr>
        <p:spPr/>
        <p:txBody>
          <a:bodyPr/>
          <a:lstStyle/>
          <a:p>
            <a:fld id="{8D4BA20E-A553-6F48-BD36-E5AD94908D4A}" type="slidenum">
              <a:rPr lang="en-US" smtClean="0"/>
              <a:t>29</a:t>
            </a:fld>
            <a:endParaRPr lang="en-US"/>
          </a:p>
        </p:txBody>
      </p:sp>
      <p:pic>
        <p:nvPicPr>
          <p:cNvPr id="5122" name="Picture 2" descr="figure 6">
            <a:extLst>
              <a:ext uri="{FF2B5EF4-FFF2-40B4-BE49-F238E27FC236}">
                <a16:creationId xmlns:a16="http://schemas.microsoft.com/office/drawing/2014/main" id="{38BB2FFC-DB13-62DF-E12F-884B530A60D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6934" y="2069431"/>
            <a:ext cx="7342093" cy="32846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F98901A-32D7-D017-E9EB-BA9FBD16F675}"/>
              </a:ext>
            </a:extLst>
          </p:cNvPr>
          <p:cNvSpPr txBox="1"/>
          <p:nvPr/>
        </p:nvSpPr>
        <p:spPr>
          <a:xfrm>
            <a:off x="794084" y="1949116"/>
            <a:ext cx="2659511" cy="369332"/>
          </a:xfrm>
          <a:prstGeom prst="rect">
            <a:avLst/>
          </a:prstGeom>
          <a:noFill/>
        </p:spPr>
        <p:txBody>
          <a:bodyPr wrap="none" rtlCol="0">
            <a:spAutoFit/>
          </a:bodyPr>
          <a:lstStyle/>
          <a:p>
            <a:r>
              <a:rPr lang="en-US" b="1" dirty="0"/>
              <a:t>Customized deep features</a:t>
            </a:r>
          </a:p>
        </p:txBody>
      </p:sp>
      <p:sp>
        <p:nvSpPr>
          <p:cNvPr id="7" name="TextBox 6">
            <a:extLst>
              <a:ext uri="{FF2B5EF4-FFF2-40B4-BE49-F238E27FC236}">
                <a16:creationId xmlns:a16="http://schemas.microsoft.com/office/drawing/2014/main" id="{D328CC8D-8FCB-AE85-E205-C95026AE38C0}"/>
              </a:ext>
            </a:extLst>
          </p:cNvPr>
          <p:cNvSpPr txBox="1"/>
          <p:nvPr/>
        </p:nvSpPr>
        <p:spPr>
          <a:xfrm>
            <a:off x="1126111" y="6372060"/>
            <a:ext cx="7886700" cy="415498"/>
          </a:xfrm>
          <a:prstGeom prst="rect">
            <a:avLst/>
          </a:prstGeom>
          <a:noFill/>
        </p:spPr>
        <p:txBody>
          <a:bodyPr wrap="square" rtlCol="0">
            <a:spAutoFit/>
          </a:bodyPr>
          <a:lstStyle/>
          <a:p>
            <a:r>
              <a:rPr lang="en-US" sz="1050" b="0" i="0" dirty="0">
                <a:solidFill>
                  <a:srgbClr val="222222"/>
                </a:solidFill>
                <a:effectLst/>
                <a:highlight>
                  <a:srgbClr val="FFFFFF"/>
                </a:highlight>
                <a:latin typeface="-apple-system"/>
              </a:rPr>
              <a:t>Sze-To, A., </a:t>
            </a:r>
            <a:r>
              <a:rPr lang="en-US" sz="1050" b="0" i="0" dirty="0" err="1">
                <a:solidFill>
                  <a:srgbClr val="222222"/>
                </a:solidFill>
                <a:effectLst/>
                <a:highlight>
                  <a:srgbClr val="FFFFFF"/>
                </a:highlight>
                <a:latin typeface="-apple-system"/>
              </a:rPr>
              <a:t>Riasatian</a:t>
            </a:r>
            <a:r>
              <a:rPr lang="en-US" sz="1050" b="0" i="0" dirty="0">
                <a:solidFill>
                  <a:srgbClr val="222222"/>
                </a:solidFill>
                <a:effectLst/>
                <a:highlight>
                  <a:srgbClr val="FFFFFF"/>
                </a:highlight>
                <a:latin typeface="-apple-system"/>
              </a:rPr>
              <a:t>, A. &amp; </a:t>
            </a:r>
            <a:r>
              <a:rPr lang="en-US" sz="1050" b="0" i="0" dirty="0" err="1">
                <a:solidFill>
                  <a:srgbClr val="222222"/>
                </a:solidFill>
                <a:effectLst/>
                <a:highlight>
                  <a:srgbClr val="FFFFFF"/>
                </a:highlight>
                <a:latin typeface="-apple-system"/>
              </a:rPr>
              <a:t>Tizhoosh</a:t>
            </a:r>
            <a:r>
              <a:rPr lang="en-US" sz="1050" b="0" i="0" dirty="0">
                <a:solidFill>
                  <a:srgbClr val="222222"/>
                </a:solidFill>
                <a:effectLst/>
                <a:highlight>
                  <a:srgbClr val="FFFFFF"/>
                </a:highlight>
                <a:latin typeface="-apple-system"/>
              </a:rPr>
              <a:t>, H.R. Searching for pneumothorax in x-ray images using </a:t>
            </a:r>
            <a:r>
              <a:rPr lang="en-US" sz="1050" b="0" i="0" dirty="0" err="1">
                <a:solidFill>
                  <a:srgbClr val="222222"/>
                </a:solidFill>
                <a:effectLst/>
                <a:highlight>
                  <a:srgbClr val="FFFFFF"/>
                </a:highlight>
                <a:latin typeface="-apple-system"/>
              </a:rPr>
              <a:t>autoencoded</a:t>
            </a:r>
            <a:r>
              <a:rPr lang="en-US" sz="1050" b="0" i="0" dirty="0">
                <a:solidFill>
                  <a:srgbClr val="222222"/>
                </a:solidFill>
                <a:effectLst/>
                <a:highlight>
                  <a:srgbClr val="FFFFFF"/>
                </a:highlight>
                <a:latin typeface="-apple-system"/>
              </a:rPr>
              <a:t> deep features. </a:t>
            </a:r>
            <a:r>
              <a:rPr lang="en-US" sz="1050" b="0" i="1" dirty="0">
                <a:solidFill>
                  <a:srgbClr val="222222"/>
                </a:solidFill>
                <a:effectLst/>
                <a:highlight>
                  <a:srgbClr val="FFFFFF"/>
                </a:highlight>
                <a:latin typeface="-apple-system"/>
              </a:rPr>
              <a:t>Sci Rep</a:t>
            </a:r>
            <a:r>
              <a:rPr lang="en-US" sz="1050" b="0" i="0" dirty="0">
                <a:solidFill>
                  <a:srgbClr val="222222"/>
                </a:solidFill>
                <a:effectLst/>
                <a:highlight>
                  <a:srgbClr val="FFFFFF"/>
                </a:highlight>
                <a:latin typeface="-apple-system"/>
              </a:rPr>
              <a:t> </a:t>
            </a:r>
            <a:r>
              <a:rPr lang="en-US" sz="1050" b="1" i="0" dirty="0">
                <a:solidFill>
                  <a:srgbClr val="222222"/>
                </a:solidFill>
                <a:effectLst/>
                <a:highlight>
                  <a:srgbClr val="FFFFFF"/>
                </a:highlight>
                <a:latin typeface="-apple-system"/>
              </a:rPr>
              <a:t>11</a:t>
            </a:r>
            <a:r>
              <a:rPr lang="en-US" sz="1050" b="0" i="0" dirty="0">
                <a:solidFill>
                  <a:srgbClr val="222222"/>
                </a:solidFill>
                <a:effectLst/>
                <a:highlight>
                  <a:srgbClr val="FFFFFF"/>
                </a:highlight>
                <a:latin typeface="-apple-system"/>
              </a:rPr>
              <a:t>, 9817 (2021). https://</a:t>
            </a:r>
            <a:r>
              <a:rPr lang="en-US" sz="1050" b="0" i="0" dirty="0" err="1">
                <a:solidFill>
                  <a:srgbClr val="222222"/>
                </a:solidFill>
                <a:effectLst/>
                <a:highlight>
                  <a:srgbClr val="FFFFFF"/>
                </a:highlight>
                <a:latin typeface="-apple-system"/>
              </a:rPr>
              <a:t>doi.org</a:t>
            </a:r>
            <a:r>
              <a:rPr lang="en-US" sz="1050" b="0" i="0" dirty="0">
                <a:solidFill>
                  <a:srgbClr val="222222"/>
                </a:solidFill>
                <a:effectLst/>
                <a:highlight>
                  <a:srgbClr val="FFFFFF"/>
                </a:highlight>
                <a:latin typeface="-apple-system"/>
              </a:rPr>
              <a:t>/10.1038/s41598-021-89194-4</a:t>
            </a:r>
            <a:endParaRPr lang="en-US" sz="1050" dirty="0"/>
          </a:p>
        </p:txBody>
      </p:sp>
    </p:spTree>
    <p:extLst>
      <p:ext uri="{BB962C8B-B14F-4D97-AF65-F5344CB8AC3E}">
        <p14:creationId xmlns:p14="http://schemas.microsoft.com/office/powerpoint/2010/main" val="1416669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CCFE6-9FE3-5045-9D0F-BF2CD4559D22}"/>
              </a:ext>
            </a:extLst>
          </p:cNvPr>
          <p:cNvSpPr>
            <a:spLocks noGrp="1"/>
          </p:cNvSpPr>
          <p:nvPr>
            <p:ph type="title"/>
          </p:nvPr>
        </p:nvSpPr>
        <p:spPr/>
        <p:txBody>
          <a:bodyPr/>
          <a:lstStyle/>
          <a:p>
            <a:r>
              <a:rPr lang="en-US" dirty="0"/>
              <a:t>LLM - Text &amp; Images</a:t>
            </a:r>
          </a:p>
        </p:txBody>
      </p:sp>
      <p:pic>
        <p:nvPicPr>
          <p:cNvPr id="6" name="Content Placeholder 5">
            <a:extLst>
              <a:ext uri="{FF2B5EF4-FFF2-40B4-BE49-F238E27FC236}">
                <a16:creationId xmlns:a16="http://schemas.microsoft.com/office/drawing/2014/main" id="{F4D23C48-DE61-E89F-DE93-6D1A3B352AEE}"/>
              </a:ext>
            </a:extLst>
          </p:cNvPr>
          <p:cNvPicPr>
            <a:picLocks noGrp="1" noChangeAspect="1"/>
          </p:cNvPicPr>
          <p:nvPr>
            <p:ph idx="1"/>
          </p:nvPr>
        </p:nvPicPr>
        <p:blipFill>
          <a:blip r:embed="rId3"/>
          <a:stretch>
            <a:fillRect/>
          </a:stretch>
        </p:blipFill>
        <p:spPr>
          <a:xfrm>
            <a:off x="628649" y="2077107"/>
            <a:ext cx="7886700" cy="3426462"/>
          </a:xfrm>
          <a:prstGeom prst="rect">
            <a:avLst/>
          </a:prstGeom>
        </p:spPr>
      </p:pic>
      <p:sp>
        <p:nvSpPr>
          <p:cNvPr id="4" name="Date Placeholder 3">
            <a:extLst>
              <a:ext uri="{FF2B5EF4-FFF2-40B4-BE49-F238E27FC236}">
                <a16:creationId xmlns:a16="http://schemas.microsoft.com/office/drawing/2014/main" id="{79A5FB99-9176-F8F5-0E2E-922922213697}"/>
              </a:ext>
            </a:extLst>
          </p:cNvPr>
          <p:cNvSpPr>
            <a:spLocks noGrp="1"/>
          </p:cNvSpPr>
          <p:nvPr>
            <p:ph type="dt" sz="half" idx="10"/>
          </p:nvPr>
        </p:nvSpPr>
        <p:spPr/>
        <p:txBody>
          <a:bodyPr/>
          <a:lstStyle/>
          <a:p>
            <a:fld id="{413AB32C-C38A-D946-9FEA-C1CDE62AC56E}" type="datetime1">
              <a:rPr lang="en-US" smtClean="0"/>
              <a:t>3/5/25</a:t>
            </a:fld>
            <a:endParaRPr lang="en-US" dirty="0"/>
          </a:p>
        </p:txBody>
      </p:sp>
      <p:sp>
        <p:nvSpPr>
          <p:cNvPr id="5" name="Slide Number Placeholder 4">
            <a:extLst>
              <a:ext uri="{FF2B5EF4-FFF2-40B4-BE49-F238E27FC236}">
                <a16:creationId xmlns:a16="http://schemas.microsoft.com/office/drawing/2014/main" id="{FE659E22-192D-3D1C-2399-5A3C70F38B5C}"/>
              </a:ext>
            </a:extLst>
          </p:cNvPr>
          <p:cNvSpPr>
            <a:spLocks noGrp="1"/>
          </p:cNvSpPr>
          <p:nvPr>
            <p:ph type="sldNum" sz="quarter" idx="12"/>
          </p:nvPr>
        </p:nvSpPr>
        <p:spPr/>
        <p:txBody>
          <a:bodyPr/>
          <a:lstStyle/>
          <a:p>
            <a:fld id="{8D4BA20E-A553-6F48-BD36-E5AD94908D4A}" type="slidenum">
              <a:rPr lang="en-US" smtClean="0"/>
              <a:t>30</a:t>
            </a:fld>
            <a:endParaRPr lang="en-US"/>
          </a:p>
        </p:txBody>
      </p:sp>
      <p:sp>
        <p:nvSpPr>
          <p:cNvPr id="7" name="TextBox 6">
            <a:extLst>
              <a:ext uri="{FF2B5EF4-FFF2-40B4-BE49-F238E27FC236}">
                <a16:creationId xmlns:a16="http://schemas.microsoft.com/office/drawing/2014/main" id="{20E07472-6DEA-6CD7-1F45-E7017AF23E4E}"/>
              </a:ext>
            </a:extLst>
          </p:cNvPr>
          <p:cNvSpPr txBox="1"/>
          <p:nvPr/>
        </p:nvSpPr>
        <p:spPr>
          <a:xfrm>
            <a:off x="1203158" y="6387217"/>
            <a:ext cx="7660814" cy="400110"/>
          </a:xfrm>
          <a:prstGeom prst="rect">
            <a:avLst/>
          </a:prstGeom>
          <a:noFill/>
        </p:spPr>
        <p:txBody>
          <a:bodyPr wrap="square" rtlCol="0">
            <a:spAutoFit/>
          </a:bodyPr>
          <a:lstStyle/>
          <a:p>
            <a:r>
              <a:rPr lang="en-US" sz="1000" b="0" i="0" dirty="0">
                <a:solidFill>
                  <a:srgbClr val="212121"/>
                </a:solidFill>
                <a:effectLst/>
                <a:highlight>
                  <a:srgbClr val="FFFFFF"/>
                </a:highlight>
                <a:latin typeface="system-ui"/>
              </a:rPr>
              <a:t>Huang Z, Bianchi F, </a:t>
            </a:r>
            <a:r>
              <a:rPr lang="en-US" sz="1000" b="0" i="0" dirty="0" err="1">
                <a:solidFill>
                  <a:srgbClr val="212121"/>
                </a:solidFill>
                <a:effectLst/>
                <a:highlight>
                  <a:srgbClr val="FFFFFF"/>
                </a:highlight>
                <a:latin typeface="system-ui"/>
              </a:rPr>
              <a:t>Yuksekgonul</a:t>
            </a:r>
            <a:r>
              <a:rPr lang="en-US" sz="1000" b="0" i="0" dirty="0">
                <a:solidFill>
                  <a:srgbClr val="212121"/>
                </a:solidFill>
                <a:effectLst/>
                <a:highlight>
                  <a:srgbClr val="FFFFFF"/>
                </a:highlight>
                <a:latin typeface="system-ui"/>
              </a:rPr>
              <a:t> M, </a:t>
            </a:r>
            <a:r>
              <a:rPr lang="en-US" sz="1000" b="0" i="0" dirty="0" err="1">
                <a:solidFill>
                  <a:srgbClr val="212121"/>
                </a:solidFill>
                <a:effectLst/>
                <a:highlight>
                  <a:srgbClr val="FFFFFF"/>
                </a:highlight>
                <a:latin typeface="system-ui"/>
              </a:rPr>
              <a:t>Montine</a:t>
            </a:r>
            <a:r>
              <a:rPr lang="en-US" sz="1000" b="0" i="0" dirty="0">
                <a:solidFill>
                  <a:srgbClr val="212121"/>
                </a:solidFill>
                <a:effectLst/>
                <a:highlight>
                  <a:srgbClr val="FFFFFF"/>
                </a:highlight>
                <a:latin typeface="system-ui"/>
              </a:rPr>
              <a:t> TJ, Zou J. A visual-language foundation model for pathology image analysis using medical Twitter. Nat Med. 2023 Sep;29(9):2307-2316. </a:t>
            </a:r>
            <a:r>
              <a:rPr lang="en-US" sz="1000" b="0" i="0" dirty="0" err="1">
                <a:solidFill>
                  <a:srgbClr val="212121"/>
                </a:solidFill>
                <a:effectLst/>
                <a:highlight>
                  <a:srgbClr val="FFFFFF"/>
                </a:highlight>
                <a:latin typeface="system-ui"/>
              </a:rPr>
              <a:t>doi</a:t>
            </a:r>
            <a:r>
              <a:rPr lang="en-US" sz="1000" b="0" i="0" dirty="0">
                <a:solidFill>
                  <a:srgbClr val="212121"/>
                </a:solidFill>
                <a:effectLst/>
                <a:highlight>
                  <a:srgbClr val="FFFFFF"/>
                </a:highlight>
                <a:latin typeface="system-ui"/>
              </a:rPr>
              <a:t>: 10.1038/s41591-023-02504-3. </a:t>
            </a:r>
            <a:r>
              <a:rPr lang="en-US" sz="1000" b="0" i="0" dirty="0" err="1">
                <a:solidFill>
                  <a:srgbClr val="212121"/>
                </a:solidFill>
                <a:effectLst/>
                <a:highlight>
                  <a:srgbClr val="FFFFFF"/>
                </a:highlight>
                <a:latin typeface="system-ui"/>
              </a:rPr>
              <a:t>Epub</a:t>
            </a:r>
            <a:r>
              <a:rPr lang="en-US" sz="1000" b="0" i="0" dirty="0">
                <a:solidFill>
                  <a:srgbClr val="212121"/>
                </a:solidFill>
                <a:effectLst/>
                <a:highlight>
                  <a:srgbClr val="FFFFFF"/>
                </a:highlight>
                <a:latin typeface="system-ui"/>
              </a:rPr>
              <a:t> 2023 Aug 17. PMID: 37592105.</a:t>
            </a:r>
            <a:endParaRPr lang="en-US" sz="1000" dirty="0"/>
          </a:p>
        </p:txBody>
      </p:sp>
      <p:sp>
        <p:nvSpPr>
          <p:cNvPr id="8" name="TextBox 7">
            <a:extLst>
              <a:ext uri="{FF2B5EF4-FFF2-40B4-BE49-F238E27FC236}">
                <a16:creationId xmlns:a16="http://schemas.microsoft.com/office/drawing/2014/main" id="{9C7564A4-6D7E-0F84-B517-88DB813452A8}"/>
              </a:ext>
            </a:extLst>
          </p:cNvPr>
          <p:cNvSpPr txBox="1"/>
          <p:nvPr/>
        </p:nvSpPr>
        <p:spPr>
          <a:xfrm>
            <a:off x="757989" y="1804737"/>
            <a:ext cx="4752711" cy="369332"/>
          </a:xfrm>
          <a:prstGeom prst="rect">
            <a:avLst/>
          </a:prstGeom>
          <a:noFill/>
        </p:spPr>
        <p:txBody>
          <a:bodyPr wrap="none" rtlCol="0">
            <a:spAutoFit/>
          </a:bodyPr>
          <a:lstStyle/>
          <a:p>
            <a:r>
              <a:rPr lang="en-US" b="1" dirty="0"/>
              <a:t>Pathology text-image data pair from Twitter (X)</a:t>
            </a:r>
          </a:p>
        </p:txBody>
      </p:sp>
    </p:spTree>
    <p:extLst>
      <p:ext uri="{BB962C8B-B14F-4D97-AF65-F5344CB8AC3E}">
        <p14:creationId xmlns:p14="http://schemas.microsoft.com/office/powerpoint/2010/main" val="2883820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9711-D634-0A77-0248-600A6A6A5462}"/>
              </a:ext>
            </a:extLst>
          </p:cNvPr>
          <p:cNvSpPr>
            <a:spLocks noGrp="1"/>
          </p:cNvSpPr>
          <p:nvPr>
            <p:ph type="title"/>
          </p:nvPr>
        </p:nvSpPr>
        <p:spPr/>
        <p:txBody>
          <a:bodyPr/>
          <a:lstStyle/>
          <a:p>
            <a:r>
              <a:rPr lang="en-US" dirty="0"/>
              <a:t>LLM - Text &amp; Images</a:t>
            </a:r>
          </a:p>
        </p:txBody>
      </p:sp>
      <p:sp>
        <p:nvSpPr>
          <p:cNvPr id="4" name="Date Placeholder 3">
            <a:extLst>
              <a:ext uri="{FF2B5EF4-FFF2-40B4-BE49-F238E27FC236}">
                <a16:creationId xmlns:a16="http://schemas.microsoft.com/office/drawing/2014/main" id="{E33C52AA-8C94-65B7-CC37-8BE0A3A1B5F9}"/>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443B1378-B637-4707-777E-F0A984A81A05}"/>
              </a:ext>
            </a:extLst>
          </p:cNvPr>
          <p:cNvSpPr>
            <a:spLocks noGrp="1"/>
          </p:cNvSpPr>
          <p:nvPr>
            <p:ph type="sldNum" sz="quarter" idx="12"/>
          </p:nvPr>
        </p:nvSpPr>
        <p:spPr/>
        <p:txBody>
          <a:bodyPr/>
          <a:lstStyle/>
          <a:p>
            <a:fld id="{8D4BA20E-A553-6F48-BD36-E5AD94908D4A}" type="slidenum">
              <a:rPr lang="en-US" smtClean="0"/>
              <a:t>31</a:t>
            </a:fld>
            <a:endParaRPr lang="en-US"/>
          </a:p>
        </p:txBody>
      </p:sp>
      <p:pic>
        <p:nvPicPr>
          <p:cNvPr id="6" name="Picture 5">
            <a:extLst>
              <a:ext uri="{FF2B5EF4-FFF2-40B4-BE49-F238E27FC236}">
                <a16:creationId xmlns:a16="http://schemas.microsoft.com/office/drawing/2014/main" id="{46C514AF-1267-6C2A-6D9C-7C97999A547A}"/>
              </a:ext>
            </a:extLst>
          </p:cNvPr>
          <p:cNvPicPr>
            <a:picLocks noChangeAspect="1"/>
          </p:cNvPicPr>
          <p:nvPr/>
        </p:nvPicPr>
        <p:blipFill>
          <a:blip r:embed="rId3"/>
          <a:stretch>
            <a:fillRect/>
          </a:stretch>
        </p:blipFill>
        <p:spPr>
          <a:xfrm>
            <a:off x="288757" y="2260878"/>
            <a:ext cx="8566485" cy="3029445"/>
          </a:xfrm>
          <a:prstGeom prst="rect">
            <a:avLst/>
          </a:prstGeom>
        </p:spPr>
      </p:pic>
      <p:sp>
        <p:nvSpPr>
          <p:cNvPr id="7" name="TextBox 6">
            <a:extLst>
              <a:ext uri="{FF2B5EF4-FFF2-40B4-BE49-F238E27FC236}">
                <a16:creationId xmlns:a16="http://schemas.microsoft.com/office/drawing/2014/main" id="{B89B4563-7B37-3D0F-6C56-BB81DFDEEDCC}"/>
              </a:ext>
            </a:extLst>
          </p:cNvPr>
          <p:cNvSpPr txBox="1"/>
          <p:nvPr/>
        </p:nvSpPr>
        <p:spPr>
          <a:xfrm>
            <a:off x="1203158" y="6387217"/>
            <a:ext cx="7660814" cy="400110"/>
          </a:xfrm>
          <a:prstGeom prst="rect">
            <a:avLst/>
          </a:prstGeom>
          <a:noFill/>
        </p:spPr>
        <p:txBody>
          <a:bodyPr wrap="square" rtlCol="0">
            <a:spAutoFit/>
          </a:bodyPr>
          <a:lstStyle/>
          <a:p>
            <a:r>
              <a:rPr lang="en-US" sz="1000" b="0" i="0" dirty="0">
                <a:solidFill>
                  <a:srgbClr val="212121"/>
                </a:solidFill>
                <a:effectLst/>
                <a:highlight>
                  <a:srgbClr val="FFFFFF"/>
                </a:highlight>
                <a:latin typeface="system-ui"/>
              </a:rPr>
              <a:t>Huang Z, Bianchi F, </a:t>
            </a:r>
            <a:r>
              <a:rPr lang="en-US" sz="1000" b="0" i="0" dirty="0" err="1">
                <a:solidFill>
                  <a:srgbClr val="212121"/>
                </a:solidFill>
                <a:effectLst/>
                <a:highlight>
                  <a:srgbClr val="FFFFFF"/>
                </a:highlight>
                <a:latin typeface="system-ui"/>
              </a:rPr>
              <a:t>Yuksekgonul</a:t>
            </a:r>
            <a:r>
              <a:rPr lang="en-US" sz="1000" b="0" i="0" dirty="0">
                <a:solidFill>
                  <a:srgbClr val="212121"/>
                </a:solidFill>
                <a:effectLst/>
                <a:highlight>
                  <a:srgbClr val="FFFFFF"/>
                </a:highlight>
                <a:latin typeface="system-ui"/>
              </a:rPr>
              <a:t> M, </a:t>
            </a:r>
            <a:r>
              <a:rPr lang="en-US" sz="1000" b="0" i="0" dirty="0" err="1">
                <a:solidFill>
                  <a:srgbClr val="212121"/>
                </a:solidFill>
                <a:effectLst/>
                <a:highlight>
                  <a:srgbClr val="FFFFFF"/>
                </a:highlight>
                <a:latin typeface="system-ui"/>
              </a:rPr>
              <a:t>Montine</a:t>
            </a:r>
            <a:r>
              <a:rPr lang="en-US" sz="1000" b="0" i="0" dirty="0">
                <a:solidFill>
                  <a:srgbClr val="212121"/>
                </a:solidFill>
                <a:effectLst/>
                <a:highlight>
                  <a:srgbClr val="FFFFFF"/>
                </a:highlight>
                <a:latin typeface="system-ui"/>
              </a:rPr>
              <a:t> TJ, Zou J. A visual-language foundation model for pathology image analysis using medical Twitter. Nat Med. 2023 Sep;29(9):2307-2316. </a:t>
            </a:r>
            <a:r>
              <a:rPr lang="en-US" sz="1000" b="0" i="0" dirty="0" err="1">
                <a:solidFill>
                  <a:srgbClr val="212121"/>
                </a:solidFill>
                <a:effectLst/>
                <a:highlight>
                  <a:srgbClr val="FFFFFF"/>
                </a:highlight>
                <a:latin typeface="system-ui"/>
              </a:rPr>
              <a:t>doi</a:t>
            </a:r>
            <a:r>
              <a:rPr lang="en-US" sz="1000" b="0" i="0" dirty="0">
                <a:solidFill>
                  <a:srgbClr val="212121"/>
                </a:solidFill>
                <a:effectLst/>
                <a:highlight>
                  <a:srgbClr val="FFFFFF"/>
                </a:highlight>
                <a:latin typeface="system-ui"/>
              </a:rPr>
              <a:t>: 10.1038/s41591-023-02504-3. </a:t>
            </a:r>
            <a:r>
              <a:rPr lang="en-US" sz="1000" b="0" i="0" dirty="0" err="1">
                <a:solidFill>
                  <a:srgbClr val="212121"/>
                </a:solidFill>
                <a:effectLst/>
                <a:highlight>
                  <a:srgbClr val="FFFFFF"/>
                </a:highlight>
                <a:latin typeface="system-ui"/>
              </a:rPr>
              <a:t>Epub</a:t>
            </a:r>
            <a:r>
              <a:rPr lang="en-US" sz="1000" b="0" i="0" dirty="0">
                <a:solidFill>
                  <a:srgbClr val="212121"/>
                </a:solidFill>
                <a:effectLst/>
                <a:highlight>
                  <a:srgbClr val="FFFFFF"/>
                </a:highlight>
                <a:latin typeface="system-ui"/>
              </a:rPr>
              <a:t> 2023 Aug 17. PMID: 37592105.</a:t>
            </a:r>
            <a:endParaRPr lang="en-US" sz="1000" dirty="0"/>
          </a:p>
        </p:txBody>
      </p:sp>
      <p:sp>
        <p:nvSpPr>
          <p:cNvPr id="10" name="TextBox 9">
            <a:extLst>
              <a:ext uri="{FF2B5EF4-FFF2-40B4-BE49-F238E27FC236}">
                <a16:creationId xmlns:a16="http://schemas.microsoft.com/office/drawing/2014/main" id="{43E95864-30E8-054D-BABD-A43F4F6738B1}"/>
              </a:ext>
            </a:extLst>
          </p:cNvPr>
          <p:cNvSpPr txBox="1"/>
          <p:nvPr/>
        </p:nvSpPr>
        <p:spPr>
          <a:xfrm>
            <a:off x="288757" y="1691447"/>
            <a:ext cx="4385688" cy="369332"/>
          </a:xfrm>
          <a:prstGeom prst="rect">
            <a:avLst/>
          </a:prstGeom>
          <a:noFill/>
        </p:spPr>
        <p:txBody>
          <a:bodyPr wrap="none" rtlCol="0">
            <a:spAutoFit/>
          </a:bodyPr>
          <a:lstStyle/>
          <a:p>
            <a:r>
              <a:rPr lang="en-US" b="1" dirty="0"/>
              <a:t>Contrastive learning for multi-modality data</a:t>
            </a:r>
          </a:p>
        </p:txBody>
      </p:sp>
    </p:spTree>
    <p:extLst>
      <p:ext uri="{BB962C8B-B14F-4D97-AF65-F5344CB8AC3E}">
        <p14:creationId xmlns:p14="http://schemas.microsoft.com/office/powerpoint/2010/main" val="2577998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2C7E-06D9-1617-A317-DC376AFFDC9F}"/>
              </a:ext>
            </a:extLst>
          </p:cNvPr>
          <p:cNvSpPr>
            <a:spLocks noGrp="1"/>
          </p:cNvSpPr>
          <p:nvPr>
            <p:ph type="title"/>
          </p:nvPr>
        </p:nvSpPr>
        <p:spPr/>
        <p:txBody>
          <a:bodyPr/>
          <a:lstStyle/>
          <a:p>
            <a:r>
              <a:rPr lang="en-US" dirty="0"/>
              <a:t>Suggested readings</a:t>
            </a:r>
          </a:p>
        </p:txBody>
      </p:sp>
      <p:sp>
        <p:nvSpPr>
          <p:cNvPr id="3" name="Content Placeholder 2">
            <a:extLst>
              <a:ext uri="{FF2B5EF4-FFF2-40B4-BE49-F238E27FC236}">
                <a16:creationId xmlns:a16="http://schemas.microsoft.com/office/drawing/2014/main" id="{713A1AAC-92C8-7024-0687-CA73BC2D23EE}"/>
              </a:ext>
            </a:extLst>
          </p:cNvPr>
          <p:cNvSpPr>
            <a:spLocks noGrp="1"/>
          </p:cNvSpPr>
          <p:nvPr>
            <p:ph idx="1"/>
          </p:nvPr>
        </p:nvSpPr>
        <p:spPr/>
        <p:txBody>
          <a:bodyPr/>
          <a:lstStyle/>
          <a:p>
            <a:r>
              <a:rPr lang="en-US" b="0" i="0" dirty="0">
                <a:solidFill>
                  <a:srgbClr val="222222"/>
                </a:solidFill>
                <a:effectLst/>
                <a:highlight>
                  <a:srgbClr val="FFFFFF"/>
                </a:highlight>
                <a:latin typeface="-apple-system"/>
              </a:rPr>
              <a:t>Huang, Z., Bianchi, F., </a:t>
            </a:r>
            <a:r>
              <a:rPr lang="en-US" b="0" i="0" dirty="0" err="1">
                <a:solidFill>
                  <a:srgbClr val="222222"/>
                </a:solidFill>
                <a:effectLst/>
                <a:highlight>
                  <a:srgbClr val="FFFFFF"/>
                </a:highlight>
                <a:latin typeface="-apple-system"/>
              </a:rPr>
              <a:t>Yuksekgonul</a:t>
            </a:r>
            <a:r>
              <a:rPr lang="en-US" b="0" i="0" dirty="0">
                <a:solidFill>
                  <a:srgbClr val="222222"/>
                </a:solidFill>
                <a:effectLst/>
                <a:highlight>
                  <a:srgbClr val="FFFFFF"/>
                </a:highlight>
                <a:latin typeface="-apple-system"/>
              </a:rPr>
              <a:t>, M. </a:t>
            </a:r>
            <a:r>
              <a:rPr lang="en-US" b="0" i="1" dirty="0">
                <a:solidFill>
                  <a:srgbClr val="222222"/>
                </a:solidFill>
                <a:effectLst/>
                <a:highlight>
                  <a:srgbClr val="FFFFFF"/>
                </a:highlight>
                <a:latin typeface="-apple-system"/>
              </a:rPr>
              <a:t>et al.</a:t>
            </a:r>
            <a:r>
              <a:rPr lang="en-US" b="0" i="0" dirty="0">
                <a:solidFill>
                  <a:srgbClr val="222222"/>
                </a:solidFill>
                <a:effectLst/>
                <a:highlight>
                  <a:srgbClr val="FFFFFF"/>
                </a:highlight>
                <a:latin typeface="-apple-system"/>
              </a:rPr>
              <a:t> A visual–language foundation model for pathology image analysis using medical Twitter. </a:t>
            </a:r>
            <a:r>
              <a:rPr lang="en-US" b="0" i="1" dirty="0">
                <a:solidFill>
                  <a:srgbClr val="222222"/>
                </a:solidFill>
                <a:effectLst/>
                <a:highlight>
                  <a:srgbClr val="FFFFFF"/>
                </a:highlight>
                <a:latin typeface="-apple-system"/>
              </a:rPr>
              <a:t>Nat Med</a:t>
            </a:r>
            <a:r>
              <a:rPr lang="en-US" b="0" i="0" dirty="0">
                <a:solidFill>
                  <a:srgbClr val="222222"/>
                </a:solidFill>
                <a:effectLst/>
                <a:highlight>
                  <a:srgbClr val="FFFFFF"/>
                </a:highlight>
                <a:latin typeface="-apple-system"/>
              </a:rPr>
              <a:t> </a:t>
            </a:r>
            <a:r>
              <a:rPr lang="en-US" b="1" i="0" dirty="0">
                <a:solidFill>
                  <a:srgbClr val="222222"/>
                </a:solidFill>
                <a:effectLst/>
                <a:highlight>
                  <a:srgbClr val="FFFFFF"/>
                </a:highlight>
                <a:latin typeface="-apple-system"/>
              </a:rPr>
              <a:t>29</a:t>
            </a:r>
            <a:r>
              <a:rPr lang="en-US" b="0" i="0" dirty="0">
                <a:solidFill>
                  <a:srgbClr val="222222"/>
                </a:solidFill>
                <a:effectLst/>
                <a:highlight>
                  <a:srgbClr val="FFFFFF"/>
                </a:highlight>
                <a:latin typeface="-apple-system"/>
              </a:rPr>
              <a:t>, 2307–2316 (2023). </a:t>
            </a:r>
            <a:r>
              <a:rPr lang="en-US" b="0" i="0" dirty="0">
                <a:solidFill>
                  <a:srgbClr val="222222"/>
                </a:solidFill>
                <a:effectLst/>
                <a:highlight>
                  <a:srgbClr val="FFFFFF"/>
                </a:highlight>
                <a:latin typeface="-apple-system"/>
                <a:hlinkClick r:id="rId3"/>
              </a:rPr>
              <a:t>https://doi.org/10.1038/s41591-023-02504-3</a:t>
            </a:r>
            <a:endParaRPr lang="en-US" b="0" i="0" dirty="0">
              <a:solidFill>
                <a:srgbClr val="222222"/>
              </a:solidFill>
              <a:effectLst/>
              <a:highlight>
                <a:srgbClr val="FFFFFF"/>
              </a:highlight>
              <a:latin typeface="-apple-system"/>
            </a:endParaRPr>
          </a:p>
          <a:p>
            <a:pPr marL="0" indent="0">
              <a:buNone/>
            </a:pPr>
            <a:endParaRPr lang="en-US" b="0" i="0" dirty="0">
              <a:solidFill>
                <a:srgbClr val="222222"/>
              </a:solidFill>
              <a:effectLst/>
              <a:highlight>
                <a:srgbClr val="FFFFFF"/>
              </a:highlight>
              <a:latin typeface="-apple-system"/>
            </a:endParaRPr>
          </a:p>
          <a:p>
            <a:r>
              <a:rPr lang="en-US" b="0" i="0" dirty="0">
                <a:solidFill>
                  <a:srgbClr val="222222"/>
                </a:solidFill>
                <a:effectLst/>
                <a:highlight>
                  <a:srgbClr val="FFFFFF"/>
                </a:highlight>
                <a:latin typeface="-apple-system"/>
              </a:rPr>
              <a:t>Recent Trends in Image Processing and Pattern Recognition P84-94</a:t>
            </a:r>
          </a:p>
          <a:p>
            <a:pPr marL="0" indent="0">
              <a:buNone/>
            </a:pPr>
            <a:r>
              <a:rPr lang="en-US" sz="2000" b="0" i="0" dirty="0">
                <a:solidFill>
                  <a:srgbClr val="222222"/>
                </a:solidFill>
                <a:effectLst/>
                <a:highlight>
                  <a:srgbClr val="FFFFFF"/>
                </a:highlight>
                <a:latin typeface="-apple-system"/>
              </a:rPr>
              <a:t>5th International Conference, RTIP2R 2022, Kingsville, TX, USA, December 1-2, 2022, Revised Selected Papers </a:t>
            </a:r>
          </a:p>
          <a:p>
            <a:endParaRPr lang="en-US" dirty="0">
              <a:solidFill>
                <a:srgbClr val="222222"/>
              </a:solidFill>
              <a:highlight>
                <a:srgbClr val="FFFFFF"/>
              </a:highlight>
              <a:latin typeface="-apple-system"/>
            </a:endParaRPr>
          </a:p>
          <a:p>
            <a:r>
              <a:rPr lang="en-US" b="0" i="0" dirty="0">
                <a:solidFill>
                  <a:srgbClr val="1F1F1F"/>
                </a:solidFill>
                <a:effectLst/>
                <a:latin typeface="ElsevierGulliver"/>
              </a:rPr>
              <a:t>An optimal big data workflow for biomedical image analysis</a:t>
            </a:r>
          </a:p>
          <a:p>
            <a:pPr marL="0" indent="0">
              <a:buNone/>
            </a:pPr>
            <a:r>
              <a:rPr lang="en-US" b="0" i="0" dirty="0">
                <a:solidFill>
                  <a:srgbClr val="1F1F1F"/>
                </a:solidFill>
                <a:effectLst/>
                <a:latin typeface="ElsevierGulliver"/>
              </a:rPr>
              <a:t>Informatics in Medicine Unlocked,  Volume 11, 2018, Pages 68-74</a:t>
            </a:r>
          </a:p>
          <a:p>
            <a:endParaRPr lang="en-US" b="0" i="0" dirty="0">
              <a:solidFill>
                <a:srgbClr val="1F1F1F"/>
              </a:solidFill>
              <a:effectLst/>
              <a:latin typeface="ElsevierGulliver"/>
            </a:endParaRPr>
          </a:p>
          <a:p>
            <a:endParaRPr lang="en-US" dirty="0">
              <a:solidFill>
                <a:srgbClr val="222222"/>
              </a:solidFill>
              <a:highlight>
                <a:srgbClr val="FFFFFF"/>
              </a:highlight>
              <a:latin typeface="-apple-system"/>
            </a:endParaRPr>
          </a:p>
          <a:p>
            <a:endParaRPr lang="en-US" dirty="0"/>
          </a:p>
        </p:txBody>
      </p:sp>
      <p:sp>
        <p:nvSpPr>
          <p:cNvPr id="4" name="Date Placeholder 3">
            <a:extLst>
              <a:ext uri="{FF2B5EF4-FFF2-40B4-BE49-F238E27FC236}">
                <a16:creationId xmlns:a16="http://schemas.microsoft.com/office/drawing/2014/main" id="{A2BB45E3-05A7-D0ED-2FA9-B16B3B14EDA1}"/>
              </a:ext>
            </a:extLst>
          </p:cNvPr>
          <p:cNvSpPr>
            <a:spLocks noGrp="1"/>
          </p:cNvSpPr>
          <p:nvPr>
            <p:ph type="dt" sz="half" idx="10"/>
          </p:nvPr>
        </p:nvSpPr>
        <p:spPr/>
        <p:txBody>
          <a:bodyPr/>
          <a:lstStyle/>
          <a:p>
            <a:fld id="{413AB32C-C38A-D946-9FEA-C1CDE62AC56E}" type="datetime1">
              <a:rPr lang="en-US" smtClean="0"/>
              <a:t>3/5/25</a:t>
            </a:fld>
            <a:endParaRPr lang="en-US"/>
          </a:p>
        </p:txBody>
      </p:sp>
      <p:sp>
        <p:nvSpPr>
          <p:cNvPr id="5" name="Slide Number Placeholder 4">
            <a:extLst>
              <a:ext uri="{FF2B5EF4-FFF2-40B4-BE49-F238E27FC236}">
                <a16:creationId xmlns:a16="http://schemas.microsoft.com/office/drawing/2014/main" id="{7AC4595E-82F5-E336-14B8-1FF7E60A3E81}"/>
              </a:ext>
            </a:extLst>
          </p:cNvPr>
          <p:cNvSpPr>
            <a:spLocks noGrp="1"/>
          </p:cNvSpPr>
          <p:nvPr>
            <p:ph type="sldNum" sz="quarter" idx="12"/>
          </p:nvPr>
        </p:nvSpPr>
        <p:spPr/>
        <p:txBody>
          <a:bodyPr/>
          <a:lstStyle/>
          <a:p>
            <a:fld id="{8D4BA20E-A553-6F48-BD36-E5AD94908D4A}" type="slidenum">
              <a:rPr lang="en-US" smtClean="0"/>
              <a:t>32</a:t>
            </a:fld>
            <a:endParaRPr lang="en-US"/>
          </a:p>
        </p:txBody>
      </p:sp>
    </p:spTree>
    <p:extLst>
      <p:ext uri="{BB962C8B-B14F-4D97-AF65-F5344CB8AC3E}">
        <p14:creationId xmlns:p14="http://schemas.microsoft.com/office/powerpoint/2010/main" val="3867029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lide Number"/>
          <p:cNvSpPr txBox="1">
            <a:spLocks noGrp="1"/>
          </p:cNvSpPr>
          <p:nvPr>
            <p:ph type="sldNum" sz="quarter" idx="4294967295"/>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a:p>
        </p:txBody>
      </p:sp>
      <p:sp>
        <p:nvSpPr>
          <p:cNvPr id="5" name="Text Placeholder 4">
            <a:extLst>
              <a:ext uri="{FF2B5EF4-FFF2-40B4-BE49-F238E27FC236}">
                <a16:creationId xmlns:a16="http://schemas.microsoft.com/office/drawing/2014/main" id="{65C44593-2250-D31F-F8C2-B8FEDE790037}"/>
              </a:ext>
            </a:extLst>
          </p:cNvPr>
          <p:cNvSpPr>
            <a:spLocks noGrp="1"/>
          </p:cNvSpPr>
          <p:nvPr>
            <p:ph type="body" idx="1"/>
          </p:nvPr>
        </p:nvSpPr>
        <p:spPr>
          <a:xfrm>
            <a:off x="628650" y="2627312"/>
            <a:ext cx="7886700" cy="1603375"/>
          </a:xfrm>
        </p:spPr>
        <p:txBody>
          <a:bodyPr>
            <a:normAutofit/>
          </a:bodyPr>
          <a:lstStyle/>
          <a:p>
            <a:pPr marL="0" indent="0" algn="ctr">
              <a:buNone/>
            </a:pPr>
            <a:r>
              <a:rPr lang="en-US" sz="9600" dirty="0"/>
              <a:t>Thanks!</a:t>
            </a:r>
          </a:p>
        </p:txBody>
      </p:sp>
    </p:spTree>
    <p:extLst>
      <p:ext uri="{BB962C8B-B14F-4D97-AF65-F5344CB8AC3E}">
        <p14:creationId xmlns:p14="http://schemas.microsoft.com/office/powerpoint/2010/main" val="1247633610"/>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rsteinLab_wide" id="{7D8A37C1-B140-2A46-8789-454A14E4245B}" vid="{4680D57A-0B69-0344-804A-4DBB365493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10859</TotalTime>
  <Words>4382</Words>
  <Application>Microsoft Macintosh PowerPoint</Application>
  <PresentationFormat>On-screen Show (4:3)</PresentationFormat>
  <Paragraphs>450</Paragraphs>
  <Slides>33</Slides>
  <Notes>31</Notes>
  <HiddenSlides>2</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33</vt:i4>
      </vt:variant>
    </vt:vector>
  </HeadingPairs>
  <TitlesOfParts>
    <vt:vector size="46" baseType="lpstr">
      <vt:lpstr>-apple-system</vt:lpstr>
      <vt:lpstr>ElsevierGulliver</vt:lpstr>
      <vt:lpstr>Harding</vt:lpstr>
      <vt:lpstr>interfaceregular</vt:lpstr>
      <vt:lpstr>Source Sans Pro Web</vt:lpstr>
      <vt:lpstr>system-ui</vt:lpstr>
      <vt:lpstr>Arial</vt:lpstr>
      <vt:lpstr>Calibri</vt:lpstr>
      <vt:lpstr>Helvetica</vt:lpstr>
      <vt:lpstr>Helvetica Light</vt:lpstr>
      <vt:lpstr>Merriweather Sans</vt:lpstr>
      <vt:lpstr>Roboto</vt:lpstr>
      <vt:lpstr>Office Theme</vt:lpstr>
      <vt:lpstr>Medical Image Data Analysis (25t2) </vt:lpstr>
      <vt:lpstr>Medical Image Data Analysis</vt:lpstr>
      <vt:lpstr>Motivation</vt:lpstr>
      <vt:lpstr>Medical Imaging</vt:lpstr>
      <vt:lpstr>Misdiagnosis</vt:lpstr>
      <vt:lpstr>The Source of Problems:</vt:lpstr>
      <vt:lpstr>The Source of Problems:</vt:lpstr>
      <vt:lpstr>The Source of Problems:</vt:lpstr>
      <vt:lpstr>Precision Medicine</vt:lpstr>
      <vt:lpstr>Historical Perspective (1990s - 2020s)</vt:lpstr>
      <vt:lpstr>Examples</vt:lpstr>
      <vt:lpstr>Examples</vt:lpstr>
      <vt:lpstr>Key Techniques in Medical Image Analysis</vt:lpstr>
      <vt:lpstr>Digital Image</vt:lpstr>
      <vt:lpstr>Properties of Digital Images</vt:lpstr>
      <vt:lpstr>Image representation</vt:lpstr>
      <vt:lpstr>Image border</vt:lpstr>
      <vt:lpstr>Image Mask</vt:lpstr>
      <vt:lpstr>Image Mask</vt:lpstr>
      <vt:lpstr>Image segmentation</vt:lpstr>
      <vt:lpstr>Image segmentation</vt:lpstr>
      <vt:lpstr>Image segmentation</vt:lpstr>
      <vt:lpstr>Image segmentation</vt:lpstr>
      <vt:lpstr>Image segmentation</vt:lpstr>
      <vt:lpstr>Image segmentation</vt:lpstr>
      <vt:lpstr>Image segmentation</vt:lpstr>
      <vt:lpstr>PowerPoint Presentation</vt:lpstr>
      <vt:lpstr>Image Classification</vt:lpstr>
      <vt:lpstr>Image Classification</vt:lpstr>
      <vt:lpstr>LLM - Text &amp; Images</vt:lpstr>
      <vt:lpstr>LLM - Text &amp; Images</vt:lpstr>
      <vt:lpstr>Suggested readings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Neural Network &amp; Deep Learning</dc:title>
  <dc:creator>Lee, Donghoon</dc:creator>
  <cp:lastModifiedBy>Zheng, Suchen</cp:lastModifiedBy>
  <cp:revision>127</cp:revision>
  <cp:lastPrinted>2025-03-04T20:52:48Z</cp:lastPrinted>
  <dcterms:created xsi:type="dcterms:W3CDTF">2019-02-19T18:00:39Z</dcterms:created>
  <dcterms:modified xsi:type="dcterms:W3CDTF">2025-03-11T00:17:59Z</dcterms:modified>
</cp:coreProperties>
</file>