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341" r:id="rId3"/>
    <p:sldId id="342" r:id="rId4"/>
    <p:sldId id="338" r:id="rId5"/>
    <p:sldId id="340" r:id="rId6"/>
    <p:sldId id="343" r:id="rId7"/>
    <p:sldId id="261" r:id="rId8"/>
    <p:sldId id="260" r:id="rId9"/>
    <p:sldId id="262" r:id="rId10"/>
    <p:sldId id="264" r:id="rId11"/>
    <p:sldId id="331" r:id="rId12"/>
    <p:sldId id="332" r:id="rId13"/>
    <p:sldId id="333" r:id="rId14"/>
    <p:sldId id="337" r:id="rId15"/>
    <p:sldId id="347" r:id="rId16"/>
    <p:sldId id="293" r:id="rId17"/>
    <p:sldId id="294" r:id="rId18"/>
    <p:sldId id="291" r:id="rId19"/>
    <p:sldId id="295" r:id="rId20"/>
    <p:sldId id="297" r:id="rId21"/>
    <p:sldId id="299" r:id="rId22"/>
    <p:sldId id="302" r:id="rId23"/>
    <p:sldId id="305" r:id="rId24"/>
    <p:sldId id="304" r:id="rId25"/>
    <p:sldId id="306" r:id="rId26"/>
    <p:sldId id="307" r:id="rId27"/>
    <p:sldId id="309" r:id="rId28"/>
    <p:sldId id="311" r:id="rId29"/>
    <p:sldId id="316" r:id="rId30"/>
    <p:sldId id="313" r:id="rId31"/>
    <p:sldId id="318" r:id="rId32"/>
    <p:sldId id="317" r:id="rId33"/>
    <p:sldId id="319" r:id="rId34"/>
    <p:sldId id="320" r:id="rId35"/>
    <p:sldId id="321" r:id="rId36"/>
    <p:sldId id="315" r:id="rId37"/>
    <p:sldId id="344" r:id="rId38"/>
    <p:sldId id="323" r:id="rId39"/>
    <p:sldId id="301" r:id="rId40"/>
    <p:sldId id="303" r:id="rId41"/>
    <p:sldId id="334" r:id="rId42"/>
    <p:sldId id="335" r:id="rId43"/>
    <p:sldId id="324" r:id="rId44"/>
    <p:sldId id="284" r:id="rId45"/>
    <p:sldId id="281" r:id="rId46"/>
    <p:sldId id="289" r:id="rId47"/>
    <p:sldId id="346" r:id="rId48"/>
    <p:sldId id="336" r:id="rId49"/>
    <p:sldId id="34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76"/>
    <p:restoredTop sz="88723"/>
  </p:normalViewPr>
  <p:slideViewPr>
    <p:cSldViewPr snapToGrid="0" snapToObjects="1">
      <p:cViewPr varScale="1">
        <p:scale>
          <a:sx n="113" d="100"/>
          <a:sy n="113" d="100"/>
        </p:scale>
        <p:origin x="6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7596F-EB45-A64C-990C-C98543E4F979}" type="datetimeFigureOut">
              <a:rPr lang="en-US" smtClean="0"/>
              <a:t>3/4/25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512D5-1A9E-0B42-8861-D89964F88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6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X-ray_crystallography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X-ray_crystallography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X-ray_crystallography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X-ray_crystallography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rtificial_neural_network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97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Nobel</a:t>
            </a:r>
            <a:r>
              <a:rPr lang="zh-CN" altLang="en-US" dirty="0"/>
              <a:t> </a:t>
            </a:r>
            <a:r>
              <a:rPr lang="en-US" altLang="zh-CN" dirty="0"/>
              <a:t>prize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32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figuring out the 3D shape of a protein purely from its genetic sequence is a complex task that scientists have found challenging for decades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CASP taking place every two years since 1994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Targets for structure prediction are either structures soon-to-be solved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X-ray crystallography"/>
              </a:rPr>
              <a:t>X-ray crystallography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NMR spectroscopy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09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figuring out the 3D shape of a protein purely from its genetic sequence is a complex task that scientists have found challenging for decades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CASP taking place every two years since 1994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Targets for structure prediction are either structures soon-to-be solved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X-ray crystallography"/>
              </a:rPr>
              <a:t>X-ray crystallography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NMR spectroscopy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3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figuring out the 3D shape of a protein purely from its genetic sequence is a complex task that scientists have found challenging for decades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CASP taking place every two years since 1994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Targets for structure prediction are either structures soon-to-be solved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X-ray crystallography"/>
              </a:rPr>
              <a:t>X-ray crystallography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NMR spectroscopy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52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figuring out the 3D shape of a protein purely from its genetic sequence is a complex task that scientists have found challenging for decades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CASP taking place every two years since 1994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Targets for structure prediction are either structures soon-to-be solved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X-ray crystallography"/>
              </a:rPr>
              <a:t>X-ray crystallography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NMR spectroscopy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04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8034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8562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3900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8705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3870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24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6396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9989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1969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3705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5513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8659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24473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rules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back</a:t>
            </a:r>
            <a:r>
              <a:rPr lang="zh-CN" altLang="en-US" dirty="0"/>
              <a:t> </a:t>
            </a:r>
            <a:r>
              <a:rPr lang="en-US" altLang="zh-CN" dirty="0"/>
              <a:t>prop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chain</a:t>
            </a:r>
            <a:r>
              <a:rPr lang="zh-CN" altLang="en-US" dirty="0"/>
              <a:t> </a:t>
            </a:r>
            <a:r>
              <a:rPr lang="en-US" altLang="zh-CN" dirty="0"/>
              <a:t>rule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notion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gradient</a:t>
            </a:r>
            <a:r>
              <a:rPr lang="zh-CN" altLang="en-US" dirty="0"/>
              <a:t> </a:t>
            </a:r>
            <a:r>
              <a:rPr lang="en-US" altLang="zh-CN" dirty="0"/>
              <a:t>descent/</a:t>
            </a:r>
            <a:r>
              <a:rPr lang="zh-CN" altLang="en-US" dirty="0"/>
              <a:t> </a:t>
            </a:r>
            <a:r>
              <a:rPr lang="en-US" altLang="zh-CN" dirty="0"/>
              <a:t>stochastic</a:t>
            </a:r>
            <a:r>
              <a:rPr lang="zh-CN" altLang="en-US" dirty="0"/>
              <a:t> </a:t>
            </a:r>
            <a:r>
              <a:rPr lang="en-US" altLang="zh-CN" dirty="0"/>
              <a:t>gradient</a:t>
            </a:r>
            <a:r>
              <a:rPr lang="zh-CN" altLang="en-US" dirty="0"/>
              <a:t> </a:t>
            </a:r>
            <a:r>
              <a:rPr lang="en-US" altLang="zh-CN" dirty="0"/>
              <a:t>descent</a:t>
            </a:r>
            <a:r>
              <a:rPr lang="zh-CN" altLang="en-US" dirty="0"/>
              <a:t> </a:t>
            </a:r>
            <a:r>
              <a:rPr lang="en-US" altLang="zh-CN" dirty="0"/>
              <a:t>(the</a:t>
            </a:r>
            <a:r>
              <a:rPr lang="zh-CN" altLang="en-US" dirty="0"/>
              <a:t> </a:t>
            </a:r>
            <a:r>
              <a:rPr lang="en-US" altLang="zh-CN" dirty="0"/>
              <a:t>concept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mini-batch)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29749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16571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733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485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56061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14242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09487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94733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6440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11469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72011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9949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20368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9969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538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8481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34911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Dropout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concept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regularization;</a:t>
            </a:r>
            <a:r>
              <a:rPr lang="zh-CN" altLang="en-US" dirty="0"/>
              <a:t> </a:t>
            </a:r>
            <a:r>
              <a:rPr lang="en-US" altLang="zh-CN" dirty="0"/>
              <a:t>LASSO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2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4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AlphaGo’s displays of game-winning creativity, in some cases finding moves that challenged millennia of Go wisdom.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AlphaGo takes a totally different approach, replacing these hand-crafted rules with a deep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neural network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general purpose algorithms that know nothing about the game beyond the basic rules.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8702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Google DeepMind</a:t>
            </a:r>
          </a:p>
          <a:p>
            <a:r>
              <a:rPr dirty="0"/>
              <a:t>training two deep neural networks to work in tandem</a:t>
            </a:r>
          </a:p>
          <a:p>
            <a:endParaRPr dirty="0"/>
          </a:p>
          <a:p>
            <a:r>
              <a:rPr dirty="0"/>
              <a:t>the number of possible games is vast (10^761 compared, for example, to the estimated 10^120 possible in chess)</a:t>
            </a:r>
          </a:p>
        </p:txBody>
      </p:sp>
    </p:spTree>
    <p:extLst>
      <p:ext uri="{BB962C8B-B14F-4D97-AF65-F5344CB8AC3E}">
        <p14:creationId xmlns:p14="http://schemas.microsoft.com/office/powerpoint/2010/main" val="3451770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earlier versions of AlphaGo which trained on thousands of human amateur and professional games to learn how to play the game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Reinforcement learning: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AlphaGo Zero bypasses this process and learns to play the game of Go without human data, simply by playing games against itself.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51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0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8839-6681-BE4E-951B-9A6511746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3CF278-C002-B040-9AA8-482A9923D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87910-C97B-4B4A-810E-50B90A7D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1889FB63-E118-0C45-9A11-CDB30477D330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8C5C-568C-DD4C-879A-CF2FEA5C1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BB3D-5947-DE4D-95F5-C55D2AAB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89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88607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D9E8D-C0DA-B24A-8309-527F756E8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CCE61-F2E1-BA4C-AF49-7AF565854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26145-79E4-EE46-BC8F-6BE0046AF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B32C-C38A-D946-9FEA-C1CDE62AC56E}" type="datetime1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0AF66-B201-4544-8F74-C7D0D698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0FE2E-6019-4D4E-8D2A-6E4EEF8E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9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3DA7F-2A35-1346-B92F-1F341C6A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36E83-AD2C-F746-A85D-925B602DF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3B284-3D4B-614C-A977-1A7AE787E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1C0B-17BA-8F4E-8B50-7D22F126E95C}" type="datetime1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AE13C-EAC5-6C4B-9382-13D64CEF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4E918-D1E0-C64A-8BA1-8577BCB7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6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85EC3-28E8-704C-BE6D-E06960EF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613AC-D8AE-0945-BA7A-4E710ECA1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15BC9-9C5E-524E-AD65-4BE46428B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5737C-954B-404C-A692-156BFC52B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97D7-6D55-454F-9F62-CFBBB9354DB2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7BB41-B6AF-C046-8A9D-140C9A17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3865A-0654-7E40-8C79-085F16812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673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EA715-3C86-F543-911B-BDB5F97DB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A09E3-F378-6A44-84D8-3E3B60FB0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FF74D-D1FA-B544-937E-2BB881F04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F3023-B809-E94C-8E0F-A0502273A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A9436E-A5D4-C840-ADB6-658776EC6B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A04E5-7FA7-3B43-AA40-0142096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FC0B-FB05-3F4D-A328-A339FFEEE126}" type="datetime1">
              <a:rPr lang="en-US" smtClean="0"/>
              <a:t>3/4/25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3A927A-46A0-8C48-B39D-C031ACEF7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048027-904F-7F44-965B-C2216F77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73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FA0E-8D47-5249-86A2-6570A8D2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317383-600A-5C4D-BB06-B153E0051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8E82-EEA2-9043-BD6A-D82B30BEF203}" type="datetime1">
              <a:rPr lang="en-US" smtClean="0"/>
              <a:t>3/4/25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1B6BD2-20DA-C949-A9B7-3F19AB78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D304A-3479-1A4F-964C-60D872F33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49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47C403-7415-9647-98CF-441D82BB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F957-2BF5-1B45-BB66-1B40B40A657B}" type="datetime1">
              <a:rPr lang="en-US" smtClean="0"/>
              <a:t>3/4/25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CA6D2A-C524-0243-B716-BD4C8E704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F6361-C199-6C4A-91AC-DFE87902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8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7A005-A52A-904B-A014-9951E1C44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68187-23FB-934E-93E2-C5BC3999F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1645C-711B-1C40-9AA3-ECE14E568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D2294-AE96-1141-9593-635599D34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1DA6-EC52-E04C-B5D6-FD285A27740E}" type="datetime1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959CB-AFE3-0847-BC88-D668A06A4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1C6F1-4771-2649-9D26-94D8DF07E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40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B96F2-18FE-E844-AAD6-3535BE154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11838D-439B-AD42-93F4-D9348A379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1D829-FDB8-E040-868A-7ADD4BD68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42404-CA76-1C44-BA22-9057BA19D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B50B-ECEB-2646-8B71-3204104573C4}" type="datetime1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70C65-70E8-FC4A-BD9A-065491482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B137C-5B19-C34D-B9E9-BEC3CB87B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9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9BBA9-BE8B-0A4E-9CAB-43BC38C6F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28197-B8B9-D34E-9DD7-E440661DC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BDE35F40-1C17-434E-A199-5DBF2571093D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2F633-6B68-B149-9857-93A61EFC7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531D7-1B8B-204F-8BED-FCCE76EA0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8D4BA20E-A553-6F48-BD36-E5AD94908D4A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EA201AB-787A-9241-8359-94469DB6EBD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67901384"/>
              </p:ext>
            </p:extLst>
          </p:nvPr>
        </p:nvGraphicFramePr>
        <p:xfrm>
          <a:off x="0" y="-5718"/>
          <a:ext cx="9144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17147775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34035231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81605237"/>
                    </a:ext>
                  </a:extLst>
                </a:gridCol>
              </a:tblGrid>
              <a:tr h="4170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       Gerstein </a:t>
                      </a:r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Helvetica Light" panose="020B0403020202020204" pitchFamily="34" charset="0"/>
                        </a:rPr>
                        <a:t>Lab</a:t>
                      </a: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5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i="0" dirty="0">
                        <a:latin typeface="Helvetica" pitchFamily="2" charset="0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5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dirty="0">
                        <a:solidFill>
                          <a:schemeClr val="bg1"/>
                        </a:solidFill>
                        <a:latin typeface="Helvetica" pitchFamily="2" charset="0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5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543271"/>
                  </a:ext>
                </a:extLst>
              </a:tr>
            </a:tbl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1AA362-7DC0-8840-B26C-6DEA3B8F5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30870"/>
            <a:ext cx="7886700" cy="100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97CD61-DFFD-8144-9E28-2A9D654594C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829549" y="-12001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356B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0356B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356B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00356B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356B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356B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4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3.png"/><Relationship Id="rId4" Type="http://schemas.openxmlformats.org/officeDocument/2006/relationships/image" Target="../media/image4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png"/><Relationship Id="rId4" Type="http://schemas.openxmlformats.org/officeDocument/2006/relationships/image" Target="../media/image4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3.png"/><Relationship Id="rId4" Type="http://schemas.openxmlformats.org/officeDocument/2006/relationships/image" Target="../media/image4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cs231n.stanford.edu/slides/2017/cs231n_2017_lecture6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natureofcode.com/book/chapter-10-neural-networks/" TargetMode="External"/><Relationship Id="rId2" Type="http://schemas.openxmlformats.org/officeDocument/2006/relationships/hyperlink" Target="https://www.statlearning.com/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neuralnetworksanddeeplearning.com/index.html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6AAF8-09A6-3543-8690-707B815B3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903" y="637247"/>
            <a:ext cx="7930194" cy="1861169"/>
          </a:xfrm>
        </p:spPr>
        <p:txBody>
          <a:bodyPr anchor="ctr">
            <a:normAutofit/>
          </a:bodyPr>
          <a:lstStyle/>
          <a:p>
            <a:r>
              <a:rPr lang="en-US" sz="4000" dirty="0"/>
              <a:t>Deep Learning Fundamentals I:</a:t>
            </a:r>
            <a:br>
              <a:rPr lang="en-US" sz="4000" dirty="0"/>
            </a:br>
            <a:r>
              <a:rPr lang="en-US" sz="4000" dirty="0"/>
              <a:t>Artificial Neural Network (25t3)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B7A050-735C-1448-97B9-6520AEC96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907756"/>
            <a:ext cx="6858000" cy="1655762"/>
          </a:xfrm>
        </p:spPr>
        <p:txBody>
          <a:bodyPr anchor="ctr"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nl" dirty="0"/>
              <a:t>Zhiyuan (Andy) Chu</a:t>
            </a:r>
          </a:p>
          <a:p>
            <a:r>
              <a:rPr lang="nl" dirty="0"/>
              <a:t>CBB 752 Spring 202</a:t>
            </a:r>
            <a:r>
              <a:rPr lang="en-US" altLang="zh-CN" dirty="0"/>
              <a:t>5</a:t>
            </a:r>
            <a:endParaRPr lang="en-US" altLang="zh-CN" sz="1800" dirty="0"/>
          </a:p>
          <a:p>
            <a:pPr algn="ctr"/>
            <a:r>
              <a:rPr lang="en-US" altLang="zh-CN" sz="1800" dirty="0"/>
              <a:t>(adapted</a:t>
            </a:r>
            <a:r>
              <a:rPr lang="zh-CN" altLang="en-US" sz="1800" dirty="0"/>
              <a:t> </a:t>
            </a:r>
            <a:r>
              <a:rPr lang="en-US" altLang="zh-CN" sz="1800" dirty="0"/>
              <a:t>from</a:t>
            </a:r>
            <a:r>
              <a:rPr lang="zh-CN" altLang="en-US" sz="1800" dirty="0"/>
              <a:t> </a:t>
            </a:r>
            <a:r>
              <a:rPr lang="en-US" altLang="zh-CN" sz="1800" dirty="0" err="1"/>
              <a:t>Donghoon</a:t>
            </a:r>
            <a:r>
              <a:rPr lang="zh-CN" altLang="en-US" sz="1800" dirty="0"/>
              <a:t> </a:t>
            </a:r>
            <a:r>
              <a:rPr lang="en-US" altLang="zh-CN" sz="1800" dirty="0"/>
              <a:t>Lee,</a:t>
            </a:r>
            <a:r>
              <a:rPr lang="zh-CN" altLang="en-US" sz="1800" dirty="0"/>
              <a:t> </a:t>
            </a:r>
            <a:r>
              <a:rPr lang="en-US" altLang="zh-CN" sz="1800" dirty="0" err="1"/>
              <a:t>Jiahao</a:t>
            </a:r>
            <a:r>
              <a:rPr lang="zh-CN" altLang="en-US" sz="1800" dirty="0"/>
              <a:t> </a:t>
            </a:r>
            <a:r>
              <a:rPr lang="en-US" altLang="zh-CN" sz="1800" dirty="0"/>
              <a:t>Gao)</a:t>
            </a:r>
            <a:endParaRPr lang="en-US" sz="1800" dirty="0"/>
          </a:p>
        </p:txBody>
      </p:sp>
      <p:pic>
        <p:nvPicPr>
          <p:cNvPr id="5" name="Picture 4" descr="A cat sitting on a table&#13;&#10;&#13;&#10;Description automatically generated">
            <a:extLst>
              <a:ext uri="{FF2B5EF4-FFF2-40B4-BE49-F238E27FC236}">
                <a16:creationId xmlns:a16="http://schemas.microsoft.com/office/drawing/2014/main" id="{F7AD3BE6-35A6-D44F-B106-9D5B605BF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04" y="2189907"/>
            <a:ext cx="5380192" cy="30263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71B900-18C3-714D-80D3-497B9B3CF835}"/>
              </a:ext>
            </a:extLst>
          </p:cNvPr>
          <p:cNvSpPr/>
          <p:nvPr/>
        </p:nvSpPr>
        <p:spPr>
          <a:xfrm>
            <a:off x="7009029" y="6425018"/>
            <a:ext cx="19839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Photo credit: </a:t>
            </a:r>
            <a:r>
              <a:rPr lang="en-US" sz="1200" dirty="0" err="1"/>
              <a:t>bit.ly</a:t>
            </a:r>
            <a:r>
              <a:rPr lang="en-US" sz="1200" dirty="0"/>
              <a:t>/2ScVugE</a:t>
            </a:r>
          </a:p>
        </p:txBody>
      </p:sp>
    </p:spTree>
    <p:extLst>
      <p:ext uri="{BB962C8B-B14F-4D97-AF65-F5344CB8AC3E}">
        <p14:creationId xmlns:p14="http://schemas.microsoft.com/office/powerpoint/2010/main" val="3305591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C788F2-3FBD-204E-B5B2-B55FBE9F4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F957-2BF5-1B45-BB66-1B40B40A657B}" type="datetime1">
              <a:rPr lang="en-US" smtClean="0"/>
              <a:t>3/4/25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BD9590-52BC-EE48-B9B7-C186CB45B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DD22B-E425-594E-8334-0B0B3DCED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AEDF69-EE2B-B94C-87D5-E28BDC667646}"/>
              </a:ext>
            </a:extLst>
          </p:cNvPr>
          <p:cNvSpPr txBox="1"/>
          <p:nvPr/>
        </p:nvSpPr>
        <p:spPr>
          <a:xfrm>
            <a:off x="6688880" y="514349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December 2018</a:t>
            </a:r>
          </a:p>
        </p:txBody>
      </p:sp>
    </p:spTree>
    <p:extLst>
      <p:ext uri="{BB962C8B-B14F-4D97-AF65-F5344CB8AC3E}">
        <p14:creationId xmlns:p14="http://schemas.microsoft.com/office/powerpoint/2010/main" val="2656919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7F8FC2-0627-1243-B469-1C2BF1A3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F957-2BF5-1B45-BB66-1B40B40A657B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BDD1FD-D7A3-C246-AB4F-8E3B2906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B1045-E62C-85C3-5232-95F9F73EAF61}"/>
              </a:ext>
            </a:extLst>
          </p:cNvPr>
          <p:cNvSpPr txBox="1"/>
          <p:nvPr/>
        </p:nvSpPr>
        <p:spPr>
          <a:xfrm>
            <a:off x="628650" y="63924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356B"/>
                </a:solidFill>
                <a:latin typeface="Helvetica" pitchFamily="2" charset="0"/>
              </a:rPr>
              <a:t>Deep</a:t>
            </a:r>
            <a:r>
              <a:rPr lang="zh-CN" altLang="en-US" sz="1800" b="1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sz="1800" b="1" dirty="0">
                <a:solidFill>
                  <a:srgbClr val="00356B"/>
                </a:solidFill>
                <a:latin typeface="Helvetica" pitchFamily="2" charset="0"/>
              </a:rPr>
              <a:t>learning</a:t>
            </a:r>
            <a:r>
              <a:rPr lang="zh-CN" altLang="en-US" sz="1800" b="1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sz="1800" b="1" dirty="0">
                <a:solidFill>
                  <a:srgbClr val="00356B"/>
                </a:solidFill>
                <a:latin typeface="Helvetica" pitchFamily="2" charset="0"/>
              </a:rPr>
              <a:t>in</a:t>
            </a:r>
            <a:r>
              <a:rPr lang="zh-CN" altLang="en-US" sz="1800" b="1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sz="1800" b="1" dirty="0">
                <a:solidFill>
                  <a:srgbClr val="00356B"/>
                </a:solidFill>
                <a:latin typeface="Helvetica" pitchFamily="2" charset="0"/>
              </a:rPr>
              <a:t>biomed:</a:t>
            </a:r>
            <a:r>
              <a:rPr lang="zh-CN" altLang="en-US" sz="1800" b="1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b="1" dirty="0" err="1">
                <a:solidFill>
                  <a:srgbClr val="00356B"/>
                </a:solidFill>
                <a:latin typeface="Helvetica" pitchFamily="2" charset="0"/>
              </a:rPr>
              <a:t>A</a:t>
            </a:r>
            <a:r>
              <a:rPr lang="en-US" altLang="zh-CN" sz="1800" b="1" dirty="0" err="1">
                <a:solidFill>
                  <a:srgbClr val="00356B"/>
                </a:solidFill>
                <a:latin typeface="Helvetica" pitchFamily="2" charset="0"/>
              </a:rPr>
              <a:t>lphaFold</a:t>
            </a:r>
            <a:endParaRPr lang="en-US" altLang="zh-CN" sz="1800" b="1" dirty="0">
              <a:solidFill>
                <a:srgbClr val="00356B"/>
              </a:solidFill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525E2D-8911-BCB6-15EE-72591677BFB9}"/>
              </a:ext>
            </a:extLst>
          </p:cNvPr>
          <p:cNvSpPr txBox="1"/>
          <p:nvPr/>
        </p:nvSpPr>
        <p:spPr>
          <a:xfrm>
            <a:off x="628650" y="4066791"/>
            <a:ext cx="7307439" cy="232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56B"/>
                </a:solidFill>
                <a:latin typeface="Helvetica" pitchFamily="2" charset="0"/>
              </a:rPr>
              <a:t>Christian Anfinsen</a:t>
            </a:r>
            <a:r>
              <a:rPr lang="zh-CN" altLang="en-US" sz="1400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sz="1400" dirty="0">
                <a:solidFill>
                  <a:srgbClr val="00356B"/>
                </a:solidFill>
                <a:latin typeface="Helvetica" pitchFamily="2" charset="0"/>
              </a:rPr>
              <a:t>postulate</a:t>
            </a:r>
            <a:r>
              <a:rPr lang="en-US" altLang="zh-CN" sz="1400" dirty="0">
                <a:solidFill>
                  <a:srgbClr val="00356B"/>
                </a:solidFill>
                <a:latin typeface="Helvetica" pitchFamily="2" charset="0"/>
              </a:rPr>
              <a:t>d</a:t>
            </a:r>
            <a:r>
              <a:rPr lang="zh-CN" altLang="en-US" sz="1400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sz="1400" dirty="0">
                <a:solidFill>
                  <a:srgbClr val="00356B"/>
                </a:solidFill>
                <a:latin typeface="Helvetica" pitchFamily="2" charset="0"/>
              </a:rPr>
              <a:t>i</a:t>
            </a:r>
            <a:r>
              <a:rPr lang="en-US" sz="1400" dirty="0">
                <a:solidFill>
                  <a:srgbClr val="00356B"/>
                </a:solidFill>
                <a:latin typeface="Helvetica" pitchFamily="2" charset="0"/>
              </a:rPr>
              <a:t>n his acceptance speech for the 1972 Nobel Prize</a:t>
            </a:r>
            <a:r>
              <a:rPr lang="en-US" altLang="zh-CN" sz="1400" dirty="0">
                <a:solidFill>
                  <a:srgbClr val="00356B"/>
                </a:solidFill>
                <a:latin typeface="Helvetica" pitchFamily="2" charset="0"/>
              </a:rPr>
              <a:t>:</a:t>
            </a:r>
            <a:r>
              <a:rPr lang="en-US" sz="1400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zh-CN" altLang="en-US" sz="1400" dirty="0">
                <a:solidFill>
                  <a:srgbClr val="00356B"/>
                </a:solidFill>
                <a:latin typeface="Helvetica" pitchFamily="2" charset="0"/>
              </a:rPr>
              <a:t>        </a:t>
            </a:r>
            <a:r>
              <a:rPr lang="en-US" sz="1400" b="1" dirty="0">
                <a:solidFill>
                  <a:srgbClr val="00356B"/>
                </a:solidFill>
                <a:latin typeface="Helvetica" pitchFamily="2" charset="0"/>
              </a:rPr>
              <a:t>a protein’s amino acid sequence should fully determine its structure</a:t>
            </a:r>
            <a:r>
              <a:rPr lang="en-US" sz="1400" dirty="0">
                <a:solidFill>
                  <a:srgbClr val="00356B"/>
                </a:solidFill>
                <a:latin typeface="Helvetica" pitchFamily="2" charset="0"/>
              </a:rPr>
              <a:t>.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56B"/>
                </a:solidFill>
                <a:latin typeface="Helvetica" pitchFamily="2" charset="0"/>
              </a:rPr>
              <a:t>Levinthal‘s paradox</a:t>
            </a:r>
            <a:r>
              <a:rPr lang="en-US" altLang="zh-CN" sz="1400" dirty="0">
                <a:solidFill>
                  <a:srgbClr val="00356B"/>
                </a:solidFill>
                <a:latin typeface="Helvetica" pitchFamily="2" charset="0"/>
              </a:rPr>
              <a:t>:</a:t>
            </a:r>
            <a:r>
              <a:rPr lang="zh-CN" altLang="en-US" sz="1400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sz="1400" dirty="0">
                <a:solidFill>
                  <a:srgbClr val="00356B"/>
                </a:solidFill>
                <a:latin typeface="Helvetica" pitchFamily="2" charset="0"/>
              </a:rPr>
              <a:t>it would take longer than the age of the known universe to enumerate all possible configurations of a typical protein by brute force.</a:t>
            </a:r>
            <a:r>
              <a:rPr lang="zh-CN" altLang="en-US" sz="1400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sz="1400" dirty="0">
                <a:solidFill>
                  <a:srgbClr val="00356B"/>
                </a:solidFill>
                <a:latin typeface="Helvetica" pitchFamily="2" charset="0"/>
              </a:rPr>
              <a:t>Yet in nature, proteins fold spontaneously, some within milliseconds.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56B"/>
                </a:solidFill>
                <a:latin typeface="Helvetica" pitchFamily="2" charset="0"/>
              </a:rPr>
              <a:t>Critical Assessment of Structure Prediction (CASP)</a:t>
            </a:r>
            <a:r>
              <a:rPr lang="zh-CN" altLang="en-US" sz="1400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sz="1400" dirty="0">
                <a:solidFill>
                  <a:srgbClr val="00356B"/>
                </a:solidFill>
                <a:latin typeface="Helvetica" pitchFamily="2" charset="0"/>
              </a:rPr>
              <a:t>is a </a:t>
            </a:r>
            <a:r>
              <a:rPr lang="en-US" altLang="zh-CN" sz="1400" dirty="0">
                <a:solidFill>
                  <a:srgbClr val="00356B"/>
                </a:solidFill>
                <a:latin typeface="Helvetica" pitchFamily="2" charset="0"/>
              </a:rPr>
              <a:t>“</a:t>
            </a:r>
            <a:r>
              <a:rPr lang="en-US" sz="1400" dirty="0">
                <a:solidFill>
                  <a:srgbClr val="00356B"/>
                </a:solidFill>
                <a:latin typeface="Helvetica" pitchFamily="2" charset="0"/>
              </a:rPr>
              <a:t>world championship</a:t>
            </a:r>
            <a:r>
              <a:rPr lang="en-US" altLang="zh-CN" sz="1400" dirty="0">
                <a:solidFill>
                  <a:srgbClr val="00356B"/>
                </a:solidFill>
                <a:latin typeface="Helvetica" pitchFamily="2" charset="0"/>
              </a:rPr>
              <a:t>”</a:t>
            </a:r>
            <a:r>
              <a:rPr lang="en-US" sz="1400" dirty="0">
                <a:solidFill>
                  <a:srgbClr val="00356B"/>
                </a:solidFill>
                <a:latin typeface="Helvetica" pitchFamily="2" charset="0"/>
              </a:rPr>
              <a:t> for </a:t>
            </a:r>
            <a:r>
              <a:rPr lang="en-US" sz="1400" b="1" dirty="0">
                <a:solidFill>
                  <a:srgbClr val="00356B"/>
                </a:solidFill>
                <a:latin typeface="Helvetica" pitchFamily="2" charset="0"/>
              </a:rPr>
              <a:t>protein structure prediction </a:t>
            </a:r>
            <a:r>
              <a:rPr lang="en-US" sz="1400" dirty="0">
                <a:solidFill>
                  <a:srgbClr val="00356B"/>
                </a:solidFill>
                <a:latin typeface="Helvetica" pitchFamily="2" charset="0"/>
              </a:rPr>
              <a:t>taking place every two years since 1994.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E956156-61BB-2BB8-4C33-58114C85E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1" y="1673358"/>
            <a:ext cx="3510844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269BBA7-30C8-0511-AD9F-FE493EAA6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05" y="1328205"/>
            <a:ext cx="3612444" cy="241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538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7F8FC2-0627-1243-B469-1C2BF1A3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F957-2BF5-1B45-BB66-1B40B40A657B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BDD1FD-D7A3-C246-AB4F-8E3B2906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80B01-4434-ED2F-613C-610209870E33}"/>
              </a:ext>
            </a:extLst>
          </p:cNvPr>
          <p:cNvSpPr txBox="1"/>
          <p:nvPr/>
        </p:nvSpPr>
        <p:spPr>
          <a:xfrm>
            <a:off x="771172" y="4623333"/>
            <a:ext cx="7601655" cy="1676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56B"/>
                </a:solidFill>
                <a:latin typeface="Helvetica" pitchFamily="2" charset="0"/>
              </a:rPr>
              <a:t>More accurate than AlphaFold2 in predicting single protein structures</a:t>
            </a:r>
            <a:r>
              <a:rPr lang="en-US" altLang="zh-CN" sz="1400" dirty="0">
                <a:solidFill>
                  <a:srgbClr val="00356B"/>
                </a:solidFill>
                <a:latin typeface="Helvetica" pitchFamily="2" charset="0"/>
              </a:rPr>
              <a:t>.</a:t>
            </a:r>
            <a:endParaRPr lang="en-US" sz="1400" dirty="0">
              <a:solidFill>
                <a:srgbClr val="00356B"/>
              </a:solidFill>
              <a:latin typeface="Helvetica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56B"/>
                </a:solidFill>
                <a:latin typeface="Helvetica" pitchFamily="2" charset="0"/>
              </a:rPr>
              <a:t>More precise prediction of </a:t>
            </a:r>
            <a:r>
              <a:rPr lang="en-US" sz="1400" b="1" dirty="0">
                <a:solidFill>
                  <a:srgbClr val="00356B"/>
                </a:solidFill>
                <a:latin typeface="Helvetica" pitchFamily="2" charset="0"/>
              </a:rPr>
              <a:t>protein complexes </a:t>
            </a:r>
            <a:r>
              <a:rPr lang="en-US" sz="1400" dirty="0">
                <a:solidFill>
                  <a:srgbClr val="00356B"/>
                </a:solidFill>
                <a:latin typeface="Helvetica" pitchFamily="2" charset="0"/>
              </a:rPr>
              <a:t>and its extension of its applications from proteins to other molecules</a:t>
            </a:r>
            <a:r>
              <a:rPr lang="en-US" altLang="zh-CN" sz="1400" dirty="0">
                <a:solidFill>
                  <a:srgbClr val="00356B"/>
                </a:solidFill>
                <a:latin typeface="Helvetica" pitchFamily="2" charset="0"/>
              </a:rPr>
              <a:t>.</a:t>
            </a:r>
            <a:endParaRPr lang="en-US" sz="1400" dirty="0">
              <a:solidFill>
                <a:srgbClr val="00356B"/>
              </a:solidFill>
              <a:latin typeface="Helvetica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56B"/>
                </a:solidFill>
                <a:latin typeface="Helvetica" pitchFamily="2" charset="0"/>
              </a:rPr>
              <a:t>More accurately predicts the effect of </a:t>
            </a:r>
            <a:r>
              <a:rPr lang="en-US" sz="1400" b="1" dirty="0">
                <a:solidFill>
                  <a:srgbClr val="00356B"/>
                </a:solidFill>
                <a:latin typeface="Helvetica" pitchFamily="2" charset="0"/>
              </a:rPr>
              <a:t>covalent modifications </a:t>
            </a:r>
            <a:r>
              <a:rPr lang="en-US" sz="1400" dirty="0">
                <a:solidFill>
                  <a:srgbClr val="00356B"/>
                </a:solidFill>
                <a:latin typeface="Helvetica" pitchFamily="2" charset="0"/>
              </a:rPr>
              <a:t>like bonded ligands, glycosylation, modified protein residues and nucleic acid bases on proteins, RNA or DNA.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858939-47F0-79B3-42F5-47D0C3B2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3" y="1704730"/>
            <a:ext cx="3296356" cy="185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61B796-668D-167A-76DA-B5F2F2141584}"/>
              </a:ext>
            </a:extLst>
          </p:cNvPr>
          <p:cNvSpPr txBox="1"/>
          <p:nvPr/>
        </p:nvSpPr>
        <p:spPr>
          <a:xfrm>
            <a:off x="4933953" y="3650180"/>
            <a:ext cx="3460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dirty="0">
                <a:effectLst/>
                <a:latin typeface="Helvetica" pitchFamily="2" charset="0"/>
              </a:rPr>
              <a:t>Tb ADAT2/3 deaminase in complex with tRNA</a:t>
            </a:r>
            <a:endParaRPr lang="en-US" sz="1200" dirty="0">
              <a:latin typeface="Helvetica" pitchFamily="2" charset="0"/>
            </a:endParaRPr>
          </a:p>
        </p:txBody>
      </p:sp>
      <p:pic>
        <p:nvPicPr>
          <p:cNvPr id="12" name="Picture 11" descr="A screenshot of a website&#10;&#10;Description automatically generated">
            <a:extLst>
              <a:ext uri="{FF2B5EF4-FFF2-40B4-BE49-F238E27FC236}">
                <a16:creationId xmlns:a16="http://schemas.microsoft.com/office/drawing/2014/main" id="{F9594981-36A2-13CE-5DA4-0FB4451C3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94" y="1363789"/>
            <a:ext cx="3296355" cy="2904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B14132-3DE3-F52A-DFD8-932CE7C333CF}"/>
              </a:ext>
            </a:extLst>
          </p:cNvPr>
          <p:cNvSpPr txBox="1"/>
          <p:nvPr/>
        </p:nvSpPr>
        <p:spPr>
          <a:xfrm>
            <a:off x="628650" y="63924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356B"/>
                </a:solidFill>
                <a:latin typeface="Helvetica" pitchFamily="2" charset="0"/>
              </a:rPr>
              <a:t>Deep</a:t>
            </a:r>
            <a:r>
              <a:rPr lang="zh-CN" altLang="en-US" sz="1800" b="1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sz="1800" b="1" dirty="0">
                <a:solidFill>
                  <a:srgbClr val="00356B"/>
                </a:solidFill>
                <a:latin typeface="Helvetica" pitchFamily="2" charset="0"/>
              </a:rPr>
              <a:t>learning</a:t>
            </a:r>
            <a:r>
              <a:rPr lang="zh-CN" altLang="en-US" sz="1800" b="1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sz="1800" b="1" dirty="0">
                <a:solidFill>
                  <a:srgbClr val="00356B"/>
                </a:solidFill>
                <a:latin typeface="Helvetica" pitchFamily="2" charset="0"/>
              </a:rPr>
              <a:t>in</a:t>
            </a:r>
            <a:r>
              <a:rPr lang="zh-CN" altLang="en-US" sz="1800" b="1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sz="1800" b="1" dirty="0">
                <a:solidFill>
                  <a:srgbClr val="00356B"/>
                </a:solidFill>
                <a:latin typeface="Helvetica" pitchFamily="2" charset="0"/>
              </a:rPr>
              <a:t>biomed:</a:t>
            </a:r>
            <a:r>
              <a:rPr lang="zh-CN" altLang="en-US" sz="1800" b="1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b="1" dirty="0" err="1">
                <a:solidFill>
                  <a:srgbClr val="00356B"/>
                </a:solidFill>
                <a:latin typeface="Helvetica" pitchFamily="2" charset="0"/>
              </a:rPr>
              <a:t>A</a:t>
            </a:r>
            <a:r>
              <a:rPr lang="en-US" altLang="zh-CN" sz="1800" b="1" dirty="0" err="1">
                <a:solidFill>
                  <a:srgbClr val="00356B"/>
                </a:solidFill>
                <a:latin typeface="Helvetica" pitchFamily="2" charset="0"/>
              </a:rPr>
              <a:t>lphaFold</a:t>
            </a:r>
            <a:endParaRPr lang="en-US" altLang="zh-CN" sz="1800" b="1" dirty="0">
              <a:solidFill>
                <a:srgbClr val="00356B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24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7F8FC2-0627-1243-B469-1C2BF1A3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F957-2BF5-1B45-BB66-1B40B40A657B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BDD1FD-D7A3-C246-AB4F-8E3B2906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E637E-4394-AF07-CBA7-EEA8FAE09B43}"/>
              </a:ext>
            </a:extLst>
          </p:cNvPr>
          <p:cNvSpPr txBox="1"/>
          <p:nvPr/>
        </p:nvSpPr>
        <p:spPr>
          <a:xfrm>
            <a:off x="428977" y="4747817"/>
            <a:ext cx="8449733" cy="1533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AF3’s</a:t>
            </a:r>
            <a:r>
              <a:rPr lang="zh-CN" alt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core</a:t>
            </a:r>
            <a:r>
              <a:rPr lang="zh-CN" alt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architecture</a:t>
            </a:r>
            <a:r>
              <a:rPr lang="en-US" altLang="zh-CN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:</a:t>
            </a:r>
            <a:r>
              <a:rPr lang="zh-CN" alt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r>
              <a:rPr lang="en-US" sz="1600" b="0" i="0" dirty="0" err="1">
                <a:solidFill>
                  <a:srgbClr val="00356B"/>
                </a:solidFill>
                <a:effectLst/>
                <a:latin typeface="Helvetica" pitchFamily="2" charset="0"/>
              </a:rPr>
              <a:t>Pairformer</a:t>
            </a:r>
            <a:r>
              <a:rPr lang="zh-CN" alt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(</a:t>
            </a:r>
            <a:r>
              <a:rPr lang="en-US" sz="1600" b="1" dirty="0">
                <a:solidFill>
                  <a:srgbClr val="00356B"/>
                </a:solidFill>
                <a:latin typeface="Helvetica" pitchFamily="2" charset="0"/>
              </a:rPr>
              <a:t>Self-Attention</a:t>
            </a:r>
            <a:r>
              <a:rPr lang="zh-CN" altLang="en-US" sz="1600" b="1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sz="1600" b="1" dirty="0">
                <a:solidFill>
                  <a:srgbClr val="00356B"/>
                </a:solidFill>
                <a:latin typeface="Helvetica" pitchFamily="2" charset="0"/>
              </a:rPr>
              <a:t>&amp;</a:t>
            </a:r>
            <a:r>
              <a:rPr lang="zh-CN" altLang="en-US" sz="1600" b="1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sz="1600" b="1" dirty="0">
                <a:solidFill>
                  <a:srgbClr val="00356B"/>
                </a:solidFill>
                <a:latin typeface="Helvetica" pitchFamily="2" charset="0"/>
              </a:rPr>
              <a:t>Transformer</a:t>
            </a:r>
            <a:r>
              <a:rPr lang="en-US" altLang="zh-CN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)</a:t>
            </a:r>
            <a:r>
              <a:rPr lang="zh-CN" alt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endParaRPr lang="en-US" sz="1600" b="0" i="0" dirty="0">
              <a:solidFill>
                <a:srgbClr val="00356B"/>
              </a:solidFill>
              <a:effectLst/>
              <a:latin typeface="Helvetica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AF3 employs a </a:t>
            </a:r>
            <a:r>
              <a:rPr lang="en-US" altLang="zh-CN" sz="1600" b="1" i="0" dirty="0">
                <a:solidFill>
                  <a:srgbClr val="00356B"/>
                </a:solidFill>
                <a:effectLst/>
                <a:latin typeface="Helvetica" pitchFamily="2" charset="0"/>
              </a:rPr>
              <a:t>D</a:t>
            </a:r>
            <a:r>
              <a:rPr lang="en-US" sz="1600" b="1" i="0" dirty="0">
                <a:solidFill>
                  <a:srgbClr val="00356B"/>
                </a:solidFill>
                <a:effectLst/>
                <a:latin typeface="Helvetica" pitchFamily="2" charset="0"/>
              </a:rPr>
              <a:t>iffusion-based</a:t>
            </a:r>
            <a:r>
              <a:rPr lang="zh-CN" altLang="en-US" sz="1600" b="1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1600" b="1" i="0" dirty="0">
                <a:solidFill>
                  <a:srgbClr val="00356B"/>
                </a:solidFill>
                <a:effectLst/>
                <a:latin typeface="Helvetica" pitchFamily="2" charset="0"/>
              </a:rPr>
              <a:t>(generative</a:t>
            </a:r>
            <a:r>
              <a:rPr lang="zh-CN" altLang="en-US" sz="1600" b="1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1600" b="1" i="0" dirty="0">
                <a:solidFill>
                  <a:srgbClr val="00356B"/>
                </a:solidFill>
                <a:effectLst/>
                <a:latin typeface="Helvetica" pitchFamily="2" charset="0"/>
              </a:rPr>
              <a:t>modelling)</a:t>
            </a:r>
            <a:r>
              <a:rPr lang="en-US" sz="1600" b="1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approach</a:t>
            </a:r>
            <a:r>
              <a:rPr lang="zh-CN" alt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structure prediction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AF3 replaces the </a:t>
            </a:r>
            <a:r>
              <a:rPr lang="en-US" sz="1600" b="1" i="0" dirty="0" err="1">
                <a:solidFill>
                  <a:srgbClr val="00356B"/>
                </a:solidFill>
                <a:effectLst/>
                <a:latin typeface="Helvetica" pitchFamily="2" charset="0"/>
              </a:rPr>
              <a:t>ReLU</a:t>
            </a:r>
            <a:r>
              <a:rPr lang="en-US" sz="1600" b="1" i="0" dirty="0">
                <a:solidFill>
                  <a:srgbClr val="00356B"/>
                </a:solidFill>
                <a:effectLst/>
                <a:latin typeface="Helvetica" pitchFamily="2" charset="0"/>
              </a:rPr>
              <a:t> activation function </a:t>
            </a:r>
            <a:r>
              <a:rPr 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in the model’s transition blocks with </a:t>
            </a:r>
            <a:r>
              <a:rPr lang="en-US" sz="1600" b="1" i="0" dirty="0" err="1">
                <a:solidFill>
                  <a:srgbClr val="00356B"/>
                </a:solidFill>
                <a:effectLst/>
                <a:latin typeface="Helvetica" pitchFamily="2" charset="0"/>
              </a:rPr>
              <a:t>SwiGLU</a:t>
            </a:r>
            <a:endParaRPr lang="en-US" sz="1600" b="1" dirty="0">
              <a:solidFill>
                <a:srgbClr val="00356B"/>
              </a:solidFill>
              <a:latin typeface="Helvetica" pitchFamily="2" charset="0"/>
            </a:endParaRPr>
          </a:p>
        </p:txBody>
      </p:sp>
      <p:pic>
        <p:nvPicPr>
          <p:cNvPr id="10" name="Picture 9" descr="A diagram of a triangle&#10;&#10;Description automatically generated">
            <a:extLst>
              <a:ext uri="{FF2B5EF4-FFF2-40B4-BE49-F238E27FC236}">
                <a16:creationId xmlns:a16="http://schemas.microsoft.com/office/drawing/2014/main" id="{9C68499E-77E6-4721-A15D-E3B3ECFC8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54"/>
          <a:stretch/>
        </p:blipFill>
        <p:spPr>
          <a:xfrm>
            <a:off x="628650" y="827786"/>
            <a:ext cx="7328804" cy="1708178"/>
          </a:xfrm>
          <a:prstGeom prst="rect">
            <a:avLst/>
          </a:prstGeom>
        </p:spPr>
      </p:pic>
      <p:pic>
        <p:nvPicPr>
          <p:cNvPr id="12" name="Picture 11" descr="A diagram of a sample&#10;&#10;Description automatically generated">
            <a:extLst>
              <a:ext uri="{FF2B5EF4-FFF2-40B4-BE49-F238E27FC236}">
                <a16:creationId xmlns:a16="http://schemas.microsoft.com/office/drawing/2014/main" id="{137DF22B-59E6-B99F-BCC3-9F8297908C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65"/>
          <a:stretch/>
        </p:blipFill>
        <p:spPr>
          <a:xfrm>
            <a:off x="1398059" y="2712661"/>
            <a:ext cx="5601053" cy="185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05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7F8FC2-0627-1243-B469-1C2BF1A3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F957-2BF5-1B45-BB66-1B40B40A657B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BDD1FD-D7A3-C246-AB4F-8E3B2906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E637E-4394-AF07-CBA7-EEA8FAE09B43}"/>
              </a:ext>
            </a:extLst>
          </p:cNvPr>
          <p:cNvSpPr txBox="1"/>
          <p:nvPr/>
        </p:nvSpPr>
        <p:spPr>
          <a:xfrm>
            <a:off x="428977" y="4747817"/>
            <a:ext cx="8449733" cy="1533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AF3’s</a:t>
            </a:r>
            <a:r>
              <a:rPr lang="zh-CN" alt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core</a:t>
            </a:r>
            <a:r>
              <a:rPr lang="zh-CN" alt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architecture</a:t>
            </a:r>
            <a:r>
              <a:rPr lang="en-US" altLang="zh-CN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:</a:t>
            </a:r>
            <a:r>
              <a:rPr lang="zh-CN" alt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r>
              <a:rPr lang="en-US" sz="1600" b="0" i="0" dirty="0" err="1">
                <a:solidFill>
                  <a:srgbClr val="00356B"/>
                </a:solidFill>
                <a:effectLst/>
                <a:latin typeface="Helvetica" pitchFamily="2" charset="0"/>
              </a:rPr>
              <a:t>Pairformer</a:t>
            </a:r>
            <a:r>
              <a:rPr lang="zh-CN" alt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(</a:t>
            </a:r>
            <a:r>
              <a:rPr lang="en-US" sz="1600" b="1" dirty="0">
                <a:solidFill>
                  <a:srgbClr val="00356B"/>
                </a:solidFill>
                <a:latin typeface="Helvetica" pitchFamily="2" charset="0"/>
              </a:rPr>
              <a:t>Self-Attention</a:t>
            </a:r>
            <a:r>
              <a:rPr lang="zh-CN" altLang="en-US" sz="1600" b="1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sz="1600" b="1" dirty="0">
                <a:solidFill>
                  <a:srgbClr val="00356B"/>
                </a:solidFill>
                <a:latin typeface="Helvetica" pitchFamily="2" charset="0"/>
              </a:rPr>
              <a:t>&amp;</a:t>
            </a:r>
            <a:r>
              <a:rPr lang="zh-CN" altLang="en-US" sz="1600" b="1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sz="1600" b="1" dirty="0">
                <a:solidFill>
                  <a:srgbClr val="00356B"/>
                </a:solidFill>
                <a:latin typeface="Helvetica" pitchFamily="2" charset="0"/>
              </a:rPr>
              <a:t>Transformer</a:t>
            </a:r>
            <a:r>
              <a:rPr lang="en-US" altLang="zh-CN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)</a:t>
            </a:r>
            <a:r>
              <a:rPr lang="zh-CN" alt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endParaRPr lang="en-US" sz="1600" b="0" i="0" dirty="0">
              <a:solidFill>
                <a:srgbClr val="00356B"/>
              </a:solidFill>
              <a:effectLst/>
              <a:latin typeface="Helvetica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AF3 employs a </a:t>
            </a:r>
            <a:r>
              <a:rPr lang="en-US" altLang="zh-CN" sz="1600" b="1" i="0" dirty="0">
                <a:solidFill>
                  <a:srgbClr val="00356B"/>
                </a:solidFill>
                <a:effectLst/>
                <a:latin typeface="Helvetica" pitchFamily="2" charset="0"/>
              </a:rPr>
              <a:t>D</a:t>
            </a:r>
            <a:r>
              <a:rPr lang="en-US" sz="1600" b="1" i="0" dirty="0">
                <a:solidFill>
                  <a:srgbClr val="00356B"/>
                </a:solidFill>
                <a:effectLst/>
                <a:latin typeface="Helvetica" pitchFamily="2" charset="0"/>
              </a:rPr>
              <a:t>iffusion-based</a:t>
            </a:r>
            <a:r>
              <a:rPr lang="zh-CN" altLang="en-US" sz="1600" b="1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1600" b="1" i="0" dirty="0">
                <a:solidFill>
                  <a:srgbClr val="00356B"/>
                </a:solidFill>
                <a:effectLst/>
                <a:latin typeface="Helvetica" pitchFamily="2" charset="0"/>
              </a:rPr>
              <a:t>(generative</a:t>
            </a:r>
            <a:r>
              <a:rPr lang="zh-CN" altLang="en-US" sz="1600" b="1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1600" b="1" i="0" dirty="0">
                <a:solidFill>
                  <a:srgbClr val="00356B"/>
                </a:solidFill>
                <a:effectLst/>
                <a:latin typeface="Helvetica" pitchFamily="2" charset="0"/>
              </a:rPr>
              <a:t>modelling)</a:t>
            </a:r>
            <a:r>
              <a:rPr lang="en-US" sz="1600" b="1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approach</a:t>
            </a:r>
            <a:r>
              <a:rPr lang="zh-CN" alt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 </a:t>
            </a:r>
            <a:r>
              <a:rPr 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structure prediction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AF3 replaces the </a:t>
            </a:r>
            <a:r>
              <a:rPr lang="en-US" sz="1600" b="1" i="0" dirty="0" err="1">
                <a:solidFill>
                  <a:srgbClr val="00356B"/>
                </a:solidFill>
                <a:effectLst/>
                <a:latin typeface="Helvetica" pitchFamily="2" charset="0"/>
              </a:rPr>
              <a:t>ReLU</a:t>
            </a:r>
            <a:r>
              <a:rPr lang="en-US" sz="1600" b="1" i="0" dirty="0">
                <a:solidFill>
                  <a:srgbClr val="00356B"/>
                </a:solidFill>
                <a:effectLst/>
                <a:latin typeface="Helvetica" pitchFamily="2" charset="0"/>
              </a:rPr>
              <a:t> activation function </a:t>
            </a:r>
            <a:r>
              <a:rPr 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in the model’s transition blocks with </a:t>
            </a:r>
            <a:r>
              <a:rPr lang="en-US" sz="1600" b="1" i="0" dirty="0" err="1">
                <a:solidFill>
                  <a:srgbClr val="00356B"/>
                </a:solidFill>
                <a:effectLst/>
                <a:latin typeface="Helvetica" pitchFamily="2" charset="0"/>
              </a:rPr>
              <a:t>SwiGLU</a:t>
            </a:r>
            <a:endParaRPr lang="en-US" sz="1600" b="1" dirty="0">
              <a:solidFill>
                <a:srgbClr val="00356B"/>
              </a:solidFill>
              <a:latin typeface="Helvetica" pitchFamily="2" charset="0"/>
            </a:endParaRPr>
          </a:p>
        </p:txBody>
      </p:sp>
      <p:pic>
        <p:nvPicPr>
          <p:cNvPr id="10" name="Picture 9" descr="A diagram of a triangle&#10;&#10;Description automatically generated">
            <a:extLst>
              <a:ext uri="{FF2B5EF4-FFF2-40B4-BE49-F238E27FC236}">
                <a16:creationId xmlns:a16="http://schemas.microsoft.com/office/drawing/2014/main" id="{9C68499E-77E6-4721-A15D-E3B3ECFC8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54"/>
          <a:stretch/>
        </p:blipFill>
        <p:spPr>
          <a:xfrm>
            <a:off x="628650" y="827786"/>
            <a:ext cx="7328804" cy="1708178"/>
          </a:xfrm>
          <a:prstGeom prst="rect">
            <a:avLst/>
          </a:prstGeom>
        </p:spPr>
      </p:pic>
      <p:pic>
        <p:nvPicPr>
          <p:cNvPr id="12" name="Picture 11" descr="A diagram of a sample&#10;&#10;Description automatically generated">
            <a:extLst>
              <a:ext uri="{FF2B5EF4-FFF2-40B4-BE49-F238E27FC236}">
                <a16:creationId xmlns:a16="http://schemas.microsoft.com/office/drawing/2014/main" id="{137DF22B-59E6-B99F-BCC3-9F8297908C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65"/>
          <a:stretch/>
        </p:blipFill>
        <p:spPr>
          <a:xfrm>
            <a:off x="1398059" y="2712661"/>
            <a:ext cx="5601053" cy="1858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DA5484-D371-401A-4DD2-D945078A860A}"/>
              </a:ext>
            </a:extLst>
          </p:cNvPr>
          <p:cNvSpPr/>
          <p:nvPr/>
        </p:nvSpPr>
        <p:spPr>
          <a:xfrm>
            <a:off x="3762474" y="651088"/>
            <a:ext cx="1106311" cy="5644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32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7F8FC2-0627-1243-B469-1C2BF1A3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F957-2BF5-1B45-BB66-1B40B40A657B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BDD1FD-D7A3-C246-AB4F-8E3B2906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E637E-4394-AF07-CBA7-EEA8FAE09B43}"/>
              </a:ext>
            </a:extLst>
          </p:cNvPr>
          <p:cNvSpPr txBox="1"/>
          <p:nvPr/>
        </p:nvSpPr>
        <p:spPr>
          <a:xfrm>
            <a:off x="428977" y="4747817"/>
            <a:ext cx="8449733" cy="425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356B"/>
                </a:solidFill>
                <a:latin typeface="Helvetica" pitchFamily="2" charset="0"/>
              </a:rPr>
              <a:t>Deep neural net!</a:t>
            </a:r>
          </a:p>
        </p:txBody>
      </p:sp>
      <p:pic>
        <p:nvPicPr>
          <p:cNvPr id="10" name="Picture 9" descr="A diagram of a triangle&#10;&#10;Description automatically generated">
            <a:extLst>
              <a:ext uri="{FF2B5EF4-FFF2-40B4-BE49-F238E27FC236}">
                <a16:creationId xmlns:a16="http://schemas.microsoft.com/office/drawing/2014/main" id="{9C68499E-77E6-4721-A15D-E3B3ECFC8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54"/>
          <a:stretch/>
        </p:blipFill>
        <p:spPr>
          <a:xfrm>
            <a:off x="628650" y="827786"/>
            <a:ext cx="7328804" cy="1708178"/>
          </a:xfrm>
          <a:prstGeom prst="rect">
            <a:avLst/>
          </a:prstGeom>
        </p:spPr>
      </p:pic>
      <p:pic>
        <p:nvPicPr>
          <p:cNvPr id="12" name="Picture 11" descr="A diagram of a sample&#10;&#10;Description automatically generated">
            <a:extLst>
              <a:ext uri="{FF2B5EF4-FFF2-40B4-BE49-F238E27FC236}">
                <a16:creationId xmlns:a16="http://schemas.microsoft.com/office/drawing/2014/main" id="{137DF22B-59E6-B99F-BCC3-9F8297908C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65"/>
          <a:stretch/>
        </p:blipFill>
        <p:spPr>
          <a:xfrm>
            <a:off x="1398059" y="2712661"/>
            <a:ext cx="5601053" cy="1858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DA5484-D371-401A-4DD2-D945078A860A}"/>
              </a:ext>
            </a:extLst>
          </p:cNvPr>
          <p:cNvSpPr/>
          <p:nvPr/>
        </p:nvSpPr>
        <p:spPr>
          <a:xfrm>
            <a:off x="3762474" y="651088"/>
            <a:ext cx="1106311" cy="5644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57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Neural Networks">
            <a:extLst>
              <a:ext uri="{FF2B5EF4-FFF2-40B4-BE49-F238E27FC236}">
                <a16:creationId xmlns:a16="http://schemas.microsoft.com/office/drawing/2014/main" id="{DCBEAC4E-0CE6-E2B7-09F1-2F72023693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085336"/>
            <a:ext cx="7886700" cy="100933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altLang="zh-CN" sz="4400" b="1" dirty="0"/>
              <a:t>A</a:t>
            </a:r>
            <a:r>
              <a:rPr lang="en-US" sz="4400" b="1" dirty="0"/>
              <a:t>rtificial </a:t>
            </a:r>
            <a:r>
              <a:rPr lang="en-US" altLang="zh-CN" sz="4400" b="1" dirty="0"/>
              <a:t>N</a:t>
            </a:r>
            <a:r>
              <a:rPr lang="en-US" sz="4400" b="1" dirty="0"/>
              <a:t>eural </a:t>
            </a:r>
            <a:r>
              <a:rPr lang="en-US" altLang="zh-CN" sz="4400" b="1" dirty="0"/>
              <a:t>N</a:t>
            </a:r>
            <a:r>
              <a:rPr lang="en-US" sz="4400" b="1" dirty="0"/>
              <a:t>etwork</a:t>
            </a:r>
            <a:endParaRPr sz="4400" b="1" dirty="0"/>
          </a:p>
        </p:txBody>
      </p:sp>
      <p:pic>
        <p:nvPicPr>
          <p:cNvPr id="9" name="Picture 8" descr="A cat sitting on a table&#13;&#10;&#13;&#10;Description automatically generated">
            <a:extLst>
              <a:ext uri="{FF2B5EF4-FFF2-40B4-BE49-F238E27FC236}">
                <a16:creationId xmlns:a16="http://schemas.microsoft.com/office/drawing/2014/main" id="{93CDA33C-D7FD-AA6D-0177-F13808B37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04" y="3094668"/>
            <a:ext cx="5380192" cy="30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5926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1.1</a:t>
            </a:r>
            <a:r>
              <a:rPr lang="zh-CN" altLang="en-US" dirty="0"/>
              <a:t> </a:t>
            </a:r>
            <a:r>
              <a:rPr lang="en-US" dirty="0"/>
              <a:t>McCulloch–Pitts neuron (1943)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6D102-19FF-45C1-C6CB-E64EB39C7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5105"/>
            <a:ext cx="9144000" cy="231648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7AB2637-D6F1-F9A8-52DB-E4D2BBD69EC9}"/>
              </a:ext>
            </a:extLst>
          </p:cNvPr>
          <p:cNvCxnSpPr>
            <a:cxnSpLocks/>
          </p:cNvCxnSpPr>
          <p:nvPr/>
        </p:nvCxnSpPr>
        <p:spPr>
          <a:xfrm>
            <a:off x="5926667" y="3715697"/>
            <a:ext cx="154657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3B2B08B-F3D2-3C96-2B54-461AC5B8E27E}"/>
              </a:ext>
            </a:extLst>
          </p:cNvPr>
          <p:cNvSpPr txBox="1"/>
          <p:nvPr/>
        </p:nvSpPr>
        <p:spPr>
          <a:xfrm>
            <a:off x="7635381" y="3531031"/>
            <a:ext cx="1021433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Output</a:t>
            </a:r>
            <a:r>
              <a:rPr lang="zh-CN" altLang="en-US" dirty="0"/>
              <a:t> </a:t>
            </a:r>
            <a:r>
              <a:rPr lang="en-US" altLang="zh-CN" dirty="0"/>
              <a:t>Y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E67302-3A0A-5360-5EF9-2897011F74FD}"/>
              </a:ext>
            </a:extLst>
          </p:cNvPr>
          <p:cNvCxnSpPr>
            <a:cxnSpLocks/>
          </p:cNvCxnSpPr>
          <p:nvPr/>
        </p:nvCxnSpPr>
        <p:spPr>
          <a:xfrm flipV="1">
            <a:off x="1998133" y="3556714"/>
            <a:ext cx="1240106" cy="816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36DE27-518C-52DC-4F53-E2E13496A48E}"/>
              </a:ext>
            </a:extLst>
          </p:cNvPr>
          <p:cNvCxnSpPr>
            <a:cxnSpLocks/>
          </p:cNvCxnSpPr>
          <p:nvPr/>
        </p:nvCxnSpPr>
        <p:spPr>
          <a:xfrm>
            <a:off x="1998133" y="2392898"/>
            <a:ext cx="1240106" cy="2286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F600F0-26FA-B03D-35F8-42E0E251D109}"/>
              </a:ext>
            </a:extLst>
          </p:cNvPr>
          <p:cNvSpPr txBox="1"/>
          <p:nvPr/>
        </p:nvSpPr>
        <p:spPr>
          <a:xfrm>
            <a:off x="867051" y="2215310"/>
            <a:ext cx="936475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en-US" altLang="zh-CN" baseline="-25000" dirty="0"/>
              <a:t>1</a:t>
            </a:r>
            <a:endParaRPr lang="en-US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F6881-5927-B7E0-2FDE-73161A374801}"/>
              </a:ext>
            </a:extLst>
          </p:cNvPr>
          <p:cNvSpPr txBox="1"/>
          <p:nvPr/>
        </p:nvSpPr>
        <p:spPr>
          <a:xfrm>
            <a:off x="867051" y="2817390"/>
            <a:ext cx="936475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en-US" altLang="zh-CN" baseline="-25000" dirty="0"/>
              <a:t>2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517E5-6129-F431-11DC-70C6801FCFD0}"/>
              </a:ext>
            </a:extLst>
          </p:cNvPr>
          <p:cNvSpPr txBox="1"/>
          <p:nvPr/>
        </p:nvSpPr>
        <p:spPr>
          <a:xfrm>
            <a:off x="867051" y="3453701"/>
            <a:ext cx="936475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en-US" altLang="zh-CN" baseline="-25000" dirty="0"/>
              <a:t>3</a:t>
            </a:r>
            <a:endParaRPr lang="en-US" baseline="-250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2233C0-3146-60BE-025D-6411D5C5C935}"/>
              </a:ext>
            </a:extLst>
          </p:cNvPr>
          <p:cNvCxnSpPr>
            <a:cxnSpLocks/>
          </p:cNvCxnSpPr>
          <p:nvPr/>
        </p:nvCxnSpPr>
        <p:spPr>
          <a:xfrm>
            <a:off x="1998133" y="2975737"/>
            <a:ext cx="1240106" cy="943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6EF0F65-AFF7-BEE1-1225-86E9D4FD2E7D}"/>
              </a:ext>
            </a:extLst>
          </p:cNvPr>
          <p:cNvSpPr txBox="1"/>
          <p:nvPr/>
        </p:nvSpPr>
        <p:spPr>
          <a:xfrm>
            <a:off x="867051" y="4278493"/>
            <a:ext cx="938077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 err="1"/>
              <a:t>X</a:t>
            </a:r>
            <a:r>
              <a:rPr lang="en-US" altLang="zh-CN" baseline="-25000" dirty="0" err="1"/>
              <a:t>n</a:t>
            </a:r>
            <a:endParaRPr lang="en-US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B38089-6F62-6EF3-424A-DA82E1DAF6E4}"/>
              </a:ext>
            </a:extLst>
          </p:cNvPr>
          <p:cNvSpPr txBox="1"/>
          <p:nvPr/>
        </p:nvSpPr>
        <p:spPr>
          <a:xfrm>
            <a:off x="867051" y="3809761"/>
            <a:ext cx="470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…</a:t>
            </a:r>
            <a:endParaRPr lang="en-US" b="1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7A826A-7D62-BE64-3DA5-D2D6B59EF08F}"/>
              </a:ext>
            </a:extLst>
          </p:cNvPr>
          <p:cNvCxnSpPr>
            <a:cxnSpLocks/>
          </p:cNvCxnSpPr>
          <p:nvPr/>
        </p:nvCxnSpPr>
        <p:spPr>
          <a:xfrm flipV="1">
            <a:off x="1998133" y="4062412"/>
            <a:ext cx="1240106" cy="4007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B2405D6-C88B-7EA3-B537-D6FD69803888}"/>
              </a:ext>
            </a:extLst>
          </p:cNvPr>
          <p:cNvSpPr/>
          <p:nvPr/>
        </p:nvSpPr>
        <p:spPr>
          <a:xfrm rot="5400000">
            <a:off x="7245311" y="3830508"/>
            <a:ext cx="3395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Daniel </a:t>
            </a:r>
            <a:r>
              <a:rPr lang="en-US" sz="1400" b="1" dirty="0" err="1">
                <a:latin typeface="Helvetica" pitchFamily="2" charset="0"/>
              </a:rPr>
              <a:t>Shiffman</a:t>
            </a:r>
            <a:r>
              <a:rPr lang="en-US" sz="1400" b="1" dirty="0">
                <a:latin typeface="Helvetica" pitchFamily="2" charset="0"/>
              </a:rPr>
              <a:t> - The Nature of Code </a:t>
            </a:r>
            <a:endParaRPr lang="en-US" sz="1400" b="1" dirty="0">
              <a:effectLst/>
            </a:endParaRPr>
          </a:p>
        </p:txBody>
      </p:sp>
      <p:sp>
        <p:nvSpPr>
          <p:cNvPr id="34" name="Neural Networks">
            <a:extLst>
              <a:ext uri="{FF2B5EF4-FFF2-40B4-BE49-F238E27FC236}">
                <a16:creationId xmlns:a16="http://schemas.microsoft.com/office/drawing/2014/main" id="{25BC6BDD-0550-A915-99D8-DFC543C336D3}"/>
              </a:ext>
            </a:extLst>
          </p:cNvPr>
          <p:cNvSpPr txBox="1">
            <a:spLocks/>
          </p:cNvSpPr>
          <p:nvPr/>
        </p:nvSpPr>
        <p:spPr>
          <a:xfrm>
            <a:off x="458281" y="5133242"/>
            <a:ext cx="1421318" cy="418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altLang="zh-CN" sz="1600" dirty="0"/>
              <a:t>Receive</a:t>
            </a:r>
            <a:r>
              <a:rPr lang="zh-CN" altLang="en-US" sz="1600" dirty="0"/>
              <a:t> </a:t>
            </a:r>
            <a:r>
              <a:rPr lang="en-US" altLang="zh-CN" sz="1600" dirty="0"/>
              <a:t>input</a:t>
            </a:r>
            <a:r>
              <a:rPr lang="zh-CN" altLang="en-US" sz="1600" dirty="0"/>
              <a:t> </a:t>
            </a:r>
            <a:endParaRPr lang="en-US" sz="16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02176D9-60E9-B966-B070-3000A2986BC5}"/>
              </a:ext>
            </a:extLst>
          </p:cNvPr>
          <p:cNvCxnSpPr>
            <a:cxnSpLocks/>
          </p:cNvCxnSpPr>
          <p:nvPr/>
        </p:nvCxnSpPr>
        <p:spPr>
          <a:xfrm>
            <a:off x="1946748" y="5345765"/>
            <a:ext cx="44882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Neural Networks">
            <a:extLst>
              <a:ext uri="{FF2B5EF4-FFF2-40B4-BE49-F238E27FC236}">
                <a16:creationId xmlns:a16="http://schemas.microsoft.com/office/drawing/2014/main" id="{228F5DE4-2215-4DC9-63D9-E0CF27929292}"/>
              </a:ext>
            </a:extLst>
          </p:cNvPr>
          <p:cNvSpPr txBox="1">
            <a:spLocks/>
          </p:cNvSpPr>
          <p:nvPr/>
        </p:nvSpPr>
        <p:spPr>
          <a:xfrm>
            <a:off x="2395576" y="5136600"/>
            <a:ext cx="3962050" cy="418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altLang="zh-CN" sz="1600" dirty="0"/>
              <a:t>Integrate</a:t>
            </a:r>
            <a:r>
              <a:rPr lang="zh-CN" altLang="en-US" sz="1600" dirty="0"/>
              <a:t> </a:t>
            </a:r>
            <a:r>
              <a:rPr lang="en-US" altLang="zh-CN" sz="1600" dirty="0"/>
              <a:t>&amp;</a:t>
            </a:r>
            <a:r>
              <a:rPr lang="zh-CN" altLang="en-US" sz="1600" dirty="0"/>
              <a:t> </a:t>
            </a:r>
            <a:r>
              <a:rPr lang="en-US" altLang="zh-CN" sz="1600" dirty="0"/>
              <a:t>process signals</a:t>
            </a:r>
            <a:r>
              <a:rPr lang="zh-CN" altLang="en-US" sz="1600" dirty="0"/>
              <a:t> </a:t>
            </a:r>
            <a:r>
              <a:rPr lang="en-US" altLang="zh-CN" sz="1600" dirty="0"/>
              <a:t>(activation)</a:t>
            </a:r>
            <a:endParaRPr lang="en-US" sz="16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C87869-CA27-28CF-2AF3-8D6A649B3B80}"/>
              </a:ext>
            </a:extLst>
          </p:cNvPr>
          <p:cNvCxnSpPr>
            <a:cxnSpLocks/>
          </p:cNvCxnSpPr>
          <p:nvPr/>
        </p:nvCxnSpPr>
        <p:spPr>
          <a:xfrm>
            <a:off x="6133212" y="5345765"/>
            <a:ext cx="44882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Neural Networks">
            <a:extLst>
              <a:ext uri="{FF2B5EF4-FFF2-40B4-BE49-F238E27FC236}">
                <a16:creationId xmlns:a16="http://schemas.microsoft.com/office/drawing/2014/main" id="{1489CBEC-84A9-9911-9BBB-525BF5B4EB3E}"/>
              </a:ext>
            </a:extLst>
          </p:cNvPr>
          <p:cNvSpPr txBox="1">
            <a:spLocks/>
          </p:cNvSpPr>
          <p:nvPr/>
        </p:nvSpPr>
        <p:spPr>
          <a:xfrm>
            <a:off x="6649189" y="5133242"/>
            <a:ext cx="1681693" cy="418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altLang="zh-CN" sz="1600" dirty="0"/>
              <a:t>Generate</a:t>
            </a:r>
            <a:r>
              <a:rPr lang="zh-CN" altLang="en-US" sz="1600" dirty="0"/>
              <a:t> </a:t>
            </a:r>
            <a:r>
              <a:rPr lang="en-US" altLang="zh-CN" sz="1600" dirty="0"/>
              <a:t>output</a:t>
            </a:r>
            <a:endParaRPr lang="en-US" sz="1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0586D6-F062-4B82-97D1-E9243203F7DF}"/>
              </a:ext>
            </a:extLst>
          </p:cNvPr>
          <p:cNvSpPr txBox="1"/>
          <p:nvPr/>
        </p:nvSpPr>
        <p:spPr>
          <a:xfrm>
            <a:off x="304798" y="6409275"/>
            <a:ext cx="82105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222222"/>
                </a:solidFill>
                <a:effectLst/>
                <a:latin typeface="Helvetica" pitchFamily="2" charset="0"/>
              </a:rPr>
              <a:t>McCulloch, W. S., &amp; Pitts, W. (1943). A logical calculus of the ideas immanent in nervous activity.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Helvetica" pitchFamily="2" charset="0"/>
              </a:rPr>
              <a:t>The bulletin of mathematical biophysics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Helvetica" pitchFamily="2" charset="0"/>
              </a:rPr>
              <a:t>,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Helvetica" pitchFamily="2" charset="0"/>
              </a:rPr>
              <a:t>5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Helvetica" pitchFamily="2" charset="0"/>
              </a:rPr>
              <a:t>, 115-133.</a:t>
            </a:r>
            <a:endParaRPr lang="en-US" sz="11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99389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Input 0 * Weight 0 ⇒ 12 * 0.5 = 6"/>
              <p:cNvSpPr txBox="1"/>
              <p:nvPr/>
            </p:nvSpPr>
            <p:spPr>
              <a:xfrm>
                <a:off x="440136" y="4486695"/>
                <a:ext cx="1848648" cy="3183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marL="457200" indent="-457200">
                  <a:spcBef>
                    <a:spcPts val="2953"/>
                  </a:spcBef>
                  <a:buSzPct val="75000"/>
                  <a:buFont typeface="Arial" panose="020B0604020202020204" pitchFamily="34" charset="0"/>
                  <a:buChar char="•"/>
                  <a:defRPr sz="3800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sz="16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91" name="Input 0 * Weight 0 ⇒ 12 * 0.5 =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36" y="4486695"/>
                <a:ext cx="1848648" cy="318357"/>
              </a:xfrm>
              <a:prstGeom prst="rect">
                <a:avLst/>
              </a:prstGeom>
              <a:blipFill>
                <a:blip r:embed="rId2"/>
                <a:stretch>
                  <a:fillRect l="-2740" r="-2740" b="-1923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Input 1 * Weight 1 ⇒ 4 * -1 = -4"/>
              <p:cNvSpPr txBox="1"/>
              <p:nvPr/>
            </p:nvSpPr>
            <p:spPr>
              <a:xfrm>
                <a:off x="428393" y="5055788"/>
                <a:ext cx="1972977" cy="3183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marL="457200" indent="-457200">
                  <a:spcBef>
                    <a:spcPts val="2953"/>
                  </a:spcBef>
                  <a:buSzPct val="75000"/>
                  <a:buFont typeface="Arial" panose="020B0604020202020204" pitchFamily="34" charset="0"/>
                  <a:buChar char="•"/>
                  <a:defRPr sz="3800"/>
                </a:pPr>
                <a14:m>
                  <m:oMath xmlns:m="http://schemas.openxmlformats.org/officeDocument/2006/math">
                    <m:r>
                      <a:rPr lang="ar-AE" sz="16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ar-AE" sz="16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ar-AE" sz="16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ar-AE" sz="16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16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16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ar-AE" sz="1600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ar-AE" sz="16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92" name="Input 1 * Weight 1 ⇒ 4 * -1 = -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3" y="5055788"/>
                <a:ext cx="1972977" cy="318357"/>
              </a:xfrm>
              <a:prstGeom prst="rect">
                <a:avLst/>
              </a:prstGeom>
              <a:blipFill>
                <a:blip r:embed="rId3"/>
                <a:stretch>
                  <a:fillRect l="-2548" t="-3704" r="-6369" b="-2592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Sum = 6 + -4 = 2"/>
              <p:cNvSpPr txBox="1"/>
              <p:nvPr/>
            </p:nvSpPr>
            <p:spPr>
              <a:xfrm>
                <a:off x="424769" y="5608932"/>
                <a:ext cx="1723357" cy="33182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marL="457200" indent="-457200">
                  <a:spcBef>
                    <a:spcPts val="2953"/>
                  </a:spcBef>
                  <a:buSzPct val="75000"/>
                  <a:buFont typeface="Arial" panose="020B0604020202020204" pitchFamily="34" charset="0"/>
                  <a:buChar char="•"/>
                  <a:defRPr sz="3800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sz="16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93" name="Sum = 6 + -4 =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69" y="5608932"/>
                <a:ext cx="1723357" cy="331822"/>
              </a:xfrm>
              <a:prstGeom prst="rect">
                <a:avLst/>
              </a:prstGeom>
              <a:blipFill>
                <a:blip r:embed="rId4"/>
                <a:stretch>
                  <a:fillRect l="-2941" t="-107143" b="-17142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Activation function: the sign of the sum: sign(2) = +1"/>
              <p:cNvSpPr txBox="1"/>
              <p:nvPr/>
            </p:nvSpPr>
            <p:spPr>
              <a:xfrm>
                <a:off x="416713" y="6009484"/>
                <a:ext cx="2754601" cy="6213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 marL="444499" indent="-444499" algn="l">
                  <a:spcBef>
                    <a:spcPts val="4200"/>
                  </a:spcBef>
                  <a:buSzPct val="75000"/>
                  <a:buChar char="•"/>
                  <a:defRPr sz="3800"/>
                </a:lvl1pPr>
              </a:lstStyle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if</m:t>
                                  </m:r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mr>
                            </m:m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m:rPr>
                                <m:nor/>
                              </m:rPr>
                              <a:rPr lang="en-US" sz="16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6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threshold</m:t>
                            </m:r>
                          </m:e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if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mr>
                            </m:m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&gt; </m:t>
                            </m:r>
                            <m:r>
                              <m:rPr>
                                <m:nor/>
                              </m:rPr>
                              <a:rPr lang="en-US" sz="16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threshold</m:t>
                            </m:r>
                          </m:e>
                        </m:eqArr>
                      </m:e>
                    </m:d>
                  </m:oMath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4" name="Activation function: the sign of the sum: sign(2) = +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13" y="6009484"/>
                <a:ext cx="2754601" cy="621389"/>
              </a:xfrm>
              <a:prstGeom prst="rect">
                <a:avLst/>
              </a:prstGeom>
              <a:blipFill>
                <a:blip r:embed="rId5"/>
                <a:stretch>
                  <a:fillRect l="-5505" t="-190000" r="-459" b="-272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">
            <a:extLst>
              <a:ext uri="{FF2B5EF4-FFF2-40B4-BE49-F238E27FC236}">
                <a16:creationId xmlns:a16="http://schemas.microsoft.com/office/drawing/2014/main" id="{AC9A04B1-55EF-0549-940C-24D58A0AFB21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678F220-B502-E57A-C413-C63629326966}"/>
                  </a:ext>
                </a:extLst>
              </p:cNvPr>
              <p:cNvSpPr txBox="1"/>
              <p:nvPr/>
            </p:nvSpPr>
            <p:spPr>
              <a:xfrm>
                <a:off x="776739" y="2317007"/>
                <a:ext cx="1190261" cy="36933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678F220-B502-E57A-C413-C63629326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39" y="2317007"/>
                <a:ext cx="119026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814905-3379-8805-8F1D-23C98ADDA15A}"/>
                  </a:ext>
                </a:extLst>
              </p:cNvPr>
              <p:cNvSpPr txBox="1"/>
              <p:nvPr/>
            </p:nvSpPr>
            <p:spPr>
              <a:xfrm>
                <a:off x="776739" y="2919087"/>
                <a:ext cx="1190261" cy="36933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814905-3379-8805-8F1D-23C98ADDA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39" y="2919087"/>
                <a:ext cx="119026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FDBA8B-C9AD-8FB8-6447-8F534D662B42}"/>
                  </a:ext>
                </a:extLst>
              </p:cNvPr>
              <p:cNvSpPr txBox="1"/>
              <p:nvPr/>
            </p:nvSpPr>
            <p:spPr>
              <a:xfrm>
                <a:off x="776738" y="3532602"/>
                <a:ext cx="1190261" cy="36933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FDBA8B-C9AD-8FB8-6447-8F534D662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38" y="3532602"/>
                <a:ext cx="119026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893B57-F6C0-0C7A-1B18-429D5FDA9941}"/>
                  </a:ext>
                </a:extLst>
              </p:cNvPr>
              <p:cNvSpPr txBox="1"/>
              <p:nvPr/>
            </p:nvSpPr>
            <p:spPr>
              <a:xfrm>
                <a:off x="2145831" y="2111263"/>
                <a:ext cx="12251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80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ar-AE" sz="1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893B57-F6C0-0C7A-1B18-429D5FDA9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831" y="2111263"/>
                <a:ext cx="122510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EFBF4B6A-07A1-2DA2-E260-637318EFF259}"/>
              </a:ext>
            </a:extLst>
          </p:cNvPr>
          <p:cNvSpPr/>
          <p:nvPr/>
        </p:nvSpPr>
        <p:spPr>
          <a:xfrm>
            <a:off x="3629377" y="2119735"/>
            <a:ext cx="1975555" cy="19755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356B"/>
                </a:solidFill>
              </a:rPr>
              <a:t>Processor</a:t>
            </a:r>
            <a:endParaRPr lang="en-US" dirty="0">
              <a:solidFill>
                <a:srgbClr val="00356B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E89D1E-A893-87C1-5A8F-058725764733}"/>
              </a:ext>
            </a:extLst>
          </p:cNvPr>
          <p:cNvCxnSpPr>
            <a:cxnSpLocks/>
          </p:cNvCxnSpPr>
          <p:nvPr/>
        </p:nvCxnSpPr>
        <p:spPr>
          <a:xfrm>
            <a:off x="5729684" y="3151108"/>
            <a:ext cx="10775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C541E42-95F9-84EF-0A57-E82B3F7C321C}"/>
              </a:ext>
            </a:extLst>
          </p:cNvPr>
          <p:cNvCxnSpPr>
            <a:cxnSpLocks/>
          </p:cNvCxnSpPr>
          <p:nvPr/>
        </p:nvCxnSpPr>
        <p:spPr>
          <a:xfrm>
            <a:off x="2145831" y="2525154"/>
            <a:ext cx="12251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C1E4E78-8961-C1D7-A61C-343FC0A729F1}"/>
                  </a:ext>
                </a:extLst>
              </p:cNvPr>
              <p:cNvSpPr txBox="1"/>
              <p:nvPr/>
            </p:nvSpPr>
            <p:spPr>
              <a:xfrm>
                <a:off x="2145831" y="2710343"/>
                <a:ext cx="12251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80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C1E4E78-8961-C1D7-A61C-343FC0A72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831" y="2710343"/>
                <a:ext cx="122510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AFC959-8A27-90A3-9914-33AA2F705F8A}"/>
              </a:ext>
            </a:extLst>
          </p:cNvPr>
          <p:cNvCxnSpPr>
            <a:cxnSpLocks/>
          </p:cNvCxnSpPr>
          <p:nvPr/>
        </p:nvCxnSpPr>
        <p:spPr>
          <a:xfrm>
            <a:off x="2145831" y="3124234"/>
            <a:ext cx="12251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D9607E-C707-8A78-23B5-A3257C2B4422}"/>
                  </a:ext>
                </a:extLst>
              </p:cNvPr>
              <p:cNvSpPr txBox="1"/>
              <p:nvPr/>
            </p:nvSpPr>
            <p:spPr>
              <a:xfrm>
                <a:off x="2145830" y="3316453"/>
                <a:ext cx="12251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80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D9607E-C707-8A78-23B5-A3257C2B4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830" y="3316453"/>
                <a:ext cx="122510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8BF7A60-BC21-D10B-4BAC-9541414AFC54}"/>
              </a:ext>
            </a:extLst>
          </p:cNvPr>
          <p:cNvCxnSpPr>
            <a:cxnSpLocks/>
          </p:cNvCxnSpPr>
          <p:nvPr/>
        </p:nvCxnSpPr>
        <p:spPr>
          <a:xfrm>
            <a:off x="2145830" y="3730344"/>
            <a:ext cx="12251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BA62E4-6F75-6041-9597-04C9A8EFBDD7}"/>
              </a:ext>
            </a:extLst>
          </p:cNvPr>
          <p:cNvSpPr txBox="1"/>
          <p:nvPr/>
        </p:nvSpPr>
        <p:spPr>
          <a:xfrm>
            <a:off x="6914182" y="2956845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Output</a:t>
            </a:r>
            <a:r>
              <a:rPr lang="zh-CN" altLang="en-US" dirty="0"/>
              <a:t> </a:t>
            </a:r>
            <a:r>
              <a:rPr lang="en-US" altLang="zh-CN" dirty="0"/>
              <a:t>Y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C579F64-16DD-29B3-3B96-06DF5DDB4266}"/>
                  </a:ext>
                </a:extLst>
              </p:cNvPr>
              <p:cNvSpPr txBox="1"/>
              <p:nvPr/>
            </p:nvSpPr>
            <p:spPr>
              <a:xfrm>
                <a:off x="2394189" y="3199014"/>
                <a:ext cx="4572000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C579F64-16DD-29B3-3B96-06DF5DDB4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189" y="3199014"/>
                <a:ext cx="4572000" cy="871264"/>
              </a:xfrm>
              <a:prstGeom prst="rect">
                <a:avLst/>
              </a:prstGeom>
              <a:blipFill>
                <a:blip r:embed="rId12"/>
                <a:stretch>
                  <a:fillRect t="-95652" b="-150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E925321-38A6-D1E1-10C5-2A731F684018}"/>
                  </a:ext>
                </a:extLst>
              </p:cNvPr>
              <p:cNvSpPr txBox="1"/>
              <p:nvPr/>
            </p:nvSpPr>
            <p:spPr>
              <a:xfrm>
                <a:off x="5200650" y="3360636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E925321-38A6-D1E1-10C5-2A731F684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650" y="3360636"/>
                <a:ext cx="4572000" cy="369332"/>
              </a:xfrm>
              <a:prstGeom prst="rect">
                <a:avLst/>
              </a:prstGeom>
              <a:blipFill>
                <a:blip r:embed="rId1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Neural Networks">
            <a:extLst>
              <a:ext uri="{FF2B5EF4-FFF2-40B4-BE49-F238E27FC236}">
                <a16:creationId xmlns:a16="http://schemas.microsoft.com/office/drawing/2014/main" id="{3CB64EC9-1B9E-4EE0-50BE-F722FF195A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49" y="630870"/>
            <a:ext cx="7886700" cy="1009332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1.1</a:t>
            </a:r>
            <a:r>
              <a:rPr lang="zh-CN" altLang="en-US" dirty="0"/>
              <a:t> </a:t>
            </a:r>
            <a:r>
              <a:rPr lang="en-US" dirty="0"/>
              <a:t>McCulloch–Pitts neuron</a:t>
            </a:r>
            <a:r>
              <a:rPr lang="zh-CN" altLang="en-US" dirty="0"/>
              <a:t> </a:t>
            </a:r>
            <a:r>
              <a:rPr lang="en-US" altLang="zh-CN" dirty="0"/>
              <a:t>(1943)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73121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 advAuto="0"/>
      <p:bldP spid="192" grpId="0" animBg="1" advAuto="0"/>
      <p:bldP spid="193" grpId="0" animBg="1"/>
      <p:bldP spid="194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57883-457A-0803-2C42-E51313919A7A}"/>
              </a:ext>
            </a:extLst>
          </p:cNvPr>
          <p:cNvSpPr txBox="1"/>
          <p:nvPr/>
        </p:nvSpPr>
        <p:spPr>
          <a:xfrm>
            <a:off x="304798" y="6409275"/>
            <a:ext cx="82105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222222"/>
                </a:solidFill>
                <a:effectLst/>
                <a:latin typeface="Helvetica" pitchFamily="2" charset="0"/>
              </a:rPr>
              <a:t>McCulloch, W. S., &amp; Pitts, W. (1943). A logical calculus of the ideas immanent in nervous activity.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Helvetica" pitchFamily="2" charset="0"/>
              </a:rPr>
              <a:t>The bulletin of mathematical biophysics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Helvetica" pitchFamily="2" charset="0"/>
              </a:rPr>
              <a:t>,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Helvetica" pitchFamily="2" charset="0"/>
              </a:rPr>
              <a:t>5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Helvetica" pitchFamily="2" charset="0"/>
              </a:rPr>
              <a:t>, 115-133.</a:t>
            </a:r>
            <a:endParaRPr lang="en-US" sz="1100" dirty="0">
              <a:latin typeface="Helvetica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D73026-359C-75DF-FF06-8562EE8D2C49}"/>
              </a:ext>
            </a:extLst>
          </p:cNvPr>
          <p:cNvSpPr txBox="1"/>
          <p:nvPr/>
        </p:nvSpPr>
        <p:spPr>
          <a:xfrm>
            <a:off x="304797" y="4622996"/>
            <a:ext cx="8534404" cy="1687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lvl="1" indent="-2857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35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Multiply each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5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35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binary input by its weight</a:t>
            </a:r>
          </a:p>
          <a:p>
            <a:pPr marL="628650" marR="0" lvl="1" indent="-2857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35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Sum all weighted inputs</a:t>
            </a:r>
          </a:p>
          <a:p>
            <a:pPr marL="628650" lvl="1" indent="-285750" defTabSz="685800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35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Compare the sum with the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35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threshold</a:t>
            </a:r>
          </a:p>
          <a:p>
            <a:pPr marL="628650" lvl="1" indent="-285750" defTabSz="685800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0356B"/>
                </a:solidFill>
                <a:latin typeface="Helvetica" pitchFamily="2" charset="0"/>
              </a:rPr>
              <a:t>Output binary 1/0</a:t>
            </a:r>
            <a:r>
              <a:rPr lang="zh-CN" altLang="en-US" sz="1600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rgbClr val="00356B"/>
                </a:solidFill>
                <a:latin typeface="Helvetica" pitchFamily="2" charset="0"/>
              </a:rPr>
              <a:t>(representing whether the neuron is </a:t>
            </a:r>
            <a:r>
              <a:rPr lang="en-US" altLang="zh-CN" sz="1600" b="1" dirty="0">
                <a:solidFill>
                  <a:srgbClr val="00356B"/>
                </a:solidFill>
                <a:latin typeface="Helvetica" pitchFamily="2" charset="0"/>
              </a:rPr>
              <a:t>fired</a:t>
            </a:r>
            <a:r>
              <a:rPr lang="en-US" altLang="zh-CN" sz="1600" dirty="0">
                <a:solidFill>
                  <a:srgbClr val="00356B"/>
                </a:solidFill>
                <a:latin typeface="Helvetica" pitchFamily="2" charset="0"/>
              </a:rPr>
              <a:t>)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356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C75161-4B9F-FE43-3866-C7EA6D604E2F}"/>
              </a:ext>
            </a:extLst>
          </p:cNvPr>
          <p:cNvSpPr txBox="1"/>
          <p:nvPr/>
        </p:nvSpPr>
        <p:spPr>
          <a:xfrm>
            <a:off x="776739" y="1921901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en-US" altLang="zh-CN" baseline="-25000" dirty="0"/>
              <a:t>1</a:t>
            </a:r>
            <a:endParaRPr lang="en-US" baseline="-25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59C3FD-D77E-45DE-EEC8-FB1EB78BB7BF}"/>
              </a:ext>
            </a:extLst>
          </p:cNvPr>
          <p:cNvSpPr txBox="1"/>
          <p:nvPr/>
        </p:nvSpPr>
        <p:spPr>
          <a:xfrm>
            <a:off x="776739" y="2523981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en-US" altLang="zh-CN" baseline="-25000" dirty="0"/>
              <a:t>2</a:t>
            </a:r>
            <a:endParaRPr lang="en-US" baseline="-25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71CF29-2130-43DD-65B3-F8506F6707F3}"/>
              </a:ext>
            </a:extLst>
          </p:cNvPr>
          <p:cNvSpPr txBox="1"/>
          <p:nvPr/>
        </p:nvSpPr>
        <p:spPr>
          <a:xfrm>
            <a:off x="776739" y="3983567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 err="1"/>
              <a:t>X</a:t>
            </a:r>
            <a:r>
              <a:rPr lang="en-US" altLang="zh-CN" baseline="-25000" dirty="0" err="1"/>
              <a:t>n</a:t>
            </a:r>
            <a:endParaRPr lang="en-US" baseline="-25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DFD6C7-1103-3BDB-56DB-DE9C60B2CEF0}"/>
              </a:ext>
            </a:extLst>
          </p:cNvPr>
          <p:cNvSpPr txBox="1"/>
          <p:nvPr/>
        </p:nvSpPr>
        <p:spPr>
          <a:xfrm>
            <a:off x="776738" y="3518808"/>
            <a:ext cx="470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…</a:t>
            </a:r>
            <a:endParaRPr lang="en-US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C3EEA1-ADBB-E493-551F-9F724DCB775A}"/>
              </a:ext>
            </a:extLst>
          </p:cNvPr>
          <p:cNvSpPr txBox="1"/>
          <p:nvPr/>
        </p:nvSpPr>
        <p:spPr>
          <a:xfrm>
            <a:off x="2145831" y="1716157"/>
            <a:ext cx="1225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Weight</a:t>
            </a:r>
            <a:r>
              <a:rPr lang="zh-CN" altLang="en-US" dirty="0"/>
              <a:t> </a:t>
            </a:r>
            <a:r>
              <a:rPr lang="el-GR" altLang="zh-CN" dirty="0"/>
              <a:t>ω</a:t>
            </a:r>
            <a:r>
              <a:rPr lang="en-US" altLang="zh-CN" baseline="-25000" dirty="0"/>
              <a:t>1</a:t>
            </a:r>
            <a:endParaRPr lang="en-US" baseline="-25000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08D7840-56EC-77DD-C7EA-EBF74220BD6D}"/>
              </a:ext>
            </a:extLst>
          </p:cNvPr>
          <p:cNvSpPr/>
          <p:nvPr/>
        </p:nvSpPr>
        <p:spPr>
          <a:xfrm>
            <a:off x="3629377" y="2119735"/>
            <a:ext cx="1975555" cy="19755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356B"/>
                </a:solidFill>
              </a:rPr>
              <a:t>Processor</a:t>
            </a:r>
            <a:endParaRPr lang="en-US" dirty="0">
              <a:solidFill>
                <a:srgbClr val="00356B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473B5DD-8191-CB94-D524-69CDE4256722}"/>
              </a:ext>
            </a:extLst>
          </p:cNvPr>
          <p:cNvCxnSpPr>
            <a:cxnSpLocks/>
          </p:cNvCxnSpPr>
          <p:nvPr/>
        </p:nvCxnSpPr>
        <p:spPr>
          <a:xfrm>
            <a:off x="5729684" y="3151108"/>
            <a:ext cx="10775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824DB9-DA57-1271-930D-E9B8E7B8630D}"/>
              </a:ext>
            </a:extLst>
          </p:cNvPr>
          <p:cNvCxnSpPr>
            <a:cxnSpLocks/>
          </p:cNvCxnSpPr>
          <p:nvPr/>
        </p:nvCxnSpPr>
        <p:spPr>
          <a:xfrm>
            <a:off x="2145831" y="2130048"/>
            <a:ext cx="12251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6D76458-8637-FB3F-5005-39F8B7440824}"/>
              </a:ext>
            </a:extLst>
          </p:cNvPr>
          <p:cNvSpPr txBox="1"/>
          <p:nvPr/>
        </p:nvSpPr>
        <p:spPr>
          <a:xfrm>
            <a:off x="2145831" y="2315237"/>
            <a:ext cx="1225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Weight</a:t>
            </a:r>
            <a:r>
              <a:rPr lang="zh-CN" altLang="en-US" dirty="0"/>
              <a:t> </a:t>
            </a:r>
            <a:r>
              <a:rPr lang="el-GR" altLang="zh-CN" dirty="0"/>
              <a:t>ω</a:t>
            </a:r>
            <a:r>
              <a:rPr lang="en-US" altLang="zh-CN" baseline="-25000" dirty="0"/>
              <a:t>2</a:t>
            </a:r>
            <a:endParaRPr lang="en-US" baseline="-25000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E81B8D3-3C42-B892-F67A-1429A49E5452}"/>
              </a:ext>
            </a:extLst>
          </p:cNvPr>
          <p:cNvCxnSpPr>
            <a:cxnSpLocks/>
          </p:cNvCxnSpPr>
          <p:nvPr/>
        </p:nvCxnSpPr>
        <p:spPr>
          <a:xfrm>
            <a:off x="2145831" y="2729128"/>
            <a:ext cx="12251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4AEB624-B1EF-6CA5-81D4-6C2BDBC52672}"/>
              </a:ext>
            </a:extLst>
          </p:cNvPr>
          <p:cNvSpPr txBox="1"/>
          <p:nvPr/>
        </p:nvSpPr>
        <p:spPr>
          <a:xfrm>
            <a:off x="2145831" y="3767418"/>
            <a:ext cx="1225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Weight</a:t>
            </a:r>
            <a:r>
              <a:rPr lang="zh-CN" altLang="en-US" dirty="0"/>
              <a:t> </a:t>
            </a:r>
            <a:r>
              <a:rPr lang="el-GR" altLang="zh-CN" dirty="0"/>
              <a:t>ω</a:t>
            </a:r>
            <a:r>
              <a:rPr lang="en-US" altLang="zh-CN" baseline="-25000" dirty="0"/>
              <a:t>n</a:t>
            </a:r>
            <a:endParaRPr lang="en-US" baseline="-25000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86A2B94-1406-5630-DFA8-7F092C8EEF69}"/>
              </a:ext>
            </a:extLst>
          </p:cNvPr>
          <p:cNvCxnSpPr>
            <a:cxnSpLocks/>
          </p:cNvCxnSpPr>
          <p:nvPr/>
        </p:nvCxnSpPr>
        <p:spPr>
          <a:xfrm>
            <a:off x="2145831" y="4181309"/>
            <a:ext cx="12251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98F7D0C3-6084-A441-05DA-A57D161EFEB2}"/>
              </a:ext>
            </a:extLst>
          </p:cNvPr>
          <p:cNvSpPr txBox="1"/>
          <p:nvPr/>
        </p:nvSpPr>
        <p:spPr>
          <a:xfrm>
            <a:off x="6914182" y="2956845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Output</a:t>
            </a:r>
            <a:r>
              <a:rPr lang="zh-CN" altLang="en-US" dirty="0"/>
              <a:t> </a:t>
            </a:r>
            <a:r>
              <a:rPr lang="en-US" altLang="zh-CN" dirty="0"/>
              <a:t>Y</a:t>
            </a:r>
            <a:endParaRPr lang="en-US" baseline="-25000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F2CCB2F4-992D-BB6F-10F8-248A832E4ECC}"/>
              </a:ext>
            </a:extLst>
          </p:cNvPr>
          <p:cNvSpPr txBox="1"/>
          <p:nvPr/>
        </p:nvSpPr>
        <p:spPr>
          <a:xfrm>
            <a:off x="776739" y="3153671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en-US" altLang="zh-CN" baseline="-25000" dirty="0"/>
              <a:t>3</a:t>
            </a:r>
            <a:endParaRPr lang="en-US" baseline="-25000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5DC1A94-7962-A2AD-E1FC-A328CE351476}"/>
              </a:ext>
            </a:extLst>
          </p:cNvPr>
          <p:cNvSpPr txBox="1"/>
          <p:nvPr/>
        </p:nvSpPr>
        <p:spPr>
          <a:xfrm>
            <a:off x="2145831" y="2944927"/>
            <a:ext cx="1225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Weight</a:t>
            </a:r>
            <a:r>
              <a:rPr lang="zh-CN" altLang="en-US" dirty="0"/>
              <a:t> </a:t>
            </a:r>
            <a:r>
              <a:rPr lang="el-GR" altLang="zh-CN" dirty="0"/>
              <a:t>ω</a:t>
            </a:r>
            <a:r>
              <a:rPr lang="en-US" altLang="zh-CN" baseline="-25000" dirty="0"/>
              <a:t>3</a:t>
            </a:r>
            <a:endParaRPr lang="en-US" baseline="-25000" dirty="0"/>
          </a:p>
        </p:txBody>
      </p: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626DCE26-DEC0-DB56-A943-995C95ECE24D}"/>
              </a:ext>
            </a:extLst>
          </p:cNvPr>
          <p:cNvCxnSpPr>
            <a:cxnSpLocks/>
          </p:cNvCxnSpPr>
          <p:nvPr/>
        </p:nvCxnSpPr>
        <p:spPr>
          <a:xfrm>
            <a:off x="2145831" y="3358818"/>
            <a:ext cx="12251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Neural Networks">
            <a:extLst>
              <a:ext uri="{FF2B5EF4-FFF2-40B4-BE49-F238E27FC236}">
                <a16:creationId xmlns:a16="http://schemas.microsoft.com/office/drawing/2014/main" id="{4CCECB29-8BF8-EDA9-3E8F-A090FE51E6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49" y="630870"/>
            <a:ext cx="7886700" cy="1009332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1.1</a:t>
            </a:r>
            <a:r>
              <a:rPr lang="zh-CN" altLang="en-US" dirty="0"/>
              <a:t> </a:t>
            </a:r>
            <a:r>
              <a:rPr lang="en-US" dirty="0"/>
              <a:t>McCulloch–Pitts neuron (1943)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832617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6A3B3-5B6F-E344-A434-E187CB34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12189898-0699-B841-BABB-13621D92D9FE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67F4C-D03C-2949-B6DF-82241014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 descr="没有照片描述。">
            <a:extLst>
              <a:ext uri="{FF2B5EF4-FFF2-40B4-BE49-F238E27FC236}">
                <a16:creationId xmlns:a16="http://schemas.microsoft.com/office/drawing/2014/main" id="{6BB093BF-2637-FD3E-B913-83051A20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44" y="993988"/>
            <a:ext cx="3528512" cy="487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inly from brute force computing power…">
            <a:extLst>
              <a:ext uri="{FF2B5EF4-FFF2-40B4-BE49-F238E27FC236}">
                <a16:creationId xmlns:a16="http://schemas.microsoft.com/office/drawing/2014/main" id="{6BE79A0D-D0B1-E659-776E-931160C4FF15}"/>
              </a:ext>
            </a:extLst>
          </p:cNvPr>
          <p:cNvSpPr txBox="1">
            <a:spLocks/>
          </p:cNvSpPr>
          <p:nvPr/>
        </p:nvSpPr>
        <p:spPr>
          <a:xfrm>
            <a:off x="4030133" y="993988"/>
            <a:ext cx="4730046" cy="5135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What is it?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4216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dirty="0"/>
              <a:t>Example: Decide whether to attend a cheese festival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D73026-359C-75DF-FF06-8562EE8D2C49}"/>
                  </a:ext>
                </a:extLst>
              </p:cNvPr>
              <p:cNvSpPr txBox="1"/>
              <p:nvPr/>
            </p:nvSpPr>
            <p:spPr>
              <a:xfrm>
                <a:off x="304797" y="4339473"/>
                <a:ext cx="8534404" cy="2245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1" defTabSz="685800">
                  <a:lnSpc>
                    <a:spcPct val="150000"/>
                  </a:lnSpc>
                  <a:spcBef>
                    <a:spcPts val="375"/>
                  </a:spcBef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56B"/>
                    </a:solidFill>
                    <a:effectLst/>
                    <a:uLnTx/>
                    <a:uFillTx/>
                    <a:latin typeface="Helvetica" pitchFamily="2" charset="0"/>
                  </a:rPr>
                  <a:t>Case 1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56B"/>
                    </a:solidFill>
                    <a:effectLst/>
                    <a:uLnTx/>
                    <a:uFillTx/>
                    <a:latin typeface="Helvetica" pitchFamily="2" charset="0"/>
                  </a:rPr>
                  <a:t>: Love cheese but hate bad weather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15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=6</m:t>
                    </m:r>
                    <m: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=2</m:t>
                    </m:r>
                    <m: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56B"/>
                  </a:solidFill>
                  <a:effectLst/>
                  <a:uLnTx/>
                  <a:uFillTx/>
                  <a:latin typeface="Helvetica" pitchFamily="2" charset="0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15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56B"/>
                    </a:solidFill>
                    <a:effectLst/>
                    <a:uLnTx/>
                    <a:uFillTx/>
                    <a:latin typeface="Helvetica" pitchFamily="2" charset="0"/>
                  </a:rPr>
                  <a:t>Threshold</a:t>
                </a:r>
                <a14:m>
                  <m:oMath xmlns:m="http://schemas.openxmlformats.org/officeDocument/2006/math">
                    <m:r>
                      <a:rPr kumimoji="0" lang="en-US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56B"/>
                  </a:solidFill>
                  <a:effectLst/>
                  <a:uLnTx/>
                  <a:uFillTx/>
                  <a:latin typeface="Helvetica" pitchFamily="2" charset="0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15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56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56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56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56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56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56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56B"/>
                    </a:solidFill>
                    <a:effectLst/>
                    <a:uLnTx/>
                    <a:uFillTx/>
                    <a:latin typeface="Helvetica" pitchFamily="2" charset="0"/>
                  </a:rPr>
                  <a:t> threshold whenever weather is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56B"/>
                    </a:solidFill>
                    <a:effectLst/>
                    <a:uLnTx/>
                    <a:uFillTx/>
                    <a:latin typeface="Helvetica" pitchFamily="2" charset="0"/>
                  </a:rPr>
                  <a:t>good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56B"/>
                    </a:solidFill>
                    <a:effectLst/>
                    <a:uLnTx/>
                    <a:uFillTx/>
                    <a:latin typeface="Helvetica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56B"/>
                    </a:solidFill>
                    <a:effectLst/>
                    <a:uLnTx/>
                    <a:uFillTx/>
                    <a:latin typeface="Helvetica" pitchFamily="2" charset="0"/>
                  </a:rPr>
                  <a:t>)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15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56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56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56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56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56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356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56B"/>
                    </a:solidFill>
                    <a:effectLst/>
                    <a:uLnTx/>
                    <a:uFillTx/>
                    <a:latin typeface="Helvetica" pitchFamily="2" charset="0"/>
                  </a:rPr>
                  <a:t> threshold whenever weather is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56B"/>
                    </a:solidFill>
                    <a:effectLst/>
                    <a:uLnTx/>
                    <a:uFillTx/>
                    <a:latin typeface="Helvetica" pitchFamily="2" charset="0"/>
                  </a:rPr>
                  <a:t>bad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56B"/>
                    </a:solidFill>
                    <a:effectLst/>
                    <a:uLnTx/>
                    <a:uFillTx/>
                    <a:latin typeface="Helvetica" pitchFamily="2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56B"/>
                    </a:solidFill>
                    <a:effectLst/>
                    <a:uLnTx/>
                    <a:uFillTx/>
                    <a:latin typeface="Helvetica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D73026-359C-75DF-FF06-8562EE8D2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7" y="4339473"/>
                <a:ext cx="8534404" cy="2245487"/>
              </a:xfrm>
              <a:prstGeom prst="rect">
                <a:avLst/>
              </a:prstGeom>
              <a:blipFill>
                <a:blip r:embed="rId3"/>
                <a:stretch>
                  <a:fillRect b="-25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ECC75161-4B9F-FE43-3866-C7EA6D604E2F}"/>
              </a:ext>
            </a:extLst>
          </p:cNvPr>
          <p:cNvSpPr txBox="1"/>
          <p:nvPr/>
        </p:nvSpPr>
        <p:spPr>
          <a:xfrm>
            <a:off x="776739" y="2317007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en-US" altLang="zh-CN" baseline="-25000" dirty="0"/>
              <a:t>1</a:t>
            </a:r>
            <a:endParaRPr lang="en-US" baseline="-25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59C3FD-D77E-45DE-EEC8-FB1EB78BB7BF}"/>
              </a:ext>
            </a:extLst>
          </p:cNvPr>
          <p:cNvSpPr txBox="1"/>
          <p:nvPr/>
        </p:nvSpPr>
        <p:spPr>
          <a:xfrm>
            <a:off x="776739" y="2919087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en-US" altLang="zh-CN" baseline="-25000" dirty="0"/>
              <a:t>2</a:t>
            </a:r>
            <a:endParaRPr lang="en-US" baseline="-25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71CF29-2130-43DD-65B3-F8506F6707F3}"/>
              </a:ext>
            </a:extLst>
          </p:cNvPr>
          <p:cNvSpPr txBox="1"/>
          <p:nvPr/>
        </p:nvSpPr>
        <p:spPr>
          <a:xfrm>
            <a:off x="776738" y="3532602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en-US" altLang="zh-CN" baseline="-25000" dirty="0"/>
              <a:t>3</a:t>
            </a:r>
            <a:endParaRPr lang="en-US" baseline="-25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C3EEA1-ADBB-E493-551F-9F724DCB775A}"/>
              </a:ext>
            </a:extLst>
          </p:cNvPr>
          <p:cNvSpPr txBox="1"/>
          <p:nvPr/>
        </p:nvSpPr>
        <p:spPr>
          <a:xfrm>
            <a:off x="2145831" y="2111263"/>
            <a:ext cx="1225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dirty="0"/>
              <a:t>ω</a:t>
            </a:r>
            <a:r>
              <a:rPr lang="en-US" altLang="zh-CN" baseline="-25000" dirty="0"/>
              <a:t>1 </a:t>
            </a:r>
            <a:r>
              <a:rPr lang="en-US" altLang="zh-CN" dirty="0"/>
              <a:t>= 6</a:t>
            </a:r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08D7840-56EC-77DD-C7EA-EBF74220BD6D}"/>
              </a:ext>
            </a:extLst>
          </p:cNvPr>
          <p:cNvSpPr/>
          <p:nvPr/>
        </p:nvSpPr>
        <p:spPr>
          <a:xfrm>
            <a:off x="3629377" y="2119735"/>
            <a:ext cx="1975555" cy="19755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356B"/>
                </a:solidFill>
              </a:rPr>
              <a:t>Processor</a:t>
            </a:r>
            <a:endParaRPr lang="en-US" dirty="0">
              <a:solidFill>
                <a:srgbClr val="00356B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473B5DD-8191-CB94-D524-69CDE4256722}"/>
              </a:ext>
            </a:extLst>
          </p:cNvPr>
          <p:cNvCxnSpPr>
            <a:cxnSpLocks/>
          </p:cNvCxnSpPr>
          <p:nvPr/>
        </p:nvCxnSpPr>
        <p:spPr>
          <a:xfrm>
            <a:off x="5729684" y="3151108"/>
            <a:ext cx="10775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824DB9-DA57-1271-930D-E9B8E7B8630D}"/>
              </a:ext>
            </a:extLst>
          </p:cNvPr>
          <p:cNvCxnSpPr>
            <a:cxnSpLocks/>
          </p:cNvCxnSpPr>
          <p:nvPr/>
        </p:nvCxnSpPr>
        <p:spPr>
          <a:xfrm>
            <a:off x="2145831" y="2525154"/>
            <a:ext cx="12251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6D76458-8637-FB3F-5005-39F8B7440824}"/>
              </a:ext>
            </a:extLst>
          </p:cNvPr>
          <p:cNvSpPr txBox="1"/>
          <p:nvPr/>
        </p:nvSpPr>
        <p:spPr>
          <a:xfrm>
            <a:off x="2145831" y="2710343"/>
            <a:ext cx="1225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dirty="0"/>
              <a:t>ω</a:t>
            </a:r>
            <a:r>
              <a:rPr lang="en-US" altLang="zh-CN" baseline="-25000" dirty="0"/>
              <a:t>2 </a:t>
            </a:r>
            <a:r>
              <a:rPr lang="en-US" altLang="zh-CN" dirty="0"/>
              <a:t>= 2</a:t>
            </a:r>
            <a:endParaRPr lang="en-US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E81B8D3-3C42-B892-F67A-1429A49E5452}"/>
              </a:ext>
            </a:extLst>
          </p:cNvPr>
          <p:cNvCxnSpPr>
            <a:cxnSpLocks/>
          </p:cNvCxnSpPr>
          <p:nvPr/>
        </p:nvCxnSpPr>
        <p:spPr>
          <a:xfrm>
            <a:off x="2145831" y="3124234"/>
            <a:ext cx="12251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4AEB624-B1EF-6CA5-81D4-6C2BDBC52672}"/>
              </a:ext>
            </a:extLst>
          </p:cNvPr>
          <p:cNvSpPr txBox="1"/>
          <p:nvPr/>
        </p:nvSpPr>
        <p:spPr>
          <a:xfrm>
            <a:off x="2145830" y="3316453"/>
            <a:ext cx="1225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dirty="0"/>
              <a:t>ω</a:t>
            </a:r>
            <a:r>
              <a:rPr lang="en-US" altLang="zh-CN" baseline="-25000" dirty="0"/>
              <a:t>3 </a:t>
            </a:r>
            <a:r>
              <a:rPr lang="en-US" altLang="zh-CN" dirty="0"/>
              <a:t>= 2</a:t>
            </a:r>
            <a:endParaRPr lang="en-US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86A2B94-1406-5630-DFA8-7F092C8EEF69}"/>
              </a:ext>
            </a:extLst>
          </p:cNvPr>
          <p:cNvCxnSpPr>
            <a:cxnSpLocks/>
          </p:cNvCxnSpPr>
          <p:nvPr/>
        </p:nvCxnSpPr>
        <p:spPr>
          <a:xfrm>
            <a:off x="2145830" y="3730344"/>
            <a:ext cx="12251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98F7D0C3-6084-A441-05DA-A57D161EFEB2}"/>
              </a:ext>
            </a:extLst>
          </p:cNvPr>
          <p:cNvSpPr txBox="1"/>
          <p:nvPr/>
        </p:nvSpPr>
        <p:spPr>
          <a:xfrm>
            <a:off x="6914182" y="2956845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Output</a:t>
            </a:r>
            <a:r>
              <a:rPr lang="zh-CN" altLang="en-US" dirty="0"/>
              <a:t> </a:t>
            </a:r>
            <a:r>
              <a:rPr lang="en-US" altLang="zh-CN" dirty="0"/>
              <a:t>Y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375930-099B-A0BF-0271-386AA693EB45}"/>
                  </a:ext>
                </a:extLst>
              </p:cNvPr>
              <p:cNvSpPr txBox="1"/>
              <p:nvPr/>
            </p:nvSpPr>
            <p:spPr>
              <a:xfrm>
                <a:off x="3515847" y="3292600"/>
                <a:ext cx="2328683" cy="4246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1" defTabSz="914400" rtl="0" eaLnBrk="1" fontAlgn="auto" latinLnBrk="0" hangingPunct="1">
                  <a:lnSpc>
                    <a:spcPct val="15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56B"/>
                    </a:solidFill>
                    <a:effectLst/>
                    <a:uLnTx/>
                    <a:uFillTx/>
                    <a:latin typeface="Helvetica" pitchFamily="2" charset="0"/>
                  </a:rPr>
                  <a:t>Threshold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endPara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356B"/>
                  </a:solidFill>
                  <a:effectLst/>
                  <a:uLnTx/>
                  <a:uFillTx/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375930-099B-A0BF-0271-386AA693E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847" y="3292600"/>
                <a:ext cx="2328683" cy="424668"/>
              </a:xfrm>
              <a:prstGeom prst="rect">
                <a:avLst/>
              </a:prstGeom>
              <a:blipFill>
                <a:blip r:embed="rId4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3D4D72DE-2819-7AC6-6291-CB7BD186ABED}"/>
              </a:ext>
            </a:extLst>
          </p:cNvPr>
          <p:cNvSpPr/>
          <p:nvPr/>
        </p:nvSpPr>
        <p:spPr>
          <a:xfrm>
            <a:off x="241449" y="1944822"/>
            <a:ext cx="1190261" cy="3800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Rainy?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303F03-7286-11BB-8078-96FDD09A7CC9}"/>
              </a:ext>
            </a:extLst>
          </p:cNvPr>
          <p:cNvSpPr/>
          <p:nvPr/>
        </p:nvSpPr>
        <p:spPr>
          <a:xfrm>
            <a:off x="241450" y="2606954"/>
            <a:ext cx="1190261" cy="3800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Friend?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8BEC94-0993-ED04-E7D6-620F5097709B}"/>
              </a:ext>
            </a:extLst>
          </p:cNvPr>
          <p:cNvSpPr/>
          <p:nvPr/>
        </p:nvSpPr>
        <p:spPr>
          <a:xfrm>
            <a:off x="246359" y="3243821"/>
            <a:ext cx="1190261" cy="3800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Far?</a:t>
            </a:r>
          </a:p>
        </p:txBody>
      </p:sp>
    </p:spTree>
    <p:extLst>
      <p:ext uri="{BB962C8B-B14F-4D97-AF65-F5344CB8AC3E}">
        <p14:creationId xmlns:p14="http://schemas.microsoft.com/office/powerpoint/2010/main" val="392854283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dirty="0"/>
              <a:t>Example: Decide whether to attend a cheese festival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D73026-359C-75DF-FF06-8562EE8D2C49}"/>
                  </a:ext>
                </a:extLst>
              </p:cNvPr>
              <p:cNvSpPr txBox="1"/>
              <p:nvPr/>
            </p:nvSpPr>
            <p:spPr>
              <a:xfrm>
                <a:off x="304797" y="4339473"/>
                <a:ext cx="8534404" cy="21364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1" defTabSz="685800">
                  <a:lnSpc>
                    <a:spcPct val="150000"/>
                  </a:lnSpc>
                  <a:spcBef>
                    <a:spcPts val="375"/>
                  </a:spcBef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56B"/>
                    </a:solidFill>
                    <a:effectLst/>
                    <a:uLnTx/>
                    <a:uFillTx/>
                    <a:latin typeface="Helvetica" pitchFamily="2" charset="0"/>
                  </a:rPr>
                  <a:t>Case 2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56B"/>
                    </a:solidFill>
                    <a:effectLst/>
                    <a:uLnTx/>
                    <a:uFillTx/>
                    <a:latin typeface="Helvetica" pitchFamily="2" charset="0"/>
                  </a:rPr>
                  <a:t>: Love cheese but don’t hate bad weather as much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15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=6</m:t>
                    </m:r>
                    <m: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=2</m:t>
                    </m:r>
                    <m: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5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56B"/>
                  </a:solidFill>
                  <a:effectLst/>
                  <a:uLnTx/>
                  <a:uFillTx/>
                  <a:latin typeface="Helvetica" pitchFamily="2" charset="0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15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56B"/>
                    </a:solidFill>
                    <a:effectLst/>
                    <a:uLnTx/>
                    <a:uFillTx/>
                    <a:latin typeface="Helvetica" pitchFamily="2" charset="0"/>
                  </a:rPr>
                  <a:t>Threshold</a:t>
                </a:r>
                <a14:m>
                  <m:oMath xmlns:m="http://schemas.openxmlformats.org/officeDocument/2006/math">
                    <m:r>
                      <a:rPr kumimoji="0" lang="en-US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56B"/>
                  </a:solidFill>
                  <a:effectLst/>
                  <a:uLnTx/>
                  <a:uFillTx/>
                  <a:latin typeface="Helvetica" pitchFamily="2" charset="0"/>
                </a:endParaRPr>
              </a:p>
              <a:p>
                <a:pPr marL="685800" lvl="1" indent="-228600">
                  <a:lnSpc>
                    <a:spcPct val="15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1600" i="1" smtClean="0">
                            <a:solidFill>
                              <a:srgbClr val="00356B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600" i="1">
                            <a:solidFill>
                              <a:srgbClr val="00356B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00356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00356B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00356B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solidFill>
                                  <a:srgbClr val="00356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00356B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00356B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US" sz="1600" i="1">
                        <a:solidFill>
                          <a:srgbClr val="00356B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 threshold whenever weather is good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356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356B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356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solidFill>
                          <a:srgbClr val="00356B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) </a:t>
                </a:r>
                <a:r>
                  <a:rPr lang="en-US" sz="1600" i="1" dirty="0">
                    <a:solidFill>
                      <a:srgbClr val="00356B"/>
                    </a:solidFill>
                    <a:latin typeface="Helvetica" pitchFamily="2" charset="0"/>
                  </a:rPr>
                  <a:t>or</a:t>
                </a:r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 friend will go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356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356B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356B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solidFill>
                          <a:srgbClr val="00356B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) </a:t>
                </a:r>
                <a:r>
                  <a:rPr lang="en-US" sz="1600" i="1" dirty="0">
                    <a:solidFill>
                      <a:srgbClr val="00356B"/>
                    </a:solidFill>
                    <a:latin typeface="Helvetica" pitchFamily="2" charset="0"/>
                  </a:rPr>
                  <a:t>and</a:t>
                </a:r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 when the festival is nearby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356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356B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356B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solidFill>
                          <a:srgbClr val="00356B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)</a:t>
                </a:r>
                <a:endParaRPr lang="en-US" sz="1600" b="1" dirty="0">
                  <a:solidFill>
                    <a:srgbClr val="00356B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D73026-359C-75DF-FF06-8562EE8D2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7" y="4339473"/>
                <a:ext cx="8534404" cy="2136482"/>
              </a:xfrm>
              <a:prstGeom prst="rect">
                <a:avLst/>
              </a:prstGeom>
              <a:blipFill>
                <a:blip r:embed="rId3"/>
                <a:stretch>
                  <a:fillRect b="-10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ECC75161-4B9F-FE43-3866-C7EA6D604E2F}"/>
              </a:ext>
            </a:extLst>
          </p:cNvPr>
          <p:cNvSpPr txBox="1"/>
          <p:nvPr/>
        </p:nvSpPr>
        <p:spPr>
          <a:xfrm>
            <a:off x="776739" y="2317007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en-US" altLang="zh-CN" baseline="-25000" dirty="0"/>
              <a:t>1</a:t>
            </a:r>
            <a:endParaRPr lang="en-US" baseline="-25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59C3FD-D77E-45DE-EEC8-FB1EB78BB7BF}"/>
              </a:ext>
            </a:extLst>
          </p:cNvPr>
          <p:cNvSpPr txBox="1"/>
          <p:nvPr/>
        </p:nvSpPr>
        <p:spPr>
          <a:xfrm>
            <a:off x="776739" y="2919087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en-US" altLang="zh-CN" baseline="-25000" dirty="0"/>
              <a:t>2</a:t>
            </a:r>
            <a:endParaRPr lang="en-US" baseline="-25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71CF29-2130-43DD-65B3-F8506F6707F3}"/>
              </a:ext>
            </a:extLst>
          </p:cNvPr>
          <p:cNvSpPr txBox="1"/>
          <p:nvPr/>
        </p:nvSpPr>
        <p:spPr>
          <a:xfrm>
            <a:off x="776738" y="3532602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en-US" altLang="zh-CN" baseline="-25000" dirty="0"/>
              <a:t>3</a:t>
            </a:r>
            <a:endParaRPr lang="en-US" baseline="-25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C3EEA1-ADBB-E493-551F-9F724DCB775A}"/>
              </a:ext>
            </a:extLst>
          </p:cNvPr>
          <p:cNvSpPr txBox="1"/>
          <p:nvPr/>
        </p:nvSpPr>
        <p:spPr>
          <a:xfrm>
            <a:off x="2145831" y="2111263"/>
            <a:ext cx="1225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dirty="0"/>
              <a:t>ω</a:t>
            </a:r>
            <a:r>
              <a:rPr lang="en-US" altLang="zh-CN" baseline="-25000" dirty="0"/>
              <a:t>1 </a:t>
            </a:r>
            <a:r>
              <a:rPr lang="en-US" altLang="zh-CN" dirty="0"/>
              <a:t>= 6</a:t>
            </a:r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08D7840-56EC-77DD-C7EA-EBF74220BD6D}"/>
              </a:ext>
            </a:extLst>
          </p:cNvPr>
          <p:cNvSpPr/>
          <p:nvPr/>
        </p:nvSpPr>
        <p:spPr>
          <a:xfrm>
            <a:off x="3629377" y="2119735"/>
            <a:ext cx="1975555" cy="19755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356B"/>
                </a:solidFill>
              </a:rPr>
              <a:t>Processor</a:t>
            </a:r>
            <a:endParaRPr lang="en-US" dirty="0">
              <a:solidFill>
                <a:srgbClr val="00356B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473B5DD-8191-CB94-D524-69CDE4256722}"/>
              </a:ext>
            </a:extLst>
          </p:cNvPr>
          <p:cNvCxnSpPr>
            <a:cxnSpLocks/>
          </p:cNvCxnSpPr>
          <p:nvPr/>
        </p:nvCxnSpPr>
        <p:spPr>
          <a:xfrm>
            <a:off x="5729684" y="3151108"/>
            <a:ext cx="10775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824DB9-DA57-1271-930D-E9B8E7B8630D}"/>
              </a:ext>
            </a:extLst>
          </p:cNvPr>
          <p:cNvCxnSpPr>
            <a:cxnSpLocks/>
          </p:cNvCxnSpPr>
          <p:nvPr/>
        </p:nvCxnSpPr>
        <p:spPr>
          <a:xfrm>
            <a:off x="2145831" y="2525154"/>
            <a:ext cx="12251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6D76458-8637-FB3F-5005-39F8B7440824}"/>
              </a:ext>
            </a:extLst>
          </p:cNvPr>
          <p:cNvSpPr txBox="1"/>
          <p:nvPr/>
        </p:nvSpPr>
        <p:spPr>
          <a:xfrm>
            <a:off x="2145831" y="2710343"/>
            <a:ext cx="1225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dirty="0"/>
              <a:t>ω</a:t>
            </a:r>
            <a:r>
              <a:rPr lang="en-US" altLang="zh-CN" baseline="-25000" dirty="0"/>
              <a:t>2 </a:t>
            </a:r>
            <a:r>
              <a:rPr lang="en-US" altLang="zh-CN" dirty="0"/>
              <a:t>= 2</a:t>
            </a:r>
            <a:endParaRPr lang="en-US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E81B8D3-3C42-B892-F67A-1429A49E5452}"/>
              </a:ext>
            </a:extLst>
          </p:cNvPr>
          <p:cNvCxnSpPr>
            <a:cxnSpLocks/>
          </p:cNvCxnSpPr>
          <p:nvPr/>
        </p:nvCxnSpPr>
        <p:spPr>
          <a:xfrm>
            <a:off x="2145831" y="3124234"/>
            <a:ext cx="12251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4AEB624-B1EF-6CA5-81D4-6C2BDBC52672}"/>
              </a:ext>
            </a:extLst>
          </p:cNvPr>
          <p:cNvSpPr txBox="1"/>
          <p:nvPr/>
        </p:nvSpPr>
        <p:spPr>
          <a:xfrm>
            <a:off x="2145830" y="3316453"/>
            <a:ext cx="1225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dirty="0"/>
              <a:t>ω</a:t>
            </a:r>
            <a:r>
              <a:rPr lang="en-US" altLang="zh-CN" baseline="-25000" dirty="0"/>
              <a:t>3 </a:t>
            </a:r>
            <a:r>
              <a:rPr lang="en-US" altLang="zh-CN" dirty="0"/>
              <a:t>= 2</a:t>
            </a:r>
            <a:endParaRPr lang="en-US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86A2B94-1406-5630-DFA8-7F092C8EEF69}"/>
              </a:ext>
            </a:extLst>
          </p:cNvPr>
          <p:cNvCxnSpPr>
            <a:cxnSpLocks/>
          </p:cNvCxnSpPr>
          <p:nvPr/>
        </p:nvCxnSpPr>
        <p:spPr>
          <a:xfrm>
            <a:off x="2145830" y="3730344"/>
            <a:ext cx="12251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98F7D0C3-6084-A441-05DA-A57D161EFEB2}"/>
              </a:ext>
            </a:extLst>
          </p:cNvPr>
          <p:cNvSpPr txBox="1"/>
          <p:nvPr/>
        </p:nvSpPr>
        <p:spPr>
          <a:xfrm>
            <a:off x="6914182" y="2956845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Output</a:t>
            </a:r>
            <a:r>
              <a:rPr lang="zh-CN" altLang="en-US" dirty="0"/>
              <a:t> </a:t>
            </a:r>
            <a:r>
              <a:rPr lang="en-US" altLang="zh-CN" dirty="0"/>
              <a:t>Y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F8A031-3DDF-B444-953A-66DBE1BD8604}"/>
                  </a:ext>
                </a:extLst>
              </p:cNvPr>
              <p:cNvSpPr txBox="1"/>
              <p:nvPr/>
            </p:nvSpPr>
            <p:spPr>
              <a:xfrm>
                <a:off x="3515847" y="3292600"/>
                <a:ext cx="2328683" cy="4246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1" defTabSz="914400" rtl="0" eaLnBrk="1" fontAlgn="auto" latinLnBrk="0" hangingPunct="1">
                  <a:lnSpc>
                    <a:spcPct val="15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56B"/>
                    </a:solidFill>
                    <a:effectLst/>
                    <a:uLnTx/>
                    <a:uFillTx/>
                    <a:latin typeface="Helvetica" pitchFamily="2" charset="0"/>
                  </a:rPr>
                  <a:t>Threshold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5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356B"/>
                  </a:solidFill>
                  <a:effectLst/>
                  <a:uLnTx/>
                  <a:uFillTx/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F8A031-3DDF-B444-953A-66DBE1BD8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847" y="3292600"/>
                <a:ext cx="2328683" cy="424668"/>
              </a:xfrm>
              <a:prstGeom prst="rect">
                <a:avLst/>
              </a:prstGeom>
              <a:blipFill>
                <a:blip r:embed="rId4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B5DBD563-F74B-6AFA-CD4F-16D1000A4A5F}"/>
              </a:ext>
            </a:extLst>
          </p:cNvPr>
          <p:cNvSpPr/>
          <p:nvPr/>
        </p:nvSpPr>
        <p:spPr>
          <a:xfrm>
            <a:off x="241450" y="2606954"/>
            <a:ext cx="1190261" cy="3800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Friend?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AEF4C8-F1A9-606A-2E7E-161FB1E6CF3F}"/>
              </a:ext>
            </a:extLst>
          </p:cNvPr>
          <p:cNvSpPr/>
          <p:nvPr/>
        </p:nvSpPr>
        <p:spPr>
          <a:xfrm>
            <a:off x="246359" y="3243821"/>
            <a:ext cx="1190261" cy="3800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Far?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2DFAD3-AAB5-C64F-B750-E3EF08B48320}"/>
              </a:ext>
            </a:extLst>
          </p:cNvPr>
          <p:cNvSpPr/>
          <p:nvPr/>
        </p:nvSpPr>
        <p:spPr>
          <a:xfrm>
            <a:off x="241449" y="1944822"/>
            <a:ext cx="1190261" cy="3800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Rainy?</a:t>
            </a:r>
          </a:p>
        </p:txBody>
      </p:sp>
    </p:spTree>
    <p:extLst>
      <p:ext uri="{BB962C8B-B14F-4D97-AF65-F5344CB8AC3E}">
        <p14:creationId xmlns:p14="http://schemas.microsoft.com/office/powerpoint/2010/main" val="17977556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1.2 Perceptron</a:t>
            </a:r>
            <a:r>
              <a:rPr lang="zh-CN" altLang="en-US" dirty="0"/>
              <a:t> </a:t>
            </a:r>
            <a:r>
              <a:rPr lang="en-US" altLang="zh-CN" dirty="0"/>
              <a:t>(Rosenblatt,1958) - bias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2C1D525-CB35-8587-A42E-F41055D971CD}"/>
                  </a:ext>
                </a:extLst>
              </p:cNvPr>
              <p:cNvSpPr txBox="1"/>
              <p:nvPr/>
            </p:nvSpPr>
            <p:spPr>
              <a:xfrm>
                <a:off x="609596" y="4594829"/>
                <a:ext cx="8534404" cy="2118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Replace the threshold with perceptron </a:t>
                </a:r>
                <a:r>
                  <a:rPr lang="en-US" sz="1600" i="1" dirty="0">
                    <a:solidFill>
                      <a:srgbClr val="00356B"/>
                    </a:solidFill>
                    <a:latin typeface="Helvetica" pitchFamily="2" charset="0"/>
                  </a:rPr>
                  <a:t>bias</a:t>
                </a:r>
                <a:endParaRPr lang="en-US" sz="1600" dirty="0">
                  <a:solidFill>
                    <a:srgbClr val="00356B"/>
                  </a:solidFill>
                  <a:latin typeface="Helvetica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Bias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356B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600" b="0" i="1" smtClean="0">
                        <a:solidFill>
                          <a:srgbClr val="00356B"/>
                        </a:solidFill>
                        <a:latin typeface="Cambria Math" panose="02040503050406030204" pitchFamily="18" charset="0"/>
                      </a:rPr>
                      <m:t>=−</m:t>
                    </m:r>
                  </m:oMath>
                </a14:m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threshold</a:t>
                </a:r>
              </a:p>
              <a:p>
                <a:pPr marL="0" indent="0">
                  <a:buNone/>
                </a:pPr>
                <a:endParaRPr lang="en-US" sz="1600" dirty="0">
                  <a:solidFill>
                    <a:srgbClr val="00356B"/>
                  </a:solidFill>
                  <a:latin typeface="Helvetica" pitchFamily="2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>
                          <a:solidFill>
                            <a:srgbClr val="00356B"/>
                          </a:solidFill>
                          <a:latin typeface="Helvetica" pitchFamily="2" charset="0"/>
                        </a:rPr>
                        <m:t>output</m:t>
                      </m:r>
                      <m:r>
                        <a:rPr lang="en-US" sz="1600" i="1">
                          <a:solidFill>
                            <a:srgbClr val="00356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i="1">
                              <a:solidFill>
                                <a:srgbClr val="00356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>
                                  <a:solidFill>
                                    <a:srgbClr val="00356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600" i="1">
                                      <a:solidFill>
                                        <a:srgbClr val="00356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solidFill>
                                          <a:srgbClr val="00356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600">
                                        <a:solidFill>
                                          <a:srgbClr val="00356B"/>
                                        </a:solidFill>
                                        <a:latin typeface="Helvetica" pitchFamily="2" charset="0"/>
                                      </a:rPr>
                                      <m:t>if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mr>
                              </m:m>
                              <m:r>
                                <a:rPr lang="en-US" sz="1600" b="0" i="1" smtClean="0">
                                  <a:solidFill>
                                    <a:srgbClr val="00356B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600" b="0" i="1" smtClean="0">
                                  <a:solidFill>
                                    <a:srgbClr val="00356B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1600" b="0" i="1" smtClean="0">
                                  <a:solidFill>
                                    <a:srgbClr val="00356B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solidFill>
                                    <a:srgbClr val="00356B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0" i="1" smtClean="0">
                                  <a:solidFill>
                                    <a:srgbClr val="00356B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1600" i="1">
                                  <a:solidFill>
                                    <a:srgbClr val="00356B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1600" b="0" i="1" smtClean="0">
                                  <a:solidFill>
                                    <a:srgbClr val="00356B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600" i="1">
                                      <a:solidFill>
                                        <a:srgbClr val="00356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solidFill>
                                          <a:srgbClr val="00356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600" b="0" i="0" smtClean="0">
                                        <a:solidFill>
                                          <a:srgbClr val="00356B"/>
                                        </a:solidFill>
                                        <a:latin typeface="Helvetica" pitchFamily="2" charset="0"/>
                                      </a:rPr>
                                      <m:t>if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600" b="0" i="0" smtClean="0">
                                        <a:solidFill>
                                          <a:srgbClr val="00356B"/>
                                        </a:solidFill>
                                        <a:latin typeface="Helvetica" pitchFamily="2" charset="0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00356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00356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00356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00356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00356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00356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&gt;0</m:t>
                                    </m:r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00356B"/>
                  </a:solidFill>
                  <a:latin typeface="Helvetica" pitchFamily="2" charset="0"/>
                </a:endParaRPr>
              </a:p>
              <a:p>
                <a:endParaRPr lang="en-US" sz="1600" dirty="0">
                  <a:solidFill>
                    <a:srgbClr val="00356B"/>
                  </a:solidFill>
                  <a:latin typeface="Helvetica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Bias is a measure of ease in </a:t>
                </a:r>
                <a:r>
                  <a:rPr lang="en-US" sz="1600" i="1" dirty="0">
                    <a:solidFill>
                      <a:srgbClr val="00356B"/>
                    </a:solidFill>
                    <a:latin typeface="Helvetica" pitchFamily="2" charset="0"/>
                  </a:rPr>
                  <a:t>firing the perceptron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Think of</a:t>
                </a:r>
                <a:r>
                  <a:rPr lang="en-US" sz="1600" i="1" dirty="0">
                    <a:solidFill>
                      <a:srgbClr val="00356B"/>
                    </a:solidFill>
                    <a:latin typeface="Helvetica" pitchFamily="2" charset="0"/>
                  </a:rPr>
                  <a:t> intercept </a:t>
                </a:r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in linear model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2C1D525-CB35-8587-A42E-F41055D97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6" y="4594829"/>
                <a:ext cx="8534404" cy="2118913"/>
              </a:xfrm>
              <a:prstGeom prst="rect">
                <a:avLst/>
              </a:prstGeom>
              <a:blipFill>
                <a:blip r:embed="rId3"/>
                <a:stretch>
                  <a:fillRect l="-298" t="-22024" b="-4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0DA173A-8F84-6437-D0C8-5E37EC5C62A5}"/>
              </a:ext>
            </a:extLst>
          </p:cNvPr>
          <p:cNvSpPr txBox="1"/>
          <p:nvPr/>
        </p:nvSpPr>
        <p:spPr>
          <a:xfrm>
            <a:off x="776739" y="2554076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en-US" altLang="zh-CN" baseline="-25000" dirty="0"/>
              <a:t>1</a:t>
            </a:r>
            <a:endParaRPr lang="en-US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5701DC-C84A-0A41-552D-1F7B12AB0E02}"/>
              </a:ext>
            </a:extLst>
          </p:cNvPr>
          <p:cNvSpPr txBox="1"/>
          <p:nvPr/>
        </p:nvSpPr>
        <p:spPr>
          <a:xfrm>
            <a:off x="776739" y="3156156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en-US" altLang="zh-CN" baseline="-25000" dirty="0"/>
              <a:t>2</a:t>
            </a:r>
            <a:endParaRPr lang="en-US" baseline="-25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FD5963-3216-F580-93CB-D60D4B82EA7B}"/>
              </a:ext>
            </a:extLst>
          </p:cNvPr>
          <p:cNvSpPr txBox="1"/>
          <p:nvPr/>
        </p:nvSpPr>
        <p:spPr>
          <a:xfrm>
            <a:off x="776739" y="3983567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 err="1"/>
              <a:t>X</a:t>
            </a:r>
            <a:r>
              <a:rPr lang="en-US" altLang="zh-CN" baseline="-25000" dirty="0" err="1"/>
              <a:t>n</a:t>
            </a:r>
            <a:endParaRPr lang="en-US" baseline="-25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0F781C-FC1C-7489-116A-B380DBC3950F}"/>
              </a:ext>
            </a:extLst>
          </p:cNvPr>
          <p:cNvSpPr txBox="1"/>
          <p:nvPr/>
        </p:nvSpPr>
        <p:spPr>
          <a:xfrm>
            <a:off x="1090381" y="1961286"/>
            <a:ext cx="562976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</a:rPr>
              <a:t>Bias</a:t>
            </a:r>
            <a:endParaRPr lang="en-US" baseline="-250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A0F5DD-386E-DB95-3B47-D823A71EDC03}"/>
              </a:ext>
            </a:extLst>
          </p:cNvPr>
          <p:cNvSpPr txBox="1"/>
          <p:nvPr/>
        </p:nvSpPr>
        <p:spPr>
          <a:xfrm>
            <a:off x="776738" y="3518808"/>
            <a:ext cx="470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…</a:t>
            </a:r>
            <a:endParaRPr lang="en-US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D518FC-0B8F-E639-B9DD-3F2B2031DABE}"/>
              </a:ext>
            </a:extLst>
          </p:cNvPr>
          <p:cNvSpPr txBox="1"/>
          <p:nvPr/>
        </p:nvSpPr>
        <p:spPr>
          <a:xfrm>
            <a:off x="2145831" y="2348332"/>
            <a:ext cx="1225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Weight</a:t>
            </a:r>
            <a:r>
              <a:rPr lang="zh-CN" altLang="en-US" dirty="0"/>
              <a:t> </a:t>
            </a:r>
            <a:r>
              <a:rPr lang="el-GR" altLang="zh-CN" dirty="0"/>
              <a:t>ω</a:t>
            </a:r>
            <a:r>
              <a:rPr lang="en-US" altLang="zh-CN" baseline="-25000" dirty="0"/>
              <a:t>1</a:t>
            </a:r>
            <a:endParaRPr lang="en-US" baseline="-250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14A41BE-16BB-1881-42E9-CE3F174DA101}"/>
              </a:ext>
            </a:extLst>
          </p:cNvPr>
          <p:cNvSpPr/>
          <p:nvPr/>
        </p:nvSpPr>
        <p:spPr>
          <a:xfrm>
            <a:off x="3629377" y="2119735"/>
            <a:ext cx="1975555" cy="19755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356B"/>
                </a:solidFill>
              </a:rPr>
              <a:t>Processor</a:t>
            </a:r>
            <a:endParaRPr lang="en-US" dirty="0">
              <a:solidFill>
                <a:srgbClr val="00356B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4C0C113-1187-1B6D-AF63-B73B96D6E645}"/>
              </a:ext>
            </a:extLst>
          </p:cNvPr>
          <p:cNvCxnSpPr>
            <a:cxnSpLocks/>
          </p:cNvCxnSpPr>
          <p:nvPr/>
        </p:nvCxnSpPr>
        <p:spPr>
          <a:xfrm>
            <a:off x="5729684" y="3151108"/>
            <a:ext cx="10775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CA05FFE-2ED9-B9DB-B443-EBD5DBB6CEB1}"/>
              </a:ext>
            </a:extLst>
          </p:cNvPr>
          <p:cNvCxnSpPr>
            <a:cxnSpLocks/>
          </p:cNvCxnSpPr>
          <p:nvPr/>
        </p:nvCxnSpPr>
        <p:spPr>
          <a:xfrm>
            <a:off x="2145831" y="2762223"/>
            <a:ext cx="12251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3B98800-C8EB-7040-B8C5-7A448F72EA72}"/>
              </a:ext>
            </a:extLst>
          </p:cNvPr>
          <p:cNvSpPr txBox="1"/>
          <p:nvPr/>
        </p:nvSpPr>
        <p:spPr>
          <a:xfrm>
            <a:off x="2145831" y="2947412"/>
            <a:ext cx="1225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Weight</a:t>
            </a:r>
            <a:r>
              <a:rPr lang="zh-CN" altLang="en-US" dirty="0"/>
              <a:t> </a:t>
            </a:r>
            <a:r>
              <a:rPr lang="el-GR" altLang="zh-CN" dirty="0"/>
              <a:t>ω</a:t>
            </a:r>
            <a:r>
              <a:rPr lang="en-US" altLang="zh-CN" baseline="-25000" dirty="0"/>
              <a:t>2</a:t>
            </a:r>
            <a:endParaRPr lang="en-US" baseline="-250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A877960-959C-0CFE-2F4C-B9415BC05A6A}"/>
              </a:ext>
            </a:extLst>
          </p:cNvPr>
          <p:cNvCxnSpPr>
            <a:cxnSpLocks/>
          </p:cNvCxnSpPr>
          <p:nvPr/>
        </p:nvCxnSpPr>
        <p:spPr>
          <a:xfrm>
            <a:off x="2145831" y="3361303"/>
            <a:ext cx="12251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E1F151D-4AAE-FD21-98CA-AABD908204B7}"/>
              </a:ext>
            </a:extLst>
          </p:cNvPr>
          <p:cNvSpPr txBox="1"/>
          <p:nvPr/>
        </p:nvSpPr>
        <p:spPr>
          <a:xfrm>
            <a:off x="2145831" y="3767418"/>
            <a:ext cx="1225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Weight</a:t>
            </a:r>
            <a:r>
              <a:rPr lang="zh-CN" altLang="en-US" dirty="0"/>
              <a:t> </a:t>
            </a:r>
            <a:r>
              <a:rPr lang="el-GR" altLang="zh-CN" dirty="0"/>
              <a:t>ω</a:t>
            </a:r>
            <a:r>
              <a:rPr lang="en-US" altLang="zh-CN" baseline="-25000" dirty="0"/>
              <a:t>n</a:t>
            </a:r>
            <a:endParaRPr lang="en-US" baseline="-250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2C10709-8810-D054-7BD8-1C682DC59871}"/>
              </a:ext>
            </a:extLst>
          </p:cNvPr>
          <p:cNvCxnSpPr>
            <a:cxnSpLocks/>
          </p:cNvCxnSpPr>
          <p:nvPr/>
        </p:nvCxnSpPr>
        <p:spPr>
          <a:xfrm>
            <a:off x="2145831" y="4181309"/>
            <a:ext cx="12251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A6B4A2A-62A2-95D9-C91D-B9219B417DA6}"/>
              </a:ext>
            </a:extLst>
          </p:cNvPr>
          <p:cNvCxnSpPr>
            <a:cxnSpLocks/>
          </p:cNvCxnSpPr>
          <p:nvPr/>
        </p:nvCxnSpPr>
        <p:spPr>
          <a:xfrm>
            <a:off x="2145831" y="2163780"/>
            <a:ext cx="12251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A02CECC-D43E-810C-732F-B834F3675EFE}"/>
              </a:ext>
            </a:extLst>
          </p:cNvPr>
          <p:cNvSpPr txBox="1"/>
          <p:nvPr/>
        </p:nvSpPr>
        <p:spPr>
          <a:xfrm>
            <a:off x="6914182" y="2956845"/>
            <a:ext cx="119026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Output</a:t>
            </a:r>
            <a:r>
              <a:rPr lang="zh-CN" altLang="en-US" dirty="0"/>
              <a:t> </a:t>
            </a:r>
            <a:r>
              <a:rPr lang="en-US" altLang="zh-CN" dirty="0"/>
              <a:t>Y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74153464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xfrm>
            <a:off x="628648" y="630870"/>
            <a:ext cx="8334729" cy="1009332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1.2 Perceptron</a:t>
            </a:r>
            <a:r>
              <a:rPr lang="zh-CN" altLang="en-US" dirty="0"/>
              <a:t> </a:t>
            </a:r>
            <a:r>
              <a:rPr lang="en-US" altLang="zh-CN" dirty="0"/>
              <a:t>(Rosenblatt,1958) - training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2C1D525-CB35-8587-A42E-F41055D971CD}"/>
                  </a:ext>
                </a:extLst>
              </p:cNvPr>
              <p:cNvSpPr txBox="1"/>
              <p:nvPr/>
            </p:nvSpPr>
            <p:spPr>
              <a:xfrm>
                <a:off x="748321" y="3450765"/>
                <a:ext cx="7018435" cy="3380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1. </a:t>
                </a:r>
                <a:r>
                  <a:rPr lang="en-US" sz="1600" b="1" dirty="0">
                    <a:solidFill>
                      <a:srgbClr val="00356B"/>
                    </a:solidFill>
                    <a:latin typeface="Helvetica" pitchFamily="2" charset="0"/>
                  </a:rPr>
                  <a:t>Initialization</a:t>
                </a:r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: start with random weights and bias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2. </a:t>
                </a:r>
                <a:r>
                  <a:rPr lang="en-US" sz="1600" b="1" dirty="0">
                    <a:solidFill>
                      <a:srgbClr val="00356B"/>
                    </a:solidFill>
                    <a:latin typeface="Helvetica" pitchFamily="2" charset="0"/>
                  </a:rPr>
                  <a:t>Prediction</a:t>
                </a:r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: compute the perceptron output for each input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3. </a:t>
                </a:r>
                <a:r>
                  <a:rPr lang="en-US" sz="1600" b="1" dirty="0">
                    <a:solidFill>
                      <a:srgbClr val="00356B"/>
                    </a:solidFill>
                    <a:latin typeface="Helvetica" pitchFamily="2" charset="0"/>
                  </a:rPr>
                  <a:t>Update Rule</a:t>
                </a:r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If the prediction is incorrect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rgbClr val="00356B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rgbClr val="00356B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b="0" i="1" smtClean="0">
                        <a:solidFill>
                          <a:srgbClr val="00356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sz="1600" b="0" i="1" smtClean="0">
                            <a:solidFill>
                              <a:srgbClr val="00356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rgbClr val="00356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600" b="0" i="1" smtClean="0">
                        <a:solidFill>
                          <a:srgbClr val="00356B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,update the weights and bias: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356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rgbClr val="00356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356B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i="1" smtClean="0">
                          <a:solidFill>
                            <a:srgbClr val="00356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356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356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356B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i="1" smtClean="0">
                          <a:solidFill>
                            <a:srgbClr val="00356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600" i="1" smtClean="0">
                          <a:solidFill>
                            <a:srgbClr val="00356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rgbClr val="00356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00356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 b="0" i="1" smtClean="0">
                              <a:solidFill>
                                <a:srgbClr val="00356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srgbClr val="00356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356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</m:d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356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356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356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00356B"/>
                  </a:solidFill>
                  <a:latin typeface="Helvetica" pitchFamily="2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356B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600" i="1">
                          <a:solidFill>
                            <a:srgbClr val="00356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sz="1600" b="0" i="1" smtClean="0">
                          <a:solidFill>
                            <a:srgbClr val="00356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1600" b="0" i="1" smtClean="0">
                          <a:solidFill>
                            <a:srgbClr val="00356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en-US" sz="1600" i="1">
                          <a:solidFill>
                            <a:srgbClr val="00356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356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356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 i="1">
                              <a:solidFill>
                                <a:srgbClr val="00356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srgbClr val="00356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356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00356B"/>
                  </a:solidFill>
                  <a:latin typeface="Helvetica" pitchFamily="2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356B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b="0" i="1" smtClean="0">
                        <a:solidFill>
                          <a:srgbClr val="00356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 - true label;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>
                            <a:solidFill>
                              <a:srgbClr val="00356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00356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600" i="1">
                        <a:solidFill>
                          <a:srgbClr val="00356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 - predicted label;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356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1600" i="1">
                        <a:solidFill>
                          <a:srgbClr val="00356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- learning rate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4. </a:t>
                </a:r>
                <a:r>
                  <a:rPr lang="en-US" sz="1600" b="1" dirty="0">
                    <a:solidFill>
                      <a:srgbClr val="00356B"/>
                    </a:solidFill>
                    <a:latin typeface="Helvetica" pitchFamily="2" charset="0"/>
                  </a:rPr>
                  <a:t>Repeat</a:t>
                </a:r>
                <a:r>
                  <a:rPr lang="en-US" sz="1600" dirty="0">
                    <a:solidFill>
                      <a:srgbClr val="00356B"/>
                    </a:solidFill>
                    <a:latin typeface="Helvetica" pitchFamily="2" charset="0"/>
                  </a:rPr>
                  <a:t>: iterate over the dataset until the perceptron converges (makes no errors) or a maximum number of epochs is reached.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2C1D525-CB35-8587-A42E-F41055D97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21" y="3450765"/>
                <a:ext cx="7018435" cy="3380541"/>
              </a:xfrm>
              <a:prstGeom prst="rect">
                <a:avLst/>
              </a:prstGeom>
              <a:blipFill>
                <a:blip r:embed="rId3"/>
                <a:stretch>
                  <a:fillRect l="-542"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diagram of a process&#10;&#10;Description automatically generated">
            <a:extLst>
              <a:ext uri="{FF2B5EF4-FFF2-40B4-BE49-F238E27FC236}">
                <a16:creationId xmlns:a16="http://schemas.microsoft.com/office/drawing/2014/main" id="{EC9BDEAE-7270-E8F8-F105-E6AD1E180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21" y="1640202"/>
            <a:ext cx="4838700" cy="176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5102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A6243-CACB-C45C-2375-7EBBD49C5833}"/>
              </a:ext>
            </a:extLst>
          </p:cNvPr>
          <p:cNvSpPr txBox="1"/>
          <p:nvPr/>
        </p:nvSpPr>
        <p:spPr>
          <a:xfrm>
            <a:off x="628647" y="5062580"/>
            <a:ext cx="8334729" cy="795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The decision boundary of a single-layer perceptron is a </a:t>
            </a:r>
            <a:r>
              <a:rPr lang="en-US" sz="1600" b="1" dirty="0">
                <a:solidFill>
                  <a:srgbClr val="00356B"/>
                </a:solidFill>
                <a:latin typeface="Helvetica" pitchFamily="2" charset="0"/>
              </a:rPr>
              <a:t>linear hyperplane</a:t>
            </a:r>
            <a:endParaRPr lang="en-US" altLang="zh-CN" sz="1600" b="1" dirty="0">
              <a:solidFill>
                <a:srgbClr val="00356B"/>
              </a:solidFill>
              <a:latin typeface="Helvetica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356B"/>
                </a:solidFill>
                <a:latin typeface="Helvetica" pitchFamily="2" charset="0"/>
              </a:rPr>
              <a:t>Single-layer </a:t>
            </a:r>
            <a:r>
              <a:rPr lang="en-US" altLang="zh-CN" sz="1600" dirty="0" err="1">
                <a:solidFill>
                  <a:srgbClr val="00356B"/>
                </a:solidFill>
                <a:latin typeface="Helvetica" pitchFamily="2" charset="0"/>
              </a:rPr>
              <a:t>perceptrons</a:t>
            </a:r>
            <a:r>
              <a:rPr lang="en-US" altLang="zh-CN" sz="1600" dirty="0">
                <a:solidFill>
                  <a:srgbClr val="00356B"/>
                </a:solidFill>
                <a:latin typeface="Helvetica" pitchFamily="2" charset="0"/>
              </a:rPr>
              <a:t> are only capable of learning </a:t>
            </a:r>
            <a:r>
              <a:rPr lang="en-US" altLang="zh-CN" sz="1600" b="1" dirty="0">
                <a:solidFill>
                  <a:srgbClr val="00356B"/>
                </a:solidFill>
                <a:latin typeface="Helvetica" pitchFamily="2" charset="0"/>
              </a:rPr>
              <a:t>linearly separable patterns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E03AAC5B-D0B7-FF59-F9C9-D14115C86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20"/>
          <a:stretch/>
        </p:blipFill>
        <p:spPr bwMode="auto">
          <a:xfrm>
            <a:off x="780919" y="1640202"/>
            <a:ext cx="2852638" cy="306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6A6257DF-6660-48AD-213E-D87D014E0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 t="26655" b="22243"/>
          <a:stretch/>
        </p:blipFill>
        <p:spPr bwMode="auto">
          <a:xfrm>
            <a:off x="4634012" y="1492665"/>
            <a:ext cx="2852638" cy="164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eural Networks">
            <a:extLst>
              <a:ext uri="{FF2B5EF4-FFF2-40B4-BE49-F238E27FC236}">
                <a16:creationId xmlns:a16="http://schemas.microsoft.com/office/drawing/2014/main" id="{1EAD02D2-71DA-A0AA-E775-D17B24501F5F}"/>
              </a:ext>
            </a:extLst>
          </p:cNvPr>
          <p:cNvSpPr txBox="1">
            <a:spLocks/>
          </p:cNvSpPr>
          <p:nvPr/>
        </p:nvSpPr>
        <p:spPr>
          <a:xfrm>
            <a:off x="628648" y="630870"/>
            <a:ext cx="8334729" cy="100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altLang="zh-CN" dirty="0"/>
              <a:t>1.3 The XOR problem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C56C10-BCC2-A736-8A50-9A381BA5E9C9}"/>
              </a:ext>
            </a:extLst>
          </p:cNvPr>
          <p:cNvSpPr txBox="1"/>
          <p:nvPr/>
        </p:nvSpPr>
        <p:spPr>
          <a:xfrm>
            <a:off x="4286874" y="3646259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XOR, or exclusive or, is </a:t>
            </a: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a logical operator that compares two inputs and returns true if only one of them is true</a:t>
            </a:r>
            <a:r>
              <a:rPr lang="en-US" sz="1600" b="0" i="0" dirty="0">
                <a:solidFill>
                  <a:srgbClr val="00356B"/>
                </a:solidFill>
                <a:effectLst/>
                <a:latin typeface="Helvetica" pitchFamily="2" charset="0"/>
              </a:rPr>
              <a:t>.</a:t>
            </a:r>
            <a:endParaRPr lang="en-US" sz="1600" dirty="0">
              <a:solidFill>
                <a:srgbClr val="00356B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33331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A6243-CACB-C45C-2375-7EBBD49C5833}"/>
              </a:ext>
            </a:extLst>
          </p:cNvPr>
          <p:cNvSpPr txBox="1"/>
          <p:nvPr/>
        </p:nvSpPr>
        <p:spPr>
          <a:xfrm>
            <a:off x="628647" y="5062580"/>
            <a:ext cx="3254731" cy="509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356B"/>
                </a:solidFill>
                <a:latin typeface="Helvetica" pitchFamily="2" charset="0"/>
              </a:rPr>
              <a:t>How to solve the problem?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E03AAC5B-D0B7-FF59-F9C9-D14115C86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20"/>
          <a:stretch/>
        </p:blipFill>
        <p:spPr bwMode="auto">
          <a:xfrm>
            <a:off x="780919" y="1640202"/>
            <a:ext cx="2852638" cy="306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6A6257DF-6660-48AD-213E-D87D014E0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 t="26655" b="22243"/>
          <a:stretch/>
        </p:blipFill>
        <p:spPr bwMode="auto">
          <a:xfrm>
            <a:off x="4729235" y="2251587"/>
            <a:ext cx="2852638" cy="164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eural Networks">
            <a:extLst>
              <a:ext uri="{FF2B5EF4-FFF2-40B4-BE49-F238E27FC236}">
                <a16:creationId xmlns:a16="http://schemas.microsoft.com/office/drawing/2014/main" id="{1EAD02D2-71DA-A0AA-E775-D17B24501F5F}"/>
              </a:ext>
            </a:extLst>
          </p:cNvPr>
          <p:cNvSpPr txBox="1">
            <a:spLocks/>
          </p:cNvSpPr>
          <p:nvPr/>
        </p:nvSpPr>
        <p:spPr>
          <a:xfrm>
            <a:off x="628648" y="630870"/>
            <a:ext cx="8334729" cy="100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altLang="zh-CN" dirty="0"/>
              <a:t>1.3 The XOR problem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801598-9302-21F6-1647-762D7765EFE1}"/>
              </a:ext>
            </a:extLst>
          </p:cNvPr>
          <p:cNvSpPr txBox="1"/>
          <p:nvPr/>
        </p:nvSpPr>
        <p:spPr>
          <a:xfrm>
            <a:off x="4184646" y="5062579"/>
            <a:ext cx="4136394" cy="509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356B"/>
                </a:solidFill>
                <a:latin typeface="Helvetica" pitchFamily="2" charset="0"/>
              </a:rPr>
              <a:t>Add nonlinearity &amp;</a:t>
            </a:r>
            <a:r>
              <a:rPr lang="zh-CN" altLang="en-US" sz="2000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rgbClr val="00356B"/>
                </a:solidFill>
                <a:latin typeface="Helvetica" pitchFamily="2" charset="0"/>
              </a:rPr>
              <a:t>Go deeper!</a:t>
            </a:r>
            <a:r>
              <a:rPr lang="zh-CN" altLang="en-US" sz="2000" dirty="0">
                <a:solidFill>
                  <a:srgbClr val="00356B"/>
                </a:solidFill>
                <a:latin typeface="Helvetica" pitchFamily="2" charset="0"/>
              </a:rPr>
              <a:t> </a:t>
            </a:r>
            <a:endParaRPr lang="en-US" altLang="zh-CN" sz="2000" dirty="0">
              <a:solidFill>
                <a:srgbClr val="00356B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8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Neural Networks">
            <a:extLst>
              <a:ext uri="{FF2B5EF4-FFF2-40B4-BE49-F238E27FC236}">
                <a16:creationId xmlns:a16="http://schemas.microsoft.com/office/drawing/2014/main" id="{DCBEAC4E-0CE6-E2B7-09F1-2F72023693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085336"/>
            <a:ext cx="7886700" cy="100933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altLang="zh-CN" sz="4400" b="1" dirty="0"/>
              <a:t>Multi-Layer Perceptron</a:t>
            </a:r>
            <a:endParaRPr sz="4400" b="1" dirty="0"/>
          </a:p>
        </p:txBody>
      </p:sp>
      <p:pic>
        <p:nvPicPr>
          <p:cNvPr id="9" name="Picture 8" descr="A cat sitting on a table&#13;&#10;&#13;&#10;Description automatically generated">
            <a:extLst>
              <a:ext uri="{FF2B5EF4-FFF2-40B4-BE49-F238E27FC236}">
                <a16:creationId xmlns:a16="http://schemas.microsoft.com/office/drawing/2014/main" id="{93CDA33C-D7FD-AA6D-0177-F13808B37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04" y="3094668"/>
            <a:ext cx="5380192" cy="30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0840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xfrm>
            <a:off x="628648" y="630870"/>
            <a:ext cx="8334729" cy="1009332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2.1 Modern MLP structure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2E931AF-32C8-8794-BE44-779D7216B0D9}"/>
              </a:ext>
            </a:extLst>
          </p:cNvPr>
          <p:cNvSpPr txBox="1"/>
          <p:nvPr/>
        </p:nvSpPr>
        <p:spPr>
          <a:xfrm>
            <a:off x="4234714" y="1640202"/>
            <a:ext cx="4818975" cy="4488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Input Layer: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takes raw data as input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number of neurons = number of input features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00356B"/>
              </a:solidFill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Hidden layers: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extract features using weighted connections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use activation functions (e.g., sigmoid, </a:t>
            </a:r>
            <a:r>
              <a:rPr lang="en-US" sz="1600" dirty="0" err="1">
                <a:solidFill>
                  <a:srgbClr val="00356B"/>
                </a:solidFill>
                <a:latin typeface="Helvetica" pitchFamily="2" charset="0"/>
              </a:rPr>
              <a:t>ReLU</a:t>
            </a: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00356B"/>
              </a:solidFill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Output layer: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produces predictions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number of neurons = number of output classes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(e.g., 1 for regression, n for classification)</a:t>
            </a:r>
          </a:p>
        </p:txBody>
      </p:sp>
      <p:pic>
        <p:nvPicPr>
          <p:cNvPr id="140" name="Picture 139" descr="A diagram of a network&#10;&#10;Description automatically generated">
            <a:extLst>
              <a:ext uri="{FF2B5EF4-FFF2-40B4-BE49-F238E27FC236}">
                <a16:creationId xmlns:a16="http://schemas.microsoft.com/office/drawing/2014/main" id="{ADA677D0-05B6-9342-45AB-5885D08C9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0157"/>
            <a:ext cx="4234714" cy="2539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6003A3-5510-D13F-1CC4-BD959A5E89A7}"/>
              </a:ext>
            </a:extLst>
          </p:cNvPr>
          <p:cNvSpPr txBox="1"/>
          <p:nvPr/>
        </p:nvSpPr>
        <p:spPr>
          <a:xfrm>
            <a:off x="400051" y="633904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playground.tensorflow.org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63802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xfrm>
            <a:off x="628648" y="630870"/>
            <a:ext cx="8334729" cy="1009332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2.2 Backward propagation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6D0EB6-72F2-5796-2911-4298D6D051BA}"/>
              </a:ext>
            </a:extLst>
          </p:cNvPr>
          <p:cNvSpPr txBox="1"/>
          <p:nvPr/>
        </p:nvSpPr>
        <p:spPr>
          <a:xfrm>
            <a:off x="538337" y="3340935"/>
            <a:ext cx="7886702" cy="3380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Purpose: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Minimizes the error by adjusting weights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Efficiently computes gradients using the </a:t>
            </a:r>
            <a:r>
              <a:rPr lang="en-US" sz="1600" b="1" dirty="0">
                <a:solidFill>
                  <a:srgbClr val="00356B"/>
                </a:solidFill>
                <a:latin typeface="Helvetica" pitchFamily="2" charset="0"/>
              </a:rPr>
              <a:t>chain rule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00356B"/>
              </a:solidFill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Process: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  1. </a:t>
            </a:r>
            <a:r>
              <a:rPr lang="en-US" sz="1600" b="1" dirty="0">
                <a:solidFill>
                  <a:srgbClr val="00356B"/>
                </a:solidFill>
                <a:latin typeface="Helvetica" pitchFamily="2" charset="0"/>
              </a:rPr>
              <a:t>Forward Propagation</a:t>
            </a: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: Compute predictions.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  2. </a:t>
            </a:r>
            <a:r>
              <a:rPr lang="en-US" sz="1600" b="1" dirty="0">
                <a:solidFill>
                  <a:srgbClr val="00356B"/>
                </a:solidFill>
                <a:latin typeface="Helvetica" pitchFamily="2" charset="0"/>
              </a:rPr>
              <a:t>Error/Loss Calculation</a:t>
            </a: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: Compare predictions to the true labels.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  3. </a:t>
            </a:r>
            <a:r>
              <a:rPr lang="en-US" sz="1600" b="1" dirty="0">
                <a:solidFill>
                  <a:srgbClr val="00356B"/>
                </a:solidFill>
                <a:latin typeface="Helvetica" pitchFamily="2" charset="0"/>
              </a:rPr>
              <a:t>Backward Propagation</a:t>
            </a: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: Calculate gradients of the loss function </a:t>
            </a:r>
            <a:r>
              <a:rPr lang="en-US" sz="1600" dirty="0" err="1">
                <a:solidFill>
                  <a:srgbClr val="00356B"/>
                </a:solidFill>
                <a:latin typeface="Helvetica" pitchFamily="2" charset="0"/>
              </a:rPr>
              <a:t>w.r.t.</a:t>
            </a: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 weights.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  4. </a:t>
            </a:r>
            <a:r>
              <a:rPr lang="en-US" sz="1600" b="1" dirty="0">
                <a:solidFill>
                  <a:srgbClr val="00356B"/>
                </a:solidFill>
                <a:latin typeface="Helvetica" pitchFamily="2" charset="0"/>
              </a:rPr>
              <a:t>Weight Update</a:t>
            </a: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: Adjust weights using gradient descent.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75A8EE-6B93-15F9-4D15-90258AB81859}"/>
              </a:ext>
            </a:extLst>
          </p:cNvPr>
          <p:cNvSpPr/>
          <p:nvPr/>
        </p:nvSpPr>
        <p:spPr>
          <a:xfrm>
            <a:off x="707670" y="1693334"/>
            <a:ext cx="567974" cy="56797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i</a:t>
            </a:r>
            <a:r>
              <a:rPr lang="en-US" sz="1200" b="1" baseline="-25000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E7FAB7D-704F-BDCA-93D5-35FB5FC72A96}"/>
              </a:ext>
            </a:extLst>
          </p:cNvPr>
          <p:cNvSpPr/>
          <p:nvPr/>
        </p:nvSpPr>
        <p:spPr>
          <a:xfrm>
            <a:off x="707670" y="2586464"/>
            <a:ext cx="567974" cy="56797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i</a:t>
            </a:r>
            <a:r>
              <a:rPr lang="en-US" sz="1200" b="1" baseline="-25000" dirty="0"/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96024B5-E007-D5C9-22D1-FB71257FF0C4}"/>
              </a:ext>
            </a:extLst>
          </p:cNvPr>
          <p:cNvSpPr/>
          <p:nvPr/>
        </p:nvSpPr>
        <p:spPr>
          <a:xfrm>
            <a:off x="2316337" y="1695099"/>
            <a:ext cx="567974" cy="56797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h</a:t>
            </a:r>
            <a:r>
              <a:rPr lang="en-US" sz="1200" b="1" baseline="-25000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030022-921F-AE84-2763-0CE26A46C7B8}"/>
              </a:ext>
            </a:extLst>
          </p:cNvPr>
          <p:cNvSpPr/>
          <p:nvPr/>
        </p:nvSpPr>
        <p:spPr>
          <a:xfrm>
            <a:off x="2316337" y="2588229"/>
            <a:ext cx="567974" cy="56797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h</a:t>
            </a:r>
            <a:r>
              <a:rPr lang="en-US" sz="1200" b="1" baseline="-25000" dirty="0"/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5C2854-E41C-19C9-7601-4D11F73F11BF}"/>
              </a:ext>
            </a:extLst>
          </p:cNvPr>
          <p:cNvSpPr/>
          <p:nvPr/>
        </p:nvSpPr>
        <p:spPr>
          <a:xfrm>
            <a:off x="3925004" y="2113348"/>
            <a:ext cx="567974" cy="5679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OUT</a:t>
            </a:r>
            <a:endParaRPr lang="en-US" sz="900" b="1" baseline="-250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44B3A5-8451-DE28-D8F3-84A0F74F4514}"/>
              </a:ext>
            </a:extLst>
          </p:cNvPr>
          <p:cNvCxnSpPr>
            <a:stCxn id="5" idx="6"/>
            <a:endCxn id="8" idx="2"/>
          </p:cNvCxnSpPr>
          <p:nvPr/>
        </p:nvCxnSpPr>
        <p:spPr>
          <a:xfrm>
            <a:off x="1275644" y="1977321"/>
            <a:ext cx="1040693" cy="1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3BC8D4-14A0-20F2-933F-895AE15C4813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1275644" y="1977321"/>
            <a:ext cx="1040693" cy="894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D3AC613-A674-7789-C99A-62E97ECA3E70}"/>
              </a:ext>
            </a:extLst>
          </p:cNvPr>
          <p:cNvCxnSpPr>
            <a:cxnSpLocks/>
            <a:stCxn id="6" idx="6"/>
            <a:endCxn id="8" idx="2"/>
          </p:cNvCxnSpPr>
          <p:nvPr/>
        </p:nvCxnSpPr>
        <p:spPr>
          <a:xfrm flipV="1">
            <a:off x="1275644" y="1979086"/>
            <a:ext cx="1040693" cy="891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D5BD88-CE3A-44EB-BF56-0CFF44BFB439}"/>
              </a:ext>
            </a:extLst>
          </p:cNvPr>
          <p:cNvCxnSpPr/>
          <p:nvPr/>
        </p:nvCxnSpPr>
        <p:spPr>
          <a:xfrm>
            <a:off x="1275644" y="2873882"/>
            <a:ext cx="1040693" cy="1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1667E99-E56A-9DFA-7A9E-8C097B1B79C7}"/>
              </a:ext>
            </a:extLst>
          </p:cNvPr>
          <p:cNvCxnSpPr>
            <a:cxnSpLocks/>
            <a:stCxn id="8" idx="6"/>
            <a:endCxn id="10" idx="2"/>
          </p:cNvCxnSpPr>
          <p:nvPr/>
        </p:nvCxnSpPr>
        <p:spPr>
          <a:xfrm>
            <a:off x="2884311" y="1979086"/>
            <a:ext cx="1040693" cy="418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133D680-E8C5-7D5C-283F-A88139D94223}"/>
              </a:ext>
            </a:extLst>
          </p:cNvPr>
          <p:cNvCxnSpPr>
            <a:cxnSpLocks/>
            <a:stCxn id="9" idx="6"/>
            <a:endCxn id="10" idx="2"/>
          </p:cNvCxnSpPr>
          <p:nvPr/>
        </p:nvCxnSpPr>
        <p:spPr>
          <a:xfrm flipV="1">
            <a:off x="2884311" y="2397335"/>
            <a:ext cx="1040693" cy="474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B76E1BA-ABEE-474B-B417-A642C9B75A12}"/>
              </a:ext>
            </a:extLst>
          </p:cNvPr>
          <p:cNvSpPr/>
          <p:nvPr/>
        </p:nvSpPr>
        <p:spPr>
          <a:xfrm>
            <a:off x="1574443" y="1640202"/>
            <a:ext cx="417689" cy="303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1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8B398A4-A904-23AE-89C2-CBD2727A5F4C}"/>
              </a:ext>
            </a:extLst>
          </p:cNvPr>
          <p:cNvSpPr/>
          <p:nvPr/>
        </p:nvSpPr>
        <p:spPr>
          <a:xfrm>
            <a:off x="1574443" y="2036304"/>
            <a:ext cx="417689" cy="303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2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A57779B-5E05-2156-DB7C-D91BBCF2D577}"/>
              </a:ext>
            </a:extLst>
          </p:cNvPr>
          <p:cNvSpPr/>
          <p:nvPr/>
        </p:nvSpPr>
        <p:spPr>
          <a:xfrm>
            <a:off x="1574443" y="2557028"/>
            <a:ext cx="417689" cy="3038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3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19338A91-B4B7-20B5-D7E6-188249A71C63}"/>
              </a:ext>
            </a:extLst>
          </p:cNvPr>
          <p:cNvSpPr/>
          <p:nvPr/>
        </p:nvSpPr>
        <p:spPr>
          <a:xfrm>
            <a:off x="1574086" y="2933426"/>
            <a:ext cx="417689" cy="3038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4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6127DA2-BBC7-21A7-BFC1-87BE00DC5E16}"/>
              </a:ext>
            </a:extLst>
          </p:cNvPr>
          <p:cNvSpPr/>
          <p:nvPr/>
        </p:nvSpPr>
        <p:spPr>
          <a:xfrm>
            <a:off x="3195634" y="2052459"/>
            <a:ext cx="417689" cy="30381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5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F65D943-A2BC-51FE-B55A-D0465810BEE4}"/>
              </a:ext>
            </a:extLst>
          </p:cNvPr>
          <p:cNvSpPr/>
          <p:nvPr/>
        </p:nvSpPr>
        <p:spPr>
          <a:xfrm>
            <a:off x="3195277" y="2428857"/>
            <a:ext cx="417689" cy="30381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6</a:t>
            </a:r>
          </a:p>
        </p:txBody>
      </p:sp>
      <p:pic>
        <p:nvPicPr>
          <p:cNvPr id="4098" name="Picture 2" descr="Gradient Descent — Intuitive Overview | by misun_song | Medium">
            <a:extLst>
              <a:ext uri="{FF2B5EF4-FFF2-40B4-BE49-F238E27FC236}">
                <a16:creationId xmlns:a16="http://schemas.microsoft.com/office/drawing/2014/main" id="{DA4ABDFE-A993-CCEF-EF53-EAEE87D9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65" y="1693334"/>
            <a:ext cx="2599974" cy="156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91217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xfrm>
            <a:off x="628648" y="630870"/>
            <a:ext cx="8334729" cy="1009332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2.2 Backward propagation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E409F596-4A2D-5398-A7B3-AE609F6CF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648" y="1763785"/>
            <a:ext cx="5715000" cy="2451100"/>
          </a:xfrm>
          <a:prstGeom prst="rect">
            <a:avLst/>
          </a:prstGeom>
        </p:spPr>
      </p:pic>
      <p:sp>
        <p:nvSpPr>
          <p:cNvPr id="45" name="Right Arrow 44">
            <a:extLst>
              <a:ext uri="{FF2B5EF4-FFF2-40B4-BE49-F238E27FC236}">
                <a16:creationId xmlns:a16="http://schemas.microsoft.com/office/drawing/2014/main" id="{8AD9F39F-40A4-8626-6A2F-6475D0E370A0}"/>
              </a:ext>
            </a:extLst>
          </p:cNvPr>
          <p:cNvSpPr/>
          <p:nvPr/>
        </p:nvSpPr>
        <p:spPr>
          <a:xfrm>
            <a:off x="711202" y="4734366"/>
            <a:ext cx="4323644" cy="39511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546CD76F-052F-AB40-96BE-D334E6500B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62" r="28222" b="63469"/>
          <a:stretch/>
        </p:blipFill>
        <p:spPr>
          <a:xfrm>
            <a:off x="3806117" y="5316714"/>
            <a:ext cx="3599395" cy="79798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40C34080-B751-08E1-2CE9-80DE5CAD9FCA}"/>
              </a:ext>
            </a:extLst>
          </p:cNvPr>
          <p:cNvGrpSpPr/>
          <p:nvPr/>
        </p:nvGrpSpPr>
        <p:grpSpPr>
          <a:xfrm>
            <a:off x="112887" y="5316714"/>
            <a:ext cx="3014136" cy="1404762"/>
            <a:chOff x="5949241" y="4443948"/>
            <a:chExt cx="3014136" cy="1404762"/>
          </a:xfrm>
        </p:grpSpPr>
        <p:pic>
          <p:nvPicPr>
            <p:cNvPr id="49" name="Picture 48" descr="A math equations on a white background&#10;&#10;Description automatically generated">
              <a:extLst>
                <a:ext uri="{FF2B5EF4-FFF2-40B4-BE49-F238E27FC236}">
                  <a16:creationId xmlns:a16="http://schemas.microsoft.com/office/drawing/2014/main" id="{6D878A05-AAFA-454C-7633-CA16F7C8B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388" t="42237" r="14931" b="37273"/>
            <a:stretch/>
          </p:blipFill>
          <p:spPr>
            <a:xfrm>
              <a:off x="5949242" y="4443948"/>
              <a:ext cx="2709336" cy="447576"/>
            </a:xfrm>
            <a:prstGeom prst="rect">
              <a:avLst/>
            </a:prstGeom>
          </p:spPr>
        </p:pic>
        <p:pic>
          <p:nvPicPr>
            <p:cNvPr id="50" name="Picture 49" descr="A math equations on a white background&#10;&#10;Description automatically generated">
              <a:extLst>
                <a:ext uri="{FF2B5EF4-FFF2-40B4-BE49-F238E27FC236}">
                  <a16:creationId xmlns:a16="http://schemas.microsoft.com/office/drawing/2014/main" id="{0C238EE0-ECFE-737E-DCA5-2F06F0FF4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388" t="84859" r="14931" b="1"/>
            <a:stretch/>
          </p:blipFill>
          <p:spPr>
            <a:xfrm>
              <a:off x="5949241" y="5088474"/>
              <a:ext cx="2709336" cy="330726"/>
            </a:xfrm>
            <a:prstGeom prst="rect">
              <a:avLst/>
            </a:prstGeom>
          </p:spPr>
        </p:pic>
        <p:pic>
          <p:nvPicPr>
            <p:cNvPr id="51" name="Picture 50" descr="A math equations on a white background&#10;&#10;Description automatically generated">
              <a:extLst>
                <a:ext uri="{FF2B5EF4-FFF2-40B4-BE49-F238E27FC236}">
                  <a16:creationId xmlns:a16="http://schemas.microsoft.com/office/drawing/2014/main" id="{B328C4F0-1317-ECD9-280B-DBA842A60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136" t="67089" r="14931" b="16196"/>
            <a:stretch/>
          </p:blipFill>
          <p:spPr>
            <a:xfrm>
              <a:off x="5949242" y="5483585"/>
              <a:ext cx="3014135" cy="365125"/>
            </a:xfrm>
            <a:prstGeom prst="rect">
              <a:avLst/>
            </a:prstGeom>
          </p:spPr>
        </p:pic>
      </p:grpSp>
      <p:sp>
        <p:nvSpPr>
          <p:cNvPr id="3" name="Neural Networks">
            <a:extLst>
              <a:ext uri="{FF2B5EF4-FFF2-40B4-BE49-F238E27FC236}">
                <a16:creationId xmlns:a16="http://schemas.microsoft.com/office/drawing/2014/main" id="{FD91ADD6-918F-B21B-F617-1298D883D1E9}"/>
              </a:ext>
            </a:extLst>
          </p:cNvPr>
          <p:cNvSpPr txBox="1">
            <a:spLocks/>
          </p:cNvSpPr>
          <p:nvPr/>
        </p:nvSpPr>
        <p:spPr>
          <a:xfrm>
            <a:off x="11290" y="4411835"/>
            <a:ext cx="4097866" cy="45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Step </a:t>
            </a:r>
            <a:r>
              <a:rPr lang="en-US" altLang="zh-CN" sz="1600" dirty="0"/>
              <a:t>1</a:t>
            </a:r>
            <a:r>
              <a:rPr lang="en-US" sz="1600" dirty="0"/>
              <a:t>. Forward Propagation</a:t>
            </a:r>
          </a:p>
        </p:txBody>
      </p:sp>
      <p:pic>
        <p:nvPicPr>
          <p:cNvPr id="4" name="Picture 3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D0998866-4ABA-AAD6-9109-EEA2481C90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19" b="63469"/>
          <a:stretch/>
        </p:blipFill>
        <p:spPr>
          <a:xfrm>
            <a:off x="4302828" y="5923494"/>
            <a:ext cx="2709336" cy="79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0013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6A3B3-5B6F-E344-A434-E187CB34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12189898-0699-B841-BABB-13621D92D9FE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67F4C-D03C-2949-B6DF-82241014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3</a:t>
            </a:fld>
            <a:endParaRPr lang="en-US" dirty="0"/>
          </a:p>
        </p:txBody>
      </p:sp>
      <p:pic>
        <p:nvPicPr>
          <p:cNvPr id="1026" name="Picture 2" descr="没有照片描述。">
            <a:extLst>
              <a:ext uri="{FF2B5EF4-FFF2-40B4-BE49-F238E27FC236}">
                <a16:creationId xmlns:a16="http://schemas.microsoft.com/office/drawing/2014/main" id="{6BB093BF-2637-FD3E-B913-83051A20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44" y="993988"/>
            <a:ext cx="3528512" cy="487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inly from brute force computing power…">
            <a:extLst>
              <a:ext uri="{FF2B5EF4-FFF2-40B4-BE49-F238E27FC236}">
                <a16:creationId xmlns:a16="http://schemas.microsoft.com/office/drawing/2014/main" id="{6BE79A0D-D0B1-E659-776E-931160C4FF15}"/>
              </a:ext>
            </a:extLst>
          </p:cNvPr>
          <p:cNvSpPr txBox="1">
            <a:spLocks/>
          </p:cNvSpPr>
          <p:nvPr/>
        </p:nvSpPr>
        <p:spPr>
          <a:xfrm>
            <a:off x="4030133" y="993988"/>
            <a:ext cx="4730046" cy="5135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What is it?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Deep Blue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(the chess computer)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3312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xfrm>
            <a:off x="628648" y="630870"/>
            <a:ext cx="8334729" cy="1009332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2.3 Backward propagation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E409F596-4A2D-5398-A7B3-AE609F6CF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648" y="1763785"/>
            <a:ext cx="5715000" cy="2451100"/>
          </a:xfrm>
          <a:prstGeom prst="rect">
            <a:avLst/>
          </a:prstGeom>
        </p:spPr>
      </p:pic>
      <p:sp>
        <p:nvSpPr>
          <p:cNvPr id="46" name="Neural Networks">
            <a:extLst>
              <a:ext uri="{FF2B5EF4-FFF2-40B4-BE49-F238E27FC236}">
                <a16:creationId xmlns:a16="http://schemas.microsoft.com/office/drawing/2014/main" id="{88778E52-4DC7-3B01-6CF7-416C4DB9A2A0}"/>
              </a:ext>
            </a:extLst>
          </p:cNvPr>
          <p:cNvSpPr txBox="1">
            <a:spLocks/>
          </p:cNvSpPr>
          <p:nvPr/>
        </p:nvSpPr>
        <p:spPr>
          <a:xfrm>
            <a:off x="11290" y="4411835"/>
            <a:ext cx="3688467" cy="45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Step 2. Error Calculation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661A7F5-42BF-6902-E86F-4F7719A9FC73}"/>
              </a:ext>
            </a:extLst>
          </p:cNvPr>
          <p:cNvSpPr/>
          <p:nvPr/>
        </p:nvSpPr>
        <p:spPr>
          <a:xfrm>
            <a:off x="6939137" y="2506132"/>
            <a:ext cx="871381" cy="87138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1E831D6-5054-0530-2525-0273EB3E030F}"/>
              </a:ext>
            </a:extLst>
          </p:cNvPr>
          <p:cNvCxnSpPr/>
          <p:nvPr/>
        </p:nvCxnSpPr>
        <p:spPr>
          <a:xfrm>
            <a:off x="6660444" y="1763785"/>
            <a:ext cx="0" cy="24511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Neural Networks">
            <a:extLst>
              <a:ext uri="{FF2B5EF4-FFF2-40B4-BE49-F238E27FC236}">
                <a16:creationId xmlns:a16="http://schemas.microsoft.com/office/drawing/2014/main" id="{4A367740-88DB-072A-DB80-F90D0D17EC09}"/>
              </a:ext>
            </a:extLst>
          </p:cNvPr>
          <p:cNvSpPr txBox="1">
            <a:spLocks/>
          </p:cNvSpPr>
          <p:nvPr/>
        </p:nvSpPr>
        <p:spPr>
          <a:xfrm>
            <a:off x="6873619" y="3429000"/>
            <a:ext cx="1002416" cy="45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Actual </a:t>
            </a:r>
          </a:p>
        </p:txBody>
      </p:sp>
      <p:sp>
        <p:nvSpPr>
          <p:cNvPr id="57" name="Neural Networks">
            <a:extLst>
              <a:ext uri="{FF2B5EF4-FFF2-40B4-BE49-F238E27FC236}">
                <a16:creationId xmlns:a16="http://schemas.microsoft.com/office/drawing/2014/main" id="{403A34BF-7D8F-2445-D78D-A426508F47F4}"/>
              </a:ext>
            </a:extLst>
          </p:cNvPr>
          <p:cNvSpPr txBox="1">
            <a:spLocks/>
          </p:cNvSpPr>
          <p:nvPr/>
        </p:nvSpPr>
        <p:spPr>
          <a:xfrm>
            <a:off x="5314580" y="3429000"/>
            <a:ext cx="1187466" cy="45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1600" dirty="0"/>
              <a:t>P</a:t>
            </a:r>
            <a:r>
              <a:rPr lang="en-US" sz="1600" dirty="0"/>
              <a:t>rediction</a:t>
            </a:r>
            <a:r>
              <a:rPr lang="zh-CN" altLang="en-US" sz="1600" dirty="0"/>
              <a:t> 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3A9C588-51FF-9934-0E3E-E7FB545594BE}"/>
                  </a:ext>
                </a:extLst>
              </p:cNvPr>
              <p:cNvSpPr txBox="1"/>
              <p:nvPr/>
            </p:nvSpPr>
            <p:spPr>
              <a:xfrm>
                <a:off x="716845" y="5068281"/>
                <a:ext cx="3571426" cy="1037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rror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re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𝑑𝑖𝑐𝑡𝑖𝑜𝑛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𝑡𝑢𝑎𝑙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            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0.19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=0.328</m:t>
                      </m:r>
                      <m:r>
                        <a:rPr lang="zh-CN" altLang="en-US" b="0" i="0" smtClean="0">
                          <a:latin typeface="Cambria Math" panose="02040503050406030204" pitchFamily="18" charset="0"/>
                        </a:rPr>
                        <m:t>         </m:t>
                      </m:r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3A9C588-51FF-9934-0E3E-E7FB54559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45" y="5068281"/>
                <a:ext cx="3571426" cy="1037207"/>
              </a:xfrm>
              <a:prstGeom prst="rect">
                <a:avLst/>
              </a:prstGeom>
              <a:blipFill>
                <a:blip r:embed="rId5"/>
                <a:stretch>
                  <a:fillRect l="-2128" t="-2410" r="-2128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Neural Networks">
            <a:extLst>
              <a:ext uri="{FF2B5EF4-FFF2-40B4-BE49-F238E27FC236}">
                <a16:creationId xmlns:a16="http://schemas.microsoft.com/office/drawing/2014/main" id="{23659777-D777-F675-5ACC-FCEE66A018CE}"/>
              </a:ext>
            </a:extLst>
          </p:cNvPr>
          <p:cNvSpPr txBox="1">
            <a:spLocks/>
          </p:cNvSpPr>
          <p:nvPr/>
        </p:nvSpPr>
        <p:spPr>
          <a:xfrm>
            <a:off x="474363" y="6200633"/>
            <a:ext cx="5237807" cy="459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1600" dirty="0"/>
              <a:t>(½</a:t>
            </a:r>
            <a:r>
              <a:rPr lang="zh-CN" altLang="en-US" sz="1600" dirty="0"/>
              <a:t> </a:t>
            </a:r>
            <a:r>
              <a:rPr lang="en-US" altLang="zh-CN" sz="1600" dirty="0"/>
              <a:t>is</a:t>
            </a:r>
            <a:r>
              <a:rPr lang="zh-CN" altLang="en-US" sz="1600" dirty="0"/>
              <a:t> </a:t>
            </a:r>
            <a:r>
              <a:rPr lang="en-US" altLang="zh-CN" sz="1600" dirty="0"/>
              <a:t>added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ease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calculation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derivative)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0803100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xfrm>
            <a:off x="628648" y="630870"/>
            <a:ext cx="8334729" cy="1009332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2.3 Backward propagation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E409F596-4A2D-5398-A7B3-AE609F6CF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648" y="1763785"/>
            <a:ext cx="5715000" cy="2451100"/>
          </a:xfrm>
          <a:prstGeom prst="rect">
            <a:avLst/>
          </a:prstGeom>
        </p:spPr>
      </p:pic>
      <p:sp>
        <p:nvSpPr>
          <p:cNvPr id="46" name="Neural Networks">
            <a:extLst>
              <a:ext uri="{FF2B5EF4-FFF2-40B4-BE49-F238E27FC236}">
                <a16:creationId xmlns:a16="http://schemas.microsoft.com/office/drawing/2014/main" id="{88778E52-4DC7-3B01-6CF7-416C4DB9A2A0}"/>
              </a:ext>
            </a:extLst>
          </p:cNvPr>
          <p:cNvSpPr txBox="1">
            <a:spLocks/>
          </p:cNvSpPr>
          <p:nvPr/>
        </p:nvSpPr>
        <p:spPr>
          <a:xfrm>
            <a:off x="237067" y="4411835"/>
            <a:ext cx="3688467" cy="45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Step </a:t>
            </a:r>
            <a:r>
              <a:rPr lang="en-US" altLang="zh-CN" sz="1600" dirty="0"/>
              <a:t>3</a:t>
            </a:r>
            <a:r>
              <a:rPr lang="en-US" sz="1600" dirty="0"/>
              <a:t>. Backward Propagation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661A7F5-42BF-6902-E86F-4F7719A9FC73}"/>
              </a:ext>
            </a:extLst>
          </p:cNvPr>
          <p:cNvSpPr/>
          <p:nvPr/>
        </p:nvSpPr>
        <p:spPr>
          <a:xfrm>
            <a:off x="6939137" y="2506132"/>
            <a:ext cx="871381" cy="87138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1E831D6-5054-0530-2525-0273EB3E030F}"/>
              </a:ext>
            </a:extLst>
          </p:cNvPr>
          <p:cNvCxnSpPr/>
          <p:nvPr/>
        </p:nvCxnSpPr>
        <p:spPr>
          <a:xfrm>
            <a:off x="6660444" y="1763785"/>
            <a:ext cx="0" cy="24511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Neural Networks">
            <a:extLst>
              <a:ext uri="{FF2B5EF4-FFF2-40B4-BE49-F238E27FC236}">
                <a16:creationId xmlns:a16="http://schemas.microsoft.com/office/drawing/2014/main" id="{4A367740-88DB-072A-DB80-F90D0D17EC09}"/>
              </a:ext>
            </a:extLst>
          </p:cNvPr>
          <p:cNvSpPr txBox="1">
            <a:spLocks/>
          </p:cNvSpPr>
          <p:nvPr/>
        </p:nvSpPr>
        <p:spPr>
          <a:xfrm>
            <a:off x="6873619" y="3429000"/>
            <a:ext cx="1002416" cy="45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Actual </a:t>
            </a:r>
          </a:p>
        </p:txBody>
      </p:sp>
      <p:sp>
        <p:nvSpPr>
          <p:cNvPr id="57" name="Neural Networks">
            <a:extLst>
              <a:ext uri="{FF2B5EF4-FFF2-40B4-BE49-F238E27FC236}">
                <a16:creationId xmlns:a16="http://schemas.microsoft.com/office/drawing/2014/main" id="{403A34BF-7D8F-2445-D78D-A426508F47F4}"/>
              </a:ext>
            </a:extLst>
          </p:cNvPr>
          <p:cNvSpPr txBox="1">
            <a:spLocks/>
          </p:cNvSpPr>
          <p:nvPr/>
        </p:nvSpPr>
        <p:spPr>
          <a:xfrm>
            <a:off x="5314580" y="3429000"/>
            <a:ext cx="1187466" cy="45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1600" dirty="0"/>
              <a:t>P</a:t>
            </a:r>
            <a:r>
              <a:rPr lang="en-US" sz="1600" dirty="0"/>
              <a:t>rediction</a:t>
            </a:r>
            <a:r>
              <a:rPr lang="zh-CN" altLang="en-US" sz="1600" dirty="0"/>
              <a:t> 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eural Networks">
                <a:extLst>
                  <a:ext uri="{FF2B5EF4-FFF2-40B4-BE49-F238E27FC236}">
                    <a16:creationId xmlns:a16="http://schemas.microsoft.com/office/drawing/2014/main" id="{683A566B-EF5F-663C-CE05-7023429C76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3446" y="4822670"/>
                <a:ext cx="3175708" cy="165257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300" kern="1200">
                    <a:solidFill>
                      <a:srgbClr val="00356B"/>
                    </a:solidFill>
                    <a:latin typeface="Helvetica" pitchFamily="2" charset="0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𝐸𝑟𝑟𝑜𝑟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Neural Networks">
                <a:extLst>
                  <a:ext uri="{FF2B5EF4-FFF2-40B4-BE49-F238E27FC236}">
                    <a16:creationId xmlns:a16="http://schemas.microsoft.com/office/drawing/2014/main" id="{683A566B-EF5F-663C-CE05-7023429C7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46" y="4822670"/>
                <a:ext cx="3175708" cy="16525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ABFBC133-7224-89F4-36C1-1A0C1580EE97}"/>
              </a:ext>
            </a:extLst>
          </p:cNvPr>
          <p:cNvSpPr/>
          <p:nvPr/>
        </p:nvSpPr>
        <p:spPr>
          <a:xfrm rot="10800000">
            <a:off x="711202" y="4734366"/>
            <a:ext cx="4323644" cy="39511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3406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xfrm>
            <a:off x="628648" y="630870"/>
            <a:ext cx="8334729" cy="1009332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2.3 Backward propagation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E409F596-4A2D-5398-A7B3-AE609F6CF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648" y="1763785"/>
            <a:ext cx="5715000" cy="2451100"/>
          </a:xfrm>
          <a:prstGeom prst="rect">
            <a:avLst/>
          </a:prstGeom>
        </p:spPr>
      </p:pic>
      <p:sp>
        <p:nvSpPr>
          <p:cNvPr id="46" name="Neural Networks">
            <a:extLst>
              <a:ext uri="{FF2B5EF4-FFF2-40B4-BE49-F238E27FC236}">
                <a16:creationId xmlns:a16="http://schemas.microsoft.com/office/drawing/2014/main" id="{88778E52-4DC7-3B01-6CF7-416C4DB9A2A0}"/>
              </a:ext>
            </a:extLst>
          </p:cNvPr>
          <p:cNvSpPr txBox="1">
            <a:spLocks/>
          </p:cNvSpPr>
          <p:nvPr/>
        </p:nvSpPr>
        <p:spPr>
          <a:xfrm>
            <a:off x="237067" y="4411835"/>
            <a:ext cx="3688467" cy="45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Step </a:t>
            </a:r>
            <a:r>
              <a:rPr lang="en-US" altLang="zh-CN" sz="1600" dirty="0"/>
              <a:t>3</a:t>
            </a:r>
            <a:r>
              <a:rPr lang="en-US" sz="1600" dirty="0"/>
              <a:t>. Backward Propagation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661A7F5-42BF-6902-E86F-4F7719A9FC73}"/>
              </a:ext>
            </a:extLst>
          </p:cNvPr>
          <p:cNvSpPr/>
          <p:nvPr/>
        </p:nvSpPr>
        <p:spPr>
          <a:xfrm>
            <a:off x="6939137" y="2506132"/>
            <a:ext cx="871381" cy="87138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1E831D6-5054-0530-2525-0273EB3E030F}"/>
              </a:ext>
            </a:extLst>
          </p:cNvPr>
          <p:cNvCxnSpPr/>
          <p:nvPr/>
        </p:nvCxnSpPr>
        <p:spPr>
          <a:xfrm>
            <a:off x="6660444" y="1763785"/>
            <a:ext cx="0" cy="24511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Neural Networks">
            <a:extLst>
              <a:ext uri="{FF2B5EF4-FFF2-40B4-BE49-F238E27FC236}">
                <a16:creationId xmlns:a16="http://schemas.microsoft.com/office/drawing/2014/main" id="{4A367740-88DB-072A-DB80-F90D0D17EC09}"/>
              </a:ext>
            </a:extLst>
          </p:cNvPr>
          <p:cNvSpPr txBox="1">
            <a:spLocks/>
          </p:cNvSpPr>
          <p:nvPr/>
        </p:nvSpPr>
        <p:spPr>
          <a:xfrm>
            <a:off x="6873619" y="3429000"/>
            <a:ext cx="1002416" cy="45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Actual </a:t>
            </a:r>
          </a:p>
        </p:txBody>
      </p:sp>
      <p:sp>
        <p:nvSpPr>
          <p:cNvPr id="57" name="Neural Networks">
            <a:extLst>
              <a:ext uri="{FF2B5EF4-FFF2-40B4-BE49-F238E27FC236}">
                <a16:creationId xmlns:a16="http://schemas.microsoft.com/office/drawing/2014/main" id="{403A34BF-7D8F-2445-D78D-A426508F47F4}"/>
              </a:ext>
            </a:extLst>
          </p:cNvPr>
          <p:cNvSpPr txBox="1">
            <a:spLocks/>
          </p:cNvSpPr>
          <p:nvPr/>
        </p:nvSpPr>
        <p:spPr>
          <a:xfrm>
            <a:off x="5314580" y="3429000"/>
            <a:ext cx="1187466" cy="45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1600" dirty="0"/>
              <a:t>P</a:t>
            </a:r>
            <a:r>
              <a:rPr lang="en-US" sz="1600" dirty="0"/>
              <a:t>rediction</a:t>
            </a:r>
            <a:r>
              <a:rPr lang="zh-CN" altLang="en-US" sz="1600" dirty="0"/>
              <a:t> 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eural Networks">
                <a:extLst>
                  <a:ext uri="{FF2B5EF4-FFF2-40B4-BE49-F238E27FC236}">
                    <a16:creationId xmlns:a16="http://schemas.microsoft.com/office/drawing/2014/main" id="{683A566B-EF5F-663C-CE05-7023429C76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648" y="5068281"/>
                <a:ext cx="7465484" cy="165257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300" kern="1200">
                    <a:solidFill>
                      <a:srgbClr val="00356B"/>
                    </a:solidFill>
                    <a:latin typeface="Helvetica" pitchFamily="2" charset="0"/>
                    <a:ea typeface="+mj-ea"/>
                    <a:cs typeface="+mj-cs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𝑃𝑟𝑒𝑑𝑖𝑐𝑡𝑖𝑜𝑛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𝑜𝑢𝑡</m:t>
                    </m:r>
                  </m:oMath>
                </a14:m>
                <a:endParaRPr lang="en-US" altLang="zh-CN" sz="1800" b="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𝑃𝑟𝑒𝑑𝑖𝑐𝑡𝑖𝑜𝑛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𝑃𝑟𝑒𝑑𝑖𝑐𝑡𝑖𝑜𝑛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Neural Networks">
                <a:extLst>
                  <a:ext uri="{FF2B5EF4-FFF2-40B4-BE49-F238E27FC236}">
                    <a16:creationId xmlns:a16="http://schemas.microsoft.com/office/drawing/2014/main" id="{683A566B-EF5F-663C-CE05-7023429C7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8" y="5068281"/>
                <a:ext cx="7465484" cy="1652578"/>
              </a:xfrm>
              <a:prstGeom prst="rect">
                <a:avLst/>
              </a:prstGeom>
              <a:blipFill>
                <a:blip r:embed="rId5"/>
                <a:stretch>
                  <a:fillRect l="-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ABFBC133-7224-89F4-36C1-1A0C1580EE97}"/>
              </a:ext>
            </a:extLst>
          </p:cNvPr>
          <p:cNvSpPr/>
          <p:nvPr/>
        </p:nvSpPr>
        <p:spPr>
          <a:xfrm rot="10800000">
            <a:off x="711202" y="4734366"/>
            <a:ext cx="4323644" cy="39511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3725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xfrm>
            <a:off x="628648" y="630870"/>
            <a:ext cx="8334729" cy="1009332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2.3 Backward propagation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A1ADCE-71ED-1537-0F6D-AF62FAD75D20}"/>
                  </a:ext>
                </a:extLst>
              </p:cNvPr>
              <p:cNvSpPr txBox="1"/>
              <p:nvPr/>
            </p:nvSpPr>
            <p:spPr>
              <a:xfrm>
                <a:off x="717900" y="3115232"/>
                <a:ext cx="8156223" cy="36062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𝐸𝑟𝑟𝑜𝑟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den>
                    </m:f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𝐸𝑟𝑟𝑜𝑟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𝑃𝑟𝑒𝑑𝑖𝑐𝑡𝑖𝑜𝑛</m:t>
                        </m:r>
                      </m:den>
                    </m:f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𝑃𝑟𝑒𝑑𝑖𝑐𝑡𝑖𝑜𝑛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𝐸𝑟𝑟𝑜𝑟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den>
                    </m:f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f>
                          <m:f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m:rPr>
                                <m:sty m:val="p"/>
                              </m:r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re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𝑑𝑖𝑐𝑡𝑖𝑜𝑛</m:t>
                            </m:r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m:rPr>
                                <m:sty m:val="p"/>
                              </m:r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c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𝑡𝑢𝑎𝑙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𝑃𝑟𝑒𝑑𝑖𝑐𝑡𝑖𝑜𝑛</m:t>
                        </m:r>
                      </m:den>
                    </m:f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𝐸𝑟𝑟𝑜𝑟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den>
                    </m:f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∙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∙(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𝑃</m:t>
                    </m:r>
                    <m:r>
                      <m:rPr>
                        <m:sty m:val="p"/>
                      </m:rPr>
                      <a:rPr lang="en-US" altLang="zh-CN" sz="2000" i="1">
                        <a:latin typeface="Cambria Math" panose="02040503050406030204" pitchFamily="18" charset="0"/>
                      </a:rPr>
                      <m:t>re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𝑑𝑖𝑐𝑡𝑖𝑜𝑛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lang="en-US" altLang="zh-CN" sz="2000" i="1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𝑡𝑢𝑎𝑙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)∙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𝐸𝑟𝑟𝑜𝑟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den>
                    </m:f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</a:rPr>
                          <m:t>re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𝑑𝑖𝑐𝑡𝑖𝑜𝑛</m:t>
                        </m:r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𝑡𝑢𝑎𝑙</m:t>
                        </m:r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𝑛𝑒𝑤</m:t>
                        </m:r>
                      </m:sup>
                    </m:sSubSup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zh-CN" alt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η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zh-CN" alt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𝑃</m:t>
                    </m:r>
                    <m:r>
                      <m:rPr>
                        <m:sty m:val="p"/>
                      </m:rPr>
                      <a:rPr lang="en-US" altLang="zh-CN" sz="2000" i="1">
                        <a:latin typeface="Cambria Math" panose="02040503050406030204" pitchFamily="18" charset="0"/>
                      </a:rPr>
                      <m:t>re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𝑑𝑖𝑐𝑡𝑖𝑜𝑛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lang="en-US" altLang="zh-CN" sz="2000" i="1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𝑡𝑢𝑎𝑙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A1ADCE-71ED-1537-0F6D-AF62FAD75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900" y="3115232"/>
                <a:ext cx="8156223" cy="3606244"/>
              </a:xfrm>
              <a:prstGeom prst="rect">
                <a:avLst/>
              </a:prstGeom>
              <a:blipFill>
                <a:blip r:embed="rId3"/>
                <a:stretch>
                  <a:fillRect l="-1711" b="-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C2541CD9-7B0D-DD73-A085-BA2A6C59CACC}"/>
              </a:ext>
            </a:extLst>
          </p:cNvPr>
          <p:cNvSpPr/>
          <p:nvPr/>
        </p:nvSpPr>
        <p:spPr>
          <a:xfrm>
            <a:off x="717900" y="1571328"/>
            <a:ext cx="567974" cy="56797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i</a:t>
            </a:r>
            <a:r>
              <a:rPr lang="en-US" sz="1200" b="1" baseline="-25000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1E8AF2-4221-7DA0-2A96-6B00923746BF}"/>
              </a:ext>
            </a:extLst>
          </p:cNvPr>
          <p:cNvSpPr/>
          <p:nvPr/>
        </p:nvSpPr>
        <p:spPr>
          <a:xfrm>
            <a:off x="717900" y="2464458"/>
            <a:ext cx="567974" cy="56797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i</a:t>
            </a:r>
            <a:r>
              <a:rPr lang="en-US" sz="1200" b="1" baseline="-25000" dirty="0"/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41177A-91FF-FCB1-46FA-5B0C066117AE}"/>
              </a:ext>
            </a:extLst>
          </p:cNvPr>
          <p:cNvSpPr/>
          <p:nvPr/>
        </p:nvSpPr>
        <p:spPr>
          <a:xfrm>
            <a:off x="2326567" y="1573093"/>
            <a:ext cx="567974" cy="56797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h</a:t>
            </a:r>
            <a:r>
              <a:rPr lang="en-US" sz="1200" b="1" baseline="-25000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864016-9D5C-13A7-A493-5B966A76AC07}"/>
              </a:ext>
            </a:extLst>
          </p:cNvPr>
          <p:cNvSpPr/>
          <p:nvPr/>
        </p:nvSpPr>
        <p:spPr>
          <a:xfrm>
            <a:off x="2326567" y="2466223"/>
            <a:ext cx="567974" cy="56797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h</a:t>
            </a:r>
            <a:r>
              <a:rPr lang="en-US" sz="1200" b="1" baseline="-25000" dirty="0"/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BE46B5-FD5D-FD85-82CF-8F327738A971}"/>
              </a:ext>
            </a:extLst>
          </p:cNvPr>
          <p:cNvSpPr/>
          <p:nvPr/>
        </p:nvSpPr>
        <p:spPr>
          <a:xfrm>
            <a:off x="3935234" y="1991342"/>
            <a:ext cx="567974" cy="5679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OUT</a:t>
            </a:r>
            <a:endParaRPr lang="en-US" sz="900" b="1" baseline="-25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FCD0B5-5892-2CF7-1B74-4E2D1AC252E3}"/>
              </a:ext>
            </a:extLst>
          </p:cNvPr>
          <p:cNvCxnSpPr>
            <a:stCxn id="6" idx="6"/>
            <a:endCxn id="8" idx="2"/>
          </p:cNvCxnSpPr>
          <p:nvPr/>
        </p:nvCxnSpPr>
        <p:spPr>
          <a:xfrm>
            <a:off x="1285874" y="1855315"/>
            <a:ext cx="1040693" cy="1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0B6A015-E539-193F-1B85-7C486A9C33D9}"/>
              </a:ext>
            </a:extLst>
          </p:cNvPr>
          <p:cNvCxnSpPr>
            <a:cxnSpLocks/>
            <a:stCxn id="6" idx="6"/>
            <a:endCxn id="9" idx="2"/>
          </p:cNvCxnSpPr>
          <p:nvPr/>
        </p:nvCxnSpPr>
        <p:spPr>
          <a:xfrm>
            <a:off x="1285874" y="1855315"/>
            <a:ext cx="1040693" cy="894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0556E4-4DFB-0532-0A08-B5AB0EC3679D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 flipV="1">
            <a:off x="1285874" y="1857080"/>
            <a:ext cx="1040693" cy="891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2E2E65-03A5-885E-252B-87FB036714FA}"/>
              </a:ext>
            </a:extLst>
          </p:cNvPr>
          <p:cNvCxnSpPr/>
          <p:nvPr/>
        </p:nvCxnSpPr>
        <p:spPr>
          <a:xfrm>
            <a:off x="1285874" y="2751876"/>
            <a:ext cx="1040693" cy="1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A8D9EEA-CED1-EF0B-B945-05F2FA9843D5}"/>
              </a:ext>
            </a:extLst>
          </p:cNvPr>
          <p:cNvCxnSpPr>
            <a:cxnSpLocks/>
            <a:stCxn id="8" idx="6"/>
            <a:endCxn id="10" idx="2"/>
          </p:cNvCxnSpPr>
          <p:nvPr/>
        </p:nvCxnSpPr>
        <p:spPr>
          <a:xfrm>
            <a:off x="2894541" y="1857080"/>
            <a:ext cx="1040693" cy="418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0AA4CC-D24A-43B5-3230-AE6A15FC842E}"/>
              </a:ext>
            </a:extLst>
          </p:cNvPr>
          <p:cNvCxnSpPr>
            <a:cxnSpLocks/>
            <a:stCxn id="9" idx="6"/>
            <a:endCxn id="10" idx="2"/>
          </p:cNvCxnSpPr>
          <p:nvPr/>
        </p:nvCxnSpPr>
        <p:spPr>
          <a:xfrm flipV="1">
            <a:off x="2894541" y="2275329"/>
            <a:ext cx="1040693" cy="474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F23692A-803D-98D5-FD0D-D33E671370F3}"/>
              </a:ext>
            </a:extLst>
          </p:cNvPr>
          <p:cNvSpPr/>
          <p:nvPr/>
        </p:nvSpPr>
        <p:spPr>
          <a:xfrm>
            <a:off x="1584673" y="1518196"/>
            <a:ext cx="417689" cy="303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1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DFF2539-C00B-D0A9-4F10-5BD25FBB9A6A}"/>
              </a:ext>
            </a:extLst>
          </p:cNvPr>
          <p:cNvSpPr/>
          <p:nvPr/>
        </p:nvSpPr>
        <p:spPr>
          <a:xfrm>
            <a:off x="1584673" y="1914298"/>
            <a:ext cx="417689" cy="303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05A0F34-AE22-F3C7-D73D-2D92190C3F8E}"/>
              </a:ext>
            </a:extLst>
          </p:cNvPr>
          <p:cNvSpPr/>
          <p:nvPr/>
        </p:nvSpPr>
        <p:spPr>
          <a:xfrm>
            <a:off x="1584673" y="2435022"/>
            <a:ext cx="417689" cy="3038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3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80AC04C-1832-7626-3F46-CAAE0E89E29D}"/>
              </a:ext>
            </a:extLst>
          </p:cNvPr>
          <p:cNvSpPr/>
          <p:nvPr/>
        </p:nvSpPr>
        <p:spPr>
          <a:xfrm>
            <a:off x="1584316" y="2811420"/>
            <a:ext cx="417689" cy="3038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C3B5EDB-C082-E4A5-9123-D17B40451BD9}"/>
              </a:ext>
            </a:extLst>
          </p:cNvPr>
          <p:cNvSpPr/>
          <p:nvPr/>
        </p:nvSpPr>
        <p:spPr>
          <a:xfrm>
            <a:off x="3205864" y="1930453"/>
            <a:ext cx="417689" cy="30381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5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E21CD29-04B6-5242-ECE5-C82BF08C4FAA}"/>
              </a:ext>
            </a:extLst>
          </p:cNvPr>
          <p:cNvSpPr/>
          <p:nvPr/>
        </p:nvSpPr>
        <p:spPr>
          <a:xfrm>
            <a:off x="3205507" y="2306851"/>
            <a:ext cx="417689" cy="30381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9751966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xfrm>
            <a:off x="628648" y="630870"/>
            <a:ext cx="8334729" cy="1009332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2.3 Backward propagation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A1ADCE-71ED-1537-0F6D-AF62FAD75D20}"/>
                  </a:ext>
                </a:extLst>
              </p:cNvPr>
              <p:cNvSpPr txBox="1"/>
              <p:nvPr/>
            </p:nvSpPr>
            <p:spPr>
              <a:xfrm>
                <a:off x="717900" y="3115232"/>
                <a:ext cx="8156223" cy="28302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𝐸𝑟𝑟𝑜𝑟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𝐸𝑟𝑟𝑜𝑟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𝑃𝑟𝑒𝑑𝑖𝑐𝑡𝑖𝑜𝑛</m:t>
                        </m:r>
                      </m:den>
                    </m:f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𝑃𝑟𝑒𝑑𝑖𝑐𝑡𝑖𝑜𝑛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𝐸𝑟𝑟𝑜𝑟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f>
                          <m:f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m:rPr>
                                <m:sty m:val="p"/>
                              </m:r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re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𝑑𝑖𝑐𝑡𝑖𝑜𝑛</m:t>
                            </m:r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m:rPr>
                                <m:sty m:val="p"/>
                              </m:r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c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𝑡𝑢𝑎𝑙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𝑃𝑟𝑒𝑑𝑖𝑐𝑡𝑖𝑜𝑛</m:t>
                        </m:r>
                      </m:den>
                    </m:f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𝐸𝑟𝑟𝑜𝑟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∙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</a:rPr>
                          <m:t>re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𝑑𝑖𝑐𝑡𝑖𝑜𝑛</m:t>
                        </m:r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𝑡𝑢𝑎𝑙</m:t>
                        </m:r>
                      </m:e>
                    </m:d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𝑛𝑒𝑤</m:t>
                        </m:r>
                      </m:sup>
                    </m:sSubSup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zh-CN" alt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η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A1ADCE-71ED-1537-0F6D-AF62FAD75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900" y="3115232"/>
                <a:ext cx="8156223" cy="2830262"/>
              </a:xfrm>
              <a:prstGeom prst="rect">
                <a:avLst/>
              </a:prstGeom>
              <a:blipFill>
                <a:blip r:embed="rId3"/>
                <a:stretch>
                  <a:fillRect l="-1711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C2541CD9-7B0D-DD73-A085-BA2A6C59CACC}"/>
              </a:ext>
            </a:extLst>
          </p:cNvPr>
          <p:cNvSpPr/>
          <p:nvPr/>
        </p:nvSpPr>
        <p:spPr>
          <a:xfrm>
            <a:off x="717900" y="1571328"/>
            <a:ext cx="567974" cy="56797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i</a:t>
            </a:r>
            <a:r>
              <a:rPr lang="en-US" sz="1200" b="1" baseline="-25000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1E8AF2-4221-7DA0-2A96-6B00923746BF}"/>
              </a:ext>
            </a:extLst>
          </p:cNvPr>
          <p:cNvSpPr/>
          <p:nvPr/>
        </p:nvSpPr>
        <p:spPr>
          <a:xfrm>
            <a:off x="717900" y="2464458"/>
            <a:ext cx="567974" cy="56797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i</a:t>
            </a:r>
            <a:r>
              <a:rPr lang="en-US" sz="1200" b="1" baseline="-25000" dirty="0"/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41177A-91FF-FCB1-46FA-5B0C066117AE}"/>
              </a:ext>
            </a:extLst>
          </p:cNvPr>
          <p:cNvSpPr/>
          <p:nvPr/>
        </p:nvSpPr>
        <p:spPr>
          <a:xfrm>
            <a:off x="2326567" y="1573093"/>
            <a:ext cx="567974" cy="56797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h</a:t>
            </a:r>
            <a:r>
              <a:rPr lang="en-US" sz="1200" b="1" baseline="-25000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864016-9D5C-13A7-A493-5B966A76AC07}"/>
              </a:ext>
            </a:extLst>
          </p:cNvPr>
          <p:cNvSpPr/>
          <p:nvPr/>
        </p:nvSpPr>
        <p:spPr>
          <a:xfrm>
            <a:off x="2326567" y="2466223"/>
            <a:ext cx="567974" cy="56797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h</a:t>
            </a:r>
            <a:r>
              <a:rPr lang="en-US" sz="1200" b="1" baseline="-25000" dirty="0"/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BE46B5-FD5D-FD85-82CF-8F327738A971}"/>
              </a:ext>
            </a:extLst>
          </p:cNvPr>
          <p:cNvSpPr/>
          <p:nvPr/>
        </p:nvSpPr>
        <p:spPr>
          <a:xfrm>
            <a:off x="3935234" y="1991342"/>
            <a:ext cx="567974" cy="5679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OUT</a:t>
            </a:r>
            <a:endParaRPr lang="en-US" sz="900" b="1" baseline="-25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FCD0B5-5892-2CF7-1B74-4E2D1AC252E3}"/>
              </a:ext>
            </a:extLst>
          </p:cNvPr>
          <p:cNvCxnSpPr>
            <a:stCxn id="6" idx="6"/>
            <a:endCxn id="8" idx="2"/>
          </p:cNvCxnSpPr>
          <p:nvPr/>
        </p:nvCxnSpPr>
        <p:spPr>
          <a:xfrm>
            <a:off x="1285874" y="1855315"/>
            <a:ext cx="1040693" cy="1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0B6A015-E539-193F-1B85-7C486A9C33D9}"/>
              </a:ext>
            </a:extLst>
          </p:cNvPr>
          <p:cNvCxnSpPr>
            <a:cxnSpLocks/>
            <a:stCxn id="6" idx="6"/>
            <a:endCxn id="9" idx="2"/>
          </p:cNvCxnSpPr>
          <p:nvPr/>
        </p:nvCxnSpPr>
        <p:spPr>
          <a:xfrm>
            <a:off x="1285874" y="1855315"/>
            <a:ext cx="1040693" cy="894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0556E4-4DFB-0532-0A08-B5AB0EC3679D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 flipV="1">
            <a:off x="1285874" y="1857080"/>
            <a:ext cx="1040693" cy="891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2E2E65-03A5-885E-252B-87FB036714FA}"/>
              </a:ext>
            </a:extLst>
          </p:cNvPr>
          <p:cNvCxnSpPr/>
          <p:nvPr/>
        </p:nvCxnSpPr>
        <p:spPr>
          <a:xfrm>
            <a:off x="1285874" y="2751876"/>
            <a:ext cx="1040693" cy="1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A8D9EEA-CED1-EF0B-B945-05F2FA9843D5}"/>
              </a:ext>
            </a:extLst>
          </p:cNvPr>
          <p:cNvCxnSpPr>
            <a:cxnSpLocks/>
            <a:stCxn id="8" idx="6"/>
            <a:endCxn id="10" idx="2"/>
          </p:cNvCxnSpPr>
          <p:nvPr/>
        </p:nvCxnSpPr>
        <p:spPr>
          <a:xfrm>
            <a:off x="2894541" y="1857080"/>
            <a:ext cx="1040693" cy="418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0AA4CC-D24A-43B5-3230-AE6A15FC842E}"/>
              </a:ext>
            </a:extLst>
          </p:cNvPr>
          <p:cNvCxnSpPr>
            <a:cxnSpLocks/>
            <a:stCxn id="9" idx="6"/>
            <a:endCxn id="10" idx="2"/>
          </p:cNvCxnSpPr>
          <p:nvPr/>
        </p:nvCxnSpPr>
        <p:spPr>
          <a:xfrm flipV="1">
            <a:off x="2894541" y="2275329"/>
            <a:ext cx="1040693" cy="474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F23692A-803D-98D5-FD0D-D33E671370F3}"/>
              </a:ext>
            </a:extLst>
          </p:cNvPr>
          <p:cNvSpPr/>
          <p:nvPr/>
        </p:nvSpPr>
        <p:spPr>
          <a:xfrm>
            <a:off x="1584673" y="1518196"/>
            <a:ext cx="417689" cy="303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1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DFF2539-C00B-D0A9-4F10-5BD25FBB9A6A}"/>
              </a:ext>
            </a:extLst>
          </p:cNvPr>
          <p:cNvSpPr/>
          <p:nvPr/>
        </p:nvSpPr>
        <p:spPr>
          <a:xfrm>
            <a:off x="1584673" y="1914298"/>
            <a:ext cx="417689" cy="303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05A0F34-AE22-F3C7-D73D-2D92190C3F8E}"/>
              </a:ext>
            </a:extLst>
          </p:cNvPr>
          <p:cNvSpPr/>
          <p:nvPr/>
        </p:nvSpPr>
        <p:spPr>
          <a:xfrm>
            <a:off x="1584673" y="2435022"/>
            <a:ext cx="417689" cy="3038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3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80AC04C-1832-7626-3F46-CAAE0E89E29D}"/>
              </a:ext>
            </a:extLst>
          </p:cNvPr>
          <p:cNvSpPr/>
          <p:nvPr/>
        </p:nvSpPr>
        <p:spPr>
          <a:xfrm>
            <a:off x="1584316" y="2811420"/>
            <a:ext cx="417689" cy="3038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C3B5EDB-C082-E4A5-9123-D17B40451BD9}"/>
              </a:ext>
            </a:extLst>
          </p:cNvPr>
          <p:cNvSpPr/>
          <p:nvPr/>
        </p:nvSpPr>
        <p:spPr>
          <a:xfrm>
            <a:off x="3205864" y="1930453"/>
            <a:ext cx="417689" cy="30381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5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E21CD29-04B6-5242-ECE5-C82BF08C4FAA}"/>
              </a:ext>
            </a:extLst>
          </p:cNvPr>
          <p:cNvSpPr/>
          <p:nvPr/>
        </p:nvSpPr>
        <p:spPr>
          <a:xfrm>
            <a:off x="3205507" y="2306851"/>
            <a:ext cx="417689" cy="30381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5429817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xfrm>
            <a:off x="628648" y="630870"/>
            <a:ext cx="8334729" cy="1009332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2.3 Backward propagation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A1ADCE-71ED-1537-0F6D-AF62FAD75D20}"/>
                  </a:ext>
                </a:extLst>
              </p:cNvPr>
              <p:cNvSpPr txBox="1"/>
              <p:nvPr/>
            </p:nvSpPr>
            <p:spPr>
              <a:xfrm>
                <a:off x="717900" y="3429000"/>
                <a:ext cx="8156223" cy="2721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𝑛𝑒𝑤</m:t>
                        </m:r>
                      </m:sup>
                    </m:sSubSup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zh-CN" alt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η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(∆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𝑛𝑒𝑤</m:t>
                        </m:r>
                      </m:sup>
                    </m:sSubSup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zh-CN" alt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η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(∆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𝑛𝑒𝑤</m:t>
                        </m:r>
                      </m:sup>
                    </m:sSubSup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zh-CN" alt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η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𝑛𝑒𝑤</m:t>
                        </m:r>
                      </m:sup>
                    </m:sSubSup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zh-CN" alt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η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𝑛𝑒𝑤</m:t>
                        </m:r>
                      </m:sup>
                    </m:sSubSup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zh-CN" alt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η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𝑛𝑒𝑤</m:t>
                        </m:r>
                      </m:sup>
                    </m:sSubSup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zh-CN" alt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η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A1ADCE-71ED-1537-0F6D-AF62FAD75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900" y="3429000"/>
                <a:ext cx="8156223" cy="2721514"/>
              </a:xfrm>
              <a:prstGeom prst="rect">
                <a:avLst/>
              </a:prstGeom>
              <a:blipFill>
                <a:blip r:embed="rId3"/>
                <a:stretch>
                  <a:fillRect l="-1711" b="-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C2541CD9-7B0D-DD73-A085-BA2A6C59CACC}"/>
              </a:ext>
            </a:extLst>
          </p:cNvPr>
          <p:cNvSpPr/>
          <p:nvPr/>
        </p:nvSpPr>
        <p:spPr>
          <a:xfrm>
            <a:off x="717900" y="1571328"/>
            <a:ext cx="567974" cy="56797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i</a:t>
            </a:r>
            <a:r>
              <a:rPr lang="en-US" sz="1200" b="1" baseline="-25000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1E8AF2-4221-7DA0-2A96-6B00923746BF}"/>
              </a:ext>
            </a:extLst>
          </p:cNvPr>
          <p:cNvSpPr/>
          <p:nvPr/>
        </p:nvSpPr>
        <p:spPr>
          <a:xfrm>
            <a:off x="717900" y="2464458"/>
            <a:ext cx="567974" cy="56797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i</a:t>
            </a:r>
            <a:r>
              <a:rPr lang="en-US" sz="1200" b="1" baseline="-25000" dirty="0"/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41177A-91FF-FCB1-46FA-5B0C066117AE}"/>
              </a:ext>
            </a:extLst>
          </p:cNvPr>
          <p:cNvSpPr/>
          <p:nvPr/>
        </p:nvSpPr>
        <p:spPr>
          <a:xfrm>
            <a:off x="2326567" y="1573093"/>
            <a:ext cx="567974" cy="56797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h</a:t>
            </a:r>
            <a:r>
              <a:rPr lang="en-US" sz="1200" b="1" baseline="-25000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864016-9D5C-13A7-A493-5B966A76AC07}"/>
              </a:ext>
            </a:extLst>
          </p:cNvPr>
          <p:cNvSpPr/>
          <p:nvPr/>
        </p:nvSpPr>
        <p:spPr>
          <a:xfrm>
            <a:off x="2326567" y="2466223"/>
            <a:ext cx="567974" cy="56797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h</a:t>
            </a:r>
            <a:r>
              <a:rPr lang="en-US" sz="1200" b="1" baseline="-25000" dirty="0"/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BE46B5-FD5D-FD85-82CF-8F327738A971}"/>
              </a:ext>
            </a:extLst>
          </p:cNvPr>
          <p:cNvSpPr/>
          <p:nvPr/>
        </p:nvSpPr>
        <p:spPr>
          <a:xfrm>
            <a:off x="3935234" y="1991342"/>
            <a:ext cx="567974" cy="5679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OUT</a:t>
            </a:r>
            <a:endParaRPr lang="en-US" sz="900" b="1" baseline="-25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FCD0B5-5892-2CF7-1B74-4E2D1AC252E3}"/>
              </a:ext>
            </a:extLst>
          </p:cNvPr>
          <p:cNvCxnSpPr>
            <a:stCxn id="6" idx="6"/>
            <a:endCxn id="8" idx="2"/>
          </p:cNvCxnSpPr>
          <p:nvPr/>
        </p:nvCxnSpPr>
        <p:spPr>
          <a:xfrm>
            <a:off x="1285874" y="1855315"/>
            <a:ext cx="1040693" cy="1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0B6A015-E539-193F-1B85-7C486A9C33D9}"/>
              </a:ext>
            </a:extLst>
          </p:cNvPr>
          <p:cNvCxnSpPr>
            <a:cxnSpLocks/>
            <a:stCxn id="6" idx="6"/>
            <a:endCxn id="9" idx="2"/>
          </p:cNvCxnSpPr>
          <p:nvPr/>
        </p:nvCxnSpPr>
        <p:spPr>
          <a:xfrm>
            <a:off x="1285874" y="1855315"/>
            <a:ext cx="1040693" cy="894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0556E4-4DFB-0532-0A08-B5AB0EC3679D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 flipV="1">
            <a:off x="1285874" y="1857080"/>
            <a:ext cx="1040693" cy="891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2E2E65-03A5-885E-252B-87FB036714FA}"/>
              </a:ext>
            </a:extLst>
          </p:cNvPr>
          <p:cNvCxnSpPr/>
          <p:nvPr/>
        </p:nvCxnSpPr>
        <p:spPr>
          <a:xfrm>
            <a:off x="1285874" y="2751876"/>
            <a:ext cx="1040693" cy="1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A8D9EEA-CED1-EF0B-B945-05F2FA9843D5}"/>
              </a:ext>
            </a:extLst>
          </p:cNvPr>
          <p:cNvCxnSpPr>
            <a:cxnSpLocks/>
            <a:stCxn id="8" idx="6"/>
            <a:endCxn id="10" idx="2"/>
          </p:cNvCxnSpPr>
          <p:nvPr/>
        </p:nvCxnSpPr>
        <p:spPr>
          <a:xfrm>
            <a:off x="2894541" y="1857080"/>
            <a:ext cx="1040693" cy="418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0AA4CC-D24A-43B5-3230-AE6A15FC842E}"/>
              </a:ext>
            </a:extLst>
          </p:cNvPr>
          <p:cNvCxnSpPr>
            <a:cxnSpLocks/>
            <a:stCxn id="9" idx="6"/>
            <a:endCxn id="10" idx="2"/>
          </p:cNvCxnSpPr>
          <p:nvPr/>
        </p:nvCxnSpPr>
        <p:spPr>
          <a:xfrm flipV="1">
            <a:off x="2894541" y="2275329"/>
            <a:ext cx="1040693" cy="474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F23692A-803D-98D5-FD0D-D33E671370F3}"/>
              </a:ext>
            </a:extLst>
          </p:cNvPr>
          <p:cNvSpPr/>
          <p:nvPr/>
        </p:nvSpPr>
        <p:spPr>
          <a:xfrm>
            <a:off x="1584673" y="1518196"/>
            <a:ext cx="417689" cy="303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1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DFF2539-C00B-D0A9-4F10-5BD25FBB9A6A}"/>
              </a:ext>
            </a:extLst>
          </p:cNvPr>
          <p:cNvSpPr/>
          <p:nvPr/>
        </p:nvSpPr>
        <p:spPr>
          <a:xfrm>
            <a:off x="1584673" y="1914298"/>
            <a:ext cx="417689" cy="303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05A0F34-AE22-F3C7-D73D-2D92190C3F8E}"/>
              </a:ext>
            </a:extLst>
          </p:cNvPr>
          <p:cNvSpPr/>
          <p:nvPr/>
        </p:nvSpPr>
        <p:spPr>
          <a:xfrm>
            <a:off x="1584673" y="2435022"/>
            <a:ext cx="417689" cy="3038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3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80AC04C-1832-7626-3F46-CAAE0E89E29D}"/>
              </a:ext>
            </a:extLst>
          </p:cNvPr>
          <p:cNvSpPr/>
          <p:nvPr/>
        </p:nvSpPr>
        <p:spPr>
          <a:xfrm>
            <a:off x="1584316" y="2811420"/>
            <a:ext cx="417689" cy="3038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C3B5EDB-C082-E4A5-9123-D17B40451BD9}"/>
              </a:ext>
            </a:extLst>
          </p:cNvPr>
          <p:cNvSpPr/>
          <p:nvPr/>
        </p:nvSpPr>
        <p:spPr>
          <a:xfrm>
            <a:off x="3205864" y="1930453"/>
            <a:ext cx="417689" cy="30381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5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E21CD29-04B6-5242-ECE5-C82BF08C4FAA}"/>
              </a:ext>
            </a:extLst>
          </p:cNvPr>
          <p:cNvSpPr/>
          <p:nvPr/>
        </p:nvSpPr>
        <p:spPr>
          <a:xfrm>
            <a:off x="3205507" y="2306851"/>
            <a:ext cx="417689" cy="30381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1276343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xfrm>
            <a:off x="628648" y="630870"/>
            <a:ext cx="8334729" cy="1009332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2.3 Backward propagation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" name="Picture 2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A3745691-EED3-171F-3953-9F973C3E2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4011089"/>
            <a:ext cx="58039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31404-F25A-1688-1764-3CBABAFA7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4823889"/>
            <a:ext cx="7772400" cy="653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DA1A5D-90F6-7446-BA08-1C3311259F86}"/>
                  </a:ext>
                </a:extLst>
              </p:cNvPr>
              <p:cNvSpPr txBox="1"/>
              <p:nvPr/>
            </p:nvSpPr>
            <p:spPr>
              <a:xfrm>
                <a:off x="57150" y="3563860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=0.05;</m:t>
                      </m:r>
                      <m:r>
                        <a:rPr lang="zh-CN" alt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=0.19−1=−0.81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DA1A5D-90F6-7446-BA08-1C3311259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" y="3563860"/>
                <a:ext cx="457200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8311F6C0-6143-F635-8723-4DA0E5B3C3FF}"/>
              </a:ext>
            </a:extLst>
          </p:cNvPr>
          <p:cNvSpPr/>
          <p:nvPr/>
        </p:nvSpPr>
        <p:spPr>
          <a:xfrm>
            <a:off x="717900" y="1571328"/>
            <a:ext cx="567974" cy="56797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i</a:t>
            </a:r>
            <a:r>
              <a:rPr lang="en-US" sz="1200" b="1" baseline="-25000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E3A446-9E27-46D4-BCB9-758F1D1D42AA}"/>
              </a:ext>
            </a:extLst>
          </p:cNvPr>
          <p:cNvSpPr/>
          <p:nvPr/>
        </p:nvSpPr>
        <p:spPr>
          <a:xfrm>
            <a:off x="717900" y="2464458"/>
            <a:ext cx="567974" cy="56797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i</a:t>
            </a:r>
            <a:r>
              <a:rPr lang="en-US" sz="1200" b="1" baseline="-25000" dirty="0"/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E6CE13-4FB2-28B3-7FC0-AC6303558D5D}"/>
              </a:ext>
            </a:extLst>
          </p:cNvPr>
          <p:cNvSpPr/>
          <p:nvPr/>
        </p:nvSpPr>
        <p:spPr>
          <a:xfrm>
            <a:off x="2326567" y="1573093"/>
            <a:ext cx="567974" cy="56797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h</a:t>
            </a:r>
            <a:r>
              <a:rPr lang="en-US" sz="1200" b="1" baseline="-25000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F44C89-093D-53D5-0358-614B3615D287}"/>
              </a:ext>
            </a:extLst>
          </p:cNvPr>
          <p:cNvSpPr/>
          <p:nvPr/>
        </p:nvSpPr>
        <p:spPr>
          <a:xfrm>
            <a:off x="2326567" y="2466223"/>
            <a:ext cx="567974" cy="56797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h</a:t>
            </a:r>
            <a:r>
              <a:rPr lang="en-US" sz="1200" b="1" baseline="-25000" dirty="0"/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80CF2D-7EF8-DEDD-47ED-8773B04516A3}"/>
              </a:ext>
            </a:extLst>
          </p:cNvPr>
          <p:cNvSpPr/>
          <p:nvPr/>
        </p:nvSpPr>
        <p:spPr>
          <a:xfrm>
            <a:off x="3935234" y="1991342"/>
            <a:ext cx="567974" cy="5679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OUT</a:t>
            </a:r>
            <a:endParaRPr lang="en-US" sz="900" b="1" baseline="-250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C75142-FB08-3019-7C6A-1D32DE692AF1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1285874" y="1855315"/>
            <a:ext cx="1040693" cy="1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A3B95C7-6A83-81DA-EB73-EF41F8420CBD}"/>
              </a:ext>
            </a:extLst>
          </p:cNvPr>
          <p:cNvCxnSpPr>
            <a:cxnSpLocks/>
            <a:stCxn id="8" idx="6"/>
            <a:endCxn id="11" idx="2"/>
          </p:cNvCxnSpPr>
          <p:nvPr/>
        </p:nvCxnSpPr>
        <p:spPr>
          <a:xfrm>
            <a:off x="1285874" y="1855315"/>
            <a:ext cx="1040693" cy="894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3106FD-9B97-F2A2-F38D-D1B0C52A4BA9}"/>
              </a:ext>
            </a:extLst>
          </p:cNvPr>
          <p:cNvCxnSpPr>
            <a:cxnSpLocks/>
            <a:stCxn id="9" idx="6"/>
            <a:endCxn id="10" idx="2"/>
          </p:cNvCxnSpPr>
          <p:nvPr/>
        </p:nvCxnSpPr>
        <p:spPr>
          <a:xfrm flipV="1">
            <a:off x="1285874" y="1857080"/>
            <a:ext cx="1040693" cy="891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700879-2B5C-E84D-A7CD-C265CC7EAF6C}"/>
              </a:ext>
            </a:extLst>
          </p:cNvPr>
          <p:cNvCxnSpPr/>
          <p:nvPr/>
        </p:nvCxnSpPr>
        <p:spPr>
          <a:xfrm>
            <a:off x="1285874" y="2751876"/>
            <a:ext cx="1040693" cy="1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8AE9AA-82D3-FE62-773C-D7D0D9866C99}"/>
              </a:ext>
            </a:extLst>
          </p:cNvPr>
          <p:cNvCxnSpPr>
            <a:cxnSpLocks/>
            <a:stCxn id="10" idx="6"/>
            <a:endCxn id="12" idx="2"/>
          </p:cNvCxnSpPr>
          <p:nvPr/>
        </p:nvCxnSpPr>
        <p:spPr>
          <a:xfrm>
            <a:off x="2894541" y="1857080"/>
            <a:ext cx="1040693" cy="418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B2D3DAB-10CE-1AF6-CCD1-64172AB239DE}"/>
              </a:ext>
            </a:extLst>
          </p:cNvPr>
          <p:cNvCxnSpPr>
            <a:cxnSpLocks/>
            <a:stCxn id="11" idx="6"/>
            <a:endCxn id="12" idx="2"/>
          </p:cNvCxnSpPr>
          <p:nvPr/>
        </p:nvCxnSpPr>
        <p:spPr>
          <a:xfrm flipV="1">
            <a:off x="2894541" y="2275329"/>
            <a:ext cx="1040693" cy="474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857CBD6-8B06-E347-DCD1-DAD77917D3D2}"/>
              </a:ext>
            </a:extLst>
          </p:cNvPr>
          <p:cNvSpPr/>
          <p:nvPr/>
        </p:nvSpPr>
        <p:spPr>
          <a:xfrm>
            <a:off x="1584673" y="1518196"/>
            <a:ext cx="417689" cy="303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1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CE980BB-711B-960A-3E23-8C5824655F3E}"/>
              </a:ext>
            </a:extLst>
          </p:cNvPr>
          <p:cNvSpPr/>
          <p:nvPr/>
        </p:nvSpPr>
        <p:spPr>
          <a:xfrm>
            <a:off x="1584673" y="1914298"/>
            <a:ext cx="417689" cy="303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2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3FFD869-B50A-F6CC-755C-3F7522DAD10E}"/>
              </a:ext>
            </a:extLst>
          </p:cNvPr>
          <p:cNvSpPr/>
          <p:nvPr/>
        </p:nvSpPr>
        <p:spPr>
          <a:xfrm>
            <a:off x="1584673" y="2435022"/>
            <a:ext cx="417689" cy="3038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3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A14630E-2CA7-7A74-308C-0696483D1C97}"/>
              </a:ext>
            </a:extLst>
          </p:cNvPr>
          <p:cNvSpPr/>
          <p:nvPr/>
        </p:nvSpPr>
        <p:spPr>
          <a:xfrm>
            <a:off x="1584316" y="2811420"/>
            <a:ext cx="417689" cy="3038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4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16EAAAD-6D6C-D15E-515B-33868DACB66B}"/>
              </a:ext>
            </a:extLst>
          </p:cNvPr>
          <p:cNvSpPr/>
          <p:nvPr/>
        </p:nvSpPr>
        <p:spPr>
          <a:xfrm>
            <a:off x="3205864" y="1930453"/>
            <a:ext cx="417689" cy="30381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5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FCE1BF1-FF93-7B65-6F58-241EC8AB8D01}"/>
              </a:ext>
            </a:extLst>
          </p:cNvPr>
          <p:cNvSpPr/>
          <p:nvPr/>
        </p:nvSpPr>
        <p:spPr>
          <a:xfrm>
            <a:off x="3205507" y="2306851"/>
            <a:ext cx="417689" cy="30381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</a:t>
            </a:r>
            <a:r>
              <a:rPr lang="en-US" sz="1200" baseline="-25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9231701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xfrm>
            <a:off x="628648" y="630870"/>
            <a:ext cx="8334729" cy="1009332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2.3 Backward propagation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E409F596-4A2D-5398-A7B3-AE609F6CF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648" y="1763785"/>
            <a:ext cx="5715000" cy="2451100"/>
          </a:xfrm>
          <a:prstGeom prst="rect">
            <a:avLst/>
          </a:prstGeom>
        </p:spPr>
      </p:pic>
      <p:sp>
        <p:nvSpPr>
          <p:cNvPr id="46" name="Neural Networks">
            <a:extLst>
              <a:ext uri="{FF2B5EF4-FFF2-40B4-BE49-F238E27FC236}">
                <a16:creationId xmlns:a16="http://schemas.microsoft.com/office/drawing/2014/main" id="{88778E52-4DC7-3B01-6CF7-416C4DB9A2A0}"/>
              </a:ext>
            </a:extLst>
          </p:cNvPr>
          <p:cNvSpPr txBox="1">
            <a:spLocks/>
          </p:cNvSpPr>
          <p:nvPr/>
        </p:nvSpPr>
        <p:spPr>
          <a:xfrm>
            <a:off x="237067" y="4411835"/>
            <a:ext cx="3688467" cy="45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Step </a:t>
            </a:r>
            <a:r>
              <a:rPr lang="en-US" altLang="zh-CN" sz="1600" dirty="0"/>
              <a:t>3</a:t>
            </a:r>
            <a:r>
              <a:rPr lang="en-US" sz="1600" dirty="0"/>
              <a:t>. Backward Propagation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661A7F5-42BF-6902-E86F-4F7719A9FC73}"/>
              </a:ext>
            </a:extLst>
          </p:cNvPr>
          <p:cNvSpPr/>
          <p:nvPr/>
        </p:nvSpPr>
        <p:spPr>
          <a:xfrm>
            <a:off x="6939137" y="2506132"/>
            <a:ext cx="871381" cy="87138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1E831D6-5054-0530-2525-0273EB3E030F}"/>
              </a:ext>
            </a:extLst>
          </p:cNvPr>
          <p:cNvCxnSpPr/>
          <p:nvPr/>
        </p:nvCxnSpPr>
        <p:spPr>
          <a:xfrm>
            <a:off x="6660444" y="1763785"/>
            <a:ext cx="0" cy="24511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Neural Networks">
            <a:extLst>
              <a:ext uri="{FF2B5EF4-FFF2-40B4-BE49-F238E27FC236}">
                <a16:creationId xmlns:a16="http://schemas.microsoft.com/office/drawing/2014/main" id="{4A367740-88DB-072A-DB80-F90D0D17EC09}"/>
              </a:ext>
            </a:extLst>
          </p:cNvPr>
          <p:cNvSpPr txBox="1">
            <a:spLocks/>
          </p:cNvSpPr>
          <p:nvPr/>
        </p:nvSpPr>
        <p:spPr>
          <a:xfrm>
            <a:off x="6873619" y="3429000"/>
            <a:ext cx="1002416" cy="45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Actual </a:t>
            </a:r>
          </a:p>
        </p:txBody>
      </p:sp>
      <p:sp>
        <p:nvSpPr>
          <p:cNvPr id="57" name="Neural Networks">
            <a:extLst>
              <a:ext uri="{FF2B5EF4-FFF2-40B4-BE49-F238E27FC236}">
                <a16:creationId xmlns:a16="http://schemas.microsoft.com/office/drawing/2014/main" id="{403A34BF-7D8F-2445-D78D-A426508F47F4}"/>
              </a:ext>
            </a:extLst>
          </p:cNvPr>
          <p:cNvSpPr txBox="1">
            <a:spLocks/>
          </p:cNvSpPr>
          <p:nvPr/>
        </p:nvSpPr>
        <p:spPr>
          <a:xfrm>
            <a:off x="5314580" y="3429000"/>
            <a:ext cx="1187466" cy="45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1600" dirty="0"/>
              <a:t>P</a:t>
            </a:r>
            <a:r>
              <a:rPr lang="en-US" sz="1600" dirty="0"/>
              <a:t>rediction</a:t>
            </a:r>
            <a:r>
              <a:rPr lang="zh-CN" altLang="en-US" sz="1600" dirty="0"/>
              <a:t> 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eural Networks">
                <a:extLst>
                  <a:ext uri="{FF2B5EF4-FFF2-40B4-BE49-F238E27FC236}">
                    <a16:creationId xmlns:a16="http://schemas.microsoft.com/office/drawing/2014/main" id="{683A566B-EF5F-663C-CE05-7023429C76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3446" y="4822670"/>
                <a:ext cx="3175708" cy="165257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300" kern="1200">
                    <a:solidFill>
                      <a:srgbClr val="00356B"/>
                    </a:solidFill>
                    <a:latin typeface="Helvetica" pitchFamily="2" charset="0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𝐸𝑟𝑟𝑜𝑟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Neural Networks">
                <a:extLst>
                  <a:ext uri="{FF2B5EF4-FFF2-40B4-BE49-F238E27FC236}">
                    <a16:creationId xmlns:a16="http://schemas.microsoft.com/office/drawing/2014/main" id="{683A566B-EF5F-663C-CE05-7023429C7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46" y="4822670"/>
                <a:ext cx="3175708" cy="16525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ABFBC133-7224-89F4-36C1-1A0C1580EE97}"/>
              </a:ext>
            </a:extLst>
          </p:cNvPr>
          <p:cNvSpPr/>
          <p:nvPr/>
        </p:nvSpPr>
        <p:spPr>
          <a:xfrm rot="10800000">
            <a:off x="711202" y="4734366"/>
            <a:ext cx="4323644" cy="39511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6242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xfrm>
            <a:off x="628648" y="630870"/>
            <a:ext cx="8334729" cy="1009332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2.3 Backward propagation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8D1A842-6EA5-0D04-DB9D-F27C254F9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648" y="1812671"/>
            <a:ext cx="5715000" cy="2451100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F1F0B94-1153-37A5-AAAF-34AA23E5C5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937"/>
          <a:stretch/>
        </p:blipFill>
        <p:spPr>
          <a:xfrm>
            <a:off x="628648" y="4701823"/>
            <a:ext cx="3198285" cy="66040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95E78C69-F299-9579-330D-D2A7F68C1393}"/>
              </a:ext>
            </a:extLst>
          </p:cNvPr>
          <p:cNvSpPr/>
          <p:nvPr/>
        </p:nvSpPr>
        <p:spPr>
          <a:xfrm>
            <a:off x="6939137" y="2506132"/>
            <a:ext cx="871381" cy="87138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0F374E3-4440-E9FD-BAA7-EC7243180887}"/>
              </a:ext>
            </a:extLst>
          </p:cNvPr>
          <p:cNvCxnSpPr/>
          <p:nvPr/>
        </p:nvCxnSpPr>
        <p:spPr>
          <a:xfrm>
            <a:off x="6660444" y="1763785"/>
            <a:ext cx="0" cy="24511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Neural Networks">
            <a:extLst>
              <a:ext uri="{FF2B5EF4-FFF2-40B4-BE49-F238E27FC236}">
                <a16:creationId xmlns:a16="http://schemas.microsoft.com/office/drawing/2014/main" id="{8E14E9EB-AA12-6AFA-E696-3D0DF57AB1F5}"/>
              </a:ext>
            </a:extLst>
          </p:cNvPr>
          <p:cNvSpPr txBox="1">
            <a:spLocks/>
          </p:cNvSpPr>
          <p:nvPr/>
        </p:nvSpPr>
        <p:spPr>
          <a:xfrm>
            <a:off x="6873619" y="3429000"/>
            <a:ext cx="1002416" cy="45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Actual </a:t>
            </a:r>
          </a:p>
        </p:txBody>
      </p:sp>
      <p:sp>
        <p:nvSpPr>
          <p:cNvPr id="30" name="Neural Networks">
            <a:extLst>
              <a:ext uri="{FF2B5EF4-FFF2-40B4-BE49-F238E27FC236}">
                <a16:creationId xmlns:a16="http://schemas.microsoft.com/office/drawing/2014/main" id="{6974BFAF-A0C0-8888-42E9-7A167B676C67}"/>
              </a:ext>
            </a:extLst>
          </p:cNvPr>
          <p:cNvSpPr txBox="1">
            <a:spLocks/>
          </p:cNvSpPr>
          <p:nvPr/>
        </p:nvSpPr>
        <p:spPr>
          <a:xfrm>
            <a:off x="5314580" y="3429000"/>
            <a:ext cx="1187466" cy="45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1600" dirty="0"/>
              <a:t>P</a:t>
            </a:r>
            <a:r>
              <a:rPr lang="en-US" sz="1600" dirty="0"/>
              <a:t>rediction</a:t>
            </a:r>
            <a:r>
              <a:rPr lang="zh-CN" altLang="en-US" sz="1600" dirty="0"/>
              <a:t> </a:t>
            </a:r>
            <a:endParaRPr lang="en-US" sz="1600" dirty="0"/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5653CA9-D739-D29F-CF23-82D74A208A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57"/>
          <a:stretch/>
        </p:blipFill>
        <p:spPr>
          <a:xfrm>
            <a:off x="699909" y="5551917"/>
            <a:ext cx="2605247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2394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2.3 Activation Function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49A31FA0-3410-197D-1A60-4F6DAE1C5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76" y="1504132"/>
            <a:ext cx="2332647" cy="183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914BD2D9-F2D9-6269-7A11-CC26B7659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325" y="1511311"/>
            <a:ext cx="2314413" cy="1822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tep function">
            <a:extLst>
              <a:ext uri="{FF2B5EF4-FFF2-40B4-BE49-F238E27FC236}">
                <a16:creationId xmlns:a16="http://schemas.microsoft.com/office/drawing/2014/main" id="{F33E84EC-C461-2CBC-D7C8-0EFE4ED27A39}"/>
              </a:ext>
            </a:extLst>
          </p:cNvPr>
          <p:cNvSpPr txBox="1"/>
          <p:nvPr/>
        </p:nvSpPr>
        <p:spPr>
          <a:xfrm>
            <a:off x="1847669" y="3399051"/>
            <a:ext cx="1205459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step function</a:t>
            </a:r>
          </a:p>
        </p:txBody>
      </p:sp>
      <p:sp>
        <p:nvSpPr>
          <p:cNvPr id="18" name="sigmoid function">
            <a:extLst>
              <a:ext uri="{FF2B5EF4-FFF2-40B4-BE49-F238E27FC236}">
                <a16:creationId xmlns:a16="http://schemas.microsoft.com/office/drawing/2014/main" id="{AAEE59E5-DC0F-6984-C224-47352299F9C4}"/>
              </a:ext>
            </a:extLst>
          </p:cNvPr>
          <p:cNvSpPr txBox="1"/>
          <p:nvPr/>
        </p:nvSpPr>
        <p:spPr>
          <a:xfrm>
            <a:off x="4467114" y="3395408"/>
            <a:ext cx="1526060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sigmoid function</a:t>
            </a:r>
          </a:p>
        </p:txBody>
      </p:sp>
      <p:sp>
        <p:nvSpPr>
          <p:cNvPr id="19" name="https://en.wikipedia.org/wiki/Activation_function">
            <a:extLst>
              <a:ext uri="{FF2B5EF4-FFF2-40B4-BE49-F238E27FC236}">
                <a16:creationId xmlns:a16="http://schemas.microsoft.com/office/drawing/2014/main" id="{3A69DB72-1C22-7D28-7077-E920431E3799}"/>
              </a:ext>
            </a:extLst>
          </p:cNvPr>
          <p:cNvSpPr txBox="1"/>
          <p:nvPr/>
        </p:nvSpPr>
        <p:spPr>
          <a:xfrm>
            <a:off x="648358" y="6513478"/>
            <a:ext cx="4075386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000" u="sng">
                <a:hlinkClick r:id="" action="ppaction://noaction"/>
              </a:defRPr>
            </a:lvl1pPr>
          </a:lstStyle>
          <a:p>
            <a:pPr>
              <a:defRPr u="none"/>
            </a:pPr>
            <a:r>
              <a:rPr sz="1406" dirty="0"/>
              <a:t>https://</a:t>
            </a:r>
            <a:r>
              <a:rPr sz="1406" dirty="0" err="1"/>
              <a:t>en.wikipedia.org</a:t>
            </a:r>
            <a:r>
              <a:rPr sz="1406" dirty="0"/>
              <a:t>/wiki/</a:t>
            </a:r>
            <a:r>
              <a:rPr sz="1406" dirty="0" err="1"/>
              <a:t>Activation_function</a:t>
            </a:r>
            <a:endParaRPr sz="1406" dirty="0"/>
          </a:p>
        </p:txBody>
      </p:sp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6F02DC8F-33B7-2CF6-F2AC-385C0ABB5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391" y="2230623"/>
            <a:ext cx="1178719" cy="383977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2C1D525-CB35-8587-A42E-F41055D971CD}"/>
              </a:ext>
            </a:extLst>
          </p:cNvPr>
          <p:cNvSpPr txBox="1"/>
          <p:nvPr/>
        </p:nvSpPr>
        <p:spPr>
          <a:xfrm>
            <a:off x="304797" y="4093957"/>
            <a:ext cx="8534404" cy="2005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lvl="1" indent="-285750" defTabSz="685800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In artificial neural networks, the </a:t>
            </a:r>
            <a:r>
              <a:rPr lang="en-US" sz="1600" b="1" dirty="0">
                <a:solidFill>
                  <a:srgbClr val="00356B"/>
                </a:solidFill>
                <a:latin typeface="Helvetica" pitchFamily="2" charset="0"/>
              </a:rPr>
              <a:t>activation function </a:t>
            </a: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abstracts the rate of action potential firing in a neuron. </a:t>
            </a:r>
          </a:p>
          <a:p>
            <a:pPr marL="628650" lvl="1" indent="-285750" defTabSz="685800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The simplest activation function is </a:t>
            </a:r>
            <a:r>
              <a:rPr lang="en-US" sz="1600" b="1" dirty="0">
                <a:solidFill>
                  <a:srgbClr val="00356B"/>
                </a:solidFill>
                <a:latin typeface="Helvetica" pitchFamily="2" charset="0"/>
              </a:rPr>
              <a:t>binary</a:t>
            </a: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: the neuron either fires or doesn’t.</a:t>
            </a:r>
          </a:p>
          <a:p>
            <a:pPr marL="628650" lvl="1" indent="-285750" defTabSz="685800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Modern activation functions, like the </a:t>
            </a:r>
            <a:r>
              <a:rPr lang="en-US" sz="1600" b="1" dirty="0">
                <a:solidFill>
                  <a:srgbClr val="00356B"/>
                </a:solidFill>
                <a:latin typeface="Helvetica" pitchFamily="2" charset="0"/>
              </a:rPr>
              <a:t>sigmoid</a:t>
            </a: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, introduce a region of uncertainty and are </a:t>
            </a:r>
            <a:r>
              <a:rPr lang="en-US" sz="1600" b="1" dirty="0">
                <a:solidFill>
                  <a:srgbClr val="00356B"/>
                </a:solidFill>
                <a:latin typeface="Helvetica" pitchFamily="2" charset="0"/>
              </a:rPr>
              <a:t>differentiable</a:t>
            </a:r>
            <a:r>
              <a:rPr lang="en-US" sz="1600" dirty="0">
                <a:solidFill>
                  <a:srgbClr val="00356B"/>
                </a:solidFill>
                <a:latin typeface="Helvetica" pitchFamily="2" charset="0"/>
              </a:rPr>
              <a:t>, enabling efficient optimization using gradient-based methods. </a:t>
            </a:r>
            <a:endParaRPr lang="en-US" sz="1600" b="1" dirty="0">
              <a:solidFill>
                <a:srgbClr val="00356B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818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2FD4B-81B0-9340-81F1-642DBF5DC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882"/>
            <a:ext cx="8399533" cy="1009332"/>
          </a:xfrm>
        </p:spPr>
        <p:txBody>
          <a:bodyPr>
            <a:normAutofit/>
          </a:bodyPr>
          <a:lstStyle/>
          <a:p>
            <a:r>
              <a:rPr lang="en-US" sz="2000" b="1" dirty="0"/>
              <a:t>In 1997, Deep Blue, IBM's supercomputer, defeats chess world champion Garry Kasparov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6A3B3-5B6F-E344-A434-E187CB34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12189898-0699-B841-BABB-13621D92D9FE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67F4C-D03C-2949-B6DF-82241014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3BFD025B-7AF8-A542-B279-7AE8D6BF1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88" y="1670583"/>
            <a:ext cx="3775643" cy="4710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F16046D-CBD2-3348-BA89-58C938B00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810" y="1646236"/>
            <a:ext cx="3423602" cy="47588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23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2.3 Activation Function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" name="Picture 3" descr="A diagram of a leaky rel and elu&#10;&#10;Description automatically generated">
            <a:extLst>
              <a:ext uri="{FF2B5EF4-FFF2-40B4-BE49-F238E27FC236}">
                <a16:creationId xmlns:a16="http://schemas.microsoft.com/office/drawing/2014/main" id="{AE795A6A-D145-416B-F62E-6A958C943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851495"/>
            <a:ext cx="7772400" cy="34710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CE561-F49F-51E6-C462-84786BA28F45}"/>
              </a:ext>
            </a:extLst>
          </p:cNvPr>
          <p:cNvSpPr txBox="1"/>
          <p:nvPr/>
        </p:nvSpPr>
        <p:spPr>
          <a:xfrm>
            <a:off x="628649" y="6379635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6B6B6B"/>
                </a:solidFill>
                <a:effectLst/>
                <a:latin typeface="Helvetica" pitchFamily="2" charset="0"/>
              </a:rPr>
              <a:t>Image taken from </a:t>
            </a:r>
            <a:r>
              <a:rPr lang="en-US" sz="1000" b="0" i="0" u="sng" dirty="0">
                <a:effectLst/>
                <a:latin typeface="Helvetica" pitchFamily="2" charset="0"/>
                <a:hlinkClick r:id="rId4"/>
              </a:rPr>
              <a:t>Stanford’s CS231n class</a:t>
            </a:r>
            <a:endParaRPr lang="en-US" sz="1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1103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2.3 Activation Function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45511-A45A-457C-C975-0644578B7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08" y="2159003"/>
            <a:ext cx="5522294" cy="4197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6BA378-164D-A5F6-B001-DFF3609348CB}"/>
              </a:ext>
            </a:extLst>
          </p:cNvPr>
          <p:cNvSpPr txBox="1"/>
          <p:nvPr/>
        </p:nvSpPr>
        <p:spPr>
          <a:xfrm>
            <a:off x="628649" y="1640202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356B"/>
                </a:solidFill>
                <a:latin typeface="Helvetica" pitchFamily="2" charset="0"/>
              </a:rPr>
              <a:t>Example:</a:t>
            </a:r>
            <a:r>
              <a:rPr lang="zh-CN" altLang="en-US" sz="1600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rgbClr val="00356B"/>
                </a:solidFill>
                <a:latin typeface="Helvetica" pitchFamily="2" charset="0"/>
              </a:rPr>
              <a:t>Derivative of the Sigmoid Activation</a:t>
            </a:r>
            <a:endParaRPr lang="en-US" sz="1600" dirty="0">
              <a:solidFill>
                <a:srgbClr val="00356B"/>
              </a:solidFill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A4ED3D-6889-69E6-27FF-B71196644D6D}"/>
              </a:ext>
            </a:extLst>
          </p:cNvPr>
          <p:cNvSpPr/>
          <p:nvPr/>
        </p:nvSpPr>
        <p:spPr>
          <a:xfrm>
            <a:off x="3860800" y="5870222"/>
            <a:ext cx="1339849" cy="3838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7033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2.3 Activation Function</a:t>
            </a:r>
            <a:endParaRPr dirty="0"/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6BA378-164D-A5F6-B001-DFF3609348CB}"/>
              </a:ext>
            </a:extLst>
          </p:cNvPr>
          <p:cNvSpPr txBox="1"/>
          <p:nvPr/>
        </p:nvSpPr>
        <p:spPr>
          <a:xfrm>
            <a:off x="628649" y="1640202"/>
            <a:ext cx="6315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356B"/>
                </a:solidFill>
                <a:latin typeface="Helvetica" pitchFamily="2" charset="0"/>
              </a:rPr>
              <a:t>Example: Backpropagation with (Sigmoid)</a:t>
            </a:r>
            <a:r>
              <a:rPr lang="zh-CN" altLang="en-US" sz="1600" dirty="0">
                <a:solidFill>
                  <a:srgbClr val="00356B"/>
                </a:solidFill>
                <a:latin typeface="Helvetica" pitchFamily="2" charset="0"/>
              </a:rPr>
              <a:t> </a:t>
            </a:r>
            <a:r>
              <a:rPr lang="en-US" altLang="zh-CN" sz="1600" dirty="0">
                <a:solidFill>
                  <a:srgbClr val="00356B"/>
                </a:solidFill>
                <a:latin typeface="Helvetica" pitchFamily="2" charset="0"/>
              </a:rPr>
              <a:t>Nonlinear Activation</a:t>
            </a:r>
            <a:endParaRPr lang="en-US" sz="1600" dirty="0">
              <a:solidFill>
                <a:srgbClr val="00356B"/>
              </a:solidFill>
              <a:latin typeface="Helvetica" pitchFamily="2" charset="0"/>
            </a:endParaRPr>
          </a:p>
        </p:txBody>
      </p:sp>
      <p:pic>
        <p:nvPicPr>
          <p:cNvPr id="4" name="Picture 3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41E3D340-15CB-E711-7DAD-04B9E7917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21"/>
          <a:stretch/>
        </p:blipFill>
        <p:spPr>
          <a:xfrm>
            <a:off x="628649" y="2494843"/>
            <a:ext cx="5284425" cy="38615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D703B-1814-3DE4-D924-D206873F514C}"/>
              </a:ext>
            </a:extLst>
          </p:cNvPr>
          <p:cNvSpPr/>
          <p:nvPr/>
        </p:nvSpPr>
        <p:spPr>
          <a:xfrm>
            <a:off x="3285067" y="4662311"/>
            <a:ext cx="485422" cy="3612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9F5F92-9C83-8EBF-3FBC-2331C6A7BCDB}"/>
              </a:ext>
            </a:extLst>
          </p:cNvPr>
          <p:cNvSpPr/>
          <p:nvPr/>
        </p:nvSpPr>
        <p:spPr>
          <a:xfrm>
            <a:off x="4571998" y="4662311"/>
            <a:ext cx="1341075" cy="3612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8731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650EDEB-43BC-F3B1-B002-617E9FEBCED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24578" name="Picture 2" descr="Goldilocks of learning rates">
            <a:extLst>
              <a:ext uri="{FF2B5EF4-FFF2-40B4-BE49-F238E27FC236}">
                <a16:creationId xmlns:a16="http://schemas.microsoft.com/office/drawing/2014/main" id="{4F81A97E-9668-F662-9C80-BB4A8F50E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7584"/>
            <a:ext cx="9144000" cy="35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veral Key Concepts in Deep Learning">
            <a:extLst>
              <a:ext uri="{FF2B5EF4-FFF2-40B4-BE49-F238E27FC236}">
                <a16:creationId xmlns:a16="http://schemas.microsoft.com/office/drawing/2014/main" id="{07A4E56D-4090-F360-F909-6A4C71F2BCBD}"/>
              </a:ext>
            </a:extLst>
          </p:cNvPr>
          <p:cNvSpPr txBox="1">
            <a:spLocks/>
          </p:cNvSpPr>
          <p:nvPr/>
        </p:nvSpPr>
        <p:spPr>
          <a:xfrm>
            <a:off x="453154" y="630870"/>
            <a:ext cx="8439993" cy="100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9072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19" kern="1200">
                <a:solidFill>
                  <a:srgbClr val="00356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400"/>
              <a:t>2.4 Several Key Concepts in Deep Learning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433E1-960B-E72B-5A82-627A3FAA7E21}"/>
              </a:ext>
            </a:extLst>
          </p:cNvPr>
          <p:cNvSpPr txBox="1"/>
          <p:nvPr/>
        </p:nvSpPr>
        <p:spPr>
          <a:xfrm>
            <a:off x="453154" y="14555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Learning</a:t>
            </a:r>
            <a:r>
              <a:rPr lang="zh-CN" altLang="en-US" b="1" dirty="0"/>
              <a:t> </a:t>
            </a:r>
            <a:r>
              <a:rPr lang="en-US" altLang="zh-CN" b="1" dirty="0"/>
              <a:t>rate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9064508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everal Key Concepts in Deep Learning"/>
          <p:cNvSpPr txBox="1">
            <a:spLocks noGrp="1"/>
          </p:cNvSpPr>
          <p:nvPr>
            <p:ph type="title"/>
          </p:nvPr>
        </p:nvSpPr>
        <p:spPr>
          <a:xfrm>
            <a:off x="453154" y="630870"/>
            <a:ext cx="8439993" cy="1009332"/>
          </a:xfrm>
          <a:prstGeom prst="rect">
            <a:avLst/>
          </a:prstGeom>
        </p:spPr>
        <p:txBody>
          <a:bodyPr>
            <a:noAutofit/>
          </a:bodyPr>
          <a:lstStyle>
            <a:lvl1pPr defTabSz="490727">
              <a:defRPr sz="6719"/>
            </a:lvl1pPr>
          </a:lstStyle>
          <a:p>
            <a:r>
              <a:rPr lang="en-US" sz="2400" dirty="0"/>
              <a:t>2.4 </a:t>
            </a:r>
            <a:r>
              <a:rPr sz="2400" dirty="0"/>
              <a:t>Several Key Concepts in Deep Learning</a:t>
            </a:r>
          </a:p>
        </p:txBody>
      </p:sp>
      <p:sp>
        <p:nvSpPr>
          <p:cNvPr id="312" name="Back-propagation: a method to optimize weight. It calculates the gradient of a loss function and updates the weights that minimize the loss function.…"/>
          <p:cNvSpPr txBox="1">
            <a:spLocks noGrp="1"/>
          </p:cNvSpPr>
          <p:nvPr>
            <p:ph type="body" idx="1"/>
          </p:nvPr>
        </p:nvSpPr>
        <p:spPr>
          <a:xfrm>
            <a:off x="3174274" y="1640202"/>
            <a:ext cx="5635004" cy="5081274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361460">
              <a:spcBef>
                <a:spcPts val="2531"/>
              </a:spcBef>
              <a:defRPr sz="3168"/>
            </a:pPr>
            <a:r>
              <a:rPr lang="en-US" sz="1600" dirty="0">
                <a:latin typeface="Helvetica"/>
                <a:ea typeface="Helvetica"/>
                <a:cs typeface="Helvetica"/>
                <a:sym typeface="Helvetica"/>
              </a:rPr>
              <a:t>Dropout is a regularization technique designed to reduce </a:t>
            </a:r>
            <a:r>
              <a:rPr lang="en-US" sz="1600" b="1" dirty="0">
                <a:latin typeface="Helvetica"/>
                <a:ea typeface="Helvetica"/>
                <a:cs typeface="Helvetica"/>
                <a:sym typeface="Helvetica"/>
              </a:rPr>
              <a:t>overfitting</a:t>
            </a:r>
            <a:r>
              <a:rPr lang="en-US" sz="1600" dirty="0">
                <a:latin typeface="Helvetica"/>
                <a:ea typeface="Helvetica"/>
                <a:cs typeface="Helvetica"/>
                <a:sym typeface="Helvetica"/>
              </a:rPr>
              <a:t> in neural networks. </a:t>
            </a:r>
          </a:p>
          <a:p>
            <a:pPr defTabSz="361460">
              <a:spcBef>
                <a:spcPts val="2531"/>
              </a:spcBef>
              <a:defRPr sz="3168"/>
            </a:pPr>
            <a:r>
              <a:rPr lang="en-US" sz="1600" dirty="0">
                <a:latin typeface="Helvetica"/>
                <a:ea typeface="Helvetica"/>
                <a:cs typeface="Helvetica"/>
                <a:sym typeface="Helvetica"/>
              </a:rPr>
              <a:t>The basic idea is to randomly "drop" (i.e., set to zero) a fraction of the neurons during each training iteration. </a:t>
            </a:r>
          </a:p>
          <a:p>
            <a:pPr defTabSz="361460">
              <a:spcBef>
                <a:spcPts val="2531"/>
              </a:spcBef>
              <a:defRPr sz="3168"/>
            </a:pPr>
            <a:r>
              <a:rPr lang="en-US" sz="1600" dirty="0">
                <a:latin typeface="Helvetica"/>
                <a:ea typeface="Helvetica"/>
                <a:cs typeface="Helvetica"/>
                <a:sym typeface="Helvetica"/>
              </a:rPr>
              <a:t>This means that for each mini-batch, a different subset of neurons is inactive, forcing the network to learn more robust features that are not overly reliant on any single neuron.</a:t>
            </a:r>
          </a:p>
          <a:p>
            <a:pPr defTabSz="361460">
              <a:spcBef>
                <a:spcPts val="2531"/>
              </a:spcBef>
              <a:defRPr sz="3168"/>
            </a:pPr>
            <a:endParaRPr lang="en-US" sz="1600" dirty="0">
              <a:latin typeface="Helvetica"/>
              <a:ea typeface="Helvetica"/>
              <a:cs typeface="Helvetica"/>
              <a:sym typeface="Helvetica"/>
            </a:endParaRPr>
          </a:p>
          <a:p>
            <a:r>
              <a:rPr lang="en-US" sz="1600" dirty="0"/>
              <a:t>A convolutional layer is a core component of </a:t>
            </a:r>
            <a:r>
              <a:rPr lang="en-US" sz="1600" b="1" dirty="0"/>
              <a:t>convolutional neural networks </a:t>
            </a:r>
            <a:r>
              <a:rPr lang="en-US" sz="1600" dirty="0"/>
              <a:t>(CNNs) designed to automatically learn and extract features from input data—most commonly images. </a:t>
            </a:r>
          </a:p>
          <a:p>
            <a:r>
              <a:rPr lang="en-US" sz="1600" dirty="0"/>
              <a:t>Focuses on a small region of the input (called the </a:t>
            </a:r>
            <a:r>
              <a:rPr lang="en-US" sz="1600" b="1" dirty="0"/>
              <a:t>receptive field</a:t>
            </a:r>
            <a:r>
              <a:rPr lang="en-US" sz="1600" dirty="0"/>
              <a:t>). </a:t>
            </a:r>
          </a:p>
          <a:p>
            <a:pPr defTabSz="361460">
              <a:spcBef>
                <a:spcPts val="2531"/>
              </a:spcBef>
              <a:defRPr sz="3168"/>
            </a:pPr>
            <a:endParaRPr lang="en-US" sz="1600" dirty="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44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FA19B-11F3-F243-B283-BB6B92A11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22" y="2384636"/>
            <a:ext cx="2714415" cy="15814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675EB1-51DE-14D8-232A-5F8A978489FF}"/>
              </a:ext>
            </a:extLst>
          </p:cNvPr>
          <p:cNvSpPr txBox="1"/>
          <p:nvPr/>
        </p:nvSpPr>
        <p:spPr>
          <a:xfrm>
            <a:off x="453154" y="14555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Dropout</a:t>
            </a:r>
            <a:endParaRPr lang="en-US" b="1" dirty="0"/>
          </a:p>
        </p:txBody>
      </p:sp>
      <p:pic>
        <p:nvPicPr>
          <p:cNvPr id="2" name="Picture 1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79596A73-C2BB-C64F-DABD-37378A995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29" y="4382812"/>
            <a:ext cx="2057400" cy="23386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539093-7B87-88ED-BFFF-3BF685D58657}"/>
              </a:ext>
            </a:extLst>
          </p:cNvPr>
          <p:cNvSpPr txBox="1"/>
          <p:nvPr/>
        </p:nvSpPr>
        <p:spPr>
          <a:xfrm>
            <a:off x="453154" y="40885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CNN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9621609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What’s Deep Learning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3200" dirty="0"/>
              <a:t>2.5</a:t>
            </a:r>
            <a:r>
              <a:rPr lang="zh-CN" altLang="en-US" sz="3200" dirty="0"/>
              <a:t> </a:t>
            </a:r>
            <a:r>
              <a:rPr sz="3200" dirty="0"/>
              <a:t>What’s Deep Learning?</a:t>
            </a:r>
          </a:p>
        </p:txBody>
      </p:sp>
      <p:sp>
        <p:nvSpPr>
          <p:cNvPr id="290" name="Basically a rebranding of neural networks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07636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18770" indent="-218770" defTabSz="287526">
              <a:spcBef>
                <a:spcPts val="2039"/>
              </a:spcBef>
              <a:defRPr sz="2520"/>
            </a:pPr>
            <a:r>
              <a:rPr lang="en-US" sz="2400" dirty="0"/>
              <a:t>TL;DR: </a:t>
            </a:r>
            <a:r>
              <a:rPr sz="2400" dirty="0"/>
              <a:t>Basically a rebranding of neural networks</a:t>
            </a:r>
          </a:p>
          <a:p>
            <a:pPr marL="218770" indent="-218770" defTabSz="287526">
              <a:spcBef>
                <a:spcPts val="2039"/>
              </a:spcBef>
              <a:defRPr sz="2520"/>
            </a:pPr>
            <a:r>
              <a:rPr sz="2400" dirty="0"/>
              <a:t>Networks with m</a:t>
            </a:r>
            <a:r>
              <a:rPr lang="en-US" sz="2400" dirty="0"/>
              <a:t>ulti</a:t>
            </a:r>
            <a:r>
              <a:rPr sz="2400" dirty="0"/>
              <a:t>-layer structure - two or more hidden layers - are called deep neural networks</a:t>
            </a:r>
          </a:p>
          <a:p>
            <a:pPr marL="218770" indent="-218770" defTabSz="287526">
              <a:spcBef>
                <a:spcPts val="2039"/>
              </a:spcBef>
              <a:defRPr sz="2520"/>
            </a:pPr>
            <a:r>
              <a:rPr sz="2400" dirty="0"/>
              <a:t>Use learning algorithms so that the network can automatically learn the weights and biases</a:t>
            </a:r>
          </a:p>
          <a:p>
            <a:pPr marL="218770" indent="-218770" defTabSz="287526">
              <a:spcBef>
                <a:spcPts val="2039"/>
              </a:spcBef>
              <a:defRPr sz="2520"/>
            </a:pPr>
            <a:r>
              <a:rPr sz="2400" dirty="0"/>
              <a:t>Stochastic gradient descent (SGD) and back-propagation to train deep networks (since 80s and 90s)</a:t>
            </a:r>
          </a:p>
          <a:p>
            <a:pPr marL="218770" indent="-218770" defTabSz="287526">
              <a:spcBef>
                <a:spcPts val="2039"/>
              </a:spcBef>
              <a:defRPr sz="2520"/>
            </a:pPr>
            <a:r>
              <a:rPr sz="2400" dirty="0"/>
              <a:t>People now routinely train networks with </a:t>
            </a:r>
            <a:r>
              <a:rPr lang="en-US" sz="2400" dirty="0"/>
              <a:t>&gt;</a:t>
            </a:r>
            <a:r>
              <a:rPr sz="2400" dirty="0"/>
              <a:t>10 hidden layers</a:t>
            </a:r>
          </a:p>
          <a:p>
            <a:pPr marL="218770" indent="-218770" defTabSz="287526">
              <a:spcBef>
                <a:spcPts val="2039"/>
              </a:spcBef>
              <a:defRPr sz="2520"/>
            </a:pPr>
            <a:r>
              <a:rPr sz="2400" dirty="0"/>
              <a:t>Perform far better on many problems than shallow neural networks, i.e., networks with just a single hidden layer</a:t>
            </a:r>
          </a:p>
        </p:txBody>
      </p:sp>
      <p:sp>
        <p:nvSpPr>
          <p:cNvPr id="293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380761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avea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Caveats</a:t>
            </a:r>
          </a:p>
        </p:txBody>
      </p:sp>
      <p:sp>
        <p:nvSpPr>
          <p:cNvPr id="350" name="Requires lots of training data…"/>
          <p:cNvSpPr txBox="1">
            <a:spLocks noGrp="1"/>
          </p:cNvSpPr>
          <p:nvPr>
            <p:ph type="body" idx="1"/>
          </p:nvPr>
        </p:nvSpPr>
        <p:spPr>
          <a:xfrm>
            <a:off x="368517" y="1616451"/>
            <a:ext cx="8406967" cy="485739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96892" indent="-196892" defTabSz="258772">
              <a:spcBef>
                <a:spcPts val="1828"/>
              </a:spcBef>
              <a:defRPr sz="2268"/>
            </a:pPr>
            <a:r>
              <a:rPr sz="1800" dirty="0"/>
              <a:t>Requires </a:t>
            </a:r>
            <a:r>
              <a:rPr sz="1800" u="sng" dirty="0">
                <a:latin typeface="Helvetica"/>
                <a:ea typeface="Helvetica"/>
                <a:cs typeface="Helvetica"/>
                <a:sym typeface="Helvetica"/>
              </a:rPr>
              <a:t>lots of</a:t>
            </a:r>
            <a:r>
              <a:rPr sz="1800" u="sng" dirty="0"/>
              <a:t> training data</a:t>
            </a:r>
          </a:p>
          <a:p>
            <a:pPr marL="196892" indent="-196892" defTabSz="258772">
              <a:spcBef>
                <a:spcPts val="1828"/>
              </a:spcBef>
              <a:defRPr sz="2268"/>
            </a:pPr>
            <a:r>
              <a:rPr sz="1800" dirty="0"/>
              <a:t>Designing and optimizing a “net” is hard (</a:t>
            </a:r>
            <a:r>
              <a:rPr lang="en-US" sz="1800" u="sng" dirty="0"/>
              <a:t>lots of </a:t>
            </a:r>
            <a:r>
              <a:rPr sz="1800" u="sng" dirty="0"/>
              <a:t>parameters</a:t>
            </a:r>
            <a:r>
              <a:rPr sz="1800" dirty="0"/>
              <a:t>)</a:t>
            </a:r>
          </a:p>
          <a:p>
            <a:pPr marL="196892" indent="-196892" defTabSz="258772">
              <a:spcBef>
                <a:spcPts val="1828"/>
              </a:spcBef>
              <a:defRPr sz="2268"/>
            </a:pPr>
            <a:r>
              <a:rPr sz="1800" dirty="0"/>
              <a:t>Blackbox approach: </a:t>
            </a:r>
            <a:r>
              <a:rPr lang="en-US" sz="1800" dirty="0"/>
              <a:t>(arguably) </a:t>
            </a:r>
            <a:r>
              <a:rPr sz="1800" u="sng" dirty="0">
                <a:latin typeface="Helvetica"/>
                <a:ea typeface="Helvetica"/>
                <a:cs typeface="Helvetica"/>
                <a:sym typeface="Helvetica"/>
              </a:rPr>
              <a:t>hard to interpret</a:t>
            </a:r>
            <a:r>
              <a:rPr sz="1800" dirty="0">
                <a:latin typeface="Helvetica"/>
                <a:ea typeface="Helvetica"/>
                <a:cs typeface="Helvetica"/>
                <a:sym typeface="Helvetica"/>
              </a:rPr>
              <a:t> results</a:t>
            </a:r>
          </a:p>
          <a:p>
            <a:pPr marL="196892" indent="-196892" defTabSz="258772">
              <a:spcBef>
                <a:spcPts val="1828"/>
              </a:spcBef>
              <a:defRPr sz="2268"/>
            </a:pPr>
            <a:r>
              <a:rPr sz="1800" dirty="0"/>
              <a:t>Consensus: the performance improvement from adding additional hidden layers (i.e., second or third, etc.) is very small. </a:t>
            </a:r>
            <a:r>
              <a:rPr sz="1800" u="sng" dirty="0">
                <a:latin typeface="Helvetica"/>
                <a:ea typeface="Helvetica"/>
                <a:cs typeface="Helvetica"/>
                <a:sym typeface="Helvetica"/>
              </a:rPr>
              <a:t>One hidden layer is sufficient for the large majority of problems</a:t>
            </a:r>
          </a:p>
          <a:p>
            <a:pPr marL="196892" indent="-196892" defTabSz="258772">
              <a:spcBef>
                <a:spcPts val="1828"/>
              </a:spcBef>
              <a:defRPr sz="2268"/>
            </a:pPr>
            <a:r>
              <a:rPr sz="1800" dirty="0"/>
              <a:t>So what about size of the hidden layer(s)? How many neurons? There are some empirically-derived rules-of-thumb, of these, the most commonly relied on is </a:t>
            </a:r>
            <a:r>
              <a:rPr sz="1800" u="sng" dirty="0"/>
              <a:t>'</a:t>
            </a:r>
            <a:r>
              <a:rPr sz="1800" u="sng" dirty="0">
                <a:latin typeface="Helvetica"/>
                <a:ea typeface="Helvetica"/>
                <a:cs typeface="Helvetica"/>
                <a:sym typeface="Helvetica"/>
              </a:rPr>
              <a:t>the optimal size of the hidden layer is usually between the size of the input and size of the output layers</a:t>
            </a:r>
            <a:r>
              <a:rPr sz="1800" dirty="0"/>
              <a:t>’</a:t>
            </a:r>
          </a:p>
          <a:p>
            <a:pPr marL="196892" indent="-196892" defTabSz="258772">
              <a:spcBef>
                <a:spcPts val="1828"/>
              </a:spcBef>
              <a:defRPr sz="2268"/>
            </a:pPr>
            <a:r>
              <a:rPr sz="1800" dirty="0"/>
              <a:t>Jeff Heaton, author of Introduction to Neural Networks in Java offers a few more. </a:t>
            </a:r>
            <a:r>
              <a:rPr sz="1800" dirty="0">
                <a:latin typeface="Helvetica"/>
                <a:ea typeface="Helvetica"/>
                <a:cs typeface="Helvetica"/>
                <a:sym typeface="Helvetica"/>
              </a:rPr>
              <a:t>“In sum, for most problems, one could probably get decent performance (even without a second optimization step) by setting the hidden layer configuration using just two rules: (</a:t>
            </a:r>
            <a:r>
              <a:rPr sz="1800" dirty="0" err="1"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sz="1800" dirty="0">
                <a:latin typeface="Helvetica"/>
                <a:ea typeface="Helvetica"/>
                <a:cs typeface="Helvetica"/>
                <a:sym typeface="Helvetica"/>
              </a:rPr>
              <a:t>) </a:t>
            </a:r>
            <a:r>
              <a:rPr sz="1800" u="sng" dirty="0">
                <a:latin typeface="Helvetica"/>
                <a:ea typeface="Helvetica"/>
                <a:cs typeface="Helvetica"/>
                <a:sym typeface="Helvetica"/>
              </a:rPr>
              <a:t>number of hidden layers equals one</a:t>
            </a:r>
            <a:r>
              <a:rPr sz="1800" dirty="0">
                <a:latin typeface="Helvetica"/>
                <a:ea typeface="Helvetica"/>
                <a:cs typeface="Helvetica"/>
                <a:sym typeface="Helvetica"/>
              </a:rPr>
              <a:t>; and (ii) the number of neurons in that layer is the </a:t>
            </a:r>
            <a:r>
              <a:rPr sz="1800" u="sng" dirty="0">
                <a:latin typeface="Helvetica"/>
                <a:ea typeface="Helvetica"/>
                <a:cs typeface="Helvetica"/>
                <a:sym typeface="Helvetica"/>
              </a:rPr>
              <a:t>mean of the neurons in the input and output layers.</a:t>
            </a:r>
            <a:r>
              <a:rPr sz="1800" dirty="0">
                <a:latin typeface="Helvetica"/>
                <a:ea typeface="Helvetica"/>
                <a:cs typeface="Helvetica"/>
                <a:sym typeface="Helvetica"/>
              </a:rPr>
              <a:t>”</a:t>
            </a:r>
          </a:p>
        </p:txBody>
      </p:sp>
      <p:sp>
        <p:nvSpPr>
          <p:cNvPr id="351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869443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uggested reading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Suggested readings</a:t>
            </a:r>
          </a:p>
        </p:txBody>
      </p:sp>
      <p:sp>
        <p:nvSpPr>
          <p:cNvPr id="355" name="Free online books…"/>
          <p:cNvSpPr txBox="1">
            <a:spLocks noGrp="1"/>
          </p:cNvSpPr>
          <p:nvPr>
            <p:ph type="body" idx="1"/>
          </p:nvPr>
        </p:nvSpPr>
        <p:spPr>
          <a:xfrm>
            <a:off x="628649" y="1640202"/>
            <a:ext cx="7886700" cy="481268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361460">
              <a:spcBef>
                <a:spcPts val="2531"/>
              </a:spcBef>
              <a:buNone/>
              <a:defRPr sz="3168"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Free online books</a:t>
            </a:r>
          </a:p>
          <a:p>
            <a:pPr marL="275024" indent="-275024" defTabSz="361460">
              <a:spcBef>
                <a:spcPts val="2531"/>
              </a:spcBef>
              <a:defRPr sz="3168"/>
            </a:pPr>
            <a:r>
              <a:rPr lang="en-US" sz="2000" dirty="0"/>
              <a:t>An Introduction to Statistical Learning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altLang="zh-CN" sz="2000" dirty="0"/>
              <a:t>Chapter</a:t>
            </a:r>
            <a:r>
              <a:rPr lang="zh-CN" altLang="en-US" sz="2000" dirty="0"/>
              <a:t> </a:t>
            </a:r>
            <a:r>
              <a:rPr lang="en-US" altLang="zh-CN" sz="2000" dirty="0"/>
              <a:t>10,</a:t>
            </a:r>
            <a:r>
              <a:rPr lang="zh-CN" altLang="en-US" sz="2000" dirty="0"/>
              <a:t> </a:t>
            </a:r>
            <a:r>
              <a:rPr lang="en-US" altLang="zh-CN" sz="2000" dirty="0"/>
              <a:t>Deep learning:</a:t>
            </a:r>
            <a:r>
              <a:rPr lang="zh-CN" altLang="en-US" sz="2000" dirty="0"/>
              <a:t> </a:t>
            </a:r>
            <a:r>
              <a:rPr lang="en-US" altLang="zh-CN" sz="2000" dirty="0">
                <a:hlinkClick r:id="rId2"/>
              </a:rPr>
              <a:t>https://www.statlearning.com/</a:t>
            </a:r>
            <a:endParaRPr lang="en-US" sz="2000" dirty="0"/>
          </a:p>
          <a:p>
            <a:pPr marL="275024" indent="-275024" defTabSz="361460">
              <a:spcBef>
                <a:spcPts val="2531"/>
              </a:spcBef>
              <a:defRPr sz="3168"/>
            </a:pPr>
            <a:r>
              <a:rPr sz="2000" dirty="0"/>
              <a:t>The Nature of Code by Daniel </a:t>
            </a:r>
            <a:r>
              <a:rPr sz="2000" dirty="0" err="1"/>
              <a:t>Shiffman</a:t>
            </a:r>
            <a:r>
              <a:rPr sz="2000" dirty="0"/>
              <a:t>- 10. Neural Networks (easy to read): </a:t>
            </a:r>
            <a:r>
              <a:rPr sz="2000" dirty="0">
                <a:hlinkClick r:id="rId3"/>
              </a:rPr>
              <a:t>http://natureofcode.com/book/chapter-10-neural-networks/</a:t>
            </a:r>
          </a:p>
          <a:p>
            <a:pPr marL="275024" indent="-275024" defTabSz="361460">
              <a:spcBef>
                <a:spcPts val="2531"/>
              </a:spcBef>
              <a:defRPr sz="3168"/>
            </a:pPr>
            <a:r>
              <a:rPr sz="2000" dirty="0"/>
              <a:t>Neural Networks and Deep Learning by Michael Nielsen: </a:t>
            </a:r>
            <a:r>
              <a:rPr sz="2000" dirty="0">
                <a:hlinkClick r:id="rId4"/>
              </a:rPr>
              <a:t>http://neuralnetworksanddeeplearning.com/index.html</a:t>
            </a:r>
          </a:p>
          <a:p>
            <a:pPr marL="0" indent="0" defTabSz="361460">
              <a:spcBef>
                <a:spcPts val="2531"/>
              </a:spcBef>
              <a:buNone/>
              <a:defRPr sz="3168"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Review articles</a:t>
            </a:r>
          </a:p>
          <a:p>
            <a:pPr marL="275024" indent="-275024" defTabSz="361460">
              <a:spcBef>
                <a:spcPts val="2531"/>
              </a:spcBef>
              <a:defRPr sz="3168"/>
            </a:pPr>
            <a:r>
              <a:rPr sz="2000" dirty="0"/>
              <a:t>Yann </a:t>
            </a:r>
            <a:r>
              <a:rPr sz="2000" dirty="0" err="1"/>
              <a:t>LeCun</a:t>
            </a:r>
            <a:r>
              <a:rPr sz="2000" dirty="0"/>
              <a:t>, </a:t>
            </a:r>
            <a:r>
              <a:rPr sz="2000" dirty="0" err="1"/>
              <a:t>Yoshua</a:t>
            </a:r>
            <a:r>
              <a:rPr sz="2000" dirty="0"/>
              <a:t> </a:t>
            </a:r>
            <a:r>
              <a:rPr sz="2000" dirty="0" err="1"/>
              <a:t>Bengio</a:t>
            </a:r>
            <a:r>
              <a:rPr sz="2000" dirty="0"/>
              <a:t>, Geoffrey Hinton. </a:t>
            </a:r>
            <a:r>
              <a:rPr sz="2000" b="1" dirty="0">
                <a:latin typeface="Helvetica"/>
                <a:ea typeface="Helvetica"/>
                <a:cs typeface="Helvetica"/>
                <a:sym typeface="Helvetica"/>
              </a:rPr>
              <a:t>Deep learning</a:t>
            </a:r>
            <a:r>
              <a:rPr sz="2000" dirty="0"/>
              <a:t>. Nature 521, 436–444 (28 May 2015)</a:t>
            </a:r>
          </a:p>
        </p:txBody>
      </p:sp>
      <p:sp>
        <p:nvSpPr>
          <p:cNvPr id="356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637379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48</a:t>
            </a:fld>
            <a:endParaRPr/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0E88FA07-8201-931C-1185-34AF1018F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98" y="710194"/>
            <a:ext cx="4248852" cy="5437611"/>
          </a:xfrm>
          <a:prstGeom prst="rect">
            <a:avLst/>
          </a:prstGeom>
        </p:spPr>
      </p:pic>
      <p:pic>
        <p:nvPicPr>
          <p:cNvPr id="9" name="Picture 8" descr="A book cover with text&#10;&#10;Description automatically generated">
            <a:extLst>
              <a:ext uri="{FF2B5EF4-FFF2-40B4-BE49-F238E27FC236}">
                <a16:creationId xmlns:a16="http://schemas.microsoft.com/office/drawing/2014/main" id="{CADF70A8-FC27-25C3-DE1B-E4AC2401A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03" y="710194"/>
            <a:ext cx="3722173" cy="54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4005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49</a:t>
            </a:fld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44593-2250-D31F-F8C2-B8FEDE790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627312"/>
            <a:ext cx="7886700" cy="1603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124763361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6A3B3-5B6F-E344-A434-E187CB34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12189898-0699-B841-BABB-13621D92D9FE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67F4C-D03C-2949-B6DF-82241014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5</a:t>
            </a:fld>
            <a:endParaRPr lang="en-US" dirty="0"/>
          </a:p>
        </p:txBody>
      </p:sp>
      <p:pic>
        <p:nvPicPr>
          <p:cNvPr id="1026" name="Picture 2" descr="没有照片描述。">
            <a:extLst>
              <a:ext uri="{FF2B5EF4-FFF2-40B4-BE49-F238E27FC236}">
                <a16:creationId xmlns:a16="http://schemas.microsoft.com/office/drawing/2014/main" id="{6BB093BF-2637-FD3E-B913-83051A20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44" y="993988"/>
            <a:ext cx="3528512" cy="487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inly from brute force computing power…">
            <a:extLst>
              <a:ext uri="{FF2B5EF4-FFF2-40B4-BE49-F238E27FC236}">
                <a16:creationId xmlns:a16="http://schemas.microsoft.com/office/drawing/2014/main" id="{684E923D-81A5-0E36-50D5-2DBFA976979D}"/>
              </a:ext>
            </a:extLst>
          </p:cNvPr>
          <p:cNvSpPr txBox="1">
            <a:spLocks/>
          </p:cNvSpPr>
          <p:nvPr/>
        </p:nvSpPr>
        <p:spPr>
          <a:xfrm>
            <a:off x="4030133" y="993988"/>
            <a:ext cx="4730046" cy="5135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Brute-force computing, evaluating 200 million positions per second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Search depth: 6-8 moves, up to 20+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Predefined parameters </a:t>
            </a:r>
            <a:r>
              <a:rPr lang="en-US" sz="1800" dirty="0"/>
              <a:t>from analyzing thousands of master games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Opening database: 4,000+ positions, 700,000+ grandmaster games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Endgame database: All five-piece endgames </a:t>
            </a:r>
            <a:r>
              <a:rPr lang="en-US" altLang="zh-CN" sz="1800" dirty="0"/>
              <a:t>&amp;</a:t>
            </a:r>
            <a:r>
              <a:rPr lang="en-US" sz="1800" dirty="0"/>
              <a:t> many six-piece endgames</a:t>
            </a:r>
          </a:p>
        </p:txBody>
      </p:sp>
    </p:spTree>
    <p:extLst>
      <p:ext uri="{BB962C8B-B14F-4D97-AF65-F5344CB8AC3E}">
        <p14:creationId xmlns:p14="http://schemas.microsoft.com/office/powerpoint/2010/main" val="2646700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6A3B3-5B6F-E344-A434-E187CB34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12189898-0699-B841-BABB-13621D92D9FE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67F4C-D03C-2949-B6DF-82241014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Mainly from brute force computing power…">
            <a:extLst>
              <a:ext uri="{FF2B5EF4-FFF2-40B4-BE49-F238E27FC236}">
                <a16:creationId xmlns:a16="http://schemas.microsoft.com/office/drawing/2014/main" id="{684E923D-81A5-0E36-50D5-2DBFA976979D}"/>
              </a:ext>
            </a:extLst>
          </p:cNvPr>
          <p:cNvSpPr txBox="1">
            <a:spLocks/>
          </p:cNvSpPr>
          <p:nvPr/>
        </p:nvSpPr>
        <p:spPr>
          <a:xfrm>
            <a:off x="326671" y="295488"/>
            <a:ext cx="7159979" cy="1025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What about </a:t>
            </a:r>
            <a:r>
              <a:rPr lang="en-US" sz="3200" b="1" dirty="0" err="1"/>
              <a:t>Weiqi</a:t>
            </a:r>
            <a:r>
              <a:rPr lang="en-US" sz="3200" b="1" dirty="0"/>
              <a:t> (Go)?</a:t>
            </a:r>
            <a:endParaRPr lang="en-US" sz="3200" dirty="0"/>
          </a:p>
        </p:txBody>
      </p:sp>
      <p:pic>
        <p:nvPicPr>
          <p:cNvPr id="2" name="Picture 2" descr="How To Set Up A Chessboard - Chess.com">
            <a:extLst>
              <a:ext uri="{FF2B5EF4-FFF2-40B4-BE49-F238E27FC236}">
                <a16:creationId xmlns:a16="http://schemas.microsoft.com/office/drawing/2014/main" id="{33F10BFE-2C09-1456-955D-8C29CFA4B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765299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sted-image.gif" descr="pasted-image.gif">
            <a:extLst>
              <a:ext uri="{FF2B5EF4-FFF2-40B4-BE49-F238E27FC236}">
                <a16:creationId xmlns:a16="http://schemas.microsoft.com/office/drawing/2014/main" id="{CC212317-F718-12F0-31FC-B011A1F1CC5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860383" y="1615533"/>
            <a:ext cx="3195133" cy="319513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A919DB-B154-69EB-F242-878D04C3EBE2}"/>
              </a:ext>
            </a:extLst>
          </p:cNvPr>
          <p:cNvSpPr txBox="1"/>
          <p:nvPr/>
        </p:nvSpPr>
        <p:spPr>
          <a:xfrm>
            <a:off x="1885950" y="5027976"/>
            <a:ext cx="901700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356B"/>
                </a:solidFill>
                <a:latin typeface="Helvetica" pitchFamily="2" charset="0"/>
              </a:rPr>
              <a:t>8 x 8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2AFC03-34E8-C1DD-D242-274CF5CB6961}"/>
              </a:ext>
            </a:extLst>
          </p:cNvPr>
          <p:cNvSpPr txBox="1"/>
          <p:nvPr/>
        </p:nvSpPr>
        <p:spPr>
          <a:xfrm>
            <a:off x="4171949" y="5027975"/>
            <a:ext cx="4572000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356B"/>
                </a:solidFill>
                <a:latin typeface="Helvetica" pitchFamily="2" charset="0"/>
              </a:rPr>
              <a:t>19 x 19 </a:t>
            </a:r>
          </a:p>
        </p:txBody>
      </p:sp>
    </p:spTree>
    <p:extLst>
      <p:ext uri="{BB962C8B-B14F-4D97-AF65-F5344CB8AC3E}">
        <p14:creationId xmlns:p14="http://schemas.microsoft.com/office/powerpoint/2010/main" val="833712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lphaGo is now slated to take on the world’s top Go champion during the last decade, Sedol Lee (9p), in a match that will take place in Seoul, Korea, March 2016"/>
          <p:cNvSpPr txBox="1"/>
          <p:nvPr/>
        </p:nvSpPr>
        <p:spPr>
          <a:xfrm>
            <a:off x="338667" y="576925"/>
            <a:ext cx="8622191" cy="862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lnSpc>
                <a:spcPct val="117999"/>
              </a:lnSpc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828" b="1" dirty="0"/>
              <a:t>AlphaGo</a:t>
            </a:r>
            <a:r>
              <a:rPr sz="1828" dirty="0"/>
              <a:t> </a:t>
            </a:r>
            <a:r>
              <a:rPr lang="en-US" altLang="zh-CN" sz="1828" dirty="0"/>
              <a:t>(AlphaGo Lee) </a:t>
            </a:r>
            <a:r>
              <a:rPr lang="en-US" sz="1828" dirty="0"/>
              <a:t>defeated</a:t>
            </a:r>
            <a:r>
              <a:rPr sz="1828" dirty="0"/>
              <a:t> the world champion, </a:t>
            </a:r>
            <a:r>
              <a:rPr lang="en-US" sz="1828" dirty="0"/>
              <a:t>Lee </a:t>
            </a:r>
            <a:r>
              <a:rPr sz="1828" dirty="0"/>
              <a:t>Sedol </a:t>
            </a:r>
            <a:r>
              <a:rPr lang="en-US" sz="1828" dirty="0"/>
              <a:t>in 2016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28" dirty="0"/>
              <a:t>Then the world champion </a:t>
            </a:r>
            <a:r>
              <a:rPr lang="en-US" sz="1828" dirty="0" err="1"/>
              <a:t>Ke</a:t>
            </a:r>
            <a:r>
              <a:rPr lang="en-US" sz="1828" dirty="0"/>
              <a:t> </a:t>
            </a:r>
            <a:r>
              <a:rPr lang="en-US" sz="1828" dirty="0" err="1"/>
              <a:t>Jie</a:t>
            </a:r>
            <a:r>
              <a:rPr lang="en-US" sz="1828" dirty="0"/>
              <a:t>, in 2017 (AlphaGo Master)</a:t>
            </a:r>
            <a:endParaRPr sz="1828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7EA55E5-15C8-064A-84E6-1C7D8D9C2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12189898-0699-B841-BABB-13621D92D9FE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49A2AAB-F0FE-F345-985F-6653C173C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D4BA20E-A553-6F48-BD36-E5AD94908D4A}" type="slidenum">
              <a:rPr lang="en-US" smtClean="0"/>
              <a:t>7</a:t>
            </a:fld>
            <a:endParaRPr lang="en-US" dirty="0"/>
          </a:p>
        </p:txBody>
      </p:sp>
      <p:pic>
        <p:nvPicPr>
          <p:cNvPr id="2050" name="Picture 2" descr="Thanks for your past attention.">
            <a:extLst>
              <a:ext uri="{FF2B5EF4-FFF2-40B4-BE49-F238E27FC236}">
                <a16:creationId xmlns:a16="http://schemas.microsoft.com/office/drawing/2014/main" id="{5D21C983-C24C-4FCD-F688-88466FF68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4"/>
          <a:stretch/>
        </p:blipFill>
        <p:spPr bwMode="auto">
          <a:xfrm>
            <a:off x="873408" y="1848140"/>
            <a:ext cx="2354756" cy="19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umans strike back: How Lee Sedol won a game against AlphaGo | New Scientist">
            <a:extLst>
              <a:ext uri="{FF2B5EF4-FFF2-40B4-BE49-F238E27FC236}">
                <a16:creationId xmlns:a16="http://schemas.microsoft.com/office/drawing/2014/main" id="{6B8D5EAF-27FD-2A7A-997C-737D1BA63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31728"/>
          <a:stretch/>
        </p:blipFill>
        <p:spPr bwMode="auto">
          <a:xfrm>
            <a:off x="1024320" y="4051926"/>
            <a:ext cx="2052933" cy="222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F6883153-781B-0CD9-22E5-1F7155E10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402" y="1983719"/>
            <a:ext cx="5600456" cy="313625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hess ~35 moves per turn, Go ~250">
            <a:extLst>
              <a:ext uri="{FF2B5EF4-FFF2-40B4-BE49-F238E27FC236}">
                <a16:creationId xmlns:a16="http://schemas.microsoft.com/office/drawing/2014/main" id="{3AAB2DD1-5444-F3A1-E3D5-1896B43ED449}"/>
              </a:ext>
            </a:extLst>
          </p:cNvPr>
          <p:cNvSpPr txBox="1"/>
          <p:nvPr/>
        </p:nvSpPr>
        <p:spPr>
          <a:xfrm>
            <a:off x="4572000" y="5465884"/>
            <a:ext cx="2487156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 dirty="0"/>
              <a:t>Chess ~35 moves per turn, </a:t>
            </a:r>
            <a:r>
              <a:rPr sz="1266" b="1" u="sng" dirty="0">
                <a:latin typeface="Helvetica"/>
                <a:ea typeface="Helvetica"/>
                <a:cs typeface="Helvetica"/>
                <a:sym typeface="Helvetica"/>
              </a:rPr>
              <a:t>Go ~250</a:t>
            </a:r>
          </a:p>
        </p:txBody>
      </p:sp>
    </p:spTree>
    <p:extLst>
      <p:ext uri="{BB962C8B-B14F-4D97-AF65-F5344CB8AC3E}">
        <p14:creationId xmlns:p14="http://schemas.microsoft.com/office/powerpoint/2010/main" val="1335746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creen Shot 2016-02-17 at 1.12.28 PM.png" descr="Screen Shot 2016-02-17 at 1.12.2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32" y="550526"/>
            <a:ext cx="7125535" cy="2463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915" y="3177160"/>
            <a:ext cx="2466595" cy="324138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00D674-D203-C149-91CD-F93791F445AF}"/>
              </a:ext>
            </a:extLst>
          </p:cNvPr>
          <p:cNvSpPr txBox="1"/>
          <p:nvPr/>
        </p:nvSpPr>
        <p:spPr>
          <a:xfrm>
            <a:off x="6688880" y="514349"/>
            <a:ext cx="144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January 2016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975CE36-8D45-9D48-9CB0-79C4D7BBB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12189898-0699-B841-BABB-13621D92D9FE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AFDF295-51DB-A44D-A089-59852112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D4BA20E-A553-6F48-BD36-E5AD94908D4A}" type="slidenum">
              <a:rPr lang="en-US" smtClean="0"/>
              <a:t>8</a:t>
            </a:fld>
            <a:endParaRPr lang="en-US" dirty="0"/>
          </a:p>
        </p:txBody>
      </p:sp>
      <p:pic>
        <p:nvPicPr>
          <p:cNvPr id="2" name="Picture 1" descr="A diagram of a network&#10;&#10;Description automatically generated">
            <a:extLst>
              <a:ext uri="{FF2B5EF4-FFF2-40B4-BE49-F238E27FC236}">
                <a16:creationId xmlns:a16="http://schemas.microsoft.com/office/drawing/2014/main" id="{59BE4797-8D40-B11C-2148-5862FB111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050" y="3313809"/>
            <a:ext cx="2891799" cy="3162137"/>
          </a:xfrm>
          <a:prstGeom prst="rect">
            <a:avLst/>
          </a:prstGeom>
        </p:spPr>
      </p:pic>
      <p:sp>
        <p:nvSpPr>
          <p:cNvPr id="3" name="Mainly from brute force computing power…">
            <a:extLst>
              <a:ext uri="{FF2B5EF4-FFF2-40B4-BE49-F238E27FC236}">
                <a16:creationId xmlns:a16="http://schemas.microsoft.com/office/drawing/2014/main" id="{B8A2E06C-801B-AD67-665C-571D2CCFB67E}"/>
              </a:ext>
            </a:extLst>
          </p:cNvPr>
          <p:cNvSpPr txBox="1">
            <a:spLocks/>
          </p:cNvSpPr>
          <p:nvPr/>
        </p:nvSpPr>
        <p:spPr>
          <a:xfrm>
            <a:off x="5048286" y="2847282"/>
            <a:ext cx="2855563" cy="496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356B"/>
                </a:solidFill>
                <a:latin typeface="Helvetica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b="1" dirty="0"/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818492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6C22FC-C7F5-5F49-B70A-B904BAA2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F957-2BF5-1B45-BB66-1B40B40A657B}" type="datetime1">
              <a:rPr lang="en-US" smtClean="0"/>
              <a:t>3/4/25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6038F4-ABB4-6247-ADD0-CB2535D8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0D9F569F-446A-DA41-866C-D8C7716E6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419" y="2948770"/>
            <a:ext cx="667716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2585AD-7363-BB4B-93BA-704C5C029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486" y="514349"/>
            <a:ext cx="7173027" cy="2434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693AD8-B21B-D142-B53E-9826ED2ACCAF}"/>
              </a:ext>
            </a:extLst>
          </p:cNvPr>
          <p:cNvSpPr txBox="1"/>
          <p:nvPr/>
        </p:nvSpPr>
        <p:spPr>
          <a:xfrm>
            <a:off x="6688880" y="514349"/>
            <a:ext cx="146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October 2017</a:t>
            </a:r>
          </a:p>
        </p:txBody>
      </p:sp>
    </p:spTree>
    <p:extLst>
      <p:ext uri="{BB962C8B-B14F-4D97-AF65-F5344CB8AC3E}">
        <p14:creationId xmlns:p14="http://schemas.microsoft.com/office/powerpoint/2010/main" val="1740884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steinLab_wide" id="{7D8A37C1-B140-2A46-8789-454A14E4245B}" vid="{4680D57A-0B69-0344-804A-4DBB365493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2749</TotalTime>
  <Words>2635</Words>
  <Application>Microsoft Macintosh PowerPoint</Application>
  <PresentationFormat>On-screen Show (4:3)</PresentationFormat>
  <Paragraphs>465</Paragraphs>
  <Slides>49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Cambria Math</vt:lpstr>
      <vt:lpstr>Helvetica</vt:lpstr>
      <vt:lpstr>Helvetica Light</vt:lpstr>
      <vt:lpstr>Helvetica Neue</vt:lpstr>
      <vt:lpstr>Office Theme</vt:lpstr>
      <vt:lpstr>Deep Learning Fundamentals I: Artificial Neural Network (25t3) </vt:lpstr>
      <vt:lpstr>PowerPoint Presentation</vt:lpstr>
      <vt:lpstr>PowerPoint Presentation</vt:lpstr>
      <vt:lpstr>In 1997, Deep Blue, IBM's supercomputer, defeats chess world champion Garry Kasparov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Artificial Neural Network</vt:lpstr>
      <vt:lpstr>1.1 McCulloch–Pitts neuron (1943)</vt:lpstr>
      <vt:lpstr>1.1 McCulloch–Pitts neuron (1943)</vt:lpstr>
      <vt:lpstr>1.1 McCulloch–Pitts neuron (1943)</vt:lpstr>
      <vt:lpstr>Example: Decide whether to attend a cheese festival</vt:lpstr>
      <vt:lpstr>Example: Decide whether to attend a cheese festival</vt:lpstr>
      <vt:lpstr>1.2 Perceptron (Rosenblatt,1958) - bias</vt:lpstr>
      <vt:lpstr>1.2 Perceptron (Rosenblatt,1958) - training</vt:lpstr>
      <vt:lpstr>PowerPoint Presentation</vt:lpstr>
      <vt:lpstr>PowerPoint Presentation</vt:lpstr>
      <vt:lpstr>Multi-Layer Perceptron</vt:lpstr>
      <vt:lpstr>2.1 Modern MLP structure</vt:lpstr>
      <vt:lpstr>2.2 Backward propagation</vt:lpstr>
      <vt:lpstr>2.2 Backward propagation</vt:lpstr>
      <vt:lpstr>2.3 Backward propagation</vt:lpstr>
      <vt:lpstr>2.3 Backward propagation</vt:lpstr>
      <vt:lpstr>2.3 Backward propagation</vt:lpstr>
      <vt:lpstr>2.3 Backward propagation</vt:lpstr>
      <vt:lpstr>2.3 Backward propagation</vt:lpstr>
      <vt:lpstr>2.3 Backward propagation</vt:lpstr>
      <vt:lpstr>2.3 Backward propagation</vt:lpstr>
      <vt:lpstr>2.3 Backward propagation</vt:lpstr>
      <vt:lpstr>2.3 Backward propagation</vt:lpstr>
      <vt:lpstr>2.3 Activation Function</vt:lpstr>
      <vt:lpstr>2.3 Activation Function</vt:lpstr>
      <vt:lpstr>2.3 Activation Function</vt:lpstr>
      <vt:lpstr>2.3 Activation Function</vt:lpstr>
      <vt:lpstr>PowerPoint Presentation</vt:lpstr>
      <vt:lpstr>2.4 Several Key Concepts in Deep Learning</vt:lpstr>
      <vt:lpstr>2.5 What’s Deep Learning?</vt:lpstr>
      <vt:lpstr>Caveats</vt:lpstr>
      <vt:lpstr>Suggested readings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Neural Network &amp; Deep Learning</dc:title>
  <dc:creator>Lee, Donghoon</dc:creator>
  <cp:lastModifiedBy>Chu, Zhiyuan</cp:lastModifiedBy>
  <cp:revision>124</cp:revision>
  <cp:lastPrinted>2025-03-04T20:52:48Z</cp:lastPrinted>
  <dcterms:created xsi:type="dcterms:W3CDTF">2019-02-19T18:00:39Z</dcterms:created>
  <dcterms:modified xsi:type="dcterms:W3CDTF">2025-03-04T20:53:59Z</dcterms:modified>
</cp:coreProperties>
</file>