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99" r:id="rId3"/>
    <p:sldMasterId id="2147484404" r:id="rId4"/>
  </p:sldMasterIdLst>
  <p:notesMasterIdLst>
    <p:notesMasterId r:id="rId19"/>
  </p:notesMasterIdLst>
  <p:handoutMasterIdLst>
    <p:handoutMasterId r:id="rId20"/>
  </p:handoutMasterIdLst>
  <p:sldIdLst>
    <p:sldId id="637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24" r:id="rId14"/>
    <p:sldId id="329" r:id="rId15"/>
    <p:sldId id="333" r:id="rId16"/>
    <p:sldId id="334" r:id="rId17"/>
    <p:sldId id="6373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94658"/>
  </p:normalViewPr>
  <p:slideViewPr>
    <p:cSldViewPr snapToGrid="0" snapToObjects="1">
      <p:cViewPr varScale="1">
        <p:scale>
          <a:sx n="102" d="100"/>
          <a:sy n="102" d="100"/>
        </p:scale>
        <p:origin x="2208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91454-1535-8943-B0F8-560794E5E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8A04-6B54-A346-943D-7BE4B99B1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FFCF904-919C-D945-8CD5-4EB83052B19E}" type="datetimeFigureOut">
              <a:rPr lang="en-US"/>
              <a:pPr>
                <a:defRPr/>
              </a:pPr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6F5EF-7449-7B40-9EEA-9E9873B40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EA97C-C119-F645-8563-1D8DD3C2A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2B8F07C-C423-EF47-8BC6-FE18CE62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DE26A2-CE7B-3940-BFCE-9000FF80E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A61EF-A77B-6C42-AA2F-E7E97DC358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8A0AA12-5DA2-854E-8537-6DBEC5DE50CC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0A6024-4A3B-534E-9C9D-4B9176974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A328E5-4392-824D-97AA-A362DA1E6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71DF7-F9AA-524B-8A38-96CA999B2D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678EC-47CF-B94E-B7B9-9999D66FF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0A2B597-1F73-884A-8565-E438DF9A1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C088496C-2C0D-AE4E-9DB8-1378A66DF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E2A6BFB-264B-294A-8BAD-B097ADDF8D1C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1F854758-CD77-FC4E-8B68-57D276501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012EEA2-0F7B-6E43-979D-B05FB4EAE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E28B8915-FDDE-C64B-9752-10C5EDA5F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A3E000B-3692-6545-AA4A-6D28605AEBC9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208DB09C-5EC8-A44A-808C-3397A46B3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6ACF815-EB73-E943-8057-77F4D5490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7E1B9235-B6A3-AD46-8EA5-60929F8D2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AF953ED-487F-AE49-AE30-9FBFF2220B33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635678CD-EBE2-ED4A-A319-732D93D7C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Text Box 3">
            <a:extLst>
              <a:ext uri="{FF2B5EF4-FFF2-40B4-BE49-F238E27FC236}">
                <a16:creationId xmlns:a16="http://schemas.microsoft.com/office/drawing/2014/main" id="{F47A3BB3-3D9C-E643-A311-94EAD944E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4352925"/>
            <a:ext cx="4768850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A4ED87D2-8855-0448-AA5E-606F68456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7127DE2-138C-4140-8547-ABEC579C2424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BF0C4D9-9032-AE4B-8A9A-F4C974192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Text Box 3">
            <a:extLst>
              <a:ext uri="{FF2B5EF4-FFF2-40B4-BE49-F238E27FC236}">
                <a16:creationId xmlns:a16="http://schemas.microsoft.com/office/drawing/2014/main" id="{2D14B83B-1C04-A84E-84FC-254FE3028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4352925"/>
            <a:ext cx="4768850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4A6609D9-938B-EE47-826C-ABBCE5B19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53D5445-DF73-8547-8F57-AD47C733498D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73C0B371-0EBC-3B46-85A5-115722116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B63EB8F-4FD7-CC4E-AAF4-3EB3A03E1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90470A0F-0BBF-6645-BABA-1B57122B1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42D89B9-F69E-104C-AEBF-8BE8F1FDD1D0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5E51886-0980-2848-BA3D-5E525932E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54FCF43-308E-D440-93FE-F51E92FBA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4687FDD3-FB9D-5742-96E1-64606934B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9014404-332E-6F4C-867C-D6766960D869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5410163-26B4-964A-87EC-DD70A046A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21FFD64-40B0-DB46-A159-2E8BE76D9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2CC7AD3D-1C09-2446-AB8C-B178ADE9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C9681BA-B60E-674C-B910-32819715B2E8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5D5053CC-14DE-4841-8E34-D908235D6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67E7D88-4284-3549-8DF3-9DC394EB1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817C27C-892F-3749-9491-09A573CD53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1908203-CEBD-B54C-9D85-616683F3C294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0D7735F-EF05-DB48-A10C-AADEE9CA8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BAB80A0-82AA-D248-9D72-3D49BC8F4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D8B4755E-6C6A-F149-8651-D0F02F92C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C0A515E-4EED-0F4A-ACE0-AFC87B38DA04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7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6486684F-35C8-804F-9FD2-4EF78EF6DE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171D3C7-4325-0342-A9A7-BC62BEF69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21309204-A6EF-A44A-B214-C49628CA3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6D6A9F5-C2D9-3C4C-ABB5-05D5903E72B0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52BE416F-FD14-E64F-93CB-90701FBCE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7ABBF79-B4AA-7442-B423-C262D3E0F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DC5C6CE8-5B6F-314D-9172-4FDBB7100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5ED70D0-EACF-C943-846F-12A6DE60EDF6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DB83D3E-6C9E-ED4C-A85A-B49E5C2FC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FB7EBEF-4DCE-CF44-9AB5-9241179B1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8D7F-04FC-244B-8527-FDA536AF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4D0D-BDDE-0F4F-9A4D-EB8CAD806027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4370C-8F65-CD41-BFC3-B4D80231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1354-3655-FF4D-B0C2-8898CC96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A1FB-1332-384F-B1AC-58AF5627B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0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4F09-8677-2F40-8C48-D1ECDC1B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777F-49B6-5E4B-89FD-7641536CA2C7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BD49-D2B3-6746-801A-D5997C6C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C40C-EE4F-3D42-A4F0-77DFFA40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6573-C1A3-5243-8E16-6ACE003BB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3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B84A-A161-9B4D-897B-A3ED00D7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6584-64E9-8C4D-BA00-E989A499254A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B9DF-0C42-274B-84EA-051F2F71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3F14-E719-CB43-B80C-5549D2E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9EA-47F9-A543-83C7-37BD478A6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06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0413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6210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6203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738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7254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4616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9421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24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81DC-56FC-734F-B16E-1B16C75F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B1E3-0A82-DB47-87B7-231A1E0D9148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26B2-3256-3C40-BDDE-67617B1E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5807-4998-7A45-9D01-59D719DB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96654F6-F33E-394E-8910-CDD40B6FD7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4C818-D648-8A41-8AB3-65BF67D75D5C}"/>
              </a:ext>
            </a:extLst>
          </p:cNvPr>
          <p:cNvSpPr txBox="1"/>
          <p:nvPr userDrawn="1"/>
        </p:nvSpPr>
        <p:spPr>
          <a:xfrm rot="16200000">
            <a:off x="7740579" y="5454580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Lectures.GersteinLab.org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614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020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0001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283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2454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CEB2-2F9C-4142-90F0-CECA22A7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2876-C402-CE4D-A2B4-9F1A64B3E26D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1F31-1D12-CF41-BA9F-A0251F84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5DB0-65C7-3042-9D18-3D81E383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A8E8-61E9-C64B-B41C-34A744AEA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38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CE77-7B3C-084B-A493-B0FC39EF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F7B6-E66E-5E44-95D8-AB31D90A0FDD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7C06-446E-4D46-A28F-9C7AEFA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AE20C-E2A3-DD41-821B-441C5EE7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64E2-4BB9-074C-BC8F-61521BC2B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4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842E-4794-C142-A40C-ECD24B40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A334-1FAD-A742-9B87-52596D22FE9D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D1995-2799-094F-9708-E2657EFA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F63D-96EA-1A4A-A9A0-13372CFC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2AB6-DB55-1443-BE89-A336824DA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7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F8003B-C64D-5947-8429-2CE4A584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6A7D-1679-494C-A496-C003064E9B48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1A955-F6DD-0745-9301-A6F44F1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BDF17-0C8D-B243-84DD-11A8C5D1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6708-CFC3-D448-8936-FEF98C744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7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7479C5-7569-1E41-AB1E-1F21757A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C972-0EC2-264F-84AF-B04B6C611D37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21DEAB-49E9-2F49-B7F2-B7B29955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6A43AE-DF6D-AB4F-AAFD-909DB9BB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8A36-19F8-B54A-991A-00D6E3A5C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81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AF7766-12D1-6C4C-9AC5-2D0DF497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F82A-5557-8C45-A7F2-BCCF56E68CB7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9356F7-938A-054B-B843-50705356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CFD857-040B-1344-A51B-B79C011A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BCC9-EBEF-A645-9391-8DA72A91B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83AB-CBD3-7B44-B1D6-9375EE53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C36B-7664-D44B-9595-DE48A1ED7838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15E3-A772-F84B-A2EB-82C1A354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946A0-EEB6-BC46-85EA-5EA6B6AC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FACE-EC37-B54D-B591-5435597A9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80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D0112B-1F80-9A4F-860D-F446FE88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0622-4B11-4141-93F1-45DDDFB4430A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70E393-A3EE-7B4B-B0D9-D094F7F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DD0A86-8957-E84A-B0D2-5B37F88F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AB1C-E1B7-CA45-8C2F-931781CC5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0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71C15D-E161-6E4E-9898-2EBED7B1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5F03-D282-0747-9891-AD96DC38C660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6BE47-14B6-A749-B443-0553E292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911A6D-F751-414C-B3F4-7F5FD5A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62B7-D259-9648-B647-87511CA8F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536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CED9E-410B-1F48-9813-36FD258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5CD4-8DFB-204B-94CA-0FC5C40A0C1A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B6A6D4-743C-BC4E-BCB1-D57B13DA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5AC6D-0B36-D943-B9A5-A09EAF5A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3200-82A4-6C49-9A4D-FEDBDAE52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32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FC9F-4B16-5344-B8F3-DD656459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33B0-76C1-6F4C-BAFA-6A848D0827A0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B70F-A6BE-4443-9877-5D65DE13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6316-050A-9D47-8698-90D9919E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09EA-02CA-974F-8AFC-855D2C0C6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62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E23B-889A-3842-A2C7-4018D739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3C59-FB5E-9546-88D8-FE2B3AC68319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32B3-937D-A74D-9A6B-9BF4383D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2695-73A5-364D-8DB8-CB3522BD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EDD1-0DEE-E149-9383-B31963BEF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9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C4D3E-8B68-98AE-FE9F-634ABDD6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9CFA1-5C5C-9249-97BE-29E3E6E1C43B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65A08-5B9D-F7D8-2E1B-252CAC45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8AD6C-5AFD-8C8D-95D3-FEF3F6F5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CD98-A926-C342-80BD-7AEBB5B65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722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5B2E7-B387-97BB-7DD4-6068BCBF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BE74-0712-BB49-ABF3-A4AD6971EC98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0D56-4778-1FC1-7AD6-DE7B1E2B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50D27-50CA-1BAC-7409-82D064DE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33A4-552D-7545-9BB4-7C0753F37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626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3C1BD-6922-7783-C24B-EB353EC8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1B03-6239-C741-969E-D4CDF3A4E3C0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53346-4AD0-6AFC-DF10-83B5933C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426B-D227-3B55-315C-74FAFCE8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D771-A592-BC4E-B611-3DD1D9F64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50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F2B7DB-E3BD-2F61-7BD6-96EDB867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5B74-AA7A-FE4A-9909-8F2768A106C1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5DEB7E-D3DE-BEC1-F369-65055F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FA73F7-CC7D-6BC7-54A5-2E8DE725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AAE8-462D-5D4A-9F85-83C530B55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141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12C62D-6105-23BB-01E6-919C726A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16CD-5DED-C34D-B606-9E92FFB6D43F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6432CB-CAFE-D831-2A73-EE7A75CD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5A9D6D-08F0-133F-F431-593BB9FE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7E9E-FBC4-9745-9B36-BA52CF2F4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50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A190E-E1A3-6540-820A-526BE867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C669-5DA2-2F42-A49C-3195666A9080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1F97A-6E03-A54E-9F27-9318F1EF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C8EF8B-4EC0-4A4B-94BC-B18FBF28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690C-5671-5D4A-A4DD-0086993B6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29884A-3EF9-DDEB-DF37-A6A6DB5D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125D-13CF-964F-AB9D-2BE36339F22F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BF6C6B-C181-EE21-26BE-B6EC1108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97AEB2-F83D-FB12-12F3-4FAAFD02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3103-8DDE-F349-AC7A-7C7659959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604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727F6C-2F72-C9B6-1CF9-4B4BB754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901C-133A-BB49-85DF-956857C824A0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B3BA6B-152C-E9F2-6CCA-2C0A5C2E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0315B0-E68E-BD14-639E-1EF49C8A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CCDE-1D23-B64C-B334-8801A8E23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157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9F3FD5-844C-7E20-2D75-245FEBD4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0EB8-E20E-5C4C-B314-7A106B9407EF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6BF372-683E-0634-68EA-326E4A93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E7DF86-C9F5-A1FF-55C4-6FDB9482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7595-95A7-F646-90E6-EDE4EF6D3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581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50251E-EE3B-3EF4-0848-CD713EDD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376D-8BF5-514D-A7F8-7DE6782A5236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D10750-B97D-7154-E116-BE301FE9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4DB723-9683-58EB-7768-DF65A5CC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AD3F-3026-8849-A171-2895CAC3D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369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69259-DF96-95A7-DF54-4E2D64D1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1874-3F27-254E-9A1A-74A4D6A0845A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84A40-63E1-FD68-3CC2-DE617DC4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29C27-0DEA-2C52-38F9-CD990DE5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E5AF-A01D-D141-B8DE-14AD4E3C6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869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621F4-FEBB-C73E-7A77-2B1D0E4F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836A-DC8E-FA45-93CE-5A1728D0D2FC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668E8-314B-D2D4-686B-350E0D4A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F88D-2BBC-F2D1-6404-6568D33E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272A-3106-1B41-848A-BD2F6992F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8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93996A-FDB1-454B-BBAF-774D315F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6483-3108-9843-9417-64FE7B35D199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B196F4-840C-D342-BEC3-2E60638B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204931-A800-DF41-B683-8946CE10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AA45-1FDD-9040-8EEC-2FE83F332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3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F0EB10-C1CA-3346-88E5-2BDB4C97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532C-07A2-E74B-A63D-DDE8F3C9C261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0A0FED-F2F3-3143-A828-104E41F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105897-917B-E049-B8A8-119554AC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78E0-C599-524C-964A-B99D59CCC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98437F-9380-1B4B-8C6D-9D2DBFE6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678C-501B-144C-9DBC-267B962A79CC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FC1EF4-4008-E240-A415-28C569B5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2A815D-70B4-F743-9EC2-14539C3C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A030-E5A5-E74D-96AE-A13CA8C6F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2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C66BF-E651-074C-93C0-CF6970D8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98E2-9D7E-C64D-BB43-60A23547433D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5DCB6F-76BD-824F-B9A9-2B225232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3BA0E2-0F36-A647-A7AB-45B00FC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5917-D938-7C41-9214-38D03B084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3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22B892-3700-FE4B-A828-24E0C382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0EC0-CA52-4B42-B1DB-D0F7A45792A1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536CB-E211-3C4E-93DA-9C4F3902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3B6FAC-2F14-3F4F-A534-94757038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7BC5-059A-B74A-82B7-A5C1FE24E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6ED78B-12EE-CB4B-92F4-0DE896FB5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7308D8-BA18-914C-B630-1F2F1F1A6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A46D-EA79-AD44-BDC8-D105105A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D31DCAA-D98F-7541-9901-8CB174B4AC03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9912-2624-B24A-A76F-57114E950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3CF1-434D-C440-82F0-1273090F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43681-D3B5-BF41-893E-33DB4009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F0ADB8-E090-7744-8539-1305FFCA6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6B87025-0E6D-E047-A76E-5764B4838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980400EB-9FCF-3240-912B-ED5213ADF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700">
                <a:solidFill>
                  <a:srgbClr val="FFFFFF"/>
                </a:solidFill>
                <a:latin typeface="Arial" charset="0"/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40F7A863-0613-EC4A-BB6C-2E2831E4C6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fld id="{369DFEA4-047C-EA4C-8824-E4C9F7A4D08D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en-US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altLang="en-US" sz="300">
                <a:solidFill>
                  <a:srgbClr val="000000"/>
                </a:solidFill>
                <a:latin typeface="Arial" charset="0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7DC853E6-195B-794E-84A3-35FD36DD93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37282549-823D-0648-950C-68E30AB75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2F9C-FB12-B54D-8B07-0C31989A3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A1A02E4-3602-8F4C-98E4-B2120E5D1C8E}" type="datetime1">
              <a:rPr lang="en-US" altLang="en-US" smtClean="0"/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0656-8771-854B-912C-22EBE8BD9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95B2-3F43-9C45-A9AF-559E9479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402D139-7CDA-344A-BCC7-03EA6C41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AE06DD-DCB7-A003-9DCF-696A0BA505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0BD3C38-41C1-C73D-1984-1E8D6E7E18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F8BE-B642-D087-5735-E0D74A2C2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F3641A-2640-D642-A32D-11E3D597394C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5EAD7-9216-E5C5-5DE3-678565B07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D3833-18E7-EA11-9965-1CEB71A6C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BC57AD-C3D7-344D-821E-F118C011A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9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hyperlink" Target="https://www.amazon.com/Introduction-Statistical-Learning-Applications-Statistics/dp/1071614177/" TargetMode="Externa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doi.org/10.1073/pnas.97.18.101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464" y="6168037"/>
            <a:ext cx="1464965" cy="487509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Unsupervised Datamining – SVD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(25m9c)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76" y="5720662"/>
            <a:ext cx="3333389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25. Condensing 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by ~3 slide deletions from 2022’s 22m9c, </a:t>
            </a:r>
            <a:b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which is similar to </a:t>
            </a:r>
            <a:b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2021’s M9c [which has a video].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6">
            <a:extLst>
              <a:ext uri="{FF2B5EF4-FFF2-40B4-BE49-F238E27FC236}">
                <a16:creationId xmlns:a16="http://schemas.microsoft.com/office/drawing/2014/main" id="{95336711-9B21-974B-B054-6E1F8F88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B8DDD9-F737-DC47-AA68-B41CD3071149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A62763D8-6610-6C4D-96E5-D7AF9348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  <a:ea typeface="ＭＳ Ｐゴシック" panose="020B0600070205080204" pitchFamily="34" charset="-128"/>
              </a:rPr>
              <a:t>Geometry of SVD in row space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647DE1F-5D47-BF49-B7EE-65037C18A1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6019800" cy="5257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 as a collection of m row vectors (points) in the row space of A</a:t>
            </a:r>
          </a:p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is the best rank-2 matrix approximation for A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Geometrically: 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are the directions of the best approximating rank-2 subspace that goes through origin</a:t>
            </a:r>
          </a:p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gives coordinates for row vectors in rank-2 subspace</a:t>
            </a:r>
          </a:p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</a:t>
            </a:r>
            <a:r>
              <a:rPr lang="en-US" altLang="en-US" sz="24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gives coordinates for row space basis vectors in rank-2 subspace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2" name="Line 4">
            <a:extLst>
              <a:ext uri="{FF2B5EF4-FFF2-40B4-BE49-F238E27FC236}">
                <a16:creationId xmlns:a16="http://schemas.microsoft.com/office/drawing/2014/main" id="{86E4D2E7-144C-1440-B555-65BD1E4FE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0038" y="1752600"/>
            <a:ext cx="0" cy="18557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3" name="Line 5">
            <a:extLst>
              <a:ext uri="{FF2B5EF4-FFF2-40B4-BE49-F238E27FC236}">
                <a16:creationId xmlns:a16="http://schemas.microsoft.com/office/drawing/2014/main" id="{564FCF50-BCB8-C94A-80B3-258BF36A1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108325"/>
            <a:ext cx="297021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41940C36-394F-6A4F-9AD5-41AE3BBCE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450" y="3101975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C9E5E8D9-AEA6-AF45-BD26-C2CE1165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17541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grpSp>
        <p:nvGrpSpPr>
          <p:cNvPr id="99336" name="Group 8">
            <a:extLst>
              <a:ext uri="{FF2B5EF4-FFF2-40B4-BE49-F238E27FC236}">
                <a16:creationId xmlns:a16="http://schemas.microsoft.com/office/drawing/2014/main" id="{C5FB0538-7563-504F-B7EA-903903588DB0}"/>
              </a:ext>
            </a:extLst>
          </p:cNvPr>
          <p:cNvGrpSpPr>
            <a:grpSpLocks/>
          </p:cNvGrpSpPr>
          <p:nvPr/>
        </p:nvGrpSpPr>
        <p:grpSpPr bwMode="auto">
          <a:xfrm rot="1366262">
            <a:off x="6980238" y="2159000"/>
            <a:ext cx="1014412" cy="1155700"/>
            <a:chOff x="1870" y="1522"/>
            <a:chExt cx="1118" cy="1274"/>
          </a:xfrm>
        </p:grpSpPr>
        <p:sp>
          <p:nvSpPr>
            <p:cNvPr id="99344" name="Oval 9">
              <a:extLst>
                <a:ext uri="{FF2B5EF4-FFF2-40B4-BE49-F238E27FC236}">
                  <a16:creationId xmlns:a16="http://schemas.microsoft.com/office/drawing/2014/main" id="{2609BE24-BE28-584F-AAE6-4D414565E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3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5" name="Oval 10">
              <a:extLst>
                <a:ext uri="{FF2B5EF4-FFF2-40B4-BE49-F238E27FC236}">
                  <a16:creationId xmlns:a16="http://schemas.microsoft.com/office/drawing/2014/main" id="{5227E6A5-391A-004B-A26A-ECA228390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2368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6" name="Oval 11">
              <a:extLst>
                <a:ext uri="{FF2B5EF4-FFF2-40B4-BE49-F238E27FC236}">
                  <a16:creationId xmlns:a16="http://schemas.microsoft.com/office/drawing/2014/main" id="{841B829E-E078-2E40-ACC6-9FBCF1737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223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7" name="Oval 12">
              <a:extLst>
                <a:ext uri="{FF2B5EF4-FFF2-40B4-BE49-F238E27FC236}">
                  <a16:creationId xmlns:a16="http://schemas.microsoft.com/office/drawing/2014/main" id="{D0172113-B300-744A-9912-19FD0748D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25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8" name="Oval 13">
              <a:extLst>
                <a:ext uri="{FF2B5EF4-FFF2-40B4-BE49-F238E27FC236}">
                  <a16:creationId xmlns:a16="http://schemas.microsoft.com/office/drawing/2014/main" id="{53DEA98F-7CC5-D249-99B6-9CEFC7538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206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49" name="Oval 14">
              <a:extLst>
                <a:ext uri="{FF2B5EF4-FFF2-40B4-BE49-F238E27FC236}">
                  <a16:creationId xmlns:a16="http://schemas.microsoft.com/office/drawing/2014/main" id="{D574295A-F363-A64A-8FFC-03B8C893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207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0" name="Oval 15">
              <a:extLst>
                <a:ext uri="{FF2B5EF4-FFF2-40B4-BE49-F238E27FC236}">
                  <a16:creationId xmlns:a16="http://schemas.microsoft.com/office/drawing/2014/main" id="{C73F23FB-4380-6448-AC0A-F14E1631F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17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1" name="Oval 16">
              <a:extLst>
                <a:ext uri="{FF2B5EF4-FFF2-40B4-BE49-F238E27FC236}">
                  <a16:creationId xmlns:a16="http://schemas.microsoft.com/office/drawing/2014/main" id="{CFF9C137-AE85-B748-986C-21324C659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1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2" name="Oval 17">
              <a:extLst>
                <a:ext uri="{FF2B5EF4-FFF2-40B4-BE49-F238E27FC236}">
                  <a16:creationId xmlns:a16="http://schemas.microsoft.com/office/drawing/2014/main" id="{B925C996-AF76-2348-B2B9-B00723615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04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3" name="Oval 18">
              <a:extLst>
                <a:ext uri="{FF2B5EF4-FFF2-40B4-BE49-F238E27FC236}">
                  <a16:creationId xmlns:a16="http://schemas.microsoft.com/office/drawing/2014/main" id="{529E2B3D-5CF1-FA4F-95DD-E80DCA51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05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4" name="Oval 19">
              <a:extLst>
                <a:ext uri="{FF2B5EF4-FFF2-40B4-BE49-F238E27FC236}">
                  <a16:creationId xmlns:a16="http://schemas.microsoft.com/office/drawing/2014/main" id="{FCD73FB6-B773-A641-8B4A-EBA3831FF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47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5" name="Oval 20">
              <a:extLst>
                <a:ext uri="{FF2B5EF4-FFF2-40B4-BE49-F238E27FC236}">
                  <a16:creationId xmlns:a16="http://schemas.microsoft.com/office/drawing/2014/main" id="{A835466D-C5DD-D04A-926F-95BC1D8DD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1906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6" name="Oval 21">
              <a:extLst>
                <a:ext uri="{FF2B5EF4-FFF2-40B4-BE49-F238E27FC236}">
                  <a16:creationId xmlns:a16="http://schemas.microsoft.com/office/drawing/2014/main" id="{FDE9E364-59A5-B34A-976A-D58E6384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194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7" name="Oval 22">
              <a:extLst>
                <a:ext uri="{FF2B5EF4-FFF2-40B4-BE49-F238E27FC236}">
                  <a16:creationId xmlns:a16="http://schemas.microsoft.com/office/drawing/2014/main" id="{8B38A7D7-2832-DC4B-AAAE-BA80819CE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186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8" name="Oval 23">
              <a:extLst>
                <a:ext uri="{FF2B5EF4-FFF2-40B4-BE49-F238E27FC236}">
                  <a16:creationId xmlns:a16="http://schemas.microsoft.com/office/drawing/2014/main" id="{149BB435-8946-5145-9195-7D61A22AC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18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59" name="Oval 24">
              <a:extLst>
                <a:ext uri="{FF2B5EF4-FFF2-40B4-BE49-F238E27FC236}">
                  <a16:creationId xmlns:a16="http://schemas.microsoft.com/office/drawing/2014/main" id="{9BF977F3-4E13-3242-963A-DAD58F47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172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0" name="Oval 25">
              <a:extLst>
                <a:ext uri="{FF2B5EF4-FFF2-40B4-BE49-F238E27FC236}">
                  <a16:creationId xmlns:a16="http://schemas.microsoft.com/office/drawing/2014/main" id="{F31D7057-6E9A-D548-B37B-32C867F7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740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1" name="Oval 26">
              <a:extLst>
                <a:ext uri="{FF2B5EF4-FFF2-40B4-BE49-F238E27FC236}">
                  <a16:creationId xmlns:a16="http://schemas.microsoft.com/office/drawing/2014/main" id="{40D316FC-638D-4748-A470-0F772CA81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67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2" name="Oval 27">
              <a:extLst>
                <a:ext uri="{FF2B5EF4-FFF2-40B4-BE49-F238E27FC236}">
                  <a16:creationId xmlns:a16="http://schemas.microsoft.com/office/drawing/2014/main" id="{A1E8F3EA-3CE3-DA4C-80CD-1B5CDAF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2548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3" name="Oval 28">
              <a:extLst>
                <a:ext uri="{FF2B5EF4-FFF2-40B4-BE49-F238E27FC236}">
                  <a16:creationId xmlns:a16="http://schemas.microsoft.com/office/drawing/2014/main" id="{2CEDAF76-9E16-6F4B-8989-CDAD41E9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1522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364" name="Oval 29">
              <a:extLst>
                <a:ext uri="{FF2B5EF4-FFF2-40B4-BE49-F238E27FC236}">
                  <a16:creationId xmlns:a16="http://schemas.microsoft.com/office/drawing/2014/main" id="{F0138DF0-E698-4941-A072-AD54519A7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374"/>
              <a:ext cx="56" cy="56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99337" name="Line 30">
            <a:extLst>
              <a:ext uri="{FF2B5EF4-FFF2-40B4-BE49-F238E27FC236}">
                <a16:creationId xmlns:a16="http://schemas.microsoft.com/office/drawing/2014/main" id="{6991E069-535B-1249-A0CD-5B8BF834D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6963" y="1960563"/>
            <a:ext cx="2779712" cy="1397000"/>
          </a:xfrm>
          <a:prstGeom prst="line">
            <a:avLst/>
          </a:prstGeom>
          <a:noFill/>
          <a:ln w="12700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8" name="Line 31">
            <a:extLst>
              <a:ext uri="{FF2B5EF4-FFF2-40B4-BE49-F238E27FC236}">
                <a16:creationId xmlns:a16="http://schemas.microsoft.com/office/drawing/2014/main" id="{5EBD8600-BFD1-F147-8D36-CC8E248B5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4425" y="2089150"/>
            <a:ext cx="739775" cy="1719263"/>
          </a:xfrm>
          <a:prstGeom prst="line">
            <a:avLst/>
          </a:prstGeom>
          <a:noFill/>
          <a:ln w="12700">
            <a:solidFill>
              <a:srgbClr val="0099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9" name="Text Box 32">
            <a:extLst>
              <a:ext uri="{FF2B5EF4-FFF2-40B4-BE49-F238E27FC236}">
                <a16:creationId xmlns:a16="http://schemas.microsoft.com/office/drawing/2014/main" id="{8DA2C04F-1579-874F-BFE2-EE70CBFA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20050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x</a:t>
            </a:r>
            <a:r>
              <a:rPr lang="ja-JP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’</a:t>
            </a:r>
            <a:endParaRPr lang="en-US" altLang="en-US" sz="2400" i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40" name="Text Box 33">
            <a:extLst>
              <a:ext uri="{FF2B5EF4-FFF2-40B4-BE49-F238E27FC236}">
                <a16:creationId xmlns:a16="http://schemas.microsoft.com/office/drawing/2014/main" id="{4B9B5514-B15E-F546-B974-7C752B90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8272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y</a:t>
            </a:r>
            <a:r>
              <a:rPr lang="ja-JP" altLang="en-US" sz="2400" i="1">
                <a:solidFill>
                  <a:srgbClr val="009900"/>
                </a:solidFill>
                <a:latin typeface="Times New Roman" panose="02020603050405020304" pitchFamily="18" charset="0"/>
              </a:rPr>
              <a:t>’</a:t>
            </a:r>
            <a:endParaRPr lang="en-US" altLang="en-US" sz="2400" i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9341" name="Object 2">
            <a:extLst>
              <a:ext uri="{FF2B5EF4-FFF2-40B4-BE49-F238E27FC236}">
                <a16:creationId xmlns:a16="http://schemas.microsoft.com/office/drawing/2014/main" id="{362FB8C3-CDF2-4545-992C-7BCDE0B0A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3850" y="5200650"/>
          <a:ext cx="21653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59300" imgH="5270500" progId="Equation.DSMT4">
                  <p:embed/>
                </p:oleObj>
              </mc:Choice>
              <mc:Fallback>
                <p:oleObj name="Equation" r:id="rId3" imgW="17259300" imgH="5270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5200650"/>
                        <a:ext cx="2165350" cy="658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2" name="Object 3">
            <a:extLst>
              <a:ext uri="{FF2B5EF4-FFF2-40B4-BE49-F238E27FC236}">
                <a16:creationId xmlns:a16="http://schemas.microsoft.com/office/drawing/2014/main" id="{5B0D635B-C11B-DC43-BE45-1EFEEADFA9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6159500"/>
          <a:ext cx="18351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30400" imgH="4978400" progId="Equation.3">
                  <p:embed/>
                </p:oleObj>
              </mc:Choice>
              <mc:Fallback>
                <p:oleObj name="Equation" r:id="rId5" imgW="14630400" imgH="497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159500"/>
                        <a:ext cx="1835150" cy="622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3" name="Comment 37">
            <a:extLst>
              <a:ext uri="{FF2B5EF4-FFF2-40B4-BE49-F238E27FC236}">
                <a16:creationId xmlns:a16="http://schemas.microsoft.com/office/drawing/2014/main" id="{B1BB5AEA-389F-2948-A393-7E21A49102E5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54913" y="2522538"/>
            <a:ext cx="223837" cy="107950"/>
          </a:xfrm>
          <a:custGeom>
            <a:avLst/>
            <a:gdLst>
              <a:gd name="T0" fmla="*/ 0 w 622"/>
              <a:gd name="T1" fmla="*/ 2147483646 h 299"/>
              <a:gd name="T2" fmla="*/ 2147483646 w 622"/>
              <a:gd name="T3" fmla="*/ 0 h 299"/>
              <a:gd name="T4" fmla="*/ 2147483646 w 622"/>
              <a:gd name="T5" fmla="*/ 2147483646 h 299"/>
              <a:gd name="T6" fmla="*/ 2147483646 w 622"/>
              <a:gd name="T7" fmla="*/ 2147483646 h 299"/>
              <a:gd name="T8" fmla="*/ 2147483646 w 622"/>
              <a:gd name="T9" fmla="*/ 2147483646 h 299"/>
              <a:gd name="T10" fmla="*/ 2147483646 w 622"/>
              <a:gd name="T11" fmla="*/ 2147483646 h 299"/>
              <a:gd name="T12" fmla="*/ 2147483646 w 622"/>
              <a:gd name="T13" fmla="*/ 2147483646 h 299"/>
              <a:gd name="T14" fmla="*/ 2147483646 w 622"/>
              <a:gd name="T15" fmla="*/ 2147483646 h 299"/>
              <a:gd name="T16" fmla="*/ 2147483646 w 622"/>
              <a:gd name="T17" fmla="*/ 2147483646 h 299"/>
              <a:gd name="T18" fmla="*/ 2147483646 w 622"/>
              <a:gd name="T19" fmla="*/ 2147483646 h 299"/>
              <a:gd name="T20" fmla="*/ 2147483646 w 622"/>
              <a:gd name="T21" fmla="*/ 2147483646 h 299"/>
              <a:gd name="T22" fmla="*/ 2147483646 w 622"/>
              <a:gd name="T23" fmla="*/ 2147483646 h 299"/>
              <a:gd name="T24" fmla="*/ 2147483646 w 622"/>
              <a:gd name="T25" fmla="*/ 2147483646 h 299"/>
              <a:gd name="T26" fmla="*/ 2147483646 w 622"/>
              <a:gd name="T27" fmla="*/ 2147483646 h 299"/>
              <a:gd name="T28" fmla="*/ 2147483646 w 622"/>
              <a:gd name="T29" fmla="*/ 2147483646 h 299"/>
              <a:gd name="T30" fmla="*/ 2147483646 w 622"/>
              <a:gd name="T31" fmla="*/ 2147483646 h 2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2"/>
              <a:gd name="T49" fmla="*/ 0 h 299"/>
              <a:gd name="T50" fmla="*/ 622 w 622"/>
              <a:gd name="T51" fmla="*/ 299 h 29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2" h="299" extrusionOk="0">
                <a:moveTo>
                  <a:pt x="0" y="23"/>
                </a:moveTo>
                <a:cubicBezTo>
                  <a:pt x="0" y="11"/>
                  <a:pt x="1" y="6"/>
                  <a:pt x="9" y="0"/>
                </a:cubicBezTo>
                <a:cubicBezTo>
                  <a:pt x="32" y="16"/>
                  <a:pt x="35" y="36"/>
                  <a:pt x="41" y="63"/>
                </a:cubicBezTo>
                <a:cubicBezTo>
                  <a:pt x="50" y="101"/>
                  <a:pt x="62" y="139"/>
                  <a:pt x="74" y="176"/>
                </a:cubicBezTo>
                <a:cubicBezTo>
                  <a:pt x="84" y="207"/>
                  <a:pt x="95" y="238"/>
                  <a:pt x="109" y="267"/>
                </a:cubicBezTo>
                <a:cubicBezTo>
                  <a:pt x="117" y="281"/>
                  <a:pt x="121" y="288"/>
                  <a:pt x="128" y="298"/>
                </a:cubicBezTo>
              </a:path>
              <a:path w="622" h="299" extrusionOk="0">
                <a:moveTo>
                  <a:pt x="261" y="38"/>
                </a:moveTo>
                <a:cubicBezTo>
                  <a:pt x="261" y="62"/>
                  <a:pt x="266" y="83"/>
                  <a:pt x="274" y="106"/>
                </a:cubicBezTo>
                <a:cubicBezTo>
                  <a:pt x="283" y="132"/>
                  <a:pt x="293" y="158"/>
                  <a:pt x="306" y="183"/>
                </a:cubicBezTo>
                <a:cubicBezTo>
                  <a:pt x="314" y="199"/>
                  <a:pt x="326" y="225"/>
                  <a:pt x="340" y="236"/>
                </a:cubicBezTo>
                <a:cubicBezTo>
                  <a:pt x="347" y="240"/>
                  <a:pt x="353" y="244"/>
                  <a:pt x="360" y="248"/>
                </a:cubicBezTo>
              </a:path>
              <a:path w="622" h="299" extrusionOk="0">
                <a:moveTo>
                  <a:pt x="411" y="275"/>
                </a:moveTo>
                <a:cubicBezTo>
                  <a:pt x="396" y="266"/>
                  <a:pt x="390" y="264"/>
                  <a:pt x="378" y="276"/>
                </a:cubicBezTo>
              </a:path>
              <a:path w="622" h="299" extrusionOk="0">
                <a:moveTo>
                  <a:pt x="568" y="94"/>
                </a:moveTo>
                <a:cubicBezTo>
                  <a:pt x="570" y="116"/>
                  <a:pt x="576" y="145"/>
                  <a:pt x="584" y="167"/>
                </a:cubicBezTo>
                <a:cubicBezTo>
                  <a:pt x="594" y="194"/>
                  <a:pt x="603" y="206"/>
                  <a:pt x="621" y="22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6">
            <a:extLst>
              <a:ext uri="{FF2B5EF4-FFF2-40B4-BE49-F238E27FC236}">
                <a16:creationId xmlns:a16="http://schemas.microsoft.com/office/drawing/2014/main" id="{41392E89-B1C9-6F4D-ABDC-E3EFADD9E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157698" name="Subtitle 7">
            <a:extLst>
              <a:ext uri="{FF2B5EF4-FFF2-40B4-BE49-F238E27FC236}">
                <a16:creationId xmlns:a16="http://schemas.microsoft.com/office/drawing/2014/main" id="{CCCF1C40-58DB-184B-A2C2-2EA2CBFCDF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Intuition on interpretation of SVD in terms of genes and conditions</a:t>
            </a:r>
          </a:p>
        </p:txBody>
      </p:sp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DAC79EFF-5806-E945-AEDC-11A7A281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B8653C-007C-F642-B6A3-7C6E5F929E61}" type="slidenum"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>
            <a:extLst>
              <a:ext uri="{FF2B5EF4-FFF2-40B4-BE49-F238E27FC236}">
                <a16:creationId xmlns:a16="http://schemas.microsoft.com/office/drawing/2014/main" id="{3FCE4586-8153-5B4E-8F0E-C03B7EE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B8976D-53A8-8742-950A-520FBD0B6B22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5474" name="Picture 2">
            <a:extLst>
              <a:ext uri="{FF2B5EF4-FFF2-40B4-BE49-F238E27FC236}">
                <a16:creationId xmlns:a16="http://schemas.microsoft.com/office/drawing/2014/main" id="{6F5BF6DD-BD97-FC4D-A4F3-2841D460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26150"/>
            <a:ext cx="9126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>
            <a:extLst>
              <a:ext uri="{FF2B5EF4-FFF2-40B4-BE49-F238E27FC236}">
                <a16:creationId xmlns:a16="http://schemas.microsoft.com/office/drawing/2014/main" id="{70CEFAB8-1190-8F43-B028-79653345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355725"/>
            <a:ext cx="6588125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4">
            <a:extLst>
              <a:ext uri="{FF2B5EF4-FFF2-40B4-BE49-F238E27FC236}">
                <a16:creationId xmlns:a16="http://schemas.microsoft.com/office/drawing/2014/main" id="{B1A791EA-7763-934E-A43F-93B36E58D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88125"/>
            <a:ext cx="8783637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800">
                <a:solidFill>
                  <a:srgbClr val="3366FF"/>
                </a:solidFill>
                <a:latin typeface="Times New Roman" panose="02020603050405020304" pitchFamily="18" charset="0"/>
              </a:rPr>
              <a:t>Copyright ©2000 by the National Academy of Sciences</a:t>
            </a:r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70DA9F6B-E3E0-6B48-8666-B2CBDD60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21325"/>
            <a:ext cx="878363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Alter, Orly et al. (2000) Proc. Natl. Acad. Sci. USA 97, 10101-10106</a:t>
            </a: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79839049-F179-4D41-BA81-8A7D98845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0063"/>
            <a:ext cx="87836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Genes sorted by correlation with top 2 eigengenes</a:t>
            </a:r>
          </a:p>
        </p:txBody>
      </p:sp>
      <p:pic>
        <p:nvPicPr>
          <p:cNvPr id="105479" name="Picture 7">
            <a:extLst>
              <a:ext uri="{FF2B5EF4-FFF2-40B4-BE49-F238E27FC236}">
                <a16:creationId xmlns:a16="http://schemas.microsoft.com/office/drawing/2014/main" id="{1EBD2819-574B-C345-98A6-78D79DD6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8137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>
            <a:extLst>
              <a:ext uri="{FF2B5EF4-FFF2-40B4-BE49-F238E27FC236}">
                <a16:creationId xmlns:a16="http://schemas.microsoft.com/office/drawing/2014/main" id="{DEF03C77-3528-854A-86DC-E73F965E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7A316-FC75-4F45-B3F9-AE8B04EBBE1D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7522" name="Picture 2">
            <a:extLst>
              <a:ext uri="{FF2B5EF4-FFF2-40B4-BE49-F238E27FC236}">
                <a16:creationId xmlns:a16="http://schemas.microsoft.com/office/drawing/2014/main" id="{B68FAA76-164D-BD4E-804B-3B1B677D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26150"/>
            <a:ext cx="9126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>
            <a:extLst>
              <a:ext uri="{FF2B5EF4-FFF2-40B4-BE49-F238E27FC236}">
                <a16:creationId xmlns:a16="http://schemas.microsoft.com/office/drawing/2014/main" id="{74A92B51-6F81-B341-B183-9E0FE019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658812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 Box 4">
            <a:extLst>
              <a:ext uri="{FF2B5EF4-FFF2-40B4-BE49-F238E27FC236}">
                <a16:creationId xmlns:a16="http://schemas.microsoft.com/office/drawing/2014/main" id="{A6186FB9-DEC4-F447-B09D-414750E18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88125"/>
            <a:ext cx="8783637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800">
                <a:solidFill>
                  <a:srgbClr val="3366FF"/>
                </a:solidFill>
                <a:latin typeface="Times New Roman" panose="02020603050405020304" pitchFamily="18" charset="0"/>
              </a:rPr>
              <a:t>Copyright ©2000 by the National Academy of Sciences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789287DC-D1F0-2A4A-869E-8FBDA5631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53000"/>
            <a:ext cx="3581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Alter, Orly et al. (2000) Proc. Natl. Acad. Sci. USA 97, 10101-10106</a:t>
            </a: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FE5DF76D-4535-B847-BB41-E35988D2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2106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Normalized elutriation expression in the subspace associated with the cell cycle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7527" name="Picture 9">
            <a:extLst>
              <a:ext uri="{FF2B5EF4-FFF2-40B4-BE49-F238E27FC236}">
                <a16:creationId xmlns:a16="http://schemas.microsoft.com/office/drawing/2014/main" id="{8BC7840F-6665-F042-846E-71E678E4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5067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DD2D-E35E-4323-43C3-1A33A84E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74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D138-49AC-60BD-A8CC-8B96F9D8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890"/>
            <a:ext cx="8229600" cy="5395823"/>
          </a:xfrm>
        </p:spPr>
        <p:txBody>
          <a:bodyPr/>
          <a:lstStyle/>
          <a:p>
            <a:r>
              <a:rPr lang="en-US" sz="1800" dirty="0"/>
              <a:t>James, Gareth, Witten, Daniela, Hastie, Trevor, </a:t>
            </a:r>
            <a:r>
              <a:rPr lang="en-US" sz="1800" dirty="0" err="1"/>
              <a:t>Tibshirani</a:t>
            </a:r>
            <a:r>
              <a:rPr lang="en-US" sz="1800" dirty="0"/>
              <a:t>, Robert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An Introduction to Statistical Learning: with Applications in R 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[ ISLR (2</a:t>
            </a:r>
            <a:r>
              <a:rPr lang="en-US" sz="1800" baseline="30000" dirty="0">
                <a:solidFill>
                  <a:srgbClr val="C00000"/>
                </a:solidFill>
              </a:rPr>
              <a:t>nd</a:t>
            </a:r>
            <a:r>
              <a:rPr lang="en-US" sz="1800" dirty="0">
                <a:solidFill>
                  <a:srgbClr val="C00000"/>
                </a:solidFill>
              </a:rPr>
              <a:t> edition) ]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https://www.amazon.com/Introduction-Statistical-Learning-Applications-Statistics/dp/1071614177/</a:t>
            </a:r>
            <a:r>
              <a:rPr lang="en-US" sz="1800" dirty="0"/>
              <a:t>  +  </a:t>
            </a:r>
            <a:r>
              <a:rPr lang="en-US" sz="1800" dirty="0">
                <a:hlinkClick r:id="rId3"/>
              </a:rPr>
              <a:t>https://www.statlearning.com</a:t>
            </a:r>
            <a:br>
              <a:rPr lang="en-US" sz="1800" dirty="0"/>
            </a:br>
            <a:r>
              <a:rPr lang="en-US" sz="1800" dirty="0">
                <a:solidFill>
                  <a:srgbClr val="4BAB50"/>
                </a:solidFill>
              </a:rPr>
              <a:t>(Chapters 6.3.1 [up to section on “The Principal Components Regression Approach”] and  12.2 gives background on PCA/SVD.)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Alter, O., Brown, P. O., &amp; Botstein, D. (2000). PNAS, 97(18), 10101–10106.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Singular value decomposition for genome-wide expression data processing and modeling. 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https://doi.org/10.1073/pnas.97.18.10101</a:t>
            </a:r>
            <a:br>
              <a:rPr lang="en-US" sz="1800" dirty="0"/>
            </a:br>
            <a:r>
              <a:rPr lang="en-US" sz="1800" dirty="0">
                <a:solidFill>
                  <a:srgbClr val="4BAB50"/>
                </a:solidFill>
              </a:rPr>
              <a:t>(Example discussed in class.)</a:t>
            </a:r>
          </a:p>
          <a:p>
            <a:pPr marL="0" indent="0">
              <a:buNone/>
            </a:pPr>
            <a:br>
              <a:rPr lang="en-US" sz="1800" dirty="0">
                <a:solidFill>
                  <a:srgbClr val="00B050"/>
                </a:solidFill>
              </a:rPr>
            </a:br>
            <a:endParaRPr lang="en-US" sz="1800" dirty="0">
              <a:solidFill>
                <a:srgbClr val="00B050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765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>
            <a:extLst>
              <a:ext uri="{FF2B5EF4-FFF2-40B4-BE49-F238E27FC236}">
                <a16:creationId xmlns:a16="http://schemas.microsoft.com/office/drawing/2014/main" id="{CDDA7E81-2BBD-C846-A740-765E3886B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123906" name="Subtitle 4">
            <a:extLst>
              <a:ext uri="{FF2B5EF4-FFF2-40B4-BE49-F238E27FC236}">
                <a16:creationId xmlns:a16="http://schemas.microsoft.com/office/drawing/2014/main" id="{DDA0DF61-A4D5-3347-B2CF-5A48F7132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SVD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4DE7724F-1B5C-B444-B9E0-D11B9B794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15000"/>
            <a:ext cx="3749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Puts together slides prepared by Brandon Xia with images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Alter et al. papers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>
            <a:extLst>
              <a:ext uri="{FF2B5EF4-FFF2-40B4-BE49-F238E27FC236}">
                <a16:creationId xmlns:a16="http://schemas.microsoft.com/office/drawing/2014/main" id="{1E2AAD33-2FC9-4E4D-AC63-EC30DA89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CF74E-4439-0449-8046-C6D84A825DB2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55B91E04-B4A1-8742-9DA5-C239B0993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latin typeface="Arial" charset="0"/>
                <a:ea typeface="+mj-ea"/>
                <a:cs typeface="+mj-cs"/>
              </a:rPr>
              <a:t>SVD for microarray data</a:t>
            </a:r>
            <a:br>
              <a:rPr lang="en-US" sz="4000">
                <a:latin typeface="Arial" charset="0"/>
                <a:ea typeface="+mj-ea"/>
                <a:cs typeface="+mj-cs"/>
              </a:rPr>
            </a:br>
            <a:r>
              <a:rPr lang="en-US" sz="4000">
                <a:latin typeface="Arial" charset="0"/>
                <a:ea typeface="+mj-ea"/>
                <a:cs typeface="+mj-cs"/>
              </a:rPr>
              <a:t>(Alter et al, PNAS 2000)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BEFC353C-6EE9-C24A-BC9A-070F1854C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6">
            <a:extLst>
              <a:ext uri="{FF2B5EF4-FFF2-40B4-BE49-F238E27FC236}">
                <a16:creationId xmlns:a16="http://schemas.microsoft.com/office/drawing/2014/main" id="{9DE4D0BE-46DE-1249-B294-64B0058C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4A8F43-AB44-414F-8C55-931A661B4137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A4146673-C904-CE4E-9666-6481A504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4C08F62-F856-0544-BA0B-870585B0DA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477000" cy="495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is any rectangular matrix (m ≥ n)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Row space: vector subspace generated by the row vectors of A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Column space: vector subspace generated by the column vectors of 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dimension of the row &amp; column space is the rank of the matrix A: r (≤ n)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is a linear transformation that maps vector x in row space into vector Ax in column space</a:t>
            </a:r>
          </a:p>
        </p:txBody>
      </p:sp>
      <p:pic>
        <p:nvPicPr>
          <p:cNvPr id="82948" name="Picture 1">
            <a:extLst>
              <a:ext uri="{FF2B5EF4-FFF2-40B4-BE49-F238E27FC236}">
                <a16:creationId xmlns:a16="http://schemas.microsoft.com/office/drawing/2014/main" id="{612C7E91-F0DF-614D-AEDE-0E47933D1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6070" b="-9608"/>
          <a:stretch>
            <a:fillRect/>
          </a:stretch>
        </p:blipFill>
        <p:spPr bwMode="auto">
          <a:xfrm>
            <a:off x="7162800" y="2819400"/>
            <a:ext cx="1905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6">
            <a:extLst>
              <a:ext uri="{FF2B5EF4-FFF2-40B4-BE49-F238E27FC236}">
                <a16:creationId xmlns:a16="http://schemas.microsoft.com/office/drawing/2014/main" id="{C5736417-22BB-C34A-9228-44FF88FE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2689B2-74CD-574F-BC85-12B5481E4D9A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FF418EAB-5C68-6949-87DC-676CE13A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92DFB91B-4106-EF40-9F61-E060B0EB4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3622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FE0ABE31-4582-F044-BFB7-28933F38CD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29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 is an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orthogonal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matrix (m ≥ 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Column vectors of U form an orthonormal basis for the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column space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of A: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U=I</a:t>
            </a: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…, 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are eigenvectors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=US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Left singular vectors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84997" name="Object 2">
            <a:extLst>
              <a:ext uri="{FF2B5EF4-FFF2-40B4-BE49-F238E27FC236}">
                <a16:creationId xmlns:a16="http://schemas.microsoft.com/office/drawing/2014/main" id="{41CFAD93-CA5E-814F-B8D9-DC5234A2C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563" y="3429000"/>
          <a:ext cx="3084512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18600" imgH="16383000" progId="Equation.3">
                  <p:embed/>
                </p:oleObj>
              </mc:Choice>
              <mc:Fallback>
                <p:oleObj name="Equation" r:id="rId3" imgW="34518600" imgH="1638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429000"/>
                        <a:ext cx="3084512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8" name="Picture 1">
            <a:extLst>
              <a:ext uri="{FF2B5EF4-FFF2-40B4-BE49-F238E27FC236}">
                <a16:creationId xmlns:a16="http://schemas.microsoft.com/office/drawing/2014/main" id="{9E92EA0C-F180-B841-943A-44E1B4E6E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0" t="-2" r="51089" b="-15732"/>
          <a:stretch>
            <a:fillRect/>
          </a:stretch>
        </p:blipFill>
        <p:spPr bwMode="auto">
          <a:xfrm>
            <a:off x="7010400" y="1981200"/>
            <a:ext cx="1941513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6">
            <a:extLst>
              <a:ext uri="{FF2B5EF4-FFF2-40B4-BE49-F238E27FC236}">
                <a16:creationId xmlns:a16="http://schemas.microsoft.com/office/drawing/2014/main" id="{02D4B403-0040-1442-9F7E-2374E108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6002B4-2368-7042-B2D3-F4347F0E6F68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13818BB-A9FB-CC4B-91E9-66AE16B8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US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C6EE495E-6F9E-C04E-8B88-C1A94B5C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7086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7044" name="Rectangle 5">
            <a:extLst>
              <a:ext uri="{FF2B5EF4-FFF2-40B4-BE49-F238E27FC236}">
                <a16:creationId xmlns:a16="http://schemas.microsoft.com/office/drawing/2014/main" id="{3CE02163-E05E-C44D-9A04-D1676E20B5A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29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 is an orthogonal matrix (n by 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Column vectors of V form an orthonormal basis for the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row space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of A: 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V=VV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=I</a:t>
            </a: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…, 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are eigenvectors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endParaRPr lang="en-US" altLang="en-US" i="1" baseline="30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=VSU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=VS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Right singular vectors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87045" name="Object 2">
            <a:extLst>
              <a:ext uri="{FF2B5EF4-FFF2-40B4-BE49-F238E27FC236}">
                <a16:creationId xmlns:a16="http://schemas.microsoft.com/office/drawing/2014/main" id="{AA8DAA74-89F5-EA42-A220-29C525876D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7263" y="3429000"/>
          <a:ext cx="3059112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26500" imgH="16383000" progId="Equation.3">
                  <p:embed/>
                </p:oleObj>
              </mc:Choice>
              <mc:Fallback>
                <p:oleObj name="Equation" r:id="rId3" imgW="34226500" imgH="1638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429000"/>
                        <a:ext cx="3059112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6" name="Picture 1">
            <a:extLst>
              <a:ext uri="{FF2B5EF4-FFF2-40B4-BE49-F238E27FC236}">
                <a16:creationId xmlns:a16="http://schemas.microsoft.com/office/drawing/2014/main" id="{3B183310-609E-DA4F-8C98-348D76CF1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8" b="3403"/>
          <a:stretch>
            <a:fillRect/>
          </a:stretch>
        </p:blipFill>
        <p:spPr bwMode="auto">
          <a:xfrm>
            <a:off x="6858000" y="2933700"/>
            <a:ext cx="21336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6">
            <a:extLst>
              <a:ext uri="{FF2B5EF4-FFF2-40B4-BE49-F238E27FC236}">
                <a16:creationId xmlns:a16="http://schemas.microsoft.com/office/drawing/2014/main" id="{24173B92-CFFD-9A48-8D90-1FA0018E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FE473-1F12-5942-A014-7C35F7B7278F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3FD2FCE8-C1AF-854B-A0BD-F48468EA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sp>
        <p:nvSpPr>
          <p:cNvPr id="89091" name="Rectangle 4">
            <a:extLst>
              <a:ext uri="{FF2B5EF4-FFF2-40B4-BE49-F238E27FC236}">
                <a16:creationId xmlns:a16="http://schemas.microsoft.com/office/drawing/2014/main" id="{CB574096-6E59-7044-9F9C-589EC2A9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7086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9092" name="Rectangle 5">
            <a:extLst>
              <a:ext uri="{FF2B5EF4-FFF2-40B4-BE49-F238E27FC236}">
                <a16:creationId xmlns:a16="http://schemas.microsoft.com/office/drawing/2014/main" id="{53471625-F566-2446-B09C-76CE8F3557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 is a diagonal matrix (n by n) of non-negative singular values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Typically sorted from largest to smallest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Singular values are the non-negative square root of corresponding eigenvalues of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</p:txBody>
      </p:sp>
      <p:pic>
        <p:nvPicPr>
          <p:cNvPr id="89093" name="Picture 1">
            <a:extLst>
              <a:ext uri="{FF2B5EF4-FFF2-40B4-BE49-F238E27FC236}">
                <a16:creationId xmlns:a16="http://schemas.microsoft.com/office/drawing/2014/main" id="{BA337595-BD99-104A-BA9D-EA1D72468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9" t="2" r="26294" b="270"/>
          <a:stretch>
            <a:fillRect/>
          </a:stretch>
        </p:blipFill>
        <p:spPr bwMode="auto">
          <a:xfrm>
            <a:off x="7162800" y="2133600"/>
            <a:ext cx="16748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5">
            <a:extLst>
              <a:ext uri="{FF2B5EF4-FFF2-40B4-BE49-F238E27FC236}">
                <a16:creationId xmlns:a16="http://schemas.microsoft.com/office/drawing/2014/main" id="{CDDD440B-600C-1244-9408-CD36C5BC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A51F7-DF8C-594A-A645-87632CD12714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C83CDC5-9BD9-2F45-B3ED-1FC4C321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AV = US</a:t>
            </a:r>
            <a:endParaRPr lang="en-US" altLang="en-US" i="1" baseline="30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D28D6845-A965-FE4B-950E-A6F906CC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510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Means each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Remember A is a linear map from row space to column space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Here, A maps an orthonormal basis {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} in row space into an orthonormal basis {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} in column space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Each component of u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is the projection of a row of the data matrix A onto the vector v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5">
            <a:extLst>
              <a:ext uri="{FF2B5EF4-FFF2-40B4-BE49-F238E27FC236}">
                <a16:creationId xmlns:a16="http://schemas.microsoft.com/office/drawing/2014/main" id="{0669359B-AB0B-754C-8817-C5BF8922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BB0865-1F22-0847-8C10-5AD77C89CF9C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8068633-D958-AA4A-B0C6-DF9884FF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SVD as sum of rank-1 matrices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D5E1443-B537-1944-8397-612C4DEF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USV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+…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≥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≥ … ≥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≥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is the rank-r matrix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that best approximates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?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Minimize </a:t>
            </a:r>
          </a:p>
          <a:p>
            <a:pPr lvl="1"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+… + s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en-US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Very useful for matrix approximation</a:t>
            </a:r>
          </a:p>
        </p:txBody>
      </p:sp>
      <p:sp>
        <p:nvSpPr>
          <p:cNvPr id="93188" name="Freeform 4">
            <a:extLst>
              <a:ext uri="{FF2B5EF4-FFF2-40B4-BE49-F238E27FC236}">
                <a16:creationId xmlns:a16="http://schemas.microsoft.com/office/drawing/2014/main" id="{DDC0137F-A8EB-1041-B2D5-88D5B1DB1032}"/>
              </a:ext>
            </a:extLst>
          </p:cNvPr>
          <p:cNvSpPr>
            <a:spLocks/>
          </p:cNvSpPr>
          <p:nvPr/>
        </p:nvSpPr>
        <p:spPr bwMode="auto">
          <a:xfrm>
            <a:off x="5514975" y="3429000"/>
            <a:ext cx="123825" cy="76200"/>
          </a:xfrm>
          <a:custGeom>
            <a:avLst/>
            <a:gdLst>
              <a:gd name="T0" fmla="*/ 0 w 78"/>
              <a:gd name="T1" fmla="*/ 2147483646 h 48"/>
              <a:gd name="T2" fmla="*/ 2147483646 w 78"/>
              <a:gd name="T3" fmla="*/ 0 h 48"/>
              <a:gd name="T4" fmla="*/ 2147483646 w 78"/>
              <a:gd name="T5" fmla="*/ 2147483646 h 48"/>
              <a:gd name="T6" fmla="*/ 0 60000 65536"/>
              <a:gd name="T7" fmla="*/ 0 60000 65536"/>
              <a:gd name="T8" fmla="*/ 0 60000 65536"/>
              <a:gd name="T9" fmla="*/ 0 w 78"/>
              <a:gd name="T10" fmla="*/ 0 h 48"/>
              <a:gd name="T11" fmla="*/ 78 w 7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48">
                <a:moveTo>
                  <a:pt x="0" y="48"/>
                </a:moveTo>
                <a:lnTo>
                  <a:pt x="42" y="0"/>
                </a:lnTo>
                <a:lnTo>
                  <a:pt x="78" y="4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3189" name="Object 2">
            <a:extLst>
              <a:ext uri="{FF2B5EF4-FFF2-40B4-BE49-F238E27FC236}">
                <a16:creationId xmlns:a16="http://schemas.microsoft.com/office/drawing/2014/main" id="{1FD2EB2D-02D8-244B-B452-256FC6189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495800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990300" imgH="10236200" progId="Equation.3">
                  <p:embed/>
                </p:oleObj>
              </mc:Choice>
              <mc:Fallback>
                <p:oleObj name="Equation" r:id="rId3" imgW="23990300" imgH="10236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Freeform 6">
            <a:extLst>
              <a:ext uri="{FF2B5EF4-FFF2-40B4-BE49-F238E27FC236}">
                <a16:creationId xmlns:a16="http://schemas.microsoft.com/office/drawing/2014/main" id="{AF9D43D9-2CAD-6C40-9D6D-435C7D872958}"/>
              </a:ext>
            </a:extLst>
          </p:cNvPr>
          <p:cNvSpPr>
            <a:spLocks/>
          </p:cNvSpPr>
          <p:nvPr/>
        </p:nvSpPr>
        <p:spPr bwMode="auto">
          <a:xfrm>
            <a:off x="1019175" y="5486400"/>
            <a:ext cx="123825" cy="76200"/>
          </a:xfrm>
          <a:custGeom>
            <a:avLst/>
            <a:gdLst>
              <a:gd name="T0" fmla="*/ 0 w 78"/>
              <a:gd name="T1" fmla="*/ 2147483646 h 48"/>
              <a:gd name="T2" fmla="*/ 2147483646 w 78"/>
              <a:gd name="T3" fmla="*/ 0 h 48"/>
              <a:gd name="T4" fmla="*/ 2147483646 w 78"/>
              <a:gd name="T5" fmla="*/ 2147483646 h 48"/>
              <a:gd name="T6" fmla="*/ 0 60000 65536"/>
              <a:gd name="T7" fmla="*/ 0 60000 65536"/>
              <a:gd name="T8" fmla="*/ 0 60000 65536"/>
              <a:gd name="T9" fmla="*/ 0 w 78"/>
              <a:gd name="T10" fmla="*/ 0 h 48"/>
              <a:gd name="T11" fmla="*/ 78 w 7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48">
                <a:moveTo>
                  <a:pt x="0" y="48"/>
                </a:moveTo>
                <a:lnTo>
                  <a:pt x="42" y="0"/>
                </a:lnTo>
                <a:lnTo>
                  <a:pt x="78" y="4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91" name="TextBox 1">
            <a:extLst>
              <a:ext uri="{FF2B5EF4-FFF2-40B4-BE49-F238E27FC236}">
                <a16:creationId xmlns:a16="http://schemas.microsoft.com/office/drawing/2014/main" id="{EAF8775E-6681-D64A-B53C-B80A1F22E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1417638"/>
            <a:ext cx="19319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 outer product (uv</a:t>
            </a:r>
            <a:r>
              <a:rPr lang="en-US" altLang="en-US" sz="1800" baseline="30000"/>
              <a:t>T </a:t>
            </a:r>
            <a:r>
              <a:rPr lang="en-US" altLang="en-US" sz="1800"/>
              <a:t>) giving a matrix rather than the scalar of the inner product</a:t>
            </a:r>
            <a:endParaRPr lang="en-US" altLang="en-US" sz="1800" baseline="30000"/>
          </a:p>
        </p:txBody>
      </p:sp>
      <p:sp>
        <p:nvSpPr>
          <p:cNvPr id="93192" name="TextBox 24">
            <a:extLst>
              <a:ext uri="{FF2B5EF4-FFF2-40B4-BE49-F238E27FC236}">
                <a16:creationId xmlns:a16="http://schemas.microsoft.com/office/drawing/2014/main" id="{AE4DACF0-DE1D-254B-964A-FC9F1F84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4352925"/>
            <a:ext cx="1931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LSQ approx. If r=1, this amounts to a line fit. </a:t>
            </a:r>
            <a:endParaRPr lang="en-US" altLang="en-US" sz="1800" baseline="3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9413</TotalTime>
  <Words>792</Words>
  <Application>Microsoft Macintosh PowerPoint</Application>
  <PresentationFormat>On-screen Show (4:3)</PresentationFormat>
  <Paragraphs>104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Lucida Grande</vt:lpstr>
      <vt:lpstr>StarSymbol</vt:lpstr>
      <vt:lpstr>Times New Roman</vt:lpstr>
      <vt:lpstr>Office Theme</vt:lpstr>
      <vt:lpstr>3_cbb752_11apr10</vt:lpstr>
      <vt:lpstr>Black</vt:lpstr>
      <vt:lpstr>1_Office Theme</vt:lpstr>
      <vt:lpstr>Equation</vt:lpstr>
      <vt:lpstr>PowerPoint Presentation</vt:lpstr>
      <vt:lpstr>Unsupervised Mining</vt:lpstr>
      <vt:lpstr>SVD for microarray data (Alter et al, PNAS 2000)</vt:lpstr>
      <vt:lpstr>A = USVT</vt:lpstr>
      <vt:lpstr>A = USVT</vt:lpstr>
      <vt:lpstr>A = USVT</vt:lpstr>
      <vt:lpstr>A = USVT</vt:lpstr>
      <vt:lpstr>AV = US</vt:lpstr>
      <vt:lpstr>SVD as sum of rank-1 matrices</vt:lpstr>
      <vt:lpstr>Geometry of SVD in row space</vt:lpstr>
      <vt:lpstr>Unsupervised Mining</vt:lpstr>
      <vt:lpstr>PowerPoint Presentation</vt:lpstr>
      <vt:lpstr>PowerPoint Presentation</vt:lpstr>
      <vt:lpstr>References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Data Mining</dc:title>
  <dc:creator>Michael Rutenberg Schoenberg</dc:creator>
  <cp:lastModifiedBy>Gerstein, Mark</cp:lastModifiedBy>
  <cp:revision>130</cp:revision>
  <dcterms:created xsi:type="dcterms:W3CDTF">2013-10-08T13:18:50Z</dcterms:created>
  <dcterms:modified xsi:type="dcterms:W3CDTF">2025-02-04T02:13:23Z</dcterms:modified>
</cp:coreProperties>
</file>