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5" r:id="rId3"/>
    <p:sldMasterId id="2147483906" r:id="rId4"/>
  </p:sldMasterIdLst>
  <p:notesMasterIdLst>
    <p:notesMasterId r:id="rId27"/>
  </p:notesMasterIdLst>
  <p:sldIdLst>
    <p:sldId id="6370" r:id="rId5"/>
    <p:sldId id="457" r:id="rId6"/>
    <p:sldId id="429" r:id="rId7"/>
    <p:sldId id="422" r:id="rId8"/>
    <p:sldId id="431" r:id="rId9"/>
    <p:sldId id="6374" r:id="rId10"/>
    <p:sldId id="6375" r:id="rId11"/>
    <p:sldId id="414" r:id="rId12"/>
    <p:sldId id="393" r:id="rId13"/>
    <p:sldId id="394" r:id="rId14"/>
    <p:sldId id="395" r:id="rId15"/>
    <p:sldId id="396" r:id="rId16"/>
    <p:sldId id="397" r:id="rId17"/>
    <p:sldId id="398" r:id="rId18"/>
    <p:sldId id="403" r:id="rId19"/>
    <p:sldId id="404" r:id="rId20"/>
    <p:sldId id="405" r:id="rId21"/>
    <p:sldId id="415" r:id="rId22"/>
    <p:sldId id="6372" r:id="rId23"/>
    <p:sldId id="413" r:id="rId24"/>
    <p:sldId id="410" r:id="rId25"/>
    <p:sldId id="6373"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94626"/>
  </p:normalViewPr>
  <p:slideViewPr>
    <p:cSldViewPr snapToGrid="0" snapToObjects="1">
      <p:cViewPr varScale="1">
        <p:scale>
          <a:sx n="102" d="100"/>
          <a:sy n="102" d="100"/>
        </p:scale>
        <p:origin x="2624" y="488"/>
      </p:cViewPr>
      <p:guideLst>
        <p:guide orient="horz" pos="2160"/>
        <p:guide pos="2880"/>
      </p:guideLst>
    </p:cSldViewPr>
  </p:slideViewPr>
  <p:notesTextViewPr>
    <p:cViewPr>
      <p:scale>
        <a:sx n="100" d="100"/>
        <a:sy n="100" d="100"/>
      </p:scale>
      <p:origin x="0" y="0"/>
    </p:cViewPr>
  </p:notesTextViewPr>
  <p:sorterViewPr>
    <p:cViewPr>
      <p:scale>
        <a:sx n="1" d="1"/>
        <a:sy n="1" d="1"/>
      </p:scale>
      <p:origin x="0" y="14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B82C4-DB58-A417-4304-18A864ADA0E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64EF093-FC1C-4CE2-BFC5-BB909566D2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272AE3B-12D5-D44C-8350-CEC83C477D91}" type="datetimeFigureOut">
              <a:rPr lang="en-US" altLang="en-US"/>
              <a:pPr>
                <a:defRPr/>
              </a:pPr>
              <a:t>3/2/25</a:t>
            </a:fld>
            <a:endParaRPr lang="en-US" altLang="en-US"/>
          </a:p>
        </p:txBody>
      </p:sp>
      <p:sp>
        <p:nvSpPr>
          <p:cNvPr id="4" name="Slide Image Placeholder 3">
            <a:extLst>
              <a:ext uri="{FF2B5EF4-FFF2-40B4-BE49-F238E27FC236}">
                <a16:creationId xmlns:a16="http://schemas.microsoft.com/office/drawing/2014/main" id="{0EE46129-6415-8378-1C50-360FCD2166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2EB887-68CD-ADCC-96B9-68D63FE0C2B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62A4328-E969-A72A-6141-AB45931630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ABC0C06-AF39-8DE7-7436-426EE7C79F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7EC57B-5FF3-B24B-B4BD-C1EC2466E7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98B5313-0CFD-C483-A45D-84312B49E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773731E2-5699-54A3-BD89-54DDC1222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references</a:t>
            </a:r>
          </a:p>
        </p:txBody>
      </p:sp>
      <p:sp>
        <p:nvSpPr>
          <p:cNvPr id="51203" name="Slide Number Placeholder 3">
            <a:extLst>
              <a:ext uri="{FF2B5EF4-FFF2-40B4-BE49-F238E27FC236}">
                <a16:creationId xmlns:a16="http://schemas.microsoft.com/office/drawing/2014/main" id="{53911A3E-ACB6-6EE1-D961-DE8AF22F0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D0BEF9-EDCC-294A-935C-51E38FC4AF7D}" type="slidenum">
              <a:rPr lang="en-US" altLang="en-US" smtClean="0"/>
              <a:pPr>
                <a:spcBef>
                  <a:spcPct val="0"/>
                </a:spcBef>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8C4D3E-8B68-98AE-FE9F-634ABDD6C269}"/>
              </a:ext>
            </a:extLst>
          </p:cNvPr>
          <p:cNvSpPr>
            <a:spLocks noGrp="1"/>
          </p:cNvSpPr>
          <p:nvPr>
            <p:ph type="dt" sz="half" idx="10"/>
          </p:nvPr>
        </p:nvSpPr>
        <p:spPr/>
        <p:txBody>
          <a:bodyPr/>
          <a:lstStyle>
            <a:lvl1pPr>
              <a:defRPr/>
            </a:lvl1pPr>
          </a:lstStyle>
          <a:p>
            <a:pPr>
              <a:defRPr/>
            </a:pPr>
            <a:fld id="{9189CFA1-5C5C-9249-97BE-29E3E6E1C43B}"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5FC65A08-5B9D-F7D8-2E1B-252CAC45F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8AD6C-5AFD-8C8D-95D3-FEF3F6F54FB8}"/>
              </a:ext>
            </a:extLst>
          </p:cNvPr>
          <p:cNvSpPr>
            <a:spLocks noGrp="1"/>
          </p:cNvSpPr>
          <p:nvPr>
            <p:ph type="sldNum" sz="quarter" idx="12"/>
          </p:nvPr>
        </p:nvSpPr>
        <p:spPr/>
        <p:txBody>
          <a:bodyPr/>
          <a:lstStyle>
            <a:lvl1pPr>
              <a:defRPr/>
            </a:lvl1pPr>
          </a:lstStyle>
          <a:p>
            <a:pPr>
              <a:defRPr/>
            </a:pPr>
            <a:fld id="{AF3ECD98-A926-C342-80BD-7AEBB5B65039}" type="slidenum">
              <a:rPr lang="en-US" altLang="en-US"/>
              <a:pPr>
                <a:defRPr/>
              </a:pPr>
              <a:t>‹#›</a:t>
            </a:fld>
            <a:endParaRPr lang="en-US" altLang="en-US"/>
          </a:p>
        </p:txBody>
      </p:sp>
    </p:spTree>
    <p:extLst>
      <p:ext uri="{BB962C8B-B14F-4D97-AF65-F5344CB8AC3E}">
        <p14:creationId xmlns:p14="http://schemas.microsoft.com/office/powerpoint/2010/main" val="327743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9259-DF96-95A7-DF54-4E2D64D1F749}"/>
              </a:ext>
            </a:extLst>
          </p:cNvPr>
          <p:cNvSpPr>
            <a:spLocks noGrp="1"/>
          </p:cNvSpPr>
          <p:nvPr>
            <p:ph type="dt" sz="half" idx="10"/>
          </p:nvPr>
        </p:nvSpPr>
        <p:spPr/>
        <p:txBody>
          <a:bodyPr/>
          <a:lstStyle>
            <a:lvl1pPr>
              <a:defRPr/>
            </a:lvl1pPr>
          </a:lstStyle>
          <a:p>
            <a:pPr>
              <a:defRPr/>
            </a:pPr>
            <a:fld id="{01C61874-3F27-254E-9A1A-74A4D6A0845A}"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D8684A40-63E1-FD68-3CC2-DE617DC4A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829C27-0DEA-2C52-38F9-CD990DE5B79C}"/>
              </a:ext>
            </a:extLst>
          </p:cNvPr>
          <p:cNvSpPr>
            <a:spLocks noGrp="1"/>
          </p:cNvSpPr>
          <p:nvPr>
            <p:ph type="sldNum" sz="quarter" idx="12"/>
          </p:nvPr>
        </p:nvSpPr>
        <p:spPr/>
        <p:txBody>
          <a:bodyPr/>
          <a:lstStyle>
            <a:lvl1pPr>
              <a:defRPr/>
            </a:lvl1pPr>
          </a:lstStyle>
          <a:p>
            <a:pPr>
              <a:defRPr/>
            </a:pPr>
            <a:fld id="{35AFE5AF-A01D-D141-B8DE-14AD4E3C6D83}" type="slidenum">
              <a:rPr lang="en-US" altLang="en-US"/>
              <a:pPr>
                <a:defRPr/>
              </a:pPr>
              <a:t>‹#›</a:t>
            </a:fld>
            <a:endParaRPr lang="en-US" altLang="en-US"/>
          </a:p>
        </p:txBody>
      </p:sp>
    </p:spTree>
    <p:extLst>
      <p:ext uri="{BB962C8B-B14F-4D97-AF65-F5344CB8AC3E}">
        <p14:creationId xmlns:p14="http://schemas.microsoft.com/office/powerpoint/2010/main" val="225843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621F4-FEBB-C73E-7A77-2B1D0E4F9B94}"/>
              </a:ext>
            </a:extLst>
          </p:cNvPr>
          <p:cNvSpPr>
            <a:spLocks noGrp="1"/>
          </p:cNvSpPr>
          <p:nvPr>
            <p:ph type="dt" sz="half" idx="10"/>
          </p:nvPr>
        </p:nvSpPr>
        <p:spPr/>
        <p:txBody>
          <a:bodyPr/>
          <a:lstStyle>
            <a:lvl1pPr>
              <a:defRPr/>
            </a:lvl1pPr>
          </a:lstStyle>
          <a:p>
            <a:pPr>
              <a:defRPr/>
            </a:pPr>
            <a:fld id="{DAB4836A-DC8E-FA45-93CE-5A1728D0D2FC}"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2A4668E8-314B-D2D4-686B-350E0D4AAA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DCF88D-2BBC-F2D1-6404-6568D33EE49E}"/>
              </a:ext>
            </a:extLst>
          </p:cNvPr>
          <p:cNvSpPr>
            <a:spLocks noGrp="1"/>
          </p:cNvSpPr>
          <p:nvPr>
            <p:ph type="sldNum" sz="quarter" idx="12"/>
          </p:nvPr>
        </p:nvSpPr>
        <p:spPr/>
        <p:txBody>
          <a:bodyPr/>
          <a:lstStyle>
            <a:lvl1pPr>
              <a:defRPr/>
            </a:lvl1pPr>
          </a:lstStyle>
          <a:p>
            <a:pPr>
              <a:defRPr/>
            </a:pPr>
            <a:fld id="{0DF6272A-3106-1B41-848A-BD2F6992FD66}" type="slidenum">
              <a:rPr lang="en-US" altLang="en-US"/>
              <a:pPr>
                <a:defRPr/>
              </a:pPr>
              <a:t>‹#›</a:t>
            </a:fld>
            <a:endParaRPr lang="en-US" altLang="en-US"/>
          </a:p>
        </p:txBody>
      </p:sp>
    </p:spTree>
    <p:extLst>
      <p:ext uri="{BB962C8B-B14F-4D97-AF65-F5344CB8AC3E}">
        <p14:creationId xmlns:p14="http://schemas.microsoft.com/office/powerpoint/2010/main" val="351846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7265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5665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35912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4993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161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73544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518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81702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5B2E7-B387-97BB-7DD4-6068BCBF19D0}"/>
              </a:ext>
            </a:extLst>
          </p:cNvPr>
          <p:cNvSpPr>
            <a:spLocks noGrp="1"/>
          </p:cNvSpPr>
          <p:nvPr>
            <p:ph type="dt" sz="half" idx="10"/>
          </p:nvPr>
        </p:nvSpPr>
        <p:spPr/>
        <p:txBody>
          <a:bodyPr/>
          <a:lstStyle>
            <a:lvl1pPr>
              <a:defRPr/>
            </a:lvl1pPr>
          </a:lstStyle>
          <a:p>
            <a:pPr>
              <a:defRPr/>
            </a:pPr>
            <a:fld id="{1640BE74-0712-BB49-ABF3-A4AD6971EC98}"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3C8F0D56-4778-1FC1-7AD6-DE7B1E2BD5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E50D27-50CA-1BAC-7409-82D064DE974E}"/>
              </a:ext>
            </a:extLst>
          </p:cNvPr>
          <p:cNvSpPr>
            <a:spLocks noGrp="1"/>
          </p:cNvSpPr>
          <p:nvPr>
            <p:ph type="sldNum" sz="quarter" idx="12"/>
          </p:nvPr>
        </p:nvSpPr>
        <p:spPr/>
        <p:txBody>
          <a:bodyPr/>
          <a:lstStyle>
            <a:lvl1pPr>
              <a:defRPr/>
            </a:lvl1pPr>
          </a:lstStyle>
          <a:p>
            <a:pPr>
              <a:defRPr/>
            </a:pPr>
            <a:fld id="{887233A4-552D-7545-9BB4-7C0753F37F38}" type="slidenum">
              <a:rPr lang="en-US" altLang="en-US"/>
              <a:pPr>
                <a:defRPr/>
              </a:pPr>
              <a:t>‹#›</a:t>
            </a:fld>
            <a:endParaRPr lang="en-US" altLang="en-US"/>
          </a:p>
        </p:txBody>
      </p:sp>
    </p:spTree>
    <p:extLst>
      <p:ext uri="{BB962C8B-B14F-4D97-AF65-F5344CB8AC3E}">
        <p14:creationId xmlns:p14="http://schemas.microsoft.com/office/powerpoint/2010/main" val="98323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89445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1658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4403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2477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2595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91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3038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5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468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28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3C1BD-6922-7783-C24B-EB353EC8C841}"/>
              </a:ext>
            </a:extLst>
          </p:cNvPr>
          <p:cNvSpPr>
            <a:spLocks noGrp="1"/>
          </p:cNvSpPr>
          <p:nvPr>
            <p:ph type="dt" sz="half" idx="10"/>
          </p:nvPr>
        </p:nvSpPr>
        <p:spPr/>
        <p:txBody>
          <a:bodyPr/>
          <a:lstStyle>
            <a:lvl1pPr>
              <a:defRPr/>
            </a:lvl1pPr>
          </a:lstStyle>
          <a:p>
            <a:pPr>
              <a:defRPr/>
            </a:pPr>
            <a:fld id="{A8971B03-6239-C741-969E-D4CDF3A4E3C0}"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E0453346-4AD0-6AFC-DF10-83B5933C62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7E426B-D227-3B55-315C-74FAFCE80757}"/>
              </a:ext>
            </a:extLst>
          </p:cNvPr>
          <p:cNvSpPr>
            <a:spLocks noGrp="1"/>
          </p:cNvSpPr>
          <p:nvPr>
            <p:ph type="sldNum" sz="quarter" idx="12"/>
          </p:nvPr>
        </p:nvSpPr>
        <p:spPr/>
        <p:txBody>
          <a:bodyPr/>
          <a:lstStyle>
            <a:lvl1pPr>
              <a:defRPr/>
            </a:lvl1pPr>
          </a:lstStyle>
          <a:p>
            <a:pPr>
              <a:defRPr/>
            </a:pPr>
            <a:fld id="{BA92D771-A592-BC4E-B611-3DD1D9F64DC4}" type="slidenum">
              <a:rPr lang="en-US" altLang="en-US"/>
              <a:pPr>
                <a:defRPr/>
              </a:pPr>
              <a:t>‹#›</a:t>
            </a:fld>
            <a:endParaRPr lang="en-US" altLang="en-US"/>
          </a:p>
        </p:txBody>
      </p:sp>
    </p:spTree>
    <p:extLst>
      <p:ext uri="{BB962C8B-B14F-4D97-AF65-F5344CB8AC3E}">
        <p14:creationId xmlns:p14="http://schemas.microsoft.com/office/powerpoint/2010/main" val="632956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6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38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5262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741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658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5A4479-FBBC-952E-98F8-AF2F86D22C94}"/>
              </a:ext>
            </a:extLst>
          </p:cNvPr>
          <p:cNvSpPr>
            <a:spLocks noGrp="1"/>
          </p:cNvSpPr>
          <p:nvPr>
            <p:ph type="dt" sz="half" idx="10"/>
          </p:nvPr>
        </p:nvSpPr>
        <p:spPr/>
        <p:txBody>
          <a:bodyPr/>
          <a:lstStyle>
            <a:lvl1pPr>
              <a:defRPr/>
            </a:lvl1pPr>
          </a:lstStyle>
          <a:p>
            <a:pPr>
              <a:defRPr/>
            </a:pPr>
            <a:fld id="{E5C67D12-B3AF-F242-BE7A-F69CBE06D79A}"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BB472D7C-0B57-58C6-85C1-387F1AD46D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F404A2-90D2-F142-9B06-44F87273D1C0}"/>
              </a:ext>
            </a:extLst>
          </p:cNvPr>
          <p:cNvSpPr>
            <a:spLocks noGrp="1"/>
          </p:cNvSpPr>
          <p:nvPr>
            <p:ph type="sldNum" sz="quarter" idx="12"/>
          </p:nvPr>
        </p:nvSpPr>
        <p:spPr/>
        <p:txBody>
          <a:bodyPr/>
          <a:lstStyle>
            <a:lvl1pPr>
              <a:defRPr/>
            </a:lvl1pPr>
          </a:lstStyle>
          <a:p>
            <a:pPr>
              <a:defRPr/>
            </a:pPr>
            <a:fld id="{318A2D3A-34CD-6C43-AD61-4CFE88987884}" type="slidenum">
              <a:rPr lang="en-US" altLang="en-US"/>
              <a:pPr>
                <a:defRPr/>
              </a:pPr>
              <a:t>‹#›</a:t>
            </a:fld>
            <a:endParaRPr lang="en-US" altLang="en-US"/>
          </a:p>
        </p:txBody>
      </p:sp>
    </p:spTree>
    <p:extLst>
      <p:ext uri="{BB962C8B-B14F-4D97-AF65-F5344CB8AC3E}">
        <p14:creationId xmlns:p14="http://schemas.microsoft.com/office/powerpoint/2010/main" val="961995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09AB6-3E61-6F80-3BFB-1000B154F375}"/>
              </a:ext>
            </a:extLst>
          </p:cNvPr>
          <p:cNvSpPr>
            <a:spLocks noGrp="1"/>
          </p:cNvSpPr>
          <p:nvPr>
            <p:ph type="dt" sz="half" idx="10"/>
          </p:nvPr>
        </p:nvSpPr>
        <p:spPr/>
        <p:txBody>
          <a:bodyPr/>
          <a:lstStyle>
            <a:lvl1pPr>
              <a:defRPr/>
            </a:lvl1pPr>
          </a:lstStyle>
          <a:p>
            <a:pPr>
              <a:defRPr/>
            </a:pPr>
            <a:fld id="{8EEADC87-A87C-C940-959F-B9BD992A2314}"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C363AC3E-34C3-81E6-D3E9-120EAB63EA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45746D-3B9E-4CCB-5F99-BA2D3CC094B6}"/>
              </a:ext>
            </a:extLst>
          </p:cNvPr>
          <p:cNvSpPr>
            <a:spLocks noGrp="1"/>
          </p:cNvSpPr>
          <p:nvPr>
            <p:ph type="sldNum" sz="quarter" idx="12"/>
          </p:nvPr>
        </p:nvSpPr>
        <p:spPr/>
        <p:txBody>
          <a:bodyPr/>
          <a:lstStyle>
            <a:lvl1pPr>
              <a:defRPr/>
            </a:lvl1pPr>
          </a:lstStyle>
          <a:p>
            <a:pPr>
              <a:defRPr/>
            </a:pPr>
            <a:fld id="{D54F4F63-618B-E14E-8D79-909EEC9922A4}" type="slidenum">
              <a:rPr lang="en-US" altLang="en-US"/>
              <a:pPr>
                <a:defRPr/>
              </a:pPr>
              <a:t>‹#›</a:t>
            </a:fld>
            <a:endParaRPr lang="en-US" altLang="en-US"/>
          </a:p>
        </p:txBody>
      </p:sp>
    </p:spTree>
    <p:extLst>
      <p:ext uri="{BB962C8B-B14F-4D97-AF65-F5344CB8AC3E}">
        <p14:creationId xmlns:p14="http://schemas.microsoft.com/office/powerpoint/2010/main" val="83216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3395E-2B50-2BFF-B71A-9F87B5803ECD}"/>
              </a:ext>
            </a:extLst>
          </p:cNvPr>
          <p:cNvSpPr>
            <a:spLocks noGrp="1"/>
          </p:cNvSpPr>
          <p:nvPr>
            <p:ph type="dt" sz="half" idx="10"/>
          </p:nvPr>
        </p:nvSpPr>
        <p:spPr/>
        <p:txBody>
          <a:bodyPr/>
          <a:lstStyle>
            <a:lvl1pPr>
              <a:defRPr/>
            </a:lvl1pPr>
          </a:lstStyle>
          <a:p>
            <a:pPr>
              <a:defRPr/>
            </a:pPr>
            <a:fld id="{0D53013C-4326-6B4A-8B3D-F14692D2E640}"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AFFC7AF0-3208-931E-5DB5-E470A63494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23D949-D5C1-CB07-C54F-B129F2256C6F}"/>
              </a:ext>
            </a:extLst>
          </p:cNvPr>
          <p:cNvSpPr>
            <a:spLocks noGrp="1"/>
          </p:cNvSpPr>
          <p:nvPr>
            <p:ph type="sldNum" sz="quarter" idx="12"/>
          </p:nvPr>
        </p:nvSpPr>
        <p:spPr/>
        <p:txBody>
          <a:bodyPr/>
          <a:lstStyle>
            <a:lvl1pPr>
              <a:defRPr/>
            </a:lvl1pPr>
          </a:lstStyle>
          <a:p>
            <a:pPr>
              <a:defRPr/>
            </a:pPr>
            <a:fld id="{DF06F120-933C-D849-BED0-A8B73FFCD3F2}" type="slidenum">
              <a:rPr lang="en-US" altLang="en-US"/>
              <a:pPr>
                <a:defRPr/>
              </a:pPr>
              <a:t>‹#›</a:t>
            </a:fld>
            <a:endParaRPr lang="en-US" altLang="en-US"/>
          </a:p>
        </p:txBody>
      </p:sp>
    </p:spTree>
    <p:extLst>
      <p:ext uri="{BB962C8B-B14F-4D97-AF65-F5344CB8AC3E}">
        <p14:creationId xmlns:p14="http://schemas.microsoft.com/office/powerpoint/2010/main" val="339728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0AD53C-40EB-C268-D0DB-E90496C7C744}"/>
              </a:ext>
            </a:extLst>
          </p:cNvPr>
          <p:cNvSpPr>
            <a:spLocks noGrp="1"/>
          </p:cNvSpPr>
          <p:nvPr>
            <p:ph type="dt" sz="half" idx="10"/>
          </p:nvPr>
        </p:nvSpPr>
        <p:spPr/>
        <p:txBody>
          <a:bodyPr/>
          <a:lstStyle>
            <a:lvl1pPr>
              <a:defRPr/>
            </a:lvl1pPr>
          </a:lstStyle>
          <a:p>
            <a:pPr>
              <a:defRPr/>
            </a:pPr>
            <a:fld id="{EAA4ABD8-9BA2-2A47-B4FC-F02E21170CD0}"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B1447C0E-E3F1-D4E9-113A-888B99CF04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8EFB26-55D3-E0F3-2883-049821E3F75D}"/>
              </a:ext>
            </a:extLst>
          </p:cNvPr>
          <p:cNvSpPr>
            <a:spLocks noGrp="1"/>
          </p:cNvSpPr>
          <p:nvPr>
            <p:ph type="sldNum" sz="quarter" idx="12"/>
          </p:nvPr>
        </p:nvSpPr>
        <p:spPr/>
        <p:txBody>
          <a:bodyPr/>
          <a:lstStyle>
            <a:lvl1pPr>
              <a:defRPr/>
            </a:lvl1pPr>
          </a:lstStyle>
          <a:p>
            <a:pPr>
              <a:defRPr/>
            </a:pPr>
            <a:fld id="{7F5D5C23-AAF4-EC40-B2D5-29F0CC631C58}" type="slidenum">
              <a:rPr lang="en-US" altLang="en-US"/>
              <a:pPr>
                <a:defRPr/>
              </a:pPr>
              <a:t>‹#›</a:t>
            </a:fld>
            <a:endParaRPr lang="en-US" altLang="en-US"/>
          </a:p>
        </p:txBody>
      </p:sp>
    </p:spTree>
    <p:extLst>
      <p:ext uri="{BB962C8B-B14F-4D97-AF65-F5344CB8AC3E}">
        <p14:creationId xmlns:p14="http://schemas.microsoft.com/office/powerpoint/2010/main" val="3252567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5BB95C-8271-A719-E98C-83A65ED88533}"/>
              </a:ext>
            </a:extLst>
          </p:cNvPr>
          <p:cNvSpPr>
            <a:spLocks noGrp="1"/>
          </p:cNvSpPr>
          <p:nvPr>
            <p:ph type="dt" sz="half" idx="10"/>
          </p:nvPr>
        </p:nvSpPr>
        <p:spPr/>
        <p:txBody>
          <a:bodyPr/>
          <a:lstStyle>
            <a:lvl1pPr>
              <a:defRPr/>
            </a:lvl1pPr>
          </a:lstStyle>
          <a:p>
            <a:pPr>
              <a:defRPr/>
            </a:pPr>
            <a:fld id="{EDD97CA2-42FB-E14D-ACF4-A9BCFB0182B6}" type="datetimeFigureOut">
              <a:rPr lang="en-US" altLang="en-US"/>
              <a:pPr>
                <a:defRPr/>
              </a:pPr>
              <a:t>3/2/25</a:t>
            </a:fld>
            <a:endParaRPr lang="en-US" altLang="en-US"/>
          </a:p>
        </p:txBody>
      </p:sp>
      <p:sp>
        <p:nvSpPr>
          <p:cNvPr id="8" name="Footer Placeholder 4">
            <a:extLst>
              <a:ext uri="{FF2B5EF4-FFF2-40B4-BE49-F238E27FC236}">
                <a16:creationId xmlns:a16="http://schemas.microsoft.com/office/drawing/2014/main" id="{A8E43CF5-AA78-162A-C485-48A5A08FDC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3C7AC9-4099-6CCF-5F58-A692506CA37B}"/>
              </a:ext>
            </a:extLst>
          </p:cNvPr>
          <p:cNvSpPr>
            <a:spLocks noGrp="1"/>
          </p:cNvSpPr>
          <p:nvPr>
            <p:ph type="sldNum" sz="quarter" idx="12"/>
          </p:nvPr>
        </p:nvSpPr>
        <p:spPr/>
        <p:txBody>
          <a:bodyPr/>
          <a:lstStyle>
            <a:lvl1pPr>
              <a:defRPr/>
            </a:lvl1pPr>
          </a:lstStyle>
          <a:p>
            <a:pPr>
              <a:defRPr/>
            </a:pPr>
            <a:fld id="{C5218F39-0038-CD4B-B678-6634366BBBBB}" type="slidenum">
              <a:rPr lang="en-US" altLang="en-US"/>
              <a:pPr>
                <a:defRPr/>
              </a:pPr>
              <a:t>‹#›</a:t>
            </a:fld>
            <a:endParaRPr lang="en-US" altLang="en-US"/>
          </a:p>
        </p:txBody>
      </p:sp>
    </p:spTree>
    <p:extLst>
      <p:ext uri="{BB962C8B-B14F-4D97-AF65-F5344CB8AC3E}">
        <p14:creationId xmlns:p14="http://schemas.microsoft.com/office/powerpoint/2010/main" val="1722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F2B7DB-E3BD-2F61-7BD6-96EDB8670A04}"/>
              </a:ext>
            </a:extLst>
          </p:cNvPr>
          <p:cNvSpPr>
            <a:spLocks noGrp="1"/>
          </p:cNvSpPr>
          <p:nvPr>
            <p:ph type="dt" sz="half" idx="10"/>
          </p:nvPr>
        </p:nvSpPr>
        <p:spPr/>
        <p:txBody>
          <a:bodyPr/>
          <a:lstStyle>
            <a:lvl1pPr>
              <a:defRPr/>
            </a:lvl1pPr>
          </a:lstStyle>
          <a:p>
            <a:pPr>
              <a:defRPr/>
            </a:pPr>
            <a:fld id="{DCD55B74-AA7A-FE4A-9909-8F2768A106C1}"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815DEB7E-D3DE-BEC1-F369-65055F29F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FA73F7-CC7D-6BC7-54A5-2E8DE725A2B7}"/>
              </a:ext>
            </a:extLst>
          </p:cNvPr>
          <p:cNvSpPr>
            <a:spLocks noGrp="1"/>
          </p:cNvSpPr>
          <p:nvPr>
            <p:ph type="sldNum" sz="quarter" idx="12"/>
          </p:nvPr>
        </p:nvSpPr>
        <p:spPr/>
        <p:txBody>
          <a:bodyPr/>
          <a:lstStyle>
            <a:lvl1pPr>
              <a:defRPr/>
            </a:lvl1pPr>
          </a:lstStyle>
          <a:p>
            <a:pPr>
              <a:defRPr/>
            </a:pPr>
            <a:fld id="{CF37AAE8-462D-5D4A-9F85-83C530B555D3}" type="slidenum">
              <a:rPr lang="en-US" altLang="en-US"/>
              <a:pPr>
                <a:defRPr/>
              </a:pPr>
              <a:t>‹#›</a:t>
            </a:fld>
            <a:endParaRPr lang="en-US" altLang="en-US"/>
          </a:p>
        </p:txBody>
      </p:sp>
    </p:spTree>
    <p:extLst>
      <p:ext uri="{BB962C8B-B14F-4D97-AF65-F5344CB8AC3E}">
        <p14:creationId xmlns:p14="http://schemas.microsoft.com/office/powerpoint/2010/main" val="2954277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BF72BA-0993-987F-1C89-7A6F2520AC83}"/>
              </a:ext>
            </a:extLst>
          </p:cNvPr>
          <p:cNvSpPr>
            <a:spLocks noGrp="1"/>
          </p:cNvSpPr>
          <p:nvPr>
            <p:ph type="dt" sz="half" idx="10"/>
          </p:nvPr>
        </p:nvSpPr>
        <p:spPr/>
        <p:txBody>
          <a:bodyPr/>
          <a:lstStyle>
            <a:lvl1pPr>
              <a:defRPr/>
            </a:lvl1pPr>
          </a:lstStyle>
          <a:p>
            <a:pPr>
              <a:defRPr/>
            </a:pPr>
            <a:fld id="{99274B6D-A8C3-5B43-BEC4-96A3DBA0D744}" type="datetimeFigureOut">
              <a:rPr lang="en-US" altLang="en-US"/>
              <a:pPr>
                <a:defRPr/>
              </a:pPr>
              <a:t>3/2/25</a:t>
            </a:fld>
            <a:endParaRPr lang="en-US" altLang="en-US"/>
          </a:p>
        </p:txBody>
      </p:sp>
      <p:sp>
        <p:nvSpPr>
          <p:cNvPr id="4" name="Footer Placeholder 4">
            <a:extLst>
              <a:ext uri="{FF2B5EF4-FFF2-40B4-BE49-F238E27FC236}">
                <a16:creationId xmlns:a16="http://schemas.microsoft.com/office/drawing/2014/main" id="{951793FB-0000-A67C-82EC-7586CE450F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263703-2883-5B07-5B2D-FD04ABDA13B4}"/>
              </a:ext>
            </a:extLst>
          </p:cNvPr>
          <p:cNvSpPr>
            <a:spLocks noGrp="1"/>
          </p:cNvSpPr>
          <p:nvPr>
            <p:ph type="sldNum" sz="quarter" idx="12"/>
          </p:nvPr>
        </p:nvSpPr>
        <p:spPr/>
        <p:txBody>
          <a:bodyPr/>
          <a:lstStyle>
            <a:lvl1pPr>
              <a:defRPr/>
            </a:lvl1pPr>
          </a:lstStyle>
          <a:p>
            <a:pPr>
              <a:defRPr/>
            </a:pPr>
            <a:fld id="{D6282B81-573A-E34D-998B-4DF46C732AFE}" type="slidenum">
              <a:rPr lang="en-US" altLang="en-US"/>
              <a:pPr>
                <a:defRPr/>
              </a:pPr>
              <a:t>‹#›</a:t>
            </a:fld>
            <a:endParaRPr lang="en-US" altLang="en-US"/>
          </a:p>
        </p:txBody>
      </p:sp>
    </p:spTree>
    <p:extLst>
      <p:ext uri="{BB962C8B-B14F-4D97-AF65-F5344CB8AC3E}">
        <p14:creationId xmlns:p14="http://schemas.microsoft.com/office/powerpoint/2010/main" val="133088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69D4A7-327F-4901-604B-2CE88CABDCD6}"/>
              </a:ext>
            </a:extLst>
          </p:cNvPr>
          <p:cNvSpPr>
            <a:spLocks noGrp="1"/>
          </p:cNvSpPr>
          <p:nvPr>
            <p:ph type="dt" sz="half" idx="10"/>
          </p:nvPr>
        </p:nvSpPr>
        <p:spPr/>
        <p:txBody>
          <a:bodyPr/>
          <a:lstStyle>
            <a:lvl1pPr>
              <a:defRPr/>
            </a:lvl1pPr>
          </a:lstStyle>
          <a:p>
            <a:pPr>
              <a:defRPr/>
            </a:pPr>
            <a:fld id="{5F9988FD-5972-8740-9DD6-A60DF0F9ADFC}" type="datetimeFigureOut">
              <a:rPr lang="en-US" altLang="en-US"/>
              <a:pPr>
                <a:defRPr/>
              </a:pPr>
              <a:t>3/2/25</a:t>
            </a:fld>
            <a:endParaRPr lang="en-US" altLang="en-US"/>
          </a:p>
        </p:txBody>
      </p:sp>
      <p:sp>
        <p:nvSpPr>
          <p:cNvPr id="3" name="Footer Placeholder 4">
            <a:extLst>
              <a:ext uri="{FF2B5EF4-FFF2-40B4-BE49-F238E27FC236}">
                <a16:creationId xmlns:a16="http://schemas.microsoft.com/office/drawing/2014/main" id="{38307ED6-A631-8BB9-5A28-8CF5ED622B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9D982C-A5E2-3D25-5751-368BDD55B2DF}"/>
              </a:ext>
            </a:extLst>
          </p:cNvPr>
          <p:cNvSpPr>
            <a:spLocks noGrp="1"/>
          </p:cNvSpPr>
          <p:nvPr>
            <p:ph type="sldNum" sz="quarter" idx="12"/>
          </p:nvPr>
        </p:nvSpPr>
        <p:spPr/>
        <p:txBody>
          <a:bodyPr/>
          <a:lstStyle>
            <a:lvl1pPr>
              <a:defRPr/>
            </a:lvl1pPr>
          </a:lstStyle>
          <a:p>
            <a:pPr>
              <a:defRPr/>
            </a:pPr>
            <a:fld id="{01DC76FB-BE67-0E48-B22F-36522125D439}" type="slidenum">
              <a:rPr lang="en-US" altLang="en-US"/>
              <a:pPr>
                <a:defRPr/>
              </a:pPr>
              <a:t>‹#›</a:t>
            </a:fld>
            <a:endParaRPr lang="en-US" altLang="en-US"/>
          </a:p>
        </p:txBody>
      </p:sp>
    </p:spTree>
    <p:extLst>
      <p:ext uri="{BB962C8B-B14F-4D97-AF65-F5344CB8AC3E}">
        <p14:creationId xmlns:p14="http://schemas.microsoft.com/office/powerpoint/2010/main" val="1039926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A4555A-D908-F759-5085-DA8BE98D5A8F}"/>
              </a:ext>
            </a:extLst>
          </p:cNvPr>
          <p:cNvSpPr>
            <a:spLocks noGrp="1"/>
          </p:cNvSpPr>
          <p:nvPr>
            <p:ph type="dt" sz="half" idx="10"/>
          </p:nvPr>
        </p:nvSpPr>
        <p:spPr/>
        <p:txBody>
          <a:bodyPr/>
          <a:lstStyle>
            <a:lvl1pPr>
              <a:defRPr/>
            </a:lvl1pPr>
          </a:lstStyle>
          <a:p>
            <a:pPr>
              <a:defRPr/>
            </a:pPr>
            <a:fld id="{541F35D2-0023-9849-B786-20CBF4E6753E}"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F0961C18-9D57-96BF-07EE-B31DAA636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0F9A37-728C-BFC5-5373-2ACDEF8F2FA6}"/>
              </a:ext>
            </a:extLst>
          </p:cNvPr>
          <p:cNvSpPr>
            <a:spLocks noGrp="1"/>
          </p:cNvSpPr>
          <p:nvPr>
            <p:ph type="sldNum" sz="quarter" idx="12"/>
          </p:nvPr>
        </p:nvSpPr>
        <p:spPr/>
        <p:txBody>
          <a:bodyPr/>
          <a:lstStyle>
            <a:lvl1pPr>
              <a:defRPr/>
            </a:lvl1pPr>
          </a:lstStyle>
          <a:p>
            <a:pPr>
              <a:defRPr/>
            </a:pPr>
            <a:fld id="{6F5B337D-15B9-AB4B-B811-0162211AE3E5}" type="slidenum">
              <a:rPr lang="en-US" altLang="en-US"/>
              <a:pPr>
                <a:defRPr/>
              </a:pPr>
              <a:t>‹#›</a:t>
            </a:fld>
            <a:endParaRPr lang="en-US" altLang="en-US"/>
          </a:p>
        </p:txBody>
      </p:sp>
    </p:spTree>
    <p:extLst>
      <p:ext uri="{BB962C8B-B14F-4D97-AF65-F5344CB8AC3E}">
        <p14:creationId xmlns:p14="http://schemas.microsoft.com/office/powerpoint/2010/main" val="2660821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937BB1-A74D-C4BA-E4AC-735A6ABD5014}"/>
              </a:ext>
            </a:extLst>
          </p:cNvPr>
          <p:cNvSpPr>
            <a:spLocks noGrp="1"/>
          </p:cNvSpPr>
          <p:nvPr>
            <p:ph type="dt" sz="half" idx="10"/>
          </p:nvPr>
        </p:nvSpPr>
        <p:spPr/>
        <p:txBody>
          <a:bodyPr/>
          <a:lstStyle>
            <a:lvl1pPr>
              <a:defRPr/>
            </a:lvl1pPr>
          </a:lstStyle>
          <a:p>
            <a:pPr>
              <a:defRPr/>
            </a:pPr>
            <a:fld id="{0AE44A20-BBE6-5F4A-B66D-1FC7BECB4E32}"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1CF3F287-C0AA-5B6F-C77D-A5489CB6EC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61136A-BE33-3B6F-A2B2-C2D54A114567}"/>
              </a:ext>
            </a:extLst>
          </p:cNvPr>
          <p:cNvSpPr>
            <a:spLocks noGrp="1"/>
          </p:cNvSpPr>
          <p:nvPr>
            <p:ph type="sldNum" sz="quarter" idx="12"/>
          </p:nvPr>
        </p:nvSpPr>
        <p:spPr/>
        <p:txBody>
          <a:bodyPr/>
          <a:lstStyle>
            <a:lvl1pPr>
              <a:defRPr/>
            </a:lvl1pPr>
          </a:lstStyle>
          <a:p>
            <a:pPr>
              <a:defRPr/>
            </a:pPr>
            <a:fld id="{701711D6-F1DC-AC4E-B17B-C425C8199EFC}" type="slidenum">
              <a:rPr lang="en-US" altLang="en-US"/>
              <a:pPr>
                <a:defRPr/>
              </a:pPr>
              <a:t>‹#›</a:t>
            </a:fld>
            <a:endParaRPr lang="en-US" altLang="en-US"/>
          </a:p>
        </p:txBody>
      </p:sp>
    </p:spTree>
    <p:extLst>
      <p:ext uri="{BB962C8B-B14F-4D97-AF65-F5344CB8AC3E}">
        <p14:creationId xmlns:p14="http://schemas.microsoft.com/office/powerpoint/2010/main" val="3741657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0C00E-8A2C-6DCF-D06A-A614C2432689}"/>
              </a:ext>
            </a:extLst>
          </p:cNvPr>
          <p:cNvSpPr>
            <a:spLocks noGrp="1"/>
          </p:cNvSpPr>
          <p:nvPr>
            <p:ph type="dt" sz="half" idx="10"/>
          </p:nvPr>
        </p:nvSpPr>
        <p:spPr/>
        <p:txBody>
          <a:bodyPr/>
          <a:lstStyle>
            <a:lvl1pPr>
              <a:defRPr/>
            </a:lvl1pPr>
          </a:lstStyle>
          <a:p>
            <a:pPr>
              <a:defRPr/>
            </a:pPr>
            <a:fld id="{6B067470-528E-1643-96EB-A1A5340705C0}"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7C6383A8-2EAB-0CED-7F86-ADF303D11A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ABF030-E3E9-7286-4DA9-D1BCBAF9638D}"/>
              </a:ext>
            </a:extLst>
          </p:cNvPr>
          <p:cNvSpPr>
            <a:spLocks noGrp="1"/>
          </p:cNvSpPr>
          <p:nvPr>
            <p:ph type="sldNum" sz="quarter" idx="12"/>
          </p:nvPr>
        </p:nvSpPr>
        <p:spPr/>
        <p:txBody>
          <a:bodyPr/>
          <a:lstStyle>
            <a:lvl1pPr>
              <a:defRPr/>
            </a:lvl1pPr>
          </a:lstStyle>
          <a:p>
            <a:pPr>
              <a:defRPr/>
            </a:pPr>
            <a:fld id="{6C7CFF56-9A0A-7A4C-B6B9-DA4176CACF40}" type="slidenum">
              <a:rPr lang="en-US" altLang="en-US"/>
              <a:pPr>
                <a:defRPr/>
              </a:pPr>
              <a:t>‹#›</a:t>
            </a:fld>
            <a:endParaRPr lang="en-US" altLang="en-US"/>
          </a:p>
        </p:txBody>
      </p:sp>
    </p:spTree>
    <p:extLst>
      <p:ext uri="{BB962C8B-B14F-4D97-AF65-F5344CB8AC3E}">
        <p14:creationId xmlns:p14="http://schemas.microsoft.com/office/powerpoint/2010/main" val="3739041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CF477-90DD-3B2F-4FB6-1095462C0418}"/>
              </a:ext>
            </a:extLst>
          </p:cNvPr>
          <p:cNvSpPr>
            <a:spLocks noGrp="1"/>
          </p:cNvSpPr>
          <p:nvPr>
            <p:ph type="dt" sz="half" idx="10"/>
          </p:nvPr>
        </p:nvSpPr>
        <p:spPr/>
        <p:txBody>
          <a:bodyPr/>
          <a:lstStyle>
            <a:lvl1pPr>
              <a:defRPr/>
            </a:lvl1pPr>
          </a:lstStyle>
          <a:p>
            <a:pPr>
              <a:defRPr/>
            </a:pPr>
            <a:fld id="{B8549D1F-2E73-F74C-ABFF-760B7E14582A}"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E08B2C5B-655C-41D1-E563-D4766B65FD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B90D5C-1D96-9061-F4A6-59F9BF988FF6}"/>
              </a:ext>
            </a:extLst>
          </p:cNvPr>
          <p:cNvSpPr>
            <a:spLocks noGrp="1"/>
          </p:cNvSpPr>
          <p:nvPr>
            <p:ph type="sldNum" sz="quarter" idx="12"/>
          </p:nvPr>
        </p:nvSpPr>
        <p:spPr/>
        <p:txBody>
          <a:bodyPr/>
          <a:lstStyle>
            <a:lvl1pPr>
              <a:defRPr/>
            </a:lvl1pPr>
          </a:lstStyle>
          <a:p>
            <a:pPr>
              <a:defRPr/>
            </a:pPr>
            <a:fld id="{BEB20C73-2476-D34C-A67F-73176405E567}" type="slidenum">
              <a:rPr lang="en-US" altLang="en-US"/>
              <a:pPr>
                <a:defRPr/>
              </a:pPr>
              <a:t>‹#›</a:t>
            </a:fld>
            <a:endParaRPr lang="en-US" altLang="en-US"/>
          </a:p>
        </p:txBody>
      </p:sp>
    </p:spTree>
    <p:extLst>
      <p:ext uri="{BB962C8B-B14F-4D97-AF65-F5344CB8AC3E}">
        <p14:creationId xmlns:p14="http://schemas.microsoft.com/office/powerpoint/2010/main" val="427677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F12C62D-6105-23BB-01E6-919C726A4CE3}"/>
              </a:ext>
            </a:extLst>
          </p:cNvPr>
          <p:cNvSpPr>
            <a:spLocks noGrp="1"/>
          </p:cNvSpPr>
          <p:nvPr>
            <p:ph type="dt" sz="half" idx="10"/>
          </p:nvPr>
        </p:nvSpPr>
        <p:spPr/>
        <p:txBody>
          <a:bodyPr/>
          <a:lstStyle>
            <a:lvl1pPr>
              <a:defRPr/>
            </a:lvl1pPr>
          </a:lstStyle>
          <a:p>
            <a:pPr>
              <a:defRPr/>
            </a:pPr>
            <a:fld id="{43A416CD-5DED-C34D-B606-9E92FFB6D43F}" type="datetimeFigureOut">
              <a:rPr lang="en-US" altLang="en-US"/>
              <a:pPr>
                <a:defRPr/>
              </a:pPr>
              <a:t>3/2/25</a:t>
            </a:fld>
            <a:endParaRPr lang="en-US" altLang="en-US"/>
          </a:p>
        </p:txBody>
      </p:sp>
      <p:sp>
        <p:nvSpPr>
          <p:cNvPr id="8" name="Footer Placeholder 4">
            <a:extLst>
              <a:ext uri="{FF2B5EF4-FFF2-40B4-BE49-F238E27FC236}">
                <a16:creationId xmlns:a16="http://schemas.microsoft.com/office/drawing/2014/main" id="{336432CB-CAFE-D831-2A73-EE7A75CD44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5A9D6D-08F0-133F-F431-593BB9FE52E3}"/>
              </a:ext>
            </a:extLst>
          </p:cNvPr>
          <p:cNvSpPr>
            <a:spLocks noGrp="1"/>
          </p:cNvSpPr>
          <p:nvPr>
            <p:ph type="sldNum" sz="quarter" idx="12"/>
          </p:nvPr>
        </p:nvSpPr>
        <p:spPr/>
        <p:txBody>
          <a:bodyPr/>
          <a:lstStyle>
            <a:lvl1pPr>
              <a:defRPr/>
            </a:lvl1pPr>
          </a:lstStyle>
          <a:p>
            <a:pPr>
              <a:defRPr/>
            </a:pPr>
            <a:fld id="{25897E9E-FBC4-9745-9B36-BA52CF2F4F5C}" type="slidenum">
              <a:rPr lang="en-US" altLang="en-US"/>
              <a:pPr>
                <a:defRPr/>
              </a:pPr>
              <a:t>‹#›</a:t>
            </a:fld>
            <a:endParaRPr lang="en-US" altLang="en-US"/>
          </a:p>
        </p:txBody>
      </p:sp>
    </p:spTree>
    <p:extLst>
      <p:ext uri="{BB962C8B-B14F-4D97-AF65-F5344CB8AC3E}">
        <p14:creationId xmlns:p14="http://schemas.microsoft.com/office/powerpoint/2010/main" val="247924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E29884A-3EF9-DDEB-DF37-A6A6DB5D7B63}"/>
              </a:ext>
            </a:extLst>
          </p:cNvPr>
          <p:cNvSpPr>
            <a:spLocks noGrp="1"/>
          </p:cNvSpPr>
          <p:nvPr>
            <p:ph type="dt" sz="half" idx="10"/>
          </p:nvPr>
        </p:nvSpPr>
        <p:spPr/>
        <p:txBody>
          <a:bodyPr/>
          <a:lstStyle>
            <a:lvl1pPr>
              <a:defRPr/>
            </a:lvl1pPr>
          </a:lstStyle>
          <a:p>
            <a:pPr>
              <a:defRPr/>
            </a:pPr>
            <a:fld id="{4C5A125D-13CF-964F-AB9D-2BE36339F22F}" type="datetimeFigureOut">
              <a:rPr lang="en-US" altLang="en-US"/>
              <a:pPr>
                <a:defRPr/>
              </a:pPr>
              <a:t>3/2/25</a:t>
            </a:fld>
            <a:endParaRPr lang="en-US" altLang="en-US"/>
          </a:p>
        </p:txBody>
      </p:sp>
      <p:sp>
        <p:nvSpPr>
          <p:cNvPr id="4" name="Footer Placeholder 4">
            <a:extLst>
              <a:ext uri="{FF2B5EF4-FFF2-40B4-BE49-F238E27FC236}">
                <a16:creationId xmlns:a16="http://schemas.microsoft.com/office/drawing/2014/main" id="{75BF6C6B-C181-EE21-26BE-B6EC110854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97AEB2-F83D-FB12-12F3-4FAAFD02FEF6}"/>
              </a:ext>
            </a:extLst>
          </p:cNvPr>
          <p:cNvSpPr>
            <a:spLocks noGrp="1"/>
          </p:cNvSpPr>
          <p:nvPr>
            <p:ph type="sldNum" sz="quarter" idx="12"/>
          </p:nvPr>
        </p:nvSpPr>
        <p:spPr/>
        <p:txBody>
          <a:bodyPr/>
          <a:lstStyle>
            <a:lvl1pPr>
              <a:defRPr/>
            </a:lvl1pPr>
          </a:lstStyle>
          <a:p>
            <a:pPr>
              <a:defRPr/>
            </a:pPr>
            <a:fld id="{82143103-8DDE-F349-AC7A-7C7659959978}" type="slidenum">
              <a:rPr lang="en-US" altLang="en-US"/>
              <a:pPr>
                <a:defRPr/>
              </a:pPr>
              <a:t>‹#›</a:t>
            </a:fld>
            <a:endParaRPr lang="en-US" altLang="en-US"/>
          </a:p>
        </p:txBody>
      </p:sp>
    </p:spTree>
    <p:extLst>
      <p:ext uri="{BB962C8B-B14F-4D97-AF65-F5344CB8AC3E}">
        <p14:creationId xmlns:p14="http://schemas.microsoft.com/office/powerpoint/2010/main" val="138455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727F6C-2F72-C9B6-1CF9-4B4BB7545A9E}"/>
              </a:ext>
            </a:extLst>
          </p:cNvPr>
          <p:cNvSpPr>
            <a:spLocks noGrp="1"/>
          </p:cNvSpPr>
          <p:nvPr>
            <p:ph type="dt" sz="half" idx="10"/>
          </p:nvPr>
        </p:nvSpPr>
        <p:spPr/>
        <p:txBody>
          <a:bodyPr/>
          <a:lstStyle>
            <a:lvl1pPr>
              <a:defRPr/>
            </a:lvl1pPr>
          </a:lstStyle>
          <a:p>
            <a:pPr>
              <a:defRPr/>
            </a:pPr>
            <a:fld id="{F393901C-133A-BB49-85DF-956857C824A0}" type="datetimeFigureOut">
              <a:rPr lang="en-US" altLang="en-US"/>
              <a:pPr>
                <a:defRPr/>
              </a:pPr>
              <a:t>3/2/25</a:t>
            </a:fld>
            <a:endParaRPr lang="en-US" altLang="en-US"/>
          </a:p>
        </p:txBody>
      </p:sp>
      <p:sp>
        <p:nvSpPr>
          <p:cNvPr id="3" name="Footer Placeholder 4">
            <a:extLst>
              <a:ext uri="{FF2B5EF4-FFF2-40B4-BE49-F238E27FC236}">
                <a16:creationId xmlns:a16="http://schemas.microsoft.com/office/drawing/2014/main" id="{04B3BA6B-152C-E9F2-6CCA-2C0A5C2E0A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0315B0-E68E-BD14-639E-1EF49C8AAED1}"/>
              </a:ext>
            </a:extLst>
          </p:cNvPr>
          <p:cNvSpPr>
            <a:spLocks noGrp="1"/>
          </p:cNvSpPr>
          <p:nvPr>
            <p:ph type="sldNum" sz="quarter" idx="12"/>
          </p:nvPr>
        </p:nvSpPr>
        <p:spPr/>
        <p:txBody>
          <a:bodyPr/>
          <a:lstStyle>
            <a:lvl1pPr>
              <a:defRPr/>
            </a:lvl1pPr>
          </a:lstStyle>
          <a:p>
            <a:pPr>
              <a:defRPr/>
            </a:pPr>
            <a:fld id="{1559CCDE-1D23-B64C-B334-8801A8E23080}" type="slidenum">
              <a:rPr lang="en-US" altLang="en-US"/>
              <a:pPr>
                <a:defRPr/>
              </a:pPr>
              <a:t>‹#›</a:t>
            </a:fld>
            <a:endParaRPr lang="en-US" altLang="en-US"/>
          </a:p>
        </p:txBody>
      </p:sp>
    </p:spTree>
    <p:extLst>
      <p:ext uri="{BB962C8B-B14F-4D97-AF65-F5344CB8AC3E}">
        <p14:creationId xmlns:p14="http://schemas.microsoft.com/office/powerpoint/2010/main" val="250715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9F3FD5-844C-7E20-2D75-245FEBD415FA}"/>
              </a:ext>
            </a:extLst>
          </p:cNvPr>
          <p:cNvSpPr>
            <a:spLocks noGrp="1"/>
          </p:cNvSpPr>
          <p:nvPr>
            <p:ph type="dt" sz="half" idx="10"/>
          </p:nvPr>
        </p:nvSpPr>
        <p:spPr/>
        <p:txBody>
          <a:bodyPr/>
          <a:lstStyle>
            <a:lvl1pPr>
              <a:defRPr/>
            </a:lvl1pPr>
          </a:lstStyle>
          <a:p>
            <a:pPr>
              <a:defRPr/>
            </a:pPr>
            <a:fld id="{87D60EB8-E20E-5C4C-B314-7A106B9407EF}"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916BF372-683E-0634-68EA-326E4A93FA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E7DF86-C9F5-A1FF-55C4-6FDB9482A48B}"/>
              </a:ext>
            </a:extLst>
          </p:cNvPr>
          <p:cNvSpPr>
            <a:spLocks noGrp="1"/>
          </p:cNvSpPr>
          <p:nvPr>
            <p:ph type="sldNum" sz="quarter" idx="12"/>
          </p:nvPr>
        </p:nvSpPr>
        <p:spPr/>
        <p:txBody>
          <a:bodyPr/>
          <a:lstStyle>
            <a:lvl1pPr>
              <a:defRPr/>
            </a:lvl1pPr>
          </a:lstStyle>
          <a:p>
            <a:pPr>
              <a:defRPr/>
            </a:pPr>
            <a:fld id="{B7FE7595-95A7-F646-90E6-EDE4EF6D3D31}" type="slidenum">
              <a:rPr lang="en-US" altLang="en-US"/>
              <a:pPr>
                <a:defRPr/>
              </a:pPr>
              <a:t>‹#›</a:t>
            </a:fld>
            <a:endParaRPr lang="en-US" altLang="en-US"/>
          </a:p>
        </p:txBody>
      </p:sp>
    </p:spTree>
    <p:extLst>
      <p:ext uri="{BB962C8B-B14F-4D97-AF65-F5344CB8AC3E}">
        <p14:creationId xmlns:p14="http://schemas.microsoft.com/office/powerpoint/2010/main" val="356952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50251E-EE3B-3EF4-0848-CD713EDDDFCD}"/>
              </a:ext>
            </a:extLst>
          </p:cNvPr>
          <p:cNvSpPr>
            <a:spLocks noGrp="1"/>
          </p:cNvSpPr>
          <p:nvPr>
            <p:ph type="dt" sz="half" idx="10"/>
          </p:nvPr>
        </p:nvSpPr>
        <p:spPr/>
        <p:txBody>
          <a:bodyPr/>
          <a:lstStyle>
            <a:lvl1pPr>
              <a:defRPr/>
            </a:lvl1pPr>
          </a:lstStyle>
          <a:p>
            <a:pPr>
              <a:defRPr/>
            </a:pPr>
            <a:fld id="{7BBB376D-8BF5-514D-A7F8-7DE6782A5236}" type="datetimeFigureOut">
              <a:rPr lang="en-US" altLang="en-US"/>
              <a:pPr>
                <a:defRPr/>
              </a:pPr>
              <a:t>3/2/25</a:t>
            </a:fld>
            <a:endParaRPr lang="en-US" altLang="en-US"/>
          </a:p>
        </p:txBody>
      </p:sp>
      <p:sp>
        <p:nvSpPr>
          <p:cNvPr id="6" name="Footer Placeholder 4">
            <a:extLst>
              <a:ext uri="{FF2B5EF4-FFF2-40B4-BE49-F238E27FC236}">
                <a16:creationId xmlns:a16="http://schemas.microsoft.com/office/drawing/2014/main" id="{38D10750-B97D-7154-E116-BE301FE9E3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4DB723-9683-58EB-7768-DF65A5CCC2D8}"/>
              </a:ext>
            </a:extLst>
          </p:cNvPr>
          <p:cNvSpPr>
            <a:spLocks noGrp="1"/>
          </p:cNvSpPr>
          <p:nvPr>
            <p:ph type="sldNum" sz="quarter" idx="12"/>
          </p:nvPr>
        </p:nvSpPr>
        <p:spPr/>
        <p:txBody>
          <a:bodyPr/>
          <a:lstStyle>
            <a:lvl1pPr>
              <a:defRPr/>
            </a:lvl1pPr>
          </a:lstStyle>
          <a:p>
            <a:pPr>
              <a:defRPr/>
            </a:pPr>
            <a:fld id="{0A3CAD3F-3026-8849-A171-2895CAC3D8F5}" type="slidenum">
              <a:rPr lang="en-US" altLang="en-US"/>
              <a:pPr>
                <a:defRPr/>
              </a:pPr>
              <a:t>‹#›</a:t>
            </a:fld>
            <a:endParaRPr lang="en-US" altLang="en-US"/>
          </a:p>
        </p:txBody>
      </p:sp>
    </p:spTree>
    <p:extLst>
      <p:ext uri="{BB962C8B-B14F-4D97-AF65-F5344CB8AC3E}">
        <p14:creationId xmlns:p14="http://schemas.microsoft.com/office/powerpoint/2010/main" val="22283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AE06DD-DCB7-A003-9DCF-696A0BA505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0BD3C38-41C1-C73D-1984-1E8D6E7E18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C3F8BE-B642-D087-5735-E0D74A2C2FB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EF3641A-2640-D642-A32D-11E3D597394C}"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B375EAD7-9216-E5C5-5DE3-678565B0753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C8D3833-18E7-EA11-9965-1CEB71A6CE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FBC57AD-C3D7-344D-821E-F118C011AA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0854601-692C-5C71-3987-D101560DB6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B076A929-4336-6868-98FD-AD85989522EE}"/>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5">
            <a:extLst>
              <a:ext uri="{FF2B5EF4-FFF2-40B4-BE49-F238E27FC236}">
                <a16:creationId xmlns:a16="http://schemas.microsoft.com/office/drawing/2014/main" id="{DE4C8E12-5FAD-3D1B-23A9-BFE7490610C5}"/>
              </a:ext>
            </a:extLst>
          </p:cNvPr>
          <p:cNvSpPr>
            <a:spLocks noChangeArrowheads="1"/>
          </p:cNvSpPr>
          <p:nvPr/>
        </p:nvSpPr>
        <p:spPr bwMode="auto">
          <a:xfrm>
            <a:off x="7215188" y="6673850"/>
            <a:ext cx="1695450" cy="184150"/>
          </a:xfrm>
          <a:prstGeom prst="rect">
            <a:avLst/>
          </a:prstGeom>
          <a:noFill/>
          <a:ln>
            <a:noFill/>
          </a:ln>
        </p:spPr>
        <p:txBody>
          <a:bodyPr lIns="92066" tIns="46033" rIns="92066" bIns="46033"/>
          <a:lstStyle>
            <a:lvl1pPr defTabSz="9128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9128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defRPr/>
            </a:pPr>
            <a:r>
              <a:rPr lang="en-US" altLang="en-US" sz="700">
                <a:solidFill>
                  <a:srgbClr val="FFFFFF"/>
                </a:solidFill>
                <a:latin typeface="Arial" panose="020B0604020202020204" pitchFamily="34" charset="0"/>
              </a:rPr>
              <a:t>Do not reproduce without permission</a:t>
            </a:r>
          </a:p>
        </p:txBody>
      </p:sp>
      <p:sp>
        <p:nvSpPr>
          <p:cNvPr id="4802566" name="Rectangle 6">
            <a:extLst>
              <a:ext uri="{FF2B5EF4-FFF2-40B4-BE49-F238E27FC236}">
                <a16:creationId xmlns:a16="http://schemas.microsoft.com/office/drawing/2014/main" id="{68902CF2-823B-E60E-2034-DCC60E002A45}"/>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defRPr/>
            </a:pPr>
            <a:fld id="{E8C8651F-858C-4848-A6DF-E15187061F83}" type="slidenum">
              <a:rPr lang="en-US" altLang="en-US" sz="1600" b="1"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b="1">
                <a:solidFill>
                  <a:srgbClr val="808080"/>
                </a:solidFill>
                <a:latin typeface="Arial" panose="020B0604020202020204" pitchFamily="34" charset="0"/>
              </a:rPr>
              <a:t> - </a:t>
            </a:r>
            <a:r>
              <a:rPr lang="en-US" altLang="en-US" sz="1000" b="1">
                <a:solidFill>
                  <a:srgbClr val="969696"/>
                </a:solidFill>
                <a:latin typeface="Arial" panose="020B0604020202020204" pitchFamily="34" charset="0"/>
              </a:rPr>
              <a:t>Lectures.GersteinLab.org</a:t>
            </a:r>
            <a:r>
              <a:rPr lang="en-US" altLang="en-US" sz="400">
                <a:solidFill>
                  <a:srgbClr val="808080"/>
                </a:solidFill>
                <a:latin typeface="Arial" panose="020B0604020202020204" pitchFamily="34" charset="0"/>
              </a:rPr>
              <a:t> </a:t>
            </a:r>
            <a:r>
              <a:rPr lang="en-US" altLang="en-US" sz="300">
                <a:solidFill>
                  <a:srgbClr val="000000"/>
                </a:solidFill>
                <a:latin typeface="Arial" panose="020B0604020202020204" pitchFamily="34" charset="0"/>
              </a:rPr>
              <a:t>(c) '09</a:t>
            </a: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fontAlgn="base">
        <a:spcBef>
          <a:spcPct val="0"/>
        </a:spcBef>
        <a:spcAft>
          <a:spcPct val="0"/>
        </a:spcAft>
        <a:defRPr sz="3600" b="1" u="sng">
          <a:solidFill>
            <a:srgbClr val="000099"/>
          </a:solidFill>
          <a:latin typeface="Arial" pitchFamily="-65" charset="0"/>
        </a:defRPr>
      </a:lvl6pPr>
      <a:lvl7pPr marL="914400" algn="ctr" defTabSz="912813" rtl="0" fontAlgn="base">
        <a:spcBef>
          <a:spcPct val="0"/>
        </a:spcBef>
        <a:spcAft>
          <a:spcPct val="0"/>
        </a:spcAft>
        <a:defRPr sz="3600" b="1" u="sng">
          <a:solidFill>
            <a:srgbClr val="000099"/>
          </a:solidFill>
          <a:latin typeface="Arial" pitchFamily="-65" charset="0"/>
        </a:defRPr>
      </a:lvl7pPr>
      <a:lvl8pPr marL="1371600" algn="ctr" defTabSz="912813" rtl="0" fontAlgn="base">
        <a:spcBef>
          <a:spcPct val="0"/>
        </a:spcBef>
        <a:spcAft>
          <a:spcPct val="0"/>
        </a:spcAft>
        <a:defRPr sz="3600" b="1" u="sng">
          <a:solidFill>
            <a:srgbClr val="000099"/>
          </a:solidFill>
          <a:latin typeface="Arial" pitchFamily="-65" charset="0"/>
        </a:defRPr>
      </a:lvl8pPr>
      <a:lvl9pPr marL="1828800" algn="ctr" defTabSz="912813" rtl="0" fontAlgn="base">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DFB0FF-F6FA-4B2A-BA8E-657F456B0B3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611B8641-11EB-63ED-E76C-6DD852E66C71}"/>
              </a:ext>
            </a:extLst>
          </p:cNvPr>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9">
            <a:extLst>
              <a:ext uri="{FF2B5EF4-FFF2-40B4-BE49-F238E27FC236}">
                <a16:creationId xmlns:a16="http://schemas.microsoft.com/office/drawing/2014/main" id="{695F2593-6DE1-430E-A0A9-C4080C8D2AEF}"/>
              </a:ext>
            </a:extLst>
          </p:cNvPr>
          <p:cNvSpPr>
            <a:spLocks noChangeArrowheads="1"/>
          </p:cNvSpPr>
          <p:nvPr/>
        </p:nvSpPr>
        <p:spPr bwMode="auto">
          <a:xfrm rot="-5400000">
            <a:off x="7827169" y="5512594"/>
            <a:ext cx="2176462" cy="304800"/>
          </a:xfrm>
          <a:prstGeom prst="rect">
            <a:avLst/>
          </a:prstGeom>
          <a:noFill/>
          <a:ln w="9525">
            <a:solidFill>
              <a:srgbClr val="777777"/>
            </a:solidFill>
            <a:miter lim="800000"/>
            <a:headEnd/>
            <a:tailEnd/>
          </a:ln>
        </p:spPr>
        <p:txBody>
          <a:bodyPr lIns="92075" tIns="46038" rIns="92075" bIns="4603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defRPr/>
            </a:pPr>
            <a:fld id="{3BAC7432-D475-C84B-A132-45FAE8A0D935}" type="slidenum">
              <a:rPr lang="en-US" altLang="en-US" sz="1400" b="1" smtClean="0">
                <a:solidFill>
                  <a:srgbClr val="000000"/>
                </a:solidFill>
                <a:latin typeface="Arial" panose="020B0604020202020204" pitchFamily="34" charset="0"/>
              </a:rPr>
              <a:pPr defTabSz="914400">
                <a:defRPr/>
              </a:pPr>
              <a:t>‹#›</a:t>
            </a:fld>
            <a:r>
              <a:rPr lang="en-US" altLang="en-US" sz="1400" b="1" dirty="0">
                <a:solidFill>
                  <a:srgbClr val="000000"/>
                </a:solidFill>
                <a:latin typeface="Arial" panose="020B0604020202020204" pitchFamily="34" charset="0"/>
              </a:rPr>
              <a:t> </a:t>
            </a:r>
            <a:r>
              <a:rPr lang="en-US" altLang="en-US" sz="1400" b="1" dirty="0" err="1">
                <a:solidFill>
                  <a:srgbClr val="808080"/>
                </a:solidFill>
                <a:latin typeface="Arial" panose="020B0604020202020204" pitchFamily="34" charset="0"/>
              </a:rPr>
              <a:t>GersteinLab.org</a:t>
            </a:r>
            <a:endParaRPr lang="en-US" altLang="en-US" sz="1400" b="1" dirty="0">
              <a:solidFill>
                <a:srgbClr val="80808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3600" u="sng">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u="sng">
          <a:solidFill>
            <a:schemeClr val="tx2"/>
          </a:solidFill>
          <a:latin typeface="Arial" charset="0"/>
        </a:defRPr>
      </a:lvl6pPr>
      <a:lvl7pPr marL="914400" algn="ctr" rtl="0" fontAlgn="base">
        <a:spcBef>
          <a:spcPct val="0"/>
        </a:spcBef>
        <a:spcAft>
          <a:spcPct val="0"/>
        </a:spcAft>
        <a:defRPr sz="3600" u="sng">
          <a:solidFill>
            <a:schemeClr val="tx2"/>
          </a:solidFill>
          <a:latin typeface="Arial" charset="0"/>
        </a:defRPr>
      </a:lvl7pPr>
      <a:lvl8pPr marL="1371600" algn="ctr" rtl="0" fontAlgn="base">
        <a:spcBef>
          <a:spcPct val="0"/>
        </a:spcBef>
        <a:spcAft>
          <a:spcPct val="0"/>
        </a:spcAft>
        <a:defRPr sz="3600" u="sng">
          <a:solidFill>
            <a:schemeClr val="tx2"/>
          </a:solidFill>
          <a:latin typeface="Arial" charset="0"/>
        </a:defRPr>
      </a:lvl8pPr>
      <a:lvl9pPr marL="1828800" algn="ctr" rtl="0" fontAlgn="base">
        <a:spcBef>
          <a:spcPct val="0"/>
        </a:spcBef>
        <a:spcAft>
          <a:spcPct val="0"/>
        </a:spcAft>
        <a:defRPr sz="3600" u="sng">
          <a:solidFill>
            <a:schemeClr val="tx2"/>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571500" indent="-228600" algn="l" rtl="0" eaLnBrk="0" fontAlgn="base" hangingPunct="0">
        <a:spcBef>
          <a:spcPct val="20000"/>
        </a:spcBef>
        <a:spcAft>
          <a:spcPct val="0"/>
        </a:spcAft>
        <a:buFont typeface="Symbol" pitchFamily="2" charset="2"/>
        <a:buChar char="à"/>
        <a:defRPr>
          <a:solidFill>
            <a:schemeClr val="tx1"/>
          </a:solidFill>
          <a:latin typeface="+mn-lt"/>
          <a:ea typeface="ＭＳ Ｐゴシック" charset="-128"/>
        </a:defRPr>
      </a:lvl2pPr>
      <a:lvl3pPr marL="914400" indent="-228600" algn="l" rtl="0" eaLnBrk="0" fontAlgn="base" hangingPunct="0">
        <a:spcBef>
          <a:spcPct val="20000"/>
        </a:spcBef>
        <a:spcAft>
          <a:spcPct val="0"/>
        </a:spcAft>
        <a:buChar char="o"/>
        <a:defRPr>
          <a:solidFill>
            <a:schemeClr val="tx1"/>
          </a:solidFill>
          <a:latin typeface="+mn-lt"/>
          <a:ea typeface="ＭＳ Ｐゴシック" charset="-128"/>
        </a:defRPr>
      </a:lvl3pPr>
      <a:lvl4pPr marL="12573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6002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057400" indent="-228600" algn="l" rtl="0" fontAlgn="base">
        <a:spcBef>
          <a:spcPct val="20000"/>
        </a:spcBef>
        <a:spcAft>
          <a:spcPct val="0"/>
        </a:spcAft>
        <a:buChar char="»"/>
        <a:defRPr>
          <a:solidFill>
            <a:schemeClr val="tx1"/>
          </a:solidFill>
          <a:latin typeface="+mn-lt"/>
          <a:ea typeface="ＭＳ Ｐゴシック" charset="-128"/>
        </a:defRPr>
      </a:lvl6pPr>
      <a:lvl7pPr marL="2514600" indent="-228600" algn="l" rtl="0" fontAlgn="base">
        <a:spcBef>
          <a:spcPct val="20000"/>
        </a:spcBef>
        <a:spcAft>
          <a:spcPct val="0"/>
        </a:spcAft>
        <a:buChar char="»"/>
        <a:defRPr>
          <a:solidFill>
            <a:schemeClr val="tx1"/>
          </a:solidFill>
          <a:latin typeface="+mn-lt"/>
          <a:ea typeface="ＭＳ Ｐゴシック" charset="-128"/>
        </a:defRPr>
      </a:lvl7pPr>
      <a:lvl8pPr marL="2971800" indent="-228600" algn="l" rtl="0" fontAlgn="base">
        <a:spcBef>
          <a:spcPct val="20000"/>
        </a:spcBef>
        <a:spcAft>
          <a:spcPct val="0"/>
        </a:spcAft>
        <a:buChar char="»"/>
        <a:defRPr>
          <a:solidFill>
            <a:schemeClr val="tx1"/>
          </a:solidFill>
          <a:latin typeface="+mn-lt"/>
          <a:ea typeface="ＭＳ Ｐゴシック" charset="-128"/>
        </a:defRPr>
      </a:lvl8pPr>
      <a:lvl9pPr marL="3429000" indent="-228600" algn="l"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4DF80FA3-4B18-9CB9-B20F-5B840F29F0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52FD8E2F-3567-F9A1-DC66-7307419E06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A0D2AF-0AFA-765C-E8AA-B266C791E1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16A8FF28-E57C-014B-A348-E40FC9A76BB0}" type="datetimeFigureOut">
              <a:rPr lang="en-US" altLang="en-US"/>
              <a:pPr>
                <a:defRPr/>
              </a:pPr>
              <a:t>3/2/25</a:t>
            </a:fld>
            <a:endParaRPr lang="en-US" altLang="en-US"/>
          </a:p>
        </p:txBody>
      </p:sp>
      <p:sp>
        <p:nvSpPr>
          <p:cNvPr id="5" name="Footer Placeholder 4">
            <a:extLst>
              <a:ext uri="{FF2B5EF4-FFF2-40B4-BE49-F238E27FC236}">
                <a16:creationId xmlns:a16="http://schemas.microsoft.com/office/drawing/2014/main" id="{898FD1EF-6C34-15C8-36FE-A4D80DB7C4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5AA30CE-1124-C489-81DF-EA8D2A29A5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D8947810-0876-8640-A1F2-0B341B56779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hyperlink" Target="https://www.amazon.com/Introduction-Statistical-Learning-Applications-Statistics/dp/1071614177/" TargetMode="External"/><Relationship Id="rId1" Type="http://schemas.openxmlformats.org/officeDocument/2006/relationships/slideLayout" Target="../slideLayouts/slideLayout2.xml"/><Relationship Id="rId4" Type="http://schemas.openxmlformats.org/officeDocument/2006/relationships/hyperlink" Target="https://web.mit.edu/6.034/wwwbob/svm.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25.x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168037"/>
            <a:ext cx="1464965"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Supervised Mining – SVMs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(25m8c)</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714308" y="5817695"/>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25. Condensed (with ~2 slide deletion) and adding connection to ISLR. </a:t>
            </a:r>
            <a:r>
              <a:rPr lang="en-US" altLang="ja-JP" sz="1400" dirty="0">
                <a:solidFill>
                  <a:schemeClr val="tx1">
                    <a:lumMod val="50000"/>
                    <a:lumOff val="50000"/>
                  </a:schemeClr>
                </a:solidFill>
                <a:latin typeface="Arial"/>
                <a:ea typeface="ＭＳ Ｐゴシック" panose="020B0600070205080204" pitchFamily="34" charset="-128"/>
              </a:rPr>
              <a:t>S</a:t>
            </a:r>
            <a:r>
              <a:rPr kumimoji="0" lang="en-US" altLang="ja-JP" sz="1400" b="0" i="0" u="none" strike="noStrike" kern="1200" cap="none" spc="0" normalizeH="0" baseline="0" noProof="0" dirty="0" err="1">
                <a:ln>
                  <a:noFill/>
                </a:ln>
                <a:solidFill>
                  <a:schemeClr val="tx1">
                    <a:lumMod val="50000"/>
                    <a:lumOff val="50000"/>
                  </a:schemeClr>
                </a:solidFill>
                <a:effectLst/>
                <a:uLnTx/>
                <a:uFillTx/>
                <a:latin typeface="Arial"/>
                <a:ea typeface="ＭＳ Ｐゴシック" panose="020B0600070205080204" pitchFamily="34" charset="-128"/>
              </a:rPr>
              <a:t>imilar</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b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2021’s M8c [which has a video].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5705442D-89B4-1227-3E75-93E181D877D9}"/>
              </a:ext>
            </a:extLst>
          </p:cNvPr>
          <p:cNvSpPr>
            <a:spLocks noGrp="1"/>
          </p:cNvSpPr>
          <p:nvPr>
            <p:ph idx="1"/>
          </p:nvPr>
        </p:nvSpPr>
        <p:spPr>
          <a:xfrm>
            <a:off x="457200" y="5495925"/>
            <a:ext cx="8229600" cy="825500"/>
          </a:xfrm>
        </p:spPr>
        <p:txBody>
          <a:bodyPr/>
          <a:lstStyle/>
          <a:p>
            <a:pPr eaLnBrk="1" hangingPunct="1"/>
            <a:r>
              <a:rPr lang="en-US" altLang="en-US" sz="2400">
                <a:ea typeface="ＭＳ Ｐゴシック" panose="020B0600070205080204" pitchFamily="34" charset="-128"/>
              </a:rPr>
              <a:t>A simple line suffices to separate the expression profiles of ALL and AML</a:t>
            </a:r>
          </a:p>
        </p:txBody>
      </p:sp>
      <p:pic>
        <p:nvPicPr>
          <p:cNvPr id="36866" name="Picture 3" descr="Screen Shot 2013-10-21 at 4.45.10 PM.png">
            <a:extLst>
              <a:ext uri="{FF2B5EF4-FFF2-40B4-BE49-F238E27FC236}">
                <a16:creationId xmlns:a16="http://schemas.microsoft.com/office/drawing/2014/main" id="{7062F452-184F-F728-57F0-CA53064842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815975"/>
            <a:ext cx="5075238"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a:extLst>
              <a:ext uri="{FF2B5EF4-FFF2-40B4-BE49-F238E27FC236}">
                <a16:creationId xmlns:a16="http://schemas.microsoft.com/office/drawing/2014/main" id="{3F35531C-23C3-D96F-6321-FFE344A3279D}"/>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554B636B-9F9C-AF21-E1CD-B1D82CAAC93D}"/>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10</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a:extLst>
              <a:ext uri="{FF2B5EF4-FFF2-40B4-BE49-F238E27FC236}">
                <a16:creationId xmlns:a16="http://schemas.microsoft.com/office/drawing/2014/main" id="{D1D79090-7EF2-B352-8F37-131FD237296E}"/>
              </a:ext>
            </a:extLst>
          </p:cNvPr>
          <p:cNvSpPr>
            <a:spLocks noGrp="1"/>
          </p:cNvSpPr>
          <p:nvPr>
            <p:ph idx="1"/>
          </p:nvPr>
        </p:nvSpPr>
        <p:spPr>
          <a:xfrm>
            <a:off x="457200" y="5370513"/>
            <a:ext cx="8229600" cy="1296987"/>
          </a:xfrm>
        </p:spPr>
        <p:txBody>
          <a:bodyPr/>
          <a:lstStyle/>
          <a:p>
            <a:pPr eaLnBrk="1" hangingPunct="1"/>
            <a:r>
              <a:rPr lang="en-US" altLang="en-US" sz="2000">
                <a:ea typeface="ＭＳ Ｐゴシック" panose="020B0600070205080204" pitchFamily="34" charset="-128"/>
              </a:rPr>
              <a:t>In the case of more than two genes, a line generalizes to a plane or “</a:t>
            </a:r>
            <a:r>
              <a:rPr lang="en-US" altLang="ja-JP" sz="2000">
                <a:ea typeface="ＭＳ Ｐゴシック" panose="020B0600070205080204" pitchFamily="34" charset="-128"/>
              </a:rPr>
              <a:t>hyperplane</a:t>
            </a:r>
            <a:r>
              <a:rPr lang="en-US" altLang="en-US" sz="2000">
                <a:ea typeface="ＭＳ Ｐゴシック" panose="020B0600070205080204" pitchFamily="34" charset="-128"/>
              </a:rPr>
              <a:t>”</a:t>
            </a:r>
            <a:r>
              <a:rPr lang="en-US" altLang="ja-JP" sz="2000">
                <a:ea typeface="ＭＳ Ｐゴシック" panose="020B0600070205080204" pitchFamily="34" charset="-128"/>
              </a:rPr>
              <a:t>. </a:t>
            </a:r>
          </a:p>
          <a:p>
            <a:pPr eaLnBrk="1" hangingPunct="1"/>
            <a:r>
              <a:rPr lang="en-US" altLang="en-US" sz="2000">
                <a:ea typeface="ＭＳ Ｐゴシック" panose="020B0600070205080204" pitchFamily="34" charset="-128"/>
              </a:rPr>
              <a:t> For generality, we refer to them all as “</a:t>
            </a:r>
            <a:r>
              <a:rPr lang="en-US" altLang="ja-JP" sz="2000">
                <a:ea typeface="ＭＳ Ｐゴシック" panose="020B0600070205080204" pitchFamily="34" charset="-128"/>
              </a:rPr>
              <a:t>hyperplane</a:t>
            </a:r>
            <a:r>
              <a:rPr lang="en-US" altLang="en-US" sz="2000">
                <a:ea typeface="ＭＳ Ｐゴシック" panose="020B0600070205080204" pitchFamily="34" charset="-128"/>
              </a:rPr>
              <a:t>”</a:t>
            </a:r>
            <a:r>
              <a:rPr lang="en-US" altLang="ja-JP" sz="2000">
                <a:ea typeface="ＭＳ Ｐゴシック" panose="020B0600070205080204" pitchFamily="34" charset="-128"/>
              </a:rPr>
              <a:t> </a:t>
            </a:r>
            <a:endParaRPr lang="en-US" altLang="en-US" sz="2000">
              <a:ea typeface="ＭＳ Ｐゴシック" panose="020B0600070205080204" pitchFamily="34" charset="-128"/>
            </a:endParaRPr>
          </a:p>
        </p:txBody>
      </p:sp>
      <p:pic>
        <p:nvPicPr>
          <p:cNvPr id="37890" name="Picture 3" descr="Screen Shot 2013-10-21 at 5.03.59 PM.png">
            <a:extLst>
              <a:ext uri="{FF2B5EF4-FFF2-40B4-BE49-F238E27FC236}">
                <a16:creationId xmlns:a16="http://schemas.microsoft.com/office/drawing/2014/main" id="{43AE9E29-9966-F7AD-5AC3-D756920185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419100"/>
            <a:ext cx="6418263"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a:extLst>
              <a:ext uri="{FF2B5EF4-FFF2-40B4-BE49-F238E27FC236}">
                <a16:creationId xmlns:a16="http://schemas.microsoft.com/office/drawing/2014/main" id="{91D7ABFF-4F8C-2CC9-1EBF-8D9BEA3465C5}"/>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6027B643-FE8D-7040-CA80-D54CE3DEA8B4}"/>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11</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a:extLst>
              <a:ext uri="{FF2B5EF4-FFF2-40B4-BE49-F238E27FC236}">
                <a16:creationId xmlns:a16="http://schemas.microsoft.com/office/drawing/2014/main" id="{9C78E72C-F582-BA83-27EF-880CDFBD1C90}"/>
              </a:ext>
            </a:extLst>
          </p:cNvPr>
          <p:cNvSpPr>
            <a:spLocks noGrp="1"/>
          </p:cNvSpPr>
          <p:nvPr>
            <p:ph idx="1"/>
          </p:nvPr>
        </p:nvSpPr>
        <p:spPr>
          <a:xfrm>
            <a:off x="457200" y="5451475"/>
            <a:ext cx="8229600" cy="1335088"/>
          </a:xfrm>
        </p:spPr>
        <p:txBody>
          <a:bodyPr/>
          <a:lstStyle/>
          <a:p>
            <a:pPr eaLnBrk="1" hangingPunct="1"/>
            <a:r>
              <a:rPr lang="en-US" altLang="en-US" sz="2400">
                <a:ea typeface="ＭＳ Ｐゴシック" panose="020B0600070205080204" pitchFamily="34" charset="-128"/>
              </a:rPr>
              <a:t>Is there a “</a:t>
            </a:r>
            <a:r>
              <a:rPr lang="en-US" altLang="ja-JP" sz="2400">
                <a:solidFill>
                  <a:srgbClr val="FF0000"/>
                </a:solidFill>
                <a:ea typeface="ＭＳ Ｐゴシック" panose="020B0600070205080204" pitchFamily="34" charset="-128"/>
              </a:rPr>
              <a:t>best</a:t>
            </a:r>
            <a:r>
              <a:rPr lang="en-US" altLang="en-US" sz="2400">
                <a:ea typeface="ＭＳ Ｐゴシック" panose="020B0600070205080204" pitchFamily="34" charset="-128"/>
              </a:rPr>
              <a:t>”</a:t>
            </a:r>
            <a:r>
              <a:rPr lang="en-US" altLang="ja-JP" sz="2400">
                <a:ea typeface="ＭＳ Ｐゴシック" panose="020B0600070205080204" pitchFamily="34" charset="-128"/>
              </a:rPr>
              <a:t> line?</a:t>
            </a:r>
            <a:endParaRPr lang="en-US" altLang="en-US" sz="2400">
              <a:ea typeface="ＭＳ Ｐゴシック" panose="020B0600070205080204" pitchFamily="34" charset="-128"/>
            </a:endParaRPr>
          </a:p>
        </p:txBody>
      </p:sp>
      <p:pic>
        <p:nvPicPr>
          <p:cNvPr id="38914" name="Picture 4" descr="Screen Shot 2013-10-21 at 4.55.49 PM.png">
            <a:extLst>
              <a:ext uri="{FF2B5EF4-FFF2-40B4-BE49-F238E27FC236}">
                <a16:creationId xmlns:a16="http://schemas.microsoft.com/office/drawing/2014/main" id="{E83BB7F8-633B-3263-5C59-0AE516CF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331788"/>
            <a:ext cx="60198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a:extLst>
              <a:ext uri="{FF2B5EF4-FFF2-40B4-BE49-F238E27FC236}">
                <a16:creationId xmlns:a16="http://schemas.microsoft.com/office/drawing/2014/main" id="{F0E80214-0265-60A1-1933-0084B0972C25}"/>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D2C3C414-7FEB-B934-4880-427C0C947BD8}"/>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12</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a:extLst>
              <a:ext uri="{FF2B5EF4-FFF2-40B4-BE49-F238E27FC236}">
                <a16:creationId xmlns:a16="http://schemas.microsoft.com/office/drawing/2014/main" id="{D83CC763-6967-6206-34ED-7F59BE70FAD5}"/>
              </a:ext>
            </a:extLst>
          </p:cNvPr>
          <p:cNvSpPr>
            <a:spLocks noGrp="1"/>
          </p:cNvSpPr>
          <p:nvPr>
            <p:ph idx="1"/>
          </p:nvPr>
        </p:nvSpPr>
        <p:spPr>
          <a:xfrm>
            <a:off x="457200" y="5748338"/>
            <a:ext cx="8229600" cy="755650"/>
          </a:xfrm>
        </p:spPr>
        <p:txBody>
          <a:bodyPr/>
          <a:lstStyle/>
          <a:p>
            <a:pPr eaLnBrk="1" hangingPunct="1"/>
            <a:r>
              <a:rPr lang="en-US" altLang="en-US" sz="2400">
                <a:ea typeface="ＭＳ Ｐゴシック" panose="020B0600070205080204" pitchFamily="34" charset="-128"/>
              </a:rPr>
              <a:t>The </a:t>
            </a:r>
            <a:r>
              <a:rPr lang="en-US" altLang="en-US" sz="2400">
                <a:solidFill>
                  <a:srgbClr val="FF0000"/>
                </a:solidFill>
                <a:ea typeface="ＭＳ Ｐゴシック" panose="020B0600070205080204" pitchFamily="34" charset="-128"/>
              </a:rPr>
              <a:t>maximum margin hyperplane</a:t>
            </a:r>
          </a:p>
        </p:txBody>
      </p:sp>
      <p:pic>
        <p:nvPicPr>
          <p:cNvPr id="39938" name="Picture 3" descr="Screen Shot 2013-10-21 at 5.09.47 PM.png">
            <a:extLst>
              <a:ext uri="{FF2B5EF4-FFF2-40B4-BE49-F238E27FC236}">
                <a16:creationId xmlns:a16="http://schemas.microsoft.com/office/drawing/2014/main" id="{CFDD8C21-0E91-1A96-3782-C3D2B3990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455613"/>
            <a:ext cx="58086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a:extLst>
              <a:ext uri="{FF2B5EF4-FFF2-40B4-BE49-F238E27FC236}">
                <a16:creationId xmlns:a16="http://schemas.microsoft.com/office/drawing/2014/main" id="{CF60AD2C-3FCC-ECCA-8D9F-5FD7C6E3E18B}"/>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76DD98EC-DF00-13E9-50F4-F5072D7A661F}"/>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13</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a:extLst>
              <a:ext uri="{FF2B5EF4-FFF2-40B4-BE49-F238E27FC236}">
                <a16:creationId xmlns:a16="http://schemas.microsoft.com/office/drawing/2014/main" id="{FFA95FD6-EC05-94E4-AE3D-4EE05D6CB036}"/>
              </a:ext>
            </a:extLst>
          </p:cNvPr>
          <p:cNvSpPr>
            <a:spLocks noGrp="1"/>
          </p:cNvSpPr>
          <p:nvPr>
            <p:ph idx="1"/>
          </p:nvPr>
        </p:nvSpPr>
        <p:spPr>
          <a:xfrm>
            <a:off x="457200" y="220663"/>
            <a:ext cx="8229600" cy="2236787"/>
          </a:xfrm>
        </p:spPr>
        <p:txBody>
          <a:bodyPr/>
          <a:lstStyle/>
          <a:p>
            <a:pPr eaLnBrk="1" hangingPunct="1"/>
            <a:r>
              <a:rPr lang="en-US" altLang="en-US" sz="2400" dirty="0">
                <a:ea typeface="ＭＳ Ｐゴシック" panose="020B0600070205080204" pitchFamily="34" charset="-128"/>
              </a:rPr>
              <a:t>Denote each data point as (x</a:t>
            </a:r>
            <a:r>
              <a:rPr lang="en-US" altLang="en-US" sz="2400" baseline="-25000" dirty="0">
                <a:ea typeface="ＭＳ Ｐゴシック" panose="020B0600070205080204" pitchFamily="34" charset="-128"/>
              </a:rPr>
              <a:t>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y</a:t>
            </a:r>
            <a:r>
              <a:rPr lang="en-US" altLang="en-US" sz="2400" baseline="-25000" dirty="0" err="1">
                <a:ea typeface="ＭＳ Ｐゴシック" panose="020B0600070205080204" pitchFamily="34" charset="-128"/>
              </a:rPr>
              <a:t>i</a:t>
            </a:r>
            <a:r>
              <a:rPr lang="en-US" altLang="en-US" sz="2400" dirty="0">
                <a:ea typeface="ＭＳ Ｐゴシック" panose="020B0600070205080204" pitchFamily="34" charset="-128"/>
              </a:rPr>
              <a:t>) – e.g. x</a:t>
            </a:r>
            <a:r>
              <a:rPr lang="en-US" altLang="en-US" sz="2400" baseline="-25000" dirty="0">
                <a:ea typeface="ＭＳ Ｐゴシック" panose="020B0600070205080204" pitchFamily="34" charset="-128"/>
              </a:rPr>
              <a:t>i</a:t>
            </a:r>
            <a:r>
              <a:rPr lang="en-US" altLang="en-US" sz="2400" dirty="0">
                <a:ea typeface="ＭＳ Ｐゴシック" panose="020B0600070205080204" pitchFamily="34" charset="-128"/>
              </a:rPr>
              <a:t> is a vector of the expression profiles &amp; </a:t>
            </a:r>
            <a:r>
              <a:rPr lang="en-US" altLang="en-US" sz="2400" dirty="0" err="1">
                <a:ea typeface="ＭＳ Ｐゴシック" panose="020B0600070205080204" pitchFamily="34" charset="-128"/>
              </a:rPr>
              <a:t>y</a:t>
            </a:r>
            <a:r>
              <a:rPr lang="en-US" altLang="en-US" sz="2400" baseline="-25000" dirty="0" err="1">
                <a:ea typeface="ＭＳ Ｐゴシック" panose="020B0600070205080204" pitchFamily="34" charset="-128"/>
              </a:rPr>
              <a:t>i</a:t>
            </a:r>
            <a:r>
              <a:rPr lang="en-US" altLang="en-US" sz="2400" baseline="-25000" dirty="0">
                <a:ea typeface="ＭＳ Ｐゴシック" panose="020B0600070205080204" pitchFamily="34" charset="-128"/>
              </a:rPr>
              <a:t> </a:t>
            </a:r>
            <a:r>
              <a:rPr lang="en-US" altLang="en-US" sz="2400" dirty="0">
                <a:ea typeface="ＭＳ Ｐゴシック" panose="020B0600070205080204" pitchFamily="34" charset="-128"/>
              </a:rPr>
              <a:t>= -1 or 1, which labels the class </a:t>
            </a:r>
          </a:p>
          <a:p>
            <a:pPr eaLnBrk="1" hangingPunct="1"/>
            <a:r>
              <a:rPr lang="en-US" altLang="en-US" sz="2400" dirty="0">
                <a:ea typeface="ＭＳ Ｐゴシック" panose="020B0600070205080204" pitchFamily="34" charset="-128"/>
              </a:rPr>
              <a:t>hyperplane: w*x + b = 0</a:t>
            </a:r>
          </a:p>
          <a:p>
            <a:pPr eaLnBrk="1" hangingPunct="1"/>
            <a:r>
              <a:rPr lang="en-US" altLang="en-US" sz="2400" dirty="0">
                <a:ea typeface="ＭＳ Ｐゴシック" panose="020B0600070205080204" pitchFamily="34" charset="-128"/>
              </a:rPr>
              <a:t>The </a:t>
            </a:r>
            <a:r>
              <a:rPr lang="en-US" altLang="en-US" sz="2400" dirty="0">
                <a:solidFill>
                  <a:srgbClr val="C00000"/>
                </a:solidFill>
                <a:ea typeface="ＭＳ Ｐゴシック" panose="020B0600070205080204" pitchFamily="34" charset="-128"/>
              </a:rPr>
              <a:t>margin-width</a:t>
            </a:r>
            <a:r>
              <a:rPr lang="en-US" altLang="en-US" sz="2400" dirty="0">
                <a:ea typeface="ＭＳ Ｐゴシック" panose="020B0600070205080204" pitchFamily="34" charset="-128"/>
              </a:rPr>
              <a:t> equals to:</a:t>
            </a:r>
          </a:p>
          <a:p>
            <a:pPr eaLnBrk="1" hangingPunct="1"/>
            <a:r>
              <a:rPr lang="en-US" altLang="en-US" sz="2400" dirty="0">
                <a:ea typeface="ＭＳ Ｐゴシック" panose="020B0600070205080204" pitchFamily="34" charset="-128"/>
              </a:rPr>
              <a:t>We can maximize this. </a:t>
            </a:r>
          </a:p>
        </p:txBody>
      </p:sp>
      <p:graphicFrame>
        <p:nvGraphicFramePr>
          <p:cNvPr id="40962" name="Object 1">
            <a:extLst>
              <a:ext uri="{FF2B5EF4-FFF2-40B4-BE49-F238E27FC236}">
                <a16:creationId xmlns:a16="http://schemas.microsoft.com/office/drawing/2014/main" id="{0B5239E5-6A62-F2A8-96F7-945DFFF99C09}"/>
              </a:ext>
            </a:extLst>
          </p:cNvPr>
          <p:cNvGraphicFramePr>
            <a:graphicFrameLocks noChangeAspect="1"/>
          </p:cNvGraphicFramePr>
          <p:nvPr>
            <p:extLst>
              <p:ext uri="{D42A27DB-BD31-4B8C-83A1-F6EECF244321}">
                <p14:modId xmlns:p14="http://schemas.microsoft.com/office/powerpoint/2010/main" val="1629839611"/>
              </p:ext>
            </p:extLst>
          </p:nvPr>
        </p:nvGraphicFramePr>
        <p:xfrm>
          <a:off x="4480621" y="1404035"/>
          <a:ext cx="3659188" cy="531812"/>
        </p:xfrm>
        <a:graphic>
          <a:graphicData uri="http://schemas.openxmlformats.org/presentationml/2006/ole">
            <mc:AlternateContent xmlns:mc="http://schemas.openxmlformats.org/markup-compatibility/2006">
              <mc:Choice xmlns:v="urn:schemas-microsoft-com:vml" Requires="v">
                <p:oleObj name="Equation" r:id="rId2" imgW="1333500" imgH="228600" progId="Equation.3">
                  <p:embed/>
                </p:oleObj>
              </mc:Choice>
              <mc:Fallback>
                <p:oleObj name="Equation" r:id="rId2" imgW="1333500" imgH="2286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621" y="1404035"/>
                        <a:ext cx="36591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Rectangle 5">
            <a:extLst>
              <a:ext uri="{FF2B5EF4-FFF2-40B4-BE49-F238E27FC236}">
                <a16:creationId xmlns:a16="http://schemas.microsoft.com/office/drawing/2014/main" id="{DD4DDA17-D1D7-B9C7-D55F-96B64F47F573}"/>
              </a:ext>
            </a:extLst>
          </p:cNvPr>
          <p:cNvSpPr>
            <a:spLocks noChangeArrowheads="1"/>
          </p:cNvSpPr>
          <p:nvPr/>
        </p:nvSpPr>
        <p:spPr bwMode="auto">
          <a:xfrm rot="-5400000">
            <a:off x="6198394" y="3923506"/>
            <a:ext cx="5473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http://en.wikipedia.org/wiki/Support_vector_machine</a:t>
            </a:r>
          </a:p>
        </p:txBody>
      </p:sp>
      <p:pic>
        <p:nvPicPr>
          <p:cNvPr id="40964" name="Picture 6">
            <a:extLst>
              <a:ext uri="{FF2B5EF4-FFF2-40B4-BE49-F238E27FC236}">
                <a16:creationId xmlns:a16="http://schemas.microsoft.com/office/drawing/2014/main" id="{0303830C-534A-87FE-25D1-D248ABFB4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2570163"/>
            <a:ext cx="4411662"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80EFDE-5BB2-BB96-13E6-EE630F88915C}"/>
              </a:ext>
            </a:extLst>
          </p:cNvPr>
          <p:cNvSpPr txBox="1"/>
          <p:nvPr/>
        </p:nvSpPr>
        <p:spPr>
          <a:xfrm>
            <a:off x="5820385" y="2570163"/>
            <a:ext cx="2319424" cy="4401205"/>
          </a:xfrm>
          <a:prstGeom prst="rect">
            <a:avLst/>
          </a:prstGeom>
          <a:noFill/>
        </p:spPr>
        <p:txBody>
          <a:bodyPr wrap="square" rtlCol="0">
            <a:spAutoFit/>
          </a:bodyPr>
          <a:lstStyle/>
          <a:p>
            <a:r>
              <a:rPr lang="en-US" sz="2000" dirty="0"/>
              <a:t>Closest points define the margin &amp; are called </a:t>
            </a:r>
          </a:p>
          <a:p>
            <a:r>
              <a:rPr lang="en-US" sz="2000" dirty="0">
                <a:solidFill>
                  <a:srgbClr val="FF0000"/>
                </a:solidFill>
              </a:rPr>
              <a:t>support vectors</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We’re assuming the points are linearly separable. (</a:t>
            </a:r>
            <a:r>
              <a:rPr lang="en-US" altLang="en-US" sz="2000" dirty="0"/>
              <a:t>Also, w</a:t>
            </a:r>
            <a:r>
              <a:rPr lang="en-US" altLang="en-US" sz="2000" dirty="0">
                <a:ea typeface="ＭＳ Ｐゴシック" panose="020B0600070205080204" pitchFamily="34" charset="-128"/>
              </a:rPr>
              <a:t>e could allow a </a:t>
            </a:r>
            <a:br>
              <a:rPr lang="en-US" altLang="en-US" sz="2000" dirty="0">
                <a:ea typeface="ＭＳ Ｐゴシック" panose="020B0600070205080204" pitchFamily="34" charset="-128"/>
              </a:rPr>
            </a:br>
            <a:r>
              <a:rPr lang="en-US" altLang="en-US" sz="2000" dirty="0">
                <a:solidFill>
                  <a:srgbClr val="C00000"/>
                </a:solidFill>
                <a:ea typeface="ＭＳ Ｐゴシック" panose="020B0600070205080204" pitchFamily="34" charset="-128"/>
              </a:rPr>
              <a:t>“soft margin”</a:t>
            </a:r>
            <a:r>
              <a:rPr lang="en-US" altLang="en-US" sz="2000" dirty="0">
                <a:ea typeface="ＭＳ Ｐゴシック" panose="020B0600070205080204" pitchFamily="34" charset="-128"/>
              </a:rPr>
              <a:t> via slack parameters – something we are not covering.)</a:t>
            </a:r>
          </a:p>
          <a:p>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EEC19FC9-4EAE-2F09-6556-B7809DAE44CF}"/>
              </a:ext>
            </a:extLst>
          </p:cNvPr>
          <p:cNvSpPr>
            <a:spLocks noGrp="1"/>
          </p:cNvSpPr>
          <p:nvPr>
            <p:ph idx="1"/>
          </p:nvPr>
        </p:nvSpPr>
        <p:spPr>
          <a:xfrm>
            <a:off x="179388" y="290513"/>
            <a:ext cx="3533775" cy="1100137"/>
          </a:xfrm>
        </p:spPr>
        <p:txBody>
          <a:bodyPr/>
          <a:lstStyle/>
          <a:p>
            <a:pPr eaLnBrk="1" hangingPunct="1"/>
            <a:r>
              <a:rPr lang="en-US" altLang="en-US" sz="2800">
                <a:ea typeface="ＭＳ Ｐゴシック" panose="020B0600070205080204" pitchFamily="34" charset="-128"/>
              </a:rPr>
              <a:t>Are linear separating hyperplanes enough?</a:t>
            </a:r>
          </a:p>
        </p:txBody>
      </p:sp>
      <p:pic>
        <p:nvPicPr>
          <p:cNvPr id="43010" name="Picture 5" descr="Screen Shot 2013-10-21 at 10.49.00 PM.png">
            <a:extLst>
              <a:ext uri="{FF2B5EF4-FFF2-40B4-BE49-F238E27FC236}">
                <a16:creationId xmlns:a16="http://schemas.microsoft.com/office/drawing/2014/main" id="{FBB3AA0E-25EB-AF31-48EE-7511F441FF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43063"/>
            <a:ext cx="5678488"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a:extLst>
              <a:ext uri="{FF2B5EF4-FFF2-40B4-BE49-F238E27FC236}">
                <a16:creationId xmlns:a16="http://schemas.microsoft.com/office/drawing/2014/main" id="{9F20DB99-A277-0557-AB5C-8E5A7BE5CE1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pic>
        <p:nvPicPr>
          <p:cNvPr id="43012" name="Picture 1">
            <a:extLst>
              <a:ext uri="{FF2B5EF4-FFF2-40B4-BE49-F238E27FC236}">
                <a16:creationId xmlns:a16="http://schemas.microsoft.com/office/drawing/2014/main" id="{4B7CABF2-3876-26DF-2051-5F9E55B11E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263525"/>
            <a:ext cx="29860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2">
            <a:extLst>
              <a:ext uri="{FF2B5EF4-FFF2-40B4-BE49-F238E27FC236}">
                <a16:creationId xmlns:a16="http://schemas.microsoft.com/office/drawing/2014/main" id="{2D9180E0-5843-8DA6-7A38-382116323E11}"/>
              </a:ext>
            </a:extLst>
          </p:cNvPr>
          <p:cNvSpPr txBox="1">
            <a:spLocks noChangeArrowheads="1"/>
          </p:cNvSpPr>
          <p:nvPr/>
        </p:nvSpPr>
        <p:spPr bwMode="auto">
          <a:xfrm>
            <a:off x="4662488" y="809625"/>
            <a:ext cx="1397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3366FF"/>
                </a:solidFill>
              </a:rPr>
              <a:t>Yes </a:t>
            </a:r>
            <a:br>
              <a:rPr lang="en-US" altLang="en-US" sz="1800">
                <a:solidFill>
                  <a:srgbClr val="3366FF"/>
                </a:solidFill>
              </a:rPr>
            </a:br>
            <a:r>
              <a:rPr lang="en-US" altLang="en-US" sz="1800">
                <a:solidFill>
                  <a:srgbClr val="3366FF"/>
                </a:solidFill>
              </a:rPr>
              <a:t>(by a 1D-hyperplane </a:t>
            </a:r>
            <a:br>
              <a:rPr lang="en-US" altLang="en-US" sz="1800">
                <a:solidFill>
                  <a:srgbClr val="3366FF"/>
                </a:solidFill>
              </a:rPr>
            </a:br>
            <a:r>
              <a:rPr lang="en-US" altLang="en-US" sz="1800">
                <a:solidFill>
                  <a:srgbClr val="3366FF"/>
                </a:solidFill>
              </a:rPr>
              <a:t>= dot) </a:t>
            </a:r>
          </a:p>
          <a:p>
            <a:pPr eaLnBrk="1" hangingPunct="1">
              <a:spcBef>
                <a:spcPct val="0"/>
              </a:spcBef>
              <a:buFontTx/>
              <a:buNone/>
            </a:pPr>
            <a:endParaRPr lang="en-US" altLang="en-US" sz="1800">
              <a:solidFill>
                <a:srgbClr val="3366FF"/>
              </a:solidFill>
            </a:endParaRPr>
          </a:p>
        </p:txBody>
      </p:sp>
      <p:sp>
        <p:nvSpPr>
          <p:cNvPr id="4" name="Rectangle 3">
            <a:extLst>
              <a:ext uri="{FF2B5EF4-FFF2-40B4-BE49-F238E27FC236}">
                <a16:creationId xmlns:a16="http://schemas.microsoft.com/office/drawing/2014/main" id="{4FF9CE69-4175-4A8B-6DC0-CD160F14A802}"/>
              </a:ext>
            </a:extLst>
          </p:cNvPr>
          <p:cNvSpPr/>
          <p:nvPr/>
        </p:nvSpPr>
        <p:spPr>
          <a:xfrm>
            <a:off x="4318000" y="157163"/>
            <a:ext cx="4716463" cy="2540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77555139-BB9B-5793-98C4-644BF3CBEF5B}"/>
              </a:ext>
            </a:extLst>
          </p:cNvPr>
          <p:cNvSpPr>
            <a:spLocks noChangeArrowheads="1"/>
          </p:cNvSpPr>
          <p:nvPr/>
        </p:nvSpPr>
        <p:spPr bwMode="auto">
          <a:xfrm>
            <a:off x="7015163" y="1317625"/>
            <a:ext cx="133350" cy="133350"/>
          </a:xfrm>
          <a:prstGeom prst="ellipse">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43016" name="TextBox 5">
            <a:extLst>
              <a:ext uri="{FF2B5EF4-FFF2-40B4-BE49-F238E27FC236}">
                <a16:creationId xmlns:a16="http://schemas.microsoft.com/office/drawing/2014/main" id="{1DDC23CB-9E5C-E320-E466-1A54E54B093C}"/>
              </a:ext>
            </a:extLst>
          </p:cNvPr>
          <p:cNvSpPr txBox="1">
            <a:spLocks noChangeArrowheads="1"/>
          </p:cNvSpPr>
          <p:nvPr/>
        </p:nvSpPr>
        <p:spPr bwMode="auto">
          <a:xfrm>
            <a:off x="7242175" y="4044950"/>
            <a:ext cx="801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b="1"/>
              <a:t>NO</a:t>
            </a:r>
          </a:p>
        </p:txBody>
      </p:sp>
      <p:sp>
        <p:nvSpPr>
          <p:cNvPr id="2" name="TextBox 1">
            <a:extLst>
              <a:ext uri="{FF2B5EF4-FFF2-40B4-BE49-F238E27FC236}">
                <a16:creationId xmlns:a16="http://schemas.microsoft.com/office/drawing/2014/main" id="{57D2D7BA-DD1F-9532-F834-4E696920C53F}"/>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15</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a:extLst>
              <a:ext uri="{FF2B5EF4-FFF2-40B4-BE49-F238E27FC236}">
                <a16:creationId xmlns:a16="http://schemas.microsoft.com/office/drawing/2014/main" id="{07F366B9-3102-5F3E-A48E-3BC8180BD025}"/>
              </a:ext>
            </a:extLst>
          </p:cNvPr>
          <p:cNvSpPr>
            <a:spLocks noGrp="1"/>
          </p:cNvSpPr>
          <p:nvPr>
            <p:ph idx="1"/>
          </p:nvPr>
        </p:nvSpPr>
        <p:spPr>
          <a:xfrm>
            <a:off x="457200" y="554038"/>
            <a:ext cx="8229600" cy="5572125"/>
          </a:xfrm>
        </p:spPr>
        <p:txBody>
          <a:bodyPr/>
          <a:lstStyle/>
          <a:p>
            <a:pPr eaLnBrk="1" hangingPunct="1"/>
            <a:r>
              <a:rPr lang="en-US" altLang="en-US">
                <a:ea typeface="ＭＳ Ｐゴシック" panose="020B0600070205080204" pitchFamily="34" charset="-128"/>
              </a:rPr>
              <a:t>Transform (x</a:t>
            </a:r>
            <a:r>
              <a:rPr lang="en-US" altLang="en-US" baseline="-25000">
                <a:ea typeface="ＭＳ Ｐゴシック" panose="020B0600070205080204" pitchFamily="34" charset="-128"/>
              </a:rPr>
              <a:t>i</a:t>
            </a:r>
            <a:r>
              <a:rPr lang="en-US" altLang="en-US">
                <a:ea typeface="ＭＳ Ｐゴシック" panose="020B0600070205080204" pitchFamily="34" charset="-128"/>
              </a:rPr>
              <a:t>) into (x</a:t>
            </a:r>
            <a:r>
              <a:rPr lang="en-US" altLang="en-US" baseline="-25000">
                <a:ea typeface="ＭＳ Ｐゴシック" panose="020B0600070205080204" pitchFamily="34" charset="-128"/>
              </a:rPr>
              <a:t>i</a:t>
            </a:r>
            <a:r>
              <a:rPr lang="en-US" altLang="en-US">
                <a:ea typeface="ＭＳ Ｐゴシック" panose="020B0600070205080204" pitchFamily="34" charset="-128"/>
              </a:rPr>
              <a:t>, x</a:t>
            </a:r>
            <a:r>
              <a:rPr lang="en-US" altLang="en-US" baseline="-25000">
                <a:ea typeface="ＭＳ Ｐゴシック" panose="020B0600070205080204" pitchFamily="34" charset="-128"/>
              </a:rPr>
              <a:t>i</a:t>
            </a:r>
            <a:r>
              <a:rPr lang="en-US" altLang="en-US" baseline="30000">
                <a:ea typeface="ＭＳ Ｐゴシック" panose="020B0600070205080204" pitchFamily="34" charset="-128"/>
              </a:rPr>
              <a:t>2</a:t>
            </a:r>
            <a:r>
              <a:rPr lang="en-US" altLang="en-US">
                <a:ea typeface="ＭＳ Ｐゴシック" panose="020B0600070205080204" pitchFamily="34" charset="-128"/>
              </a:rPr>
              <a:t>)</a:t>
            </a:r>
          </a:p>
        </p:txBody>
      </p:sp>
      <p:pic>
        <p:nvPicPr>
          <p:cNvPr id="44034" name="Picture 3" descr="Screen Shot 2013-10-21 at 10.51.56 PM.png">
            <a:extLst>
              <a:ext uri="{FF2B5EF4-FFF2-40B4-BE49-F238E27FC236}">
                <a16:creationId xmlns:a16="http://schemas.microsoft.com/office/drawing/2014/main" id="{1F56BD6F-BE7E-DA16-130B-9D78C842C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239838"/>
            <a:ext cx="61468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a:extLst>
              <a:ext uri="{FF2B5EF4-FFF2-40B4-BE49-F238E27FC236}">
                <a16:creationId xmlns:a16="http://schemas.microsoft.com/office/drawing/2014/main" id="{F452E1E4-D2B5-175A-B26D-89223626680E}"/>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8B1912AB-4954-AC6A-EA0A-FF21726C5CE5}"/>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16</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a:extLst>
              <a:ext uri="{FF2B5EF4-FFF2-40B4-BE49-F238E27FC236}">
                <a16:creationId xmlns:a16="http://schemas.microsoft.com/office/drawing/2014/main" id="{89F299DB-3F6F-3CEF-B932-CBC9421E3B70}"/>
              </a:ext>
            </a:extLst>
          </p:cNvPr>
          <p:cNvSpPr>
            <a:spLocks noGrp="1"/>
          </p:cNvSpPr>
          <p:nvPr>
            <p:ph idx="1"/>
          </p:nvPr>
        </p:nvSpPr>
        <p:spPr>
          <a:xfrm>
            <a:off x="457200" y="519113"/>
            <a:ext cx="8229600" cy="6170612"/>
          </a:xfrm>
        </p:spPr>
        <p:txBody>
          <a:bodyPr/>
          <a:lstStyle/>
          <a:p>
            <a:pPr eaLnBrk="1" hangingPunct="1"/>
            <a:r>
              <a:rPr lang="en-US" altLang="en-US" dirty="0">
                <a:ea typeface="ＭＳ Ｐゴシック" panose="020B0600070205080204" pitchFamily="34" charset="-128"/>
              </a:rPr>
              <a:t>Non-linear SVM</a:t>
            </a:r>
          </a:p>
          <a:p>
            <a:pPr lvl="1" eaLnBrk="1" hangingPunct="1"/>
            <a:r>
              <a:rPr lang="en-US" altLang="en-US" sz="2400" dirty="0">
                <a:ea typeface="ＭＳ Ｐゴシック" panose="020B0600070205080204" pitchFamily="34" charset="-128"/>
              </a:rPr>
              <a:t>Generally speaking, we can apply </a:t>
            </a:r>
            <a:r>
              <a:rPr lang="en-US" altLang="en-US" sz="2400" dirty="0">
                <a:solidFill>
                  <a:srgbClr val="FF0000"/>
                </a:solidFill>
                <a:ea typeface="ＭＳ Ｐゴシック" panose="020B0600070205080204" pitchFamily="34" charset="-128"/>
              </a:rPr>
              <a:t>some function </a:t>
            </a:r>
            <a:r>
              <a:rPr lang="en-US" altLang="en-US" sz="2400" dirty="0">
                <a:ea typeface="ＭＳ Ｐゴシック" panose="020B0600070205080204" pitchFamily="34" charset="-128"/>
              </a:rPr>
              <a:t>to the original data points so that different classes become </a:t>
            </a:r>
            <a:r>
              <a:rPr lang="en-US" altLang="en-US" sz="2400" dirty="0">
                <a:solidFill>
                  <a:srgbClr val="FF0000"/>
                </a:solidFill>
                <a:ea typeface="ＭＳ Ｐゴシック" panose="020B0600070205080204" pitchFamily="34" charset="-128"/>
              </a:rPr>
              <a:t>linearly separable </a:t>
            </a:r>
            <a:r>
              <a:rPr lang="en-US" altLang="en-US" sz="2400" dirty="0">
                <a:ea typeface="ＭＳ Ｐゴシック" panose="020B0600070205080204" pitchFamily="34" charset="-128"/>
              </a:rPr>
              <a:t>(maybe with the help of soft-margin)</a:t>
            </a:r>
          </a:p>
          <a:p>
            <a:pPr lvl="1" eaLnBrk="1" hangingPunct="1"/>
            <a:r>
              <a:rPr lang="en-US" altLang="en-US" sz="2400" dirty="0">
                <a:ea typeface="ＭＳ Ｐゴシック" panose="020B0600070205080204" pitchFamily="34" charset="-128"/>
              </a:rPr>
              <a:t>In the above example, the function is f(x) = (x, x</a:t>
            </a:r>
            <a:r>
              <a:rPr lang="en-US" altLang="en-US" sz="2400" baseline="30000" dirty="0">
                <a:ea typeface="ＭＳ Ｐゴシック" panose="020B0600070205080204" pitchFamily="34" charset="-128"/>
              </a:rPr>
              <a:t>2</a:t>
            </a:r>
            <a:r>
              <a:rPr lang="en-US" altLang="en-US" sz="2400" dirty="0">
                <a:ea typeface="ＭＳ Ｐゴシック" panose="020B0600070205080204" pitchFamily="34" charset="-128"/>
              </a:rPr>
              <a:t>)</a:t>
            </a:r>
          </a:p>
          <a:p>
            <a:pPr lvl="1" eaLnBrk="1" hangingPunct="1"/>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The </a:t>
            </a:r>
            <a:r>
              <a:rPr lang="en-US" altLang="en-US" sz="2400" dirty="0">
                <a:solidFill>
                  <a:srgbClr val="FF0000"/>
                </a:solidFill>
                <a:ea typeface="ＭＳ Ｐゴシック" panose="020B0600070205080204" pitchFamily="34" charset="-128"/>
              </a:rPr>
              <a:t>most import trick</a:t>
            </a:r>
            <a:r>
              <a:rPr lang="en-US" altLang="en-US" sz="2400" dirty="0">
                <a:ea typeface="ＭＳ Ｐゴシック" panose="020B0600070205080204" pitchFamily="34" charset="-128"/>
              </a:rPr>
              <a:t> in SVM: to allow for the transformation, we only need to define the “</a:t>
            </a:r>
            <a:r>
              <a:rPr lang="en-US" altLang="ja-JP" sz="2400" dirty="0">
                <a:solidFill>
                  <a:srgbClr val="FF0000"/>
                </a:solidFill>
                <a:ea typeface="ＭＳ Ｐゴシック" panose="020B0600070205080204" pitchFamily="34" charset="-128"/>
              </a:rPr>
              <a:t>kernel function</a:t>
            </a:r>
            <a:r>
              <a:rPr lang="en-US" altLang="en-US" sz="2400" dirty="0">
                <a:ea typeface="ＭＳ Ｐゴシック" panose="020B0600070205080204" pitchFamily="34" charset="-128"/>
              </a:rPr>
              <a:t>”</a:t>
            </a:r>
            <a:r>
              <a:rPr lang="en-US" altLang="ja-JP" sz="2400" dirty="0">
                <a:ea typeface="ＭＳ Ｐゴシック" panose="020B0600070205080204" pitchFamily="34" charset="-128"/>
              </a:rPr>
              <a:t>, </a:t>
            </a:r>
          </a:p>
          <a:p>
            <a:pPr lvl="1" eaLnBrk="1" hangingPunct="1"/>
            <a:endParaRPr lang="en-US" altLang="en-US" sz="2400" dirty="0">
              <a:ea typeface="ＭＳ Ｐゴシック" panose="020B0600070205080204" pitchFamily="34" charset="-128"/>
            </a:endParaRPr>
          </a:p>
        </p:txBody>
      </p:sp>
      <p:graphicFrame>
        <p:nvGraphicFramePr>
          <p:cNvPr id="45058" name="Object 3">
            <a:extLst>
              <a:ext uri="{FF2B5EF4-FFF2-40B4-BE49-F238E27FC236}">
                <a16:creationId xmlns:a16="http://schemas.microsoft.com/office/drawing/2014/main" id="{FD889F9F-39CA-F670-7B48-778EA777779D}"/>
              </a:ext>
            </a:extLst>
          </p:cNvPr>
          <p:cNvGraphicFramePr>
            <a:graphicFrameLocks noChangeAspect="1"/>
          </p:cNvGraphicFramePr>
          <p:nvPr>
            <p:extLst>
              <p:ext uri="{D42A27DB-BD31-4B8C-83A1-F6EECF244321}">
                <p14:modId xmlns:p14="http://schemas.microsoft.com/office/powerpoint/2010/main" val="1671561135"/>
              </p:ext>
            </p:extLst>
          </p:nvPr>
        </p:nvGraphicFramePr>
        <p:xfrm>
          <a:off x="2990394" y="4181367"/>
          <a:ext cx="2725737" cy="442912"/>
        </p:xfrm>
        <a:graphic>
          <a:graphicData uri="http://schemas.openxmlformats.org/presentationml/2006/ole">
            <mc:AlternateContent xmlns:mc="http://schemas.openxmlformats.org/markup-compatibility/2006">
              <mc:Choice xmlns:v="urn:schemas-microsoft-com:vml" Requires="v">
                <p:oleObj name="Equation" r:id="rId2" imgW="1409700" imgH="228600" progId="Equation.3">
                  <p:embed/>
                </p:oleObj>
              </mc:Choice>
              <mc:Fallback>
                <p:oleObj name="Equation" r:id="rId2" imgW="1409700" imgH="2286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394" y="4181367"/>
                        <a:ext cx="27257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D2EF9A65-5780-1EE5-3407-7A1C96A7E974}"/>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17</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AB9DD8C-98CB-C768-3EED-E3CABAC09F74}"/>
              </a:ext>
            </a:extLst>
          </p:cNvPr>
          <p:cNvSpPr>
            <a:spLocks noGrp="1"/>
          </p:cNvSpPr>
          <p:nvPr>
            <p:ph type="title"/>
          </p:nvPr>
        </p:nvSpPr>
        <p:spPr/>
        <p:txBody>
          <a:bodyPr/>
          <a:lstStyle/>
          <a:p>
            <a:pPr eaLnBrk="1" hangingPunct="1"/>
            <a:r>
              <a:rPr lang="en-US" altLang="en-US">
                <a:ea typeface="ＭＳ Ｐゴシック" panose="020B0600070205080204" pitchFamily="34" charset="-128"/>
              </a:rPr>
              <a:t>Key idea in the </a:t>
            </a:r>
            <a:r>
              <a:rPr lang="en-US" altLang="en-US" b="1">
                <a:solidFill>
                  <a:srgbClr val="800000"/>
                </a:solidFill>
                <a:ea typeface="ＭＳ Ｐゴシック" panose="020B0600070205080204" pitchFamily="34" charset="-128"/>
              </a:rPr>
              <a:t>Kernel Trick</a:t>
            </a:r>
          </a:p>
        </p:txBody>
      </p:sp>
      <p:sp>
        <p:nvSpPr>
          <p:cNvPr id="48130" name="Content Placeholder 2">
            <a:extLst>
              <a:ext uri="{FF2B5EF4-FFF2-40B4-BE49-F238E27FC236}">
                <a16:creationId xmlns:a16="http://schemas.microsoft.com/office/drawing/2014/main" id="{0AA1CDF2-A871-EEC1-B15D-4F65C727CC4F}"/>
              </a:ext>
            </a:extLst>
          </p:cNvPr>
          <p:cNvSpPr>
            <a:spLocks noGrp="1"/>
          </p:cNvSpPr>
          <p:nvPr>
            <p:ph idx="1"/>
          </p:nvPr>
        </p:nvSpPr>
        <p:spPr/>
        <p:txBody>
          <a:bodyPr/>
          <a:lstStyle/>
          <a:p>
            <a:pPr eaLnBrk="1" hangingPunct="1"/>
            <a:r>
              <a:rPr lang="en-US" altLang="en-US" sz="2400">
                <a:ea typeface="ＭＳ Ｐゴシック" panose="020B0600070205080204" pitchFamily="34" charset="-128"/>
              </a:rPr>
              <a:t>Original SVM optimization for refining the hyperplane parameters </a:t>
            </a:r>
            <a:r>
              <a:rPr lang="en-US" altLang="en-US" sz="2400" i="1">
                <a:ea typeface="ＭＳ Ｐゴシック" panose="020B0600070205080204" pitchFamily="34" charset="-128"/>
              </a:rPr>
              <a:t>w</a:t>
            </a:r>
            <a:r>
              <a:rPr lang="en-US" altLang="en-US" sz="2400">
                <a:ea typeface="ＭＳ Ｐゴシック" panose="020B0600070205080204" pitchFamily="34" charset="-128"/>
              </a:rPr>
              <a:t> &amp; </a:t>
            </a:r>
            <a:r>
              <a:rPr lang="en-US" altLang="en-US" sz="2400" i="1">
                <a:ea typeface="ＭＳ Ｐゴシック" panose="020B0600070205080204" pitchFamily="34" charset="-128"/>
              </a:rPr>
              <a:t>b</a:t>
            </a:r>
            <a:r>
              <a:rPr lang="en-US" altLang="en-US" sz="2400">
                <a:ea typeface="ＭＳ Ｐゴシック" panose="020B0600070205080204" pitchFamily="34" charset="-128"/>
              </a:rPr>
              <a:t> in terms of a linear combination of </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 can be replaced by a different optimization problem using "Lagrange multipliers" </a:t>
            </a:r>
            <a:r>
              <a:rPr lang="en-US" altLang="en-US" sz="2400">
                <a:latin typeface="Symbol" pitchFamily="2" charset="2"/>
                <a:ea typeface="ＭＳ Ｐゴシック" panose="020B0600070205080204" pitchFamily="34" charset="-128"/>
              </a:rPr>
              <a:t>a</a:t>
            </a:r>
            <a:r>
              <a:rPr lang="en-US" altLang="en-US" sz="2400" baseline="-25000">
                <a:ea typeface="ＭＳ Ｐゴシック" panose="020B0600070205080204" pitchFamily="34" charset="-128"/>
              </a:rPr>
              <a:t>i</a:t>
            </a:r>
          </a:p>
          <a:p>
            <a:pPr lvl="1" eaLnBrk="1" hangingPunct="1"/>
            <a:r>
              <a:rPr lang="en-US" altLang="en-US" sz="2000">
                <a:ea typeface="ＭＳ Ｐゴシック" panose="020B0600070205080204" pitchFamily="34" charset="-128"/>
              </a:rPr>
              <a:t>One only optimizes using the product of</a:t>
            </a:r>
            <a:r>
              <a:rPr lang="en-US" altLang="en-US" sz="2000" i="1">
                <a:ea typeface="ＭＳ Ｐゴシック" panose="020B0600070205080204" pitchFamily="34" charset="-128"/>
              </a:rPr>
              <a:t> 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now expressing the solution in terms of </a:t>
            </a:r>
            <a:r>
              <a:rPr lang="en-US" altLang="en-US" sz="2000">
                <a:latin typeface="Symbol" pitchFamily="2" charset="2"/>
                <a:ea typeface="ＭＳ Ｐゴシック" panose="020B0600070205080204" pitchFamily="34" charset="-128"/>
              </a:rPr>
              <a:t>a</a:t>
            </a:r>
            <a:r>
              <a:rPr lang="en-US" altLang="en-US" sz="2000" baseline="-25000">
                <a:ea typeface="ＭＳ Ｐゴシック" panose="020B0600070205080204" pitchFamily="34" charset="-128"/>
              </a:rPr>
              <a:t>i</a:t>
            </a:r>
            <a:r>
              <a:rPr lang="en-US" altLang="en-US" sz="2000">
                <a:ea typeface="ＭＳ Ｐゴシック" panose="020B0600070205080204" pitchFamily="34" charset="-128"/>
              </a:rPr>
              <a:t> which are non-zero for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that function as support vectors </a:t>
            </a:r>
          </a:p>
          <a:p>
            <a:pPr eaLnBrk="1" hangingPunct="1"/>
            <a:r>
              <a:rPr lang="en-US" altLang="en-US" sz="2400">
                <a:ea typeface="ＭＳ Ｐゴシック" panose="020B0600070205080204" pitchFamily="34" charset="-128"/>
              </a:rPr>
              <a:t>In a non-linear SVM </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j</a:t>
            </a:r>
            <a:r>
              <a:rPr lang="en-US" altLang="en-US" sz="2400">
                <a:ea typeface="ＭＳ Ｐゴシック" panose="020B0600070205080204" pitchFamily="34" charset="-128"/>
              </a:rPr>
              <a:t> is replaced by 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j</a:t>
            </a:r>
            <a:r>
              <a:rPr lang="en-US" altLang="en-US" sz="2400">
                <a:ea typeface="ＭＳ Ｐゴシック" panose="020B0600070205080204" pitchFamily="34" charset="-128"/>
              </a:rPr>
              <a:t>), so you don't need to know 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 itself only the product</a:t>
            </a:r>
          </a:p>
          <a:p>
            <a:pPr lvl="1" eaLnBrk="1" hangingPunct="1"/>
            <a:r>
              <a:rPr lang="en-US" altLang="en-US" sz="2000">
                <a:ea typeface="ＭＳ Ｐゴシック" panose="020B0600070205080204" pitchFamily="34" charset="-128"/>
              </a:rPr>
              <a:t>This is further formalized in the kernel trick where f(</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)*f(</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is just replaced by k(</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That is, one only has to know the “distance” between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&amp;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in the high-dimensional space -- not their actual representation</a:t>
            </a:r>
          </a:p>
          <a:p>
            <a:pPr eaLnBrk="1" hangingPunct="1"/>
            <a:endParaRPr lang="en-US" altLang="en-US" sz="200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021C-FD8E-B186-BE4A-B28602044597}"/>
              </a:ext>
            </a:extLst>
          </p:cNvPr>
          <p:cNvSpPr>
            <a:spLocks noGrp="1"/>
          </p:cNvSpPr>
          <p:nvPr>
            <p:ph type="title"/>
          </p:nvPr>
        </p:nvSpPr>
        <p:spPr>
          <a:xfrm>
            <a:off x="154606" y="933086"/>
            <a:ext cx="3109416" cy="1143000"/>
          </a:xfrm>
        </p:spPr>
        <p:txBody>
          <a:bodyPr/>
          <a:lstStyle/>
          <a:p>
            <a:r>
              <a:rPr lang="en-US" dirty="0"/>
              <a:t>Common </a:t>
            </a:r>
            <a:br>
              <a:rPr lang="en-US" dirty="0"/>
            </a:br>
            <a:r>
              <a:rPr lang="en-US" dirty="0"/>
              <a:t>Kernels</a:t>
            </a:r>
          </a:p>
        </p:txBody>
      </p:sp>
      <p:pic>
        <p:nvPicPr>
          <p:cNvPr id="5" name="Content Placeholder 4">
            <a:extLst>
              <a:ext uri="{FF2B5EF4-FFF2-40B4-BE49-F238E27FC236}">
                <a16:creationId xmlns:a16="http://schemas.microsoft.com/office/drawing/2014/main" id="{72E0553C-283E-0A5F-154E-0ED8F32348DB}"/>
              </a:ext>
            </a:extLst>
          </p:cNvPr>
          <p:cNvPicPr>
            <a:picLocks noGrp="1" noChangeAspect="1"/>
          </p:cNvPicPr>
          <p:nvPr>
            <p:ph idx="1"/>
          </p:nvPr>
        </p:nvPicPr>
        <p:blipFill>
          <a:blip r:embed="rId2"/>
          <a:stretch>
            <a:fillRect/>
          </a:stretch>
        </p:blipFill>
        <p:spPr>
          <a:xfrm>
            <a:off x="4125021" y="5031001"/>
            <a:ext cx="4533900" cy="1282700"/>
          </a:xfrm>
          <a:prstGeom prst="rect">
            <a:avLst/>
          </a:prstGeom>
        </p:spPr>
      </p:pic>
      <p:pic>
        <p:nvPicPr>
          <p:cNvPr id="4" name="Picture 3">
            <a:extLst>
              <a:ext uri="{FF2B5EF4-FFF2-40B4-BE49-F238E27FC236}">
                <a16:creationId xmlns:a16="http://schemas.microsoft.com/office/drawing/2014/main" id="{6109489A-CB63-1658-0971-02CACE5C4428}"/>
              </a:ext>
            </a:extLst>
          </p:cNvPr>
          <p:cNvPicPr>
            <a:picLocks noChangeAspect="1"/>
          </p:cNvPicPr>
          <p:nvPr/>
        </p:nvPicPr>
        <p:blipFill>
          <a:blip r:embed="rId3"/>
          <a:stretch>
            <a:fillRect/>
          </a:stretch>
        </p:blipFill>
        <p:spPr>
          <a:xfrm>
            <a:off x="3264022" y="3700335"/>
            <a:ext cx="5499100" cy="1155700"/>
          </a:xfrm>
          <a:prstGeom prst="rect">
            <a:avLst/>
          </a:prstGeom>
        </p:spPr>
      </p:pic>
      <p:pic>
        <p:nvPicPr>
          <p:cNvPr id="6" name="Picture 5">
            <a:extLst>
              <a:ext uri="{FF2B5EF4-FFF2-40B4-BE49-F238E27FC236}">
                <a16:creationId xmlns:a16="http://schemas.microsoft.com/office/drawing/2014/main" id="{09B35907-4CA4-A51D-235B-665F462DA692}"/>
              </a:ext>
            </a:extLst>
          </p:cNvPr>
          <p:cNvPicPr>
            <a:picLocks noChangeAspect="1"/>
          </p:cNvPicPr>
          <p:nvPr/>
        </p:nvPicPr>
        <p:blipFill>
          <a:blip r:embed="rId4"/>
          <a:stretch>
            <a:fillRect/>
          </a:stretch>
        </p:blipFill>
        <p:spPr>
          <a:xfrm>
            <a:off x="3566616" y="118792"/>
            <a:ext cx="5545338" cy="3613963"/>
          </a:xfrm>
          <a:prstGeom prst="rect">
            <a:avLst/>
          </a:prstGeom>
        </p:spPr>
      </p:pic>
      <p:sp>
        <p:nvSpPr>
          <p:cNvPr id="7" name="TextBox 6">
            <a:extLst>
              <a:ext uri="{FF2B5EF4-FFF2-40B4-BE49-F238E27FC236}">
                <a16:creationId xmlns:a16="http://schemas.microsoft.com/office/drawing/2014/main" id="{9395FD2B-AFB4-641A-1238-3CB989313473}"/>
              </a:ext>
            </a:extLst>
          </p:cNvPr>
          <p:cNvSpPr txBox="1"/>
          <p:nvPr/>
        </p:nvSpPr>
        <p:spPr>
          <a:xfrm>
            <a:off x="380391" y="4932228"/>
            <a:ext cx="3610628" cy="1384995"/>
          </a:xfrm>
          <a:prstGeom prst="rect">
            <a:avLst/>
          </a:prstGeom>
          <a:noFill/>
        </p:spPr>
        <p:txBody>
          <a:bodyPr wrap="square" rtlCol="0">
            <a:spAutoFit/>
          </a:bodyPr>
          <a:lstStyle/>
          <a:p>
            <a:r>
              <a:rPr lang="en-US" sz="2800" dirty="0"/>
              <a:t>Polynomial Kernel K of degree d (d = 1 just gives a linear classifier)</a:t>
            </a:r>
          </a:p>
        </p:txBody>
      </p:sp>
      <p:sp>
        <p:nvSpPr>
          <p:cNvPr id="8" name="TextBox 7">
            <a:extLst>
              <a:ext uri="{FF2B5EF4-FFF2-40B4-BE49-F238E27FC236}">
                <a16:creationId xmlns:a16="http://schemas.microsoft.com/office/drawing/2014/main" id="{4DA8A7B7-7D09-7823-84FB-3CC2C21E809A}"/>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19</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
        <p:nvSpPr>
          <p:cNvPr id="9" name="TextBox 8">
            <a:extLst>
              <a:ext uri="{FF2B5EF4-FFF2-40B4-BE49-F238E27FC236}">
                <a16:creationId xmlns:a16="http://schemas.microsoft.com/office/drawing/2014/main" id="{974DE047-AB75-490C-7039-CFCBD8DBEDEA}"/>
              </a:ext>
            </a:extLst>
          </p:cNvPr>
          <p:cNvSpPr txBox="1"/>
          <p:nvPr/>
        </p:nvSpPr>
        <p:spPr>
          <a:xfrm>
            <a:off x="380391" y="4016575"/>
            <a:ext cx="2658651" cy="523220"/>
          </a:xfrm>
          <a:prstGeom prst="rect">
            <a:avLst/>
          </a:prstGeom>
          <a:noFill/>
        </p:spPr>
        <p:txBody>
          <a:bodyPr wrap="square" rtlCol="0">
            <a:spAutoFit/>
          </a:bodyPr>
          <a:lstStyle/>
          <a:p>
            <a:r>
              <a:rPr lang="en-US" sz="2800" dirty="0"/>
              <a:t>Radial Kernel K</a:t>
            </a:r>
          </a:p>
        </p:txBody>
      </p:sp>
      <p:sp>
        <p:nvSpPr>
          <p:cNvPr id="10" name="TextBox 9">
            <a:extLst>
              <a:ext uri="{FF2B5EF4-FFF2-40B4-BE49-F238E27FC236}">
                <a16:creationId xmlns:a16="http://schemas.microsoft.com/office/drawing/2014/main" id="{B009ABBF-5955-FA1F-7213-43BD55BD8F64}"/>
              </a:ext>
            </a:extLst>
          </p:cNvPr>
          <p:cNvSpPr txBox="1"/>
          <p:nvPr/>
        </p:nvSpPr>
        <p:spPr>
          <a:xfrm>
            <a:off x="7304327" y="6488668"/>
            <a:ext cx="1444626" cy="369332"/>
          </a:xfrm>
          <a:prstGeom prst="rect">
            <a:avLst/>
          </a:prstGeom>
          <a:noFill/>
        </p:spPr>
        <p:txBody>
          <a:bodyPr wrap="none" rtlCol="0">
            <a:spAutoFit/>
          </a:bodyPr>
          <a:lstStyle/>
          <a:p>
            <a:r>
              <a:rPr lang="en-US" dirty="0">
                <a:solidFill>
                  <a:schemeClr val="bg1">
                    <a:lumMod val="50000"/>
                  </a:schemeClr>
                </a:solidFill>
              </a:rPr>
              <a:t>[ISLR chap. 9]</a:t>
            </a:r>
          </a:p>
        </p:txBody>
      </p:sp>
    </p:spTree>
    <p:extLst>
      <p:ext uri="{BB962C8B-B14F-4D97-AF65-F5344CB8AC3E}">
        <p14:creationId xmlns:p14="http://schemas.microsoft.com/office/powerpoint/2010/main" val="71987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39659394-09A3-0CC8-EC7C-779782627CD0}"/>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Supervised Mining:</a:t>
            </a:r>
          </a:p>
        </p:txBody>
      </p:sp>
      <p:sp>
        <p:nvSpPr>
          <p:cNvPr id="210946" name="Subtitle 3">
            <a:extLst>
              <a:ext uri="{FF2B5EF4-FFF2-40B4-BE49-F238E27FC236}">
                <a16:creationId xmlns:a16="http://schemas.microsoft.com/office/drawing/2014/main" id="{524B7A71-847C-B2FF-4B9F-1B102EF02FE6}"/>
              </a:ext>
            </a:extLst>
          </p:cNvPr>
          <p:cNvSpPr>
            <a:spLocks noGrp="1"/>
          </p:cNvSpPr>
          <p:nvPr>
            <p:ph type="subTitle" idx="1"/>
          </p:nvPr>
        </p:nvSpPr>
        <p:spPr>
          <a:xfrm>
            <a:off x="1371600" y="3209925"/>
            <a:ext cx="6400800" cy="1752600"/>
          </a:xfrm>
        </p:spPr>
        <p:txBody>
          <a:bodyPr rtlCol="0">
            <a:normAutofit/>
          </a:bodyPr>
          <a:lstStyle/>
          <a:p>
            <a:pPr eaLnBrk="1" fontAlgn="auto" hangingPunct="1">
              <a:spcAft>
                <a:spcPts val="0"/>
              </a:spcAft>
              <a:buFont typeface="Arial"/>
              <a:buNone/>
              <a:defRPr/>
            </a:pPr>
            <a:r>
              <a:rPr lang="en-US" sz="4400" b="1" dirty="0">
                <a:solidFill>
                  <a:srgbClr val="FFFF00"/>
                </a:solidFill>
                <a:latin typeface="Arial" charset="0"/>
                <a:ea typeface="+mn-ea"/>
                <a:cs typeface="+mn-cs"/>
              </a:rPr>
              <a:t>LDA &amp; Linear Methods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6BEC6BAE-EF34-639B-2A60-23DBBB593057}"/>
              </a:ext>
            </a:extLst>
          </p:cNvPr>
          <p:cNvSpPr>
            <a:spLocks noGrp="1"/>
          </p:cNvSpPr>
          <p:nvPr>
            <p:ph idx="1"/>
          </p:nvPr>
        </p:nvSpPr>
        <p:spPr>
          <a:xfrm>
            <a:off x="457200" y="285750"/>
            <a:ext cx="8229600" cy="5840413"/>
          </a:xfrm>
        </p:spPr>
        <p:txBody>
          <a:bodyPr/>
          <a:lstStyle/>
          <a:p>
            <a:pPr eaLnBrk="1" hangingPunct="1">
              <a:lnSpc>
                <a:spcPct val="80000"/>
              </a:lnSpc>
            </a:pPr>
            <a:r>
              <a:rPr lang="en-US" altLang="en-US" sz="2700">
                <a:ea typeface="ＭＳ Ｐゴシック" panose="020B0600070205080204" pitchFamily="34" charset="-128"/>
              </a:rPr>
              <a:t>More about kernels</a:t>
            </a:r>
          </a:p>
          <a:p>
            <a:pPr lvl="1" eaLnBrk="1" hangingPunct="1">
              <a:lnSpc>
                <a:spcPct val="80000"/>
              </a:lnSpc>
            </a:pPr>
            <a:r>
              <a:rPr lang="en-US" altLang="en-US" sz="2000">
                <a:ea typeface="ＭＳ Ｐゴシック" panose="020B0600070205080204" pitchFamily="34" charset="-128"/>
              </a:rPr>
              <a:t>With kernels, non-vector data can be easily handled – we only need to define the kernel function between two objects</a:t>
            </a:r>
          </a:p>
          <a:p>
            <a:pPr lvl="1" eaLnBrk="1" hangingPunct="1">
              <a:lnSpc>
                <a:spcPct val="80000"/>
              </a:lnSpc>
            </a:pPr>
            <a:r>
              <a:rPr lang="en-US" altLang="en-US" sz="2000">
                <a:ea typeface="ＭＳ Ｐゴシック" panose="020B0600070205080204" pitchFamily="34" charset="-128"/>
              </a:rPr>
              <a:t>Examples of non-vector biological data include DNA and protein sequences (“string kernels”), nodes in metabolic or protein-protein interaction networks, microscopy images, etc.</a:t>
            </a:r>
          </a:p>
          <a:p>
            <a:pPr lvl="1" eaLnBrk="1" hangingPunct="1">
              <a:lnSpc>
                <a:spcPct val="80000"/>
              </a:lnSpc>
            </a:pPr>
            <a:r>
              <a:rPr lang="en-US" altLang="en-US" sz="2000">
                <a:ea typeface="ＭＳ Ｐゴシック" panose="020B0600070205080204" pitchFamily="34" charset="-128"/>
              </a:rPr>
              <a:t>Allows for combining different types of data naturally – define kernels on different data types and combine them with simple algebra</a:t>
            </a:r>
          </a:p>
          <a:p>
            <a:pPr eaLnBrk="1" hangingPunct="1">
              <a:lnSpc>
                <a:spcPct val="80000"/>
              </a:lnSpc>
            </a:pPr>
            <a:r>
              <a:rPr lang="en-US" altLang="en-US" sz="2400">
                <a:ea typeface="ＭＳ Ｐゴシック" panose="020B0600070205080204" pitchFamily="34" charset="-128"/>
              </a:rPr>
              <a:t>Questions for practitioners: Which kernel to use? How to choose parameters?</a:t>
            </a:r>
            <a:endParaRPr lang="en-US" altLang="en-US" sz="2000">
              <a:ea typeface="ＭＳ Ｐゴシック" panose="020B0600070205080204" pitchFamily="34" charset="-128"/>
            </a:endParaRPr>
          </a:p>
          <a:p>
            <a:pPr lvl="1" eaLnBrk="1" hangingPunct="1">
              <a:lnSpc>
                <a:spcPct val="80000"/>
              </a:lnSpc>
            </a:pPr>
            <a:r>
              <a:rPr lang="en-US" altLang="en-US" sz="2000">
                <a:ea typeface="ＭＳ Ｐゴシック" panose="020B0600070205080204" pitchFamily="34" charset="-128"/>
              </a:rPr>
              <a:t>Trial and error</a:t>
            </a:r>
          </a:p>
          <a:p>
            <a:pPr lvl="1" eaLnBrk="1" hangingPunct="1">
              <a:lnSpc>
                <a:spcPct val="80000"/>
              </a:lnSpc>
            </a:pPr>
            <a:r>
              <a:rPr lang="en-US" altLang="en-US" sz="2000">
                <a:ea typeface="ＭＳ Ｐゴシック" panose="020B0600070205080204" pitchFamily="34" charset="-128"/>
              </a:rPr>
              <a:t>Cross-validation</a:t>
            </a:r>
          </a:p>
          <a:p>
            <a:pPr eaLnBrk="1" hangingPunct="1">
              <a:lnSpc>
                <a:spcPct val="80000"/>
              </a:lnSpc>
            </a:pPr>
            <a:r>
              <a:rPr lang="en-US" altLang="en-US" sz="2400">
                <a:ea typeface="ＭＳ Ｐゴシック" panose="020B0600070205080204" pitchFamily="34" charset="-128"/>
              </a:rPr>
              <a:t>High-degree kernels always fit the training data well, but at increased risks of over-fitting, i.e., the classifier will not generalize to new data points</a:t>
            </a:r>
          </a:p>
          <a:p>
            <a:pPr lvl="1" eaLnBrk="1" hangingPunct="1">
              <a:lnSpc>
                <a:spcPct val="80000"/>
              </a:lnSpc>
            </a:pPr>
            <a:r>
              <a:rPr lang="en-US" altLang="en-US" sz="2000">
                <a:ea typeface="ＭＳ Ｐゴシック" panose="020B0600070205080204" pitchFamily="34" charset="-128"/>
              </a:rPr>
              <a:t>One needs to find a balance between </a:t>
            </a:r>
            <a:r>
              <a:rPr lang="en-US" altLang="en-US" sz="2000">
                <a:solidFill>
                  <a:srgbClr val="FF0000"/>
                </a:solidFill>
                <a:ea typeface="ＭＳ Ｐゴシック" panose="020B0600070205080204" pitchFamily="34" charset="-128"/>
              </a:rPr>
              <a:t>classification accuracy</a:t>
            </a:r>
            <a:r>
              <a:rPr lang="en-US" altLang="en-US" sz="2000">
                <a:ea typeface="ＭＳ Ｐゴシック" panose="020B0600070205080204" pitchFamily="34" charset="-128"/>
              </a:rPr>
              <a:t> on the training data and </a:t>
            </a:r>
            <a:r>
              <a:rPr lang="en-US" altLang="en-US" sz="2000">
                <a:solidFill>
                  <a:srgbClr val="FF0000"/>
                </a:solidFill>
                <a:ea typeface="ＭＳ Ｐゴシック" panose="020B0600070205080204" pitchFamily="34" charset="-128"/>
              </a:rPr>
              <a:t>regularity</a:t>
            </a:r>
            <a:r>
              <a:rPr lang="en-US" altLang="en-US" sz="2000">
                <a:ea typeface="ＭＳ Ｐゴシック" panose="020B0600070205080204" pitchFamily="34" charset="-128"/>
              </a:rPr>
              <a:t> of the kernel (not allowing the kernel to be too flexible)</a:t>
            </a:r>
          </a:p>
          <a:p>
            <a:pPr lvl="1" eaLnBrk="1" hangingPunct="1">
              <a:lnSpc>
                <a:spcPct val="80000"/>
              </a:lnSpc>
            </a:pPr>
            <a:endParaRPr lang="en-US" altLang="en-US" sz="2400">
              <a:ea typeface="ＭＳ Ｐゴシック" panose="020B0600070205080204" pitchFamily="34" charset="-128"/>
            </a:endParaRPr>
          </a:p>
        </p:txBody>
      </p:sp>
      <p:sp>
        <p:nvSpPr>
          <p:cNvPr id="2" name="TextBox 1">
            <a:extLst>
              <a:ext uri="{FF2B5EF4-FFF2-40B4-BE49-F238E27FC236}">
                <a16:creationId xmlns:a16="http://schemas.microsoft.com/office/drawing/2014/main" id="{02DF97DA-7B2F-C7BB-E5A6-C355FD980DAA}"/>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20</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a:extLst>
              <a:ext uri="{FF2B5EF4-FFF2-40B4-BE49-F238E27FC236}">
                <a16:creationId xmlns:a16="http://schemas.microsoft.com/office/drawing/2014/main" id="{6655E661-3A25-97C0-C1D0-3641C8171CF3}"/>
              </a:ext>
            </a:extLst>
          </p:cNvPr>
          <p:cNvSpPr>
            <a:spLocks noGrp="1"/>
          </p:cNvSpPr>
          <p:nvPr>
            <p:ph idx="1"/>
          </p:nvPr>
        </p:nvSpPr>
        <p:spPr>
          <a:xfrm>
            <a:off x="457200" y="661988"/>
            <a:ext cx="8229600" cy="5464175"/>
          </a:xfrm>
        </p:spPr>
        <p:txBody>
          <a:bodyPr/>
          <a:lstStyle/>
          <a:p>
            <a:pPr eaLnBrk="1" hangingPunct="1"/>
            <a:r>
              <a:rPr lang="en-US" altLang="en-US" sz="2800" dirty="0">
                <a:ea typeface="ＭＳ Ｐゴシック" panose="020B0600070205080204" pitchFamily="34" charset="-128"/>
              </a:rPr>
              <a:t>A low-degree kernel (left)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and an over-fitting high-degree kernel (right)</a:t>
            </a:r>
          </a:p>
        </p:txBody>
      </p:sp>
      <p:pic>
        <p:nvPicPr>
          <p:cNvPr id="52226" name="Picture 3" descr="Screen Shot 2013-10-22 at 12.37.58 AM.png">
            <a:extLst>
              <a:ext uri="{FF2B5EF4-FFF2-40B4-BE49-F238E27FC236}">
                <a16:creationId xmlns:a16="http://schemas.microsoft.com/office/drawing/2014/main" id="{083EC3F8-A70A-25C5-BA63-2F9D8683D0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322513"/>
            <a:ext cx="82137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a:extLst>
              <a:ext uri="{FF2B5EF4-FFF2-40B4-BE49-F238E27FC236}">
                <a16:creationId xmlns:a16="http://schemas.microsoft.com/office/drawing/2014/main" id="{AB9BB321-8FEA-0DB2-B115-9A423C80E3B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10CEBA07-940D-ED5A-0707-B511231D93E4}"/>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21</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DD2D-E35E-4323-43C3-1A33A84ECA41}"/>
              </a:ext>
            </a:extLst>
          </p:cNvPr>
          <p:cNvSpPr>
            <a:spLocks noGrp="1"/>
          </p:cNvSpPr>
          <p:nvPr>
            <p:ph type="title"/>
          </p:nvPr>
        </p:nvSpPr>
        <p:spPr>
          <a:xfrm>
            <a:off x="457200" y="24474"/>
            <a:ext cx="8229600" cy="1143000"/>
          </a:xfrm>
        </p:spPr>
        <p:txBody>
          <a:bodyPr/>
          <a:lstStyle/>
          <a:p>
            <a:r>
              <a:rPr lang="en-US" dirty="0"/>
              <a:t>References</a:t>
            </a:r>
          </a:p>
        </p:txBody>
      </p:sp>
      <p:sp>
        <p:nvSpPr>
          <p:cNvPr id="3" name="Content Placeholder 2">
            <a:extLst>
              <a:ext uri="{FF2B5EF4-FFF2-40B4-BE49-F238E27FC236}">
                <a16:creationId xmlns:a16="http://schemas.microsoft.com/office/drawing/2014/main" id="{BBC3D138-49AC-60BD-A8CC-8B96F9D8AB7E}"/>
              </a:ext>
            </a:extLst>
          </p:cNvPr>
          <p:cNvSpPr>
            <a:spLocks noGrp="1"/>
          </p:cNvSpPr>
          <p:nvPr>
            <p:ph idx="1"/>
          </p:nvPr>
        </p:nvSpPr>
        <p:spPr>
          <a:xfrm>
            <a:off x="457200" y="1237890"/>
            <a:ext cx="8229600" cy="5395823"/>
          </a:xfrm>
        </p:spPr>
        <p:txBody>
          <a:bodyPr/>
          <a:lstStyle/>
          <a:p>
            <a:r>
              <a:rPr lang="en-US" sz="1800" dirty="0"/>
              <a:t>James, Gareth, Witten, Daniela, Hastie, Trevor, </a:t>
            </a:r>
            <a:r>
              <a:rPr lang="en-US" sz="1800" dirty="0" err="1"/>
              <a:t>Tibshirani</a:t>
            </a:r>
            <a:r>
              <a:rPr lang="en-US" sz="1800" dirty="0"/>
              <a:t>, Robert</a:t>
            </a:r>
            <a:br>
              <a:rPr lang="en-US" sz="1800" dirty="0"/>
            </a:br>
            <a:r>
              <a:rPr lang="en-US" sz="1800" dirty="0">
                <a:solidFill>
                  <a:srgbClr val="C00000"/>
                </a:solidFill>
              </a:rPr>
              <a:t>An Introduction to Statistical Learning: with Applications in R  </a:t>
            </a:r>
            <a:br>
              <a:rPr lang="en-US" sz="1800" dirty="0">
                <a:solidFill>
                  <a:srgbClr val="C00000"/>
                </a:solidFill>
              </a:rPr>
            </a:br>
            <a:r>
              <a:rPr lang="en-US" sz="1800" dirty="0">
                <a:solidFill>
                  <a:srgbClr val="C00000"/>
                </a:solidFill>
              </a:rPr>
              <a:t>[ ISLR (2</a:t>
            </a:r>
            <a:r>
              <a:rPr lang="en-US" sz="1800" baseline="30000" dirty="0">
                <a:solidFill>
                  <a:srgbClr val="C00000"/>
                </a:solidFill>
              </a:rPr>
              <a:t>nd</a:t>
            </a:r>
            <a:r>
              <a:rPr lang="en-US" sz="1800" dirty="0">
                <a:solidFill>
                  <a:srgbClr val="C00000"/>
                </a:solidFill>
              </a:rPr>
              <a:t> edition) ]</a:t>
            </a:r>
            <a:br>
              <a:rPr lang="en-US" sz="1800" dirty="0"/>
            </a:br>
            <a:r>
              <a:rPr lang="en-US" sz="1800" dirty="0">
                <a:hlinkClick r:id="rId2"/>
              </a:rPr>
              <a:t>https://www.amazon.com/Introduction-Statistical-Learning-Applications-Statistics/dp/1071614177/</a:t>
            </a:r>
            <a:r>
              <a:rPr lang="en-US" sz="1800" dirty="0"/>
              <a:t>  +  </a:t>
            </a:r>
            <a:r>
              <a:rPr lang="en-US" sz="1800" dirty="0">
                <a:hlinkClick r:id="rId3"/>
              </a:rPr>
              <a:t>https://www.statlearning.com</a:t>
            </a:r>
            <a:br>
              <a:rPr lang="en-US" sz="1800" dirty="0"/>
            </a:br>
            <a:r>
              <a:rPr lang="en-US" sz="1800" dirty="0">
                <a:solidFill>
                  <a:srgbClr val="4BAB50"/>
                </a:solidFill>
              </a:rPr>
              <a:t>(Chapter 9 to 9.4 gives background on SVMs. </a:t>
            </a:r>
            <a:br>
              <a:rPr lang="en-US" sz="1800" dirty="0">
                <a:solidFill>
                  <a:srgbClr val="4BAB50"/>
                </a:solidFill>
              </a:rPr>
            </a:br>
            <a:r>
              <a:rPr lang="en-US" sz="1800" dirty="0">
                <a:solidFill>
                  <a:srgbClr val="4BAB50"/>
                </a:solidFill>
              </a:rPr>
              <a:t>Optional: </a:t>
            </a:r>
            <a:br>
              <a:rPr lang="en-US" sz="1800" dirty="0">
                <a:solidFill>
                  <a:srgbClr val="4BAB50"/>
                </a:solidFill>
              </a:rPr>
            </a:br>
            <a:r>
              <a:rPr lang="en-US" sz="1800" dirty="0">
                <a:solidFill>
                  <a:srgbClr val="4BAB50"/>
                </a:solidFill>
              </a:rPr>
              <a:t>Chapters 3.1 and 3.2 goes over linear regression and </a:t>
            </a:r>
            <a:br>
              <a:rPr lang="en-US" sz="1800" dirty="0">
                <a:solidFill>
                  <a:srgbClr val="4BAB50"/>
                </a:solidFill>
              </a:rPr>
            </a:br>
            <a:r>
              <a:rPr lang="en-US" sz="1800" dirty="0">
                <a:solidFill>
                  <a:srgbClr val="4BAB50"/>
                </a:solidFill>
              </a:rPr>
              <a:t>4.1 to 4.4 gives an overview of classification with logistic regression &amp; LDA.)</a:t>
            </a:r>
          </a:p>
          <a:p>
            <a:endParaRPr lang="en-US" sz="1800" dirty="0">
              <a:solidFill>
                <a:srgbClr val="00B050"/>
              </a:solidFill>
            </a:endParaRPr>
          </a:p>
          <a:p>
            <a:r>
              <a:rPr lang="en-US" sz="1800" dirty="0">
                <a:solidFill>
                  <a:srgbClr val="C00000"/>
                </a:solidFill>
              </a:rPr>
              <a:t>“An Idiot’s guide to SVM”</a:t>
            </a:r>
            <a:br>
              <a:rPr lang="en-US" sz="1800" dirty="0"/>
            </a:br>
            <a:r>
              <a:rPr lang="en-US" sz="1800" dirty="0">
                <a:hlinkClick r:id="rId4"/>
              </a:rPr>
              <a:t>https://web.mit.edu/6.034/wwwbob/svm.pdf</a:t>
            </a:r>
            <a:br>
              <a:rPr lang="en-US" sz="1800" dirty="0"/>
            </a:br>
            <a:r>
              <a:rPr lang="en-US" sz="1800" dirty="0">
                <a:solidFill>
                  <a:srgbClr val="00B050"/>
                </a:solidFill>
              </a:rPr>
              <a:t>(Optional: extra background on SVMs)</a:t>
            </a:r>
            <a:br>
              <a:rPr lang="en-US" sz="1800" dirty="0">
                <a:solidFill>
                  <a:srgbClr val="00B050"/>
                </a:solidFill>
              </a:rPr>
            </a:br>
            <a:endParaRPr lang="en-US" sz="1800" dirty="0">
              <a:solidFill>
                <a:srgbClr val="00B050"/>
              </a:solidFill>
            </a:endParaRPr>
          </a:p>
          <a:p>
            <a:endParaRPr lang="en-US" sz="1800" dirty="0"/>
          </a:p>
          <a:p>
            <a:endParaRPr lang="en-US" sz="1800" dirty="0"/>
          </a:p>
        </p:txBody>
      </p:sp>
    </p:spTree>
    <p:extLst>
      <p:ext uri="{BB962C8B-B14F-4D97-AF65-F5344CB8AC3E}">
        <p14:creationId xmlns:p14="http://schemas.microsoft.com/office/powerpoint/2010/main" val="56765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E1CBCC3-CBCB-4D34-C9FE-7ED547F568D7}"/>
              </a:ext>
            </a:extLst>
          </p:cNvPr>
          <p:cNvSpPr>
            <a:spLocks noGrp="1" noChangeArrowheads="1"/>
          </p:cNvSpPr>
          <p:nvPr>
            <p:ph type="title"/>
          </p:nvPr>
        </p:nvSpPr>
        <p:spPr>
          <a:xfrm>
            <a:off x="0" y="152400"/>
            <a:ext cx="8991600" cy="1143000"/>
          </a:xfrm>
        </p:spPr>
        <p:txBody>
          <a:bodyPr/>
          <a:lstStyle/>
          <a:p>
            <a:pPr eaLnBrk="1" hangingPunct="1"/>
            <a:r>
              <a:rPr lang="en-US" altLang="en-US" dirty="0">
                <a:ea typeface="ＭＳ Ｐゴシック" panose="020B0600070205080204" pitchFamily="34" charset="-128"/>
              </a:rPr>
              <a:t>Find a Division to Separate Tagged Points</a:t>
            </a:r>
          </a:p>
        </p:txBody>
      </p:sp>
      <p:graphicFrame>
        <p:nvGraphicFramePr>
          <p:cNvPr id="31746" name="Object 2">
            <a:extLst>
              <a:ext uri="{FF2B5EF4-FFF2-40B4-BE49-F238E27FC236}">
                <a16:creationId xmlns:a16="http://schemas.microsoft.com/office/drawing/2014/main" id="{097FE475-2983-3249-052A-16E491D59413}"/>
              </a:ext>
            </a:extLst>
          </p:cNvPr>
          <p:cNvGraphicFramePr>
            <a:graphicFrameLocks noChangeAspect="1"/>
          </p:cNvGraphicFramePr>
          <p:nvPr/>
        </p:nvGraphicFramePr>
        <p:xfrm>
          <a:off x="0" y="1676400"/>
          <a:ext cx="8763000" cy="5122863"/>
        </p:xfrm>
        <a:graphic>
          <a:graphicData uri="http://schemas.openxmlformats.org/presentationml/2006/ole">
            <mc:AlternateContent xmlns:mc="http://schemas.openxmlformats.org/markup-compatibility/2006">
              <mc:Choice xmlns:v="urn:schemas-microsoft-com:vml" Requires="v">
                <p:oleObj name="Image" r:id="rId2" imgW="4445000" imgH="2597150" progId="Photoshop.Image.5">
                  <p:embed/>
                </p:oleObj>
              </mc:Choice>
              <mc:Fallback>
                <p:oleObj name="Image" r:id="rId2" imgW="4445000" imgH="2597150" progId="Photoshop.Image.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763000"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47" name="Line 4">
            <a:extLst>
              <a:ext uri="{FF2B5EF4-FFF2-40B4-BE49-F238E27FC236}">
                <a16:creationId xmlns:a16="http://schemas.microsoft.com/office/drawing/2014/main" id="{B0D31329-7052-CEFA-8E11-F3D8D166CFF6}"/>
              </a:ext>
            </a:extLst>
          </p:cNvPr>
          <p:cNvSpPr>
            <a:spLocks noChangeShapeType="1"/>
          </p:cNvSpPr>
          <p:nvPr/>
        </p:nvSpPr>
        <p:spPr bwMode="auto">
          <a:xfrm rot="-5400000">
            <a:off x="2247900" y="2743200"/>
            <a:ext cx="4876800" cy="205740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E58FABA6-FBFF-AC2F-2D34-41843D168C8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Discriminant to Position Plane</a:t>
            </a:r>
          </a:p>
        </p:txBody>
      </p:sp>
      <p:graphicFrame>
        <p:nvGraphicFramePr>
          <p:cNvPr id="32770" name="Object 2">
            <a:extLst>
              <a:ext uri="{FF2B5EF4-FFF2-40B4-BE49-F238E27FC236}">
                <a16:creationId xmlns:a16="http://schemas.microsoft.com/office/drawing/2014/main" id="{9B8BED3A-9629-C620-705E-ED155B9C7651}"/>
              </a:ext>
            </a:extLst>
          </p:cNvPr>
          <p:cNvGraphicFramePr>
            <a:graphicFrameLocks noChangeAspect="1"/>
          </p:cNvGraphicFramePr>
          <p:nvPr/>
        </p:nvGraphicFramePr>
        <p:xfrm>
          <a:off x="0" y="1676400"/>
          <a:ext cx="8763000" cy="5122863"/>
        </p:xfrm>
        <a:graphic>
          <a:graphicData uri="http://schemas.openxmlformats.org/presentationml/2006/ole">
            <mc:AlternateContent xmlns:mc="http://schemas.openxmlformats.org/markup-compatibility/2006">
              <mc:Choice xmlns:v="urn:schemas-microsoft-com:vml" Requires="v">
                <p:oleObj name="Image" r:id="rId2" imgW="4445000" imgH="2597150" progId="Photoshop.Image.5">
                  <p:embed/>
                </p:oleObj>
              </mc:Choice>
              <mc:Fallback>
                <p:oleObj name="Image" r:id="rId2" imgW="4445000" imgH="2597150" progId="Photoshop.Image.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763000"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71" name="Oval 4">
            <a:extLst>
              <a:ext uri="{FF2B5EF4-FFF2-40B4-BE49-F238E27FC236}">
                <a16:creationId xmlns:a16="http://schemas.microsoft.com/office/drawing/2014/main" id="{E109A600-FB16-9CDD-FD64-A04CFA96B61D}"/>
              </a:ext>
            </a:extLst>
          </p:cNvPr>
          <p:cNvSpPr>
            <a:spLocks noChangeArrowheads="1"/>
          </p:cNvSpPr>
          <p:nvPr/>
        </p:nvSpPr>
        <p:spPr bwMode="auto">
          <a:xfrm>
            <a:off x="2057400" y="2438400"/>
            <a:ext cx="228600" cy="228600"/>
          </a:xfrm>
          <a:prstGeom prst="ellipse">
            <a:avLst/>
          </a:prstGeom>
          <a:solidFill>
            <a:srgbClr val="CCFFCC"/>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Calibri" panose="020F0502020204030204" pitchFamily="34" charset="0"/>
            </a:endParaRPr>
          </a:p>
        </p:txBody>
      </p:sp>
      <p:sp>
        <p:nvSpPr>
          <p:cNvPr id="32772" name="Oval 5">
            <a:extLst>
              <a:ext uri="{FF2B5EF4-FFF2-40B4-BE49-F238E27FC236}">
                <a16:creationId xmlns:a16="http://schemas.microsoft.com/office/drawing/2014/main" id="{67C1E508-662F-A862-FDA9-CA7C45D331F2}"/>
              </a:ext>
            </a:extLst>
          </p:cNvPr>
          <p:cNvSpPr>
            <a:spLocks noChangeArrowheads="1"/>
          </p:cNvSpPr>
          <p:nvPr/>
        </p:nvSpPr>
        <p:spPr bwMode="auto">
          <a:xfrm>
            <a:off x="7162800" y="4572000"/>
            <a:ext cx="228600" cy="228600"/>
          </a:xfrm>
          <a:prstGeom prst="ellipse">
            <a:avLst/>
          </a:prstGeom>
          <a:solidFill>
            <a:srgbClr val="FFCC99"/>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Calibri" panose="020F0502020204030204" pitchFamily="34" charset="0"/>
            </a:endParaRPr>
          </a:p>
        </p:txBody>
      </p:sp>
      <p:sp>
        <p:nvSpPr>
          <p:cNvPr id="32773" name="Line 6">
            <a:extLst>
              <a:ext uri="{FF2B5EF4-FFF2-40B4-BE49-F238E27FC236}">
                <a16:creationId xmlns:a16="http://schemas.microsoft.com/office/drawing/2014/main" id="{F6141D9A-E99B-8188-3165-062420F8690A}"/>
              </a:ext>
            </a:extLst>
          </p:cNvPr>
          <p:cNvSpPr>
            <a:spLocks noChangeShapeType="1"/>
          </p:cNvSpPr>
          <p:nvPr/>
        </p:nvSpPr>
        <p:spPr bwMode="auto">
          <a:xfrm>
            <a:off x="2286000" y="2590800"/>
            <a:ext cx="4876800" cy="2057400"/>
          </a:xfrm>
          <a:prstGeom prst="line">
            <a:avLst/>
          </a:prstGeom>
          <a:noFill/>
          <a:ln w="22225" cap="rnd">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74" name="Line 7">
            <a:extLst>
              <a:ext uri="{FF2B5EF4-FFF2-40B4-BE49-F238E27FC236}">
                <a16:creationId xmlns:a16="http://schemas.microsoft.com/office/drawing/2014/main" id="{04781B02-F97A-71F6-D1BE-289C62E10729}"/>
              </a:ext>
            </a:extLst>
          </p:cNvPr>
          <p:cNvSpPr>
            <a:spLocks noChangeShapeType="1"/>
          </p:cNvSpPr>
          <p:nvPr/>
        </p:nvSpPr>
        <p:spPr bwMode="auto">
          <a:xfrm rot="-5400000">
            <a:off x="2247900" y="2743200"/>
            <a:ext cx="4876800" cy="205740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2ED7017-81C8-C068-748E-F3B7186DC264}"/>
              </a:ext>
            </a:extLst>
          </p:cNvPr>
          <p:cNvSpPr>
            <a:spLocks noGrp="1" noChangeArrowheads="1"/>
          </p:cNvSpPr>
          <p:nvPr>
            <p:ph type="title"/>
          </p:nvPr>
        </p:nvSpPr>
        <p:spPr>
          <a:xfrm>
            <a:off x="304800" y="0"/>
            <a:ext cx="8153400" cy="609600"/>
          </a:xfrm>
        </p:spPr>
        <p:txBody>
          <a:bodyPr/>
          <a:lstStyle/>
          <a:p>
            <a:pPr eaLnBrk="1" hangingPunct="1"/>
            <a:r>
              <a:rPr lang="en-US" altLang="en-US" b="1" dirty="0">
                <a:ea typeface="ＭＳ Ｐゴシック" panose="020B0600070205080204" pitchFamily="34" charset="-128"/>
              </a:rPr>
              <a:t>Fisher discriminant analysis &amp; LDA</a:t>
            </a:r>
          </a:p>
        </p:txBody>
      </p:sp>
      <p:sp>
        <p:nvSpPr>
          <p:cNvPr id="33794" name="Rectangle 3">
            <a:extLst>
              <a:ext uri="{FF2B5EF4-FFF2-40B4-BE49-F238E27FC236}">
                <a16:creationId xmlns:a16="http://schemas.microsoft.com/office/drawing/2014/main" id="{C2010274-879F-052C-AD6B-051D25BD7823}"/>
              </a:ext>
            </a:extLst>
          </p:cNvPr>
          <p:cNvSpPr>
            <a:spLocks noGrp="1" noChangeArrowheads="1"/>
          </p:cNvSpPr>
          <p:nvPr>
            <p:ph type="body" idx="1"/>
          </p:nvPr>
        </p:nvSpPr>
        <p:spPr>
          <a:xfrm>
            <a:off x="0" y="693738"/>
            <a:ext cx="9144000" cy="6172200"/>
          </a:xfrm>
        </p:spPr>
        <p:txBody>
          <a:bodyPr/>
          <a:lstStyle/>
          <a:p>
            <a:pPr marL="342900" indent="-342900" eaLnBrk="1" hangingPunct="1"/>
            <a:r>
              <a:rPr lang="en-US" altLang="en-US" dirty="0">
                <a:ea typeface="ＭＳ Ｐゴシック" panose="020B0600070205080204" pitchFamily="34" charset="-128"/>
              </a:rPr>
              <a:t>y = w</a:t>
            </a:r>
            <a:r>
              <a:rPr lang="en-US" altLang="en-US" baseline="-30000" dirty="0">
                <a:ea typeface="ＭＳ Ｐゴシック" panose="020B0600070205080204" pitchFamily="34" charset="-128"/>
              </a:rPr>
              <a:t>1</a:t>
            </a:r>
            <a:r>
              <a:rPr lang="en-US" altLang="en-US" dirty="0">
                <a:ea typeface="ＭＳ Ｐゴシック" panose="020B0600070205080204" pitchFamily="34" charset="-128"/>
              </a:rPr>
              <a:t>x</a:t>
            </a:r>
            <a:r>
              <a:rPr lang="en-US" altLang="en-US" baseline="-30000" dirty="0">
                <a:ea typeface="ＭＳ Ｐゴシック" panose="020B0600070205080204" pitchFamily="34" charset="-128"/>
              </a:rPr>
              <a:t>1</a:t>
            </a:r>
            <a:r>
              <a:rPr lang="en-US" altLang="en-US" dirty="0">
                <a:ea typeface="ＭＳ Ｐゴシック" panose="020B0600070205080204" pitchFamily="34" charset="-128"/>
              </a:rPr>
              <a:t> + w</a:t>
            </a:r>
            <a:r>
              <a:rPr lang="en-US" altLang="en-US" baseline="-30000" dirty="0">
                <a:ea typeface="ＭＳ Ｐゴシック" panose="020B0600070205080204" pitchFamily="34" charset="-128"/>
              </a:rPr>
              <a:t>2</a:t>
            </a:r>
            <a:r>
              <a:rPr lang="en-US" altLang="en-US" dirty="0">
                <a:ea typeface="ＭＳ Ｐゴシック" panose="020B0600070205080204" pitchFamily="34" charset="-128"/>
              </a:rPr>
              <a:t>x</a:t>
            </a:r>
            <a:r>
              <a:rPr lang="en-US" altLang="en-US" baseline="-30000" dirty="0">
                <a:ea typeface="ＭＳ Ｐゴシック" panose="020B0600070205080204" pitchFamily="34" charset="-128"/>
              </a:rPr>
              <a:t>2</a:t>
            </a:r>
            <a:r>
              <a:rPr lang="en-US" altLang="en-US" dirty="0">
                <a:ea typeface="ＭＳ Ｐゴシック" panose="020B0600070205080204" pitchFamily="34" charset="-128"/>
              </a:rPr>
              <a:t> + ... + </a:t>
            </a:r>
            <a:r>
              <a:rPr lang="en-US" altLang="en-US" dirty="0" err="1">
                <a:ea typeface="ＭＳ Ｐゴシック" panose="020B0600070205080204" pitchFamily="34" charset="-128"/>
              </a:rPr>
              <a:t>w</a:t>
            </a:r>
            <a:r>
              <a:rPr lang="en-US" altLang="en-US" baseline="-30000" dirty="0" err="1">
                <a:ea typeface="ＭＳ Ｐゴシック" panose="020B0600070205080204" pitchFamily="34" charset="-128"/>
              </a:rPr>
              <a:t>n</a:t>
            </a:r>
            <a:r>
              <a:rPr lang="en-US" altLang="en-US" dirty="0" err="1">
                <a:ea typeface="ＭＳ Ｐゴシック" panose="020B0600070205080204" pitchFamily="34" charset="-128"/>
              </a:rPr>
              <a:t>x</a:t>
            </a:r>
            <a:r>
              <a:rPr lang="en-US" altLang="en-US" baseline="-30000" dirty="0" err="1">
                <a:ea typeface="ＭＳ Ｐゴシック" panose="020B0600070205080204" pitchFamily="34" charset="-128"/>
              </a:rPr>
              <a:t>n</a:t>
            </a:r>
            <a:r>
              <a:rPr lang="en-US" altLang="en-US" dirty="0">
                <a:ea typeface="ＭＳ Ｐゴシック" panose="020B0600070205080204" pitchFamily="34" charset="-128"/>
              </a:rPr>
              <a:t> which maximizes the ratio of the separation of the class means to the sum of each class variance (within class variance). This linear combination is called the first linear discriminant or first canonical variate.</a:t>
            </a:r>
          </a:p>
          <a:p>
            <a:pPr marL="342900" indent="-342900" eaLnBrk="1" hangingPunct="1"/>
            <a:r>
              <a:rPr lang="en-US" altLang="en-US" dirty="0">
                <a:ea typeface="ＭＳ Ｐゴシック" panose="020B0600070205080204" pitchFamily="34" charset="-128"/>
              </a:rPr>
              <a:t>Classification of a future case is then determined by choosing the nearest class in the space of the first linear discriminant and significant subsequent discriminants, which maximally separate the class means and are constrained to be uncorrelated with previous ones.</a:t>
            </a:r>
          </a:p>
          <a:p>
            <a:pPr marL="342900" indent="-342900" eaLnBrk="1" hangingPunct="1"/>
            <a:r>
              <a:rPr lang="en-US" b="0" i="0" dirty="0">
                <a:solidFill>
                  <a:srgbClr val="001D35"/>
                </a:solidFill>
                <a:effectLst/>
                <a:latin typeface="Google Sans"/>
              </a:rPr>
              <a:t>LDA is a generalization of Fisher's linear discriminant</a:t>
            </a:r>
            <a:endParaRPr lang="en-US" altLang="en-US" dirty="0">
              <a:ea typeface="ＭＳ Ｐゴシック" panose="020B0600070205080204" pitchFamily="34" charset="-128"/>
            </a:endParaRPr>
          </a:p>
        </p:txBody>
      </p:sp>
      <p:graphicFrame>
        <p:nvGraphicFramePr>
          <p:cNvPr id="33795" name="Object 2">
            <a:extLst>
              <a:ext uri="{FF2B5EF4-FFF2-40B4-BE49-F238E27FC236}">
                <a16:creationId xmlns:a16="http://schemas.microsoft.com/office/drawing/2014/main" id="{522338AB-282C-9AAA-A2B4-35D055E8F6AC}"/>
              </a:ext>
            </a:extLst>
          </p:cNvPr>
          <p:cNvGraphicFramePr>
            <a:graphicFrameLocks noChangeAspect="1"/>
          </p:cNvGraphicFramePr>
          <p:nvPr>
            <p:extLst>
              <p:ext uri="{D42A27DB-BD31-4B8C-83A1-F6EECF244321}">
                <p14:modId xmlns:p14="http://schemas.microsoft.com/office/powerpoint/2010/main" val="1950791074"/>
              </p:ext>
            </p:extLst>
          </p:nvPr>
        </p:nvGraphicFramePr>
        <p:xfrm>
          <a:off x="3705886" y="4930971"/>
          <a:ext cx="1993157" cy="665456"/>
        </p:xfrm>
        <a:graphic>
          <a:graphicData uri="http://schemas.openxmlformats.org/presentationml/2006/ole">
            <mc:AlternateContent xmlns:mc="http://schemas.openxmlformats.org/markup-compatibility/2006">
              <mc:Choice xmlns:v="urn:schemas-microsoft-com:vml" Requires="v">
                <p:oleObj name="Equation" r:id="rId2" imgW="15798800" imgH="5270500" progId="Equation.3">
                  <p:embed/>
                </p:oleObj>
              </mc:Choice>
              <mc:Fallback>
                <p:oleObj name="Equation" r:id="rId2" imgW="15798800" imgH="5270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886" y="4930971"/>
                        <a:ext cx="1993157" cy="665456"/>
                      </a:xfrm>
                      <a:prstGeom prst="rect">
                        <a:avLst/>
                      </a:prstGeom>
                      <a:noFill/>
                      <a:ln>
                        <a:noFill/>
                      </a:ln>
                    </p:spPr>
                  </p:pic>
                </p:oleObj>
              </mc:Fallback>
            </mc:AlternateContent>
          </a:graphicData>
        </a:graphic>
      </p:graphicFrame>
      <p:graphicFrame>
        <p:nvGraphicFramePr>
          <p:cNvPr id="33796" name="Object 3">
            <a:extLst>
              <a:ext uri="{FF2B5EF4-FFF2-40B4-BE49-F238E27FC236}">
                <a16:creationId xmlns:a16="http://schemas.microsoft.com/office/drawing/2014/main" id="{B3F54CE1-097E-F52E-7549-DAB40DFD64E0}"/>
              </a:ext>
            </a:extLst>
          </p:cNvPr>
          <p:cNvGraphicFramePr>
            <a:graphicFrameLocks noChangeAspect="1"/>
          </p:cNvGraphicFramePr>
          <p:nvPr>
            <p:extLst>
              <p:ext uri="{D42A27DB-BD31-4B8C-83A1-F6EECF244321}">
                <p14:modId xmlns:p14="http://schemas.microsoft.com/office/powerpoint/2010/main" val="4003665310"/>
              </p:ext>
            </p:extLst>
          </p:nvPr>
        </p:nvGraphicFramePr>
        <p:xfrm>
          <a:off x="304800" y="5159777"/>
          <a:ext cx="3092450" cy="1273175"/>
        </p:xfrm>
        <a:graphic>
          <a:graphicData uri="http://schemas.openxmlformats.org/presentationml/2006/ole">
            <mc:AlternateContent xmlns:mc="http://schemas.openxmlformats.org/markup-compatibility/2006">
              <mc:Choice xmlns:v="urn:schemas-microsoft-com:vml" Requires="v">
                <p:oleObj name="Equation" r:id="rId4" imgW="25158700" imgH="8483600" progId="Equation.3">
                  <p:embed/>
                </p:oleObj>
              </mc:Choice>
              <mc:Fallback>
                <p:oleObj name="Equation" r:id="rId4" imgW="25158700" imgH="8483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159777"/>
                        <a:ext cx="30924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3797" name="Object 4">
            <a:extLst>
              <a:ext uri="{FF2B5EF4-FFF2-40B4-BE49-F238E27FC236}">
                <a16:creationId xmlns:a16="http://schemas.microsoft.com/office/drawing/2014/main" id="{113B3C55-D02B-EE8F-F0DC-4C3D951808EE}"/>
              </a:ext>
            </a:extLst>
          </p:cNvPr>
          <p:cNvGraphicFramePr>
            <a:graphicFrameLocks noChangeAspect="1"/>
          </p:cNvGraphicFramePr>
          <p:nvPr>
            <p:extLst>
              <p:ext uri="{D42A27DB-BD31-4B8C-83A1-F6EECF244321}">
                <p14:modId xmlns:p14="http://schemas.microsoft.com/office/powerpoint/2010/main" val="3458471959"/>
              </p:ext>
            </p:extLst>
          </p:nvPr>
        </p:nvGraphicFramePr>
        <p:xfrm>
          <a:off x="3627102" y="5948832"/>
          <a:ext cx="3505200" cy="757237"/>
        </p:xfrm>
        <a:graphic>
          <a:graphicData uri="http://schemas.openxmlformats.org/presentationml/2006/ole">
            <mc:AlternateContent xmlns:mc="http://schemas.openxmlformats.org/markup-compatibility/2006">
              <mc:Choice xmlns:v="urn:schemas-microsoft-com:vml" Requires="v">
                <p:oleObj name="Equation" r:id="rId6" imgW="25742900" imgH="5562600" progId="Equation.3">
                  <p:embed/>
                </p:oleObj>
              </mc:Choice>
              <mc:Fallback>
                <p:oleObj name="Equation" r:id="rId6" imgW="25742900" imgH="5562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102" y="5948832"/>
                        <a:ext cx="3505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8" name="Rectangle 6">
            <a:extLst>
              <a:ext uri="{FF2B5EF4-FFF2-40B4-BE49-F238E27FC236}">
                <a16:creationId xmlns:a16="http://schemas.microsoft.com/office/drawing/2014/main" id="{D313FF51-5D95-800B-C0E5-746FBB5938B8}"/>
              </a:ext>
            </a:extLst>
          </p:cNvPr>
          <p:cNvSpPr>
            <a:spLocks noChangeArrowheads="1"/>
          </p:cNvSpPr>
          <p:nvPr/>
        </p:nvSpPr>
        <p:spPr bwMode="auto">
          <a:xfrm>
            <a:off x="5189202" y="4758227"/>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chemeClr val="tx2"/>
                </a:solidFill>
                <a:latin typeface="Times New Roman" panose="02020603050405020304" pitchFamily="18" charset="0"/>
              </a:rPr>
              <a:t>Solution of 1</a:t>
            </a:r>
            <a:r>
              <a:rPr lang="en-US" altLang="en-US" sz="2000" baseline="30000" dirty="0">
                <a:solidFill>
                  <a:schemeClr val="tx2"/>
                </a:solidFill>
                <a:latin typeface="Times New Roman" panose="02020603050405020304" pitchFamily="18" charset="0"/>
              </a:rPr>
              <a:t>st</a:t>
            </a:r>
            <a:r>
              <a:rPr lang="en-US" altLang="en-US" sz="2000" dirty="0">
                <a:solidFill>
                  <a:schemeClr val="tx2"/>
                </a:solidFill>
                <a:latin typeface="Times New Roman" panose="02020603050405020304" pitchFamily="18" charset="0"/>
              </a:rPr>
              <a:t> variate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0C3B-A39A-0D5A-E630-111F3FCDA50B}"/>
              </a:ext>
            </a:extLst>
          </p:cNvPr>
          <p:cNvSpPr>
            <a:spLocks noGrp="1"/>
          </p:cNvSpPr>
          <p:nvPr>
            <p:ph type="title"/>
          </p:nvPr>
        </p:nvSpPr>
        <p:spPr>
          <a:xfrm>
            <a:off x="914721" y="365233"/>
            <a:ext cx="3886200" cy="1143000"/>
          </a:xfrm>
        </p:spPr>
        <p:txBody>
          <a:bodyPr/>
          <a:lstStyle/>
          <a:p>
            <a:r>
              <a:rPr lang="en-US" dirty="0"/>
              <a:t>Other Classic Linear Methods</a:t>
            </a:r>
          </a:p>
        </p:txBody>
      </p:sp>
      <p:sp>
        <p:nvSpPr>
          <p:cNvPr id="3" name="Content Placeholder 2">
            <a:extLst>
              <a:ext uri="{FF2B5EF4-FFF2-40B4-BE49-F238E27FC236}">
                <a16:creationId xmlns:a16="http://schemas.microsoft.com/office/drawing/2014/main" id="{27540CC0-7F8E-14A0-2D3B-ED734517FF4D}"/>
              </a:ext>
            </a:extLst>
          </p:cNvPr>
          <p:cNvSpPr>
            <a:spLocks noGrp="1"/>
          </p:cNvSpPr>
          <p:nvPr>
            <p:ph idx="1"/>
          </p:nvPr>
        </p:nvSpPr>
        <p:spPr>
          <a:xfrm>
            <a:off x="4800921" y="163717"/>
            <a:ext cx="3843603" cy="1980156"/>
          </a:xfrm>
        </p:spPr>
        <p:txBody>
          <a:bodyPr/>
          <a:lstStyle/>
          <a:p>
            <a:r>
              <a:rPr lang="en-US" dirty="0">
                <a:solidFill>
                  <a:schemeClr val="accent1">
                    <a:lumMod val="50000"/>
                  </a:schemeClr>
                </a:solidFill>
              </a:rPr>
              <a:t>We have already covered lin. regression for GWAS &amp; QTL earlier</a:t>
            </a:r>
          </a:p>
          <a:p>
            <a:r>
              <a:rPr lang="en-US" dirty="0"/>
              <a:t>Not going to cover </a:t>
            </a:r>
            <a:br>
              <a:rPr lang="en-US" dirty="0"/>
            </a:br>
            <a:r>
              <a:rPr lang="en-US" dirty="0"/>
              <a:t>more here</a:t>
            </a:r>
            <a:br>
              <a:rPr lang="en-US" dirty="0"/>
            </a:br>
            <a:r>
              <a:rPr lang="en-US" dirty="0"/>
              <a:t>(covered in a basic stats class) but </a:t>
            </a:r>
            <a:br>
              <a:rPr lang="en-US" dirty="0"/>
            </a:br>
            <a:r>
              <a:rPr lang="en-US" b="1" dirty="0">
                <a:solidFill>
                  <a:srgbClr val="C00000"/>
                </a:solidFill>
              </a:rPr>
              <a:t>very good to know!!! </a:t>
            </a:r>
          </a:p>
          <a:p>
            <a:r>
              <a:rPr lang="en-US" dirty="0"/>
              <a:t>ISLR has very good chapters on this. </a:t>
            </a:r>
          </a:p>
          <a:p>
            <a:endParaRPr lang="en-US" dirty="0"/>
          </a:p>
        </p:txBody>
      </p:sp>
      <p:pic>
        <p:nvPicPr>
          <p:cNvPr id="1028" name="Picture 4">
            <a:extLst>
              <a:ext uri="{FF2B5EF4-FFF2-40B4-BE49-F238E27FC236}">
                <a16:creationId xmlns:a16="http://schemas.microsoft.com/office/drawing/2014/main" id="{E65CEB81-B2A3-48FF-4B09-7ADED12C6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086" y="3272659"/>
            <a:ext cx="6688899" cy="3612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5A0D9E-1354-177C-41AE-45C38234C3B8}"/>
              </a:ext>
            </a:extLst>
          </p:cNvPr>
          <p:cNvSpPr txBox="1"/>
          <p:nvPr/>
        </p:nvSpPr>
        <p:spPr>
          <a:xfrm rot="16200000">
            <a:off x="-2120671" y="4237853"/>
            <a:ext cx="4809407" cy="430887"/>
          </a:xfrm>
          <a:prstGeom prst="rect">
            <a:avLst/>
          </a:prstGeom>
          <a:noFill/>
        </p:spPr>
        <p:txBody>
          <a:bodyPr wrap="square">
            <a:spAutoFit/>
          </a:bodyPr>
          <a:lstStyle/>
          <a:p>
            <a:r>
              <a:rPr lang="en-US" sz="1100" dirty="0">
                <a:solidFill>
                  <a:schemeClr val="bg1">
                    <a:lumMod val="50000"/>
                  </a:schemeClr>
                </a:solidFill>
              </a:rPr>
              <a:t>Image from https://</a:t>
            </a:r>
            <a:r>
              <a:rPr lang="en-US" sz="1100" dirty="0" err="1">
                <a:solidFill>
                  <a:schemeClr val="bg1">
                    <a:lumMod val="50000"/>
                  </a:schemeClr>
                </a:solidFill>
              </a:rPr>
              <a:t>medium.com</a:t>
            </a:r>
            <a:r>
              <a:rPr lang="en-US" sz="1100" dirty="0">
                <a:solidFill>
                  <a:schemeClr val="bg1">
                    <a:lumMod val="50000"/>
                  </a:schemeClr>
                </a:solidFill>
              </a:rPr>
              <a:t>/@</a:t>
            </a:r>
            <a:r>
              <a:rPr lang="en-US" sz="1100" dirty="0" err="1">
                <a:solidFill>
                  <a:schemeClr val="bg1">
                    <a:lumMod val="50000"/>
                  </a:schemeClr>
                </a:solidFill>
              </a:rPr>
              <a:t>praveenraj.gowd</a:t>
            </a:r>
            <a:r>
              <a:rPr lang="en-US" sz="1100" dirty="0">
                <a:solidFill>
                  <a:schemeClr val="bg1">
                    <a:lumMod val="50000"/>
                  </a:schemeClr>
                </a:solidFill>
              </a:rPr>
              <a:t>/why-is-logistic-regression-called-logistic-regression-and-not-a-logistic-classification-5a418293040d</a:t>
            </a:r>
          </a:p>
        </p:txBody>
      </p:sp>
      <p:sp>
        <p:nvSpPr>
          <p:cNvPr id="6" name="TextBox 5">
            <a:extLst>
              <a:ext uri="{FF2B5EF4-FFF2-40B4-BE49-F238E27FC236}">
                <a16:creationId xmlns:a16="http://schemas.microsoft.com/office/drawing/2014/main" id="{1E525447-0112-ED17-C914-D63EBEACBF6E}"/>
              </a:ext>
            </a:extLst>
          </p:cNvPr>
          <p:cNvSpPr txBox="1"/>
          <p:nvPr/>
        </p:nvSpPr>
        <p:spPr>
          <a:xfrm>
            <a:off x="1444381" y="2266814"/>
            <a:ext cx="3102452" cy="923330"/>
          </a:xfrm>
          <a:prstGeom prst="rect">
            <a:avLst/>
          </a:prstGeom>
          <a:noFill/>
        </p:spPr>
        <p:txBody>
          <a:bodyPr wrap="none" rtlCol="0">
            <a:spAutoFit/>
          </a:bodyPr>
          <a:lstStyle/>
          <a:p>
            <a:pPr algn="ctr"/>
            <a:r>
              <a:rPr lang="en-US" dirty="0"/>
              <a:t>Linear Regression to fit a line &amp;</a:t>
            </a:r>
          </a:p>
          <a:p>
            <a:pPr algn="ctr"/>
            <a:r>
              <a:rPr lang="en-US" dirty="0"/>
              <a:t>Logistic Regression “Classifier”</a:t>
            </a:r>
          </a:p>
          <a:p>
            <a:pPr algn="ctr"/>
            <a:endParaRPr lang="en-US" dirty="0"/>
          </a:p>
        </p:txBody>
      </p:sp>
    </p:spTree>
    <p:extLst>
      <p:ext uri="{BB962C8B-B14F-4D97-AF65-F5344CB8AC3E}">
        <p14:creationId xmlns:p14="http://schemas.microsoft.com/office/powerpoint/2010/main" val="168370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39659394-09A3-0CC8-EC7C-779782627CD0}"/>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Supervised Mining:</a:t>
            </a:r>
          </a:p>
        </p:txBody>
      </p:sp>
      <p:sp>
        <p:nvSpPr>
          <p:cNvPr id="210946" name="Subtitle 3">
            <a:extLst>
              <a:ext uri="{FF2B5EF4-FFF2-40B4-BE49-F238E27FC236}">
                <a16:creationId xmlns:a16="http://schemas.microsoft.com/office/drawing/2014/main" id="{524B7A71-847C-B2FF-4B9F-1B102EF02FE6}"/>
              </a:ext>
            </a:extLst>
          </p:cNvPr>
          <p:cNvSpPr>
            <a:spLocks noGrp="1"/>
          </p:cNvSpPr>
          <p:nvPr>
            <p:ph type="subTitle" idx="1"/>
          </p:nvPr>
        </p:nvSpPr>
        <p:spPr>
          <a:xfrm>
            <a:off x="1371600" y="3209925"/>
            <a:ext cx="6400800" cy="1752600"/>
          </a:xfrm>
        </p:spPr>
        <p:txBody>
          <a:bodyPr rtlCol="0">
            <a:normAutofit/>
          </a:bodyPr>
          <a:lstStyle/>
          <a:p>
            <a:pPr eaLnBrk="1" fontAlgn="auto" hangingPunct="1">
              <a:spcAft>
                <a:spcPts val="0"/>
              </a:spcAft>
              <a:buFont typeface="Arial"/>
              <a:buNone/>
              <a:defRPr/>
            </a:pPr>
            <a:r>
              <a:rPr lang="en-US" sz="4400" b="1" dirty="0">
                <a:solidFill>
                  <a:srgbClr val="FFFF00"/>
                </a:solidFill>
                <a:latin typeface="Arial" charset="0"/>
                <a:ea typeface="+mn-ea"/>
                <a:cs typeface="+mn-cs"/>
              </a:rPr>
              <a:t>SVM</a:t>
            </a:r>
          </a:p>
        </p:txBody>
      </p:sp>
    </p:spTree>
    <p:extLst>
      <p:ext uri="{BB962C8B-B14F-4D97-AF65-F5344CB8AC3E}">
        <p14:creationId xmlns:p14="http://schemas.microsoft.com/office/powerpoint/2010/main" val="26460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a:extLst>
              <a:ext uri="{FF2B5EF4-FFF2-40B4-BE49-F238E27FC236}">
                <a16:creationId xmlns:a16="http://schemas.microsoft.com/office/drawing/2014/main" id="{787C73DE-E9BE-068A-D7CE-ADAF85C9C8D6}"/>
              </a:ext>
            </a:extLst>
          </p:cNvPr>
          <p:cNvSpPr>
            <a:spLocks noGrp="1"/>
          </p:cNvSpPr>
          <p:nvPr>
            <p:ph idx="1"/>
          </p:nvPr>
        </p:nvSpPr>
        <p:spPr>
          <a:xfrm>
            <a:off x="457200" y="1417638"/>
            <a:ext cx="8229600" cy="5265737"/>
          </a:xfrm>
        </p:spPr>
        <p:txBody>
          <a:bodyPr/>
          <a:lstStyle/>
          <a:p>
            <a:pPr eaLnBrk="1" hangingPunct="1">
              <a:lnSpc>
                <a:spcPct val="90000"/>
              </a:lnSpc>
            </a:pPr>
            <a:r>
              <a:rPr lang="en-US" altLang="en-US" sz="2800" dirty="0">
                <a:ea typeface="ＭＳ Ｐゴシック" panose="020B0600070205080204" pitchFamily="34" charset="-128"/>
              </a:rPr>
              <a:t>A very powerful tool for classifications.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More flexible than LDA.</a:t>
            </a:r>
          </a:p>
          <a:p>
            <a:pPr eaLnBrk="1" hangingPunct="1">
              <a:lnSpc>
                <a:spcPct val="90000"/>
              </a:lnSpc>
            </a:pPr>
            <a:r>
              <a:rPr lang="en-US" altLang="en-US" sz="2800" dirty="0">
                <a:ea typeface="ＭＳ Ｐゴシック" panose="020B0600070205080204" pitchFamily="34" charset="-128"/>
              </a:rPr>
              <a:t>Example Applications:</a:t>
            </a:r>
          </a:p>
          <a:p>
            <a:pPr lvl="1" eaLnBrk="1" hangingPunct="1">
              <a:lnSpc>
                <a:spcPct val="90000"/>
              </a:lnSpc>
            </a:pPr>
            <a:r>
              <a:rPr lang="en-US" altLang="en-US" sz="2400" dirty="0">
                <a:ea typeface="ＭＳ Ｐゴシック" panose="020B0600070205080204" pitchFamily="34" charset="-128"/>
              </a:rPr>
              <a:t>Text categorization</a:t>
            </a:r>
          </a:p>
          <a:p>
            <a:pPr lvl="1" eaLnBrk="1" hangingPunct="1">
              <a:lnSpc>
                <a:spcPct val="90000"/>
              </a:lnSpc>
            </a:pPr>
            <a:r>
              <a:rPr lang="en-US" altLang="en-US" sz="2400" dirty="0">
                <a:ea typeface="ＭＳ Ｐゴシック" panose="020B0600070205080204" pitchFamily="34" charset="-128"/>
              </a:rPr>
              <a:t>Image classification</a:t>
            </a:r>
          </a:p>
          <a:p>
            <a:pPr lvl="1" eaLnBrk="1" hangingPunct="1">
              <a:lnSpc>
                <a:spcPct val="90000"/>
              </a:lnSpc>
            </a:pPr>
            <a:r>
              <a:rPr lang="en-US" altLang="en-US" sz="2400" dirty="0">
                <a:ea typeface="ＭＳ Ｐゴシック" panose="020B0600070205080204" pitchFamily="34" charset="-128"/>
              </a:rPr>
              <a:t>Spam email recognition, </a:t>
            </a:r>
            <a:r>
              <a:rPr lang="en-US" altLang="en-US" sz="2400" dirty="0" err="1">
                <a:ea typeface="ＭＳ Ｐゴシック" panose="020B0600070205080204" pitchFamily="34" charset="-128"/>
              </a:rPr>
              <a:t>etc</a:t>
            </a:r>
            <a:endParaRPr lang="en-US" altLang="en-US" sz="24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It has also been successfully applied in many biological problems: </a:t>
            </a:r>
          </a:p>
          <a:p>
            <a:pPr lvl="1" eaLnBrk="1" hangingPunct="1">
              <a:lnSpc>
                <a:spcPct val="90000"/>
              </a:lnSpc>
            </a:pPr>
            <a:r>
              <a:rPr lang="en-US" altLang="en-US" sz="2400" dirty="0">
                <a:ea typeface="ＭＳ Ｐゴシック" panose="020B0600070205080204" pitchFamily="34" charset="-128"/>
              </a:rPr>
              <a:t>Disease diagnosis</a:t>
            </a:r>
          </a:p>
          <a:p>
            <a:pPr lvl="1" eaLnBrk="1" hangingPunct="1">
              <a:lnSpc>
                <a:spcPct val="90000"/>
              </a:lnSpc>
            </a:pPr>
            <a:r>
              <a:rPr lang="en-US" altLang="en-US" sz="2400" dirty="0">
                <a:ea typeface="ＭＳ Ｐゴシック" panose="020B0600070205080204" pitchFamily="34" charset="-128"/>
              </a:rPr>
              <a:t>Automatic genome functional annotation</a:t>
            </a:r>
          </a:p>
          <a:p>
            <a:pPr lvl="1" eaLnBrk="1" hangingPunct="1">
              <a:lnSpc>
                <a:spcPct val="90000"/>
              </a:lnSpc>
            </a:pPr>
            <a:r>
              <a:rPr lang="en-US" altLang="en-US" sz="2400" dirty="0">
                <a:ea typeface="ＭＳ Ｐゴシック" panose="020B0600070205080204" pitchFamily="34" charset="-128"/>
              </a:rPr>
              <a:t>Prediction of protein-protein interactions</a:t>
            </a:r>
          </a:p>
          <a:p>
            <a:pPr lvl="1" eaLnBrk="1" hangingPunct="1">
              <a:lnSpc>
                <a:spcPct val="90000"/>
              </a:lnSpc>
            </a:pPr>
            <a:r>
              <a:rPr lang="en-US" altLang="en-US" sz="2400" dirty="0">
                <a:ea typeface="ＭＳ Ｐゴシック" panose="020B0600070205080204" pitchFamily="34" charset="-128"/>
              </a:rPr>
              <a:t>and more…</a:t>
            </a:r>
          </a:p>
          <a:p>
            <a:pPr eaLnBrk="1" hangingPunct="1">
              <a:lnSpc>
                <a:spcPct val="90000"/>
              </a:lnSpc>
            </a:pPr>
            <a:endParaRPr lang="en-US" altLang="en-US" dirty="0">
              <a:ea typeface="ＭＳ Ｐゴシック" panose="020B0600070205080204" pitchFamily="34" charset="-128"/>
            </a:endParaRPr>
          </a:p>
        </p:txBody>
      </p:sp>
      <p:sp>
        <p:nvSpPr>
          <p:cNvPr id="34818" name="Title 1">
            <a:extLst>
              <a:ext uri="{FF2B5EF4-FFF2-40B4-BE49-F238E27FC236}">
                <a16:creationId xmlns:a16="http://schemas.microsoft.com/office/drawing/2014/main" id="{F9C4DEBE-2CA1-628E-854D-9C90220FBDAA}"/>
              </a:ext>
            </a:extLst>
          </p:cNvPr>
          <p:cNvSpPr>
            <a:spLocks noGrp="1"/>
          </p:cNvSpPr>
          <p:nvPr>
            <p:ph type="title"/>
          </p:nvPr>
        </p:nvSpPr>
        <p:spPr/>
        <p:txBody>
          <a:bodyPr/>
          <a:lstStyle/>
          <a:p>
            <a:pPr eaLnBrk="1" hangingPunct="1"/>
            <a:r>
              <a:rPr lang="en-US" altLang="en-US" sz="3600">
                <a:solidFill>
                  <a:srgbClr val="000090"/>
                </a:solidFill>
                <a:ea typeface="ＭＳ Ｐゴシック" panose="020B0600070205080204" pitchFamily="34" charset="-128"/>
              </a:rPr>
              <a:t>Support Vector Machines</a:t>
            </a:r>
          </a:p>
        </p:txBody>
      </p:sp>
      <p:sp>
        <p:nvSpPr>
          <p:cNvPr id="2" name="TextBox 1">
            <a:extLst>
              <a:ext uri="{FF2B5EF4-FFF2-40B4-BE49-F238E27FC236}">
                <a16:creationId xmlns:a16="http://schemas.microsoft.com/office/drawing/2014/main" id="{CACF8E50-1D83-BAFE-E701-935FF13CBB4B}"/>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8</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5A39C98A-35AC-1B19-08E2-E2A8F9F87077}"/>
              </a:ext>
            </a:extLst>
          </p:cNvPr>
          <p:cNvSpPr>
            <a:spLocks noGrp="1"/>
          </p:cNvSpPr>
          <p:nvPr>
            <p:ph idx="1"/>
          </p:nvPr>
        </p:nvSpPr>
        <p:spPr>
          <a:xfrm>
            <a:off x="457200" y="454025"/>
            <a:ext cx="8229600" cy="5672138"/>
          </a:xfrm>
        </p:spPr>
        <p:txBody>
          <a:bodyPr/>
          <a:lstStyle/>
          <a:p>
            <a:pPr eaLnBrk="1" hangingPunct="1"/>
            <a:r>
              <a:rPr lang="en-US" altLang="en-US">
                <a:ea typeface="ＭＳ Ｐゴシック" panose="020B0600070205080204" pitchFamily="34" charset="-128"/>
              </a:rPr>
              <a:t>Example: Leukemia patient classification </a:t>
            </a:r>
          </a:p>
        </p:txBody>
      </p:sp>
      <p:pic>
        <p:nvPicPr>
          <p:cNvPr id="35842" name="Picture 4" descr="Screen Shot 2013-10-21 at 4.31.42 PM.png">
            <a:extLst>
              <a:ext uri="{FF2B5EF4-FFF2-40B4-BE49-F238E27FC236}">
                <a16:creationId xmlns:a16="http://schemas.microsoft.com/office/drawing/2014/main" id="{FB0CB8F2-65E2-6F17-7C94-4CD3BBAAB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255713"/>
            <a:ext cx="4279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Screen Shot 2013-10-21 at 4.31.52 PM.png">
            <a:extLst>
              <a:ext uri="{FF2B5EF4-FFF2-40B4-BE49-F238E27FC236}">
                <a16:creationId xmlns:a16="http://schemas.microsoft.com/office/drawing/2014/main" id="{26086460-6253-0A47-0B59-6BD6EE166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5003800"/>
            <a:ext cx="350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6">
            <a:extLst>
              <a:ext uri="{FF2B5EF4-FFF2-40B4-BE49-F238E27FC236}">
                <a16:creationId xmlns:a16="http://schemas.microsoft.com/office/drawing/2014/main" id="{30ECE001-954F-411F-B922-D4482563B33D}"/>
              </a:ext>
            </a:extLst>
          </p:cNvPr>
          <p:cNvSpPr txBox="1">
            <a:spLocks noChangeArrowheads="1"/>
          </p:cNvSpPr>
          <p:nvPr/>
        </p:nvSpPr>
        <p:spPr bwMode="auto">
          <a:xfrm>
            <a:off x="939800" y="5397500"/>
            <a:ext cx="341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ALL: acute lymphoblastic leukemia</a:t>
            </a:r>
          </a:p>
          <a:p>
            <a:pPr eaLnBrk="1" hangingPunct="1">
              <a:spcBef>
                <a:spcPct val="0"/>
              </a:spcBef>
              <a:buFontTx/>
              <a:buNone/>
            </a:pPr>
            <a:r>
              <a:rPr lang="en-US" altLang="en-US" sz="1800"/>
              <a:t>AML: acute myeloid leukemia</a:t>
            </a:r>
          </a:p>
        </p:txBody>
      </p:sp>
      <p:sp>
        <p:nvSpPr>
          <p:cNvPr id="35845" name="TextBox 7">
            <a:extLst>
              <a:ext uri="{FF2B5EF4-FFF2-40B4-BE49-F238E27FC236}">
                <a16:creationId xmlns:a16="http://schemas.microsoft.com/office/drawing/2014/main" id="{5DB69D2C-2F11-2000-E05C-4E0C0140C38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
        <p:nvSpPr>
          <p:cNvPr id="2" name="TextBox 1">
            <a:extLst>
              <a:ext uri="{FF2B5EF4-FFF2-40B4-BE49-F238E27FC236}">
                <a16:creationId xmlns:a16="http://schemas.microsoft.com/office/drawing/2014/main" id="{83B52B10-E8BD-4718-337B-926676944CD4}"/>
              </a:ext>
            </a:extLst>
          </p:cNvPr>
          <p:cNvSpPr txBox="1"/>
          <p:nvPr/>
        </p:nvSpPr>
        <p:spPr>
          <a:xfrm rot="16200000">
            <a:off x="7968052" y="5823154"/>
            <a:ext cx="2076027" cy="246221"/>
          </a:xfrm>
          <a:prstGeom prst="rect">
            <a:avLst/>
          </a:prstGeom>
          <a:noFill/>
        </p:spPr>
        <p:txBody>
          <a:bodyPr wrap="square" rtlCol="0">
            <a:spAutoFit/>
          </a:bodyPr>
          <a:lstStyle/>
          <a:p>
            <a:r>
              <a:rPr lang="en-US" sz="1000" dirty="0">
                <a:solidFill>
                  <a:schemeClr val="bg1">
                    <a:lumMod val="65000"/>
                  </a:schemeClr>
                </a:solidFill>
              </a:rPr>
              <a:t>  </a:t>
            </a:r>
            <a:fld id="{B066CE80-811F-DD44-8FA4-F2145BB3394B}" type="slidenum">
              <a:rPr lang="en-US" sz="1000" smtClean="0">
                <a:solidFill>
                  <a:schemeClr val="bg1">
                    <a:lumMod val="65000"/>
                  </a:schemeClr>
                </a:solidFill>
              </a:rPr>
              <a:pPr/>
              <a:t>9</a:t>
            </a:fld>
            <a:r>
              <a:rPr lang="en-US" sz="1000" dirty="0">
                <a:solidFill>
                  <a:schemeClr val="bg1">
                    <a:lumMod val="65000"/>
                  </a:schemeClr>
                </a:solidFill>
              </a:rPr>
              <a:t> - </a:t>
            </a:r>
            <a:r>
              <a:rPr lang="en-US" sz="1000" dirty="0" err="1">
                <a:solidFill>
                  <a:schemeClr val="bg1">
                    <a:lumMod val="65000"/>
                  </a:schemeClr>
                </a:solidFill>
              </a:rPr>
              <a:t>Lectures.gersteinlab.org</a:t>
            </a:r>
            <a:endParaRPr lang="en-US" sz="10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6858</TotalTime>
  <Words>1286</Words>
  <Application>Microsoft Macintosh PowerPoint</Application>
  <PresentationFormat>On-screen Show (4:3)</PresentationFormat>
  <Paragraphs>106</Paragraphs>
  <Slides>22</Slides>
  <Notes>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22</vt:i4>
      </vt:variant>
    </vt:vector>
  </HeadingPairs>
  <TitlesOfParts>
    <vt:vector size="36" baseType="lpstr">
      <vt:lpstr>ＭＳ Ｐゴシック</vt:lpstr>
      <vt:lpstr>Arial</vt:lpstr>
      <vt:lpstr>Calibri</vt:lpstr>
      <vt:lpstr>Courier New</vt:lpstr>
      <vt:lpstr>Google Sans</vt:lpstr>
      <vt:lpstr>Lucida Grande</vt:lpstr>
      <vt:lpstr>Symbol</vt:lpstr>
      <vt:lpstr>Times New Roman</vt:lpstr>
      <vt:lpstr>Office Theme</vt:lpstr>
      <vt:lpstr>3_cbb752_11apr10</vt:lpstr>
      <vt:lpstr>Default Design</vt:lpstr>
      <vt:lpstr>Black</vt:lpstr>
      <vt:lpstr>Image</vt:lpstr>
      <vt:lpstr>Equation</vt:lpstr>
      <vt:lpstr>PowerPoint Presentation</vt:lpstr>
      <vt:lpstr>Supervised Mining:</vt:lpstr>
      <vt:lpstr>Find a Division to Separate Tagged Points</vt:lpstr>
      <vt:lpstr>Discriminant to Position Plane</vt:lpstr>
      <vt:lpstr>Fisher discriminant analysis &amp; LDA</vt:lpstr>
      <vt:lpstr>Other Classic Linear Methods</vt:lpstr>
      <vt:lpstr>Supervised Mining:</vt:lpstr>
      <vt:lpstr>Support Vector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idea in the Kernel Trick</vt:lpstr>
      <vt:lpstr>Common  Kernels</vt:lpstr>
      <vt:lpstr>PowerPoint Presentation</vt:lpstr>
      <vt:lpstr>PowerPoint Presentation</vt:lpstr>
      <vt:lpstr>References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Data Mining</dc:title>
  <dc:creator>Michael Rutenberg Schoenberg</dc:creator>
  <cp:lastModifiedBy>Gerstein, Mark</cp:lastModifiedBy>
  <cp:revision>129</cp:revision>
  <dcterms:created xsi:type="dcterms:W3CDTF">2013-10-08T13:18:50Z</dcterms:created>
  <dcterms:modified xsi:type="dcterms:W3CDTF">2025-03-03T00:53:04Z</dcterms:modified>
</cp:coreProperties>
</file>