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85" r:id="rId3"/>
    <p:sldMasterId id="2147483709" r:id="rId4"/>
    <p:sldMasterId id="2147483906" r:id="rId5"/>
    <p:sldMasterId id="2147483963" r:id="rId6"/>
    <p:sldMasterId id="2147483975" r:id="rId7"/>
  </p:sldMasterIdLst>
  <p:notesMasterIdLst>
    <p:notesMasterId r:id="rId38"/>
  </p:notesMasterIdLst>
  <p:sldIdLst>
    <p:sldId id="6370" r:id="rId8"/>
    <p:sldId id="448" r:id="rId9"/>
    <p:sldId id="457" r:id="rId10"/>
    <p:sldId id="382" r:id="rId11"/>
    <p:sldId id="276" r:id="rId12"/>
    <p:sldId id="459" r:id="rId13"/>
    <p:sldId id="460" r:id="rId14"/>
    <p:sldId id="284" r:id="rId15"/>
    <p:sldId id="285" r:id="rId16"/>
    <p:sldId id="420" r:id="rId17"/>
    <p:sldId id="421" r:id="rId18"/>
    <p:sldId id="423" r:id="rId19"/>
    <p:sldId id="449" r:id="rId20"/>
    <p:sldId id="450" r:id="rId21"/>
    <p:sldId id="451" r:id="rId22"/>
    <p:sldId id="452" r:id="rId23"/>
    <p:sldId id="453" r:id="rId24"/>
    <p:sldId id="454" r:id="rId25"/>
    <p:sldId id="444" r:id="rId26"/>
    <p:sldId id="445" r:id="rId27"/>
    <p:sldId id="446" r:id="rId28"/>
    <p:sldId id="447" r:id="rId29"/>
    <p:sldId id="390" r:id="rId30"/>
    <p:sldId id="384" r:id="rId31"/>
    <p:sldId id="385" r:id="rId32"/>
    <p:sldId id="386" r:id="rId33"/>
    <p:sldId id="424" r:id="rId34"/>
    <p:sldId id="427" r:id="rId35"/>
    <p:sldId id="389" r:id="rId36"/>
    <p:sldId id="6372" r:id="rId3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67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5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14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7F49E9-2DBF-0B83-B811-9CCE470554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EE397-54FA-A574-F7C6-A90F4EAB05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16B9048-DF27-3243-B6ED-9CD464127E91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81C2919-EA1E-B775-1CD5-93D94957D8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85CD1B6-78A3-8940-8579-F59BFEDC6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E34EB-0563-0EC9-6334-EBE7B95CD9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CD82D-2582-4C91-2D40-A9B336221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AF8CA5-01C2-A14B-9745-F24EECD23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588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49CA78-16C5-7B49-B2D2-051E2A089D15}" type="slidenum">
              <a:rPr kumimoji="0" lang="en-US" altLang="x-non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588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39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AF999290-1408-A609-0DC3-F5D3E61C12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F9691F-B415-0A45-9FFF-5B9B107404DE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88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431707D2-857B-121C-9DF6-F91AC49858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0263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907DBEC-320C-F5EB-DC85-6DB05FA36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1663"/>
            <a:ext cx="5129213" cy="417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ADEE992F-3E1B-1B2C-0538-02F37C6354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6B6D11-4B1C-8C41-893D-7B06AD13666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88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B65836BC-53D1-441E-3AA0-8F58882774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0263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8A30D55-30AC-3033-AB56-259E90FA6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1663"/>
            <a:ext cx="5129213" cy="417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0FD90BFA-3151-13D0-74CC-299EFB9997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9CE99C-D39E-6C42-B352-76DB4855D908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88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245C0A04-3833-B09A-1106-079412A431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0263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A599B19-CE1A-F028-DDA2-3F64F68A5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1663"/>
            <a:ext cx="5129213" cy="417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414CCE97-C8ED-8E4F-0B45-E07F41497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4F688708-D6C2-9933-29A3-3ACD34B188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BB65EA20-966C-CB8A-B056-E363800BE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8029B3-A746-D543-8EFC-9FDC1A9D40E5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6B7B0BC3-8007-2489-D43E-22C96697C4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1DB4B76D-7D8F-BF82-D5A5-9DC33D3AB1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Emphasize that classification is based on underlying characteristics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9E3AECA8-E52C-9FD0-4C7E-A6B919375A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EA92DC8-91D7-F44B-923E-B9A2941C6F2D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E2386FF3-F165-3A6C-0774-4F4648FAA0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A3773613-0AD6-588D-5DD0-940F844333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9334FBAE-BDD5-99F1-D820-3E6945BC1A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6834550-6B0A-6649-B345-44D8CEB601F2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FC707-75AC-90B5-1810-02893951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7FFCE-C5EF-EB41-961F-98726FE285DB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3B94F-0D6D-5A74-A1AA-B67FC2B4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D61D6-6479-79B9-904E-D5EEC833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BF5DF-56E0-6C44-932A-5D67F5EDA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42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4EA8A-BE85-0CEC-E3FF-89ED441FD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3D917-6553-214B-85A7-C7EB736F1F9B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3E46D-7649-85A7-721F-AAF16BEC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2CAE4-B035-92B1-AA94-4E8E149F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68F1D-25C2-DF48-B6F9-3AC9930ED0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32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2CE4C-807D-9F26-FAC8-28241633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A46BD-70DE-9F45-81FC-4535B4D533F9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0694E-5C6A-9988-FFCF-65AA8B4AB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B6001-46A0-55E9-841B-D698BF65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6687A-912C-AE49-9267-E3B7E67F0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99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25800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08083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10824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94988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3987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386982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25692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0281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90072-98A9-E4EA-6236-E97D5B2C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48C57-7665-1045-AD7B-1D5961212172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A1327-660F-7C64-2F34-C2BB0623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6DC4A-C6A5-96B7-F8CD-50033E96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E51E-F55F-1749-B4BE-7AD94AFD68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978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478303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64697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65512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322587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4485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155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818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768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1460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475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BD4BA-DC1F-D36C-278F-1AD52B2E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3DF5-9F71-D74C-BA94-29D0D7E069F8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B03-F5E9-104A-467B-D6CBE9E3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A746C-8548-101D-520D-9E55ECB7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36428-C3C7-B742-86BF-1B0BFE3B6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463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750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3517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647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070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9235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699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666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3469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499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767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A3FAF3-33E6-5E0E-573D-A7E24A8AC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C8744-2EC2-604C-8B21-832F0E716FC7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E62F8B-4C14-783E-48FC-D8FA58C4E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841D4F-C265-1367-4C82-DB57D416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1E3B-8589-AA41-A309-CFB760E5FF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051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8334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0995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626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004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4597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35878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26F55-B02E-3174-59A2-A8C879D8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6906A-58FD-8A4A-A906-B928243B94B2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836BE-B439-9079-2F85-367F9A50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96DF7-D507-3603-6656-35B3A2BA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0A60-8560-E646-AAC6-A3D50753F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8118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D8989-0A8E-E522-9400-774146423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A891-EA15-7343-9C1F-D16D6BF366BE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74A18-3892-F800-32B7-E6B6904C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5CA9B-003A-67CC-731C-F45F3F08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C3DB-A9F0-8F45-AC56-233D3DDCBD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0391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2A560-9278-1AA4-6439-E87C11E1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B2A9-35B5-014D-BA54-DB84C626D032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49059-A2D0-5E2F-90DB-CE3D85AA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939D9-8230-2E0D-5918-A97E726F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8A82E-006C-AA48-B229-C770D84ED0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0998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1E1E0A-6D44-5849-8587-1BB3A37E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C40A0-EE5E-B84D-BA14-FAB49E435C1A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CC9A88-133E-C5CA-AED7-86A28A26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7C33D6-D7AA-477C-585E-EBF1B52D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B8905-BF3A-7143-BD5C-8F6F1FCD97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1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AAAC23-DE99-1405-33EB-FB64E21E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CF9C-4855-6F40-92DA-DC8B9E46C49D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7F2974-BBA7-FD34-49B0-1EB44867B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00CF23-4C94-2BAB-E0C7-5C4B6D3A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3DC2-1FFE-3B49-8006-369EB79646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398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3B871F-568B-8A3A-15A4-7BC157B8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187A8-DB28-BA40-87FC-C4848F3D9078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44A6B7-B865-E720-1121-8211573A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0F16BF-1057-EE0F-AAC8-7772A4E2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D871B-D075-6D4A-9620-F303A1334D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602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D36029C-338B-0682-14C2-C4EF26A1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4BBC-7EA4-5540-9FC3-05CAC6378F2F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0C0768-12BE-24E0-9FA7-3EC2A8CC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E438AA-A614-B00C-BA5C-FDDBD529D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611A-C3D5-8C43-9C36-119D2FE1EC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298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9B1FAB-CF99-A30B-04A8-62C7E16E0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7E4D0-165B-4D4B-9E47-ABBFC8A6E6D8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68E0320-ADB2-E2A2-F6EE-A3AFD24F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8CA91B-94E1-16FB-DA3A-7959CCE4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9DFE-5D90-5C47-886E-8328766B5C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6870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42B5C0-08F7-90C3-7099-EE261ED8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CBAA3-B327-4447-AE4D-CCC52E724AA8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8CA923-F9A6-8EE2-F56B-12A0FDDF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C12D16-4219-F7BE-310A-A50283BB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AD79E-1818-6043-B44E-9CBBABD01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5004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E1EA41-17C1-6E76-60A3-148F72D6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9D0C8-4A28-654C-92DF-5125980FD11B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10B642-BB17-0DDA-9977-2F28EF96D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6E8301-561F-FFDF-4690-FE76E4CB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28AA9-9B11-1047-933E-3157740E45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9609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A345A-12F3-340E-DE3E-56F9AEEC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2E7A-9B11-9841-B3B0-CA0B271A8188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C08ED-BDAC-B173-0A5F-76064A9B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1023F-11F7-A284-69D1-0D0832EC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A1C4-BF1D-2F46-88BB-9C686793A9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8866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8345E-7DB5-0A7F-5540-A246D8B17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3B34-2690-2245-B135-30130AA425A1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6F12-9977-A8A4-F55D-F6245874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19FCE-8F1B-CE53-14BE-78397809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15D3-1672-5D40-8C27-3EBD0D6AAA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584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62AFB-3CA7-E578-959C-A77D5D758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108AB-DB96-774A-8384-CF7C91370DFA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2F31C-5289-FC30-7937-65BADAAE5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D745C-86A4-6ACB-1276-CED8179E5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57E2B-7871-8B4D-B3D5-9072731CFC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1666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3E510-CE4E-D7F7-8A64-6153A8AB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25743-D715-9042-874F-19C7D094F365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9D759-206A-42CD-7EB6-E5742EA45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D3DF0-52AA-0547-7F53-9A3C1F2B1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874EA-BF99-BE42-988E-757DCD04E4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3030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8FCC9-F66F-6600-29BB-93EE1BB3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BE4E5-8FC2-0148-B8AF-A3F03122615E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A2D2A-F1D7-B19D-8980-B40B5F1F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53C23-37CA-7725-AD35-26BC0F77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73019-B3B1-1845-8D18-48FAA6479B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2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63C7451-597F-020B-237A-B332429D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95E3-2BEE-BD4D-96DA-97247E1019C6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DAAEA5-5C62-60B3-1DF1-3D7719DB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66FA25A-34A2-FF67-918F-B4FD9EA6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CC8D3-F51D-C34E-8A3F-8E4A6C903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5173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EC3921-D9D7-75B9-16B4-078EF5D4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C52B1-814B-A84A-802B-96C64BAEAB7B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CEA1A2-A130-051A-6AB5-50EB51E42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35490B-0449-EDAC-5CAA-32215C9FE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311F6-3F69-5D4D-AF02-18CAFB4309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439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B4803EF-0A07-076A-199E-397A9C8B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36C91-F4BD-F549-BB82-3728EB4CB357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B5DABE9-74B6-E589-F393-EFCCAE8D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C388B8-1850-9821-D022-3297B51A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2C1F5-A00F-9F47-979B-6CB32EF3A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0438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A3871A8-8660-6992-22D1-7308ED953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3F8BC-C25F-6C4E-8A29-08656101732C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E357A84-6C42-2762-9B38-A746B0D4F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17C747-9FAE-0C7C-AEFC-D26D5E5A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D4350-F1AF-6A4E-900D-0CD045199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0433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1AF830-A7BC-50EB-74EE-2403B368F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6374A-0029-0048-91E1-7E4CEE3530D0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2D5FAC-D2FA-686C-2D63-EECBD9F20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5C7E6B-1F84-7E3D-E3F6-2696A119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1244-53AD-934B-92BD-D01997A69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610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F40B6C-CE76-6809-21F2-5BDEDBF6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E7A7E-62B6-F848-9F5E-C76E4744A7FF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1BF1AE-C066-4E53-7AD4-DCFDE8875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ECD52B-A04D-1B53-97A1-E980D4A5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0C387-CBAF-394D-8458-7A8A10306E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7797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0F8FA2-631C-357F-CDD2-00072DB3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3A4C7-4230-A34C-B912-03E0D421746B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4D9609-C3B9-C894-5334-2C528A36F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28DBFE-BB8B-3BDE-CBE7-4ED5EEB6D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C094-5CB0-4747-9A92-265A7ABB28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74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44016-B82D-2B59-485B-B07F2F01F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BBF9-5CE7-E94B-BA1A-AF088D3B3545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1074-5169-150D-B046-75EF79CBA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D749B-DC33-62FD-627C-EDE43C3C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8A480-00CB-8241-8A7D-B008AD62C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7841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65481-D6BC-8E8C-30C7-B38DBE2A6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FB75-1CBC-6644-BCC6-57D7D9286AAC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921C2-A116-3BD2-528C-B88BA89C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F31E3-3F4D-CED6-209F-9765C8CB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731D2-830A-BC4B-B381-34FBBB981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8075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8554" y="169072"/>
            <a:ext cx="8326891" cy="1244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E04ACA1F-8E42-D8FE-E0A4-FFD7D9492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7F3884F1-FB4D-E7E1-C04C-8D5162C2ADB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21BFB-3739-E74C-8B5E-1F5EBA7D5B8B}" type="datetimeFigureOut">
              <a:rPr lang="en-US"/>
              <a:pPr>
                <a:defRPr/>
              </a:pPr>
              <a:t>2/19/25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17626B9B-FA59-71AE-E86E-7BC97DDE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E10D1-570D-1A48-A38E-C0D4C59DAE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7932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i="0">
                <a:solidFill>
                  <a:srgbClr val="00B050"/>
                </a:solidFill>
                <a:latin typeface="Palatino"/>
                <a:cs typeface="Palati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400" b="0" i="0">
                <a:solidFill>
                  <a:schemeClr val="tx1"/>
                </a:solidFill>
                <a:latin typeface="Palatino"/>
                <a:cs typeface="Palatino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465854EC-73AA-2A40-178F-FF7AE023D9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457A0E0D-8BB3-A181-E4BC-BD90130A73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4E22-2190-224E-A098-DD17A790CC00}" type="datetimeFigureOut">
              <a:rPr lang="en-US"/>
              <a:pPr>
                <a:defRPr/>
              </a:pPr>
              <a:t>2/19/25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77763A6F-B771-84DF-0CD7-CB4A9E66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6A3E7-C4F5-1740-A62C-63AA8B0BA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94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D46FFC-DD4A-3BB6-ABF7-DA733E28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810C-723E-154F-A100-A16536BD6CFB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A0DC8E-6CAF-3343-E1F0-D4ADBFAD0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56B4BDA-F353-D8A8-FB56-FA163955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B2B9-8144-A746-B68C-0940DC0246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5407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i="0">
                <a:solidFill>
                  <a:srgbClr val="00B050"/>
                </a:solidFill>
                <a:latin typeface="Palatino"/>
                <a:cs typeface="Palati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498C059B-04D1-93ED-2177-F2E21A0146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7677FFF-DE96-58A3-4CE2-3704BF6E165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E18A0-58C1-5D4E-B2A8-813C241845C5}" type="datetimeFigureOut">
              <a:rPr lang="en-US"/>
              <a:pPr>
                <a:defRPr/>
              </a:pPr>
              <a:t>2/19/25</a:t>
            </a:fld>
            <a:endParaRPr 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DDB82CFD-A8DD-79A0-9A4F-71C2180E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E206-A518-5C46-9DF8-F07CFC0CFD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3164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i="0">
                <a:solidFill>
                  <a:srgbClr val="00B050"/>
                </a:solidFill>
                <a:latin typeface="Palatino"/>
                <a:cs typeface="Palatino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22609FC8-CC48-38AB-FB4B-52AAE7862D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9D422D20-74AA-5A44-CC25-C7C61757337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D1284-CA0B-9A44-8B4D-C29977048C08}" type="datetimeFigureOut">
              <a:rPr lang="en-US"/>
              <a:pPr>
                <a:defRPr/>
              </a:pPr>
              <a:t>2/19/25</a:t>
            </a:fld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480949EC-458B-0624-9A24-FC3010B5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E838-F83D-5541-AEDF-E6CB355A30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4228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>
            <a:extLst>
              <a:ext uri="{FF2B5EF4-FFF2-40B4-BE49-F238E27FC236}">
                <a16:creationId xmlns:a16="http://schemas.microsoft.com/office/drawing/2014/main" id="{F8C2992F-EE00-61FA-15B4-7EE3013272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>
            <a:extLst>
              <a:ext uri="{FF2B5EF4-FFF2-40B4-BE49-F238E27FC236}">
                <a16:creationId xmlns:a16="http://schemas.microsoft.com/office/drawing/2014/main" id="{07FB5DD8-03A7-F8C0-0FA9-7F7DA0369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D9AF8-B28B-0B46-BA97-4ACB919DE84A}" type="datetimeFigureOut">
              <a:rPr lang="en-US"/>
              <a:pPr>
                <a:defRPr/>
              </a:pPr>
              <a:t>2/19/25</a:t>
            </a:fld>
            <a:endParaRPr lang="en-US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56E4B0E9-E2F3-4B45-4B3A-5D872DE3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D94E-8044-7B49-96DB-49F32AE637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41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F0A21B-D180-DB8A-C714-F9E2AFDF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679F8-12C3-7F4C-9B41-917D39A2BB84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FFBCD7-5384-2B04-FAAE-33F205380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15F440-5DEF-B5B9-4C80-3288C396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87E62-72E5-7341-AEE8-BC8B1A972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02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0CB228-A666-6C10-C132-1D6B55AE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C9AC6-7D2B-274E-B077-7FD43439AF27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670DA0-E6FC-0A50-3157-5FAE4BFD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990348-877B-240E-4D33-F24D8ABD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F0DB0-BFEA-F04D-9EA6-380746FDF0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93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9675EB-8B0A-16F7-714D-7C8F864591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C6DEE7-8825-3858-C8B1-9F2E1C80EB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D5C7E-C52E-34F4-4632-F5DA53320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8C3F55-53F9-1143-AB3E-6F2553D8ACD4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8809A-52A8-40E3-556B-3DEAE7202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8B095-7644-E478-B637-6A8E629CC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C6D131D-88B2-0C4B-B934-375C286BFC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B39ECF5-35F4-4EF6-213A-543132906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2EDD557-0578-3D31-34B2-AE57EABBE7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CAAEE0DC-EEF5-0946-16ED-644C76DA0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88" y="6673850"/>
            <a:ext cx="1695450" cy="184150"/>
          </a:xfrm>
          <a:prstGeom prst="rect">
            <a:avLst/>
          </a:prstGeom>
          <a:noFill/>
          <a:ln>
            <a:noFill/>
          </a:ln>
        </p:spPr>
        <p:txBody>
          <a:bodyPr lIns="92066" tIns="46033" rIns="92066" bIns="46033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700">
                <a:solidFill>
                  <a:srgbClr val="FFFFFF"/>
                </a:solidFill>
                <a:latin typeface="Arial" panose="020B0604020202020204" pitchFamily="34" charset="0"/>
              </a:rPr>
              <a:t>Do not reproduce without permission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F8FFFE14-542C-7E88-0C7D-10D60A4389F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2E8BBEE1-DB3B-8446-8744-AB840461C491}" type="slidenum">
              <a:rPr lang="en-US" altLang="en-US" sz="1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b="1">
                <a:solidFill>
                  <a:srgbClr val="808080"/>
                </a:solidFill>
                <a:latin typeface="Arial" panose="020B0604020202020204" pitchFamily="34" charset="0"/>
              </a:rPr>
              <a:t> - </a:t>
            </a:r>
            <a:r>
              <a:rPr lang="en-US" altLang="en-US" sz="1000" b="1">
                <a:solidFill>
                  <a:srgbClr val="969696"/>
                </a:solidFill>
                <a:latin typeface="Arial" panose="020B0604020202020204" pitchFamily="34" charset="0"/>
              </a:rPr>
              <a:t>Lectures.GersteinLab.org</a:t>
            </a:r>
            <a:r>
              <a:rPr lang="en-US" altLang="en-US" sz="400">
                <a:solidFill>
                  <a:srgbClr val="8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">
                <a:solidFill>
                  <a:srgbClr val="000000"/>
                </a:solidFill>
                <a:latin typeface="Arial" panose="020B0604020202020204" pitchFamily="34" charset="0"/>
              </a:rPr>
              <a:t>(c) '09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52AECD6-A8EE-6578-0B67-FCD430CD58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F07C152-132C-2760-A33D-84150FB8D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9">
            <a:extLst>
              <a:ext uri="{FF2B5EF4-FFF2-40B4-BE49-F238E27FC236}">
                <a16:creationId xmlns:a16="http://schemas.microsoft.com/office/drawing/2014/main" id="{746A40CD-C899-1847-659B-023C45E5238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827169" y="5512594"/>
            <a:ext cx="2176462" cy="3048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defRPr/>
            </a:pPr>
            <a:fld id="{610F620C-6858-6341-9112-C093EA137C16}" type="slidenum">
              <a:rPr lang="en-US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pPr defTabSz="914400">
                <a:defRPr/>
              </a:pPr>
              <a:t>‹#›</a:t>
            </a:fld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b="1">
                <a:solidFill>
                  <a:srgbClr val="808080"/>
                </a:solidFill>
                <a:latin typeface="Arial" panose="020B0604020202020204" pitchFamily="34" charset="0"/>
              </a:rPr>
              <a:t>GersteinLab.org </a:t>
            </a: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b="1">
                <a:solidFill>
                  <a:srgbClr val="808080"/>
                </a:solidFill>
                <a:latin typeface="Arial" panose="020B0604020202020204" pitchFamily="34" charset="0"/>
              </a:rPr>
              <a:t>‘14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Symbol" pitchFamily="2" charset="2"/>
        <a:buChar char="à"/>
        <a:defRPr>
          <a:solidFill>
            <a:schemeClr val="tx1"/>
          </a:solidFill>
          <a:latin typeface="+mn-lt"/>
          <a:ea typeface="ＭＳ Ｐゴシック" charset="-128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o"/>
        <a:defRPr>
          <a:solidFill>
            <a:schemeClr val="tx1"/>
          </a:solidFill>
          <a:latin typeface="+mn-lt"/>
          <a:ea typeface="ＭＳ Ｐゴシック" charset="-128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906AC02-D1A0-D4D3-CE00-8E28E8CAD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B7A419D-1707-F4A8-483D-6D84FAC5F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9">
            <a:extLst>
              <a:ext uri="{FF2B5EF4-FFF2-40B4-BE49-F238E27FC236}">
                <a16:creationId xmlns:a16="http://schemas.microsoft.com/office/drawing/2014/main" id="{E34672A4-29E5-2687-1CB3-F465AF893F5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300787" y="3986213"/>
            <a:ext cx="5229225" cy="3048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defRPr/>
            </a:pPr>
            <a:fld id="{309062DD-C03E-F140-A697-D89BCC5129BC}" type="slidenum">
              <a:rPr lang="en-US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pPr defTabSz="914400">
                <a:defRPr/>
              </a:pPr>
              <a:t>‹#›</a:t>
            </a:fld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1400" b="1">
                <a:solidFill>
                  <a:srgbClr val="808080"/>
                </a:solidFill>
                <a:latin typeface="Arial" panose="020B0604020202020204" pitchFamily="34" charset="0"/>
              </a:rPr>
              <a:t>(c) Mark Gerstein, 1999, Yale, bioinfo.mbb.yale.edu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Symbol" pitchFamily="2" charset="2"/>
        <a:buChar char="à"/>
        <a:defRPr>
          <a:solidFill>
            <a:schemeClr val="tx1"/>
          </a:solidFill>
          <a:latin typeface="+mn-lt"/>
          <a:ea typeface="ＭＳ Ｐゴシック" charset="-128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o"/>
        <a:defRPr>
          <a:solidFill>
            <a:schemeClr val="tx1"/>
          </a:solidFill>
          <a:latin typeface="+mn-lt"/>
          <a:ea typeface="ＭＳ Ｐゴシック" charset="-128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>
            <a:extLst>
              <a:ext uri="{FF2B5EF4-FFF2-40B4-BE49-F238E27FC236}">
                <a16:creationId xmlns:a16="http://schemas.microsoft.com/office/drawing/2014/main" id="{D12D7078-06CE-C9DC-F2FD-8845C9BFB6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3EBDE115-9D37-86CD-1533-9EFF137A07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D9CB9-59DF-5BAA-AA61-D17C5DD1B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6D0ED46-13C6-A64F-B535-1997588B9405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CEBCE-8685-0962-C9BC-92B83292E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3032A-4D66-3E02-1CD2-EC0159F66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A03040-4121-AD4D-B33E-3D3E5E78CC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>
            <a:extLst>
              <a:ext uri="{FF2B5EF4-FFF2-40B4-BE49-F238E27FC236}">
                <a16:creationId xmlns:a16="http://schemas.microsoft.com/office/drawing/2014/main" id="{FFA68F65-ADFE-EDF1-E264-194CF1BB45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30B6AC45-C99E-E478-3EC0-147F904C00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5CD72-F2B8-7432-5B19-AAF7EFDD4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09DF446-53C6-7146-801B-CE29268C0869}" type="datetimeFigureOut">
              <a:rPr lang="en-US" altLang="en-US"/>
              <a:pPr>
                <a:defRPr/>
              </a:pPr>
              <a:t>2/19/25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D265-0567-1311-CB94-14C43D31C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0C4CE-09F2-2B10-FD2B-48D0EEA4C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17A160-9D12-7B44-8486-27137120B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150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Holder 2">
            <a:extLst>
              <a:ext uri="{FF2B5EF4-FFF2-40B4-BE49-F238E27FC236}">
                <a16:creationId xmlns:a16="http://schemas.microsoft.com/office/drawing/2014/main" id="{F21A5059-9C2B-80C3-EC80-D87EE880D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65488" y="369888"/>
            <a:ext cx="26130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26627" name="Holder 3">
            <a:extLst>
              <a:ext uri="{FF2B5EF4-FFF2-40B4-BE49-F238E27FC236}">
                <a16:creationId xmlns:a16="http://schemas.microsoft.com/office/drawing/2014/main" id="{5C52E9D4-A0F3-BD33-3C95-D90B8FA63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1695450"/>
            <a:ext cx="78136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DFBE309E-8A92-0884-511B-935902C5357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347BF178-3E2A-F6FF-A0AE-16163F7241A8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845515-C614-2A49-8C24-46DF66AC8130}" type="datetimeFigureOut">
              <a:rPr lang="en-US"/>
              <a:pPr>
                <a:defRPr/>
              </a:pPr>
              <a:t>2/19/25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3EB215DF-360D-307C-35DD-85D030C45C8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04238" y="6329363"/>
            <a:ext cx="203200" cy="238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01600">
              <a:lnSpc>
                <a:spcPts val="1413"/>
              </a:lnSpc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34BC9F7-5E5E-BE4F-A07D-2CB3C21EB1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16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ikit-learn.org/stable/tutorial/machine_learning_map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hyperlink" Target="https://www.amazon.com/Introduction-Statistical-Learning-Applications-Statistics/dp/1071614177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uiltin.com/data-science/roc-curves-auc" TargetMode="External"/><Relationship Id="rId4" Type="http://schemas.openxmlformats.org/officeDocument/2006/relationships/hyperlink" Target="https://doi.org/10.1038/s41580-021-00407-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175046"/>
            <a:ext cx="1464965" cy="606754"/>
          </a:xfrm>
        </p:spPr>
        <p:txBody>
          <a:bodyPr/>
          <a:lstStyle/>
          <a:p>
            <a:pPr algn="l" eaLnBrk="1" hangingPunct="1"/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Mark Gerstein</a:t>
            </a:r>
            <a:b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</a:br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Yale U.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8556625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Symbol" charset="2"/>
              <a:buChar char="à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CC422-BA08-6284-A4AE-2840DDD83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97" y="1476573"/>
            <a:ext cx="5618006" cy="4314627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7A36139-0478-44C0-C73E-8E1A0189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4" y="259932"/>
            <a:ext cx="8577072" cy="9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Biomedical Data Science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altLang="x-non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</a:t>
            </a:r>
            <a:r>
              <a:rPr kumimoji="0" lang="en-US" altLang="x-non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GersteinLab.org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/courses/452)</a:t>
            </a:r>
          </a:p>
          <a:p>
            <a:pPr lvl="0" eaLnBrk="1" hangingPunct="1">
              <a:lnSpc>
                <a:spcPct val="80000"/>
              </a:lnSpc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Supervised Mining: Preliminaries + Decision Trees 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(25m8a+25m8b)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D1F2A44-489F-A451-BEA1-689BEA611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654" y="5707604"/>
            <a:ext cx="3458700" cy="9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0" algn="r" eaLnBrk="1" hangingPunct="1"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Last edit in spring ’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25. Condensed (with ~2 slide deletions + a little more on RF) </a:t>
            </a:r>
            <a:r>
              <a:rPr lang="en-US" altLang="ja-JP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ＭＳ Ｐゴシック" panose="020B0600070205080204" pitchFamily="34" charset="-128"/>
              </a:rPr>
              <a:t>from 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22m8a, Merging in 8b before DTs. Collectively similar to</a:t>
            </a:r>
            <a: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 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2021’s M8a &amp; M8b [which have a videos]. </a:t>
            </a:r>
            <a:endParaRPr kumimoji="0" lang="en-US" altLang="x-none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99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48"/>
    </mc:Choice>
    <mc:Fallback xmlns="">
      <p:transition spd="slow" advTm="320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EBB998EA-3566-18FD-26F0-5BDA3DA6F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Find a Division to Separate Tagged Points</a:t>
            </a:r>
          </a:p>
        </p:txBody>
      </p:sp>
      <p:graphicFrame>
        <p:nvGraphicFramePr>
          <p:cNvPr id="40962" name="Object 2">
            <a:extLst>
              <a:ext uri="{FF2B5EF4-FFF2-40B4-BE49-F238E27FC236}">
                <a16:creationId xmlns:a16="http://schemas.microsoft.com/office/drawing/2014/main" id="{C32B7554-3DC3-3385-16DB-B09177FE16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676400"/>
          <a:ext cx="8763000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445000" imgH="2597150" progId="Photoshop.Image.5">
                  <p:embed/>
                </p:oleObj>
              </mc:Choice>
              <mc:Fallback>
                <p:oleObj name="Image" r:id="rId2" imgW="4445000" imgH="259715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8763000" cy="512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Line 4">
            <a:extLst>
              <a:ext uri="{FF2B5EF4-FFF2-40B4-BE49-F238E27FC236}">
                <a16:creationId xmlns:a16="http://schemas.microsoft.com/office/drawing/2014/main" id="{E0388DA4-3325-2A44-43F7-3259CC05F8F6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247900" y="2743200"/>
            <a:ext cx="4876800" cy="2057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FA25B42C-DF7F-A87B-B07D-7054DFCEB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Extrapolate to Untagged Points</a:t>
            </a:r>
          </a:p>
        </p:txBody>
      </p:sp>
      <p:graphicFrame>
        <p:nvGraphicFramePr>
          <p:cNvPr id="41986" name="Object 2">
            <a:extLst>
              <a:ext uri="{FF2B5EF4-FFF2-40B4-BE49-F238E27FC236}">
                <a16:creationId xmlns:a16="http://schemas.microsoft.com/office/drawing/2014/main" id="{BD45D4A2-7FD6-DC22-CA52-92401CF6EF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676400"/>
          <a:ext cx="8763000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445000" imgH="2597150" progId="Photoshop.Image.5">
                  <p:embed/>
                </p:oleObj>
              </mc:Choice>
              <mc:Fallback>
                <p:oleObj name="Image" r:id="rId2" imgW="4445000" imgH="259715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8763000" cy="512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Line 4">
            <a:extLst>
              <a:ext uri="{FF2B5EF4-FFF2-40B4-BE49-F238E27FC236}">
                <a16:creationId xmlns:a16="http://schemas.microsoft.com/office/drawing/2014/main" id="{17E052D7-B90C-468B-C7F5-B9A6481D696B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247900" y="2743200"/>
            <a:ext cx="4876800" cy="2057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Oval 5">
            <a:extLst>
              <a:ext uri="{FF2B5EF4-FFF2-40B4-BE49-F238E27FC236}">
                <a16:creationId xmlns:a16="http://schemas.microsoft.com/office/drawing/2014/main" id="{1C7E2404-CE84-CC95-2670-DD0265DDE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429000"/>
            <a:ext cx="381000" cy="3810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989" name="Oval 6">
            <a:extLst>
              <a:ext uri="{FF2B5EF4-FFF2-40B4-BE49-F238E27FC236}">
                <a16:creationId xmlns:a16="http://schemas.microsoft.com/office/drawing/2014/main" id="{04E3C96D-D3F5-543E-1D84-FB85EFD88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86200"/>
            <a:ext cx="381000" cy="3810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990" name="Oval 7">
            <a:extLst>
              <a:ext uri="{FF2B5EF4-FFF2-40B4-BE49-F238E27FC236}">
                <a16:creationId xmlns:a16="http://schemas.microsoft.com/office/drawing/2014/main" id="{5A61FAA2-97D6-8CE6-AB92-1720453B6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572000"/>
            <a:ext cx="381000" cy="3810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991" name="Oval 8">
            <a:extLst>
              <a:ext uri="{FF2B5EF4-FFF2-40B4-BE49-F238E27FC236}">
                <a16:creationId xmlns:a16="http://schemas.microsoft.com/office/drawing/2014/main" id="{E71AB3C4-2259-13DA-96C6-19CA33C32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572000"/>
            <a:ext cx="381000" cy="3810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992" name="Oval 9">
            <a:extLst>
              <a:ext uri="{FF2B5EF4-FFF2-40B4-BE49-F238E27FC236}">
                <a16:creationId xmlns:a16="http://schemas.microsoft.com/office/drawing/2014/main" id="{2D7D08DB-934B-53EF-621C-FE9D7DA6E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381000" cy="3810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993" name="Oval 10">
            <a:extLst>
              <a:ext uri="{FF2B5EF4-FFF2-40B4-BE49-F238E27FC236}">
                <a16:creationId xmlns:a16="http://schemas.microsoft.com/office/drawing/2014/main" id="{0A98E2C7-2896-BA4D-A3AD-8FE2C2535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562600"/>
            <a:ext cx="381000" cy="3810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994" name="Oval 11">
            <a:extLst>
              <a:ext uri="{FF2B5EF4-FFF2-40B4-BE49-F238E27FC236}">
                <a16:creationId xmlns:a16="http://schemas.microsoft.com/office/drawing/2014/main" id="{9FB5DDA6-2BFA-7068-FC84-A97198C16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895600"/>
            <a:ext cx="381000" cy="3810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995" name="Oval 12">
            <a:extLst>
              <a:ext uri="{FF2B5EF4-FFF2-40B4-BE49-F238E27FC236}">
                <a16:creationId xmlns:a16="http://schemas.microsoft.com/office/drawing/2014/main" id="{C21615B9-AC7A-D78A-4302-9FC222739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438400"/>
            <a:ext cx="381000" cy="3810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996" name="Oval 13">
            <a:extLst>
              <a:ext uri="{FF2B5EF4-FFF2-40B4-BE49-F238E27FC236}">
                <a16:creationId xmlns:a16="http://schemas.microsoft.com/office/drawing/2014/main" id="{92F96265-CF78-DDAB-870B-0B1B7E6A3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9718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997" name="Oval 14">
            <a:extLst>
              <a:ext uri="{FF2B5EF4-FFF2-40B4-BE49-F238E27FC236}">
                <a16:creationId xmlns:a16="http://schemas.microsoft.com/office/drawing/2014/main" id="{6FE7F07D-4109-CD95-984C-1380241B5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0480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998" name="Oval 15">
            <a:extLst>
              <a:ext uri="{FF2B5EF4-FFF2-40B4-BE49-F238E27FC236}">
                <a16:creationId xmlns:a16="http://schemas.microsoft.com/office/drawing/2014/main" id="{525FA0C1-F166-7093-FC52-ACBA44B95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1242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999" name="Oval 16">
            <a:extLst>
              <a:ext uri="{FF2B5EF4-FFF2-40B4-BE49-F238E27FC236}">
                <a16:creationId xmlns:a16="http://schemas.microsoft.com/office/drawing/2014/main" id="{657A9CB2-A989-3EFD-7234-5C2351A9E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3528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2000" name="Oval 17">
            <a:extLst>
              <a:ext uri="{FF2B5EF4-FFF2-40B4-BE49-F238E27FC236}">
                <a16:creationId xmlns:a16="http://schemas.microsoft.com/office/drawing/2014/main" id="{0C488F1F-C173-595D-5926-7C19BC158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2672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2001" name="Oval 18">
            <a:extLst>
              <a:ext uri="{FF2B5EF4-FFF2-40B4-BE49-F238E27FC236}">
                <a16:creationId xmlns:a16="http://schemas.microsoft.com/office/drawing/2014/main" id="{5A730D1E-86A6-7E13-1B90-67A5703F1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8006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2002" name="Oval 19">
            <a:extLst>
              <a:ext uri="{FF2B5EF4-FFF2-40B4-BE49-F238E27FC236}">
                <a16:creationId xmlns:a16="http://schemas.microsoft.com/office/drawing/2014/main" id="{5304016A-E319-A2AD-8638-E296F632B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1054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2003" name="Oval 20">
            <a:extLst>
              <a:ext uri="{FF2B5EF4-FFF2-40B4-BE49-F238E27FC236}">
                <a16:creationId xmlns:a16="http://schemas.microsoft.com/office/drawing/2014/main" id="{04F231D1-1A41-631D-5874-A699AED10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60198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2004" name="Oval 21">
            <a:extLst>
              <a:ext uri="{FF2B5EF4-FFF2-40B4-BE49-F238E27FC236}">
                <a16:creationId xmlns:a16="http://schemas.microsoft.com/office/drawing/2014/main" id="{173EC552-28D0-4CEA-F201-205C1A8B6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816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2005" name="Oval 22">
            <a:extLst>
              <a:ext uri="{FF2B5EF4-FFF2-40B4-BE49-F238E27FC236}">
                <a16:creationId xmlns:a16="http://schemas.microsoft.com/office/drawing/2014/main" id="{9895B589-2489-A007-B633-007E8987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9530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0B646FA-3185-2732-8BEE-CBA8DCC3D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Find a Division to Separate Tagged Points</a:t>
            </a:r>
          </a:p>
        </p:txBody>
      </p:sp>
      <p:graphicFrame>
        <p:nvGraphicFramePr>
          <p:cNvPr id="44035" name="Object 2">
            <a:extLst>
              <a:ext uri="{FF2B5EF4-FFF2-40B4-BE49-F238E27FC236}">
                <a16:creationId xmlns:a16="http://schemas.microsoft.com/office/drawing/2014/main" id="{220C08C9-9096-F6E6-C0FE-36A6310199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676400"/>
          <a:ext cx="8763000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4445000" imgH="2597150" progId="Photoshop.Image.5">
                  <p:embed/>
                </p:oleObj>
              </mc:Choice>
              <mc:Fallback>
                <p:oleObj name="Image" r:id="rId3" imgW="4445000" imgH="259715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8763000" cy="512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Line 4">
            <a:extLst>
              <a:ext uri="{FF2B5EF4-FFF2-40B4-BE49-F238E27FC236}">
                <a16:creationId xmlns:a16="http://schemas.microsoft.com/office/drawing/2014/main" id="{F6C2D069-811D-17C7-D7C6-FB35E9E1D4F7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1962150" y="3790950"/>
            <a:ext cx="49149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Line 5">
            <a:extLst>
              <a:ext uri="{FF2B5EF4-FFF2-40B4-BE49-F238E27FC236}">
                <a16:creationId xmlns:a16="http://schemas.microsoft.com/office/drawing/2014/main" id="{42EE2B1A-46F4-952C-BCA5-DC5C0819DD51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2438400" y="838200"/>
            <a:ext cx="0" cy="3962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2">
            <a:extLst>
              <a:ext uri="{FF2B5EF4-FFF2-40B4-BE49-F238E27FC236}">
                <a16:creationId xmlns:a16="http://schemas.microsoft.com/office/drawing/2014/main" id="{527EBB41-DA00-4406-3CC2-A77D3ECEF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541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Supervised Mining:</a:t>
            </a:r>
          </a:p>
        </p:txBody>
      </p:sp>
      <p:sp>
        <p:nvSpPr>
          <p:cNvPr id="210946" name="Subtitle 3">
            <a:extLst>
              <a:ext uri="{FF2B5EF4-FFF2-40B4-BE49-F238E27FC236}">
                <a16:creationId xmlns:a16="http://schemas.microsoft.com/office/drawing/2014/main" id="{9029FD8F-E9D9-4A60-8FAE-DA708645A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09925"/>
            <a:ext cx="6400800" cy="1752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Assessment, Cross-Validation &amp; ROC Curves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78E902F-6EF1-9552-443C-15D49205F7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0375" y="347663"/>
            <a:ext cx="7446963" cy="512762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3200" spc="-10" dirty="0"/>
              <a:t>Evaluating </a:t>
            </a:r>
            <a:r>
              <a:rPr sz="3200" spc="-5" dirty="0"/>
              <a:t>performance: What?</a:t>
            </a:r>
            <a:r>
              <a:rPr sz="3200" spc="15" dirty="0"/>
              <a:t> </a:t>
            </a:r>
            <a:r>
              <a:rPr sz="3200" spc="-5" dirty="0"/>
              <a:t>How?</a:t>
            </a:r>
            <a:endParaRPr sz="32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BEDEC00-CB48-2A91-610D-32FAC04B6758}"/>
              </a:ext>
            </a:extLst>
          </p:cNvPr>
          <p:cNvSpPr txBox="1"/>
          <p:nvPr/>
        </p:nvSpPr>
        <p:spPr>
          <a:xfrm>
            <a:off x="773113" y="1314450"/>
            <a:ext cx="5270500" cy="20907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-BoldItalic"/>
                <a:ea typeface="ＭＳ Ｐゴシック" panose="020B0600070205080204" pitchFamily="34" charset="-128"/>
                <a:cs typeface="Palatino-BoldItalic"/>
              </a:rPr>
              <a:t>A.	</a:t>
            </a:r>
            <a:r>
              <a:rPr kumimoji="0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Palatino-BoldItalic"/>
                <a:ea typeface="ＭＳ Ｐゴシック" panose="020B0600070205080204" pitchFamily="34" charset="-128"/>
                <a:cs typeface="Palatino-BoldItalic"/>
              </a:rPr>
              <a:t>What</a:t>
            </a:r>
            <a:r>
              <a:rPr kumimoji="0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-BoldItalic"/>
                <a:ea typeface="ＭＳ Ｐゴシック" panose="020B0600070205080204" pitchFamily="34" charset="-128"/>
                <a:cs typeface="Palatino-BoldItalic"/>
              </a:rPr>
              <a:t> do we want to</a:t>
            </a:r>
            <a:r>
              <a:rPr kumimoji="0" sz="2400" b="1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-BoldItalic"/>
                <a:ea typeface="ＭＳ Ｐゴシック" panose="020B0600070205080204" pitchFamily="34" charset="-128"/>
                <a:cs typeface="Palatino-BoldItalic"/>
              </a:rPr>
              <a:t> </a:t>
            </a:r>
            <a:r>
              <a:rPr kumimoji="0" sz="24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-BoldItalic"/>
                <a:ea typeface="ＭＳ Ｐゴシック" panose="020B0600070205080204" pitchFamily="34" charset="-128"/>
                <a:cs typeface="Palatino-BoldItalic"/>
              </a:rPr>
              <a:t>evaluate?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-BoldItalic"/>
              <a:ea typeface="ＭＳ Ｐゴシック" panose="020B0600070205080204" pitchFamily="34" charset="-128"/>
              <a:cs typeface="Palatino-BoldItal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anose="020B0600070205080204" pitchFamily="34" charset="-128"/>
              <a:cs typeface="Times New Roman"/>
            </a:endParaRPr>
          </a:p>
          <a:p>
            <a:pPr marL="23545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GENERALIZATION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ＭＳ Ｐゴシック" panose="020B0600070205080204" pitchFamily="34" charset="-128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anose="020B0600070205080204" pitchFamily="34" charset="-128"/>
              <a:cs typeface="Times New Roman"/>
            </a:endParaRPr>
          </a:p>
          <a:p>
            <a:pPr marL="241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Therefore,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it is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mandatory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divide your</a:t>
            </a:r>
            <a:r>
              <a:rPr kumimoji="0" sz="1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dataset: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ＭＳ Ｐゴシック" panose="020B0600070205080204" pitchFamily="34" charset="-128"/>
              <a:cs typeface="Palatino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58831A2-5CC7-2E5C-A5FF-DD44D4F5E6DE}"/>
              </a:ext>
            </a:extLst>
          </p:cNvPr>
          <p:cNvSpPr txBox="1"/>
          <p:nvPr/>
        </p:nvSpPr>
        <p:spPr>
          <a:xfrm>
            <a:off x="1001713" y="4595813"/>
            <a:ext cx="3633787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Alternatively, use Cross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Validation: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ＭＳ Ｐゴシック" panose="020B0600070205080204" pitchFamily="34" charset="-128"/>
              <a:cs typeface="Palatino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5CF0331-64DC-6CB9-E034-433B75ED5D50}"/>
              </a:ext>
            </a:extLst>
          </p:cNvPr>
          <p:cNvSpPr/>
          <p:nvPr/>
        </p:nvSpPr>
        <p:spPr>
          <a:xfrm>
            <a:off x="2625725" y="3594100"/>
            <a:ext cx="1833563" cy="463550"/>
          </a:xfrm>
          <a:custGeom>
            <a:avLst/>
            <a:gdLst/>
            <a:ahLst/>
            <a:cxnLst/>
            <a:rect l="l" t="t" r="r" b="b"/>
            <a:pathLst>
              <a:path w="1833879" h="462279">
                <a:moveTo>
                  <a:pt x="0" y="461995"/>
                </a:moveTo>
                <a:lnTo>
                  <a:pt x="1833341" y="461995"/>
                </a:lnTo>
                <a:lnTo>
                  <a:pt x="1833341" y="0"/>
                </a:lnTo>
                <a:lnTo>
                  <a:pt x="0" y="0"/>
                </a:lnTo>
                <a:lnTo>
                  <a:pt x="0" y="461995"/>
                </a:lnTo>
                <a:close/>
              </a:path>
            </a:pathLst>
          </a:custGeom>
          <a:solidFill>
            <a:srgbClr val="00D1D1"/>
          </a:solid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C2DF4E2-4518-8E86-DC14-21FD8EFDADB9}"/>
              </a:ext>
            </a:extLst>
          </p:cNvPr>
          <p:cNvSpPr/>
          <p:nvPr/>
        </p:nvSpPr>
        <p:spPr>
          <a:xfrm>
            <a:off x="2625725" y="3594100"/>
            <a:ext cx="1833563" cy="0"/>
          </a:xfrm>
          <a:custGeom>
            <a:avLst/>
            <a:gdLst/>
            <a:ahLst/>
            <a:cxnLst/>
            <a:rect l="l" t="t" r="r" b="b"/>
            <a:pathLst>
              <a:path w="1833879">
                <a:moveTo>
                  <a:pt x="0" y="0"/>
                </a:moveTo>
                <a:lnTo>
                  <a:pt x="1833341" y="0"/>
                </a:lnTo>
              </a:path>
            </a:pathLst>
          </a:custGeom>
          <a:ln w="3372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C01106B-DE62-73A0-7B8A-BF51038180EE}"/>
              </a:ext>
            </a:extLst>
          </p:cNvPr>
          <p:cNvSpPr/>
          <p:nvPr/>
        </p:nvSpPr>
        <p:spPr>
          <a:xfrm>
            <a:off x="4457700" y="3594100"/>
            <a:ext cx="0" cy="46355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0"/>
                </a:moveTo>
                <a:lnTo>
                  <a:pt x="0" y="4619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6029BBF-F493-3DB6-1EF4-7BC26D9B2BE5}"/>
              </a:ext>
            </a:extLst>
          </p:cNvPr>
          <p:cNvSpPr/>
          <p:nvPr/>
        </p:nvSpPr>
        <p:spPr>
          <a:xfrm>
            <a:off x="2625725" y="4056063"/>
            <a:ext cx="1833563" cy="0"/>
          </a:xfrm>
          <a:custGeom>
            <a:avLst/>
            <a:gdLst/>
            <a:ahLst/>
            <a:cxnLst/>
            <a:rect l="l" t="t" r="r" b="b"/>
            <a:pathLst>
              <a:path w="1833879">
                <a:moveTo>
                  <a:pt x="1833341" y="0"/>
                </a:moveTo>
                <a:lnTo>
                  <a:pt x="0" y="0"/>
                </a:lnTo>
              </a:path>
            </a:pathLst>
          </a:custGeom>
          <a:ln w="3372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0F29E5FF-B404-5469-A43C-8FAD13DDDF50}"/>
              </a:ext>
            </a:extLst>
          </p:cNvPr>
          <p:cNvSpPr/>
          <p:nvPr/>
        </p:nvSpPr>
        <p:spPr>
          <a:xfrm>
            <a:off x="2625725" y="3594100"/>
            <a:ext cx="0" cy="46355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461995"/>
                </a:moveTo>
                <a:lnTo>
                  <a:pt x="0" y="0"/>
                </a:lnTo>
              </a:path>
            </a:pathLst>
          </a:custGeom>
          <a:ln w="33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48421C16-5273-CDB9-72A9-E18220F99B7B}"/>
              </a:ext>
            </a:extLst>
          </p:cNvPr>
          <p:cNvSpPr/>
          <p:nvPr/>
        </p:nvSpPr>
        <p:spPr>
          <a:xfrm>
            <a:off x="4459288" y="3594100"/>
            <a:ext cx="917575" cy="463550"/>
          </a:xfrm>
          <a:custGeom>
            <a:avLst/>
            <a:gdLst/>
            <a:ahLst/>
            <a:cxnLst/>
            <a:rect l="l" t="t" r="r" b="b"/>
            <a:pathLst>
              <a:path w="917575" h="462279">
                <a:moveTo>
                  <a:pt x="0" y="461995"/>
                </a:moveTo>
                <a:lnTo>
                  <a:pt x="917213" y="461995"/>
                </a:lnTo>
                <a:lnTo>
                  <a:pt x="917213" y="0"/>
                </a:lnTo>
                <a:lnTo>
                  <a:pt x="0" y="0"/>
                </a:lnTo>
                <a:lnTo>
                  <a:pt x="0" y="461995"/>
                </a:lnTo>
                <a:close/>
              </a:path>
            </a:pathLst>
          </a:custGeom>
          <a:solidFill>
            <a:srgbClr val="FFA1A1"/>
          </a:solid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3F23075-BD66-991C-5551-5E3E37C0FF77}"/>
              </a:ext>
            </a:extLst>
          </p:cNvPr>
          <p:cNvSpPr/>
          <p:nvPr/>
        </p:nvSpPr>
        <p:spPr>
          <a:xfrm>
            <a:off x="4459288" y="3594100"/>
            <a:ext cx="917575" cy="0"/>
          </a:xfrm>
          <a:custGeom>
            <a:avLst/>
            <a:gdLst/>
            <a:ahLst/>
            <a:cxnLst/>
            <a:rect l="l" t="t" r="r" b="b"/>
            <a:pathLst>
              <a:path w="917575">
                <a:moveTo>
                  <a:pt x="0" y="0"/>
                </a:moveTo>
                <a:lnTo>
                  <a:pt x="917213" y="0"/>
                </a:lnTo>
              </a:path>
            </a:pathLst>
          </a:custGeom>
          <a:ln w="3372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AEF6D158-9230-9CB0-26EA-7F04D1A78F3F}"/>
              </a:ext>
            </a:extLst>
          </p:cNvPr>
          <p:cNvSpPr/>
          <p:nvPr/>
        </p:nvSpPr>
        <p:spPr>
          <a:xfrm>
            <a:off x="5375275" y="3594100"/>
            <a:ext cx="0" cy="46355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0"/>
                </a:moveTo>
                <a:lnTo>
                  <a:pt x="0" y="4619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B9B76DC6-14BE-AAA0-0C8B-E4331D708A16}"/>
              </a:ext>
            </a:extLst>
          </p:cNvPr>
          <p:cNvSpPr/>
          <p:nvPr/>
        </p:nvSpPr>
        <p:spPr>
          <a:xfrm>
            <a:off x="4459288" y="4056063"/>
            <a:ext cx="917575" cy="0"/>
          </a:xfrm>
          <a:custGeom>
            <a:avLst/>
            <a:gdLst/>
            <a:ahLst/>
            <a:cxnLst/>
            <a:rect l="l" t="t" r="r" b="b"/>
            <a:pathLst>
              <a:path w="917575">
                <a:moveTo>
                  <a:pt x="917213" y="0"/>
                </a:moveTo>
                <a:lnTo>
                  <a:pt x="0" y="0"/>
                </a:lnTo>
              </a:path>
            </a:pathLst>
          </a:custGeom>
          <a:ln w="3372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4C441A3-D472-7E89-F2B0-6BF0DD5D54F2}"/>
              </a:ext>
            </a:extLst>
          </p:cNvPr>
          <p:cNvSpPr/>
          <p:nvPr/>
        </p:nvSpPr>
        <p:spPr>
          <a:xfrm>
            <a:off x="4459288" y="3594100"/>
            <a:ext cx="0" cy="46355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461995"/>
                </a:moveTo>
                <a:lnTo>
                  <a:pt x="0" y="0"/>
                </a:lnTo>
              </a:path>
            </a:pathLst>
          </a:custGeom>
          <a:ln w="33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93191167-E7A6-DFB5-20AA-02698C6F24F8}"/>
              </a:ext>
            </a:extLst>
          </p:cNvPr>
          <p:cNvSpPr/>
          <p:nvPr/>
        </p:nvSpPr>
        <p:spPr>
          <a:xfrm>
            <a:off x="5376863" y="3594100"/>
            <a:ext cx="915987" cy="463550"/>
          </a:xfrm>
          <a:custGeom>
            <a:avLst/>
            <a:gdLst/>
            <a:ahLst/>
            <a:cxnLst/>
            <a:rect l="l" t="t" r="r" b="b"/>
            <a:pathLst>
              <a:path w="916304" h="462279">
                <a:moveTo>
                  <a:pt x="0" y="461995"/>
                </a:moveTo>
                <a:lnTo>
                  <a:pt x="916096" y="461995"/>
                </a:lnTo>
                <a:lnTo>
                  <a:pt x="916096" y="0"/>
                </a:lnTo>
                <a:lnTo>
                  <a:pt x="0" y="0"/>
                </a:lnTo>
                <a:lnTo>
                  <a:pt x="0" y="461995"/>
                </a:lnTo>
                <a:close/>
              </a:path>
            </a:pathLst>
          </a:custGeom>
          <a:solidFill>
            <a:srgbClr val="FF0000"/>
          </a:solid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3C3C2395-4FE7-39BF-A316-745FE9491D2E}"/>
              </a:ext>
            </a:extLst>
          </p:cNvPr>
          <p:cNvSpPr/>
          <p:nvPr/>
        </p:nvSpPr>
        <p:spPr>
          <a:xfrm>
            <a:off x="5376863" y="3594100"/>
            <a:ext cx="915987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6096" y="0"/>
                </a:lnTo>
              </a:path>
            </a:pathLst>
          </a:custGeom>
          <a:ln w="3372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AC184029-B0F9-88A2-E5D2-CCE10C8955DC}"/>
              </a:ext>
            </a:extLst>
          </p:cNvPr>
          <p:cNvSpPr/>
          <p:nvPr/>
        </p:nvSpPr>
        <p:spPr>
          <a:xfrm>
            <a:off x="6292850" y="3594100"/>
            <a:ext cx="0" cy="46355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0"/>
                </a:moveTo>
                <a:lnTo>
                  <a:pt x="0" y="461995"/>
                </a:lnTo>
              </a:path>
            </a:pathLst>
          </a:custGeom>
          <a:ln w="33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EE12F661-F7FF-757B-562C-A437FD2D9829}"/>
              </a:ext>
            </a:extLst>
          </p:cNvPr>
          <p:cNvSpPr/>
          <p:nvPr/>
        </p:nvSpPr>
        <p:spPr>
          <a:xfrm>
            <a:off x="5376863" y="4056063"/>
            <a:ext cx="915987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916096" y="0"/>
                </a:moveTo>
                <a:lnTo>
                  <a:pt x="0" y="0"/>
                </a:lnTo>
              </a:path>
            </a:pathLst>
          </a:custGeom>
          <a:ln w="3372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0DBBA2B0-F181-90A7-45C9-C07E647CBD36}"/>
              </a:ext>
            </a:extLst>
          </p:cNvPr>
          <p:cNvSpPr/>
          <p:nvPr/>
        </p:nvSpPr>
        <p:spPr>
          <a:xfrm>
            <a:off x="5376863" y="3594100"/>
            <a:ext cx="0" cy="46355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461995"/>
                </a:moveTo>
                <a:lnTo>
                  <a:pt x="0" y="0"/>
                </a:lnTo>
              </a:path>
            </a:pathLst>
          </a:custGeom>
          <a:ln w="33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49A4B53-106D-64B5-9FDD-DB6C3170A07F}"/>
              </a:ext>
            </a:extLst>
          </p:cNvPr>
          <p:cNvSpPr/>
          <p:nvPr/>
        </p:nvSpPr>
        <p:spPr>
          <a:xfrm>
            <a:off x="3330575" y="3794125"/>
            <a:ext cx="303213" cy="1000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16DECA00-2C0C-F84D-21AB-B33BD02CF921}"/>
              </a:ext>
            </a:extLst>
          </p:cNvPr>
          <p:cNvSpPr/>
          <p:nvPr/>
        </p:nvSpPr>
        <p:spPr>
          <a:xfrm>
            <a:off x="3652838" y="3794125"/>
            <a:ext cx="80962" cy="100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4A429841-FEED-4E07-8F63-90AAE0F9BA0F}"/>
              </a:ext>
            </a:extLst>
          </p:cNvPr>
          <p:cNvSpPr/>
          <p:nvPr/>
        </p:nvSpPr>
        <p:spPr>
          <a:xfrm>
            <a:off x="4505325" y="3787775"/>
            <a:ext cx="93663" cy="100013"/>
          </a:xfrm>
          <a:custGeom>
            <a:avLst/>
            <a:gdLst/>
            <a:ahLst/>
            <a:cxnLst/>
            <a:rect l="l" t="t" r="r" b="b"/>
            <a:pathLst>
              <a:path w="93979" h="100329">
                <a:moveTo>
                  <a:pt x="20106" y="0"/>
                </a:moveTo>
                <a:lnTo>
                  <a:pt x="0" y="0"/>
                </a:lnTo>
                <a:lnTo>
                  <a:pt x="38009" y="100297"/>
                </a:lnTo>
                <a:lnTo>
                  <a:pt x="55881" y="100297"/>
                </a:lnTo>
                <a:lnTo>
                  <a:pt x="65702" y="74360"/>
                </a:lnTo>
                <a:lnTo>
                  <a:pt x="46945" y="74360"/>
                </a:lnTo>
                <a:lnTo>
                  <a:pt x="20106" y="0"/>
                </a:lnTo>
                <a:close/>
              </a:path>
              <a:path w="93979" h="100329">
                <a:moveTo>
                  <a:pt x="93859" y="0"/>
                </a:moveTo>
                <a:lnTo>
                  <a:pt x="73753" y="0"/>
                </a:lnTo>
                <a:lnTo>
                  <a:pt x="46945" y="74360"/>
                </a:lnTo>
                <a:lnTo>
                  <a:pt x="65702" y="74360"/>
                </a:lnTo>
                <a:lnTo>
                  <a:pt x="93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36208305-FC9A-E457-5319-3998026BDB89}"/>
              </a:ext>
            </a:extLst>
          </p:cNvPr>
          <p:cNvSpPr/>
          <p:nvPr/>
        </p:nvSpPr>
        <p:spPr>
          <a:xfrm>
            <a:off x="4505325" y="3787775"/>
            <a:ext cx="93663" cy="100013"/>
          </a:xfrm>
          <a:custGeom>
            <a:avLst/>
            <a:gdLst/>
            <a:ahLst/>
            <a:cxnLst/>
            <a:rect l="l" t="t" r="r" b="b"/>
            <a:pathLst>
              <a:path w="93979" h="100329">
                <a:moveTo>
                  <a:pt x="0" y="0"/>
                </a:moveTo>
                <a:lnTo>
                  <a:pt x="20106" y="0"/>
                </a:lnTo>
                <a:lnTo>
                  <a:pt x="46945" y="74360"/>
                </a:lnTo>
                <a:lnTo>
                  <a:pt x="73753" y="0"/>
                </a:lnTo>
                <a:lnTo>
                  <a:pt x="93859" y="0"/>
                </a:lnTo>
                <a:lnTo>
                  <a:pt x="55881" y="100297"/>
                </a:lnTo>
                <a:lnTo>
                  <a:pt x="38009" y="10029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C2824315-EA71-B97B-1249-E903E5A305F9}"/>
              </a:ext>
            </a:extLst>
          </p:cNvPr>
          <p:cNvSpPr/>
          <p:nvPr/>
        </p:nvSpPr>
        <p:spPr>
          <a:xfrm>
            <a:off x="4595813" y="3787775"/>
            <a:ext cx="96837" cy="100013"/>
          </a:xfrm>
          <a:custGeom>
            <a:avLst/>
            <a:gdLst/>
            <a:ahLst/>
            <a:cxnLst/>
            <a:rect l="l" t="t" r="r" b="b"/>
            <a:pathLst>
              <a:path w="96520" h="100329">
                <a:moveTo>
                  <a:pt x="56951" y="0"/>
                </a:moveTo>
                <a:lnTo>
                  <a:pt x="39079" y="0"/>
                </a:lnTo>
                <a:lnTo>
                  <a:pt x="0" y="100297"/>
                </a:lnTo>
                <a:lnTo>
                  <a:pt x="20106" y="100297"/>
                </a:lnTo>
                <a:lnTo>
                  <a:pt x="29042" y="76608"/>
                </a:lnTo>
                <a:lnTo>
                  <a:pt x="86848" y="76608"/>
                </a:lnTo>
                <a:lnTo>
                  <a:pt x="80248" y="59697"/>
                </a:lnTo>
                <a:lnTo>
                  <a:pt x="35744" y="59697"/>
                </a:lnTo>
                <a:lnTo>
                  <a:pt x="48015" y="24781"/>
                </a:lnTo>
                <a:lnTo>
                  <a:pt x="66622" y="24781"/>
                </a:lnTo>
                <a:lnTo>
                  <a:pt x="56951" y="0"/>
                </a:lnTo>
                <a:close/>
              </a:path>
              <a:path w="96520" h="100329">
                <a:moveTo>
                  <a:pt x="86848" y="76608"/>
                </a:moveTo>
                <a:lnTo>
                  <a:pt x="68121" y="76608"/>
                </a:lnTo>
                <a:lnTo>
                  <a:pt x="77104" y="100297"/>
                </a:lnTo>
                <a:lnTo>
                  <a:pt x="96093" y="100297"/>
                </a:lnTo>
                <a:lnTo>
                  <a:pt x="86848" y="76608"/>
                </a:lnTo>
                <a:close/>
              </a:path>
              <a:path w="96520" h="100329">
                <a:moveTo>
                  <a:pt x="66622" y="24781"/>
                </a:moveTo>
                <a:lnTo>
                  <a:pt x="48015" y="24781"/>
                </a:lnTo>
                <a:lnTo>
                  <a:pt x="61419" y="59697"/>
                </a:lnTo>
                <a:lnTo>
                  <a:pt x="80248" y="59697"/>
                </a:lnTo>
                <a:lnTo>
                  <a:pt x="66622" y="24781"/>
                </a:lnTo>
                <a:close/>
              </a:path>
            </a:pathLst>
          </a:custGeom>
          <a:solidFill>
            <a:srgbClr val="000000"/>
          </a:solid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B39D7E45-26D3-B298-542B-067FF56B1418}"/>
              </a:ext>
            </a:extLst>
          </p:cNvPr>
          <p:cNvSpPr/>
          <p:nvPr/>
        </p:nvSpPr>
        <p:spPr>
          <a:xfrm>
            <a:off x="4632325" y="3811588"/>
            <a:ext cx="25400" cy="34925"/>
          </a:xfrm>
          <a:custGeom>
            <a:avLst/>
            <a:gdLst/>
            <a:ahLst/>
            <a:cxnLst/>
            <a:rect l="l" t="t" r="r" b="b"/>
            <a:pathLst>
              <a:path w="26035" h="34925">
                <a:moveTo>
                  <a:pt x="12271" y="0"/>
                </a:moveTo>
                <a:lnTo>
                  <a:pt x="0" y="34915"/>
                </a:lnTo>
                <a:lnTo>
                  <a:pt x="25675" y="34915"/>
                </a:lnTo>
                <a:lnTo>
                  <a:pt x="12271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C4959BB3-E3C2-3763-F171-8CDBDCDD5314}"/>
              </a:ext>
            </a:extLst>
          </p:cNvPr>
          <p:cNvSpPr/>
          <p:nvPr/>
        </p:nvSpPr>
        <p:spPr>
          <a:xfrm>
            <a:off x="4595813" y="3787775"/>
            <a:ext cx="96837" cy="100013"/>
          </a:xfrm>
          <a:custGeom>
            <a:avLst/>
            <a:gdLst/>
            <a:ahLst/>
            <a:cxnLst/>
            <a:rect l="l" t="t" r="r" b="b"/>
            <a:pathLst>
              <a:path w="96520" h="100329">
                <a:moveTo>
                  <a:pt x="39079" y="0"/>
                </a:moveTo>
                <a:lnTo>
                  <a:pt x="56951" y="0"/>
                </a:lnTo>
                <a:lnTo>
                  <a:pt x="96093" y="100297"/>
                </a:lnTo>
                <a:lnTo>
                  <a:pt x="77104" y="100297"/>
                </a:lnTo>
                <a:lnTo>
                  <a:pt x="68121" y="76608"/>
                </a:lnTo>
                <a:lnTo>
                  <a:pt x="29042" y="76608"/>
                </a:lnTo>
                <a:lnTo>
                  <a:pt x="20106" y="100297"/>
                </a:lnTo>
                <a:lnTo>
                  <a:pt x="0" y="100297"/>
                </a:lnTo>
                <a:lnTo>
                  <a:pt x="3907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E8B5A032-BB27-5D92-4877-302E7CC9B352}"/>
              </a:ext>
            </a:extLst>
          </p:cNvPr>
          <p:cNvSpPr/>
          <p:nvPr/>
        </p:nvSpPr>
        <p:spPr>
          <a:xfrm>
            <a:off x="4702175" y="3870325"/>
            <a:ext cx="71438" cy="17463"/>
          </a:xfrm>
          <a:custGeom>
            <a:avLst/>
            <a:gdLst/>
            <a:ahLst/>
            <a:cxnLst/>
            <a:rect l="l" t="t" r="r" b="b"/>
            <a:pathLst>
              <a:path w="70485" h="18414">
                <a:moveTo>
                  <a:pt x="0" y="17837"/>
                </a:moveTo>
                <a:lnTo>
                  <a:pt x="70371" y="17837"/>
                </a:lnTo>
                <a:lnTo>
                  <a:pt x="70371" y="0"/>
                </a:lnTo>
                <a:lnTo>
                  <a:pt x="0" y="0"/>
                </a:lnTo>
                <a:lnTo>
                  <a:pt x="0" y="17837"/>
                </a:lnTo>
                <a:close/>
              </a:path>
            </a:pathLst>
          </a:custGeom>
          <a:solidFill>
            <a:srgbClr val="000000"/>
          </a:solid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0423C7BC-02BF-F47D-C13E-DED55E127978}"/>
              </a:ext>
            </a:extLst>
          </p:cNvPr>
          <p:cNvSpPr/>
          <p:nvPr/>
        </p:nvSpPr>
        <p:spPr>
          <a:xfrm>
            <a:off x="4702175" y="3787775"/>
            <a:ext cx="19050" cy="82550"/>
          </a:xfrm>
          <a:custGeom>
            <a:avLst/>
            <a:gdLst/>
            <a:ahLst/>
            <a:cxnLst/>
            <a:rect l="l" t="t" r="r" b="b"/>
            <a:pathLst>
              <a:path w="19050" h="83185">
                <a:moveTo>
                  <a:pt x="0" y="82818"/>
                </a:moveTo>
                <a:lnTo>
                  <a:pt x="18989" y="82818"/>
                </a:lnTo>
                <a:lnTo>
                  <a:pt x="18989" y="0"/>
                </a:lnTo>
                <a:lnTo>
                  <a:pt x="0" y="0"/>
                </a:lnTo>
                <a:lnTo>
                  <a:pt x="0" y="82818"/>
                </a:lnTo>
                <a:close/>
              </a:path>
            </a:pathLst>
          </a:custGeom>
          <a:solidFill>
            <a:srgbClr val="000000"/>
          </a:solid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96CEEB8D-AE1E-766F-BA30-5DDA0F0C3EEB}"/>
              </a:ext>
            </a:extLst>
          </p:cNvPr>
          <p:cNvSpPr/>
          <p:nvPr/>
        </p:nvSpPr>
        <p:spPr>
          <a:xfrm>
            <a:off x="4702175" y="3787775"/>
            <a:ext cx="71438" cy="100013"/>
          </a:xfrm>
          <a:custGeom>
            <a:avLst/>
            <a:gdLst/>
            <a:ahLst/>
            <a:cxnLst/>
            <a:rect l="l" t="t" r="r" b="b"/>
            <a:pathLst>
              <a:path w="70485" h="100329">
                <a:moveTo>
                  <a:pt x="0" y="0"/>
                </a:moveTo>
                <a:lnTo>
                  <a:pt x="18989" y="0"/>
                </a:lnTo>
                <a:lnTo>
                  <a:pt x="18989" y="82261"/>
                </a:lnTo>
                <a:lnTo>
                  <a:pt x="70371" y="82261"/>
                </a:lnTo>
                <a:lnTo>
                  <a:pt x="70371" y="100297"/>
                </a:lnTo>
                <a:lnTo>
                  <a:pt x="0" y="10029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FD614D0F-4887-B5D6-B9BD-67C8361783A5}"/>
              </a:ext>
            </a:extLst>
          </p:cNvPr>
          <p:cNvSpPr/>
          <p:nvPr/>
        </p:nvSpPr>
        <p:spPr>
          <a:xfrm>
            <a:off x="4797425" y="3787775"/>
            <a:ext cx="0" cy="100013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283"/>
                </a:lnTo>
              </a:path>
            </a:pathLst>
          </a:custGeom>
          <a:ln w="19024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92F90A06-4026-0400-FDC2-44E40A5B1728}"/>
              </a:ext>
            </a:extLst>
          </p:cNvPr>
          <p:cNvSpPr/>
          <p:nvPr/>
        </p:nvSpPr>
        <p:spPr>
          <a:xfrm>
            <a:off x="4826000" y="3787775"/>
            <a:ext cx="82550" cy="100013"/>
          </a:xfrm>
          <a:custGeom>
            <a:avLst/>
            <a:gdLst/>
            <a:ahLst/>
            <a:cxnLst/>
            <a:rect l="l" t="t" r="r" b="b"/>
            <a:pathLst>
              <a:path w="83820" h="100329">
                <a:moveTo>
                  <a:pt x="36861" y="0"/>
                </a:moveTo>
                <a:lnTo>
                  <a:pt x="0" y="0"/>
                </a:lnTo>
                <a:lnTo>
                  <a:pt x="0" y="100297"/>
                </a:lnTo>
                <a:lnTo>
                  <a:pt x="37978" y="100297"/>
                </a:lnTo>
                <a:lnTo>
                  <a:pt x="44680" y="99172"/>
                </a:lnTo>
                <a:lnTo>
                  <a:pt x="51382" y="99172"/>
                </a:lnTo>
                <a:lnTo>
                  <a:pt x="55834" y="98048"/>
                </a:lnTo>
                <a:lnTo>
                  <a:pt x="61419" y="95800"/>
                </a:lnTo>
                <a:lnTo>
                  <a:pt x="65887" y="92380"/>
                </a:lnTo>
                <a:lnTo>
                  <a:pt x="70355" y="90131"/>
                </a:lnTo>
                <a:lnTo>
                  <a:pt x="73706" y="84510"/>
                </a:lnTo>
                <a:lnTo>
                  <a:pt x="75483" y="82261"/>
                </a:lnTo>
                <a:lnTo>
                  <a:pt x="18989" y="82261"/>
                </a:lnTo>
                <a:lnTo>
                  <a:pt x="18989" y="18035"/>
                </a:lnTo>
                <a:lnTo>
                  <a:pt x="76164" y="18035"/>
                </a:lnTo>
                <a:lnTo>
                  <a:pt x="74823" y="15787"/>
                </a:lnTo>
                <a:lnTo>
                  <a:pt x="70355" y="11289"/>
                </a:lnTo>
                <a:lnTo>
                  <a:pt x="65887" y="6745"/>
                </a:lnTo>
                <a:lnTo>
                  <a:pt x="61419" y="4497"/>
                </a:lnTo>
                <a:lnTo>
                  <a:pt x="55834" y="2248"/>
                </a:lnTo>
                <a:lnTo>
                  <a:pt x="48031" y="1124"/>
                </a:lnTo>
                <a:lnTo>
                  <a:pt x="36861" y="0"/>
                </a:lnTo>
                <a:close/>
              </a:path>
              <a:path w="83820" h="100329">
                <a:moveTo>
                  <a:pt x="76164" y="18035"/>
                </a:moveTo>
                <a:lnTo>
                  <a:pt x="46914" y="18035"/>
                </a:lnTo>
                <a:lnTo>
                  <a:pt x="52499" y="20284"/>
                </a:lnTo>
                <a:lnTo>
                  <a:pt x="56951" y="22532"/>
                </a:lnTo>
                <a:lnTo>
                  <a:pt x="60302" y="27030"/>
                </a:lnTo>
                <a:lnTo>
                  <a:pt x="62536" y="32682"/>
                </a:lnTo>
                <a:lnTo>
                  <a:pt x="63653" y="37180"/>
                </a:lnTo>
                <a:lnTo>
                  <a:pt x="64770" y="42801"/>
                </a:lnTo>
                <a:lnTo>
                  <a:pt x="64770" y="57448"/>
                </a:lnTo>
                <a:lnTo>
                  <a:pt x="48031" y="81137"/>
                </a:lnTo>
                <a:lnTo>
                  <a:pt x="44680" y="82261"/>
                </a:lnTo>
                <a:lnTo>
                  <a:pt x="75483" y="82261"/>
                </a:lnTo>
                <a:lnTo>
                  <a:pt x="78174" y="78857"/>
                </a:lnTo>
                <a:lnTo>
                  <a:pt x="80408" y="72111"/>
                </a:lnTo>
                <a:lnTo>
                  <a:pt x="82642" y="61946"/>
                </a:lnTo>
                <a:lnTo>
                  <a:pt x="83759" y="50718"/>
                </a:lnTo>
                <a:lnTo>
                  <a:pt x="82642" y="38304"/>
                </a:lnTo>
                <a:lnTo>
                  <a:pt x="80408" y="27030"/>
                </a:lnTo>
                <a:lnTo>
                  <a:pt x="78174" y="21408"/>
                </a:lnTo>
                <a:lnTo>
                  <a:pt x="76164" y="18035"/>
                </a:lnTo>
                <a:close/>
              </a:path>
            </a:pathLst>
          </a:custGeom>
          <a:solidFill>
            <a:srgbClr val="000000"/>
          </a:solid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5A5FE746-C8AB-02E9-B062-AE74667A0D86}"/>
              </a:ext>
            </a:extLst>
          </p:cNvPr>
          <p:cNvSpPr/>
          <p:nvPr/>
        </p:nvSpPr>
        <p:spPr>
          <a:xfrm>
            <a:off x="4845050" y="3805238"/>
            <a:ext cx="46038" cy="65087"/>
          </a:xfrm>
          <a:custGeom>
            <a:avLst/>
            <a:gdLst/>
            <a:ahLst/>
            <a:cxnLst/>
            <a:rect l="l" t="t" r="r" b="b"/>
            <a:pathLst>
              <a:path w="46354" h="64770">
                <a:moveTo>
                  <a:pt x="0" y="0"/>
                </a:moveTo>
                <a:lnTo>
                  <a:pt x="0" y="64225"/>
                </a:lnTo>
                <a:lnTo>
                  <a:pt x="16755" y="64225"/>
                </a:lnTo>
                <a:lnTo>
                  <a:pt x="22340" y="64225"/>
                </a:lnTo>
                <a:lnTo>
                  <a:pt x="25691" y="64225"/>
                </a:lnTo>
                <a:lnTo>
                  <a:pt x="29042" y="63101"/>
                </a:lnTo>
                <a:lnTo>
                  <a:pt x="34611" y="61977"/>
                </a:lnTo>
                <a:lnTo>
                  <a:pt x="37962" y="59697"/>
                </a:lnTo>
                <a:lnTo>
                  <a:pt x="40196" y="57448"/>
                </a:lnTo>
                <a:lnTo>
                  <a:pt x="42430" y="54075"/>
                </a:lnTo>
                <a:lnTo>
                  <a:pt x="43547" y="49578"/>
                </a:lnTo>
                <a:lnTo>
                  <a:pt x="44664" y="45081"/>
                </a:lnTo>
                <a:lnTo>
                  <a:pt x="45781" y="39413"/>
                </a:lnTo>
                <a:lnTo>
                  <a:pt x="45781" y="31558"/>
                </a:lnTo>
                <a:lnTo>
                  <a:pt x="45781" y="24765"/>
                </a:lnTo>
                <a:lnTo>
                  <a:pt x="27925" y="0"/>
                </a:lnTo>
                <a:lnTo>
                  <a:pt x="23457" y="0"/>
                </a:lnTo>
                <a:lnTo>
                  <a:pt x="17872" y="0"/>
                </a:lnTo>
                <a:lnTo>
                  <a:pt x="10053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7ADB8E1E-4794-E065-8E64-78D2319E7A95}"/>
              </a:ext>
            </a:extLst>
          </p:cNvPr>
          <p:cNvSpPr/>
          <p:nvPr/>
        </p:nvSpPr>
        <p:spPr>
          <a:xfrm>
            <a:off x="4826000" y="3787775"/>
            <a:ext cx="82550" cy="100013"/>
          </a:xfrm>
          <a:custGeom>
            <a:avLst/>
            <a:gdLst/>
            <a:ahLst/>
            <a:cxnLst/>
            <a:rect l="l" t="t" r="r" b="b"/>
            <a:pathLst>
              <a:path w="83820" h="100329">
                <a:moveTo>
                  <a:pt x="0" y="0"/>
                </a:moveTo>
                <a:lnTo>
                  <a:pt x="36861" y="0"/>
                </a:lnTo>
                <a:lnTo>
                  <a:pt x="48031" y="1124"/>
                </a:lnTo>
                <a:lnTo>
                  <a:pt x="55834" y="2248"/>
                </a:lnTo>
                <a:lnTo>
                  <a:pt x="61419" y="4497"/>
                </a:lnTo>
                <a:lnTo>
                  <a:pt x="65887" y="6745"/>
                </a:lnTo>
                <a:lnTo>
                  <a:pt x="70355" y="11289"/>
                </a:lnTo>
                <a:lnTo>
                  <a:pt x="74823" y="15787"/>
                </a:lnTo>
                <a:lnTo>
                  <a:pt x="78174" y="21408"/>
                </a:lnTo>
                <a:lnTo>
                  <a:pt x="80408" y="27030"/>
                </a:lnTo>
                <a:lnTo>
                  <a:pt x="82642" y="38304"/>
                </a:lnTo>
                <a:lnTo>
                  <a:pt x="83759" y="50718"/>
                </a:lnTo>
                <a:lnTo>
                  <a:pt x="82642" y="61946"/>
                </a:lnTo>
                <a:lnTo>
                  <a:pt x="80408" y="72111"/>
                </a:lnTo>
                <a:lnTo>
                  <a:pt x="78174" y="78857"/>
                </a:lnTo>
                <a:lnTo>
                  <a:pt x="73706" y="84510"/>
                </a:lnTo>
                <a:lnTo>
                  <a:pt x="70355" y="90131"/>
                </a:lnTo>
                <a:lnTo>
                  <a:pt x="65887" y="92380"/>
                </a:lnTo>
                <a:lnTo>
                  <a:pt x="61419" y="95800"/>
                </a:lnTo>
                <a:lnTo>
                  <a:pt x="55834" y="98048"/>
                </a:lnTo>
                <a:lnTo>
                  <a:pt x="51382" y="99172"/>
                </a:lnTo>
                <a:lnTo>
                  <a:pt x="44680" y="99172"/>
                </a:lnTo>
                <a:lnTo>
                  <a:pt x="37978" y="100297"/>
                </a:lnTo>
                <a:lnTo>
                  <a:pt x="0" y="10029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7435694F-DD42-A723-05AE-D9443DA8A035}"/>
              </a:ext>
            </a:extLst>
          </p:cNvPr>
          <p:cNvSpPr/>
          <p:nvPr/>
        </p:nvSpPr>
        <p:spPr>
          <a:xfrm>
            <a:off x="4914900" y="3787775"/>
            <a:ext cx="96838" cy="100013"/>
          </a:xfrm>
          <a:custGeom>
            <a:avLst/>
            <a:gdLst/>
            <a:ahLst/>
            <a:cxnLst/>
            <a:rect l="l" t="t" r="r" b="b"/>
            <a:pathLst>
              <a:path w="96520" h="100329">
                <a:moveTo>
                  <a:pt x="56998" y="0"/>
                </a:moveTo>
                <a:lnTo>
                  <a:pt x="39126" y="0"/>
                </a:lnTo>
                <a:lnTo>
                  <a:pt x="0" y="100297"/>
                </a:lnTo>
                <a:lnTo>
                  <a:pt x="20152" y="100297"/>
                </a:lnTo>
                <a:lnTo>
                  <a:pt x="27956" y="76608"/>
                </a:lnTo>
                <a:lnTo>
                  <a:pt x="86859" y="76608"/>
                </a:lnTo>
                <a:lnTo>
                  <a:pt x="80267" y="59697"/>
                </a:lnTo>
                <a:lnTo>
                  <a:pt x="34658" y="59697"/>
                </a:lnTo>
                <a:lnTo>
                  <a:pt x="48062" y="24781"/>
                </a:lnTo>
                <a:lnTo>
                  <a:pt x="66657" y="24781"/>
                </a:lnTo>
                <a:lnTo>
                  <a:pt x="56998" y="0"/>
                </a:lnTo>
                <a:close/>
              </a:path>
              <a:path w="96520" h="100329">
                <a:moveTo>
                  <a:pt x="86859" y="76608"/>
                </a:moveTo>
                <a:lnTo>
                  <a:pt x="67051" y="76608"/>
                </a:lnTo>
                <a:lnTo>
                  <a:pt x="75987" y="100297"/>
                </a:lnTo>
                <a:lnTo>
                  <a:pt x="96093" y="100297"/>
                </a:lnTo>
                <a:lnTo>
                  <a:pt x="86859" y="76608"/>
                </a:lnTo>
                <a:close/>
              </a:path>
              <a:path w="96520" h="100329">
                <a:moveTo>
                  <a:pt x="66657" y="24781"/>
                </a:moveTo>
                <a:lnTo>
                  <a:pt x="48062" y="24781"/>
                </a:lnTo>
                <a:lnTo>
                  <a:pt x="61466" y="59697"/>
                </a:lnTo>
                <a:lnTo>
                  <a:pt x="80267" y="59697"/>
                </a:lnTo>
                <a:lnTo>
                  <a:pt x="66657" y="24781"/>
                </a:lnTo>
                <a:close/>
              </a:path>
            </a:pathLst>
          </a:custGeom>
          <a:solidFill>
            <a:srgbClr val="000000"/>
          </a:solid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41027120-A5B5-CCDF-E0FF-C22BC5C4B6AE}"/>
              </a:ext>
            </a:extLst>
          </p:cNvPr>
          <p:cNvSpPr/>
          <p:nvPr/>
        </p:nvSpPr>
        <p:spPr>
          <a:xfrm>
            <a:off x="4949825" y="3811588"/>
            <a:ext cx="26988" cy="34925"/>
          </a:xfrm>
          <a:custGeom>
            <a:avLst/>
            <a:gdLst/>
            <a:ahLst/>
            <a:cxnLst/>
            <a:rect l="l" t="t" r="r" b="b"/>
            <a:pathLst>
              <a:path w="27304" h="34925">
                <a:moveTo>
                  <a:pt x="13404" y="0"/>
                </a:moveTo>
                <a:lnTo>
                  <a:pt x="0" y="34915"/>
                </a:lnTo>
                <a:lnTo>
                  <a:pt x="26808" y="34915"/>
                </a:lnTo>
                <a:lnTo>
                  <a:pt x="13404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ED95C874-C0B7-56AE-0682-DB6B78F7FDAD}"/>
              </a:ext>
            </a:extLst>
          </p:cNvPr>
          <p:cNvSpPr/>
          <p:nvPr/>
        </p:nvSpPr>
        <p:spPr>
          <a:xfrm>
            <a:off x="4914900" y="3787775"/>
            <a:ext cx="96838" cy="100013"/>
          </a:xfrm>
          <a:custGeom>
            <a:avLst/>
            <a:gdLst/>
            <a:ahLst/>
            <a:cxnLst/>
            <a:rect l="l" t="t" r="r" b="b"/>
            <a:pathLst>
              <a:path w="96520" h="100329">
                <a:moveTo>
                  <a:pt x="39126" y="0"/>
                </a:moveTo>
                <a:lnTo>
                  <a:pt x="56998" y="0"/>
                </a:lnTo>
                <a:lnTo>
                  <a:pt x="96093" y="100297"/>
                </a:lnTo>
                <a:lnTo>
                  <a:pt x="75987" y="100297"/>
                </a:lnTo>
                <a:lnTo>
                  <a:pt x="67051" y="76608"/>
                </a:lnTo>
                <a:lnTo>
                  <a:pt x="27956" y="76608"/>
                </a:lnTo>
                <a:lnTo>
                  <a:pt x="20152" y="100297"/>
                </a:lnTo>
                <a:lnTo>
                  <a:pt x="0" y="100297"/>
                </a:lnTo>
                <a:lnTo>
                  <a:pt x="3912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299F286D-E601-F8AE-8717-B58ABD75795E}"/>
              </a:ext>
            </a:extLst>
          </p:cNvPr>
          <p:cNvSpPr/>
          <p:nvPr/>
        </p:nvSpPr>
        <p:spPr>
          <a:xfrm>
            <a:off x="5041900" y="3805238"/>
            <a:ext cx="19050" cy="82550"/>
          </a:xfrm>
          <a:custGeom>
            <a:avLst/>
            <a:gdLst/>
            <a:ahLst/>
            <a:cxnLst/>
            <a:rect l="l" t="t" r="r" b="b"/>
            <a:pathLst>
              <a:path w="19050" h="82550">
                <a:moveTo>
                  <a:pt x="19020" y="0"/>
                </a:moveTo>
                <a:lnTo>
                  <a:pt x="0" y="0"/>
                </a:lnTo>
                <a:lnTo>
                  <a:pt x="0" y="82261"/>
                </a:lnTo>
                <a:lnTo>
                  <a:pt x="19020" y="82261"/>
                </a:lnTo>
                <a:lnTo>
                  <a:pt x="19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39481481-860A-FD49-BA20-19402584F850}"/>
              </a:ext>
            </a:extLst>
          </p:cNvPr>
          <p:cNvSpPr/>
          <p:nvPr/>
        </p:nvSpPr>
        <p:spPr>
          <a:xfrm>
            <a:off x="5013325" y="3787775"/>
            <a:ext cx="76200" cy="17463"/>
          </a:xfrm>
          <a:custGeom>
            <a:avLst/>
            <a:gdLst/>
            <a:ahLst/>
            <a:cxnLst/>
            <a:rect l="l" t="t" r="r" b="b"/>
            <a:pathLst>
              <a:path w="76200" h="18414">
                <a:moveTo>
                  <a:pt x="75987" y="0"/>
                </a:moveTo>
                <a:lnTo>
                  <a:pt x="0" y="0"/>
                </a:lnTo>
                <a:lnTo>
                  <a:pt x="0" y="18035"/>
                </a:lnTo>
                <a:lnTo>
                  <a:pt x="75987" y="18035"/>
                </a:lnTo>
                <a:lnTo>
                  <a:pt x="75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F31DF8CB-BE29-B461-704F-EFB2212652ED}"/>
              </a:ext>
            </a:extLst>
          </p:cNvPr>
          <p:cNvSpPr/>
          <p:nvPr/>
        </p:nvSpPr>
        <p:spPr>
          <a:xfrm>
            <a:off x="5013325" y="3787775"/>
            <a:ext cx="76200" cy="100013"/>
          </a:xfrm>
          <a:custGeom>
            <a:avLst/>
            <a:gdLst/>
            <a:ahLst/>
            <a:cxnLst/>
            <a:rect l="l" t="t" r="r" b="b"/>
            <a:pathLst>
              <a:path w="76200" h="100329">
                <a:moveTo>
                  <a:pt x="0" y="0"/>
                </a:moveTo>
                <a:lnTo>
                  <a:pt x="75987" y="0"/>
                </a:lnTo>
                <a:lnTo>
                  <a:pt x="75987" y="18035"/>
                </a:lnTo>
                <a:lnTo>
                  <a:pt x="48062" y="18035"/>
                </a:lnTo>
                <a:lnTo>
                  <a:pt x="48062" y="100297"/>
                </a:lnTo>
                <a:lnTo>
                  <a:pt x="29042" y="100297"/>
                </a:lnTo>
                <a:lnTo>
                  <a:pt x="29042" y="18035"/>
                </a:lnTo>
                <a:lnTo>
                  <a:pt x="0" y="1803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F13B0BBC-D7D9-C17E-EDB2-71EE4A3C4E21}"/>
              </a:ext>
            </a:extLst>
          </p:cNvPr>
          <p:cNvSpPr/>
          <p:nvPr/>
        </p:nvSpPr>
        <p:spPr>
          <a:xfrm>
            <a:off x="5111750" y="3787775"/>
            <a:ext cx="0" cy="100013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283"/>
                </a:lnTo>
              </a:path>
            </a:pathLst>
          </a:custGeom>
          <a:ln w="18985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9A629165-9FAE-B014-435A-15FCCBBDBD8C}"/>
              </a:ext>
            </a:extLst>
          </p:cNvPr>
          <p:cNvSpPr/>
          <p:nvPr/>
        </p:nvSpPr>
        <p:spPr>
          <a:xfrm>
            <a:off x="5137150" y="3786188"/>
            <a:ext cx="96838" cy="103187"/>
          </a:xfrm>
          <a:custGeom>
            <a:avLst/>
            <a:gdLst/>
            <a:ahLst/>
            <a:cxnLst/>
            <a:rect l="l" t="t" r="r" b="b"/>
            <a:pathLst>
              <a:path w="96520" h="102870">
                <a:moveTo>
                  <a:pt x="48062" y="0"/>
                </a:moveTo>
                <a:lnTo>
                  <a:pt x="7819" y="19160"/>
                </a:lnTo>
                <a:lnTo>
                  <a:pt x="0" y="51842"/>
                </a:lnTo>
                <a:lnTo>
                  <a:pt x="1117" y="66490"/>
                </a:lnTo>
                <a:lnTo>
                  <a:pt x="33510" y="101421"/>
                </a:lnTo>
                <a:lnTo>
                  <a:pt x="48062" y="102545"/>
                </a:lnTo>
                <a:lnTo>
                  <a:pt x="61466" y="101421"/>
                </a:lnTo>
                <a:lnTo>
                  <a:pt x="72636" y="96924"/>
                </a:lnTo>
                <a:lnTo>
                  <a:pt x="82689" y="89007"/>
                </a:lnTo>
                <a:lnTo>
                  <a:pt x="85658" y="84510"/>
                </a:lnTo>
                <a:lnTo>
                  <a:pt x="48062" y="84510"/>
                </a:lnTo>
                <a:lnTo>
                  <a:pt x="35744" y="83385"/>
                </a:lnTo>
                <a:lnTo>
                  <a:pt x="26808" y="76608"/>
                </a:lnTo>
                <a:lnTo>
                  <a:pt x="20106" y="65365"/>
                </a:lnTo>
                <a:lnTo>
                  <a:pt x="17872" y="50718"/>
                </a:lnTo>
                <a:lnTo>
                  <a:pt x="20106" y="36055"/>
                </a:lnTo>
                <a:lnTo>
                  <a:pt x="26808" y="25905"/>
                </a:lnTo>
                <a:lnTo>
                  <a:pt x="35744" y="19160"/>
                </a:lnTo>
                <a:lnTo>
                  <a:pt x="48062" y="16911"/>
                </a:lnTo>
                <a:lnTo>
                  <a:pt x="84923" y="16911"/>
                </a:lnTo>
                <a:lnTo>
                  <a:pt x="82689" y="13538"/>
                </a:lnTo>
                <a:lnTo>
                  <a:pt x="72636" y="5621"/>
                </a:lnTo>
                <a:lnTo>
                  <a:pt x="61466" y="1124"/>
                </a:lnTo>
                <a:lnTo>
                  <a:pt x="48062" y="0"/>
                </a:lnTo>
                <a:close/>
              </a:path>
              <a:path w="96520" h="102870">
                <a:moveTo>
                  <a:pt x="84923" y="16911"/>
                </a:moveTo>
                <a:lnTo>
                  <a:pt x="48062" y="16911"/>
                </a:lnTo>
                <a:lnTo>
                  <a:pt x="59232" y="19160"/>
                </a:lnTo>
                <a:lnTo>
                  <a:pt x="69285" y="25905"/>
                </a:lnTo>
                <a:lnTo>
                  <a:pt x="74870" y="34931"/>
                </a:lnTo>
                <a:lnTo>
                  <a:pt x="77104" y="50718"/>
                </a:lnTo>
                <a:lnTo>
                  <a:pt x="74870" y="65365"/>
                </a:lnTo>
                <a:lnTo>
                  <a:pt x="69285" y="76608"/>
                </a:lnTo>
                <a:lnTo>
                  <a:pt x="59232" y="83385"/>
                </a:lnTo>
                <a:lnTo>
                  <a:pt x="48062" y="84510"/>
                </a:lnTo>
                <a:lnTo>
                  <a:pt x="85658" y="84510"/>
                </a:lnTo>
                <a:lnTo>
                  <a:pt x="89391" y="78857"/>
                </a:lnTo>
                <a:lnTo>
                  <a:pt x="93859" y="66490"/>
                </a:lnTo>
                <a:lnTo>
                  <a:pt x="96093" y="50718"/>
                </a:lnTo>
                <a:lnTo>
                  <a:pt x="93859" y="36055"/>
                </a:lnTo>
                <a:lnTo>
                  <a:pt x="89391" y="23657"/>
                </a:lnTo>
                <a:lnTo>
                  <a:pt x="84923" y="16911"/>
                </a:lnTo>
                <a:close/>
              </a:path>
            </a:pathLst>
          </a:custGeom>
          <a:solidFill>
            <a:srgbClr val="000000"/>
          </a:solid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EEB7639B-168A-8BF4-37DB-84E6AAB5F6C7}"/>
              </a:ext>
            </a:extLst>
          </p:cNvPr>
          <p:cNvSpPr/>
          <p:nvPr/>
        </p:nvSpPr>
        <p:spPr>
          <a:xfrm>
            <a:off x="5154613" y="3803650"/>
            <a:ext cx="60325" cy="66675"/>
          </a:xfrm>
          <a:custGeom>
            <a:avLst/>
            <a:gdLst/>
            <a:ahLst/>
            <a:cxnLst/>
            <a:rect l="l" t="t" r="r" b="b"/>
            <a:pathLst>
              <a:path w="59689" h="67945">
                <a:moveTo>
                  <a:pt x="30190" y="0"/>
                </a:moveTo>
                <a:lnTo>
                  <a:pt x="17872" y="2248"/>
                </a:lnTo>
                <a:lnTo>
                  <a:pt x="8936" y="8994"/>
                </a:lnTo>
                <a:lnTo>
                  <a:pt x="2234" y="19144"/>
                </a:lnTo>
                <a:lnTo>
                  <a:pt x="0" y="33807"/>
                </a:lnTo>
                <a:lnTo>
                  <a:pt x="2234" y="48454"/>
                </a:lnTo>
                <a:lnTo>
                  <a:pt x="8936" y="59697"/>
                </a:lnTo>
                <a:lnTo>
                  <a:pt x="17872" y="66474"/>
                </a:lnTo>
                <a:lnTo>
                  <a:pt x="30190" y="67598"/>
                </a:lnTo>
                <a:lnTo>
                  <a:pt x="41360" y="66474"/>
                </a:lnTo>
                <a:lnTo>
                  <a:pt x="51413" y="59697"/>
                </a:lnTo>
                <a:lnTo>
                  <a:pt x="56998" y="48454"/>
                </a:lnTo>
                <a:lnTo>
                  <a:pt x="59232" y="33807"/>
                </a:lnTo>
                <a:lnTo>
                  <a:pt x="56998" y="18020"/>
                </a:lnTo>
                <a:lnTo>
                  <a:pt x="51413" y="8994"/>
                </a:lnTo>
                <a:lnTo>
                  <a:pt x="41360" y="2248"/>
                </a:lnTo>
                <a:lnTo>
                  <a:pt x="3019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0DD99A06-0388-C4CC-F33B-D186AA83D847}"/>
              </a:ext>
            </a:extLst>
          </p:cNvPr>
          <p:cNvSpPr/>
          <p:nvPr/>
        </p:nvSpPr>
        <p:spPr>
          <a:xfrm>
            <a:off x="5137150" y="3786188"/>
            <a:ext cx="96838" cy="103187"/>
          </a:xfrm>
          <a:custGeom>
            <a:avLst/>
            <a:gdLst/>
            <a:ahLst/>
            <a:cxnLst/>
            <a:rect l="l" t="t" r="r" b="b"/>
            <a:pathLst>
              <a:path w="96520" h="102870">
                <a:moveTo>
                  <a:pt x="48062" y="0"/>
                </a:moveTo>
                <a:lnTo>
                  <a:pt x="89391" y="23657"/>
                </a:lnTo>
                <a:lnTo>
                  <a:pt x="96093" y="50718"/>
                </a:lnTo>
                <a:lnTo>
                  <a:pt x="93859" y="66490"/>
                </a:lnTo>
                <a:lnTo>
                  <a:pt x="61466" y="101421"/>
                </a:lnTo>
                <a:lnTo>
                  <a:pt x="48062" y="102545"/>
                </a:lnTo>
                <a:lnTo>
                  <a:pt x="33510" y="101421"/>
                </a:lnTo>
                <a:lnTo>
                  <a:pt x="1117" y="66490"/>
                </a:lnTo>
                <a:lnTo>
                  <a:pt x="0" y="51842"/>
                </a:lnTo>
                <a:lnTo>
                  <a:pt x="1117" y="38304"/>
                </a:lnTo>
                <a:lnTo>
                  <a:pt x="25691" y="3372"/>
                </a:lnTo>
                <a:lnTo>
                  <a:pt x="48062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0643908A-6EEC-176A-C1BD-DB0AF4769924}"/>
              </a:ext>
            </a:extLst>
          </p:cNvPr>
          <p:cNvSpPr/>
          <p:nvPr/>
        </p:nvSpPr>
        <p:spPr>
          <a:xfrm>
            <a:off x="5248275" y="3787775"/>
            <a:ext cx="79375" cy="100013"/>
          </a:xfrm>
          <a:custGeom>
            <a:avLst/>
            <a:gdLst/>
            <a:ahLst/>
            <a:cxnLst/>
            <a:rect l="l" t="t" r="r" b="b"/>
            <a:pathLst>
              <a:path w="78739" h="100329">
                <a:moveTo>
                  <a:pt x="18989" y="0"/>
                </a:moveTo>
                <a:lnTo>
                  <a:pt x="0" y="0"/>
                </a:lnTo>
                <a:lnTo>
                  <a:pt x="0" y="100297"/>
                </a:lnTo>
                <a:lnTo>
                  <a:pt x="17872" y="100297"/>
                </a:lnTo>
                <a:lnTo>
                  <a:pt x="17872" y="33807"/>
                </a:lnTo>
                <a:lnTo>
                  <a:pt x="39669" y="33807"/>
                </a:lnTo>
                <a:lnTo>
                  <a:pt x="18989" y="0"/>
                </a:lnTo>
                <a:close/>
              </a:path>
              <a:path w="78739" h="100329">
                <a:moveTo>
                  <a:pt x="39669" y="33807"/>
                </a:moveTo>
                <a:lnTo>
                  <a:pt x="17872" y="33807"/>
                </a:lnTo>
                <a:lnTo>
                  <a:pt x="58115" y="100297"/>
                </a:lnTo>
                <a:lnTo>
                  <a:pt x="78221" y="100297"/>
                </a:lnTo>
                <a:lnTo>
                  <a:pt x="78221" y="67614"/>
                </a:lnTo>
                <a:lnTo>
                  <a:pt x="60349" y="67614"/>
                </a:lnTo>
                <a:lnTo>
                  <a:pt x="39669" y="33807"/>
                </a:lnTo>
                <a:close/>
              </a:path>
              <a:path w="78739" h="100329">
                <a:moveTo>
                  <a:pt x="78221" y="0"/>
                </a:moveTo>
                <a:lnTo>
                  <a:pt x="60349" y="0"/>
                </a:lnTo>
                <a:lnTo>
                  <a:pt x="60349" y="67614"/>
                </a:lnTo>
                <a:lnTo>
                  <a:pt x="78221" y="67614"/>
                </a:lnTo>
                <a:lnTo>
                  <a:pt x="782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54DFD54C-B706-2A78-B6AF-83F62E6956D2}"/>
              </a:ext>
            </a:extLst>
          </p:cNvPr>
          <p:cNvSpPr/>
          <p:nvPr/>
        </p:nvSpPr>
        <p:spPr>
          <a:xfrm>
            <a:off x="5248275" y="3787775"/>
            <a:ext cx="79375" cy="100013"/>
          </a:xfrm>
          <a:custGeom>
            <a:avLst/>
            <a:gdLst/>
            <a:ahLst/>
            <a:cxnLst/>
            <a:rect l="l" t="t" r="r" b="b"/>
            <a:pathLst>
              <a:path w="78739" h="100329">
                <a:moveTo>
                  <a:pt x="0" y="0"/>
                </a:moveTo>
                <a:lnTo>
                  <a:pt x="18989" y="0"/>
                </a:lnTo>
                <a:lnTo>
                  <a:pt x="60349" y="67614"/>
                </a:lnTo>
                <a:lnTo>
                  <a:pt x="60349" y="0"/>
                </a:lnTo>
                <a:lnTo>
                  <a:pt x="78221" y="0"/>
                </a:lnTo>
                <a:lnTo>
                  <a:pt x="78221" y="100297"/>
                </a:lnTo>
                <a:lnTo>
                  <a:pt x="58115" y="100297"/>
                </a:lnTo>
                <a:lnTo>
                  <a:pt x="17872" y="33807"/>
                </a:lnTo>
                <a:lnTo>
                  <a:pt x="17872" y="100297"/>
                </a:lnTo>
                <a:lnTo>
                  <a:pt x="0" y="10029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81D6F606-37BA-AAD7-87C1-4A400B8008D5}"/>
              </a:ext>
            </a:extLst>
          </p:cNvPr>
          <p:cNvSpPr/>
          <p:nvPr/>
        </p:nvSpPr>
        <p:spPr>
          <a:xfrm>
            <a:off x="5683250" y="3786188"/>
            <a:ext cx="342900" cy="103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" name="object 47">
            <a:extLst>
              <a:ext uri="{FF2B5EF4-FFF2-40B4-BE49-F238E27FC236}">
                <a16:creationId xmlns:a16="http://schemas.microsoft.com/office/drawing/2014/main" id="{9E1146E6-BBBB-5894-3120-A3BAC69869F4}"/>
              </a:ext>
            </a:extLst>
          </p:cNvPr>
          <p:cNvSpPr/>
          <p:nvPr/>
        </p:nvSpPr>
        <p:spPr>
          <a:xfrm>
            <a:off x="4940300" y="4838700"/>
            <a:ext cx="2462213" cy="17351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3877B2D-92FC-7BD0-45F3-1B8940217E49}"/>
              </a:ext>
            </a:extLst>
          </p:cNvPr>
          <p:cNvSpPr/>
          <p:nvPr/>
        </p:nvSpPr>
        <p:spPr>
          <a:xfrm rot="16200000">
            <a:off x="7658101" y="5408612"/>
            <a:ext cx="26225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Slide from Alberto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Paccanaro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EE276CF-87C9-5BC8-9C37-E9DF455D42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175" y="376238"/>
            <a:ext cx="5159375" cy="392112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tabLst>
                <a:tab pos="469265" algn="l"/>
              </a:tabLst>
              <a:defRPr/>
            </a:pPr>
            <a:r>
              <a:rPr sz="2400" i="1" spc="-5" dirty="0">
                <a:solidFill>
                  <a:srgbClr val="000000"/>
                </a:solidFill>
                <a:latin typeface="Palatino-BoldItalic"/>
                <a:cs typeface="Palatino-BoldItalic"/>
              </a:rPr>
              <a:t>B.	</a:t>
            </a:r>
            <a:r>
              <a:rPr sz="2400" i="1"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Palatino-BoldItalic"/>
                <a:cs typeface="Palatino-BoldItalic"/>
              </a:rPr>
              <a:t>How</a:t>
            </a:r>
            <a:r>
              <a:rPr sz="2400" i="1" spc="-5" dirty="0">
                <a:solidFill>
                  <a:srgbClr val="000000"/>
                </a:solidFill>
                <a:latin typeface="Palatino-BoldItalic"/>
                <a:cs typeface="Palatino-BoldItalic"/>
              </a:rPr>
              <a:t> </a:t>
            </a:r>
            <a:r>
              <a:rPr sz="2400" i="1" dirty="0">
                <a:solidFill>
                  <a:srgbClr val="000000"/>
                </a:solidFill>
                <a:latin typeface="Palatino-BoldItalic"/>
                <a:cs typeface="Palatino-BoldItalic"/>
              </a:rPr>
              <a:t>do we </a:t>
            </a:r>
            <a:r>
              <a:rPr sz="2400" i="1" spc="-5" dirty="0">
                <a:solidFill>
                  <a:srgbClr val="000000"/>
                </a:solidFill>
                <a:latin typeface="Palatino-BoldItalic"/>
                <a:cs typeface="Palatino-BoldItalic"/>
              </a:rPr>
              <a:t>evaluate</a:t>
            </a:r>
            <a:r>
              <a:rPr sz="2400" i="1" spc="-20" dirty="0">
                <a:solidFill>
                  <a:srgbClr val="000000"/>
                </a:solidFill>
                <a:latin typeface="Palatino-BoldItalic"/>
                <a:cs typeface="Palatino-BoldItalic"/>
              </a:rPr>
              <a:t> </a:t>
            </a:r>
            <a:r>
              <a:rPr sz="2400" i="1" spc="-5" dirty="0">
                <a:solidFill>
                  <a:srgbClr val="000000"/>
                </a:solidFill>
                <a:latin typeface="Palatino-BoldItalic"/>
                <a:cs typeface="Palatino-BoldItalic"/>
              </a:rPr>
              <a:t>performance?</a:t>
            </a:r>
            <a:endParaRPr sz="2400">
              <a:latin typeface="Palatino-BoldItalic"/>
              <a:cs typeface="Palatino-BoldItalic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0B6E5D7-8106-6CC3-AF81-E6FD8970D453}"/>
              </a:ext>
            </a:extLst>
          </p:cNvPr>
          <p:cNvSpPr txBox="1"/>
          <p:nvPr/>
        </p:nvSpPr>
        <p:spPr>
          <a:xfrm>
            <a:off x="1108075" y="1247775"/>
            <a:ext cx="3005138" cy="3302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1.	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Classification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problems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ＭＳ Ｐゴシック" panose="020B0600070205080204" pitchFamily="34" charset="-128"/>
              <a:cs typeface="Palatino"/>
            </a:endParaRPr>
          </a:p>
        </p:txBody>
      </p:sp>
      <p:sp>
        <p:nvSpPr>
          <p:cNvPr id="37891" name="object 4">
            <a:extLst>
              <a:ext uri="{FF2B5EF4-FFF2-40B4-BE49-F238E27FC236}">
                <a16:creationId xmlns:a16="http://schemas.microsoft.com/office/drawing/2014/main" id="{D86F3974-F85C-235F-BBAF-5CA889076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5210175"/>
            <a:ext cx="340677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698500" indent="-685800">
              <a:tabLst>
                <a:tab pos="354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698500" marR="0" lvl="0" indent="-685800" algn="l" defTabSz="914400" rtl="0" eaLnBrk="1" fontAlgn="base" latinLnBrk="0" hangingPunct="1">
              <a:lnSpc>
                <a:spcPct val="12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latino" pitchFamily="2" charset="77"/>
                <a:ea typeface="ＭＳ Ｐゴシック" panose="020B0600070205080204" pitchFamily="34" charset="-128"/>
                <a:cs typeface="+mn-cs"/>
              </a:rPr>
              <a:t>2.	Regression problems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 pitchFamily="2" charset="77"/>
                <a:ea typeface="ＭＳ Ｐゴシック" panose="020B0600070205080204" pitchFamily="34" charset="-128"/>
                <a:cs typeface="+mn-cs"/>
              </a:rPr>
              <a:t> Sum of squares error</a:t>
            </a:r>
          </a:p>
          <a:p>
            <a:pPr marL="698500" marR="0" lvl="0" indent="-6858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 pitchFamily="2" charset="77"/>
                <a:ea typeface="ＭＳ Ｐゴシック" panose="020B0600070205080204" pitchFamily="34" charset="-128"/>
                <a:cs typeface="+mn-cs"/>
              </a:rPr>
              <a:t>Root Mean Square error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9C6658F-9A44-0508-6F70-23841A559502}"/>
              </a:ext>
            </a:extLst>
          </p:cNvPr>
          <p:cNvSpPr/>
          <p:nvPr/>
        </p:nvSpPr>
        <p:spPr>
          <a:xfrm>
            <a:off x="1549400" y="2159000"/>
            <a:ext cx="2562225" cy="163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BC6B189-9C82-DBF9-1738-8BA1C4A41BFF}"/>
              </a:ext>
            </a:extLst>
          </p:cNvPr>
          <p:cNvSpPr txBox="1"/>
          <p:nvPr/>
        </p:nvSpPr>
        <p:spPr>
          <a:xfrm>
            <a:off x="5065713" y="1597025"/>
            <a:ext cx="903287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A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cc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ura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cy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ＭＳ Ｐゴシック" panose="020B0600070205080204" pitchFamily="34" charset="-128"/>
              <a:cs typeface="Palatino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0EA1912-6F7F-9316-34C9-BB049DAA9807}"/>
              </a:ext>
            </a:extLst>
          </p:cNvPr>
          <p:cNvSpPr txBox="1"/>
          <p:nvPr/>
        </p:nvSpPr>
        <p:spPr>
          <a:xfrm>
            <a:off x="5065713" y="1778000"/>
            <a:ext cx="3494087" cy="4006225"/>
          </a:xfrm>
          <a:prstGeom prst="rect">
            <a:avLst/>
          </a:prstGeom>
        </p:spPr>
        <p:txBody>
          <a:bodyPr wrap="square" lIns="0" tIns="106680" rIns="0" bIns="0">
            <a:spAutoFit/>
          </a:bodyPr>
          <a:lstStyle/>
          <a:p>
            <a:pPr marL="927100" marR="0" lvl="0" indent="0" algn="l" defTabSz="914400" rtl="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TP+TN/(TP+FP+F</a:t>
            </a:r>
            <a:r>
              <a:rPr kumimoji="0" lang="en-US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N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+TN)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ＭＳ Ｐゴシック" panose="020B0600070205080204" pitchFamily="34" charset="-128"/>
              <a:cs typeface="Palatino"/>
            </a:endParaRPr>
          </a:p>
          <a:p>
            <a:pPr marL="12700" marR="0" lvl="0" indent="0" algn="l" defTabSz="914400" rtl="0" eaLnBrk="1" fontAlgn="auto" latinLnBrk="0" hangingPunct="1">
              <a:lnSpc>
                <a:spcPts val="2145"/>
              </a:lnSpc>
              <a:spcBef>
                <a:spcPts val="7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Sensitivity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(or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 TPR)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ＭＳ Ｐゴシック" panose="020B0600070205080204" pitchFamily="34" charset="-128"/>
              <a:cs typeface="Palatino"/>
            </a:endParaRPr>
          </a:p>
          <a:p>
            <a:pPr marL="927100" marR="0" lvl="0" indent="0" algn="l" defTabSz="914400" rtl="0" eaLnBrk="1" fontAlgn="auto" latinLnBrk="0" hangingPunct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TP/P </a:t>
            </a:r>
            <a:r>
              <a:rPr kumimoji="0" sz="18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=</a:t>
            </a:r>
            <a:r>
              <a:rPr kumimoji="0" sz="18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TP/(TP+FN)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ＭＳ Ｐゴシック" panose="020B0600070205080204" pitchFamily="34" charset="-128"/>
              <a:cs typeface="Palatin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Specificity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ＭＳ Ｐゴシック" panose="020B0600070205080204" pitchFamily="34" charset="-128"/>
              <a:cs typeface="Palatino"/>
            </a:endParaRPr>
          </a:p>
          <a:p>
            <a:pPr marL="9271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TN/N </a:t>
            </a:r>
            <a:r>
              <a:rPr kumimoji="0" sz="18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=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TN/(TN+FP)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ＭＳ Ｐゴシック" panose="020B0600070205080204" pitchFamily="34" charset="-128"/>
              <a:cs typeface="Palatin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Positive predictive value (PPV)</a:t>
            </a:r>
            <a:br>
              <a:rPr kumimoji="0" lang="en-US" sz="1800" b="0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</a:br>
            <a:r>
              <a:rPr kumimoji="0" lang="en-US" sz="1800" b="0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	</a:t>
            </a:r>
            <a:r>
              <a:rPr kumimoji="0" lang="en-US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TP/(TP+FP)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ＭＳ Ｐゴシック" panose="020B0600070205080204" pitchFamily="34" charset="-128"/>
              <a:cs typeface="Palatin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False positive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rate</a:t>
            </a:r>
            <a:r>
              <a:rPr kumimoji="0" lang="en-US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 (FPR)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ＭＳ Ｐゴシック" panose="020B0600070205080204" pitchFamily="34" charset="-128"/>
              <a:cs typeface="Palatino"/>
            </a:endParaRPr>
          </a:p>
          <a:p>
            <a:pPr marL="9271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FP/N </a:t>
            </a:r>
            <a:r>
              <a:rPr kumimoji="0" sz="18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=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FP/(FP+TN)</a:t>
            </a:r>
            <a:endParaRPr kumimoji="0" lang="en-US" sz="1800" b="0" i="0" u="none" strike="noStrike" kern="1200" cap="none" spc="-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ＭＳ Ｐゴシック" panose="020B0600070205080204" pitchFamily="34" charset="-128"/>
              <a:cs typeface="Palatin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False discovery</a:t>
            </a:r>
            <a:r>
              <a:rPr kumimoji="0" lang="en-US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 </a:t>
            </a:r>
            <a:r>
              <a:rPr kumimoji="0" lang="en-US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rate (FDR)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ＭＳ Ｐゴシック" panose="020B0600070205080204" pitchFamily="34" charset="-128"/>
              <a:cs typeface="Palatino"/>
            </a:endParaRPr>
          </a:p>
          <a:p>
            <a:pPr marL="9271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FP/(FP+TP)</a:t>
            </a:r>
          </a:p>
          <a:p>
            <a:pPr marL="9271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ＭＳ Ｐゴシック" panose="020B0600070205080204" pitchFamily="34" charset="-128"/>
              <a:cs typeface="Palatino"/>
            </a:endParaRPr>
          </a:p>
        </p:txBody>
      </p:sp>
      <p:sp>
        <p:nvSpPr>
          <p:cNvPr id="37895" name="object 8">
            <a:extLst>
              <a:ext uri="{FF2B5EF4-FFF2-40B4-BE49-F238E27FC236}">
                <a16:creationId xmlns:a16="http://schemas.microsoft.com/office/drawing/2014/main" id="{F91B7C08-28B7-7E83-72AB-983C8EC14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0" y="5980113"/>
            <a:ext cx="2965450" cy="646112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28575" rIns="0" bIns="0">
            <a:spAutoFit/>
          </a:bodyPr>
          <a:lstStyle>
            <a:lvl1pPr marL="9048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90488" marR="0" lvl="0" indent="0" algn="l" defTabSz="9144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 pitchFamily="2" charset="77"/>
                <a:ea typeface="ＭＳ Ｐゴシック" panose="020B0600070205080204" pitchFamily="34" charset="-128"/>
                <a:cs typeface="+mn-cs"/>
              </a:rPr>
              <a:t>ROC analysis is good for  comparing binary classifiers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" pitchFamily="2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C6A927-C22B-1EF9-A47E-3DA9D07C934F}"/>
              </a:ext>
            </a:extLst>
          </p:cNvPr>
          <p:cNvSpPr/>
          <p:nvPr/>
        </p:nvSpPr>
        <p:spPr>
          <a:xfrm rot="16200000">
            <a:off x="7658101" y="5408612"/>
            <a:ext cx="26225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Slide from Alberto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Paccanaro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897" name="Rectangle 3">
            <a:extLst>
              <a:ext uri="{FF2B5EF4-FFF2-40B4-BE49-F238E27FC236}">
                <a16:creationId xmlns:a16="http://schemas.microsoft.com/office/drawing/2014/main" id="{953E0866-EC21-6E36-7695-3D7F0FBC3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3" y="6581775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https://en.wikipedia.org/wiki/Sensitivity_and_specificity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A105F67-0D90-B818-AC68-090188C77E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8850" y="268288"/>
            <a:ext cx="6543675" cy="45243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800" dirty="0"/>
              <a:t>Model dimensionality and</a:t>
            </a:r>
            <a:r>
              <a:rPr sz="2800" spc="-65" dirty="0"/>
              <a:t> </a:t>
            </a:r>
            <a:r>
              <a:rPr sz="2800" dirty="0"/>
              <a:t>overfitting</a:t>
            </a:r>
          </a:p>
        </p:txBody>
      </p:sp>
      <p:sp>
        <p:nvSpPr>
          <p:cNvPr id="40962" name="object 3">
            <a:extLst>
              <a:ext uri="{FF2B5EF4-FFF2-40B4-BE49-F238E27FC236}">
                <a16:creationId xmlns:a16="http://schemas.microsoft.com/office/drawing/2014/main" id="{6B12216B-3F3D-4802-D77B-E15F29467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563" y="1073150"/>
            <a:ext cx="47244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636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67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We are given the red dots.</a:t>
            </a: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We assume that they are noisy samples from a  signal/(function) – the blue curve – which we do not  have (we only have the red dots).</a:t>
            </a:r>
          </a:p>
          <a:p>
            <a:pPr marL="12700" marR="0" lvl="0" indent="0" algn="l" defTabSz="914400" rtl="0" eaLnBrk="1" fontAlgn="base" latinLnBrk="0" hangingPunct="1">
              <a:lnSpc>
                <a:spcPct val="101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We want to predict new points, i.e. the 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coordinates  for other values of 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x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(e.g. 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x &gt; 1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  <a:p>
            <a:pPr marL="12700" marR="0" lvl="0" indent="0" algn="l" defTabSz="914400" rtl="0" eaLnBrk="1" fontAlgn="base" latinLnBrk="0" hangingPunct="1">
              <a:lnSpc>
                <a:spcPct val="101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Our model needs to approximate the blue function.  We decide to do it with polynomials.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D1B87D2-3705-1805-97FD-69445D71AFEF}"/>
              </a:ext>
            </a:extLst>
          </p:cNvPr>
          <p:cNvSpPr txBox="1"/>
          <p:nvPr/>
        </p:nvSpPr>
        <p:spPr>
          <a:xfrm>
            <a:off x="400050" y="5626100"/>
            <a:ext cx="1308100" cy="193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Degree 1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polynomial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E329E4A-C1E8-891B-CC88-3F9AD7B10321}"/>
              </a:ext>
            </a:extLst>
          </p:cNvPr>
          <p:cNvSpPr txBox="1"/>
          <p:nvPr/>
        </p:nvSpPr>
        <p:spPr>
          <a:xfrm>
            <a:off x="2649538" y="5626100"/>
            <a:ext cx="1308100" cy="193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Degree 2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polynomial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7E724A5-3241-63CC-2383-1F25124B0BBF}"/>
              </a:ext>
            </a:extLst>
          </p:cNvPr>
          <p:cNvSpPr txBox="1"/>
          <p:nvPr/>
        </p:nvSpPr>
        <p:spPr>
          <a:xfrm>
            <a:off x="4965700" y="5626100"/>
            <a:ext cx="1306513" cy="193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Degree 3</a:t>
            </a:r>
            <a:r>
              <a:rPr kumimoji="0" sz="1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polynomial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15936545-E759-AB4A-395E-84819D5FD3F9}"/>
              </a:ext>
            </a:extLst>
          </p:cNvPr>
          <p:cNvSpPr txBox="1"/>
          <p:nvPr/>
        </p:nvSpPr>
        <p:spPr>
          <a:xfrm>
            <a:off x="7221538" y="5626100"/>
            <a:ext cx="1384300" cy="193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Degree 10</a:t>
            </a:r>
            <a:r>
              <a:rPr kumimoji="0" sz="11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polynomial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6B1D82E-B439-AE15-50F4-2502A9AA7A03}"/>
              </a:ext>
            </a:extLst>
          </p:cNvPr>
          <p:cNvSpPr txBox="1"/>
          <p:nvPr/>
        </p:nvSpPr>
        <p:spPr>
          <a:xfrm>
            <a:off x="1168400" y="6211888"/>
            <a:ext cx="3341688" cy="3302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Which one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is best?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And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why?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ＭＳ Ｐゴシック" panose="020B0600070205080204" pitchFamily="34" charset="-128"/>
              <a:cs typeface="Palatino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A6325D2-1718-F445-FD00-F970505C695A}"/>
              </a:ext>
            </a:extLst>
          </p:cNvPr>
          <p:cNvSpPr/>
          <p:nvPr/>
        </p:nvSpPr>
        <p:spPr>
          <a:xfrm>
            <a:off x="6970713" y="4062413"/>
            <a:ext cx="1882775" cy="1468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872969EC-8786-B080-AAE7-501A20701E98}"/>
              </a:ext>
            </a:extLst>
          </p:cNvPr>
          <p:cNvSpPr/>
          <p:nvPr/>
        </p:nvSpPr>
        <p:spPr>
          <a:xfrm>
            <a:off x="4714875" y="4062413"/>
            <a:ext cx="1882775" cy="1468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4260533-BEA6-8C21-9AE5-DA841CB51710}"/>
              </a:ext>
            </a:extLst>
          </p:cNvPr>
          <p:cNvSpPr/>
          <p:nvPr/>
        </p:nvSpPr>
        <p:spPr>
          <a:xfrm>
            <a:off x="203200" y="4062413"/>
            <a:ext cx="1882775" cy="1468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4C52A6EE-AAAA-E039-841A-4E2B02C288BD}"/>
              </a:ext>
            </a:extLst>
          </p:cNvPr>
          <p:cNvSpPr/>
          <p:nvPr/>
        </p:nvSpPr>
        <p:spPr>
          <a:xfrm>
            <a:off x="914400" y="1658938"/>
            <a:ext cx="1882775" cy="1466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F8A4BFDF-FCBF-E4FC-481A-98B38752CDD1}"/>
              </a:ext>
            </a:extLst>
          </p:cNvPr>
          <p:cNvSpPr/>
          <p:nvPr/>
        </p:nvSpPr>
        <p:spPr>
          <a:xfrm>
            <a:off x="2459038" y="4062413"/>
            <a:ext cx="1882775" cy="14684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C5EEBC-AA06-162C-3C86-A031DC95BCBA}"/>
              </a:ext>
            </a:extLst>
          </p:cNvPr>
          <p:cNvSpPr/>
          <p:nvPr/>
        </p:nvSpPr>
        <p:spPr>
          <a:xfrm rot="16200000">
            <a:off x="7658101" y="5408612"/>
            <a:ext cx="26225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Slide from Alberto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Paccanaro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object 2">
            <a:extLst>
              <a:ext uri="{FF2B5EF4-FFF2-40B4-BE49-F238E27FC236}">
                <a16:creationId xmlns:a16="http://schemas.microsoft.com/office/drawing/2014/main" id="{6C4A0D9F-A6C7-E8B3-0C11-07F0B0BEB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5175" y="688975"/>
            <a:ext cx="6821488" cy="63500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en-US" altLang="en-US" sz="2000" b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Palatino" pitchFamily="2" charset="77"/>
              </a:rPr>
              <a:t>How does the GENERALIZATION performance vary, as we  increase the complexity of the polynomial?</a:t>
            </a:r>
            <a:endParaRPr lang="en-US" altLang="en-US" sz="2000">
              <a:latin typeface="Palatino" pitchFamily="2" charset="77"/>
              <a:ea typeface="Palatino" pitchFamily="2" charset="77"/>
              <a:cs typeface="Palatino" pitchFamily="2" charset="77"/>
            </a:endParaRPr>
          </a:p>
        </p:txBody>
      </p:sp>
      <p:sp>
        <p:nvSpPr>
          <p:cNvPr id="41986" name="object 3">
            <a:extLst>
              <a:ext uri="{FF2B5EF4-FFF2-40B4-BE49-F238E27FC236}">
                <a16:creationId xmlns:a16="http://schemas.microsoft.com/office/drawing/2014/main" id="{7D6EB767-FE3A-A96D-D513-40263B16F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4008438"/>
            <a:ext cx="7527925" cy="279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9845" rIns="0" bIns="0">
            <a:spAutoFit/>
          </a:bodyPr>
          <a:lstStyle>
            <a:lvl1pPr marL="469900" indent="-457200"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69900" marR="0" lvl="0" indent="-457200" algn="l" defTabSz="914400" rtl="0" eaLnBrk="1" fontAlgn="base" latinLnBrk="0" hangingPunct="1">
              <a:lnSpc>
                <a:spcPts val="2825"/>
              </a:lnSpc>
              <a:spcBef>
                <a:spcPts val="238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8313" algn="l"/>
                <a:tab pos="469900" algn="l"/>
              </a:tabLst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Occam's razor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latino" pitchFamily="2" charset="77"/>
                <a:ea typeface="ＭＳ Ｐゴシック" panose="020B0600070205080204" pitchFamily="34" charset="-128"/>
                <a:cs typeface="+mn-cs"/>
              </a:rPr>
              <a:t>(William of Occam, ~1300):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latino" pitchFamily="2" charset="77"/>
                <a:ea typeface="ＭＳ Ｐゴシック" panose="020B0600070205080204" pitchFamily="34" charset="-128"/>
                <a:cs typeface="+mn-cs"/>
              </a:rPr>
              <a:t>Accept the  simplest explanation that fits the data.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" pitchFamily="2" charset="77"/>
              <a:ea typeface="ＭＳ Ｐゴシック" panose="020B0600070205080204" pitchFamily="34" charset="-128"/>
              <a:cs typeface="+mn-cs"/>
            </a:endParaRPr>
          </a:p>
          <a:p>
            <a:pPr marL="4699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313" algn="l"/>
                <a:tab pos="469900" algn="l"/>
              </a:tabLst>
              <a:defRPr/>
            </a:pPr>
            <a:endParaRPr kumimoji="0" lang="en-US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4699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313" algn="l"/>
                <a:tab pos="469900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 pitchFamily="2" charset="77"/>
                <a:ea typeface="ＭＳ Ｐゴシック" panose="020B0600070205080204" pitchFamily="34" charset="-128"/>
                <a:cs typeface="+mn-cs"/>
              </a:rPr>
              <a:t>We should prefer simpler models to more complex models, and  this preference should be traded off against the extent to which the  model fits the data.</a:t>
            </a:r>
          </a:p>
          <a:p>
            <a:pPr marL="4699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313" algn="l"/>
                <a:tab pos="469900" algn="l"/>
              </a:tabLst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" pitchFamily="2" charset="77"/>
              <a:ea typeface="ＭＳ Ｐゴシック" panose="020B0600070205080204" pitchFamily="34" charset="-128"/>
              <a:cs typeface="+mn-cs"/>
            </a:endParaRPr>
          </a:p>
          <a:p>
            <a:pPr marL="4699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313" algn="l"/>
                <a:tab pos="469900" algn="l"/>
              </a:tabLst>
              <a:defRPr/>
            </a:pPr>
            <a:r>
              <a:rPr lang="en-US" altLang="en-US" sz="2000" dirty="0">
                <a:solidFill>
                  <a:srgbClr val="000000"/>
                </a:solidFill>
                <a:latin typeface="Palatino" pitchFamily="2" charset="77"/>
              </a:rPr>
              <a:t>Related to “Bias-Variance” tradeoff.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" pitchFamily="2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D1A2529-9979-1358-BD2F-4DAF92101D18}"/>
              </a:ext>
            </a:extLst>
          </p:cNvPr>
          <p:cNvSpPr txBox="1"/>
          <p:nvPr/>
        </p:nvSpPr>
        <p:spPr>
          <a:xfrm>
            <a:off x="8593138" y="6356350"/>
            <a:ext cx="101600" cy="2079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 panose="020B0600070205080204" pitchFamily="34" charset="-128"/>
                <a:cs typeface="Times New Roman"/>
              </a:rPr>
              <a:t>8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anose="020B0600070205080204" pitchFamily="34" charset="-128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93F0C99-3838-5C78-0F41-77CE5C3CF7D7}"/>
              </a:ext>
            </a:extLst>
          </p:cNvPr>
          <p:cNvSpPr/>
          <p:nvPr/>
        </p:nvSpPr>
        <p:spPr>
          <a:xfrm>
            <a:off x="2924175" y="1633538"/>
            <a:ext cx="2743200" cy="2139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BD3407-CEF9-71E2-DEF5-EBAFEB9D10A1}"/>
              </a:ext>
            </a:extLst>
          </p:cNvPr>
          <p:cNvSpPr/>
          <p:nvPr/>
        </p:nvSpPr>
        <p:spPr>
          <a:xfrm rot="16200000">
            <a:off x="7658101" y="5408612"/>
            <a:ext cx="26225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Slide from Alberto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Paccanaro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object 2">
            <a:extLst>
              <a:ext uri="{FF2B5EF4-FFF2-40B4-BE49-F238E27FC236}">
                <a16:creationId xmlns:a16="http://schemas.microsoft.com/office/drawing/2014/main" id="{FFA1AC48-490A-CF77-B001-08294FBCE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660400"/>
            <a:ext cx="70485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469900" indent="-457200"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699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8313" algn="l"/>
                <a:tab pos="469900" algn="l"/>
              </a:tabLst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 pitchFamily="2" charset="77"/>
                <a:ea typeface="ＭＳ Ｐゴシック" panose="020B0600070205080204" pitchFamily="34" charset="-128"/>
                <a:cs typeface="+mn-cs"/>
              </a:rPr>
              <a:t>IMPORTANT: increasing the number of features  may lead to a reduction in performance if the  number of datapoints is not increased. Why?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EECDB0A-54BF-699C-22D7-A129825EB0B2}"/>
              </a:ext>
            </a:extLst>
          </p:cNvPr>
          <p:cNvSpPr txBox="1"/>
          <p:nvPr/>
        </p:nvSpPr>
        <p:spPr>
          <a:xfrm>
            <a:off x="763588" y="6172200"/>
            <a:ext cx="7056437" cy="3302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This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is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related to the “Curse of Dimensionality”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Bellman,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ＭＳ Ｐゴシック" panose="020B0600070205080204" pitchFamily="34" charset="-128"/>
                <a:cs typeface="Palatino"/>
              </a:rPr>
              <a:t>1961.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CEDB22E-DFE1-7E6E-B0D1-EF7DC1B942BE}"/>
              </a:ext>
            </a:extLst>
          </p:cNvPr>
          <p:cNvSpPr txBox="1"/>
          <p:nvPr/>
        </p:nvSpPr>
        <p:spPr>
          <a:xfrm>
            <a:off x="8593138" y="6356350"/>
            <a:ext cx="101600" cy="2079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 panose="020B0600070205080204" pitchFamily="34" charset="-128"/>
                <a:cs typeface="Times New Roman"/>
              </a:rPr>
              <a:t>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anose="020B0600070205080204" pitchFamily="34" charset="-128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5A7425C-803F-DC90-45CC-F0793C4EF284}"/>
              </a:ext>
            </a:extLst>
          </p:cNvPr>
          <p:cNvSpPr/>
          <p:nvPr/>
        </p:nvSpPr>
        <p:spPr>
          <a:xfrm>
            <a:off x="2909888" y="2017713"/>
            <a:ext cx="2232025" cy="3781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571056-E9EC-2DC4-313E-1A795B7D338B}"/>
              </a:ext>
            </a:extLst>
          </p:cNvPr>
          <p:cNvSpPr/>
          <p:nvPr/>
        </p:nvSpPr>
        <p:spPr>
          <a:xfrm rot="16200000">
            <a:off x="7658101" y="5408612"/>
            <a:ext cx="26225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Slide from Alberto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Paccanaro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530" name="Rectangle 2">
            <a:extLst>
              <a:ext uri="{FF2B5EF4-FFF2-40B4-BE49-F238E27FC236}">
                <a16:creationId xmlns:a16="http://schemas.microsoft.com/office/drawing/2014/main" id="{4F24C7B6-0A24-0B85-4349-496B32C59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cs typeface="+mj-cs"/>
              </a:rPr>
              <a:t>ROC plots &amp; Comparison of Predictions against a Positive &amp; Negative Gold Standard</a:t>
            </a:r>
          </a:p>
        </p:txBody>
      </p:sp>
      <p:graphicFrame>
        <p:nvGraphicFramePr>
          <p:cNvPr id="44034" name="Object 3">
            <a:extLst>
              <a:ext uri="{FF2B5EF4-FFF2-40B4-BE49-F238E27FC236}">
                <a16:creationId xmlns:a16="http://schemas.microsoft.com/office/drawing/2014/main" id="{2C117BB3-1D91-8AFC-29DC-A2D26D1E74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0175" y="1903413"/>
          <a:ext cx="4176713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917950" imgH="1162050" progId="Photoshop.Image.7">
                  <p:embed/>
                </p:oleObj>
              </mc:Choice>
              <mc:Fallback>
                <p:oleObj name="Image" r:id="rId3" imgW="3917950" imgH="1162050" progId="Photoshop.Image.7">
                  <p:embed/>
                  <p:pic>
                    <p:nvPicPr>
                      <p:cNvPr id="44034" name="Object 3">
                        <a:extLst>
                          <a:ext uri="{FF2B5EF4-FFF2-40B4-BE49-F238E27FC236}">
                            <a16:creationId xmlns:a16="http://schemas.microsoft.com/office/drawing/2014/main" id="{2C117BB3-1D91-8AFC-29DC-A2D26D1E74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30" r="51570"/>
                      <a:stretch>
                        <a:fillRect/>
                      </a:stretch>
                    </p:blipFill>
                    <p:spPr bwMode="auto">
                      <a:xfrm>
                        <a:off x="130175" y="1903413"/>
                        <a:ext cx="4176713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Text Box 4">
            <a:extLst>
              <a:ext uri="{FF2B5EF4-FFF2-40B4-BE49-F238E27FC236}">
                <a16:creationId xmlns:a16="http://schemas.microsoft.com/office/drawing/2014/main" id="{9B8A3C5A-15B9-CE76-1795-E1A3EFEB5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68" y="4545013"/>
            <a:ext cx="405962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Threshold "predictions" (</a:t>
            </a:r>
            <a:r>
              <a:rPr lang="en-US" altLang="en-US" sz="1600" dirty="0">
                <a:solidFill>
                  <a:prstClr val="black"/>
                </a:solidFill>
              </a:rPr>
              <a:t>strength of positive score is represented by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circle size) at different levels and compare to + and - gold standards (represented by white &amp; gray squares). 50 total instances, half + and half -. A concrete example </a:t>
            </a:r>
            <a:r>
              <a:rPr lang="en-US" altLang="en-US" sz="1600" dirty="0">
                <a:solidFill>
                  <a:prstClr val="black"/>
                </a:solidFill>
              </a:rPr>
              <a:t>w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ould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be doing cancer prediction 50 individuals with known cancer status.</a:t>
            </a:r>
          </a:p>
        </p:txBody>
      </p:sp>
      <p:sp>
        <p:nvSpPr>
          <p:cNvPr id="44036" name="Text Box 5">
            <a:extLst>
              <a:ext uri="{FF2B5EF4-FFF2-40B4-BE49-F238E27FC236}">
                <a16:creationId xmlns:a16="http://schemas.microsoft.com/office/drawing/2014/main" id="{E6854283-CB1A-FCB4-F346-2CDBCC3F0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038" y="5554663"/>
            <a:ext cx="2505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ROC plot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(cross validated)</a:t>
            </a:r>
          </a:p>
        </p:txBody>
      </p:sp>
      <p:graphicFrame>
        <p:nvGraphicFramePr>
          <p:cNvPr id="44037" name="Object 6">
            <a:extLst>
              <a:ext uri="{FF2B5EF4-FFF2-40B4-BE49-F238E27FC236}">
                <a16:creationId xmlns:a16="http://schemas.microsoft.com/office/drawing/2014/main" id="{3CC8A23B-9EB2-2C76-29D5-A4F96F80B0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4875" y="1881188"/>
          <a:ext cx="3684588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3917950" imgH="1162050" progId="Photoshop.Image.7">
                  <p:embed/>
                </p:oleObj>
              </mc:Choice>
              <mc:Fallback>
                <p:oleObj name="Image" r:id="rId5" imgW="3917950" imgH="1162050" progId="Photoshop.Image.7">
                  <p:embed/>
                  <p:pic>
                    <p:nvPicPr>
                      <p:cNvPr id="44037" name="Object 6">
                        <a:extLst>
                          <a:ext uri="{FF2B5EF4-FFF2-40B4-BE49-F238E27FC236}">
                            <a16:creationId xmlns:a16="http://schemas.microsoft.com/office/drawing/2014/main" id="{3CC8A23B-9EB2-2C76-29D5-A4F96F80B0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268"/>
                      <a:stretch>
                        <a:fillRect/>
                      </a:stretch>
                    </p:blipFill>
                    <p:spPr bwMode="auto">
                      <a:xfrm>
                        <a:off x="4714875" y="1881188"/>
                        <a:ext cx="3684588" cy="275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Text Box 7">
            <a:extLst>
              <a:ext uri="{FF2B5EF4-FFF2-40B4-BE49-F238E27FC236}">
                <a16:creationId xmlns:a16="http://schemas.microsoft.com/office/drawing/2014/main" id="{2987B9E3-5A7B-B99B-20CE-37D55DBC0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4800600"/>
            <a:ext cx="1958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"Error Rate” (FP/N)</a:t>
            </a:r>
          </a:p>
        </p:txBody>
      </p:sp>
      <p:sp>
        <p:nvSpPr>
          <p:cNvPr id="44039" name="Text Box 8">
            <a:extLst>
              <a:ext uri="{FF2B5EF4-FFF2-40B4-BE49-F238E27FC236}">
                <a16:creationId xmlns:a16="http://schemas.microsoft.com/office/drawing/2014/main" id="{C0FD14F1-2347-30A1-5FF8-C078D8CF5A0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691437" y="2925247"/>
            <a:ext cx="1958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"Coverage” (TP/P)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0C7FFD-E289-5DDC-9E64-7DEAA1E97737}"/>
              </a:ext>
            </a:extLst>
          </p:cNvPr>
          <p:cNvSpPr/>
          <p:nvPr/>
        </p:nvSpPr>
        <p:spPr>
          <a:xfrm rot="16200000">
            <a:off x="6697663" y="2065337"/>
            <a:ext cx="44069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 Jansen, M Gerstein (2004). 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Curr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Opin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Microbiol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7: 535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>
            <a:extLst>
              <a:ext uri="{FF2B5EF4-FFF2-40B4-BE49-F238E27FC236}">
                <a16:creationId xmlns:a16="http://schemas.microsoft.com/office/drawing/2014/main" id="{2FD1205D-1850-745E-D260-FF5EE6443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541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Supervised Mining:</a:t>
            </a:r>
          </a:p>
        </p:txBody>
      </p:sp>
      <p:sp>
        <p:nvSpPr>
          <p:cNvPr id="210946" name="Subtitle 3">
            <a:extLst>
              <a:ext uri="{FF2B5EF4-FFF2-40B4-BE49-F238E27FC236}">
                <a16:creationId xmlns:a16="http://schemas.microsoft.com/office/drawing/2014/main" id="{5431251D-34C1-3930-EB00-4C131A641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0992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Overview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Object 2">
            <a:extLst>
              <a:ext uri="{FF2B5EF4-FFF2-40B4-BE49-F238E27FC236}">
                <a16:creationId xmlns:a16="http://schemas.microsoft.com/office/drawing/2014/main" id="{DE91796B-A40C-C8CE-0EB3-8EE3DF7C93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75" y="460375"/>
          <a:ext cx="8107363" cy="621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6026150" imgH="4616450" progId="Photoshop.Image.7">
                  <p:embed/>
                </p:oleObj>
              </mc:Choice>
              <mc:Fallback>
                <p:oleObj name="Image" r:id="rId3" imgW="6026150" imgH="4616450" progId="Photoshop.Image.7">
                  <p:embed/>
                  <p:pic>
                    <p:nvPicPr>
                      <p:cNvPr id="46081" name="Object 2">
                        <a:extLst>
                          <a:ext uri="{FF2B5EF4-FFF2-40B4-BE49-F238E27FC236}">
                            <a16:creationId xmlns:a16="http://schemas.microsoft.com/office/drawing/2014/main" id="{DE91796B-A40C-C8CE-0EB3-8EE3DF7C93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460375"/>
                        <a:ext cx="8107363" cy="621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6579" name="Rectangle 3">
            <a:extLst>
              <a:ext uri="{FF2B5EF4-FFF2-40B4-BE49-F238E27FC236}">
                <a16:creationId xmlns:a16="http://schemas.microsoft.com/office/drawing/2014/main" id="{6400C3F7-02FE-87DA-0C59-EC7866E0C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4200" y="195263"/>
            <a:ext cx="3240088" cy="204628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cs typeface="+mj-cs"/>
              </a:rPr>
              <a:t>Effect on Predictions of Large Number of Negatives</a:t>
            </a:r>
            <a:br>
              <a:rPr lang="en-US" sz="2000" dirty="0">
                <a:cs typeface="+mj-cs"/>
              </a:rPr>
            </a:br>
            <a:r>
              <a:rPr lang="en-US" sz="1400" dirty="0">
                <a:cs typeface="+mj-cs"/>
              </a:rPr>
              <a:t>(e.g. terrorist identification or breast cancer screening)</a:t>
            </a:r>
            <a:endParaRPr lang="en-US" sz="2000" dirty="0">
              <a:cs typeface="+mj-cs"/>
            </a:endParaRPr>
          </a:p>
        </p:txBody>
      </p:sp>
      <p:sp>
        <p:nvSpPr>
          <p:cNvPr id="46083" name="Comment 5">
            <a:extLst>
              <a:ext uri="{FF2B5EF4-FFF2-40B4-BE49-F238E27FC236}">
                <a16:creationId xmlns:a16="http://schemas.microsoft.com/office/drawing/2014/main" id="{5CBADB02-02E7-B1F7-BC77-A87F5BCDAECB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73125" y="4011613"/>
            <a:ext cx="20638" cy="26987"/>
          </a:xfrm>
          <a:custGeom>
            <a:avLst/>
            <a:gdLst>
              <a:gd name="T0" fmla="*/ 2147483646 w 55"/>
              <a:gd name="T1" fmla="*/ 2147483646 h 75"/>
              <a:gd name="T2" fmla="*/ 2147483646 w 55"/>
              <a:gd name="T3" fmla="*/ 2147483646 h 75"/>
              <a:gd name="T4" fmla="*/ 2147483646 w 55"/>
              <a:gd name="T5" fmla="*/ 2147483646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" h="75" extrusionOk="0">
                <a:moveTo>
                  <a:pt x="30" y="74"/>
                </a:moveTo>
                <a:cubicBezTo>
                  <a:pt x="23" y="62"/>
                  <a:pt x="-18" y="7"/>
                  <a:pt x="12" y="0"/>
                </a:cubicBezTo>
                <a:cubicBezTo>
                  <a:pt x="34" y="5"/>
                  <a:pt x="40" y="8"/>
                  <a:pt x="54" y="3"/>
                </a:cubicBez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4" name="Comment 6">
            <a:extLst>
              <a:ext uri="{FF2B5EF4-FFF2-40B4-BE49-F238E27FC236}">
                <a16:creationId xmlns:a16="http://schemas.microsoft.com/office/drawing/2014/main" id="{4C0E9056-3908-45B4-CBD5-89578C95765C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5925" y="3482975"/>
            <a:ext cx="19050" cy="30163"/>
          </a:xfrm>
          <a:custGeom>
            <a:avLst/>
            <a:gdLst>
              <a:gd name="T0" fmla="*/ 2147483646 w 53"/>
              <a:gd name="T1" fmla="*/ 2147483646 h 82"/>
              <a:gd name="T2" fmla="*/ 2147483646 w 53"/>
              <a:gd name="T3" fmla="*/ 2147483646 h 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3" h="82" extrusionOk="0">
                <a:moveTo>
                  <a:pt x="52" y="81"/>
                </a:moveTo>
                <a:cubicBezTo>
                  <a:pt x="26" y="47"/>
                  <a:pt x="-7" y="29"/>
                  <a:pt x="10" y="0"/>
                </a:cubicBez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5" name="Comment 7">
            <a:extLst>
              <a:ext uri="{FF2B5EF4-FFF2-40B4-BE49-F238E27FC236}">
                <a16:creationId xmlns:a16="http://schemas.microsoft.com/office/drawing/2014/main" id="{BD21D101-5F3E-AA53-FA8C-91D1612CDA5D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09663" y="3487738"/>
            <a:ext cx="28575" cy="9525"/>
          </a:xfrm>
          <a:custGeom>
            <a:avLst/>
            <a:gdLst>
              <a:gd name="T0" fmla="*/ 2147483646 w 80"/>
              <a:gd name="T1" fmla="*/ 2147483646 h 29"/>
              <a:gd name="T2" fmla="*/ 2147483646 w 80"/>
              <a:gd name="T3" fmla="*/ 2147483646 h 29"/>
              <a:gd name="T4" fmla="*/ 0 w 80"/>
              <a:gd name="T5" fmla="*/ 2147483646 h 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0" h="29" extrusionOk="0">
                <a:moveTo>
                  <a:pt x="79" y="28"/>
                </a:moveTo>
                <a:cubicBezTo>
                  <a:pt x="64" y="19"/>
                  <a:pt x="33" y="-9"/>
                  <a:pt x="14" y="2"/>
                </a:cubicBezTo>
                <a:cubicBezTo>
                  <a:pt x="9" y="6"/>
                  <a:pt x="5" y="11"/>
                  <a:pt x="0" y="15"/>
                </a:cubicBez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6" name="Comment 8">
            <a:extLst>
              <a:ext uri="{FF2B5EF4-FFF2-40B4-BE49-F238E27FC236}">
                <a16:creationId xmlns:a16="http://schemas.microsoft.com/office/drawing/2014/main" id="{320120C1-E5B5-9902-5F79-BCFFF13DE7B2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73150" y="3003550"/>
            <a:ext cx="606425" cy="277813"/>
          </a:xfrm>
          <a:custGeom>
            <a:avLst/>
            <a:gdLst>
              <a:gd name="T0" fmla="*/ 2147483646 w 1684"/>
              <a:gd name="T1" fmla="*/ 2147483646 h 770"/>
              <a:gd name="T2" fmla="*/ 0 w 1684"/>
              <a:gd name="T3" fmla="*/ 2147483646 h 770"/>
              <a:gd name="T4" fmla="*/ 2147483646 w 1684"/>
              <a:gd name="T5" fmla="*/ 2147483646 h 770"/>
              <a:gd name="T6" fmla="*/ 2147483646 w 1684"/>
              <a:gd name="T7" fmla="*/ 2147483646 h 770"/>
              <a:gd name="T8" fmla="*/ 2147483646 w 1684"/>
              <a:gd name="T9" fmla="*/ 2147483646 h 7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4" h="770" extrusionOk="0">
                <a:moveTo>
                  <a:pt x="21" y="122"/>
                </a:moveTo>
                <a:cubicBezTo>
                  <a:pt x="16" y="78"/>
                  <a:pt x="14" y="42"/>
                  <a:pt x="0" y="0"/>
                </a:cubicBezTo>
              </a:path>
              <a:path w="1684" h="770" extrusionOk="0">
                <a:moveTo>
                  <a:pt x="1683" y="728"/>
                </a:moveTo>
                <a:cubicBezTo>
                  <a:pt x="1651" y="695"/>
                  <a:pt x="1635" y="692"/>
                  <a:pt x="1589" y="686"/>
                </a:cubicBezTo>
                <a:cubicBezTo>
                  <a:pt x="1580" y="727"/>
                  <a:pt x="1577" y="741"/>
                  <a:pt x="1574" y="769"/>
                </a:cubicBez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7" name="Comment 9">
            <a:extLst>
              <a:ext uri="{FF2B5EF4-FFF2-40B4-BE49-F238E27FC236}">
                <a16:creationId xmlns:a16="http://schemas.microsoft.com/office/drawing/2014/main" id="{60D36E59-7912-7DD2-BA21-9CF001968056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82675" y="2825750"/>
            <a:ext cx="31750" cy="9525"/>
          </a:xfrm>
          <a:custGeom>
            <a:avLst/>
            <a:gdLst>
              <a:gd name="T0" fmla="*/ 2147483646 w 86"/>
              <a:gd name="T1" fmla="*/ 2147483646 h 24"/>
              <a:gd name="T2" fmla="*/ 2147483646 w 86"/>
              <a:gd name="T3" fmla="*/ 2147483646 h 24"/>
              <a:gd name="T4" fmla="*/ 2147483646 w 86"/>
              <a:gd name="T5" fmla="*/ 2147483646 h 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" h="24" extrusionOk="0">
                <a:moveTo>
                  <a:pt x="85" y="13"/>
                </a:moveTo>
                <a:cubicBezTo>
                  <a:pt x="51" y="21"/>
                  <a:pt x="45" y="19"/>
                  <a:pt x="11" y="9"/>
                </a:cubicBezTo>
                <a:cubicBezTo>
                  <a:pt x="0" y="7"/>
                  <a:pt x="-4" y="6"/>
                  <a:pt x="10" y="0"/>
                </a:cubicBez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8" name="Comment 10">
            <a:extLst>
              <a:ext uri="{FF2B5EF4-FFF2-40B4-BE49-F238E27FC236}">
                <a16:creationId xmlns:a16="http://schemas.microsoft.com/office/drawing/2014/main" id="{D2FC0015-DCD2-AF3F-2E38-0734B37033A7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90775" y="2768600"/>
            <a:ext cx="6350" cy="20638"/>
          </a:xfrm>
          <a:custGeom>
            <a:avLst/>
            <a:gdLst>
              <a:gd name="T0" fmla="*/ 2147483646 w 21"/>
              <a:gd name="T1" fmla="*/ 2147483646 h 58"/>
              <a:gd name="T2" fmla="*/ 2147483646 w 21"/>
              <a:gd name="T3" fmla="*/ 2147483646 h 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" h="58" extrusionOk="0">
                <a:moveTo>
                  <a:pt x="17" y="43"/>
                </a:moveTo>
                <a:cubicBezTo>
                  <a:pt x="-5" y="87"/>
                  <a:pt x="17" y="9"/>
                  <a:pt x="20" y="0"/>
                </a:cubicBez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9" name="Comment 11">
            <a:extLst>
              <a:ext uri="{FF2B5EF4-FFF2-40B4-BE49-F238E27FC236}">
                <a16:creationId xmlns:a16="http://schemas.microsoft.com/office/drawing/2014/main" id="{B0D9851E-5A48-870C-402D-FC0A27676D3E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07050" y="5297488"/>
            <a:ext cx="1588" cy="1587"/>
          </a:xfrm>
          <a:custGeom>
            <a:avLst/>
            <a:gdLst>
              <a:gd name="T0" fmla="*/ 0 w 1"/>
              <a:gd name="T1" fmla="*/ 2147483646 h 1"/>
              <a:gd name="T2" fmla="*/ 0 w 1"/>
              <a:gd name="T3" fmla="*/ 2147483646 h 1"/>
              <a:gd name="T4" fmla="*/ 0 w 1"/>
              <a:gd name="T5" fmla="*/ 2147483646 h 1"/>
              <a:gd name="T6" fmla="*/ 0 w 1"/>
              <a:gd name="T7" fmla="*/ 2147483646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90" name="Comment 12">
            <a:extLst>
              <a:ext uri="{FF2B5EF4-FFF2-40B4-BE49-F238E27FC236}">
                <a16:creationId xmlns:a16="http://schemas.microsoft.com/office/drawing/2014/main" id="{48B76224-D386-079A-C580-275561F6FD58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86500" y="5021263"/>
            <a:ext cx="23813" cy="9525"/>
          </a:xfrm>
          <a:custGeom>
            <a:avLst/>
            <a:gdLst>
              <a:gd name="T0" fmla="*/ 2147483646 w 65"/>
              <a:gd name="T1" fmla="*/ 2147483646 h 28"/>
              <a:gd name="T2" fmla="*/ 0 w 65"/>
              <a:gd name="T3" fmla="*/ 2147483646 h 2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" h="28" extrusionOk="0">
                <a:moveTo>
                  <a:pt x="64" y="0"/>
                </a:moveTo>
                <a:cubicBezTo>
                  <a:pt x="28" y="2"/>
                  <a:pt x="19" y="-3"/>
                  <a:pt x="0" y="27"/>
                </a:cubicBez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91" name="Comment 17">
            <a:extLst>
              <a:ext uri="{FF2B5EF4-FFF2-40B4-BE49-F238E27FC236}">
                <a16:creationId xmlns:a16="http://schemas.microsoft.com/office/drawing/2014/main" id="{D3F0979A-8300-9DF3-A117-8A5CA7A00701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68813" y="5543550"/>
            <a:ext cx="17462" cy="33338"/>
          </a:xfrm>
          <a:custGeom>
            <a:avLst/>
            <a:gdLst>
              <a:gd name="T0" fmla="*/ 2147483646 w 50"/>
              <a:gd name="T1" fmla="*/ 2147483646 h 93"/>
              <a:gd name="T2" fmla="*/ 2147483646 w 50"/>
              <a:gd name="T3" fmla="*/ 2147483646 h 93"/>
              <a:gd name="T4" fmla="*/ 2147483646 w 50"/>
              <a:gd name="T5" fmla="*/ 2147483646 h 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93" extrusionOk="0">
                <a:moveTo>
                  <a:pt x="49" y="0"/>
                </a:moveTo>
                <a:cubicBezTo>
                  <a:pt x="17" y="14"/>
                  <a:pt x="13" y="5"/>
                  <a:pt x="4" y="42"/>
                </a:cubicBezTo>
                <a:cubicBezTo>
                  <a:pt x="-1" y="67"/>
                  <a:pt x="0" y="78"/>
                  <a:pt x="19" y="92"/>
                </a:cubicBezTo>
              </a:path>
            </a:pathLst>
          </a:custGeom>
          <a:noFill/>
          <a:ln w="19050" cap="rnd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A92B81-F2B9-F376-248A-647F1FB9ABFF}"/>
              </a:ext>
            </a:extLst>
          </p:cNvPr>
          <p:cNvSpPr/>
          <p:nvPr/>
        </p:nvSpPr>
        <p:spPr>
          <a:xfrm rot="16200000">
            <a:off x="6697663" y="2065337"/>
            <a:ext cx="44069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 Jansen, M Gerstein (2004). 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Curr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Opin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Microbiol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7: 535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26" name="Rectangle 2">
            <a:extLst>
              <a:ext uri="{FF2B5EF4-FFF2-40B4-BE49-F238E27FC236}">
                <a16:creationId xmlns:a16="http://schemas.microsoft.com/office/drawing/2014/main" id="{4947A061-B364-3C93-E623-6580E9DFE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095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Importance of Balanced </a:t>
            </a:r>
            <a:br>
              <a:rPr lang="en-US">
                <a:cs typeface="+mj-cs"/>
              </a:rPr>
            </a:br>
            <a:r>
              <a:rPr lang="en-US">
                <a:cs typeface="+mj-cs"/>
              </a:rPr>
              <a:t>Positive and Negative Examples</a:t>
            </a:r>
          </a:p>
        </p:txBody>
      </p:sp>
      <p:graphicFrame>
        <p:nvGraphicFramePr>
          <p:cNvPr id="48130" name="Object 3">
            <a:extLst>
              <a:ext uri="{FF2B5EF4-FFF2-40B4-BE49-F238E27FC236}">
                <a16:creationId xmlns:a16="http://schemas.microsoft.com/office/drawing/2014/main" id="{68B022CE-E87A-4365-C5B3-88EBCAA961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813" y="1609725"/>
          <a:ext cx="8062912" cy="510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6711950" imgH="4248150" progId="Photoshop.Image.7">
                  <p:embed/>
                </p:oleObj>
              </mc:Choice>
              <mc:Fallback>
                <p:oleObj name="Image" r:id="rId3" imgW="6711950" imgH="4248150" progId="Photoshop.Image.7">
                  <p:embed/>
                  <p:pic>
                    <p:nvPicPr>
                      <p:cNvPr id="48130" name="Object 3">
                        <a:extLst>
                          <a:ext uri="{FF2B5EF4-FFF2-40B4-BE49-F238E27FC236}">
                            <a16:creationId xmlns:a16="http://schemas.microsoft.com/office/drawing/2014/main" id="{68B022CE-E87A-4365-C5B3-88EBCAA961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1609725"/>
                        <a:ext cx="8062912" cy="510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938AEC6-76EF-D3C9-4315-B348D5D271A0}"/>
              </a:ext>
            </a:extLst>
          </p:cNvPr>
          <p:cNvSpPr/>
          <p:nvPr/>
        </p:nvSpPr>
        <p:spPr>
          <a:xfrm rot="16200000">
            <a:off x="6697663" y="2065337"/>
            <a:ext cx="44069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 Jansen, M Gerstein (2004). 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Curr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Opin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Microbiol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7: 535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2">
            <a:extLst>
              <a:ext uri="{FF2B5EF4-FFF2-40B4-BE49-F238E27FC236}">
                <a16:creationId xmlns:a16="http://schemas.microsoft.com/office/drawing/2014/main" id="{80C2391D-3EE1-BF49-3C9F-C59EBA84E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541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Supervised Mining:</a:t>
            </a:r>
          </a:p>
        </p:txBody>
      </p:sp>
      <p:sp>
        <p:nvSpPr>
          <p:cNvPr id="210946" name="Subtitle 3">
            <a:extLst>
              <a:ext uri="{FF2B5EF4-FFF2-40B4-BE49-F238E27FC236}">
                <a16:creationId xmlns:a16="http://schemas.microsoft.com/office/drawing/2014/main" id="{BB47E4F2-0EA0-5B6F-1733-221A5DA0E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09925"/>
            <a:ext cx="6400800" cy="1752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Decision Trees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4400" b="1" dirty="0">
              <a:solidFill>
                <a:srgbClr val="FFFF00"/>
              </a:solidFill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2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(“Jumping to first method”)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045FD1E7-AF38-3690-37CA-BA3D7F77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Decision Trees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8DA98E-1068-07D1-7DDA-061DDD12017C}"/>
              </a:ext>
            </a:extLst>
          </p:cNvPr>
          <p:cNvSpPr txBox="1"/>
          <p:nvPr/>
        </p:nvSpPr>
        <p:spPr>
          <a:xfrm>
            <a:off x="465138" y="1679575"/>
            <a:ext cx="386715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>
                <a:latin typeface="+mn-lt"/>
                <a:ea typeface="+mn-ea"/>
              </a:rPr>
              <a:t>Classify data by asking questions </a:t>
            </a:r>
            <a:r>
              <a:rPr lang="en-US" sz="2800" dirty="0">
                <a:latin typeface="+mn-lt"/>
                <a:ea typeface="+mn-ea"/>
              </a:rPr>
              <a:t>that divide data in subgroups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Keep asking questions until subgroups become homogenous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Use </a:t>
            </a:r>
            <a:r>
              <a:rPr lang="en-US" sz="2800" b="1" dirty="0">
                <a:latin typeface="+mn-lt"/>
                <a:ea typeface="+mn-ea"/>
              </a:rPr>
              <a:t>tree </a:t>
            </a:r>
            <a:r>
              <a:rPr lang="en-US" sz="2800" dirty="0">
                <a:latin typeface="+mn-lt"/>
                <a:ea typeface="+mn-ea"/>
              </a:rPr>
              <a:t>of questions to  make predictions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ea typeface="+mn-ea"/>
            </a:endParaRPr>
          </a:p>
        </p:txBody>
      </p:sp>
      <p:pic>
        <p:nvPicPr>
          <p:cNvPr id="46083" name="Picture 9">
            <a:extLst>
              <a:ext uri="{FF2B5EF4-FFF2-40B4-BE49-F238E27FC236}">
                <a16:creationId xmlns:a16="http://schemas.microsoft.com/office/drawing/2014/main" id="{FCB19D93-02EA-C013-DC51-168284C4FC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/>
          <a:stretch/>
        </p:blipFill>
        <p:spPr bwMode="auto">
          <a:xfrm>
            <a:off x="5373666" y="0"/>
            <a:ext cx="3770334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11">
            <a:extLst>
              <a:ext uri="{FF2B5EF4-FFF2-40B4-BE49-F238E27FC236}">
                <a16:creationId xmlns:a16="http://schemas.microsoft.com/office/drawing/2014/main" id="{0EF2FB08-6E93-A4DC-4F76-E8E45AB11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5926138"/>
            <a:ext cx="722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/>
              <a:t>Example: Is a picture taken inside or outside?</a:t>
            </a:r>
          </a:p>
        </p:txBody>
      </p:sp>
      <p:sp>
        <p:nvSpPr>
          <p:cNvPr id="46085" name="TextBox 12">
            <a:extLst>
              <a:ext uri="{FF2B5EF4-FFF2-40B4-BE49-F238E27FC236}">
                <a16:creationId xmlns:a16="http://schemas.microsoft.com/office/drawing/2014/main" id="{92B0DEDE-401B-64EA-745E-61793C741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6519863"/>
            <a:ext cx="5735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Criminisi, Shotton, and Konukoglu </a:t>
            </a:r>
            <a:r>
              <a:rPr lang="en-US" altLang="en-US" sz="1600" i="1"/>
              <a:t>Microsoft Technical Report </a:t>
            </a:r>
            <a:r>
              <a:rPr lang="en-US" altLang="en-US" sz="1600"/>
              <a:t>2011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7B4E65-CDB5-744A-B789-D084A78157DD}"/>
              </a:ext>
            </a:extLst>
          </p:cNvPr>
          <p:cNvSpPr/>
          <p:nvPr/>
        </p:nvSpPr>
        <p:spPr>
          <a:xfrm>
            <a:off x="4759890" y="1164921"/>
            <a:ext cx="1215025" cy="11523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23">
            <a:extLst>
              <a:ext uri="{FF2B5EF4-FFF2-40B4-BE49-F238E27FC236}">
                <a16:creationId xmlns:a16="http://schemas.microsoft.com/office/drawing/2014/main" id="{AAD499CD-F273-CEE8-9A34-8A99AC9417AB}"/>
              </a:ext>
            </a:extLst>
          </p:cNvPr>
          <p:cNvGrpSpPr>
            <a:grpSpLocks/>
          </p:cNvGrpSpPr>
          <p:nvPr/>
        </p:nvGrpSpPr>
        <p:grpSpPr bwMode="auto">
          <a:xfrm>
            <a:off x="0" y="2466975"/>
            <a:ext cx="9144000" cy="2598738"/>
            <a:chOff x="0" y="2120900"/>
            <a:chExt cx="9144000" cy="2598708"/>
          </a:xfrm>
        </p:grpSpPr>
        <p:pic>
          <p:nvPicPr>
            <p:cNvPr id="48137" name="Picture 7">
              <a:extLst>
                <a:ext uri="{FF2B5EF4-FFF2-40B4-BE49-F238E27FC236}">
                  <a16:creationId xmlns:a16="http://schemas.microsoft.com/office/drawing/2014/main" id="{9AF12CDC-2F2D-A4F2-7275-96A563BE6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20900"/>
              <a:ext cx="9144000" cy="2598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701ED9-50E4-1223-0FE4-CB8F493F2781}"/>
                </a:ext>
              </a:extLst>
            </p:cNvPr>
            <p:cNvSpPr/>
            <p:nvPr/>
          </p:nvSpPr>
          <p:spPr>
            <a:xfrm flipV="1">
              <a:off x="1568450" y="3651232"/>
              <a:ext cx="450850" cy="261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0F8AE6-5410-1F4D-61C4-1038BFCDDB9E}"/>
                </a:ext>
              </a:extLst>
            </p:cNvPr>
            <p:cNvSpPr/>
            <p:nvPr/>
          </p:nvSpPr>
          <p:spPr>
            <a:xfrm flipV="1">
              <a:off x="3040063" y="2154238"/>
              <a:ext cx="1676400" cy="609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13F4CB-DD61-3C7A-A764-574000CF7446}"/>
                </a:ext>
              </a:extLst>
            </p:cNvPr>
            <p:cNvSpPr/>
            <p:nvPr/>
          </p:nvSpPr>
          <p:spPr>
            <a:xfrm flipV="1">
              <a:off x="3459163" y="3454385"/>
              <a:ext cx="838200" cy="388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874A34-0B34-4BCF-4BB9-E62BB20A8BD8}"/>
                </a:ext>
              </a:extLst>
            </p:cNvPr>
            <p:cNvSpPr/>
            <p:nvPr/>
          </p:nvSpPr>
          <p:spPr>
            <a:xfrm flipV="1">
              <a:off x="330200" y="3614721"/>
              <a:ext cx="450850" cy="263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50C0F3-6CAE-3B01-DFA6-C9EBB83B72C9}"/>
                </a:ext>
              </a:extLst>
            </p:cNvPr>
            <p:cNvSpPr/>
            <p:nvPr/>
          </p:nvSpPr>
          <p:spPr>
            <a:xfrm flipV="1">
              <a:off x="4795838" y="3621071"/>
              <a:ext cx="715962" cy="263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86A790-8B7A-F786-F771-76848E493D49}"/>
                </a:ext>
              </a:extLst>
            </p:cNvPr>
            <p:cNvSpPr/>
            <p:nvPr/>
          </p:nvSpPr>
          <p:spPr>
            <a:xfrm flipV="1">
              <a:off x="6045200" y="3721082"/>
              <a:ext cx="520700" cy="179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30EB3E-0DC4-ACC8-496B-C90EC70CDAEE}"/>
                </a:ext>
              </a:extLst>
            </p:cNvPr>
            <p:cNvSpPr/>
            <p:nvPr/>
          </p:nvSpPr>
          <p:spPr>
            <a:xfrm flipV="1">
              <a:off x="7175500" y="3690920"/>
              <a:ext cx="520700" cy="180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D8DB05-69E6-D304-DDB4-129D92742901}"/>
                </a:ext>
              </a:extLst>
            </p:cNvPr>
            <p:cNvSpPr/>
            <p:nvPr/>
          </p:nvSpPr>
          <p:spPr>
            <a:xfrm flipV="1">
              <a:off x="8489950" y="3703620"/>
              <a:ext cx="520700" cy="180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239A79-2600-2D0F-1029-BD5E839DC43C}"/>
                </a:ext>
              </a:extLst>
            </p:cNvPr>
            <p:cNvSpPr/>
            <p:nvPr/>
          </p:nvSpPr>
          <p:spPr>
            <a:xfrm flipV="1">
              <a:off x="6623050" y="3138476"/>
              <a:ext cx="552450" cy="227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C339C6-2642-199C-FAC5-4BC87FD0CF16}"/>
                </a:ext>
              </a:extLst>
            </p:cNvPr>
            <p:cNvSpPr/>
            <p:nvPr/>
          </p:nvSpPr>
          <p:spPr>
            <a:xfrm flipV="1">
              <a:off x="1662113" y="3138476"/>
              <a:ext cx="769937" cy="227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148" name="TextBox 18">
              <a:extLst>
                <a:ext uri="{FF2B5EF4-FFF2-40B4-BE49-F238E27FC236}">
                  <a16:creationId xmlns:a16="http://schemas.microsoft.com/office/drawing/2014/main" id="{6FEF72FB-C752-D30C-C7A3-708030518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214" y="3054348"/>
              <a:ext cx="7682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Rule 1</a:t>
              </a:r>
            </a:p>
          </p:txBody>
        </p:sp>
        <p:sp>
          <p:nvSpPr>
            <p:cNvPr id="48149" name="TextBox 22">
              <a:extLst>
                <a:ext uri="{FF2B5EF4-FFF2-40B4-BE49-F238E27FC236}">
                  <a16:creationId xmlns:a16="http://schemas.microsoft.com/office/drawing/2014/main" id="{ED9347F5-B2D2-38D6-DA8A-9C992381B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1881" y="3051203"/>
              <a:ext cx="7682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Rule 2</a:t>
              </a:r>
            </a:p>
          </p:txBody>
        </p:sp>
      </p:grpSp>
      <p:sp>
        <p:nvSpPr>
          <p:cNvPr id="48130" name="Title 1">
            <a:extLst>
              <a:ext uri="{FF2B5EF4-FFF2-40B4-BE49-F238E27FC236}">
                <a16:creationId xmlns:a16="http://schemas.microsoft.com/office/drawing/2014/main" id="{BA0B86E0-D332-F97E-62C5-0795AE64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000090"/>
                </a:solidFill>
                <a:ea typeface="ＭＳ Ｐゴシック" panose="020B0600070205080204" pitchFamily="34" charset="-128"/>
              </a:rPr>
              <a:t>What makes a good rule?</a:t>
            </a:r>
          </a:p>
        </p:txBody>
      </p:sp>
      <p:sp>
        <p:nvSpPr>
          <p:cNvPr id="48131" name="Content Placeholder 6">
            <a:extLst>
              <a:ext uri="{FF2B5EF4-FFF2-40B4-BE49-F238E27FC236}">
                <a16:creationId xmlns:a16="http://schemas.microsoft.com/office/drawing/2014/main" id="{C095A96D-FA7E-C4A7-8518-66CD7A50C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0988"/>
            <a:ext cx="8229600" cy="676275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 Want resulting groups to be as homogenous as possible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BC224D2-D862-8965-ECC4-B3937608CDE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81050" y="5116513"/>
            <a:ext cx="787400" cy="5969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E5504A-1EA5-A643-F3EB-B1AD133B5B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68450" y="4732338"/>
            <a:ext cx="328613" cy="9810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8134" name="TextBox 28">
            <a:extLst>
              <a:ext uri="{FF2B5EF4-FFF2-40B4-BE49-F238E27FC236}">
                <a16:creationId xmlns:a16="http://schemas.microsoft.com/office/drawing/2014/main" id="{4204F9DE-07CF-FFD4-8E73-E3AD88E64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83238"/>
            <a:ext cx="3924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2/3 Groups homogenous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Wingdings" pitchFamily="2" charset="2"/>
              </a:rPr>
              <a:t></a:t>
            </a:r>
            <a:r>
              <a:rPr lang="en-US" altLang="en-US" sz="2400">
                <a:solidFill>
                  <a:srgbClr val="008000"/>
                </a:solidFill>
              </a:rPr>
              <a:t>Good rule</a:t>
            </a:r>
          </a:p>
        </p:txBody>
      </p:sp>
      <p:sp>
        <p:nvSpPr>
          <p:cNvPr id="48135" name="TextBox 37">
            <a:extLst>
              <a:ext uri="{FF2B5EF4-FFF2-40B4-BE49-F238E27FC236}">
                <a16:creationId xmlns:a16="http://schemas.microsoft.com/office/drawing/2014/main" id="{03E69C7E-C7FA-5154-74DD-5C3FC5D10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13" y="4964113"/>
            <a:ext cx="4114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All groups still 50/50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Wingdings" pitchFamily="2" charset="2"/>
              </a:rPr>
              <a:t> </a:t>
            </a:r>
            <a:r>
              <a:rPr lang="en-US" altLang="en-US" sz="2400">
                <a:solidFill>
                  <a:srgbClr val="FF0000"/>
                </a:solidFill>
                <a:sym typeface="Wingdings" pitchFamily="2" charset="2"/>
              </a:rPr>
              <a:t>Unhelpful rule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48136" name="TextBox 40">
            <a:extLst>
              <a:ext uri="{FF2B5EF4-FFF2-40B4-BE49-F238E27FC236}">
                <a16:creationId xmlns:a16="http://schemas.microsoft.com/office/drawing/2014/main" id="{FA48B590-9380-8216-A209-803577587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200" y="6553200"/>
            <a:ext cx="4757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Nando de Freitas 2012 University of British Columbia CPSC 340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BD510B13-BDD7-FF93-B9FB-02F67118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000090"/>
                </a:solidFill>
                <a:ea typeface="ＭＳ Ｐゴシック" panose="020B0600070205080204" pitchFamily="34" charset="-128"/>
              </a:rPr>
              <a:t>Quantifying the value of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6EED0-1808-84D3-9F41-94AEAAD45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Decrease in inhomogeneity </a:t>
            </a:r>
            <a:br>
              <a:rPr lang="en-US" dirty="0">
                <a:ea typeface="+mn-ea"/>
                <a:cs typeface="+mn-cs"/>
              </a:rPr>
            </a:br>
            <a:r>
              <a:rPr lang="en-US" dirty="0">
                <a:ea typeface="+mn-ea"/>
                <a:cs typeface="+mn-cs"/>
              </a:rPr>
              <a:t>(or increase in homogeneity)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Most popular metric: Information theoretic entropy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Use frequency of classifier characteristic within group as probability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Minimize entropy to achieve homogenous group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dirty="0">
              <a:ea typeface="+mn-ea"/>
            </a:endParaRPr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id="{F01736E1-F053-C49C-8BB6-098472B89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r="2054"/>
          <a:stretch>
            <a:fillRect/>
          </a:stretch>
        </p:blipFill>
        <p:spPr bwMode="auto">
          <a:xfrm>
            <a:off x="2867025" y="3301738"/>
            <a:ext cx="2433638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18">
            <a:extLst>
              <a:ext uri="{FF2B5EF4-FFF2-40B4-BE49-F238E27FC236}">
                <a16:creationId xmlns:a16="http://schemas.microsoft.com/office/drawing/2014/main" id="{46AB40DB-6E6C-98CF-ACC1-01048E83A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528229"/>
            <a:ext cx="796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S =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78915D01-0A7D-E873-2E4E-49C6AEC1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000090"/>
                </a:solidFill>
                <a:ea typeface="ＭＳ Ｐゴシック" panose="020B0600070205080204" pitchFamily="34" charset="-128"/>
              </a:rPr>
              <a:t>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21DCE-6F51-F609-14EE-EDB795B72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For each characteristic: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Split into subgroups based on each possible value of characteristic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Choose rule from characteristic that maximizes decrease in inhomogeneity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For each subgroup: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if (inhomogeneity &lt; threshold):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Stop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else: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Restart rule search (recursion)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>
            <a:extLst>
              <a:ext uri="{FF2B5EF4-FFF2-40B4-BE49-F238E27FC236}">
                <a16:creationId xmlns:a16="http://schemas.microsoft.com/office/drawing/2014/main" id="{F7AE637B-4285-0193-C26A-403B7F204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3" y="277813"/>
            <a:ext cx="207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3251" name="Rectangle 4">
            <a:extLst>
              <a:ext uri="{FF2B5EF4-FFF2-40B4-BE49-F238E27FC236}">
                <a16:creationId xmlns:a16="http://schemas.microsoft.com/office/drawing/2014/main" id="{348C45B3-5AEF-7EDE-05E2-951847575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3450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3252" name="Rectangle 5">
            <a:extLst>
              <a:ext uri="{FF2B5EF4-FFF2-40B4-BE49-F238E27FC236}">
                <a16:creationId xmlns:a16="http://schemas.microsoft.com/office/drawing/2014/main" id="{C159F22E-6566-C267-6F53-391E485C2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657" y="6086695"/>
            <a:ext cx="44386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</a:rPr>
              <a:t>Analysis of the Suitability of 500 M. </a:t>
            </a:r>
            <a:r>
              <a:rPr lang="en-US" altLang="en-US" sz="1000" dirty="0" err="1">
                <a:solidFill>
                  <a:srgbClr val="000000"/>
                </a:solidFill>
              </a:rPr>
              <a:t>thermo</a:t>
            </a:r>
            <a:r>
              <a:rPr lang="en-US" altLang="en-US" sz="1000" dirty="0">
                <a:solidFill>
                  <a:srgbClr val="000000"/>
                </a:solidFill>
              </a:rPr>
              <a:t>. proteins </a:t>
            </a:r>
            <a:br>
              <a:rPr lang="en-US" altLang="en-US" sz="1000" dirty="0">
                <a:solidFill>
                  <a:srgbClr val="000000"/>
                </a:solidFill>
              </a:rPr>
            </a:br>
            <a:r>
              <a:rPr lang="en-US" altLang="en-US" sz="1000" dirty="0">
                <a:solidFill>
                  <a:srgbClr val="000000"/>
                </a:solidFill>
              </a:rPr>
              <a:t>to find optimal sequences purification</a:t>
            </a:r>
          </a:p>
        </p:txBody>
      </p:sp>
      <p:sp>
        <p:nvSpPr>
          <p:cNvPr id="53253" name="Rectangle 6">
            <a:extLst>
              <a:ext uri="{FF2B5EF4-FFF2-40B4-BE49-F238E27FC236}">
                <a16:creationId xmlns:a16="http://schemas.microsoft.com/office/drawing/2014/main" id="{009493D7-1539-4CEA-0E6F-2781EB2A7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4475" y="207963"/>
            <a:ext cx="3005138" cy="2252662"/>
          </a:xfrm>
        </p:spPr>
        <p:txBody>
          <a:bodyPr/>
          <a:lstStyle/>
          <a:p>
            <a:pPr eaLnBrk="1" hangingPunct="1"/>
            <a:r>
              <a:rPr lang="en-US" altLang="en-US" u="none">
                <a:solidFill>
                  <a:schemeClr val="tx1"/>
                </a:solidFill>
                <a:ea typeface="ＭＳ Ｐゴシック" panose="020B0600070205080204" pitchFamily="34" charset="-128"/>
              </a:rPr>
              <a:t>Retrospective Decision Trees</a:t>
            </a:r>
          </a:p>
        </p:txBody>
      </p:sp>
      <p:sp>
        <p:nvSpPr>
          <p:cNvPr id="53254" name="TextBox 1">
            <a:extLst>
              <a:ext uri="{FF2B5EF4-FFF2-40B4-BE49-F238E27FC236}">
                <a16:creationId xmlns:a16="http://schemas.microsoft.com/office/drawing/2014/main" id="{8D67E497-9458-61A2-1D6B-589FB9A7C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6277" y="6517304"/>
            <a:ext cx="254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[Bertone et al. NAR (‘01)]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7CA91F-A14F-C8F6-6C4D-F976749F1E46}"/>
              </a:ext>
            </a:extLst>
          </p:cNvPr>
          <p:cNvGrpSpPr/>
          <p:nvPr/>
        </p:nvGrpSpPr>
        <p:grpSpPr>
          <a:xfrm>
            <a:off x="0" y="3710483"/>
            <a:ext cx="4174665" cy="2991765"/>
            <a:chOff x="955675" y="1246275"/>
            <a:chExt cx="8181077" cy="5554481"/>
          </a:xfrm>
        </p:grpSpPr>
        <p:pic>
          <p:nvPicPr>
            <p:cNvPr id="2" name="Picture 2" descr="treefinal-color">
              <a:extLst>
                <a:ext uri="{FF2B5EF4-FFF2-40B4-BE49-F238E27FC236}">
                  <a16:creationId xmlns:a16="http://schemas.microsoft.com/office/drawing/2014/main" id="{2E24B10A-4662-8760-F066-2F01477C4E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52" b="80689"/>
            <a:stretch/>
          </p:blipFill>
          <p:spPr bwMode="auto">
            <a:xfrm>
              <a:off x="955675" y="2987675"/>
              <a:ext cx="7519989" cy="2379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">
              <a:extLst>
                <a:ext uri="{FF2B5EF4-FFF2-40B4-BE49-F238E27FC236}">
                  <a16:creationId xmlns:a16="http://schemas.microsoft.com/office/drawing/2014/main" id="{F21C19AA-5502-BBAB-9655-0BAB0DE1A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3938" y="2627381"/>
              <a:ext cx="1762814" cy="97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Symbol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o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Express-</a:t>
              </a:r>
              <a:r>
                <a:rPr lang="en-US" altLang="en-US" sz="1400" b="1" dirty="0" err="1">
                  <a:solidFill>
                    <a:srgbClr val="000000"/>
                  </a:solidFill>
                </a:rPr>
                <a:t>ible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C86958B2-5734-1BBA-0FBA-6F813DA4F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9355" y="2535315"/>
              <a:ext cx="2683685" cy="108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Symbol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o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Not Expressible</a:t>
              </a:r>
            </a:p>
          </p:txBody>
        </p:sp>
        <p:sp>
          <p:nvSpPr>
            <p:cNvPr id="5" name="Text Box 8">
              <a:extLst>
                <a:ext uri="{FF2B5EF4-FFF2-40B4-BE49-F238E27FC236}">
                  <a16:creationId xmlns:a16="http://schemas.microsoft.com/office/drawing/2014/main" id="{71AA7215-49E1-F364-AF63-4DE8D0A2A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1414" y="1246275"/>
              <a:ext cx="1538287" cy="1199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Symbol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o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00"/>
                  </a:solidFill>
                </a:rPr>
                <a:t>356 total</a:t>
              </a:r>
            </a:p>
          </p:txBody>
        </p:sp>
        <p:sp>
          <p:nvSpPr>
            <p:cNvPr id="6" name="Text Box 9">
              <a:extLst>
                <a:ext uri="{FF2B5EF4-FFF2-40B4-BE49-F238E27FC236}">
                  <a16:creationId xmlns:a16="http://schemas.microsoft.com/office/drawing/2014/main" id="{A515568D-DEB3-77F7-DBE4-AE4446C778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2766" y="6172200"/>
              <a:ext cx="6308560" cy="62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Symbol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o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</a:rPr>
                <a:t>Has a hydrophobic stretch? (Y/N)</a:t>
              </a:r>
            </a:p>
          </p:txBody>
        </p:sp>
        <p:sp>
          <p:nvSpPr>
            <p:cNvPr id="7" name="Line 10">
              <a:extLst>
                <a:ext uri="{FF2B5EF4-FFF2-40B4-BE49-F238E27FC236}">
                  <a16:creationId xmlns:a16="http://schemas.microsoft.com/office/drawing/2014/main" id="{CB581C0D-2E5C-96E2-F756-AE9A1CED5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0950" y="3170238"/>
              <a:ext cx="7810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8" name="Line 11">
              <a:extLst>
                <a:ext uri="{FF2B5EF4-FFF2-40B4-BE49-F238E27FC236}">
                  <a16:creationId xmlns:a16="http://schemas.microsoft.com/office/drawing/2014/main" id="{E615E5E1-EF54-9232-5156-DFF062B479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11963" y="3154363"/>
              <a:ext cx="585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9" name="Line 12">
              <a:extLst>
                <a:ext uri="{FF2B5EF4-FFF2-40B4-BE49-F238E27FC236}">
                  <a16:creationId xmlns:a16="http://schemas.microsoft.com/office/drawing/2014/main" id="{6474DDB9-DB33-A01C-118F-6189DFB669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9750" y="2403475"/>
              <a:ext cx="565150" cy="565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0" name="Line 13">
              <a:extLst>
                <a:ext uri="{FF2B5EF4-FFF2-40B4-BE49-F238E27FC236}">
                  <a16:creationId xmlns:a16="http://schemas.microsoft.com/office/drawing/2014/main" id="{6CDC0FB2-7705-76A4-997D-8694F99A1E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60975" y="2414588"/>
              <a:ext cx="358775" cy="6207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1" name="Line 14">
              <a:extLst>
                <a:ext uri="{FF2B5EF4-FFF2-40B4-BE49-F238E27FC236}">
                  <a16:creationId xmlns:a16="http://schemas.microsoft.com/office/drawing/2014/main" id="{7E01C422-026D-294E-772D-E165A0A38A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91188" y="4829175"/>
              <a:ext cx="0" cy="1376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600"/>
            </a:p>
          </p:txBody>
        </p:sp>
      </p:grpSp>
      <p:pic>
        <p:nvPicPr>
          <p:cNvPr id="53249" name="Picture 2" descr="treefinal-color">
            <a:extLst>
              <a:ext uri="{FF2B5EF4-FFF2-40B4-BE49-F238E27FC236}">
                <a16:creationId xmlns:a16="http://schemas.microsoft.com/office/drawing/2014/main" id="{DE9B226A-AF13-34B8-9D8C-ED2E9D54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04" y="75213"/>
            <a:ext cx="4651375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1E0E94B-7059-EF48-E3AB-1A6DE48B916E}"/>
              </a:ext>
            </a:extLst>
          </p:cNvPr>
          <p:cNvSpPr/>
          <p:nvPr/>
        </p:nvSpPr>
        <p:spPr bwMode="auto">
          <a:xfrm>
            <a:off x="175374" y="3710483"/>
            <a:ext cx="4081316" cy="2991765"/>
          </a:xfrm>
          <a:prstGeom prst="rect">
            <a:avLst/>
          </a:prstGeom>
          <a:solidFill>
            <a:schemeClr val="bg1">
              <a:lumMod val="85000"/>
              <a:alpha val="4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Tm="19872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3013DF51-31F4-3151-92CD-074025147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219075"/>
            <a:ext cx="6148387" cy="13081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Overfitting, Cross Validation, and Pruning</a:t>
            </a:r>
          </a:p>
        </p:txBody>
      </p:sp>
      <p:graphicFrame>
        <p:nvGraphicFramePr>
          <p:cNvPr id="55299" name="Object 2">
            <a:extLst>
              <a:ext uri="{FF2B5EF4-FFF2-40B4-BE49-F238E27FC236}">
                <a16:creationId xmlns:a16="http://schemas.microsoft.com/office/drawing/2014/main" id="{EE4159FD-A884-5ACE-0DB7-78D262A4A9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938" y="1885950"/>
          <a:ext cx="6948487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8058150" imgH="5353050" progId="Photoshop.Image.6">
                  <p:embed/>
                </p:oleObj>
              </mc:Choice>
              <mc:Fallback>
                <p:oleObj name="Image" r:id="rId3" imgW="8058150" imgH="5353050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1885950"/>
                        <a:ext cx="6948487" cy="461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3">
            <a:extLst>
              <a:ext uri="{FF2B5EF4-FFF2-40B4-BE49-F238E27FC236}">
                <a16:creationId xmlns:a16="http://schemas.microsoft.com/office/drawing/2014/main" id="{01C5DFFA-2F7F-3E94-5983-70A2ED0DF0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0338" y="360363"/>
          <a:ext cx="2371725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1828800" imgH="2000250" progId="Photoshop.Image.6">
                  <p:embed/>
                </p:oleObj>
              </mc:Choice>
              <mc:Fallback>
                <p:oleObj name="Image" r:id="rId5" imgW="1828800" imgH="2000250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360363"/>
                        <a:ext cx="2371725" cy="25939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9728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41A838CC-25F9-7D54-E9F0-CFDBC2BE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27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Random Forest (RF)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5585D4C8-A435-A208-3894-F5D5CC61C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1582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Basic decision tree (DT) method is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very sensitive to dataset selection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&amp; noise in the data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RFs are ensemble of DTs; address this issue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Build many DTs on bootstrapped training samples. (Reduces sensitivity to noise.)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Each time a split in a tree is considered, a random sample of m predictors is chosen as split candidates from the full set of predictors. (Decorrelates “bagged” DTs.)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Finally, we average or vote amongst the trees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34BBA7-2303-4E17-F575-73A66D7ECE9C}"/>
              </a:ext>
            </a:extLst>
          </p:cNvPr>
          <p:cNvSpPr txBox="1"/>
          <p:nvPr/>
        </p:nvSpPr>
        <p:spPr>
          <a:xfrm rot="16200000">
            <a:off x="8237021" y="5951021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[ISLR, chap 8]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3">
            <a:extLst>
              <a:ext uri="{FF2B5EF4-FFF2-40B4-BE49-F238E27FC236}">
                <a16:creationId xmlns:a16="http://schemas.microsoft.com/office/drawing/2014/main" id="{6E0476FD-0691-10EB-DC78-D052D0702B6F}"/>
              </a:ext>
            </a:extLst>
          </p:cNvPr>
          <p:cNvGrpSpPr>
            <a:grpSpLocks/>
          </p:cNvGrpSpPr>
          <p:nvPr/>
        </p:nvGrpSpPr>
        <p:grpSpPr bwMode="auto">
          <a:xfrm>
            <a:off x="1790700" y="1420813"/>
            <a:ext cx="3643313" cy="1728787"/>
            <a:chOff x="1790700" y="1420707"/>
            <a:chExt cx="3644020" cy="172889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2EEBCE2-D320-A708-583C-7949DE7B4E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90700" y="1681073"/>
              <a:ext cx="484282" cy="6302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A8AE481-61F8-2802-0D1A-FDDD7E93C4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74982" y="1681073"/>
              <a:ext cx="387425" cy="6302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3F51743-5F82-B91B-5DD2-411231FB1F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90700" y="2311349"/>
              <a:ext cx="871707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1D0F1AF-3A2F-5DD7-41BE-9AE3DE5255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74982" y="1681073"/>
              <a:ext cx="951097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92148F0-B91C-64CD-5DBB-5FA2DE4A57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2407" y="1681073"/>
              <a:ext cx="563671" cy="6302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16DF0F8-08D6-ED4D-0525-65136CE044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90700" y="1681073"/>
              <a:ext cx="1435378" cy="63027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E385F83-2E80-A415-E42E-8C7CC665BA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26078" y="1681073"/>
              <a:ext cx="730392" cy="48739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AA6B53E-7725-324C-53EF-F6B817F58C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74982" y="1681073"/>
              <a:ext cx="1681488" cy="48739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B82F33C-2800-A77A-B5DB-9E488D56E8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691307" y="2168465"/>
              <a:ext cx="265163" cy="56200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DB6AD1-FAD2-D760-D2CD-245F77750D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56470" y="1420707"/>
              <a:ext cx="79390" cy="74775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D37971D-2A58-60A2-4786-7314D4DAB2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35861" y="1420707"/>
              <a:ext cx="93204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1D1B5F9-34B3-9A58-735D-C2C340F361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6470" y="2168465"/>
              <a:ext cx="809782" cy="34450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23A9041-5382-CCCE-F3AE-0364090508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66252" y="2092260"/>
              <a:ext cx="668468" cy="42071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51768EE-05DA-5C62-D15E-47BE2A2E96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67904" y="1420707"/>
              <a:ext cx="466816" cy="67155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633470D-127C-7AA8-7253-273FC9FFA8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66252" y="1420707"/>
              <a:ext cx="201652" cy="109226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29D761A-7B72-0FF6-FE5A-5DD63B9739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56470" y="1420707"/>
              <a:ext cx="1011434" cy="74775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7985238-1935-1904-7132-B2FFB0E854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35861" y="1420707"/>
              <a:ext cx="1398859" cy="67155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5C8180B-E5C8-E7E7-E086-9525CAE322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035861" y="1420707"/>
              <a:ext cx="730392" cy="109226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88C6C2D-5FD8-3D3C-86D6-EB7380E3EF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662407" y="2311349"/>
              <a:ext cx="1028900" cy="41912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17EFC8E-1742-305D-36B2-A5006FD350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62407" y="2311349"/>
              <a:ext cx="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87F9CB3-6745-57C2-EDD3-9BA6FF843A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91307" y="2730474"/>
              <a:ext cx="0" cy="41912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32770" name="Group 43">
            <a:extLst>
              <a:ext uri="{FF2B5EF4-FFF2-40B4-BE49-F238E27FC236}">
                <a16:creationId xmlns:a16="http://schemas.microsoft.com/office/drawing/2014/main" id="{4E00612E-06E4-AC9A-F8C6-D5189FAE67C7}"/>
              </a:ext>
            </a:extLst>
          </p:cNvPr>
          <p:cNvGrpSpPr>
            <a:grpSpLocks/>
          </p:cNvGrpSpPr>
          <p:nvPr/>
        </p:nvGrpSpPr>
        <p:grpSpPr bwMode="auto">
          <a:xfrm>
            <a:off x="1701800" y="3898900"/>
            <a:ext cx="4410075" cy="2159000"/>
            <a:chOff x="1701800" y="3898900"/>
            <a:chExt cx="4409918" cy="2159000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0C258C1-0124-0A53-5DEC-88D23DD1E8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870069" y="4589463"/>
              <a:ext cx="484171" cy="6302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6D0DB36-2E75-B1C7-4E6F-B12975BF53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54240" y="4589463"/>
              <a:ext cx="387336" cy="6302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397D5D6-D323-01D4-310A-CC0B93E790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70069" y="5219700"/>
              <a:ext cx="871507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BFC7AE-3AF1-D096-170A-7AA4E9F8EF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54240" y="4589463"/>
              <a:ext cx="95087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87B1800-38E6-A6F5-1CF3-69163E60D8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05118" y="4589463"/>
              <a:ext cx="730224" cy="4873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7C05E37-F353-2D65-303A-6059CF3746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771826" y="5076825"/>
              <a:ext cx="263516" cy="5619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4388A00-137B-899E-B399-834F442600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040105" y="4341813"/>
              <a:ext cx="79372" cy="7477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83C1F9E-B1B0-CC9E-EDAE-77E3504AD8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19477" y="4341813"/>
              <a:ext cx="931829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87DFB02-CC2A-6B8D-90E8-53C815FEEA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40105" y="5089525"/>
              <a:ext cx="809596" cy="3429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F6D23A6-62F9-0215-0641-E1E4E9F876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849701" y="5013325"/>
              <a:ext cx="668313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ED455DA-16DA-5AF7-5606-81D35B575D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51306" y="4341813"/>
              <a:ext cx="466708" cy="6715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2BDD567-7578-3FEB-C5CF-37E459A7FDD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19477" y="4341813"/>
              <a:ext cx="1398537" cy="6715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15CA3EA-B718-C772-259A-42905B0BC2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741576" y="5219700"/>
              <a:ext cx="1030250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6060BF5-0488-2001-31EF-86CF437B39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49701" y="5432425"/>
              <a:ext cx="0" cy="4206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FBE6C03-E43C-7A78-F666-EB44712CD2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41576" y="5219700"/>
              <a:ext cx="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6F173A6-B76F-CCB2-0BF1-BFB09811BA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71826" y="5638800"/>
              <a:ext cx="0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217AA03-2751-3ADE-D31F-A3E248F500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518014" y="4803775"/>
              <a:ext cx="593704" cy="2095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46EC915-8BC4-E7B1-EECA-48696A7F33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18014" y="5013325"/>
              <a:ext cx="593704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A4316B1-D94D-1D0A-7E8F-B9B58FB7E8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518014" y="4341813"/>
              <a:ext cx="263516" cy="6715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4169597-9390-83FA-AC80-138793B0F0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428939" y="5638800"/>
              <a:ext cx="342888" cy="2143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37CBDD-9165-AB8B-E747-9102B467EE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49701" y="5432425"/>
              <a:ext cx="585766" cy="2952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56C71E-5B52-FD51-7267-D175D8CEF6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05118" y="4051300"/>
              <a:ext cx="276215" cy="5381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EC02CCC-46E3-E6FE-7C57-76FEF8CA93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662204" y="4051300"/>
              <a:ext cx="642914" cy="5381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B2921D8-23E3-E1BA-0C3F-D28F08E67C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870069" y="4341813"/>
              <a:ext cx="484171" cy="2476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FA87A9F-145E-2EF8-F257-93B29B97CF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01800" y="5219700"/>
              <a:ext cx="168269" cy="4191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B85757D-4703-D005-2D80-D5BD1FF15E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051306" y="3898900"/>
              <a:ext cx="466708" cy="4429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97D8E4-7BAF-A7B8-F2E2-61E9096FBA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829064" y="3898900"/>
              <a:ext cx="203193" cy="4429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pic>
        <p:nvPicPr>
          <p:cNvPr id="32771" name="Picture 44">
            <a:extLst>
              <a:ext uri="{FF2B5EF4-FFF2-40B4-BE49-F238E27FC236}">
                <a16:creationId xmlns:a16="http://schemas.microsoft.com/office/drawing/2014/main" id="{B77E3BAF-6772-00FF-C2CF-5C0AAB0C0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201738"/>
            <a:ext cx="91440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46">
            <a:extLst>
              <a:ext uri="{FF2B5EF4-FFF2-40B4-BE49-F238E27FC236}">
                <a16:creationId xmlns:a16="http://schemas.microsoft.com/office/drawing/2014/main" id="{1012BF7D-10A1-05A7-AB80-9E96E1D00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6500813"/>
            <a:ext cx="7199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SciKit learn: </a:t>
            </a:r>
            <a:r>
              <a:rPr lang="en-US" altLang="en-US" sz="1800">
                <a:hlinkClick r:id="rId3"/>
              </a:rPr>
              <a:t>http://scikit-learn.org/stable/tutorial/machine_learning_map/</a:t>
            </a:r>
            <a:endParaRPr lang="en-US" alt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BB626-11C7-BA49-F7A4-D5531C305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90"/>
                </a:solidFill>
                <a:latin typeface="Arial" charset="0"/>
              </a:rPr>
              <a:t>The World of “Classic” ML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BDD2D-E35E-4323-43C3-1A33A84E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74"/>
            <a:ext cx="8229600" cy="11430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3D138-49AC-60BD-A8CC-8B96F9D8A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7890"/>
            <a:ext cx="8229600" cy="5395823"/>
          </a:xfrm>
        </p:spPr>
        <p:txBody>
          <a:bodyPr/>
          <a:lstStyle/>
          <a:p>
            <a:r>
              <a:rPr lang="en-US" sz="1800" dirty="0"/>
              <a:t>James, Gareth, Witten, Daniela, Hastie, Trevor, </a:t>
            </a:r>
            <a:r>
              <a:rPr lang="en-US" sz="1800" dirty="0" err="1"/>
              <a:t>Tibshirani</a:t>
            </a:r>
            <a:r>
              <a:rPr lang="en-US" sz="1800" dirty="0"/>
              <a:t>, Robert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An Introduction to Statistical Learning: with Applications in R 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[ ISLR (2</a:t>
            </a:r>
            <a:r>
              <a:rPr lang="en-US" sz="1800" baseline="30000" dirty="0">
                <a:solidFill>
                  <a:srgbClr val="C00000"/>
                </a:solidFill>
              </a:rPr>
              <a:t>nd</a:t>
            </a:r>
            <a:r>
              <a:rPr lang="en-US" sz="1800" dirty="0">
                <a:solidFill>
                  <a:srgbClr val="C00000"/>
                </a:solidFill>
              </a:rPr>
              <a:t> edition) ]</a:t>
            </a:r>
            <a:br>
              <a:rPr lang="en-US" sz="1800" dirty="0"/>
            </a:br>
            <a:r>
              <a:rPr lang="en-US" sz="1800" dirty="0">
                <a:hlinkClick r:id="rId2"/>
              </a:rPr>
              <a:t>https://www.amazon.com/Introduction-Statistical-Learning-Applications-Statistics/dp/1071614177/</a:t>
            </a:r>
            <a:r>
              <a:rPr lang="en-US" sz="1800" dirty="0"/>
              <a:t>  +  </a:t>
            </a:r>
            <a:r>
              <a:rPr lang="en-US" sz="1800" dirty="0">
                <a:hlinkClick r:id="rId3"/>
              </a:rPr>
              <a:t>https://www.statlearning.com</a:t>
            </a:r>
            <a:br>
              <a:rPr lang="en-US" sz="1800" dirty="0"/>
            </a:br>
            <a:r>
              <a:rPr lang="en-US" sz="1800" dirty="0">
                <a:solidFill>
                  <a:srgbClr val="4BAB50"/>
                </a:solidFill>
              </a:rPr>
              <a:t>(Chap 2 gives a nice overview on key concepts in ML. </a:t>
            </a:r>
            <a:br>
              <a:rPr lang="en-US" sz="1800" dirty="0">
                <a:solidFill>
                  <a:srgbClr val="4BAB50"/>
                </a:solidFill>
              </a:rPr>
            </a:br>
            <a:r>
              <a:rPr lang="en-US" sz="1800" dirty="0">
                <a:solidFill>
                  <a:srgbClr val="4BAB50"/>
                </a:solidFill>
              </a:rPr>
              <a:t>Chapter 8 to 8.2.2 gives background on DTs.)</a:t>
            </a:r>
          </a:p>
          <a:p>
            <a:endParaRPr lang="en-US" sz="1800" dirty="0"/>
          </a:p>
          <a:p>
            <a:r>
              <a:rPr lang="en-US" sz="1800" dirty="0"/>
              <a:t>Greener, J. G., </a:t>
            </a:r>
            <a:r>
              <a:rPr lang="en-US" sz="1800" dirty="0" err="1"/>
              <a:t>Kandathil</a:t>
            </a:r>
            <a:r>
              <a:rPr lang="en-US" sz="1800" dirty="0"/>
              <a:t>, S. M., Moffat, L., &amp; Jones, D. T. (2021). 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A guide to machine learning for biologists.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Nature Reviews Molecular Cell Biology, 23(1), 40–55. </a:t>
            </a:r>
            <a:r>
              <a:rPr lang="en-US" sz="1800" dirty="0">
                <a:hlinkClick r:id="rId4"/>
              </a:rPr>
              <a:t>https://doi.org/10.1038/s41580-021-00407-0</a:t>
            </a:r>
            <a:br>
              <a:rPr lang="en-US" sz="1800" dirty="0"/>
            </a:br>
            <a:r>
              <a:rPr lang="en-US" sz="1800" dirty="0">
                <a:solidFill>
                  <a:srgbClr val="00B050"/>
                </a:solidFill>
              </a:rPr>
              <a:t>(Good reference, but for this pack just go to up to section on “key concepts.”)</a:t>
            </a:r>
          </a:p>
          <a:p>
            <a:endParaRPr lang="en-US" sz="1800" dirty="0">
              <a:solidFill>
                <a:srgbClr val="00B050"/>
              </a:solidFill>
            </a:endParaRPr>
          </a:p>
          <a:p>
            <a:r>
              <a:rPr lang="en-US" sz="1800" dirty="0"/>
              <a:t>Agarwal, R. (2024, March 29). </a:t>
            </a:r>
            <a:br>
              <a:rPr lang="en-US" sz="1800" dirty="0">
                <a:solidFill>
                  <a:srgbClr val="00B05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ROC Curves and AUC: The Ultimate guide. Built In. </a:t>
            </a:r>
            <a:br>
              <a:rPr lang="en-US" sz="1800" dirty="0">
                <a:solidFill>
                  <a:srgbClr val="00B050"/>
                </a:solidFill>
              </a:rPr>
            </a:br>
            <a:r>
              <a:rPr lang="en-US" sz="1800" dirty="0">
                <a:solidFill>
                  <a:srgbClr val="00B050"/>
                </a:solidFill>
                <a:hlinkClick r:id="rId5"/>
              </a:rPr>
              <a:t>https://builtin.com/data-science/roc-curves-auc</a:t>
            </a:r>
            <a:br>
              <a:rPr lang="en-US" sz="1800" dirty="0">
                <a:solidFill>
                  <a:srgbClr val="00B050"/>
                </a:solidFill>
              </a:rPr>
            </a:br>
            <a:r>
              <a:rPr lang="en-US" sz="1800" dirty="0">
                <a:solidFill>
                  <a:srgbClr val="00B050"/>
                </a:solidFill>
              </a:rPr>
              <a:t>(Optional extra background on ROC)</a:t>
            </a:r>
            <a:br>
              <a:rPr lang="en-US" sz="1800" dirty="0">
                <a:solidFill>
                  <a:srgbClr val="00B050"/>
                </a:solidFill>
              </a:rPr>
            </a:br>
            <a:endParaRPr lang="en-US" sz="1800" dirty="0">
              <a:solidFill>
                <a:srgbClr val="00B050"/>
              </a:solidFill>
            </a:endParaRP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F8797-9523-C372-E7A2-6141A1497300}"/>
              </a:ext>
            </a:extLst>
          </p:cNvPr>
          <p:cNvSpPr txBox="1"/>
          <p:nvPr/>
        </p:nvSpPr>
        <p:spPr>
          <a:xfrm rot="16200000">
            <a:off x="7740186" y="5454186"/>
            <a:ext cx="243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Lectures.gersteinlab.org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5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>
            <a:extLst>
              <a:ext uri="{FF2B5EF4-FFF2-40B4-BE49-F238E27FC236}">
                <a16:creationId xmlns:a16="http://schemas.microsoft.com/office/drawing/2014/main" id="{9B312528-20EE-1E35-9B2F-AC94851F5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Distinctions in </a:t>
            </a:r>
            <a:br>
              <a:rPr lang="en-US" altLang="en-US" sz="36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Supervised Learning</a:t>
            </a:r>
          </a:p>
        </p:txBody>
      </p:sp>
      <p:sp>
        <p:nvSpPr>
          <p:cNvPr id="33794" name="Content Placeholder 1">
            <a:extLst>
              <a:ext uri="{FF2B5EF4-FFF2-40B4-BE49-F238E27FC236}">
                <a16:creationId xmlns:a16="http://schemas.microsoft.com/office/drawing/2014/main" id="{878281E8-3C52-A7EE-A575-393AC0285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000090"/>
                </a:solidFill>
                <a:ea typeface="ＭＳ Ｐゴシック" panose="020B0600070205080204" pitchFamily="34" charset="-128"/>
              </a:rPr>
              <a:t>Regression </a:t>
            </a:r>
            <a:r>
              <a:rPr lang="en-US" altLang="en-US" sz="2400">
                <a:ea typeface="ＭＳ Ｐゴシック" panose="020B0600070205080204" pitchFamily="34" charset="-128"/>
              </a:rPr>
              <a:t>vs </a:t>
            </a:r>
            <a:r>
              <a:rPr lang="en-US" altLang="en-US" sz="2400">
                <a:solidFill>
                  <a:srgbClr val="000090"/>
                </a:solidFill>
                <a:ea typeface="ＭＳ Ｐゴシック" panose="020B0600070205080204" pitchFamily="34" charset="-128"/>
              </a:rPr>
              <a:t>Classification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Regression: labels are quantitative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Classification: labels are categorical</a:t>
            </a:r>
          </a:p>
          <a:p>
            <a:pPr eaLnBrk="1" hangingPunct="1"/>
            <a:r>
              <a:rPr lang="en-US" altLang="en-US" sz="2400">
                <a:solidFill>
                  <a:srgbClr val="000090"/>
                </a:solidFill>
                <a:ea typeface="ＭＳ Ｐゴシック" panose="020B0600070205080204" pitchFamily="34" charset="-128"/>
              </a:rPr>
              <a:t>Regularized</a:t>
            </a:r>
            <a:r>
              <a:rPr lang="en-US" altLang="en-US" sz="2400">
                <a:ea typeface="ＭＳ Ｐゴシック" panose="020B0600070205080204" pitchFamily="34" charset="-128"/>
              </a:rPr>
              <a:t> vs </a:t>
            </a:r>
            <a:r>
              <a:rPr lang="en-US" altLang="en-US" sz="2400">
                <a:solidFill>
                  <a:srgbClr val="000090"/>
                </a:solidFill>
                <a:ea typeface="ＭＳ Ｐゴシック" panose="020B0600070205080204" pitchFamily="34" charset="-128"/>
              </a:rPr>
              <a:t>Un-regularized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Regularized: penalize model complexity to avoid over-fitting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Un-regularized: no penalty on model complexity</a:t>
            </a:r>
          </a:p>
          <a:p>
            <a:pPr eaLnBrk="1" hangingPunct="1"/>
            <a:r>
              <a:rPr lang="en-US" altLang="en-US" sz="2400">
                <a:solidFill>
                  <a:srgbClr val="000090"/>
                </a:solidFill>
                <a:ea typeface="ＭＳ Ｐゴシック" panose="020B0600070205080204" pitchFamily="34" charset="-128"/>
              </a:rPr>
              <a:t>Parametric</a:t>
            </a:r>
            <a:r>
              <a:rPr lang="en-US" altLang="en-US" sz="2400">
                <a:ea typeface="ＭＳ Ｐゴシック" panose="020B0600070205080204" pitchFamily="34" charset="-128"/>
              </a:rPr>
              <a:t> vs </a:t>
            </a:r>
            <a:r>
              <a:rPr lang="en-US" altLang="en-US" sz="2400">
                <a:solidFill>
                  <a:srgbClr val="000090"/>
                </a:solidFill>
                <a:ea typeface="ＭＳ Ｐゴシック" panose="020B0600070205080204" pitchFamily="34" charset="-128"/>
              </a:rPr>
              <a:t>Non-parametric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Parametric: an explicit parametric model is assumed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Non-parametric: otherwise</a:t>
            </a:r>
          </a:p>
          <a:p>
            <a:pPr eaLnBrk="1" hangingPunct="1"/>
            <a:r>
              <a:rPr lang="en-US" altLang="en-US" sz="2400">
                <a:solidFill>
                  <a:srgbClr val="000090"/>
                </a:solidFill>
                <a:ea typeface="ＭＳ Ｐゴシック" panose="020B0600070205080204" pitchFamily="34" charset="-128"/>
              </a:rPr>
              <a:t>Ensemble</a:t>
            </a:r>
            <a:r>
              <a:rPr lang="en-US" altLang="en-US" sz="2400">
                <a:ea typeface="ＭＳ Ｐゴシック" panose="020B0600070205080204" pitchFamily="34" charset="-128"/>
              </a:rPr>
              <a:t> vs </a:t>
            </a:r>
            <a:r>
              <a:rPr lang="en-US" altLang="en-US" sz="2400">
                <a:solidFill>
                  <a:srgbClr val="000090"/>
                </a:solidFill>
                <a:ea typeface="ＭＳ Ｐゴシック" panose="020B0600070205080204" pitchFamily="34" charset="-128"/>
              </a:rPr>
              <a:t>Non-ensemble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Ensemble: combines multiple models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Non-ensemble: a single model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A1AB83B8-82EF-439A-6E64-CBD25BB3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Structure of Genomic Features Matrix</a:t>
            </a:r>
          </a:p>
        </p:txBody>
      </p:sp>
      <p:pic>
        <p:nvPicPr>
          <p:cNvPr id="34818" name="Picture 3">
            <a:extLst>
              <a:ext uri="{FF2B5EF4-FFF2-40B4-BE49-F238E27FC236}">
                <a16:creationId xmlns:a16="http://schemas.microsoft.com/office/drawing/2014/main" id="{BD0755D0-6511-8B14-0D01-4D1D59571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3178" r="40205" b="70894"/>
          <a:stretch>
            <a:fillRect/>
          </a:stretch>
        </p:blipFill>
        <p:spPr bwMode="auto">
          <a:xfrm>
            <a:off x="762000" y="2057400"/>
            <a:ext cx="74533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770901AC-6568-742A-B0AB-D6671E70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Represent predictors in abstract high dimensional space</a:t>
            </a:r>
          </a:p>
        </p:txBody>
      </p:sp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35044BDB-AE2A-AE1D-4899-56911719F2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47850"/>
          <a:ext cx="8534400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445000" imgH="2603500" progId="Photoshop.Image.5">
                  <p:embed/>
                </p:oleObj>
              </mc:Choice>
              <mc:Fallback>
                <p:oleObj name="Image" r:id="rId2" imgW="4445000" imgH="260350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7850"/>
                        <a:ext cx="8534400" cy="500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9F9C901B-B8A9-E66D-DFB8-B0D62B47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Label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 Certain Points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37890" name="Object 2">
            <a:extLst>
              <a:ext uri="{FF2B5EF4-FFF2-40B4-BE49-F238E27FC236}">
                <a16:creationId xmlns:a16="http://schemas.microsoft.com/office/drawing/2014/main" id="{5F2343F1-F87D-E04B-D2B2-C3A7DDDDF2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676400"/>
          <a:ext cx="8763000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445000" imgH="2597150" progId="Photoshop.Image.5">
                  <p:embed/>
                </p:oleObj>
              </mc:Choice>
              <mc:Fallback>
                <p:oleObj name="Image" r:id="rId2" imgW="4445000" imgH="259715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8763000" cy="512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459D00EA-9A67-383F-1326-D584A4BA4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Cluster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 predictors (Unsupervised)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38914" name="Object 2">
            <a:extLst>
              <a:ext uri="{FF2B5EF4-FFF2-40B4-BE49-F238E27FC236}">
                <a16:creationId xmlns:a16="http://schemas.microsoft.com/office/drawing/2014/main" id="{63D03106-3AF1-96BE-2E64-26A8EE66A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11338"/>
          <a:ext cx="8610600" cy="504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445000" imgH="2603500" progId="Photoshop.Image.5">
                  <p:embed/>
                </p:oleObj>
              </mc:Choice>
              <mc:Fallback>
                <p:oleObj name="Image" r:id="rId2" imgW="4445000" imgH="260350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11338"/>
                        <a:ext cx="8610600" cy="504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EE06EF56-84AC-80AA-421D-319CB452E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charset="0"/>
              </a:rPr>
              <a:t>Use Clusters to predict Response </a:t>
            </a:r>
            <a:r>
              <a:rPr lang="en-US" sz="4000" dirty="0">
                <a:latin typeface="Arial" charset="0"/>
              </a:rPr>
              <a:t>(Unsupervised, guilt-by-association)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39938" name="Object 2">
            <a:extLst>
              <a:ext uri="{FF2B5EF4-FFF2-40B4-BE49-F238E27FC236}">
                <a16:creationId xmlns:a16="http://schemas.microsoft.com/office/drawing/2014/main" id="{9748847D-3F5C-19D8-98C9-7721334D32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24038"/>
          <a:ext cx="8610600" cy="503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445000" imgH="2597150" progId="Photoshop.Image.5">
                  <p:embed/>
                </p:oleObj>
              </mc:Choice>
              <mc:Fallback>
                <p:oleObj name="Image" r:id="rId2" imgW="4445000" imgH="259715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4038"/>
                        <a:ext cx="8610600" cy="503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bb752_11apr10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7609</TotalTime>
  <Words>1347</Words>
  <Application>Microsoft Macintosh PowerPoint</Application>
  <PresentationFormat>On-screen Show (4:3)</PresentationFormat>
  <Paragraphs>158</Paragraphs>
  <Slides>30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Arial</vt:lpstr>
      <vt:lpstr>Calibri</vt:lpstr>
      <vt:lpstr>Courier New</vt:lpstr>
      <vt:lpstr>Lucida Grande</vt:lpstr>
      <vt:lpstr>Palatino</vt:lpstr>
      <vt:lpstr>Palatino-BoldItalic</vt:lpstr>
      <vt:lpstr>Symbol</vt:lpstr>
      <vt:lpstr>Tahoma</vt:lpstr>
      <vt:lpstr>Times New Roman</vt:lpstr>
      <vt:lpstr>Office Theme</vt:lpstr>
      <vt:lpstr>3_cbb752_11apr10</vt:lpstr>
      <vt:lpstr>Default Design</vt:lpstr>
      <vt:lpstr>2_Default Design</vt:lpstr>
      <vt:lpstr>Black</vt:lpstr>
      <vt:lpstr>1_Black</vt:lpstr>
      <vt:lpstr>2_Office Theme</vt:lpstr>
      <vt:lpstr>Image</vt:lpstr>
      <vt:lpstr>PowerPoint Presentation</vt:lpstr>
      <vt:lpstr>Supervised Mining:</vt:lpstr>
      <vt:lpstr>The World of “Classic” ML</vt:lpstr>
      <vt:lpstr>Distinctions in  Supervised Learning</vt:lpstr>
      <vt:lpstr>Structure of Genomic Features Matrix</vt:lpstr>
      <vt:lpstr>Represent predictors in abstract high dimensional space</vt:lpstr>
      <vt:lpstr>“Label” Certain Points</vt:lpstr>
      <vt:lpstr>“Cluster” predictors (Unsupervised)</vt:lpstr>
      <vt:lpstr>Use Clusters to predict Response (Unsupervised, guilt-by-association)</vt:lpstr>
      <vt:lpstr>Find a Division to Separate Tagged Points</vt:lpstr>
      <vt:lpstr>Extrapolate to Untagged Points</vt:lpstr>
      <vt:lpstr>Find a Division to Separate Tagged Points</vt:lpstr>
      <vt:lpstr>Supervised Mining:</vt:lpstr>
      <vt:lpstr>Evaluating performance: What? How?</vt:lpstr>
      <vt:lpstr>B. How do we evaluate performance?</vt:lpstr>
      <vt:lpstr>Model dimensionality and overfitting</vt:lpstr>
      <vt:lpstr>How does the GENERALIZATION performance vary, as we  increase the complexity of the polynomial?</vt:lpstr>
      <vt:lpstr>PowerPoint Presentation</vt:lpstr>
      <vt:lpstr>ROC plots &amp; Comparison of Predictions against a Positive &amp; Negative Gold Standard</vt:lpstr>
      <vt:lpstr>Effect on Predictions of Large Number of Negatives (e.g. terrorist identification or breast cancer screening)</vt:lpstr>
      <vt:lpstr>Importance of Balanced  Positive and Negative Examples</vt:lpstr>
      <vt:lpstr>Supervised Mining:</vt:lpstr>
      <vt:lpstr>Decision Trees</vt:lpstr>
      <vt:lpstr>What makes a good rule?</vt:lpstr>
      <vt:lpstr>Quantifying the value of rules</vt:lpstr>
      <vt:lpstr>Algorithm</vt:lpstr>
      <vt:lpstr>Retrospective Decision Trees</vt:lpstr>
      <vt:lpstr>Overfitting, Cross Validation, and Pruning</vt:lpstr>
      <vt:lpstr>Random Forest (RF)</vt:lpstr>
      <vt:lpstr>References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Data Mining</dc:title>
  <dc:creator>Michael Rutenberg Schoenberg</dc:creator>
  <cp:lastModifiedBy>Gerstein, Mark</cp:lastModifiedBy>
  <cp:revision>133</cp:revision>
  <dcterms:created xsi:type="dcterms:W3CDTF">2013-10-08T13:18:50Z</dcterms:created>
  <dcterms:modified xsi:type="dcterms:W3CDTF">2025-02-20T03:07:32Z</dcterms:modified>
</cp:coreProperties>
</file>