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1.xml" ContentType="application/vnd.openxmlformats-officedocument.themeOverride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2.xml" ContentType="application/vnd.openxmlformats-officedocument.themeOverrid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86" r:id="rId3"/>
    <p:sldMasterId id="2147527624" r:id="rId4"/>
    <p:sldMasterId id="2147527626" r:id="rId5"/>
    <p:sldMasterId id="2147527630" r:id="rId6"/>
    <p:sldMasterId id="2147527659" r:id="rId7"/>
    <p:sldMasterId id="2147527672" r:id="rId8"/>
    <p:sldMasterId id="2147527698" r:id="rId9"/>
    <p:sldMasterId id="2147527702" r:id="rId10"/>
    <p:sldMasterId id="2147527716" r:id="rId11"/>
    <p:sldMasterId id="2147527730" r:id="rId12"/>
    <p:sldMasterId id="2147527757" r:id="rId13"/>
  </p:sldMasterIdLst>
  <p:notesMasterIdLst>
    <p:notesMasterId r:id="rId35"/>
  </p:notesMasterIdLst>
  <p:handoutMasterIdLst>
    <p:handoutMasterId r:id="rId36"/>
  </p:handoutMasterIdLst>
  <p:sldIdLst>
    <p:sldId id="6370" r:id="rId14"/>
    <p:sldId id="515" r:id="rId15"/>
    <p:sldId id="6201" r:id="rId16"/>
    <p:sldId id="6429" r:id="rId17"/>
    <p:sldId id="6199" r:id="rId18"/>
    <p:sldId id="6198" r:id="rId19"/>
    <p:sldId id="6193" r:id="rId20"/>
    <p:sldId id="2115" r:id="rId21"/>
    <p:sldId id="6218" r:id="rId22"/>
    <p:sldId id="6194" r:id="rId23"/>
    <p:sldId id="6195" r:id="rId24"/>
    <p:sldId id="6196" r:id="rId25"/>
    <p:sldId id="6431" r:id="rId26"/>
    <p:sldId id="6417" r:id="rId27"/>
    <p:sldId id="257" r:id="rId28"/>
    <p:sldId id="6432" r:id="rId29"/>
    <p:sldId id="904" r:id="rId30"/>
    <p:sldId id="2137" r:id="rId31"/>
    <p:sldId id="905" r:id="rId32"/>
    <p:sldId id="909" r:id="rId33"/>
    <p:sldId id="6425" r:id="rId34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400"/>
    <a:srgbClr val="4BAB50"/>
    <a:srgbClr val="45B07C"/>
    <a:srgbClr val="B3752D"/>
    <a:srgbClr val="FFC5AD"/>
    <a:srgbClr val="68360F"/>
    <a:srgbClr val="20FF37"/>
    <a:srgbClr val="257FD7"/>
    <a:srgbClr val="FFEA08"/>
    <a:srgbClr val="FF7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317" autoAdjust="0"/>
    <p:restoredTop sz="96301" autoAdjust="0"/>
  </p:normalViewPr>
  <p:slideViewPr>
    <p:cSldViewPr snapToGrid="0">
      <p:cViewPr varScale="1">
        <p:scale>
          <a:sx n="127" d="100"/>
          <a:sy n="127" d="100"/>
        </p:scale>
        <p:origin x="1376" y="192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73" d="100"/>
        <a:sy n="73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39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364">
            <a:extLst>
              <a:ext uri="{FF2B5EF4-FFF2-40B4-BE49-F238E27FC236}">
                <a16:creationId xmlns:a16="http://schemas.microsoft.com/office/drawing/2014/main" id="{485D9861-270F-7C4D-9816-FDE2858B06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Shape 365">
            <a:extLst>
              <a:ext uri="{FF2B5EF4-FFF2-40B4-BE49-F238E27FC236}">
                <a16:creationId xmlns:a16="http://schemas.microsoft.com/office/drawing/2014/main" id="{24A4391E-3031-AD4B-9417-A6DD63CBD12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66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cs typeface=""/>
              </a:rPr>
              <a:t>RNA-Seq experiments one would keep: the expression levels (i.e. RPKMs) of ~20,000 genes, ~70,000 transcripts, ~200,000 exons, and ~2 million splices. Also, we would store information on ~15,000 novel Transcriptionally Active Regions (TARs), ~2,000 allele-specific expressed genes, ~50 chimeric transcripts as well as lists of differentially expressed elements between conditions. </a:t>
            </a:r>
          </a:p>
          <a:p>
            <a:pPr marL="225425" indent="-225425" defTabSz="909638">
              <a:lnSpc>
                <a:spcPct val="80000"/>
              </a:lnSpc>
            </a:pPr>
            <a:r>
              <a:rPr lang="en-US" altLang="en-US" sz="1200" dirty="0">
                <a:ea typeface="ＭＳ Ｐゴシック" charset="-128"/>
              </a:rPr>
              <a:t>Mertz, Kirsten D., Francesca </a:t>
            </a:r>
            <a:r>
              <a:rPr lang="en-US" altLang="en-US" sz="1200" dirty="0" err="1">
                <a:ea typeface="ＭＳ Ｐゴシック" charset="-128"/>
              </a:rPr>
              <a:t>Demichelis</a:t>
            </a:r>
            <a:r>
              <a:rPr lang="en-US" altLang="en-US" sz="1200" dirty="0">
                <a:ea typeface="ＭＳ Ｐゴシック" charset="-128"/>
              </a:rPr>
              <a:t>, Andrea </a:t>
            </a:r>
            <a:r>
              <a:rPr lang="en-US" altLang="en-US" sz="1200" dirty="0" err="1">
                <a:ea typeface="ＭＳ Ｐゴシック" charset="-128"/>
              </a:rPr>
              <a:t>Sboner</a:t>
            </a:r>
            <a:r>
              <a:rPr lang="en-US" altLang="en-US" sz="1200" dirty="0">
                <a:ea typeface="ＭＳ Ｐゴシック" charset="-128"/>
              </a:rPr>
              <a:t>, Michelle S. Hirsch, Paola Dal Cin, Kirsten </a:t>
            </a:r>
            <a:r>
              <a:rPr lang="en-US" altLang="en-US" sz="1200" dirty="0" err="1">
                <a:ea typeface="ＭＳ Ｐゴシック" charset="-128"/>
              </a:rPr>
              <a:t>Struckmann</a:t>
            </a:r>
            <a:r>
              <a:rPr lang="en-US" altLang="en-US" sz="1200" dirty="0">
                <a:ea typeface="ＭＳ Ｐゴシック" charset="-128"/>
              </a:rPr>
              <a:t>, Martina Storz, et al. “Association of cytokeratin 7 and 19 expression with genomic stability and favorable prognosis in clear cell renal cell cancer.” </a:t>
            </a:r>
            <a:r>
              <a:rPr lang="en-US" altLang="en-US" sz="1200" i="1" dirty="0">
                <a:ea typeface="ＭＳ Ｐゴシック" charset="-128"/>
              </a:rPr>
              <a:t>International Journal of Cancer</a:t>
            </a:r>
            <a:r>
              <a:rPr lang="en-US" altLang="en-US" sz="1200" dirty="0">
                <a:ea typeface="ＭＳ Ｐゴシック" charset="-128"/>
              </a:rPr>
              <a:t> 123, no. 3 (2008): 569-576.</a:t>
            </a:r>
          </a:p>
          <a:p>
            <a:pPr marL="225425" indent="-225425" defTabSz="909638">
              <a:lnSpc>
                <a:spcPct val="80000"/>
              </a:lnSpc>
            </a:pPr>
            <a:endParaRPr lang="en-US" altLang="en-US" sz="1200" dirty="0"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0000"/>
              </a:solidFill>
              <a:cs typeface="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00BF89-F62E-4F4D-A171-8DD56B98F47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2BC6D01B-CC29-A143-B5C3-82834F6C7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AEA7BE99-3348-CA45-BB9B-9B7606F6A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606ED51B-7B62-2942-B330-892CA4380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4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4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8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4BB57-002E-474E-AFC5-9D7189845D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842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6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Shown is the H3K36me3 track over 200kb regions with 3 active genes, indicated by green lines. The signal increases on the 3 genes. Our problem is to identify 3 enriched regions corresponding to these 3 genes. Thresholding usually overfragments these regions. To get around this issue, we apply a a multiscale filtering that smooths the signal with a sliding window using different window lengths, or scale lengths. At the top scale one can see that 3 peaks are identified.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E49820A4-91FD-9049-AA97-A4B4D7E53851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To address the first issue, we use median based decomposition, which is median filtering the RD signal with increasing window lengths. 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In order to perform median filtering with a window length, you take the signal and replace signal value at each point with the median of the values within the vicinity of that point.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In the figure, the RD signal is shown at the very top. In the bottom heatmap, each row is a filtered signal track in the decomposition.</a:t>
            </a:r>
          </a:p>
          <a:p>
            <a:endParaRPr lang="en-US" altLang="en-US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White-&gt; low, blue-&gt;high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Notice that the peaks in the signal get merged over the increasing scales. 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Notice the “blocky” behavior of the decomposition where the edges are conserved over several scales before they die off rather quickly at a certain scale.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0A02534A-9EF8-3D43-A9F3-BC2043DAF4F1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29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In comparison with Gaussian decomp, median based decomp conserves the enriched regions upto a certain scale then removes them completely. Unlike</a:t>
            </a:r>
          </a:p>
          <a:p>
            <a:r>
              <a:rPr lang="en-US" altLang="en-US">
                <a:ea typeface="ＭＳ Ｐゴシック" charset="-128"/>
              </a:rPr>
              <a:t>Gaussian, where all the signal features are transferred till the highest scale in the decomposition. This property makes median filtering a better candidate</a:t>
            </a:r>
          </a:p>
          <a:p>
            <a:r>
              <a:rPr lang="en-US" altLang="en-US">
                <a:ea typeface="ＭＳ Ｐゴシック" charset="-128"/>
              </a:rPr>
              <a:t>For analysing the which scales levels are enriched in the signal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459130B2-4FDA-FE46-9CC9-C87FF2D9FA96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74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6AC33473-15BE-0747-A7F2-B95FDAAB4A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3DABB7CE-616E-7846-8775-D9796F95C6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</a:pPr>
            <a:endParaRPr lang="en-US" altLang="en-US"/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6719461A-8D07-F642-B34A-AE081A7DB37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F8A7A0-12DA-2B4D-861E-2C8BA4CED39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7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31">
            <a:extLst>
              <a:ext uri="{FF2B5EF4-FFF2-40B4-BE49-F238E27FC236}">
                <a16:creationId xmlns:a16="http://schemas.microsoft.com/office/drawing/2014/main" id="{C816BB6F-59F6-2D43-AE81-65704269EE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Shape 132">
            <a:extLst>
              <a:ext uri="{FF2B5EF4-FFF2-40B4-BE49-F238E27FC236}">
                <a16:creationId xmlns:a16="http://schemas.microsoft.com/office/drawing/2014/main" id="{DFB6A198-49D6-2849-A940-6B1E0BA9294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79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265">
            <a:extLst>
              <a:ext uri="{FF2B5EF4-FFF2-40B4-BE49-F238E27FC236}">
                <a16:creationId xmlns:a16="http://schemas.microsoft.com/office/drawing/2014/main" id="{AFF659E6-22A1-4E4D-891C-54B0D2E9BA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Shape 266">
            <a:extLst>
              <a:ext uri="{FF2B5EF4-FFF2-40B4-BE49-F238E27FC236}">
                <a16:creationId xmlns:a16="http://schemas.microsoft.com/office/drawing/2014/main" id="{D36FDE51-F156-1746-BF79-DE2C4446C5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4" indent="0">
              <a:buNone/>
              <a:defRPr sz="2800"/>
            </a:lvl2pPr>
            <a:lvl3pPr marL="913770" indent="0">
              <a:buNone/>
              <a:defRPr sz="2400"/>
            </a:lvl3pPr>
            <a:lvl4pPr marL="1370658" indent="0">
              <a:buNone/>
              <a:defRPr sz="2000"/>
            </a:lvl4pPr>
            <a:lvl5pPr marL="1827542" indent="0">
              <a:buNone/>
              <a:defRPr sz="2000"/>
            </a:lvl5pPr>
            <a:lvl6pPr marL="2284429" indent="0">
              <a:buNone/>
              <a:defRPr sz="2000"/>
            </a:lvl6pPr>
            <a:lvl7pPr marL="2741313" indent="0">
              <a:buNone/>
              <a:defRPr sz="2000"/>
            </a:lvl7pPr>
            <a:lvl8pPr marL="3198199" indent="0">
              <a:buNone/>
              <a:defRPr sz="2000"/>
            </a:lvl8pPr>
            <a:lvl9pPr marL="365508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4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4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0802429A-BD88-0340-A274-CE53C152188A}" type="datetime1">
              <a:rPr lang="en-US" altLang="x-none"/>
              <a:pPr>
                <a:defRPr/>
              </a:pPr>
              <a:t>2/12/25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48EFFB62-3027-8C46-B521-D2738629A51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020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64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4730BF9D-7B99-3645-990C-DFCFD8672575}" type="datetime1">
              <a:rPr lang="en-US" smtClean="0"/>
              <a:t>2/12/25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7" y="6246864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64"/>
            <a:ext cx="212883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0051A5C-6566-9D40-9D3E-B18CC43A10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6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22" indent="0">
              <a:buNone/>
              <a:defRPr sz="1600"/>
            </a:lvl3pPr>
            <a:lvl4pPr marL="1370734" indent="0">
              <a:buNone/>
              <a:defRPr sz="1400"/>
            </a:lvl4pPr>
            <a:lvl5pPr marL="1827644" indent="0">
              <a:buNone/>
              <a:defRPr sz="1400"/>
            </a:lvl5pPr>
            <a:lvl6pPr marL="2284557" indent="0">
              <a:buNone/>
              <a:defRPr sz="1400"/>
            </a:lvl6pPr>
            <a:lvl7pPr marL="2741467" indent="0">
              <a:buNone/>
              <a:defRPr sz="1400"/>
            </a:lvl7pPr>
            <a:lvl8pPr marL="3198377" indent="0">
              <a:buNone/>
              <a:defRPr sz="1400"/>
            </a:lvl8pPr>
            <a:lvl9pPr marL="365528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22" indent="0">
              <a:buNone/>
              <a:defRPr sz="2400"/>
            </a:lvl3pPr>
            <a:lvl4pPr marL="1370734" indent="0">
              <a:buNone/>
              <a:defRPr sz="2000"/>
            </a:lvl4pPr>
            <a:lvl5pPr marL="1827644" indent="0">
              <a:buNone/>
              <a:defRPr sz="2000"/>
            </a:lvl5pPr>
            <a:lvl6pPr marL="2284557" indent="0">
              <a:buNone/>
              <a:defRPr sz="2000"/>
            </a:lvl6pPr>
            <a:lvl7pPr marL="2741467" indent="0">
              <a:buNone/>
              <a:defRPr sz="2000"/>
            </a:lvl7pPr>
            <a:lvl8pPr marL="3198377" indent="0">
              <a:buNone/>
              <a:defRPr sz="2000"/>
            </a:lvl8pPr>
            <a:lvl9pPr marL="365528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7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7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B1AEF-D11A-2F44-AA2F-A04603A80DFE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E161-8D7E-E543-B7E8-B92239F034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FEB695-2AD4-2F4D-8115-5ED3E06A8CBB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601CB-A658-6447-AAB3-4789EE270E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E31C0-CF6B-9F46-9A4A-01BD90E6EE47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922B8-D63B-CA45-A766-74A82C529A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62CC69-29D8-2F45-8A92-8BC7FB3C7778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D3F2B-729B-C546-AF2A-47C3659911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E2DA46-9E26-EB4D-85F7-A7D96A66C529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04E43-A790-1143-A201-26120EB2FE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4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84" indent="0" algn="ctr">
              <a:buNone/>
              <a:defRPr/>
            </a:lvl2pPr>
            <a:lvl3pPr marL="913770" indent="0" algn="ctr">
              <a:buNone/>
              <a:defRPr/>
            </a:lvl3pPr>
            <a:lvl4pPr marL="1370658" indent="0" algn="ctr">
              <a:buNone/>
              <a:defRPr/>
            </a:lvl4pPr>
            <a:lvl5pPr marL="1827542" indent="0" algn="ctr">
              <a:buNone/>
              <a:defRPr/>
            </a:lvl5pPr>
            <a:lvl6pPr marL="2284429" indent="0" algn="ctr">
              <a:buNone/>
              <a:defRPr/>
            </a:lvl6pPr>
            <a:lvl7pPr marL="2741313" indent="0" algn="ctr">
              <a:buNone/>
              <a:defRPr/>
            </a:lvl7pPr>
            <a:lvl8pPr marL="3198199" indent="0" algn="ctr">
              <a:buNone/>
              <a:defRPr/>
            </a:lvl8pPr>
            <a:lvl9pPr marL="36550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D99749-0EAC-064A-958C-FC252C9E0F64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CE5C4-61E1-BC40-B879-0C7EDF9646F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34232-FF19-8C43-AFED-A7BD1F28AF4A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A0585-33C7-D740-8D0E-B5E2CA1B0C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BAD941-C748-7D45-BBED-9873A1BF8851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3F71C-7002-224C-A55D-423FEAA7F3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7C186-2C22-CD46-AFAC-68F9D6E5A175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F7CE5-E5AB-ED45-A8FC-F0A45E3061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4987E-418A-8949-BB45-A9866B74A42F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7FA3D-C315-1E4A-83E6-C4261C8CE4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D46B48-9ABE-E841-85F5-08F98C6EA264}" type="datetimeFigureOut">
              <a:rPr lang="en-US" altLang="en-US"/>
              <a:pPr/>
              <a:t>2/12/25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530FF-CA05-7A47-B251-B5E31C27CC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18488" cy="1412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676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676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fld id="{3BD8956F-2BA3-CC4A-B270-A5C39E96C8F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52841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874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6044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241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5613">
              <a:defRPr/>
            </a:pPr>
            <a:fld id="{8D75270C-3294-2945-973E-B265A792EAFF}" type="datetime1">
              <a:rPr lang="en-US" sz="1800" b="0">
                <a:solidFill>
                  <a:srgbClr val="000000"/>
                </a:solidFill>
                <a:latin typeface="Calibri" charset="0"/>
              </a:rPr>
              <a:pPr defTabSz="455613">
                <a:defRPr/>
              </a:pPr>
              <a:t>2/12/25</a:t>
            </a:fld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5613">
              <a:defRPr/>
            </a:pPr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5613">
              <a:defRPr/>
            </a:pPr>
            <a:fld id="{24563E97-85E0-5544-ABC1-0F395CAB8D3A}" type="slidenum">
              <a:rPr lang="en-US" sz="1800" b="0">
                <a:solidFill>
                  <a:srgbClr val="000000"/>
                </a:solidFill>
                <a:latin typeface="Calibri" charset="0"/>
              </a:rPr>
              <a:pPr defTabSz="455613">
                <a:defRPr/>
              </a:pPr>
              <a:t>‹#›</a:t>
            </a:fld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29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210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340" indent="0" algn="ctr">
              <a:buNone/>
              <a:defRPr/>
            </a:lvl2pPr>
            <a:lvl3pPr marL="912685" indent="0" algn="ctr">
              <a:buNone/>
              <a:defRPr/>
            </a:lvl3pPr>
            <a:lvl4pPr marL="1369030" indent="0" algn="ctr">
              <a:buNone/>
              <a:defRPr/>
            </a:lvl4pPr>
            <a:lvl5pPr marL="1825372" indent="0" algn="ctr">
              <a:buNone/>
              <a:defRPr/>
            </a:lvl5pPr>
            <a:lvl6pPr marL="2281716" indent="0" algn="ctr">
              <a:buNone/>
              <a:defRPr/>
            </a:lvl6pPr>
            <a:lvl7pPr marL="2738060" indent="0" algn="ctr">
              <a:buNone/>
              <a:defRPr/>
            </a:lvl7pPr>
            <a:lvl8pPr marL="3194393" indent="0" algn="ctr">
              <a:buNone/>
              <a:defRPr/>
            </a:lvl8pPr>
            <a:lvl9pPr marL="365074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24020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5542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40" indent="0">
              <a:buNone/>
              <a:defRPr sz="1800"/>
            </a:lvl2pPr>
            <a:lvl3pPr marL="912685" indent="0">
              <a:buNone/>
              <a:defRPr sz="1600"/>
            </a:lvl3pPr>
            <a:lvl4pPr marL="1369030" indent="0">
              <a:buNone/>
              <a:defRPr sz="1400"/>
            </a:lvl4pPr>
            <a:lvl5pPr marL="1825372" indent="0">
              <a:buNone/>
              <a:defRPr sz="1400"/>
            </a:lvl5pPr>
            <a:lvl6pPr marL="2281716" indent="0">
              <a:buNone/>
              <a:defRPr sz="1400"/>
            </a:lvl6pPr>
            <a:lvl7pPr marL="2738060" indent="0">
              <a:buNone/>
              <a:defRPr sz="1400"/>
            </a:lvl7pPr>
            <a:lvl8pPr marL="3194393" indent="0">
              <a:buNone/>
              <a:defRPr sz="1400"/>
            </a:lvl8pPr>
            <a:lvl9pPr marL="365074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5244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9054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0" indent="0">
              <a:buNone/>
              <a:defRPr sz="2000" b="1"/>
            </a:lvl2pPr>
            <a:lvl3pPr marL="912685" indent="0">
              <a:buNone/>
              <a:defRPr sz="1800" b="1"/>
            </a:lvl3pPr>
            <a:lvl4pPr marL="1369030" indent="0">
              <a:buNone/>
              <a:defRPr sz="1600" b="1"/>
            </a:lvl4pPr>
            <a:lvl5pPr marL="1825372" indent="0">
              <a:buNone/>
              <a:defRPr sz="1600" b="1"/>
            </a:lvl5pPr>
            <a:lvl6pPr marL="2281716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3" indent="0">
              <a:buNone/>
              <a:defRPr sz="1600" b="1"/>
            </a:lvl8pPr>
            <a:lvl9pPr marL="36507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0" indent="0">
              <a:buNone/>
              <a:defRPr sz="2000" b="1"/>
            </a:lvl2pPr>
            <a:lvl3pPr marL="912685" indent="0">
              <a:buNone/>
              <a:defRPr sz="1800" b="1"/>
            </a:lvl3pPr>
            <a:lvl4pPr marL="1369030" indent="0">
              <a:buNone/>
              <a:defRPr sz="1600" b="1"/>
            </a:lvl4pPr>
            <a:lvl5pPr marL="1825372" indent="0">
              <a:buNone/>
              <a:defRPr sz="1600" b="1"/>
            </a:lvl5pPr>
            <a:lvl6pPr marL="2281716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3" indent="0">
              <a:buNone/>
              <a:defRPr sz="1600" b="1"/>
            </a:lvl8pPr>
            <a:lvl9pPr marL="36507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65277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61910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185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4" indent="0">
              <a:buNone/>
              <a:defRPr sz="1800"/>
            </a:lvl2pPr>
            <a:lvl3pPr marL="913770" indent="0">
              <a:buNone/>
              <a:defRPr sz="1600"/>
            </a:lvl3pPr>
            <a:lvl4pPr marL="1370658" indent="0">
              <a:buNone/>
              <a:defRPr sz="1400"/>
            </a:lvl4pPr>
            <a:lvl5pPr marL="1827542" indent="0">
              <a:buNone/>
              <a:defRPr sz="1400"/>
            </a:lvl5pPr>
            <a:lvl6pPr marL="2284429" indent="0">
              <a:buNone/>
              <a:defRPr sz="1400"/>
            </a:lvl6pPr>
            <a:lvl7pPr marL="2741313" indent="0">
              <a:buNone/>
              <a:defRPr sz="1400"/>
            </a:lvl7pPr>
            <a:lvl8pPr marL="3198199" indent="0">
              <a:buNone/>
              <a:defRPr sz="1400"/>
            </a:lvl8pPr>
            <a:lvl9pPr marL="36550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40" indent="0">
              <a:buNone/>
              <a:defRPr sz="1200"/>
            </a:lvl2pPr>
            <a:lvl3pPr marL="912685" indent="0">
              <a:buNone/>
              <a:defRPr sz="1000"/>
            </a:lvl3pPr>
            <a:lvl4pPr marL="1369030" indent="0">
              <a:buNone/>
              <a:defRPr sz="900"/>
            </a:lvl4pPr>
            <a:lvl5pPr marL="1825372" indent="0">
              <a:buNone/>
              <a:defRPr sz="900"/>
            </a:lvl5pPr>
            <a:lvl6pPr marL="2281716" indent="0">
              <a:buNone/>
              <a:defRPr sz="900"/>
            </a:lvl6pPr>
            <a:lvl7pPr marL="2738060" indent="0">
              <a:buNone/>
              <a:defRPr sz="900"/>
            </a:lvl7pPr>
            <a:lvl8pPr marL="3194393" indent="0">
              <a:buNone/>
              <a:defRPr sz="900"/>
            </a:lvl8pPr>
            <a:lvl9pPr marL="36507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3460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40" indent="0">
              <a:buNone/>
              <a:defRPr sz="2800"/>
            </a:lvl2pPr>
            <a:lvl3pPr marL="912685" indent="0">
              <a:buNone/>
              <a:defRPr sz="2400"/>
            </a:lvl3pPr>
            <a:lvl4pPr marL="1369030" indent="0">
              <a:buNone/>
              <a:defRPr sz="2000"/>
            </a:lvl4pPr>
            <a:lvl5pPr marL="1825372" indent="0">
              <a:buNone/>
              <a:defRPr sz="2000"/>
            </a:lvl5pPr>
            <a:lvl6pPr marL="2281716" indent="0">
              <a:buNone/>
              <a:defRPr sz="2000"/>
            </a:lvl6pPr>
            <a:lvl7pPr marL="2738060" indent="0">
              <a:buNone/>
              <a:defRPr sz="2000"/>
            </a:lvl7pPr>
            <a:lvl8pPr marL="3194393" indent="0">
              <a:buNone/>
              <a:defRPr sz="2000"/>
            </a:lvl8pPr>
            <a:lvl9pPr marL="365074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40" indent="0">
              <a:buNone/>
              <a:defRPr sz="1200"/>
            </a:lvl2pPr>
            <a:lvl3pPr marL="912685" indent="0">
              <a:buNone/>
              <a:defRPr sz="1000"/>
            </a:lvl3pPr>
            <a:lvl4pPr marL="1369030" indent="0">
              <a:buNone/>
              <a:defRPr sz="900"/>
            </a:lvl4pPr>
            <a:lvl5pPr marL="1825372" indent="0">
              <a:buNone/>
              <a:defRPr sz="900"/>
            </a:lvl5pPr>
            <a:lvl6pPr marL="2281716" indent="0">
              <a:buNone/>
              <a:defRPr sz="900"/>
            </a:lvl6pPr>
            <a:lvl7pPr marL="2738060" indent="0">
              <a:buNone/>
              <a:defRPr sz="900"/>
            </a:lvl7pPr>
            <a:lvl8pPr marL="3194393" indent="0">
              <a:buNone/>
              <a:defRPr sz="900"/>
            </a:lvl8pPr>
            <a:lvl9pPr marL="36507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78665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10046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9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9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09731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2558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545569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36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18438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06283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8335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44867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0560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386965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9189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20506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82047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53371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1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1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44213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655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6356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447801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6638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7012" marR="0" lvl="0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138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638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028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40">
            <a:extLst>
              <a:ext uri="{FF2B5EF4-FFF2-40B4-BE49-F238E27FC236}">
                <a16:creationId xmlns:a16="http://schemas.microsoft.com/office/drawing/2014/main" id="{09848EBE-1E74-2A4F-A272-515B0D8D0E76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 bwMode="auto">
          <a:xfrm>
            <a:off x="8472489" y="6216651"/>
            <a:ext cx="549275" cy="5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15C6CD3-7EBD-3041-A484-86EF7C580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8703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6553" marR="0" lvl="5" indent="-1205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3119" marR="0" lvl="6" indent="-11419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69683" marR="0" lvl="7" indent="-1078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6242" marR="0" lvl="8" indent="-1014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Shape 43">
            <a:extLst>
              <a:ext uri="{FF2B5EF4-FFF2-40B4-BE49-F238E27FC236}">
                <a16:creationId xmlns:a16="http://schemas.microsoft.com/office/drawing/2014/main" id="{360E2245-D501-FE46-AD43-6C5A243F2E9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 bwMode="auto">
          <a:xfrm>
            <a:off x="8543926" y="6415618"/>
            <a:ext cx="561975" cy="24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9375AA09-BCBA-6E46-8C5C-9948E28AB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772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30165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83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43978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8872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270C-3294-2945-973E-B265A792EAFF}" type="datetime1">
              <a:rPr lang="en-US"/>
              <a:pPr>
                <a:defRPr/>
              </a:pPr>
              <a:t>2/12/25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63E97-85E0-5544-ABC1-0F395CAB8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ags" Target="../tags/tag1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ags" Target="../tags/tag17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16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ags" Target="../tags/tag21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2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9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slideLayout" Target="../slideLayouts/slideLayout87.xml"/><Relationship Id="rId7" Type="http://schemas.openxmlformats.org/officeDocument/2006/relationships/tags" Target="../tags/tag22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ags" Target="../tags/tag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  <p:sldLayoutId id="2147527658" r:id="rId2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B7D1B327-E132-7A43-A8CC-9028207ABC7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87" tIns="45946" rIns="91887" bIns="459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C2D14F-9B4B-4440-82F4-E399712BC232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87" tIns="45946" rIns="91887" bIns="459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15F5F24D-895D-3044-BFA1-9C17E441CFFF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887" tIns="45946" rIns="91887" bIns="45946"/>
          <a:lstStyle>
            <a:lvl1pPr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558B90A6-5EB7-A343-9F26-08D141686D4A}" type="slidenum">
              <a:rPr lang="en-US" alt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2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03" r:id="rId1"/>
    <p:sldLayoutId id="2147527704" r:id="rId2"/>
    <p:sldLayoutId id="2147527705" r:id="rId3"/>
    <p:sldLayoutId id="2147527706" r:id="rId4"/>
    <p:sldLayoutId id="2147527707" r:id="rId5"/>
    <p:sldLayoutId id="2147527708" r:id="rId6"/>
    <p:sldLayoutId id="2147527709" r:id="rId7"/>
    <p:sldLayoutId id="2147527710" r:id="rId8"/>
    <p:sldLayoutId id="2147527711" r:id="rId9"/>
    <p:sldLayoutId id="2147527712" r:id="rId10"/>
    <p:sldLayoutId id="2147527713" r:id="rId11"/>
    <p:sldLayoutId id="2147527714" r:id="rId12"/>
    <p:sldLayoutId id="2147527715" r:id="rId13"/>
    <p:sldLayoutId id="2147527822" r:id="rId14"/>
  </p:sldLayoutIdLst>
  <p:transition/>
  <p:hf hdr="0" ftr="0" dt="0"/>
  <p:txStyles>
    <p:titleStyle>
      <a:lvl1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340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2685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69030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5372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2250" indent="-222250" algn="l" defTabSz="9064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5150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6463" indent="-220663" algn="l" defTabSz="9064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68425" indent="-222250" algn="l" defTabSz="9064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19275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09887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6232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2572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78916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85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3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72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6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6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93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745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F32D5D5-BDAF-2342-9F38-1B6C0C87438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ED90D850-5E92-0742-8835-20DF52234E1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2D09C94F-6C89-0742-8AA0-6EF340150E3C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9CF087DC-EE3A-FB41-B42D-13B0E8F96D8F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6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17" r:id="rId1"/>
    <p:sldLayoutId id="2147527718" r:id="rId2"/>
    <p:sldLayoutId id="2147527719" r:id="rId3"/>
    <p:sldLayoutId id="2147527720" r:id="rId4"/>
    <p:sldLayoutId id="2147527721" r:id="rId5"/>
    <p:sldLayoutId id="2147527722" r:id="rId6"/>
    <p:sldLayoutId id="2147527723" r:id="rId7"/>
    <p:sldLayoutId id="2147527724" r:id="rId8"/>
    <p:sldLayoutId id="2147527725" r:id="rId9"/>
    <p:sldLayoutId id="2147527726" r:id="rId10"/>
    <p:sldLayoutId id="2147527727" r:id="rId11"/>
    <p:sldLayoutId id="2147527728" r:id="rId12"/>
    <p:sldLayoutId id="2147527729" r:id="rId13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>
            <a:extLst>
              <a:ext uri="{FF2B5EF4-FFF2-40B4-BE49-F238E27FC236}">
                <a16:creationId xmlns:a16="http://schemas.microsoft.com/office/drawing/2014/main" id="{1BBF51C8-FA7E-FA4C-81DD-75B979D9EE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>
            <a:extLst>
              <a:ext uri="{FF2B5EF4-FFF2-40B4-BE49-F238E27FC236}">
                <a16:creationId xmlns:a16="http://schemas.microsoft.com/office/drawing/2014/main" id="{18ABF352-E5DD-3345-853B-7FC7003597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Shape 8">
            <a:extLst>
              <a:ext uri="{FF2B5EF4-FFF2-40B4-BE49-F238E27FC236}">
                <a16:creationId xmlns:a16="http://schemas.microsoft.com/office/drawing/2014/main" id="{4BF1F72D-A424-3043-AC3D-FC722EEB713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411510" y="5253039"/>
            <a:ext cx="307763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0" tIns="46025" rIns="92050" bIns="460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fld id="{55F08170-C9B9-F04E-BFBD-C7505234087B}" type="slidenum">
              <a:rPr lang="en-US" altLang="en-US" sz="1600" b="1" i="1"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pPr eaLnBrk="1" hangingPunct="1">
                <a:buSzPct val="25000"/>
              </a:pPr>
              <a:t>‹#›</a:t>
            </a:fld>
            <a:r>
              <a:rPr lang="en-US" altLang="en-US" sz="1800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121573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527731" r:id="rId1"/>
    <p:sldLayoutId id="2147527732" r:id="rId2"/>
    <p:sldLayoutId id="2147527733" r:id="rId3"/>
    <p:sldLayoutId id="2147527734" r:id="rId4"/>
    <p:sldLayoutId id="214752773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58" r:id="rId1"/>
    <p:sldLayoutId id="2147527759" r:id="rId2"/>
    <p:sldLayoutId id="2147527760" r:id="rId3"/>
    <p:sldLayoutId id="2147527761" r:id="rId4"/>
    <p:sldLayoutId id="2147527762" r:id="rId5"/>
  </p:sldLayoutIdLst>
  <p:transition/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44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74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1" tIns="46002" rIns="92001" bIns="46002"/>
          <a:lstStyle/>
          <a:p>
            <a:pPr defTabSz="910608" eaLnBrk="0" hangingPunct="0">
              <a:defRPr/>
            </a:pPr>
            <a:fld id="{BEA16ABE-66C5-9D4F-B7FD-AEDB9C0B4816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08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87" r:id="rId1"/>
    <p:sldLayoutId id="2147527588" r:id="rId2"/>
    <p:sldLayoutId id="2147527589" r:id="rId3"/>
    <p:sldLayoutId id="2147527590" r:id="rId4"/>
    <p:sldLayoutId id="2147527591" r:id="rId5"/>
    <p:sldLayoutId id="2147527592" r:id="rId6"/>
    <p:sldLayoutId id="2147527593" r:id="rId7"/>
    <p:sldLayoutId id="2147527594" r:id="rId8"/>
    <p:sldLayoutId id="2147527595" r:id="rId9"/>
    <p:sldLayoutId id="2147527596" r:id="rId10"/>
    <p:sldLayoutId id="2147527597" r:id="rId11"/>
    <p:sldLayoutId id="2147527598" r:id="rId12"/>
    <p:sldLayoutId id="2147527599" r:id="rId13"/>
  </p:sldLayoutIdLst>
  <p:transition/>
  <p:hf hdr="0" ftr="0" dt="0"/>
  <p:txStyles>
    <p:titleStyle>
      <a:lvl1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84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770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658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42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26" indent="-223826" algn="l" defTabSz="90799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06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7998" indent="-222238" algn="l" defTabSz="90799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23" indent="-223826" algn="l" defTabSz="90799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348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87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757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64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526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4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8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2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3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9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5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BA1DCEF-C04C-4C4C-A9B8-CC4A5118FC80}" type="datetime1">
              <a:rPr lang="en-US" altLang="x-none" b="0">
                <a:latin typeface="Calibri" charset="0"/>
                <a:ea typeface="ＭＳ Ｐゴシック" charset="-128"/>
                <a:cs typeface=""/>
              </a:rPr>
              <a:pPr>
                <a:defRPr/>
              </a:pPr>
              <a:t>2/12/25</a:t>
            </a:fld>
            <a:endParaRPr lang="en-US" altLang="x-none" b="0">
              <a:latin typeface="Calibri" charset="0"/>
              <a:ea typeface="ＭＳ Ｐゴシック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898989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0">
              <a:latin typeface="Calibri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76604EA-4DD2-3E4F-B6F9-239A6E743F03}" type="slidenum">
              <a:rPr lang="en-US" altLang="x-none" b="0">
                <a:latin typeface="Calibri" charset="0"/>
                <a:ea typeface="ＭＳ Ｐゴシック" charset="-128"/>
                <a:cs typeface=""/>
              </a:rPr>
              <a:pPr>
                <a:defRPr/>
              </a:pPr>
              <a:t>‹#›</a:t>
            </a:fld>
            <a:endParaRPr lang="en-US" altLang="x-none" b="0">
              <a:latin typeface="Calibri" charset="0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7689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fld id="{D4E243F5-B56F-A846-965C-42C3977B3BEF}" type="slidenum">
              <a:rPr lang="en-US" altLang="x-none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>
                <a:defRPr/>
              </a:pPr>
              <a:t>‹#›</a:t>
            </a:fld>
            <a:r>
              <a:rPr lang="en-US" altLang="x-none" sz="1800">
                <a:solidFill>
                  <a:srgbClr val="808080"/>
                </a:solidFill>
                <a:latin typeface="Arial" charset="0"/>
                <a:cs typeface=""/>
              </a:rPr>
              <a:t> - </a:t>
            </a:r>
            <a:r>
              <a:rPr lang="en-US" altLang="x-none" sz="1000">
                <a:solidFill>
                  <a:srgbClr val="969696"/>
                </a:solidFill>
                <a:latin typeface="Arial" charset="0"/>
                <a:cs typeface=""/>
              </a:rPr>
              <a:t>Lectures.GersteinLab.org</a:t>
            </a:r>
            <a:endParaRPr lang="en-US" altLang="x-none" sz="300" b="0">
              <a:solidFill>
                <a:srgbClr val="000000"/>
              </a:solidFill>
              <a:latin typeface="Arial" charset="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1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27" r:id="rId1"/>
    <p:sldLayoutId id="2147527628" r:id="rId2"/>
    <p:sldLayoutId id="2147527629" r:id="rId3"/>
    <p:sldLayoutId id="2147527682" r:id="rId4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03D730C-D905-B344-ABFC-A09CCF3A8EE6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/>
              <a:t>‹#›</a:t>
            </a:fld>
            <a:r>
              <a:rPr lang="en-US" altLang="en-US" sz="18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4328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31" r:id="rId1"/>
    <p:sldLayoutId id="2147527632" r:id="rId2"/>
    <p:sldLayoutId id="2147527633" r:id="rId3"/>
    <p:sldLayoutId id="2147527634" r:id="rId4"/>
    <p:sldLayoutId id="2147527635" r:id="rId5"/>
    <p:sldLayoutId id="2147527636" r:id="rId6"/>
    <p:sldLayoutId id="2147527637" r:id="rId7"/>
    <p:sldLayoutId id="2147527638" r:id="rId8"/>
    <p:sldLayoutId id="2147527639" r:id="rId9"/>
    <p:sldLayoutId id="2147527640" r:id="rId10"/>
    <p:sldLayoutId id="2147527641" r:id="rId11"/>
    <p:sldLayoutId id="2147527642" r:id="rId12"/>
    <p:sldLayoutId id="2147527643" r:id="rId1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/>
            <a:fld id="{8B629161-E4ED-DD4D-A7C7-7EA864E5BFD3}" type="datetimeFigureOut">
              <a:rPr lang="en-US" altLang="en-US" b="0" smtClean="0">
                <a:latin typeface="Calibri" charset="0"/>
                <a:ea typeface="ＭＳ Ｐゴシック" charset="-128"/>
                <a:cs typeface=""/>
              </a:rPr>
              <a:pPr defTabSz="457200"/>
              <a:t>2/12/25</a:t>
            </a:fld>
            <a:endParaRPr lang="en-US" altLang="en-US" b="0">
              <a:latin typeface="Calibri" charset="0"/>
              <a:ea typeface="ＭＳ Ｐゴシック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/>
            <a:fld id="{BADCC06F-C1EB-A44D-81A8-B30CF56F7930}" type="slidenum">
              <a:rPr lang="en-US" altLang="en-US" b="0" smtClean="0">
                <a:latin typeface="Calibri" charset="0"/>
                <a:ea typeface="ＭＳ Ｐゴシック" charset="-128"/>
                <a:cs typeface=""/>
              </a:rPr>
              <a:pPr defTabSz="457200"/>
              <a:t>‹#›</a:t>
            </a:fld>
            <a:endParaRPr lang="en-US" altLang="en-US" b="0">
              <a:latin typeface="Calibri" charset="0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04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60" r:id="rId1"/>
    <p:sldLayoutId id="2147527661" r:id="rId2"/>
    <p:sldLayoutId id="2147527662" r:id="rId3"/>
    <p:sldLayoutId id="2147527663" r:id="rId4"/>
    <p:sldLayoutId id="2147527664" r:id="rId5"/>
    <p:sldLayoutId id="2147527665" r:id="rId6"/>
    <p:sldLayoutId id="2147527666" r:id="rId7"/>
    <p:sldLayoutId id="2147527667" r:id="rId8"/>
    <p:sldLayoutId id="2147527668" r:id="rId9"/>
    <p:sldLayoutId id="2147527669" r:id="rId10"/>
    <p:sldLayoutId id="2147527670" r:id="rId11"/>
    <p:sldLayoutId id="214752767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1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73" r:id="rId1"/>
    <p:sldLayoutId id="2147527674" r:id="rId2"/>
    <p:sldLayoutId id="2147527675" r:id="rId3"/>
    <p:sldLayoutId id="2147527676" r:id="rId4"/>
    <p:sldLayoutId id="2147527677" r:id="rId5"/>
  </p:sldLayoutIdLst>
  <p:transition/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6815E-61CA-0241-9B27-76AC39B9EE7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35" tIns="45969" rIns="91935" bIns="459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4B0E96E-541F-F049-A283-475BE9F7B13F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35" tIns="45969" rIns="91935" bIns="45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734B1B15-0575-DF4B-A5B7-4F439F43C1D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35" tIns="45969" rIns="91935" bIns="45969"/>
          <a:lstStyle>
            <a:lvl1pPr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defRPr/>
            </a:pPr>
            <a:fld id="{B29183F3-869A-2C4A-882D-BCF89F3B96B9}" type="slidenum">
              <a:rPr lang="en-US" altLang="x-none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>
                <a:defRPr/>
              </a:pPr>
              <a:t>‹#›</a:t>
            </a:fld>
            <a:r>
              <a:rPr lang="en-US" altLang="x-none" sz="1800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x-none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x-none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9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99" r:id="rId1"/>
  </p:sldLayoutIdLst>
  <p:transition/>
  <p:hf hdr="0" ftr="0" dt="0"/>
  <p:txStyles>
    <p:titleStyle>
      <a:lvl1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55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120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6968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6242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2250" indent="-222250" algn="l" defTabSz="9064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5150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6463" indent="-220663" algn="l" defTabSz="9064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0013" indent="-222250" algn="l" defTabSz="9064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0863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1086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7643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4205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0760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6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0-2493-4" TargetMode="External"/><Relationship Id="rId2" Type="http://schemas.openxmlformats.org/officeDocument/2006/relationships/hyperlink" Target="https://doi.org/10.1038/nrg2814" TargetMode="Externa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www.technologynetworks.com/genomics/articles/rna-seq-basics-applications-and-protocol-29946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29" Type="http://schemas.openxmlformats.org/officeDocument/2006/relationships/image" Target="../media/image1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notesSlide" Target="../notesSlides/notesSlide3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slideLayout" Target="../slideLayouts/slideLayout68.xml"/><Relationship Id="rId30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175046"/>
            <a:ext cx="1464965" cy="606754"/>
          </a:xfrm>
        </p:spPr>
        <p:txBody>
          <a:bodyPr/>
          <a:lstStyle/>
          <a:p>
            <a:pPr algn="l" eaLnBrk="1" hangingPunct="1"/>
            <a: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Mark Gerstein</a:t>
            </a:r>
            <a:b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</a:br>
            <a: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Yale U.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7" y="1476573"/>
            <a:ext cx="5618006" cy="431462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259932"/>
            <a:ext cx="8577072" cy="9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Biomedical Data Science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kumimoji="0" lang="en-US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GersteinLab.org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/courses/452)</a:t>
            </a:r>
          </a:p>
          <a:p>
            <a:pPr lvl="0" eaLnBrk="1" hangingPunct="1">
              <a:lnSpc>
                <a:spcPct val="8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Genome Annotation (Multi-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omic</a:t>
            </a:r>
            <a:r>
              <a:rPr lang="en-US" altLang="en-US" sz="2800" dirty="0">
                <a:ea typeface="ＭＳ Ｐゴシック" panose="020B0600070205080204" pitchFamily="34" charset="-128"/>
              </a:rPr>
              <a:t> Analyses)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(25m7-part1)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299" y="5454948"/>
            <a:ext cx="3162701" cy="11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0" algn="r" eaLnBrk="1" hangingPunct="1"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25. Just first half related to genome annotation. Reduced integration section. </a:t>
            </a:r>
            <a:b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</a:b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Now loosely related to </a:t>
            </a:r>
            <a: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 </a:t>
            </a:r>
            <a:b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</a:br>
            <a: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1</a:t>
            </a:r>
            <a:r>
              <a:rPr lang="en-US" altLang="ja-JP" sz="14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st</a:t>
            </a:r>
            <a: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 half of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2021’s M7 </a:t>
            </a:r>
            <a:b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</a:b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[which has a video]. </a:t>
            </a:r>
            <a:endParaRPr kumimoji="0" lang="en-US" altLang="x-none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9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Multiscale Analysis, Minima/Maxima based Coarse Segmentation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998538"/>
            <a:ext cx="8305800" cy="57912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Multiscale analysis is a natural way to analyze the ChIP-Seq data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690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180E14-273D-3841-9E8B-CD4265D8CE5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922338"/>
            <a:ext cx="9164638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C:\Users\Ozgun\Desktop\Box\My Box Files\Presentations\Jan.8.2014_GM_MUSIC\ms_decomp_4_lev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27325"/>
            <a:ext cx="524986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62000" y="2270125"/>
            <a:ext cx="1066800" cy="5334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81800" y="2270125"/>
            <a:ext cx="685800" cy="5334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6975475" y="3032125"/>
            <a:ext cx="52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1kb</a:t>
            </a: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6975475" y="4098925"/>
            <a:ext cx="52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4kb</a:t>
            </a:r>
          </a:p>
        </p:txBody>
      </p:sp>
      <p:sp>
        <p:nvSpPr>
          <p:cNvPr id="30730" name="TextBox 11"/>
          <p:cNvSpPr txBox="1">
            <a:spLocks noChangeArrowheads="1"/>
          </p:cNvSpPr>
          <p:nvPr/>
        </p:nvSpPr>
        <p:spPr bwMode="auto">
          <a:xfrm>
            <a:off x="6934200" y="5089525"/>
            <a:ext cx="64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16kb</a:t>
            </a:r>
          </a:p>
        </p:txBody>
      </p:sp>
      <p:sp>
        <p:nvSpPr>
          <p:cNvPr id="30731" name="TextBox 12"/>
          <p:cNvSpPr txBox="1">
            <a:spLocks noChangeArrowheads="1"/>
          </p:cNvSpPr>
          <p:nvPr/>
        </p:nvSpPr>
        <p:spPr bwMode="auto">
          <a:xfrm>
            <a:off x="6975475" y="6156325"/>
            <a:ext cx="64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64kb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781800" y="2803525"/>
            <a:ext cx="0" cy="38100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2803525"/>
            <a:ext cx="0" cy="38100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4" name="TextBox 15"/>
          <p:cNvSpPr txBox="1">
            <a:spLocks noChangeArrowheads="1"/>
          </p:cNvSpPr>
          <p:nvPr/>
        </p:nvSpPr>
        <p:spPr bwMode="auto">
          <a:xfrm>
            <a:off x="7021513" y="2651125"/>
            <a:ext cx="166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Window Length</a:t>
            </a:r>
          </a:p>
        </p:txBody>
      </p:sp>
      <p:cxnSp>
        <p:nvCxnSpPr>
          <p:cNvPr id="17" name="Straight Arrow Connector 16"/>
          <p:cNvCxnSpPr>
            <a:stCxn id="30736" idx="3"/>
          </p:cNvCxnSpPr>
          <p:nvPr/>
        </p:nvCxnSpPr>
        <p:spPr>
          <a:xfrm>
            <a:off x="1371600" y="5667375"/>
            <a:ext cx="1676400" cy="48895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6" name="TextBox 17"/>
          <p:cNvSpPr txBox="1">
            <a:spLocks noChangeArrowheads="1"/>
          </p:cNvSpPr>
          <p:nvPr/>
        </p:nvSpPr>
        <p:spPr bwMode="auto">
          <a:xfrm>
            <a:off x="433388" y="5481638"/>
            <a:ext cx="938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Maxima</a:t>
            </a:r>
          </a:p>
        </p:txBody>
      </p:sp>
      <p:sp>
        <p:nvSpPr>
          <p:cNvPr id="30737" name="TextBox 18"/>
          <p:cNvSpPr txBox="1">
            <a:spLocks noChangeArrowheads="1"/>
          </p:cNvSpPr>
          <p:nvPr/>
        </p:nvSpPr>
        <p:spPr bwMode="auto">
          <a:xfrm>
            <a:off x="509588" y="6319838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Minima</a:t>
            </a:r>
          </a:p>
        </p:txBody>
      </p:sp>
      <p:cxnSp>
        <p:nvCxnSpPr>
          <p:cNvPr id="20" name="Straight Arrow Connector 19"/>
          <p:cNvCxnSpPr>
            <a:stCxn id="30737" idx="3"/>
          </p:cNvCxnSpPr>
          <p:nvPr/>
        </p:nvCxnSpPr>
        <p:spPr>
          <a:xfrm flipV="1">
            <a:off x="1414463" y="6308725"/>
            <a:ext cx="2014537" cy="19685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2370138"/>
            <a:ext cx="13716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00400" y="2370138"/>
            <a:ext cx="13716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34000" y="2370138"/>
            <a:ext cx="13716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2" name="TextBox 24"/>
          <p:cNvSpPr txBox="1">
            <a:spLocks noChangeArrowheads="1"/>
          </p:cNvSpPr>
          <p:nvPr/>
        </p:nvSpPr>
        <p:spPr bwMode="auto">
          <a:xfrm rot="-5400000">
            <a:off x="-1893888" y="4583113"/>
            <a:ext cx="4054475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prstClr val="black"/>
                </a:solidFill>
                <a:cs typeface=""/>
              </a:rPr>
              <a:t>Harmanci et al, Genome Biology 2014, MUSIC.gersteinlab.org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154248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-163513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Multiscale Decomposition</a:t>
            </a:r>
          </a:p>
        </p:txBody>
      </p:sp>
      <p:pic>
        <p:nvPicPr>
          <p:cNvPr id="32770" name="Picture 2" descr="C:\Users\Arif\Box Sync\Papers\MUSIC.Apr.2013\Presentations\Dec.11.2014\Figures\MS_Decomposition_Exhibit\dm3_H3K36m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371600"/>
            <a:ext cx="93424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8600" y="1676400"/>
            <a:ext cx="0" cy="3810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27075" y="3200400"/>
            <a:ext cx="16716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Increasing Scale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38250"/>
            <a:ext cx="23907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275" y="957263"/>
            <a:ext cx="5937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"/>
                <a:cs typeface=""/>
              </a:rPr>
              <a:t>20kb</a:t>
            </a:r>
          </a:p>
        </p:txBody>
      </p:sp>
      <p:sp>
        <p:nvSpPr>
          <p:cNvPr id="29" name="TextBox 28"/>
          <p:cNvSpPr txBox="1"/>
          <p:nvPr/>
        </p:nvSpPr>
        <p:spPr>
          <a:xfrm rot="19815646">
            <a:off x="-122238" y="1422400"/>
            <a:ext cx="650876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100 b</a:t>
            </a:r>
          </a:p>
        </p:txBody>
      </p:sp>
      <p:sp>
        <p:nvSpPr>
          <p:cNvPr id="30" name="TextBox 29"/>
          <p:cNvSpPr txBox="1"/>
          <p:nvPr/>
        </p:nvSpPr>
        <p:spPr>
          <a:xfrm rot="19815646">
            <a:off x="-93663" y="5364163"/>
            <a:ext cx="742951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100 kb</a:t>
            </a:r>
          </a:p>
        </p:txBody>
      </p:sp>
      <p:sp>
        <p:nvSpPr>
          <p:cNvPr id="32777" name="TextBox 4"/>
          <p:cNvSpPr txBox="1">
            <a:spLocks noChangeArrowheads="1"/>
          </p:cNvSpPr>
          <p:nvPr/>
        </p:nvSpPr>
        <p:spPr bwMode="auto">
          <a:xfrm>
            <a:off x="0" y="6553200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/>
            <a:r>
              <a:rPr lang="en-US" altLang="en-US" sz="1600">
                <a:solidFill>
                  <a:srgbClr val="A6A6A6"/>
                </a:solidFill>
                <a:cs typeface=""/>
              </a:rPr>
              <a:t>[Harmanci</a:t>
            </a:r>
            <a:r>
              <a:rPr lang="en-US" altLang="en-US" sz="1600" i="1">
                <a:solidFill>
                  <a:srgbClr val="A6A6A6"/>
                </a:solidFill>
                <a:cs typeface=""/>
              </a:rPr>
              <a:t> et al, Genome Biol. </a:t>
            </a:r>
            <a:r>
              <a:rPr lang="en-US" altLang="en-US" sz="1600">
                <a:solidFill>
                  <a:srgbClr val="A6A6A6"/>
                </a:solidFill>
                <a:cs typeface=""/>
              </a:rPr>
              <a:t>('14)]</a:t>
            </a:r>
            <a:endParaRPr lang="en-US" altLang="en-US" sz="1600" i="1">
              <a:solidFill>
                <a:srgbClr val="A6A6A6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940926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-163513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Multiscale Decomposition</a:t>
            </a:r>
          </a:p>
        </p:txBody>
      </p:sp>
      <p:pic>
        <p:nvPicPr>
          <p:cNvPr id="34818" name="Picture 2" descr="C:\Users\Arif\Box Sync\Papers\MUSIC.Apr.2013\Presentations\Dec.11.2014\Figures\MS_Decomposition_Exhibit\dm3_H3K36m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371600"/>
            <a:ext cx="93424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8600" y="1676400"/>
            <a:ext cx="0" cy="3810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27075" y="3200400"/>
            <a:ext cx="16716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Increasing Scale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38250"/>
            <a:ext cx="23907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275" y="957263"/>
            <a:ext cx="5937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"/>
                <a:cs typeface=""/>
              </a:rPr>
              <a:t>20kb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4200" y="1371600"/>
            <a:ext cx="228600" cy="2286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7013" y="1371600"/>
            <a:ext cx="123825" cy="16097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7725" y="1371600"/>
            <a:ext cx="1643063" cy="36528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23288" y="1371600"/>
            <a:ext cx="460375" cy="27479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6975" y="1371600"/>
            <a:ext cx="398463" cy="2209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0050" y="1371600"/>
            <a:ext cx="820738" cy="2209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6975" y="779463"/>
            <a:ext cx="7381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Very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Punctate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75663" y="931863"/>
            <a:ext cx="5540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Broad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08625" y="928688"/>
            <a:ext cx="68421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Broader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75238" y="5011738"/>
            <a:ext cx="8683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Very Broad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9088" y="952500"/>
            <a:ext cx="7381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Punctate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ER</a:t>
            </a:r>
          </a:p>
        </p:txBody>
      </p:sp>
      <p:sp>
        <p:nvSpPr>
          <p:cNvPr id="29" name="TextBox 28"/>
          <p:cNvSpPr txBox="1"/>
          <p:nvPr/>
        </p:nvSpPr>
        <p:spPr>
          <a:xfrm rot="19815646">
            <a:off x="-122238" y="1422400"/>
            <a:ext cx="650876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100 b</a:t>
            </a:r>
          </a:p>
        </p:txBody>
      </p:sp>
      <p:sp>
        <p:nvSpPr>
          <p:cNvPr id="30" name="TextBox 29"/>
          <p:cNvSpPr txBox="1"/>
          <p:nvPr/>
        </p:nvSpPr>
        <p:spPr>
          <a:xfrm rot="19815646">
            <a:off x="-93663" y="5364163"/>
            <a:ext cx="742951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FF0000"/>
                </a:solidFill>
                <a:latin typeface="Calibri"/>
                <a:ea typeface=""/>
                <a:cs typeface=""/>
              </a:rPr>
              <a:t>100 kb</a:t>
            </a:r>
          </a:p>
        </p:txBody>
      </p:sp>
      <p:sp>
        <p:nvSpPr>
          <p:cNvPr id="34836" name="TextBox 4"/>
          <p:cNvSpPr txBox="1">
            <a:spLocks noChangeArrowheads="1"/>
          </p:cNvSpPr>
          <p:nvPr/>
        </p:nvSpPr>
        <p:spPr bwMode="auto">
          <a:xfrm>
            <a:off x="0" y="6553200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/>
            <a:r>
              <a:rPr lang="en-US" altLang="en-US" sz="1600">
                <a:solidFill>
                  <a:srgbClr val="A6A6A6"/>
                </a:solidFill>
                <a:cs typeface=""/>
              </a:rPr>
              <a:t>[Harmanci</a:t>
            </a:r>
            <a:r>
              <a:rPr lang="en-US" altLang="en-US" sz="1600" i="1">
                <a:solidFill>
                  <a:srgbClr val="A6A6A6"/>
                </a:solidFill>
                <a:cs typeface=""/>
              </a:rPr>
              <a:t> et al, Genome Biol. </a:t>
            </a:r>
            <a:r>
              <a:rPr lang="en-US" altLang="en-US" sz="1600">
                <a:solidFill>
                  <a:srgbClr val="A6A6A6"/>
                </a:solidFill>
                <a:cs typeface=""/>
              </a:rPr>
              <a:t>('14)]</a:t>
            </a:r>
            <a:endParaRPr lang="en-US" altLang="en-US" sz="1600" i="1">
              <a:solidFill>
                <a:srgbClr val="A6A6A6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226338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Part 1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: Generic Annotation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, Hi-C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2 : Annotation related to an individual's variants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GWAS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eQTL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78523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kern="0" dirty="0">
                <a:solidFill>
                  <a:srgbClr val="FF7413"/>
                </a:solidFill>
                <a:ea typeface="ＭＳ Ｐゴシック" panose="020B0600070205080204" pitchFamily="34" charset="-128"/>
              </a:rPr>
              <a:t>Simple Integration for Elements</a:t>
            </a:r>
          </a:p>
        </p:txBody>
      </p:sp>
    </p:spTree>
    <p:extLst>
      <p:ext uri="{BB962C8B-B14F-4D97-AF65-F5344CB8AC3E}">
        <p14:creationId xmlns:p14="http://schemas.microsoft.com/office/powerpoint/2010/main" val="783922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75D5D-4ED7-0842-BA9C-76811EDBE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A76CC-53D0-2741-AF65-9F4A1F27F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86" r="10072" b="29993"/>
          <a:stretch/>
        </p:blipFill>
        <p:spPr>
          <a:xfrm>
            <a:off x="3940552" y="1011254"/>
            <a:ext cx="4841945" cy="4651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C18CC-F0C2-2D47-9F00-847C75AE9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42"/>
          <a:stretch/>
        </p:blipFill>
        <p:spPr>
          <a:xfrm>
            <a:off x="73782" y="1819968"/>
            <a:ext cx="4391889" cy="3670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68DA4-5557-2D49-984C-548CED69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0" y="857250"/>
            <a:ext cx="4577317" cy="857400"/>
          </a:xfrm>
        </p:spPr>
        <p:txBody>
          <a:bodyPr/>
          <a:lstStyle/>
          <a:p>
            <a:r>
              <a:rPr lang="en-US" dirty="0"/>
              <a:t>Broad ENCODE Annotation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FCA7-3515-C14D-922B-FDACD0392315}"/>
              </a:ext>
            </a:extLst>
          </p:cNvPr>
          <p:cNvSpPr txBox="1"/>
          <p:nvPr/>
        </p:nvSpPr>
        <p:spPr>
          <a:xfrm>
            <a:off x="202020" y="5683751"/>
            <a:ext cx="3127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[Encode Consortium et al. Nature (‘20)]</a:t>
            </a:r>
          </a:p>
        </p:txBody>
      </p:sp>
    </p:spTree>
    <p:extLst>
      <p:ext uri="{BB962C8B-B14F-4D97-AF65-F5344CB8AC3E}">
        <p14:creationId xmlns:p14="http://schemas.microsoft.com/office/powerpoint/2010/main" val="258892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B845-BE44-8C44-B7FE-48F573D5B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1050926"/>
            <a:ext cx="9086850" cy="995363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sz="1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Background on computational annotation for non-coding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39EE5-969C-454E-8A26-45F67ECFE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76" y="1931989"/>
            <a:ext cx="5053013" cy="3875087"/>
          </a:xfrm>
        </p:spPr>
        <p:txBody>
          <a:bodyPr>
            <a:noAutofit/>
          </a:bodyPr>
          <a:lstStyle/>
          <a:p>
            <a:pPr algn="just" eaLnBrk="1" fontAlgn="auto" hangingPunct="1">
              <a:defRPr/>
            </a:pPr>
            <a:r>
              <a:rPr lang="en-US" sz="1000" b="1" dirty="0">
                <a:solidFill>
                  <a:srgbClr val="FF0000"/>
                </a:solidFill>
              </a:rPr>
              <a:t>Peak calling</a:t>
            </a:r>
            <a:r>
              <a:rPr lang="en-US" sz="1000" dirty="0">
                <a:solidFill>
                  <a:srgbClr val="FF0000"/>
                </a:solidFill>
              </a:rPr>
              <a:t>: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 err="1"/>
              <a:t>PeakSeq</a:t>
            </a:r>
            <a:r>
              <a:rPr lang="en-US" sz="900" dirty="0"/>
              <a:t>, SPP, MACS2, Hotspot …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ENCODE Encyclopedia</a:t>
            </a:r>
          </a:p>
          <a:p>
            <a:pPr algn="just" eaLnBrk="1" fontAlgn="auto" hangingPunct="1">
              <a:defRPr/>
            </a:pPr>
            <a:endParaRPr lang="en-US" sz="1000" b="1" dirty="0">
              <a:solidFill>
                <a:srgbClr val="00B050"/>
              </a:solidFill>
            </a:endParaRPr>
          </a:p>
          <a:p>
            <a:pPr algn="just" eaLnBrk="1" fontAlgn="auto" hangingPunct="1">
              <a:defRPr/>
            </a:pPr>
            <a:r>
              <a:rPr lang="en-US" sz="1000" b="1" dirty="0">
                <a:solidFill>
                  <a:srgbClr val="00B050"/>
                </a:solidFill>
              </a:rPr>
              <a:t>Genome segmentation</a:t>
            </a:r>
            <a:r>
              <a:rPr lang="en-US" sz="1000" b="1" dirty="0"/>
              <a:t>: </a:t>
            </a:r>
            <a:r>
              <a:rPr lang="en-US" sz="1000" dirty="0"/>
              <a:t>partition the genome into regions (states) with distinct epigenomic profiles, then assign each state a functional label. </a:t>
            </a:r>
          </a:p>
          <a:p>
            <a:pPr lvl="1" algn="just" eaLnBrk="1" fontAlgn="auto" hangingPunct="1">
              <a:buFont typeface="Wingdings" charset="2"/>
              <a:buChar char="ü"/>
              <a:defRPr/>
            </a:pPr>
            <a:r>
              <a:rPr lang="en-US" sz="900" dirty="0" err="1"/>
              <a:t>ChromHMM</a:t>
            </a:r>
            <a:r>
              <a:rPr lang="en-US" sz="900" dirty="0"/>
              <a:t>: Multivariate Hidden Markov Model</a:t>
            </a:r>
          </a:p>
          <a:p>
            <a:pPr lvl="1" algn="just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Segway: Dynamic Bayesian Network Model</a:t>
            </a:r>
            <a:endParaRPr lang="en-US" sz="1600" dirty="0"/>
          </a:p>
          <a:p>
            <a:pPr eaLnBrk="1" fontAlgn="auto" hangingPunct="1"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eaLnBrk="1" fontAlgn="auto" hangingPunct="1">
              <a:defRPr/>
            </a:pPr>
            <a:r>
              <a:rPr lang="en-US" sz="1000" dirty="0">
                <a:solidFill>
                  <a:srgbClr val="FF0000"/>
                </a:solidFill>
              </a:rPr>
              <a:t>Supervised regulatory prediction: </a:t>
            </a:r>
            <a:r>
              <a:rPr lang="en-US" sz="1000" dirty="0"/>
              <a:t>learn predictive models from  labeled  dataset of regulatory elements.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 CSI-ANN: Time-Delay Neural Network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 RFECS: Random Forest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 DEEP: Ensemble SVM + Artificial Neural Network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 REPTILE: Random Forest</a:t>
            </a:r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 </a:t>
            </a:r>
            <a:r>
              <a:rPr lang="en-US" sz="900" dirty="0" err="1"/>
              <a:t>gkm</a:t>
            </a:r>
            <a:r>
              <a:rPr lang="en-US" sz="900" dirty="0"/>
              <a:t>-SVM: Gapped k-</a:t>
            </a:r>
            <a:r>
              <a:rPr lang="en-US" sz="900" dirty="0" err="1"/>
              <a:t>mer</a:t>
            </a:r>
            <a:endParaRPr lang="en-US" sz="900" dirty="0"/>
          </a:p>
          <a:p>
            <a:pPr lvl="1" eaLnBrk="1" fontAlgn="auto" hangingPunct="1">
              <a:buFont typeface="Wingdings" charset="2"/>
              <a:buChar char="ü"/>
              <a:defRPr/>
            </a:pPr>
            <a:r>
              <a:rPr lang="en-US" sz="900" dirty="0"/>
              <a:t>Matched-Filter: Signal Processing Filters</a:t>
            </a:r>
          </a:p>
          <a:p>
            <a:pPr marL="495300" lvl="1" indent="0" eaLnBrk="1" fontAlgn="auto" hangingPunct="1">
              <a:buNone/>
              <a:defRPr/>
            </a:pPr>
            <a:endParaRPr lang="en-US" sz="900" dirty="0"/>
          </a:p>
          <a:p>
            <a:pPr eaLnBrk="1" fontAlgn="auto" hangingPunct="1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rgbClr val="00B050"/>
                </a:solidFill>
              </a:rPr>
              <a:t>Target finding</a:t>
            </a:r>
          </a:p>
          <a:p>
            <a:pPr lvl="1" eaLnBrk="1" fontAlgn="auto" hangingPunct="1">
              <a:buFont typeface="Wingdings" pitchFamily="2" charset="2"/>
              <a:buChar char="ü"/>
              <a:defRPr/>
            </a:pPr>
            <a:r>
              <a:rPr lang="en-US" sz="900" dirty="0"/>
              <a:t> Ripple, </a:t>
            </a:r>
            <a:r>
              <a:rPr lang="en-US" sz="900" dirty="0" err="1"/>
              <a:t>TargetFinder</a:t>
            </a:r>
            <a:r>
              <a:rPr lang="en-US" sz="900" dirty="0"/>
              <a:t>, JEME, </a:t>
            </a:r>
            <a:r>
              <a:rPr lang="en-US" sz="900" dirty="0" err="1"/>
              <a:t>PreSTIGE</a:t>
            </a:r>
            <a:r>
              <a:rPr lang="en-US" sz="900" dirty="0"/>
              <a:t>, IM-PET</a:t>
            </a:r>
          </a:p>
          <a:p>
            <a:pPr lvl="1" eaLnBrk="1" fontAlgn="auto" hangingPunct="1">
              <a:buFont typeface="Wingdings" pitchFamily="2" charset="2"/>
              <a:buChar char="ü"/>
              <a:defRPr/>
            </a:pPr>
            <a:endParaRPr lang="en-US" sz="900" dirty="0"/>
          </a:p>
          <a:p>
            <a:pPr lvl="1" eaLnBrk="1" fontAlgn="auto" hangingPunct="1">
              <a:buFont typeface="Wingdings" pitchFamily="2" charset="2"/>
              <a:buChar char="ü"/>
              <a:defRPr/>
            </a:pPr>
            <a:endParaRPr lang="en-US" sz="900" dirty="0"/>
          </a:p>
          <a:p>
            <a:pPr lvl="1" eaLnBrk="1" fontAlgn="auto" hangingPunct="1">
              <a:buFont typeface="Wingdings" pitchFamily="2" charset="2"/>
              <a:buChar char="ü"/>
              <a:defRPr/>
            </a:pPr>
            <a:endParaRPr lang="en-US" sz="900" dirty="0"/>
          </a:p>
          <a:p>
            <a:pPr lvl="1" eaLnBrk="1" fontAlgn="auto" hangingPunct="1">
              <a:buFont typeface="Arial" panose="020B0604020202020204" pitchFamily="34" charset="0"/>
              <a:buChar char="•"/>
              <a:defRPr/>
            </a:pPr>
            <a:endParaRPr lang="en-US" sz="900" dirty="0"/>
          </a:p>
        </p:txBody>
      </p:sp>
      <p:pic>
        <p:nvPicPr>
          <p:cNvPr id="69635" name="Picture 5">
            <a:extLst>
              <a:ext uri="{FF2B5EF4-FFF2-40B4-BE49-F238E27FC236}">
                <a16:creationId xmlns:a16="http://schemas.microsoft.com/office/drawing/2014/main" id="{45CAF30A-AF3E-774E-932B-404870A0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3"/>
          <a:stretch>
            <a:fillRect/>
          </a:stretch>
        </p:blipFill>
        <p:spPr bwMode="auto">
          <a:xfrm>
            <a:off x="5969001" y="2046289"/>
            <a:ext cx="244316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C85BF-7F76-DC41-98D8-EBE6F22666A6}"/>
              </a:ext>
            </a:extLst>
          </p:cNvPr>
          <p:cNvSpPr txBox="1"/>
          <p:nvPr/>
        </p:nvSpPr>
        <p:spPr>
          <a:xfrm rot="16200000">
            <a:off x="5322094" y="2818607"/>
            <a:ext cx="9128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kern="0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ChromHMM</a:t>
            </a:r>
            <a:endParaRPr lang="en-US" sz="1050" b="0" kern="0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37" name="Picture 8">
            <a:extLst>
              <a:ext uri="{FF2B5EF4-FFF2-40B4-BE49-F238E27FC236}">
                <a16:creationId xmlns:a16="http://schemas.microsoft.com/office/drawing/2014/main" id="{11929722-4BA7-9549-98D2-C9BC157D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4084638"/>
            <a:ext cx="2128837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232186-04E1-644D-B391-FA6733F06C8A}"/>
              </a:ext>
            </a:extLst>
          </p:cNvPr>
          <p:cNvSpPr txBox="1"/>
          <p:nvPr/>
        </p:nvSpPr>
        <p:spPr>
          <a:xfrm rot="16200000">
            <a:off x="5522913" y="4797426"/>
            <a:ext cx="7397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CSI-ANN</a:t>
            </a:r>
          </a:p>
        </p:txBody>
      </p:sp>
      <p:sp>
        <p:nvSpPr>
          <p:cNvPr id="69639" name="TextBox 10">
            <a:extLst>
              <a:ext uri="{FF2B5EF4-FFF2-40B4-BE49-F238E27FC236}">
                <a16:creationId xmlns:a16="http://schemas.microsoft.com/office/drawing/2014/main" id="{5928435C-9A7B-0C48-A180-E68664116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4" y="3695700"/>
            <a:ext cx="2014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800" b="0">
                <a:ea typeface="+mn-ea"/>
              </a:rPr>
              <a:t>J. Ernst, M. Kellis. </a:t>
            </a:r>
            <a:r>
              <a:rPr lang="en-US" altLang="en-US" sz="800" b="0" i="1">
                <a:ea typeface="+mn-ea"/>
              </a:rPr>
              <a:t>Nat. Protoc., 2017</a:t>
            </a:r>
          </a:p>
        </p:txBody>
      </p:sp>
      <p:sp>
        <p:nvSpPr>
          <p:cNvPr id="69640" name="TextBox 12">
            <a:extLst>
              <a:ext uri="{FF2B5EF4-FFF2-40B4-BE49-F238E27FC236}">
                <a16:creationId xmlns:a16="http://schemas.microsoft.com/office/drawing/2014/main" id="{51E7BD3F-0020-B141-A2C0-5610D18F1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4" y="5702301"/>
            <a:ext cx="24717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800" b="0">
                <a:ea typeface="+mn-ea"/>
              </a:rPr>
              <a:t>H.A. Firpi, D. Ucar, K. Tian. Bioinformatics, 2010</a:t>
            </a:r>
          </a:p>
        </p:txBody>
      </p:sp>
    </p:spTree>
    <p:extLst>
      <p:ext uri="{BB962C8B-B14F-4D97-AF65-F5344CB8AC3E}">
        <p14:creationId xmlns:p14="http://schemas.microsoft.com/office/powerpoint/2010/main" val="114289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Part 1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: Generic Annotation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, Hi-C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2 : Annotation related to an individual's variants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GWAS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eQTL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59766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kern="0" dirty="0">
                <a:solidFill>
                  <a:srgbClr val="FF7413"/>
                </a:solidFill>
                <a:ea typeface="ＭＳ Ｐゴシック" panose="020B0600070205080204" pitchFamily="34" charset="-128"/>
              </a:rPr>
              <a:t>Hi-C</a:t>
            </a:r>
          </a:p>
        </p:txBody>
      </p:sp>
    </p:spTree>
    <p:extLst>
      <p:ext uri="{BB962C8B-B14F-4D97-AF65-F5344CB8AC3E}">
        <p14:creationId xmlns:p14="http://schemas.microsoft.com/office/powerpoint/2010/main" val="1699790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3D organization of genome">
            <a:extLst>
              <a:ext uri="{FF2B5EF4-FFF2-40B4-BE49-F238E27FC236}">
                <a16:creationId xmlns:a16="http://schemas.microsoft.com/office/drawing/2014/main" id="{5CDAEC5D-2721-DB46-B747-B59E52CAA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1525" y="19526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3D organization of genome</a:t>
            </a:r>
          </a:p>
        </p:txBody>
      </p:sp>
      <p:sp>
        <p:nvSpPr>
          <p:cNvPr id="35842" name="image credit: Iyer et al. BMC Biophysics 2011,…">
            <a:extLst>
              <a:ext uri="{FF2B5EF4-FFF2-40B4-BE49-F238E27FC236}">
                <a16:creationId xmlns:a16="http://schemas.microsoft.com/office/drawing/2014/main" id="{5E6B0975-E8FE-494C-9F48-DC90767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5016500"/>
            <a:ext cx="32940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image credit: Iyer et al. BMC Biophysics 2011,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cartoonist John Chase</a:t>
            </a:r>
          </a:p>
        </p:txBody>
      </p:sp>
      <p:pic>
        <p:nvPicPr>
          <p:cNvPr id="35843" name="pasted-image.png" descr="pasted-image.png">
            <a:extLst>
              <a:ext uri="{FF2B5EF4-FFF2-40B4-BE49-F238E27FC236}">
                <a16:creationId xmlns:a16="http://schemas.microsoft.com/office/drawing/2014/main" id="{91B44090-D0AC-2540-A0CD-B069B474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2535238"/>
            <a:ext cx="4749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844" name="image credit: Iyer et al. BMC Biophysics 2011">
            <a:extLst>
              <a:ext uri="{FF2B5EF4-FFF2-40B4-BE49-F238E27FC236}">
                <a16:creationId xmlns:a16="http://schemas.microsoft.com/office/drawing/2014/main" id="{E5645FBE-8443-8E44-8138-062F0807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5937250"/>
            <a:ext cx="316706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image credit: Iyer et al. BMC Biophysics 2011</a:t>
            </a:r>
          </a:p>
        </p:txBody>
      </p:sp>
      <p:pic>
        <p:nvPicPr>
          <p:cNvPr id="35845" name="pasted-image.png" descr="pasted-image.png">
            <a:extLst>
              <a:ext uri="{FF2B5EF4-FFF2-40B4-BE49-F238E27FC236}">
                <a16:creationId xmlns:a16="http://schemas.microsoft.com/office/drawing/2014/main" id="{29565FBC-316A-4F4D-A67B-FA11B5A32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284288"/>
            <a:ext cx="47498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5962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>
            <a:extLst>
              <a:ext uri="{FF2B5EF4-FFF2-40B4-BE49-F238E27FC236}">
                <a16:creationId xmlns:a16="http://schemas.microsoft.com/office/drawing/2014/main" id="{B778B6BD-652C-7149-B659-E6FE6737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Hi-C contact map</a:t>
            </a:r>
          </a:p>
        </p:txBody>
      </p:sp>
      <p:pic>
        <p:nvPicPr>
          <p:cNvPr id="139266" name="Content Placeholder 3">
            <a:extLst>
              <a:ext uri="{FF2B5EF4-FFF2-40B4-BE49-F238E27FC236}">
                <a16:creationId xmlns:a16="http://schemas.microsoft.com/office/drawing/2014/main" id="{7871369F-AF5D-6B4D-8411-C65A62001E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b="47720"/>
          <a:stretch>
            <a:fillRect/>
          </a:stretch>
        </p:blipFill>
        <p:spPr>
          <a:xfrm>
            <a:off x="1173163" y="1758950"/>
            <a:ext cx="6797675" cy="2276475"/>
          </a:xfrm>
        </p:spPr>
      </p:pic>
      <p:pic>
        <p:nvPicPr>
          <p:cNvPr id="139267" name="Picture 4">
            <a:extLst>
              <a:ext uri="{FF2B5EF4-FFF2-40B4-BE49-F238E27FC236}">
                <a16:creationId xmlns:a16="http://schemas.microsoft.com/office/drawing/2014/main" id="{E480916B-B485-5F42-BEE8-1996F962E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/>
          <a:stretch>
            <a:fillRect/>
          </a:stretch>
        </p:blipFill>
        <p:spPr bwMode="auto">
          <a:xfrm>
            <a:off x="1506538" y="4035425"/>
            <a:ext cx="2446337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Box 5">
            <a:extLst>
              <a:ext uri="{FF2B5EF4-FFF2-40B4-BE49-F238E27FC236}">
                <a16:creationId xmlns:a16="http://schemas.microsoft.com/office/drawing/2014/main" id="{8F06356A-4D91-4B47-BFAC-E3EAC1B77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110288"/>
            <a:ext cx="187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Science 2009, 5950: 289-293</a:t>
            </a:r>
          </a:p>
        </p:txBody>
      </p:sp>
      <p:sp>
        <p:nvSpPr>
          <p:cNvPr id="139269" name="Slide Number Placeholder 2">
            <a:extLst>
              <a:ext uri="{FF2B5EF4-FFF2-40B4-BE49-F238E27FC236}">
                <a16:creationId xmlns:a16="http://schemas.microsoft.com/office/drawing/2014/main" id="{E7E93F78-EE81-9F4D-86A3-5FB10DFF3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3BB4D-624C-C443-8D81-8CFB2DB25E6C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BF102-3BD2-DF3C-364C-7356EA640D2A}"/>
              </a:ext>
            </a:extLst>
          </p:cNvPr>
          <p:cNvSpPr txBox="1"/>
          <p:nvPr/>
        </p:nvSpPr>
        <p:spPr>
          <a:xfrm>
            <a:off x="4768495" y="4267835"/>
            <a:ext cx="2868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A network can be expressed as an adjacency matrix </a:t>
            </a:r>
            <a:r>
              <a:rPr lang="en-US" sz="1800" dirty="0"/>
              <a:t>A</a:t>
            </a:r>
            <a:r>
              <a:rPr lang="en-US" sz="1800" b="0" dirty="0"/>
              <a:t> </a:t>
            </a:r>
            <a:br>
              <a:rPr lang="en-US" sz="1800" b="0" dirty="0"/>
            </a:br>
            <a:r>
              <a:rPr lang="en-US" sz="1800" b="0" dirty="0"/>
              <a:t>where </a:t>
            </a:r>
            <a:r>
              <a:rPr lang="en-US" sz="1800" dirty="0" err="1"/>
              <a:t>A</a:t>
            </a:r>
            <a:r>
              <a:rPr lang="en-US" sz="1800" b="0" baseline="-25000" dirty="0" err="1"/>
              <a:t>ij</a:t>
            </a:r>
            <a:r>
              <a:rPr lang="en-US" sz="1800" b="0" dirty="0"/>
              <a:t> ≠ 0 if </a:t>
            </a:r>
            <a:r>
              <a:rPr lang="en-US" sz="1800" b="0" i="1" dirty="0" err="1"/>
              <a:t>i</a:t>
            </a:r>
            <a:r>
              <a:rPr lang="en-US" sz="1800" b="0" dirty="0"/>
              <a:t> and </a:t>
            </a:r>
            <a:r>
              <a:rPr lang="en-US" sz="1800" b="0" i="1" dirty="0"/>
              <a:t>j</a:t>
            </a:r>
            <a:r>
              <a:rPr lang="en-US" sz="1800" b="0" dirty="0"/>
              <a:t> are in contact &amp; 0 otherwise</a:t>
            </a:r>
          </a:p>
        </p:txBody>
      </p:sp>
    </p:spTree>
    <p:extLst>
      <p:ext uri="{BB962C8B-B14F-4D97-AF65-F5344CB8AC3E}">
        <p14:creationId xmlns:p14="http://schemas.microsoft.com/office/powerpoint/2010/main" val="142292441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opologically associating domains (TADs)">
            <a:extLst>
              <a:ext uri="{FF2B5EF4-FFF2-40B4-BE49-F238E27FC236}">
                <a16:creationId xmlns:a16="http://schemas.microsoft.com/office/drawing/2014/main" id="{36DB4497-1A6D-1340-87BE-D040DB56E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Topologically associating domains (TADs)</a:t>
            </a:r>
          </a:p>
        </p:txBody>
      </p:sp>
      <p:grpSp>
        <p:nvGrpSpPr>
          <p:cNvPr id="37890" name="Group">
            <a:extLst>
              <a:ext uri="{FF2B5EF4-FFF2-40B4-BE49-F238E27FC236}">
                <a16:creationId xmlns:a16="http://schemas.microsoft.com/office/drawing/2014/main" id="{BD0D470B-AFF3-2E43-8EA2-D04117EB469E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1751013"/>
            <a:ext cx="6985000" cy="3300412"/>
            <a:chOff x="0" y="0"/>
            <a:chExt cx="6985249" cy="3299887"/>
          </a:xfrm>
        </p:grpSpPr>
        <p:pic>
          <p:nvPicPr>
            <p:cNvPr id="37893" name="Screen Shot 2016-01-29 at 11.57.59 AM.png" descr="Screen Shot 2016-01-29 at 11.57.59 AM.png">
              <a:extLst>
                <a:ext uri="{FF2B5EF4-FFF2-40B4-BE49-F238E27FC236}">
                  <a16:creationId xmlns:a16="http://schemas.microsoft.com/office/drawing/2014/main" id="{487AA8CC-21DC-3740-9B30-015B1208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595" y="94805"/>
              <a:ext cx="3594655" cy="3148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7894" name="Screen Shot 2016-01-29 at 11.09.15 AM.png" descr="Screen Shot 2016-01-29 at 11.09.15 AM.png">
              <a:extLst>
                <a:ext uri="{FF2B5EF4-FFF2-40B4-BE49-F238E27FC236}">
                  <a16:creationId xmlns:a16="http://schemas.microsoft.com/office/drawing/2014/main" id="{364A6706-AEA7-354F-BC7F-4E03F2487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89831" cy="324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59" name="Line">
              <a:extLst>
                <a:ext uri="{FF2B5EF4-FFF2-40B4-BE49-F238E27FC236}">
                  <a16:creationId xmlns:a16="http://schemas.microsoft.com/office/drawing/2014/main" id="{EFC2DF5F-84F8-6745-AD48-434F23A0E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0780" y="396812"/>
              <a:ext cx="1673285" cy="1271385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260" name="Line">
              <a:extLst>
                <a:ext uri="{FF2B5EF4-FFF2-40B4-BE49-F238E27FC236}">
                  <a16:creationId xmlns:a16="http://schemas.microsoft.com/office/drawing/2014/main" id="{D8F75662-6509-B24A-B743-C7027BAB8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2204" y="1944378"/>
              <a:ext cx="1728849" cy="1355509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  <a:effectLst>
              <a:outerShdw blurRad="381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261" name="Square">
              <a:extLst>
                <a:ext uri="{FF2B5EF4-FFF2-40B4-BE49-F238E27FC236}">
                  <a16:creationId xmlns:a16="http://schemas.microsoft.com/office/drawing/2014/main" id="{814B4088-8673-8144-806B-FACC4B98D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495" y="1663435"/>
              <a:ext cx="287347" cy="2904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bevel/>
              <a:headEnd/>
              <a:tailEnd/>
            </a:ln>
            <a:effectLst>
              <a:outerShdw blurRad="381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7891" name="TADs have apparent…">
            <a:extLst>
              <a:ext uri="{FF2B5EF4-FFF2-40B4-BE49-F238E27FC236}">
                <a16:creationId xmlns:a16="http://schemas.microsoft.com/office/drawing/2014/main" id="{08A66A00-C119-814E-8973-B5D4B8B60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5634038"/>
            <a:ext cx="25828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TADs have apparent </a:t>
            </a:r>
          </a:p>
          <a:p>
            <a:pPr eaLnBrk="1" hangingPunct="1"/>
            <a:r>
              <a:rPr lang="en-US" altLang="en-US"/>
              <a:t>hierarchical organization</a:t>
            </a:r>
          </a:p>
        </p:txBody>
      </p:sp>
      <p:pic>
        <p:nvPicPr>
          <p:cNvPr id="37892" name="image3.png" descr="image3.png">
            <a:extLst>
              <a:ext uri="{FF2B5EF4-FFF2-40B4-BE49-F238E27FC236}">
                <a16:creationId xmlns:a16="http://schemas.microsoft.com/office/drawing/2014/main" id="{4B7379F3-798C-834D-941A-555BF6B4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5530850"/>
            <a:ext cx="34893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>
            <a:extLst>
              <a:ext uri="{FF2B5EF4-FFF2-40B4-BE49-F238E27FC236}">
                <a16:creationId xmlns:a16="http://schemas.microsoft.com/office/drawing/2014/main" id="{84C8639F-618B-444F-B923-3FDAD2C37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703388"/>
            <a:ext cx="240665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1A0BE1A-BBE3-2B44-A021-83EB5A79CAC4}"/>
              </a:ext>
            </a:extLst>
          </p:cNvPr>
          <p:cNvSpPr/>
          <p:nvPr/>
        </p:nvSpPr>
        <p:spPr bwMode="auto">
          <a:xfrm>
            <a:off x="1150938" y="2678113"/>
            <a:ext cx="2419350" cy="1987550"/>
          </a:xfrm>
          <a:prstGeom prst="rect">
            <a:avLst/>
          </a:prstGeom>
          <a:solidFill>
            <a:srgbClr val="008000">
              <a:alpha val="4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6AFE0509-C8B6-4A41-99B1-EA128162AE3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716088" y="871539"/>
            <a:ext cx="5530850" cy="555625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What is Annotation? (For Written Texts?)</a:t>
            </a:r>
            <a:endParaRPr lang="en-US" altLang="en-US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CED4CB-D286-B049-B209-58FE978DD7E2}"/>
              </a:ext>
            </a:extLst>
          </p:cNvPr>
          <p:cNvSpPr/>
          <p:nvPr/>
        </p:nvSpPr>
        <p:spPr bwMode="auto">
          <a:xfrm>
            <a:off x="1150938" y="1711326"/>
            <a:ext cx="2419350" cy="581025"/>
          </a:xfrm>
          <a:prstGeom prst="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596CF9-294F-154E-81B5-890F6F33F348}"/>
              </a:ext>
            </a:extLst>
          </p:cNvPr>
          <p:cNvSpPr/>
          <p:nvPr/>
        </p:nvSpPr>
        <p:spPr bwMode="auto">
          <a:xfrm>
            <a:off x="1150938" y="2301875"/>
            <a:ext cx="2419350" cy="376238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pic>
        <p:nvPicPr>
          <p:cNvPr id="67590" name="Picture 6">
            <a:extLst>
              <a:ext uri="{FF2B5EF4-FFF2-40B4-BE49-F238E27FC236}">
                <a16:creationId xmlns:a16="http://schemas.microsoft.com/office/drawing/2014/main" id="{8461DD53-AC3D-BD4E-A6C2-3720C04FA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427164"/>
            <a:ext cx="28559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AC8B67F-AD6B-344E-A38E-4E078D36A989}"/>
              </a:ext>
            </a:extLst>
          </p:cNvPr>
          <p:cNvSpPr/>
          <p:nvPr/>
        </p:nvSpPr>
        <p:spPr bwMode="auto">
          <a:xfrm>
            <a:off x="2095501" y="4665663"/>
            <a:ext cx="1465263" cy="1363662"/>
          </a:xfrm>
          <a:prstGeom prst="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pic>
        <p:nvPicPr>
          <p:cNvPr id="67592" name="Picture 8">
            <a:extLst>
              <a:ext uri="{FF2B5EF4-FFF2-40B4-BE49-F238E27FC236}">
                <a16:creationId xmlns:a16="http://schemas.microsoft.com/office/drawing/2014/main" id="{F8C03E61-FC01-BD4B-8A07-B18A06721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1" y="1427163"/>
            <a:ext cx="2295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A3A3A655-4C14-A54C-A51C-0278F0856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4" y="1731963"/>
            <a:ext cx="4187825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5F4A2A6-8027-1A48-A187-39A53688E6CB}"/>
              </a:ext>
            </a:extLst>
          </p:cNvPr>
          <p:cNvSpPr/>
          <p:nvPr/>
        </p:nvSpPr>
        <p:spPr bwMode="auto">
          <a:xfrm>
            <a:off x="3632201" y="1703388"/>
            <a:ext cx="4003675" cy="588962"/>
          </a:xfrm>
          <a:prstGeom prst="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0A5777-6C0E-5248-A397-A885042A78B7}"/>
              </a:ext>
            </a:extLst>
          </p:cNvPr>
          <p:cNvSpPr/>
          <p:nvPr/>
        </p:nvSpPr>
        <p:spPr bwMode="auto">
          <a:xfrm>
            <a:off x="3630614" y="2678114"/>
            <a:ext cx="4187825" cy="45402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F0201-919B-954F-B934-E7239504E7AD}"/>
              </a:ext>
            </a:extLst>
          </p:cNvPr>
          <p:cNvSpPr/>
          <p:nvPr/>
        </p:nvSpPr>
        <p:spPr bwMode="auto">
          <a:xfrm>
            <a:off x="3613151" y="3132138"/>
            <a:ext cx="2117725" cy="1612900"/>
          </a:xfrm>
          <a:prstGeom prst="rect">
            <a:avLst/>
          </a:prstGeom>
          <a:solidFill>
            <a:srgbClr val="008000">
              <a:alpha val="4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2779BD-B3AC-3A47-942F-C7B1DCCC789C}"/>
              </a:ext>
            </a:extLst>
          </p:cNvPr>
          <p:cNvSpPr/>
          <p:nvPr/>
        </p:nvSpPr>
        <p:spPr bwMode="auto">
          <a:xfrm>
            <a:off x="2095501" y="4973638"/>
            <a:ext cx="1465263" cy="228600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9BF2321-8DD6-E54B-B218-A236E8273E9E}"/>
              </a:ext>
            </a:extLst>
          </p:cNvPr>
          <p:cNvSpPr/>
          <p:nvPr/>
        </p:nvSpPr>
        <p:spPr bwMode="auto">
          <a:xfrm>
            <a:off x="3913188" y="3802064"/>
            <a:ext cx="806450" cy="77787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EA756A-34C3-9E4B-AC45-0A6FFFD649FD}"/>
              </a:ext>
            </a:extLst>
          </p:cNvPr>
          <p:cNvSpPr/>
          <p:nvPr/>
        </p:nvSpPr>
        <p:spPr bwMode="auto">
          <a:xfrm>
            <a:off x="5732464" y="3284538"/>
            <a:ext cx="2085975" cy="34766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67600" name="Rectangle 1">
            <a:extLst>
              <a:ext uri="{FF2B5EF4-FFF2-40B4-BE49-F238E27FC236}">
                <a16:creationId xmlns:a16="http://schemas.microsoft.com/office/drawing/2014/main" id="{AA397A2B-358F-F942-83D7-EE43EDA28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1" y="2095500"/>
            <a:ext cx="542925" cy="19685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1" name="Rectangle 18">
            <a:extLst>
              <a:ext uri="{FF2B5EF4-FFF2-40B4-BE49-F238E27FC236}">
                <a16:creationId xmlns:a16="http://schemas.microsoft.com/office/drawing/2014/main" id="{E4770217-D83B-AD4B-BEED-3D11C3B38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8889" y="2292350"/>
            <a:ext cx="433387" cy="10953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2" name="Rectangle 19">
            <a:extLst>
              <a:ext uri="{FF2B5EF4-FFF2-40B4-BE49-F238E27FC236}">
                <a16:creationId xmlns:a16="http://schemas.microsoft.com/office/drawing/2014/main" id="{D2520BE4-E2A1-BD45-98F2-52ADC3C46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2678114"/>
            <a:ext cx="433388" cy="109537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3" name="Rectangle 20">
            <a:extLst>
              <a:ext uri="{FF2B5EF4-FFF2-40B4-BE49-F238E27FC236}">
                <a16:creationId xmlns:a16="http://schemas.microsoft.com/office/drawing/2014/main" id="{E651C5EA-C92C-064E-8CDA-2F691E6D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3243264"/>
            <a:ext cx="433388" cy="109537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4" name="Rectangle 21">
            <a:extLst>
              <a:ext uri="{FF2B5EF4-FFF2-40B4-BE49-F238E27FC236}">
                <a16:creationId xmlns:a16="http://schemas.microsoft.com/office/drawing/2014/main" id="{9CD0259F-A191-E647-920A-8AEF681C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3635375"/>
            <a:ext cx="433388" cy="10953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5" name="Rectangle 22">
            <a:extLst>
              <a:ext uri="{FF2B5EF4-FFF2-40B4-BE49-F238E27FC236}">
                <a16:creationId xmlns:a16="http://schemas.microsoft.com/office/drawing/2014/main" id="{33DCAAEF-38AB-BC4C-B18B-BE2B72DD5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4016375"/>
            <a:ext cx="433388" cy="10953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6" name="Rectangle 23">
            <a:extLst>
              <a:ext uri="{FF2B5EF4-FFF2-40B4-BE49-F238E27FC236}">
                <a16:creationId xmlns:a16="http://schemas.microsoft.com/office/drawing/2014/main" id="{BE8C0661-9C52-D940-AB3C-A6DB0D7D0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4" y="4406900"/>
            <a:ext cx="434975" cy="10953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7" name="Rectangle 24">
            <a:extLst>
              <a:ext uri="{FF2B5EF4-FFF2-40B4-BE49-F238E27FC236}">
                <a16:creationId xmlns:a16="http://schemas.microsoft.com/office/drawing/2014/main" id="{342ED96C-3110-AD42-8209-42C35419F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4979989"/>
            <a:ext cx="433388" cy="109537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67608" name="Rectangle 25">
            <a:extLst>
              <a:ext uri="{FF2B5EF4-FFF2-40B4-BE49-F238E27FC236}">
                <a16:creationId xmlns:a16="http://schemas.microsoft.com/office/drawing/2014/main" id="{7465DECB-C8A6-B846-9DE9-C0A6D1C4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275" y="4797425"/>
            <a:ext cx="433388" cy="10953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715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6363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900">
              <a:ea typeface="ＭＳ Ｐゴシック" panose="020B0600070205080204" pitchFamily="34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1B65E4-C566-6441-B75F-D19FC5618FAA}"/>
              </a:ext>
            </a:extLst>
          </p:cNvPr>
          <p:cNvSpPr/>
          <p:nvPr/>
        </p:nvSpPr>
        <p:spPr bwMode="auto">
          <a:xfrm>
            <a:off x="3609975" y="4745038"/>
            <a:ext cx="2120900" cy="1363662"/>
          </a:xfrm>
          <a:prstGeom prst="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27667E-E14B-B74F-A4C4-BBEC451D569C}"/>
              </a:ext>
            </a:extLst>
          </p:cNvPr>
          <p:cNvSpPr/>
          <p:nvPr/>
        </p:nvSpPr>
        <p:spPr bwMode="auto">
          <a:xfrm>
            <a:off x="5730875" y="4125913"/>
            <a:ext cx="2084388" cy="34766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E13EC7-2660-B14E-BBAD-46D72EA693A2}"/>
              </a:ext>
            </a:extLst>
          </p:cNvPr>
          <p:cNvSpPr/>
          <p:nvPr/>
        </p:nvSpPr>
        <p:spPr bwMode="auto">
          <a:xfrm>
            <a:off x="3105151" y="1427164"/>
            <a:ext cx="904875" cy="244475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86806C-8458-B548-B722-5CEA13A1CAD7}"/>
              </a:ext>
            </a:extLst>
          </p:cNvPr>
          <p:cNvSpPr/>
          <p:nvPr/>
        </p:nvSpPr>
        <p:spPr bwMode="auto">
          <a:xfrm>
            <a:off x="5480051" y="1436689"/>
            <a:ext cx="625475" cy="242887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0" kern="0">
              <a:solidFill>
                <a:srgbClr val="FFFFFF"/>
              </a:solidFill>
              <a:latin typeface="Arial"/>
              <a:ea typeface="ＭＳ Ｐゴシック" pitchFamily="-109" charset="-128"/>
              <a:cs typeface="ＭＳ Ｐゴシック" pitchFamily="-109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135330"/>
      </p:ext>
    </p:extLst>
  </p:cSld>
  <p:clrMapOvr>
    <a:masterClrMapping/>
  </p:clrMapOvr>
  <p:transition spd="slow" advTm="50578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">
            <a:extLst>
              <a:ext uri="{FF2B5EF4-FFF2-40B4-BE49-F238E27FC236}">
                <a16:creationId xmlns:a16="http://schemas.microsoft.com/office/drawing/2014/main" id="{3DF7142E-AA52-D145-AF64-DF1A0C7B5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5" y="4051300"/>
            <a:ext cx="2325688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                                  </a:t>
            </a:r>
          </a:p>
        </p:txBody>
      </p:sp>
      <p:sp>
        <p:nvSpPr>
          <p:cNvPr id="39938" name="Identifying TADs in multiple resolutions">
            <a:extLst>
              <a:ext uri="{FF2B5EF4-FFF2-40B4-BE49-F238E27FC236}">
                <a16:creationId xmlns:a16="http://schemas.microsoft.com/office/drawing/2014/main" id="{CF7DCEB1-F55F-EC4D-A8C8-B34F7CDB7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Identifying TADs in multiple resolutions</a:t>
            </a:r>
          </a:p>
        </p:txBody>
      </p:sp>
      <p:pic>
        <p:nvPicPr>
          <p:cNvPr id="39939" name="pasted-image.png" descr="pasted-image.png">
            <a:extLst>
              <a:ext uri="{FF2B5EF4-FFF2-40B4-BE49-F238E27FC236}">
                <a16:creationId xmlns:a16="http://schemas.microsoft.com/office/drawing/2014/main" id="{66BD8D1C-9A41-3143-B2C2-E72BDF2E9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793875"/>
            <a:ext cx="89122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4583B0E0-6D48-664C-A20F-F62CE75DC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9863"/>
            <a:ext cx="526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[Yan et al.,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PLOS Comp. Bio.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(in revision, 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‘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17); bioRxiv 097345]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8707C-80E5-6545-ADDD-D6C83373AEC0}"/>
              </a:ext>
            </a:extLst>
          </p:cNvPr>
          <p:cNvSpPr txBox="1"/>
          <p:nvPr/>
        </p:nvSpPr>
        <p:spPr>
          <a:xfrm>
            <a:off x="658112" y="5688519"/>
            <a:ext cx="7662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 be continued in network section…..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8E12B-40B3-C194-C0B4-5C71666C36BB}"/>
              </a:ext>
            </a:extLst>
          </p:cNvPr>
          <p:cNvSpPr txBox="1"/>
          <p:nvPr/>
        </p:nvSpPr>
        <p:spPr>
          <a:xfrm>
            <a:off x="6172200" y="0"/>
            <a:ext cx="2971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highlight>
                  <a:srgbClr val="000000"/>
                </a:highlight>
              </a:rPr>
              <a:t>(More Later)</a:t>
            </a:r>
          </a:p>
        </p:txBody>
      </p:sp>
    </p:spTree>
    <p:extLst>
      <p:ext uri="{BB962C8B-B14F-4D97-AF65-F5344CB8AC3E}">
        <p14:creationId xmlns:p14="http://schemas.microsoft.com/office/powerpoint/2010/main" val="55562791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7543-63AC-6340-BBDD-6CECE8EC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8159"/>
            <a:ext cx="7772400" cy="459545"/>
          </a:xfrm>
        </p:spPr>
        <p:txBody>
          <a:bodyPr/>
          <a:lstStyle/>
          <a:p>
            <a:r>
              <a:rPr lang="en-US" dirty="0"/>
              <a:t>References for 25m7 part-1 </a:t>
            </a:r>
            <a:br>
              <a:rPr lang="en-US" dirty="0"/>
            </a:br>
            <a:r>
              <a:rPr lang="en-US" dirty="0"/>
              <a:t>(Functional Annotation of the Genome)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C6186-2017-90F0-9E11-D6027E71E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96683"/>
            <a:ext cx="7772400" cy="49401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Alexander, R. P., Fang, G., </a:t>
            </a:r>
            <a:r>
              <a:rPr lang="en-US" sz="1200" dirty="0" err="1"/>
              <a:t>Rozowsky</a:t>
            </a:r>
            <a:r>
              <a:rPr lang="en-US" sz="1200" dirty="0"/>
              <a:t>, J., Snyder, M., &amp; Gerstein, M. B. (2010). </a:t>
            </a:r>
            <a:br>
              <a:rPr lang="en-US" sz="1200" dirty="0"/>
            </a:br>
            <a:r>
              <a:rPr lang="en-US" sz="1200" dirty="0">
                <a:solidFill>
                  <a:srgbClr val="C00000"/>
                </a:solidFill>
              </a:rPr>
              <a:t>Annotating non-coding regions of the genome.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Nature Reviews Genetics, 11(8), 559–571. </a:t>
            </a:r>
            <a:br>
              <a:rPr lang="en-US" sz="1200" dirty="0"/>
            </a:br>
            <a:r>
              <a:rPr lang="en-US" sz="1200" dirty="0">
                <a:hlinkClick r:id="rId2"/>
              </a:rPr>
              <a:t>https://doi.org/10.1038/nrg2814</a:t>
            </a:r>
            <a:br>
              <a:rPr lang="en-US" sz="1200" dirty="0"/>
            </a:br>
            <a:r>
              <a:rPr lang="en-US" sz="1200" dirty="0">
                <a:solidFill>
                  <a:srgbClr val="4BAB50"/>
                </a:solidFill>
              </a:rPr>
              <a:t>(Read whole thing.)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C00000"/>
                </a:solidFill>
              </a:rPr>
              <a:t>Expanded </a:t>
            </a:r>
            <a:r>
              <a:rPr lang="en-US" sz="1200" dirty="0" err="1">
                <a:solidFill>
                  <a:srgbClr val="C00000"/>
                </a:solidFill>
              </a:rPr>
              <a:t>encyclopaedias</a:t>
            </a:r>
            <a:r>
              <a:rPr lang="en-US" sz="1200" dirty="0">
                <a:solidFill>
                  <a:srgbClr val="C00000"/>
                </a:solidFill>
              </a:rPr>
              <a:t> of DNA elements in the human and mouse genomes</a:t>
            </a:r>
            <a:br>
              <a:rPr lang="en-US" sz="1200" dirty="0"/>
            </a:br>
            <a:r>
              <a:rPr lang="en-US" sz="1200" dirty="0"/>
              <a:t>The ENCODE Project Consortium et al.  Nature volume 583, pages 699–710 (2020)</a:t>
            </a:r>
            <a:br>
              <a:rPr lang="en-US" sz="1200" dirty="0"/>
            </a:br>
            <a:r>
              <a:rPr lang="en-US" sz="1200" dirty="0">
                <a:hlinkClick r:id="rId3"/>
              </a:rPr>
              <a:t>https://www.nature.com/articles/s41586-020-2493-4</a:t>
            </a:r>
            <a:br>
              <a:rPr lang="en-US" sz="1200" dirty="0"/>
            </a:br>
            <a:r>
              <a:rPr lang="en-US" sz="1200" dirty="0">
                <a:solidFill>
                  <a:srgbClr val="4BAB50"/>
                </a:solidFill>
              </a:rPr>
              <a:t>(Focus on text associated with Figs 2 and 3.)</a:t>
            </a:r>
          </a:p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Mackenzie, R. (2024, January 24). </a:t>
            </a:r>
            <a:br>
              <a:rPr lang="en-US" sz="1200" dirty="0"/>
            </a:br>
            <a:r>
              <a:rPr lang="en-US" sz="1200" dirty="0">
                <a:solidFill>
                  <a:srgbClr val="C00000"/>
                </a:solidFill>
              </a:rPr>
              <a:t>RNA-Seq: Basics, applications and Protocol. </a:t>
            </a:r>
            <a:br>
              <a:rPr lang="en-US" sz="1200" dirty="0"/>
            </a:br>
            <a:r>
              <a:rPr lang="en-US" sz="1200" dirty="0"/>
              <a:t>Genomics Research From Technology Networks. </a:t>
            </a:r>
            <a:br>
              <a:rPr lang="en-US" sz="1200" dirty="0"/>
            </a:br>
            <a:r>
              <a:rPr lang="en-US" sz="1200" dirty="0">
                <a:hlinkClick r:id="rId4"/>
              </a:rPr>
              <a:t>https://www.technologynetworks.com/genomics/articles/rna-seq-basics-applications-and-protocol-299461</a:t>
            </a:r>
            <a:br>
              <a:rPr lang="en-US" sz="1200" dirty="0"/>
            </a:br>
            <a:r>
              <a:rPr lang="en-US" sz="1200" dirty="0">
                <a:solidFill>
                  <a:srgbClr val="4BAB50"/>
                </a:solidFill>
              </a:rPr>
              <a:t>(Extra reference, optional)</a:t>
            </a:r>
          </a:p>
          <a:p>
            <a:pPr>
              <a:lnSpc>
                <a:spcPct val="12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73900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Non-coding Annotations: Overview</a:t>
            </a:r>
          </a:p>
        </p:txBody>
      </p:sp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>
          <a:xfrm>
            <a:off x="450850" y="976313"/>
            <a:ext cx="8229600" cy="4967287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ea typeface="ＭＳ Ｐゴシック" charset="-128"/>
                <a:sym typeface="Arial" charset="0"/>
              </a:rPr>
              <a:t>Features are often present on multiple ”scale” (eg elements and connected networks)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endParaRPr lang="en-US" altLang="en-US" sz="1600">
              <a:solidFill>
                <a:srgbClr val="000000"/>
              </a:solidFill>
              <a:ea typeface="ＭＳ Ｐゴシック" charset="-128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endParaRPr lang="en-US" altLang="en-US" sz="1600">
              <a:solidFill>
                <a:srgbClr val="000000"/>
              </a:solidFill>
              <a:ea typeface="ＭＳ Ｐゴシック" charset="-128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endParaRPr lang="en-US" altLang="en-US" sz="1600">
              <a:solidFill>
                <a:srgbClr val="000000"/>
              </a:solidFill>
              <a:ea typeface="ＭＳ Ｐゴシック" charset="-128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endParaRPr lang="en-US" altLang="en-US" sz="1600">
              <a:solidFill>
                <a:srgbClr val="000000"/>
              </a:solidFill>
              <a:ea typeface="ＭＳ Ｐゴシック" charset="-128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ea typeface="ＭＳ Ｐゴシック" charset="-128"/>
                <a:sym typeface="Arial" charset="0"/>
              </a:rPr>
              <a:t>Sequence features, incl. </a:t>
            </a:r>
            <a:r>
              <a:rPr lang="en-US" altLang="en-US" sz="1600" b="1" u="sng">
                <a:solidFill>
                  <a:srgbClr val="000000"/>
                </a:solidFill>
                <a:ea typeface="ＭＳ Ｐゴシック" charset="-128"/>
                <a:sym typeface="Arial" charset="0"/>
              </a:rPr>
              <a:t>Conservation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endParaRPr lang="en-US" altLang="en-US" sz="1600">
              <a:solidFill>
                <a:srgbClr val="000000"/>
              </a:solidFill>
              <a:ea typeface="ＭＳ Ｐゴシック" charset="-128"/>
              <a:sym typeface="Arial" charset="0"/>
            </a:endParaRPr>
          </a:p>
          <a:p>
            <a:pPr marL="0" indent="0">
              <a:spcBef>
                <a:spcPct val="0"/>
              </a:spcBef>
            </a:pPr>
            <a:endParaRPr lang="en-US" altLang="en-US" sz="1600">
              <a:ea typeface="ＭＳ Ｐゴシック" charset="-128"/>
            </a:endParaRPr>
          </a:p>
        </p:txBody>
      </p:sp>
      <p:grpSp>
        <p:nvGrpSpPr>
          <p:cNvPr id="24579" name="Shape 57"/>
          <p:cNvGrpSpPr>
            <a:grpSpLocks/>
          </p:cNvGrpSpPr>
          <p:nvPr/>
        </p:nvGrpSpPr>
        <p:grpSpPr bwMode="auto">
          <a:xfrm>
            <a:off x="4146550" y="3130550"/>
            <a:ext cx="4600575" cy="3757613"/>
            <a:chOff x="4061355" y="98425"/>
            <a:chExt cx="5037137" cy="3245907"/>
          </a:xfrm>
        </p:grpSpPr>
        <p:pic>
          <p:nvPicPr>
            <p:cNvPr id="24582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</a:pPr>
              <a:endParaRPr lang="en-US" altLang="en-US" sz="1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pic>
        <p:nvPicPr>
          <p:cNvPr id="24580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334963" y="3114675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Shape 63"/>
          <p:cNvSpPr txBox="1">
            <a:spLocks noChangeArrowheads="1"/>
          </p:cNvSpPr>
          <p:nvPr/>
        </p:nvSpPr>
        <p:spPr bwMode="auto">
          <a:xfrm>
            <a:off x="4654550" y="2198688"/>
            <a:ext cx="3697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</a:pPr>
            <a:r>
              <a:rPr lang="en-US" altLang="en-US" sz="1400" b="1" u="sng">
                <a:solidFill>
                  <a:srgbClr val="000000"/>
                </a:solidFill>
                <a:latin typeface="Arial" charset="0"/>
                <a:sym typeface="Arial" charset="0"/>
              </a:rPr>
              <a:t>Functional Genomics</a:t>
            </a:r>
          </a:p>
          <a:p>
            <a:pPr eaLnBrk="1" hangingPunct="1">
              <a:buClr>
                <a:srgbClr val="000000"/>
              </a:buClr>
              <a:buSzPct val="25000"/>
            </a:pPr>
            <a:r>
              <a:rPr lang="en-US" altLang="en-US" sz="1400">
                <a:solidFill>
                  <a:srgbClr val="000000"/>
                </a:solidFill>
                <a:latin typeface="Arial" charset="0"/>
                <a:sym typeface="Arial" charset="0"/>
              </a:rPr>
              <a:t>Chip-seq (Epigenome &amp; seq. specific TF) and ncRNA &amp; un-annotated transcription</a:t>
            </a:r>
          </a:p>
          <a:p>
            <a:pPr eaLnBrk="1" hangingPunct="1">
              <a:buClr>
                <a:srgbClr val="000000"/>
              </a:buClr>
            </a:pPr>
            <a:endParaRPr lang="en-US" altLang="en-US" sz="1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236841" y="6525513"/>
            <a:ext cx="281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808080"/>
                </a:solidFill>
                <a:latin typeface="Helvetica" charset="0"/>
              </a:rPr>
              <a:t>[</a:t>
            </a:r>
            <a:r>
              <a:rPr lang="en-US" altLang="en-US" i="1" dirty="0">
                <a:solidFill>
                  <a:srgbClr val="808080"/>
                </a:solidFill>
                <a:latin typeface="Helvetica" charset="0"/>
              </a:rPr>
              <a:t>Nat. Rev. Genet.</a:t>
            </a:r>
            <a:r>
              <a:rPr lang="en-US" altLang="en-US" dirty="0">
                <a:solidFill>
                  <a:srgbClr val="808080"/>
                </a:solidFill>
                <a:latin typeface="Helvetica" charset="0"/>
              </a:rPr>
              <a:t> (2010) 11: 559]</a:t>
            </a:r>
          </a:p>
        </p:txBody>
      </p:sp>
    </p:spTree>
    <p:extLst>
      <p:ext uri="{BB962C8B-B14F-4D97-AF65-F5344CB8AC3E}">
        <p14:creationId xmlns:p14="http://schemas.microsoft.com/office/powerpoint/2010/main" val="8783462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Part 1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: Generic Annotation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, Hi-C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2 : Annotation related to an individual's variants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GWAS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eQTL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32803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kern="0" dirty="0">
                <a:solidFill>
                  <a:srgbClr val="FF7413"/>
                </a:solidFill>
                <a:ea typeface="ＭＳ Ｐゴシック" panose="020B0600070205080204" pitchFamily="34" charset="-128"/>
              </a:rPr>
              <a:t>RNA-seq &amp; Chip-seq</a:t>
            </a:r>
          </a:p>
        </p:txBody>
      </p:sp>
    </p:spTree>
    <p:extLst>
      <p:ext uri="{BB962C8B-B14F-4D97-AF65-F5344CB8AC3E}">
        <p14:creationId xmlns:p14="http://schemas.microsoft.com/office/powerpoint/2010/main" val="3612923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Title 3"/>
          <p:cNvSpPr>
            <a:spLocks noGrp="1"/>
          </p:cNvSpPr>
          <p:nvPr>
            <p:ph type="title"/>
          </p:nvPr>
        </p:nvSpPr>
        <p:spPr>
          <a:xfrm>
            <a:off x="5022850" y="4306888"/>
            <a:ext cx="3633788" cy="1571625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Calibri" charset="0"/>
                <a:ea typeface="ＭＳ Ｐゴシック" charset="-128"/>
              </a:rPr>
              <a:t>Information from </a:t>
            </a:r>
            <a:br>
              <a:rPr lang="en-US" altLang="en-US" sz="2800" dirty="0">
                <a:latin typeface="Calibri" charset="0"/>
                <a:ea typeface="ＭＳ Ｐゴシック" charset="-128"/>
              </a:rPr>
            </a:br>
            <a:r>
              <a:rPr lang="en-US" altLang="en-US" sz="2800" dirty="0">
                <a:latin typeface="Calibri" charset="0"/>
                <a:ea typeface="ＭＳ Ｐゴシック" charset="-128"/>
              </a:rPr>
              <a:t>RNA-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seq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:</a:t>
            </a:r>
            <a:br>
              <a:rPr lang="en-US" altLang="en-US" sz="2800" dirty="0">
                <a:latin typeface="Calibri" charset="0"/>
                <a:ea typeface="ＭＳ Ｐゴシック" charset="-128"/>
              </a:rPr>
            </a:br>
            <a:r>
              <a:rPr lang="en-US" altLang="en-US" sz="2800" dirty="0">
                <a:latin typeface="Calibri" charset="0"/>
                <a:ea typeface="ＭＳ Ｐゴシック" charset="-128"/>
              </a:rPr>
              <a:t>Avg. signal at exons &amp; TARs (RPKMs)</a:t>
            </a:r>
          </a:p>
        </p:txBody>
      </p:sp>
      <p:pic>
        <p:nvPicPr>
          <p:cNvPr id="442373" name="Picture 2" descr="F4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r="32362" b="59163"/>
          <a:stretch>
            <a:fillRect/>
          </a:stretch>
        </p:blipFill>
        <p:spPr bwMode="auto">
          <a:xfrm>
            <a:off x="820738" y="0"/>
            <a:ext cx="73517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286125"/>
            <a:ext cx="453548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6" name="TextBox 10"/>
          <p:cNvSpPr txBox="1">
            <a:spLocks noChangeArrowheads="1"/>
          </p:cNvSpPr>
          <p:nvPr/>
        </p:nvSpPr>
        <p:spPr bwMode="auto">
          <a:xfrm>
            <a:off x="5773738" y="6489700"/>
            <a:ext cx="2168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rgbClr val="7F7F7F"/>
                </a:solidFill>
                <a:cs typeface=""/>
              </a:rPr>
              <a:t>[</a:t>
            </a:r>
            <a:r>
              <a:rPr lang="en-US" altLang="en-US" sz="1000" i="1">
                <a:solidFill>
                  <a:srgbClr val="7F7F7F"/>
                </a:solidFill>
                <a:cs typeface=""/>
              </a:rPr>
              <a:t>PNAS</a:t>
            </a:r>
            <a:r>
              <a:rPr lang="en-US" altLang="en-US" sz="1000">
                <a:solidFill>
                  <a:srgbClr val="7F7F7F"/>
                </a:solidFill>
                <a:cs typeface=""/>
              </a:rPr>
              <a:t> 4:107: 5254 ; </a:t>
            </a:r>
            <a:r>
              <a:rPr lang="en-US" altLang="en-US" sz="1000" i="1">
                <a:solidFill>
                  <a:srgbClr val="7F7F7F"/>
                </a:solidFill>
                <a:cs typeface=""/>
              </a:rPr>
              <a:t>IJC </a:t>
            </a:r>
            <a:r>
              <a:rPr lang="en-US" altLang="en-US" sz="1000">
                <a:solidFill>
                  <a:srgbClr val="7F7F7F"/>
                </a:solidFill>
                <a:cs typeface=""/>
              </a:rPr>
              <a:t>123:569]</a:t>
            </a:r>
          </a:p>
        </p:txBody>
      </p:sp>
    </p:spTree>
    <p:extLst>
      <p:ext uri="{BB962C8B-B14F-4D97-AF65-F5344CB8AC3E}">
        <p14:creationId xmlns:p14="http://schemas.microsoft.com/office/powerpoint/2010/main" val="1855424830"/>
      </p:ext>
    </p:extLst>
  </p:cSld>
  <p:clrMapOvr>
    <a:masterClrMapping/>
  </p:clrMapOvr>
  <p:transition advTm="3975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717550"/>
          </a:xfrm>
        </p:spPr>
        <p:txBody>
          <a:bodyPr/>
          <a:lstStyle/>
          <a:p>
            <a:r>
              <a:rPr lang="en-US" altLang="en-US" sz="3600" dirty="0">
                <a:latin typeface="Calibri" charset="0"/>
                <a:ea typeface="ＭＳ Ｐゴシック" charset="-128"/>
              </a:rPr>
              <a:t>Information from Chip-</a:t>
            </a:r>
            <a:r>
              <a:rPr lang="en-US" altLang="en-US" sz="3600" dirty="0" err="1">
                <a:latin typeface="Calibri" charset="0"/>
                <a:ea typeface="ＭＳ Ｐゴシック" charset="-128"/>
              </a:rPr>
              <a:t>seq</a:t>
            </a:r>
            <a:endParaRPr lang="en-US" altLang="en-US" sz="3600" dirty="0">
              <a:latin typeface="Calibri" charset="0"/>
              <a:ea typeface="ＭＳ Ｐゴシック" charset="-128"/>
            </a:endParaRPr>
          </a:p>
        </p:txBody>
      </p:sp>
      <p:pic>
        <p:nvPicPr>
          <p:cNvPr id="441346" name="Picture 3" descr="hgt_genome_2ada_a54b5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971550"/>
            <a:ext cx="73675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TextBox 4"/>
          <p:cNvSpPr txBox="1">
            <a:spLocks noChangeArrowheads="1"/>
          </p:cNvSpPr>
          <p:nvPr/>
        </p:nvSpPr>
        <p:spPr bwMode="auto">
          <a:xfrm>
            <a:off x="214313" y="1524000"/>
            <a:ext cx="110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Calibri" charset="0"/>
                <a:cs typeface=""/>
              </a:rPr>
              <a:t>TFs with Peaks</a:t>
            </a:r>
          </a:p>
        </p:txBody>
      </p:sp>
      <p:sp>
        <p:nvSpPr>
          <p:cNvPr id="441348" name="TextBox 5"/>
          <p:cNvSpPr txBox="1">
            <a:spLocks noChangeArrowheads="1"/>
          </p:cNvSpPr>
          <p:nvPr/>
        </p:nvSpPr>
        <p:spPr bwMode="auto">
          <a:xfrm>
            <a:off x="319088" y="2295525"/>
            <a:ext cx="1000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Calibri" charset="0"/>
                <a:cs typeface=""/>
              </a:rPr>
              <a:t>Control</a:t>
            </a:r>
          </a:p>
        </p:txBody>
      </p:sp>
      <p:sp>
        <p:nvSpPr>
          <p:cNvPr id="441349" name="TextBox 6"/>
          <p:cNvSpPr txBox="1">
            <a:spLocks noChangeArrowheads="1"/>
          </p:cNvSpPr>
          <p:nvPr/>
        </p:nvSpPr>
        <p:spPr bwMode="auto">
          <a:xfrm>
            <a:off x="-41275" y="2733675"/>
            <a:ext cx="154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Calibri" charset="0"/>
                <a:cs typeface=""/>
              </a:rPr>
              <a:t>His. Marks</a:t>
            </a:r>
          </a:p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Calibri" charset="0"/>
                <a:cs typeface=""/>
              </a:rPr>
              <a:t>(broad)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550988" y="1476375"/>
            <a:ext cx="6350" cy="88423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7338" y="1476375"/>
            <a:ext cx="203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50988" y="2349500"/>
            <a:ext cx="203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6025" y="1878013"/>
            <a:ext cx="33496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44638" y="2390775"/>
            <a:ext cx="203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50988" y="2390775"/>
            <a:ext cx="6350" cy="2047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44638" y="2595563"/>
            <a:ext cx="203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50988" y="2390775"/>
            <a:ext cx="203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6025" y="2500313"/>
            <a:ext cx="3286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44638" y="2667000"/>
            <a:ext cx="203200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44638" y="3178175"/>
            <a:ext cx="203200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550988" y="2667000"/>
            <a:ext cx="6350" cy="51117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44625" y="2930525"/>
            <a:ext cx="100013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1363" name="TextBox 33"/>
          <p:cNvSpPr txBox="1">
            <a:spLocks noChangeArrowheads="1"/>
          </p:cNvSpPr>
          <p:nvPr/>
        </p:nvSpPr>
        <p:spPr bwMode="auto">
          <a:xfrm>
            <a:off x="6865938" y="6013450"/>
            <a:ext cx="16700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A6A6A6"/>
                </a:solidFill>
                <a:cs typeface=""/>
              </a:rPr>
              <a:t>[</a:t>
            </a:r>
            <a:r>
              <a:rPr lang="en-US" altLang="en-US" sz="1000" i="1">
                <a:solidFill>
                  <a:srgbClr val="A6A6A6"/>
                </a:solidFill>
                <a:cs typeface=""/>
              </a:rPr>
              <a:t>Science </a:t>
            </a:r>
            <a:r>
              <a:rPr lang="en-US" altLang="en-US" sz="1000">
                <a:solidFill>
                  <a:srgbClr val="A6A6A6"/>
                </a:solidFill>
                <a:cs typeface=""/>
              </a:rPr>
              <a:t>330: 1775</a:t>
            </a:r>
          </a:p>
          <a:p>
            <a:pPr eaLnBrk="1" hangingPunct="1"/>
            <a:r>
              <a:rPr lang="en-US" altLang="en-US" sz="1000">
                <a:solidFill>
                  <a:srgbClr val="A6A6A6"/>
                </a:solidFill>
                <a:cs typeface=""/>
              </a:rPr>
              <a:t>+ ENCODE Data Sources</a:t>
            </a:r>
          </a:p>
          <a:p>
            <a:pPr eaLnBrk="1" hangingPunct="1"/>
            <a:r>
              <a:rPr lang="en-US" altLang="en-US" sz="1000">
                <a:solidFill>
                  <a:srgbClr val="A6A6A6"/>
                </a:solidFill>
                <a:cs typeface=""/>
              </a:rPr>
              <a:t>TFs &amp; Control: Yale</a:t>
            </a:r>
          </a:p>
          <a:p>
            <a:pPr eaLnBrk="1" hangingPunct="1"/>
            <a:r>
              <a:rPr lang="en-US" altLang="en-US" sz="1000">
                <a:solidFill>
                  <a:srgbClr val="A6A6A6"/>
                </a:solidFill>
                <a:cs typeface=""/>
              </a:rPr>
              <a:t>HMs: UW &amp; Broad ]</a:t>
            </a:r>
          </a:p>
        </p:txBody>
      </p:sp>
    </p:spTree>
    <p:extLst>
      <p:ext uri="{BB962C8B-B14F-4D97-AF65-F5344CB8AC3E}">
        <p14:creationId xmlns:p14="http://schemas.microsoft.com/office/powerpoint/2010/main" val="1328312485"/>
      </p:ext>
    </p:extLst>
  </p:cSld>
  <p:clrMapOvr>
    <a:masterClrMapping/>
  </p:clrMapOvr>
  <p:transition advTm="5616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1149350"/>
            <a:ext cx="5970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2913" y="-163513"/>
            <a:ext cx="8229600" cy="1143001"/>
          </a:xfrm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Summarizing the Signal: </a:t>
            </a:r>
            <a:br>
              <a:rPr lang="en-US" altLang="en-US" sz="3200">
                <a:ea typeface="ＭＳ Ｐゴシック" charset="-128"/>
              </a:rPr>
            </a:br>
            <a:r>
              <a:rPr lang="en-US" altLang="en-US" sz="3200">
                <a:ea typeface="ＭＳ Ｐゴシック" charset="-128"/>
              </a:rPr>
              <a:t>"Traditional" ChipSeq Peak Calling</a:t>
            </a: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7110413" y="2216150"/>
            <a:ext cx="111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Threshold</a:t>
            </a:r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0" y="1225550"/>
            <a:ext cx="3276600" cy="1828800"/>
          </a:xfrm>
        </p:spPr>
        <p:txBody>
          <a:bodyPr/>
          <a:lstStyle/>
          <a:p>
            <a:r>
              <a:rPr lang="en-US" altLang="en-US" sz="1600" dirty="0">
                <a:ea typeface="ＭＳ Ｐゴシック" charset="-128"/>
              </a:rPr>
              <a:t>Generate &amp; threshold the signal profile to identify candidate target regions</a:t>
            </a:r>
          </a:p>
          <a:p>
            <a:pPr lvl="1"/>
            <a:r>
              <a:rPr lang="en-US" altLang="en-US" sz="1200" dirty="0">
                <a:ea typeface="ＭＳ Ｐゴシック" charset="-128"/>
              </a:rPr>
              <a:t>Simulation (</a:t>
            </a:r>
            <a:r>
              <a:rPr lang="en-US" altLang="en-US" sz="1200" dirty="0" err="1">
                <a:ea typeface="ＭＳ Ｐゴシック" charset="-128"/>
              </a:rPr>
              <a:t>PeakSeq</a:t>
            </a:r>
            <a:r>
              <a:rPr lang="en-US" altLang="en-US" sz="1200" dirty="0">
                <a:ea typeface="ＭＳ Ｐゴシック" charset="-128"/>
              </a:rPr>
              <a:t>), </a:t>
            </a:r>
          </a:p>
          <a:p>
            <a:pPr lvl="1"/>
            <a:r>
              <a:rPr lang="en-US" altLang="en-US" sz="1200" dirty="0">
                <a:ea typeface="ＭＳ Ｐゴシック" charset="-128"/>
              </a:rPr>
              <a:t>Local window-based Poisson (MACS), </a:t>
            </a:r>
          </a:p>
          <a:p>
            <a:pPr lvl="1"/>
            <a:r>
              <a:rPr lang="en-US" altLang="en-US" sz="1200" dirty="0">
                <a:ea typeface="ＭＳ Ｐゴシック" charset="-128"/>
              </a:rPr>
              <a:t>Fold change statistics (SPP)</a:t>
            </a:r>
          </a:p>
          <a:p>
            <a:pPr lvl="1"/>
            <a:endParaRPr lang="en-US" altLang="en-US" sz="1200" dirty="0">
              <a:ea typeface="ＭＳ Ｐゴシック" charset="-128"/>
            </a:endParaRPr>
          </a:p>
        </p:txBody>
      </p:sp>
      <p:sp>
        <p:nvSpPr>
          <p:cNvPr id="29701" name="Content Placeholder 2"/>
          <p:cNvSpPr txBox="1">
            <a:spLocks/>
          </p:cNvSpPr>
          <p:nvPr/>
        </p:nvSpPr>
        <p:spPr bwMode="auto">
          <a:xfrm>
            <a:off x="0" y="396875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1600" b="0">
                <a:solidFill>
                  <a:prstClr val="black"/>
                </a:solidFill>
                <a:cs typeface=""/>
              </a:rPr>
              <a:t>Score against the control</a:t>
            </a: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54350"/>
            <a:ext cx="51435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14"/>
          <p:cNvSpPr txBox="1">
            <a:spLocks noChangeArrowheads="1"/>
          </p:cNvSpPr>
          <p:nvPr/>
        </p:nvSpPr>
        <p:spPr bwMode="auto">
          <a:xfrm>
            <a:off x="336550" y="2965450"/>
            <a:ext cx="174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Potential Targets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35350"/>
            <a:ext cx="586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30750"/>
            <a:ext cx="1571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Box 17"/>
          <p:cNvSpPr txBox="1">
            <a:spLocks noChangeArrowheads="1"/>
          </p:cNvSpPr>
          <p:nvPr/>
        </p:nvSpPr>
        <p:spPr bwMode="auto">
          <a:xfrm>
            <a:off x="228600" y="464185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Significantly Enriched targets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16263" y="4837113"/>
            <a:ext cx="1608137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154363"/>
            <a:ext cx="1447800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9" name="TextBox 25"/>
          <p:cNvSpPr txBox="1">
            <a:spLocks noChangeArrowheads="1"/>
          </p:cNvSpPr>
          <p:nvPr/>
        </p:nvSpPr>
        <p:spPr bwMode="auto">
          <a:xfrm>
            <a:off x="3287713" y="3452813"/>
            <a:ext cx="200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Normalized Control</a:t>
            </a:r>
          </a:p>
        </p:txBody>
      </p:sp>
      <p:sp>
        <p:nvSpPr>
          <p:cNvPr id="29710" name="TextBox 31"/>
          <p:cNvSpPr txBox="1">
            <a:spLocks noChangeArrowheads="1"/>
          </p:cNvSpPr>
          <p:nvPr/>
        </p:nvSpPr>
        <p:spPr bwMode="auto">
          <a:xfrm>
            <a:off x="3317875" y="996950"/>
            <a:ext cx="606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prstClr val="black"/>
                </a:solidFill>
                <a:cs typeface=""/>
              </a:rPr>
              <a:t>ChIP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5475" y="6488113"/>
            <a:ext cx="35242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5613">
              <a:defRPr/>
            </a:pPr>
            <a:r>
              <a:rPr lang="en-US" sz="1800" dirty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[</a:t>
            </a:r>
            <a:r>
              <a:rPr lang="en-US" sz="1800" dirty="0" err="1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Rozowsky</a:t>
            </a:r>
            <a:r>
              <a:rPr lang="en-US" sz="1800" dirty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 et al. ('09) </a:t>
            </a:r>
            <a:r>
              <a:rPr lang="en-US" sz="1800" i="1" dirty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Nat Biotech</a:t>
            </a:r>
            <a:r>
              <a:rPr lang="en-US" sz="1800" dirty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]</a:t>
            </a:r>
            <a:r>
              <a:rPr lang="en-US" sz="1800" i="1" dirty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12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F4BD879B-AE65-574C-8F8C-E77A9661009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81000" y="174625"/>
            <a:ext cx="8450263" cy="460375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Data Flow: peaks to proximal &amp; distal networks</a:t>
            </a:r>
          </a:p>
        </p:txBody>
      </p:sp>
      <p:sp>
        <p:nvSpPr>
          <p:cNvPr id="137218" name="Content Placeholder 2">
            <a:extLst>
              <a:ext uri="{FF2B5EF4-FFF2-40B4-BE49-F238E27FC236}">
                <a16:creationId xmlns:a16="http://schemas.microsoft.com/office/drawing/2014/main" id="{5849C236-8EA0-B446-B753-EF34174B4E5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381000" y="-954088"/>
            <a:ext cx="5130800" cy="463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2" rIns="92066" bIns="46032"/>
          <a:lstStyle>
            <a:lvl1pPr defTabSz="9112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Peak Calling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Assigning TF binding sites to targets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26269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Filtering high confidence edges &amp; distal regulation 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7219" name="Group 95">
            <a:extLst>
              <a:ext uri="{FF2B5EF4-FFF2-40B4-BE49-F238E27FC236}">
                <a16:creationId xmlns:a16="http://schemas.microsoft.com/office/drawing/2014/main" id="{FDB46E8D-29B6-434E-A38C-69612DAA6534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52400" y="1185863"/>
            <a:ext cx="5562600" cy="233362"/>
            <a:chOff x="152400" y="3462868"/>
            <a:chExt cx="5562600" cy="233677"/>
          </a:xfrm>
        </p:grpSpPr>
        <p:cxnSp>
          <p:nvCxnSpPr>
            <p:cNvPr id="137279" name="Straight Connector 86">
              <a:extLst>
                <a:ext uri="{FF2B5EF4-FFF2-40B4-BE49-F238E27FC236}">
                  <a16:creationId xmlns:a16="http://schemas.microsoft.com/office/drawing/2014/main" id="{33F0F142-4C85-CB4F-8615-7E6D85C844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" y="3579812"/>
              <a:ext cx="55626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280" name="Oval 88">
              <a:extLst>
                <a:ext uri="{FF2B5EF4-FFF2-40B4-BE49-F238E27FC236}">
                  <a16:creationId xmlns:a16="http://schemas.microsoft.com/office/drawing/2014/main" id="{F3DB632A-BBC6-6747-88E8-48C5CB436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3462868"/>
              <a:ext cx="225213" cy="22521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81" name="Oval 92">
              <a:extLst>
                <a:ext uri="{FF2B5EF4-FFF2-40B4-BE49-F238E27FC236}">
                  <a16:creationId xmlns:a16="http://schemas.microsoft.com/office/drawing/2014/main" id="{0D121069-1E41-1241-87DD-A2C4CEE9B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471332"/>
              <a:ext cx="225213" cy="22521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82" name="Oval 93">
              <a:extLst>
                <a:ext uri="{FF2B5EF4-FFF2-40B4-BE49-F238E27FC236}">
                  <a16:creationId xmlns:a16="http://schemas.microsoft.com/office/drawing/2014/main" id="{DF100BCB-00D0-D948-86DA-3E283BEC6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3505200"/>
              <a:ext cx="152399" cy="15239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83" name="Oval 94">
              <a:extLst>
                <a:ext uri="{FF2B5EF4-FFF2-40B4-BE49-F238E27FC236}">
                  <a16:creationId xmlns:a16="http://schemas.microsoft.com/office/drawing/2014/main" id="{44E9040E-B46A-5649-8AEA-8964BBFDD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505200"/>
              <a:ext cx="152399" cy="15239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cxnSp>
        <p:nvCxnSpPr>
          <p:cNvPr id="137220" name="Straight Arrow Connector 102">
            <a:extLst>
              <a:ext uri="{FF2B5EF4-FFF2-40B4-BE49-F238E27FC236}">
                <a16:creationId xmlns:a16="http://schemas.microsoft.com/office/drawing/2014/main" id="{E42DAD43-F5BF-C644-B5FA-4DC062D27C2F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rot="5400000">
            <a:off x="915194" y="1566069"/>
            <a:ext cx="304800" cy="1588"/>
          </a:xfrm>
          <a:prstGeom prst="straightConnector1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7221" name="Group 123">
            <a:extLst>
              <a:ext uri="{FF2B5EF4-FFF2-40B4-BE49-F238E27FC236}">
                <a16:creationId xmlns:a16="http://schemas.microsoft.com/office/drawing/2014/main" id="{2C24460C-27AC-9849-9C93-AEDAE20A056F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52400" y="2030413"/>
            <a:ext cx="5562600" cy="685800"/>
            <a:chOff x="152400" y="5258386"/>
            <a:chExt cx="5562600" cy="685214"/>
          </a:xfrm>
        </p:grpSpPr>
        <p:grpSp>
          <p:nvGrpSpPr>
            <p:cNvPr id="137264" name="Group 96">
              <a:extLst>
                <a:ext uri="{FF2B5EF4-FFF2-40B4-BE49-F238E27FC236}">
                  <a16:creationId xmlns:a16="http://schemas.microsoft.com/office/drawing/2014/main" id="{899757C0-D0A2-F040-89AD-8B17A38AC2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5709923"/>
              <a:ext cx="5562600" cy="233677"/>
              <a:chOff x="152400" y="3462868"/>
              <a:chExt cx="5562600" cy="233677"/>
            </a:xfrm>
          </p:grpSpPr>
          <p:cxnSp>
            <p:nvCxnSpPr>
              <p:cNvPr id="137274" name="Straight Connector 97">
                <a:extLst>
                  <a:ext uri="{FF2B5EF4-FFF2-40B4-BE49-F238E27FC236}">
                    <a16:creationId xmlns:a16="http://schemas.microsoft.com/office/drawing/2014/main" id="{741520A4-FAD6-534D-8750-9274279197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" y="3579812"/>
                <a:ext cx="556260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7275" name="Oval 98">
                <a:extLst>
                  <a:ext uri="{FF2B5EF4-FFF2-40B4-BE49-F238E27FC236}">
                    <a16:creationId xmlns:a16="http://schemas.microsoft.com/office/drawing/2014/main" id="{4891648A-4AF4-9B48-9D44-C26B5F6FB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" y="3462868"/>
                <a:ext cx="225213" cy="2252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panose="020B06000405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7276" name="Oval 99">
                <a:extLst>
                  <a:ext uri="{FF2B5EF4-FFF2-40B4-BE49-F238E27FC236}">
                    <a16:creationId xmlns:a16="http://schemas.microsoft.com/office/drawing/2014/main" id="{EDC920D4-ACBA-144F-8BF3-21D0C9D17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200" y="3471332"/>
                <a:ext cx="225213" cy="2252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panose="020B06000405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7277" name="Oval 100">
                <a:extLst>
                  <a:ext uri="{FF2B5EF4-FFF2-40B4-BE49-F238E27FC236}">
                    <a16:creationId xmlns:a16="http://schemas.microsoft.com/office/drawing/2014/main" id="{A06BA7E9-0F20-B44B-8B10-8CBF0BAA8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0" y="3505200"/>
                <a:ext cx="152399" cy="1523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panose="020B06000405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7278" name="Oval 101">
                <a:extLst>
                  <a:ext uri="{FF2B5EF4-FFF2-40B4-BE49-F238E27FC236}">
                    <a16:creationId xmlns:a16="http://schemas.microsoft.com/office/drawing/2014/main" id="{157CE3D9-E934-3245-B7CD-4E68DB5D8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0" y="3505200"/>
                <a:ext cx="152399" cy="1523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panose="020B06000405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37265" name="Group 109">
              <a:extLst>
                <a:ext uri="{FF2B5EF4-FFF2-40B4-BE49-F238E27FC236}">
                  <a16:creationId xmlns:a16="http://schemas.microsoft.com/office/drawing/2014/main" id="{DD1107EB-CBF8-5D46-A89F-968F2A9CC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8606" y="5659124"/>
              <a:ext cx="610394" cy="152400"/>
              <a:chOff x="2818606" y="4876800"/>
              <a:chExt cx="838994" cy="228600"/>
            </a:xfrm>
          </p:grpSpPr>
          <p:cxnSp>
            <p:nvCxnSpPr>
              <p:cNvPr id="137272" name="Straight Connector 104">
                <a:extLst>
                  <a:ext uri="{FF2B5EF4-FFF2-40B4-BE49-F238E27FC236}">
                    <a16:creationId xmlns:a16="http://schemas.microsoft.com/office/drawing/2014/main" id="{610F5A83-B60E-0242-89A2-780F988CD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05497" y="4990703"/>
                <a:ext cx="227806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273" name="Straight Arrow Connector 108">
                <a:extLst>
                  <a:ext uri="{FF2B5EF4-FFF2-40B4-BE49-F238E27FC236}">
                    <a16:creationId xmlns:a16="http://schemas.microsoft.com/office/drawing/2014/main" id="{3E66ACE2-749E-D646-B177-922664D496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19400" y="4876800"/>
                <a:ext cx="838200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7266" name="Group 110">
              <a:extLst>
                <a:ext uri="{FF2B5EF4-FFF2-40B4-BE49-F238E27FC236}">
                  <a16:creationId xmlns:a16="http://schemas.microsoft.com/office/drawing/2014/main" id="{A36FCFB3-308A-BC42-8D8B-A7B26C6B7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6800" y="5659124"/>
              <a:ext cx="610394" cy="152400"/>
              <a:chOff x="2818606" y="4876800"/>
              <a:chExt cx="838994" cy="228600"/>
            </a:xfrm>
          </p:grpSpPr>
          <p:cxnSp>
            <p:nvCxnSpPr>
              <p:cNvPr id="137270" name="Straight Connector 111">
                <a:extLst>
                  <a:ext uri="{FF2B5EF4-FFF2-40B4-BE49-F238E27FC236}">
                    <a16:creationId xmlns:a16="http://schemas.microsoft.com/office/drawing/2014/main" id="{6D81F607-34C3-0E43-ADE0-E2C3A2BA7D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05497" y="4990703"/>
                <a:ext cx="227806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271" name="Straight Arrow Connector 112">
                <a:extLst>
                  <a:ext uri="{FF2B5EF4-FFF2-40B4-BE49-F238E27FC236}">
                    <a16:creationId xmlns:a16="http://schemas.microsoft.com/office/drawing/2014/main" id="{3E39BBF6-7DE3-1D44-9E71-F76F4BBAD3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19400" y="4876800"/>
                <a:ext cx="838200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4" name="U-Turn Arrow 113">
              <a:extLst>
                <a:ext uri="{FF2B5EF4-FFF2-40B4-BE49-F238E27FC236}">
                  <a16:creationId xmlns:a16="http://schemas.microsoft.com/office/drawing/2014/main" id="{EC0F1285-A531-7442-A0D0-FCCCC504A487}"/>
                </a:ext>
              </a:extLst>
            </p:cNvPr>
            <p:cNvSpPr/>
            <p:nvPr/>
          </p:nvSpPr>
          <p:spPr bwMode="auto">
            <a:xfrm>
              <a:off x="4630738" y="5258386"/>
              <a:ext cx="457200" cy="420328"/>
            </a:xfrm>
            <a:prstGeom prst="uturnArrow">
              <a:avLst>
                <a:gd name="adj1" fmla="val 8897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21" name="U-Turn Arrow 120">
              <a:extLst>
                <a:ext uri="{FF2B5EF4-FFF2-40B4-BE49-F238E27FC236}">
                  <a16:creationId xmlns:a16="http://schemas.microsoft.com/office/drawing/2014/main" id="{B1A74E3F-5B21-3B48-A46B-0D01D48B1D1E}"/>
                </a:ext>
              </a:extLst>
            </p:cNvPr>
            <p:cNvSpPr/>
            <p:nvPr/>
          </p:nvSpPr>
          <p:spPr bwMode="auto">
            <a:xfrm>
              <a:off x="2438400" y="5258386"/>
              <a:ext cx="533400" cy="420328"/>
            </a:xfrm>
            <a:prstGeom prst="uturnArrow">
              <a:avLst>
                <a:gd name="adj1" fmla="val 8897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22" name="U-Turn Arrow 121">
              <a:extLst>
                <a:ext uri="{FF2B5EF4-FFF2-40B4-BE49-F238E27FC236}">
                  <a16:creationId xmlns:a16="http://schemas.microsoft.com/office/drawing/2014/main" id="{0F9EFD87-F57A-6A47-A53A-5138F9D4B5AB}"/>
                </a:ext>
              </a:extLst>
            </p:cNvPr>
            <p:cNvSpPr/>
            <p:nvPr/>
          </p:nvSpPr>
          <p:spPr bwMode="auto">
            <a:xfrm>
              <a:off x="1981200" y="5258386"/>
              <a:ext cx="990600" cy="420328"/>
            </a:xfrm>
            <a:prstGeom prst="uturnArrow">
              <a:avLst>
                <a:gd name="adj1" fmla="val 8897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cxnSp>
        <p:nvCxnSpPr>
          <p:cNvPr id="137222" name="Straight Arrow Connector 124">
            <a:extLst>
              <a:ext uri="{FF2B5EF4-FFF2-40B4-BE49-F238E27FC236}">
                <a16:creationId xmlns:a16="http://schemas.microsoft.com/office/drawing/2014/main" id="{F154D930-8DA3-6541-809F-4B00E79438E6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5400000">
            <a:off x="915194" y="2937669"/>
            <a:ext cx="304800" cy="1588"/>
          </a:xfrm>
          <a:prstGeom prst="straightConnector1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223" name="TextBox 1">
            <a:extLst>
              <a:ext uri="{FF2B5EF4-FFF2-40B4-BE49-F238E27FC236}">
                <a16:creationId xmlns:a16="http://schemas.microsoft.com/office/drawing/2014/main" id="{243DC177-9D36-584D-88A0-CE0EF5F1AA25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3317875"/>
            <a:ext cx="5478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26269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Based on stat. model combining </a:t>
            </a:r>
            <a:b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signal strength &amp; location relative to typical binding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26269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24" name="Picture 2">
            <a:extLst>
              <a:ext uri="{FF2B5EF4-FFF2-40B4-BE49-F238E27FC236}">
                <a16:creationId xmlns:a16="http://schemas.microsoft.com/office/drawing/2014/main" id="{B0BC453A-449F-8647-BD53-17B5519AFB4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1998663"/>
            <a:ext cx="2211387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5" name="Picture 3">
            <a:extLst>
              <a:ext uri="{FF2B5EF4-FFF2-40B4-BE49-F238E27FC236}">
                <a16:creationId xmlns:a16="http://schemas.microsoft.com/office/drawing/2014/main" id="{BE009308-83B8-FD48-8021-C00F7C57030A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21209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6" name="Group 96">
            <a:extLst>
              <a:ext uri="{FF2B5EF4-FFF2-40B4-BE49-F238E27FC236}">
                <a16:creationId xmlns:a16="http://schemas.microsoft.com/office/drawing/2014/main" id="{3EF47794-8E8F-2341-9D7E-8ADC7728B4CC}"/>
              </a:ext>
            </a:extLst>
          </p:cNvPr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34938" y="4554538"/>
            <a:ext cx="5562600" cy="234950"/>
            <a:chOff x="152400" y="3462868"/>
            <a:chExt cx="5562600" cy="233677"/>
          </a:xfrm>
        </p:grpSpPr>
        <p:cxnSp>
          <p:nvCxnSpPr>
            <p:cNvPr id="137259" name="Straight Connector 137">
              <a:extLst>
                <a:ext uri="{FF2B5EF4-FFF2-40B4-BE49-F238E27FC236}">
                  <a16:creationId xmlns:a16="http://schemas.microsoft.com/office/drawing/2014/main" id="{0662F246-92CC-294B-AB51-98D85B0E72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" y="3579812"/>
              <a:ext cx="55626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260" name="Oval 138">
              <a:extLst>
                <a:ext uri="{FF2B5EF4-FFF2-40B4-BE49-F238E27FC236}">
                  <a16:creationId xmlns:a16="http://schemas.microsoft.com/office/drawing/2014/main" id="{CE3094C0-B0F9-EE43-AFD5-D8A2C67DD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3462868"/>
              <a:ext cx="225213" cy="22521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61" name="Oval 139">
              <a:extLst>
                <a:ext uri="{FF2B5EF4-FFF2-40B4-BE49-F238E27FC236}">
                  <a16:creationId xmlns:a16="http://schemas.microsoft.com/office/drawing/2014/main" id="{6BD0E481-F4EF-4347-9277-9F1F0E99C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471332"/>
              <a:ext cx="225213" cy="22521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62" name="Oval 140">
              <a:extLst>
                <a:ext uri="{FF2B5EF4-FFF2-40B4-BE49-F238E27FC236}">
                  <a16:creationId xmlns:a16="http://schemas.microsoft.com/office/drawing/2014/main" id="{280AB470-5D86-904C-BD8F-F816EA63E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3505200"/>
              <a:ext cx="152399" cy="15239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63" name="Oval 141">
              <a:extLst>
                <a:ext uri="{FF2B5EF4-FFF2-40B4-BE49-F238E27FC236}">
                  <a16:creationId xmlns:a16="http://schemas.microsoft.com/office/drawing/2014/main" id="{38EEE38E-17D0-8945-A3D9-CE9A24F07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505200"/>
              <a:ext cx="152399" cy="15239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37227" name="Group 109">
            <a:extLst>
              <a:ext uri="{FF2B5EF4-FFF2-40B4-BE49-F238E27FC236}">
                <a16:creationId xmlns:a16="http://schemas.microsoft.com/office/drawing/2014/main" id="{7948BA29-3EAD-4E47-8EC5-530FDBBF544C}"/>
              </a:ext>
            </a:extLst>
          </p:cNvPr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817813" y="4503738"/>
            <a:ext cx="611187" cy="152400"/>
            <a:chOff x="2818606" y="4876800"/>
            <a:chExt cx="838994" cy="228600"/>
          </a:xfrm>
        </p:grpSpPr>
        <p:cxnSp>
          <p:nvCxnSpPr>
            <p:cNvPr id="137257" name="Straight Connector 135">
              <a:extLst>
                <a:ext uri="{FF2B5EF4-FFF2-40B4-BE49-F238E27FC236}">
                  <a16:creationId xmlns:a16="http://schemas.microsoft.com/office/drawing/2014/main" id="{0E709726-09E1-1246-93FB-7FF5CC25CE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705497" y="4990703"/>
              <a:ext cx="227806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58" name="Straight Arrow Connector 136">
              <a:extLst>
                <a:ext uri="{FF2B5EF4-FFF2-40B4-BE49-F238E27FC236}">
                  <a16:creationId xmlns:a16="http://schemas.microsoft.com/office/drawing/2014/main" id="{7C23E335-D53D-F746-A17C-E018EFB513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19400" y="4876800"/>
              <a:ext cx="8382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7228" name="Group 110">
            <a:extLst>
              <a:ext uri="{FF2B5EF4-FFF2-40B4-BE49-F238E27FC236}">
                <a16:creationId xmlns:a16="http://schemas.microsoft.com/office/drawing/2014/main" id="{F3B83691-6344-6C45-B09C-53E82D3A2B0B}"/>
              </a:ext>
            </a:extLst>
          </p:cNvPr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4876800" y="4503738"/>
            <a:ext cx="609600" cy="152400"/>
            <a:chOff x="2818606" y="4876800"/>
            <a:chExt cx="838994" cy="228600"/>
          </a:xfrm>
        </p:grpSpPr>
        <p:cxnSp>
          <p:nvCxnSpPr>
            <p:cNvPr id="137255" name="Straight Connector 133">
              <a:extLst>
                <a:ext uri="{FF2B5EF4-FFF2-40B4-BE49-F238E27FC236}">
                  <a16:creationId xmlns:a16="http://schemas.microsoft.com/office/drawing/2014/main" id="{1CBCBFD5-7B75-E647-9D19-514F329A45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705497" y="4990703"/>
              <a:ext cx="227806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56" name="Straight Arrow Connector 134">
              <a:extLst>
                <a:ext uri="{FF2B5EF4-FFF2-40B4-BE49-F238E27FC236}">
                  <a16:creationId xmlns:a16="http://schemas.microsoft.com/office/drawing/2014/main" id="{6DEE40AD-0D9B-CD46-BF8A-68D64FBE19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19400" y="4876800"/>
              <a:ext cx="8382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U-Turn Arrow 106">
            <a:extLst>
              <a:ext uri="{FF2B5EF4-FFF2-40B4-BE49-F238E27FC236}">
                <a16:creationId xmlns:a16="http://schemas.microsoft.com/office/drawing/2014/main" id="{C4D8233F-339A-3944-BC03-8160C5A62EB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438400" y="4140200"/>
            <a:ext cx="533400" cy="384175"/>
          </a:xfrm>
          <a:prstGeom prst="uturnArrow">
            <a:avLst>
              <a:gd name="adj1" fmla="val 8897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tx1"/>
          </a:solidFill>
          <a:ln w="12700" cap="flat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8" name="U-Turn Arrow 107">
            <a:extLst>
              <a:ext uri="{FF2B5EF4-FFF2-40B4-BE49-F238E27FC236}">
                <a16:creationId xmlns:a16="http://schemas.microsoft.com/office/drawing/2014/main" id="{0D8AC5D8-0AF7-AD45-AEF8-69C9273FD618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711200" y="4097338"/>
            <a:ext cx="2336800" cy="420687"/>
          </a:xfrm>
          <a:prstGeom prst="uturnArrow">
            <a:avLst>
              <a:gd name="adj1" fmla="val 8897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00800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CC99">
                  <a:lumMod val="50000"/>
                </a:srgbClr>
              </a:solidFill>
              <a:effectLst/>
              <a:uLnTx/>
              <a:uFillTx/>
              <a:latin typeface="Arial" pitchFamily="-65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7231" name="TextBox 1">
            <a:extLst>
              <a:ext uri="{FF2B5EF4-FFF2-40B4-BE49-F238E27FC236}">
                <a16:creationId xmlns:a16="http://schemas.microsoft.com/office/drawing/2014/main" id="{178A9C09-69CA-7645-AA88-672B1CBB95E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24538" y="2286000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~500K Edges</a:t>
            </a:r>
          </a:p>
        </p:txBody>
      </p:sp>
      <p:sp>
        <p:nvSpPr>
          <p:cNvPr id="137232" name="TextBox 63">
            <a:extLst>
              <a:ext uri="{FF2B5EF4-FFF2-40B4-BE49-F238E27FC236}">
                <a16:creationId xmlns:a16="http://schemas.microsoft.com/office/drawing/2014/main" id="{A6AFBD6F-9BC3-7E44-8C0A-0E8961F36EA4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24538" y="4392613"/>
            <a:ext cx="787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~26K Edges</a:t>
            </a:r>
          </a:p>
        </p:txBody>
      </p:sp>
      <p:sp>
        <p:nvSpPr>
          <p:cNvPr id="137233" name="Rectangle 74">
            <a:extLst>
              <a:ext uri="{FF2B5EF4-FFF2-40B4-BE49-F238E27FC236}">
                <a16:creationId xmlns:a16="http://schemas.microsoft.com/office/drawing/2014/main" id="{87E2206B-A7FB-C247-BE96-F1AA881089D8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15988" y="5541963"/>
            <a:ext cx="835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Potential</a:t>
            </a:r>
            <a:b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Distal </a:t>
            </a:r>
            <a:b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664D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Edge</a:t>
            </a:r>
          </a:p>
        </p:txBody>
      </p:sp>
      <p:sp>
        <p:nvSpPr>
          <p:cNvPr id="137234" name="Rectangle 80">
            <a:extLst>
              <a:ext uri="{FF2B5EF4-FFF2-40B4-BE49-F238E27FC236}">
                <a16:creationId xmlns:a16="http://schemas.microsoft.com/office/drawing/2014/main" id="{E9E7F002-F1FE-4945-8B3A-45A9AF83D35F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762250" y="5500688"/>
            <a:ext cx="833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Strong</a:t>
            </a:r>
            <a:b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Proximal </a:t>
            </a:r>
            <a:b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Edge</a:t>
            </a:r>
          </a:p>
        </p:txBody>
      </p:sp>
      <p:sp>
        <p:nvSpPr>
          <p:cNvPr id="137235" name="TextBox 61">
            <a:extLst>
              <a:ext uri="{FF2B5EF4-FFF2-40B4-BE49-F238E27FC236}">
                <a16:creationId xmlns:a16="http://schemas.microsoft.com/office/drawing/2014/main" id="{C137F5D0-22F5-2B4A-A245-41EC5AF8A351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688138" y="803275"/>
            <a:ext cx="2387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[ Cheng et al., </a:t>
            </a:r>
            <a:r>
              <a:rPr kumimoji="0" lang="en-US" altLang="en-US" sz="900" b="0" i="1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Bioinfo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. ('11); </a:t>
            </a:r>
            <a:b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Gerstein et al. </a:t>
            </a:r>
            <a:r>
              <a:rPr kumimoji="0" lang="en-US" altLang="en-US" sz="900" b="0" i="1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Nature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(in press, '12) ; </a:t>
            </a:r>
            <a:b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Yip et al., </a:t>
            </a:r>
            <a:r>
              <a:rPr kumimoji="0" lang="en-US" altLang="en-US" sz="900" b="0" i="1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GenomeBiology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(in press, '12)]</a:t>
            </a:r>
          </a:p>
        </p:txBody>
      </p:sp>
      <p:grpSp>
        <p:nvGrpSpPr>
          <p:cNvPr id="137236" name="Group 6">
            <a:extLst>
              <a:ext uri="{FF2B5EF4-FFF2-40B4-BE49-F238E27FC236}">
                <a16:creationId xmlns:a16="http://schemas.microsoft.com/office/drawing/2014/main" id="{6295AFA4-98F9-BA44-B838-1A21E5CA94B1}"/>
              </a:ext>
            </a:extLst>
          </p:cNvPr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049463" y="5064125"/>
            <a:ext cx="787400" cy="1506538"/>
            <a:chOff x="2582333" y="5038196"/>
            <a:chExt cx="787400" cy="1506533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9670BC4-1E4A-AF4D-8516-153B9D9C0581}"/>
                </a:ext>
              </a:extLst>
            </p:cNvPr>
            <p:cNvCxnSpPr>
              <a:stCxn id="137253" idx="3"/>
            </p:cNvCxnSpPr>
            <p:nvPr/>
          </p:nvCxnSpPr>
          <p:spPr bwMode="auto">
            <a:xfrm>
              <a:off x="2982383" y="5466820"/>
              <a:ext cx="0" cy="696911"/>
            </a:xfrm>
            <a:prstGeom prst="line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sm" len="sm"/>
              <a:tailEnd type="triangle" w="lg"/>
            </a:ln>
            <a:effectLst/>
          </p:spPr>
        </p:cxnSp>
        <p:grpSp>
          <p:nvGrpSpPr>
            <p:cNvPr id="137247" name="Group 76">
              <a:extLst>
                <a:ext uri="{FF2B5EF4-FFF2-40B4-BE49-F238E27FC236}">
                  <a16:creationId xmlns:a16="http://schemas.microsoft.com/office/drawing/2014/main" id="{C473D16B-57AC-5049-B32B-1FC896E2C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7799" y="5038196"/>
              <a:ext cx="530225" cy="428625"/>
              <a:chOff x="2311399" y="6070599"/>
              <a:chExt cx="530013" cy="428413"/>
            </a:xfrm>
          </p:grpSpPr>
          <p:sp>
            <p:nvSpPr>
              <p:cNvPr id="137253" name="Isosceles Triangle 77">
                <a:extLst>
                  <a:ext uri="{FF2B5EF4-FFF2-40B4-BE49-F238E27FC236}">
                    <a16:creationId xmlns:a16="http://schemas.microsoft.com/office/drawing/2014/main" id="{339AB842-E81C-0341-A774-33F69145E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399" y="6070599"/>
                <a:ext cx="530013" cy="42841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panose="020B06000405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7254" name="TextBox 78">
                <a:extLst>
                  <a:ext uri="{FF2B5EF4-FFF2-40B4-BE49-F238E27FC236}">
                    <a16:creationId xmlns:a16="http://schemas.microsoft.com/office/drawing/2014/main" id="{F5710D33-2077-D94E-8910-804B4E3E81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6067" y="6206060"/>
                <a:ext cx="37266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panose="020B0600040502020204" pitchFamily="34" charset="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panose="020B0600040502020204" pitchFamily="34" charset="0"/>
                  <a:buChar char="*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TF</a:t>
                </a:r>
              </a:p>
            </p:txBody>
          </p:sp>
        </p:grpSp>
        <p:sp>
          <p:nvSpPr>
            <p:cNvPr id="137248" name="Rectangle 1">
              <a:extLst>
                <a:ext uri="{FF2B5EF4-FFF2-40B4-BE49-F238E27FC236}">
                  <a16:creationId xmlns:a16="http://schemas.microsoft.com/office/drawing/2014/main" id="{F45723D4-B50D-724C-AB10-AD879EA36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333" y="6214529"/>
              <a:ext cx="787400" cy="33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37249" name="Group 109">
              <a:extLst>
                <a:ext uri="{FF2B5EF4-FFF2-40B4-BE49-F238E27FC236}">
                  <a16:creationId xmlns:a16="http://schemas.microsoft.com/office/drawing/2014/main" id="{E1CDC762-6A2A-C140-834E-B88676337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7747" y="6383334"/>
              <a:ext cx="611187" cy="152400"/>
              <a:chOff x="2818606" y="4876800"/>
              <a:chExt cx="838994" cy="228600"/>
            </a:xfrm>
          </p:grpSpPr>
          <p:cxnSp>
            <p:nvCxnSpPr>
              <p:cNvPr id="137251" name="Straight Connector 135">
                <a:extLst>
                  <a:ext uri="{FF2B5EF4-FFF2-40B4-BE49-F238E27FC236}">
                    <a16:creationId xmlns:a16="http://schemas.microsoft.com/office/drawing/2014/main" id="{82B8269F-8903-C348-BBAD-52F49DE2B9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05497" y="4990703"/>
                <a:ext cx="227806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252" name="Straight Arrow Connector 136">
                <a:extLst>
                  <a:ext uri="{FF2B5EF4-FFF2-40B4-BE49-F238E27FC236}">
                    <a16:creationId xmlns:a16="http://schemas.microsoft.com/office/drawing/2014/main" id="{273CF03C-ACE8-C340-A143-2A26A0ED0A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19400" y="4876800"/>
                <a:ext cx="838200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37250" name="Oval 5">
              <a:extLst>
                <a:ext uri="{FF2B5EF4-FFF2-40B4-BE49-F238E27FC236}">
                  <a16:creationId xmlns:a16="http://schemas.microsoft.com/office/drawing/2014/main" id="{EF7C673C-F650-254B-9E46-1F3C9C400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532" y="5825071"/>
              <a:ext cx="143933" cy="14393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cxnSp>
        <p:nvCxnSpPr>
          <p:cNvPr id="137237" name="Straight Connector 73">
            <a:extLst>
              <a:ext uri="{FF2B5EF4-FFF2-40B4-BE49-F238E27FC236}">
                <a16:creationId xmlns:a16="http://schemas.microsoft.com/office/drawing/2014/main" id="{5E19D2DA-EDC2-3D4B-9DD0-287868ED6FB0}"/>
              </a:ext>
            </a:extLst>
          </p:cNvPr>
          <p:cNvCxnSpPr>
            <a:cxnSpLocks noChangeShapeType="1"/>
            <a:stCxn id="137244" idx="3"/>
            <a:endCxn id="137239" idx="0"/>
          </p:cNvCxnSpPr>
          <p:nvPr>
            <p:custDataLst>
              <p:tags r:id="rId22"/>
            </p:custDataLst>
          </p:nvPr>
        </p:nvCxnSpPr>
        <p:spPr bwMode="auto">
          <a:xfrm flipH="1">
            <a:off x="706438" y="5492750"/>
            <a:ext cx="7937" cy="9763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7238" name="Group 76">
            <a:extLst>
              <a:ext uri="{FF2B5EF4-FFF2-40B4-BE49-F238E27FC236}">
                <a16:creationId xmlns:a16="http://schemas.microsoft.com/office/drawing/2014/main" id="{54E8405C-A3C2-6047-AB7E-781328AC3F93}"/>
              </a:ext>
            </a:extLst>
          </p:cNvPr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449263" y="5064125"/>
            <a:ext cx="530225" cy="428625"/>
            <a:chOff x="2311399" y="6070599"/>
            <a:chExt cx="530013" cy="428413"/>
          </a:xfrm>
        </p:grpSpPr>
        <p:sp>
          <p:nvSpPr>
            <p:cNvPr id="137244" name="Isosceles Triangle 77">
              <a:extLst>
                <a:ext uri="{FF2B5EF4-FFF2-40B4-BE49-F238E27FC236}">
                  <a16:creationId xmlns:a16="http://schemas.microsoft.com/office/drawing/2014/main" id="{85FE625F-8031-C04D-9D06-2BE69C421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99" y="6070599"/>
              <a:ext cx="530013" cy="42841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5" name="TextBox 78">
              <a:extLst>
                <a:ext uri="{FF2B5EF4-FFF2-40B4-BE49-F238E27FC236}">
                  <a16:creationId xmlns:a16="http://schemas.microsoft.com/office/drawing/2014/main" id="{C2A96FA9-B959-064E-9BA4-3854BAB4A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6067" y="6206060"/>
              <a:ext cx="3726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Lucida Grande" panose="020B0600040502020204" pitchFamily="34" charset="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panose="020B0600040502020204" pitchFamily="34" charset="0"/>
                <a:buChar char="*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TF</a:t>
              </a:r>
            </a:p>
          </p:txBody>
        </p:sp>
      </p:grpSp>
      <p:sp>
        <p:nvSpPr>
          <p:cNvPr id="137239" name="Rectangle 76">
            <a:extLst>
              <a:ext uri="{FF2B5EF4-FFF2-40B4-BE49-F238E27FC236}">
                <a16:creationId xmlns:a16="http://schemas.microsoft.com/office/drawing/2014/main" id="{24A19D89-D99D-6442-81C6-794CF98169E0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12738" y="6469063"/>
            <a:ext cx="787400" cy="3302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7240" name="Group 109">
            <a:extLst>
              <a:ext uri="{FF2B5EF4-FFF2-40B4-BE49-F238E27FC236}">
                <a16:creationId xmlns:a16="http://schemas.microsoft.com/office/drawing/2014/main" id="{ED8215B0-BCEE-604F-9FF0-4FF3CD4FC92A}"/>
              </a:ext>
            </a:extLst>
          </p:cNvPr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438150" y="6637338"/>
            <a:ext cx="611188" cy="152400"/>
            <a:chOff x="2818606" y="4876800"/>
            <a:chExt cx="838994" cy="228600"/>
          </a:xfrm>
        </p:grpSpPr>
        <p:cxnSp>
          <p:nvCxnSpPr>
            <p:cNvPr id="137242" name="Straight Connector 135">
              <a:extLst>
                <a:ext uri="{FF2B5EF4-FFF2-40B4-BE49-F238E27FC236}">
                  <a16:creationId xmlns:a16="http://schemas.microsoft.com/office/drawing/2014/main" id="{2F85E81C-2B2E-0D4D-B859-A10BB4611B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705497" y="4990703"/>
              <a:ext cx="227806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3" name="Straight Arrow Connector 136">
              <a:extLst>
                <a:ext uri="{FF2B5EF4-FFF2-40B4-BE49-F238E27FC236}">
                  <a16:creationId xmlns:a16="http://schemas.microsoft.com/office/drawing/2014/main" id="{AF75EA43-23B4-7E40-93E9-7CBCD76B25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19400" y="4876800"/>
              <a:ext cx="8382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7241" name="Oval 78">
            <a:extLst>
              <a:ext uri="{FF2B5EF4-FFF2-40B4-BE49-F238E27FC236}">
                <a16:creationId xmlns:a16="http://schemas.microsoft.com/office/drawing/2014/main" id="{8F5D6B49-1042-6147-82E3-999479097F3D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2938" y="5849938"/>
            <a:ext cx="144462" cy="14446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panose="020B0600040502020204" pitchFamily="34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*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102397"/>
      </p:ext>
    </p:extLst>
  </p:cSld>
  <p:clrMapOvr>
    <a:masterClrMapping/>
  </p:clrMapOvr>
  <p:transition advTm="69637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irreproducible discovery rate (IDR)</a:t>
            </a:r>
          </a:p>
        </p:txBody>
      </p:sp>
      <p:sp>
        <p:nvSpPr>
          <p:cNvPr id="4" name="Text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 dirty="0"/>
              <a:t>Unified approach to measure the reproducibility of findings identified from replicate high-throughput experiments.</a:t>
            </a:r>
          </a:p>
          <a:p>
            <a:r>
              <a:rPr lang="en-US" altLang="en-US" sz="2000" u="sng" dirty="0"/>
              <a:t>Idea </a:t>
            </a:r>
            <a:r>
              <a:rPr lang="en-US" altLang="en-US" sz="2000" dirty="0"/>
              <a:t>: call peaks with low cutoff and classify peaks as reproducible or not (bivariate rank distributions) based on overlap of ranked peaks (consistency) </a:t>
            </a:r>
          </a:p>
          <a:p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E0CAA-B793-8C4F-8AD7-ECA830B6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" name="Picture 4" descr="id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4" t="12412" b="47574"/>
          <a:stretch/>
        </p:blipFill>
        <p:spPr bwMode="auto">
          <a:xfrm>
            <a:off x="1571223" y="3844865"/>
            <a:ext cx="5087155" cy="253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9780" y="6564858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Genome Research 2012, 22:1813-1831</a:t>
            </a:r>
          </a:p>
        </p:txBody>
      </p:sp>
    </p:spTree>
    <p:extLst>
      <p:ext uri="{BB962C8B-B14F-4D97-AF65-F5344CB8AC3E}">
        <p14:creationId xmlns:p14="http://schemas.microsoft.com/office/powerpoint/2010/main" val="421452629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CZF55QxkJr6T6Qfs9IA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tNZVsBofcKJgX42e57F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d0ihVRAIsMMrwR69oWW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HTW3xh6X7Ttck6ygZtfl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f0b3HvtUWnX2BuwEACxj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NYlhhgSkr4C0Cn6oQND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KMLDZkEy1EQTddIqdd1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qBS8xbLKGTFvdyvDgxF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9JaTFqzqp3lRmaLRNsNh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eHZaUAXtW3Ptr9YDvla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amclSpKd5LZcusTvvZsV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1SICS9Wr7HsCxCXzHyJJ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4teEwK0PaNyuTljDgxAg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KSVgxWiUcoiXptXlpW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8DhEWr19slpbuLBtsTR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5AoT9ibak1HnPKhZT0RT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xeZcJWuJ52y23SLM8PY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OF0ktyS0Yj9CRFa5reQ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gHd78dI44ODPqjbpsVQ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Tq15C3nJi26toi6mqFiU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lY1fQT2LUrxg1ON52BEHk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JWVSj6uaL90ysZQL9kY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dnujgo4DcUPniiV1JFp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0gl5bPvmm81aJxoZP66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I4HyP8BjXjM6mdYbce8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m7zoCJPjaD9VxgnDZnK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nCba1EUSZ6x2IAYrvR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9XrGHNyeK5vwEJWcrIbo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2nvxNEyRTzwxeFJujQl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o-follow-up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129587</TotalTime>
  <Words>1478</Words>
  <Application>Microsoft Macintosh PowerPoint</Application>
  <PresentationFormat>Letter Paper (8.5x11 in)</PresentationFormat>
  <Paragraphs>205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ＭＳ Ｐゴシック</vt:lpstr>
      <vt:lpstr>Arial</vt:lpstr>
      <vt:lpstr>Calibri</vt:lpstr>
      <vt:lpstr>Courier New</vt:lpstr>
      <vt:lpstr>Helvetica</vt:lpstr>
      <vt:lpstr>Lucida Grande</vt:lpstr>
      <vt:lpstr>Merriweather Sans</vt:lpstr>
      <vt:lpstr>Wingdings</vt:lpstr>
      <vt:lpstr>Basic-template-i0jhhsb-20160605</vt:lpstr>
      <vt:lpstr>Outline-Style-20160605</vt:lpstr>
      <vt:lpstr>to-follow-up</vt:lpstr>
      <vt:lpstr>13_Office Theme</vt:lpstr>
      <vt:lpstr>MBGLab-Basic-w-Lectures</vt:lpstr>
      <vt:lpstr>10_template</vt:lpstr>
      <vt:lpstr>Office Theme</vt:lpstr>
      <vt:lpstr>for-template-i0jhhsb</vt:lpstr>
      <vt:lpstr>7_template</vt:lpstr>
      <vt:lpstr>8_template</vt:lpstr>
      <vt:lpstr>5_template</vt:lpstr>
      <vt:lpstr>1_MBGLab-Basic-w-Lectures</vt:lpstr>
      <vt:lpstr>1_for-template-i0jhhsb</vt:lpstr>
      <vt:lpstr>PowerPoint Presentation</vt:lpstr>
      <vt:lpstr>What is Annotation? (For Written Texts?)</vt:lpstr>
      <vt:lpstr>Non-coding Annotations: Overview</vt:lpstr>
      <vt:lpstr>Outline</vt:lpstr>
      <vt:lpstr>Information from  RNA-seq: Avg. signal at exons &amp; TARs (RPKMs)</vt:lpstr>
      <vt:lpstr>Information from Chip-seq</vt:lpstr>
      <vt:lpstr>Summarizing the Signal:  "Traditional" ChipSeq Peak Calling</vt:lpstr>
      <vt:lpstr>Data Flow: peaks to proximal &amp; distal networks</vt:lpstr>
      <vt:lpstr>The irreproducible discovery rate (IDR)</vt:lpstr>
      <vt:lpstr>Multiscale Analysis, Minima/Maxima based Coarse Segmentation</vt:lpstr>
      <vt:lpstr>Multiscale Decomposition</vt:lpstr>
      <vt:lpstr>Multiscale Decomposition</vt:lpstr>
      <vt:lpstr>Outline</vt:lpstr>
      <vt:lpstr>Broad ENCODE Annotation</vt:lpstr>
      <vt:lpstr>Background on computational annotation for non-coding regions</vt:lpstr>
      <vt:lpstr>Outline</vt:lpstr>
      <vt:lpstr>3D organization of genome</vt:lpstr>
      <vt:lpstr>Hi-C contact map</vt:lpstr>
      <vt:lpstr>Topologically associating domains (TADs)</vt:lpstr>
      <vt:lpstr>Identifying TADs in multiple resolutions</vt:lpstr>
      <vt:lpstr>References for 25m7 part-1  (Functional Annotation of the Genome)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Gerstein, Mark</cp:lastModifiedBy>
  <cp:revision>2150</cp:revision>
  <cp:lastPrinted>2016-12-19T03:55:19Z</cp:lastPrinted>
  <dcterms:created xsi:type="dcterms:W3CDTF">2010-09-06T09:08:38Z</dcterms:created>
  <dcterms:modified xsi:type="dcterms:W3CDTF">2025-02-13T02:25:23Z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