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  <p:sldMasterId id="2147483663" r:id="rId2"/>
  </p:sldMasterIdLst>
  <p:notesMasterIdLst>
    <p:notesMasterId r:id="rId20"/>
  </p:notesMasterIdLst>
  <p:handoutMasterIdLst>
    <p:handoutMasterId r:id="rId21"/>
  </p:handoutMasterIdLst>
  <p:sldIdLst>
    <p:sldId id="6256" r:id="rId3"/>
    <p:sldId id="802" r:id="rId4"/>
    <p:sldId id="798" r:id="rId5"/>
    <p:sldId id="828" r:id="rId6"/>
    <p:sldId id="784" r:id="rId7"/>
    <p:sldId id="785" r:id="rId8"/>
    <p:sldId id="856" r:id="rId9"/>
    <p:sldId id="787" r:id="rId10"/>
    <p:sldId id="860" r:id="rId11"/>
    <p:sldId id="818" r:id="rId12"/>
    <p:sldId id="799" r:id="rId13"/>
    <p:sldId id="857" r:id="rId14"/>
    <p:sldId id="878" r:id="rId15"/>
    <p:sldId id="891" r:id="rId16"/>
    <p:sldId id="719" r:id="rId17"/>
    <p:sldId id="890" r:id="rId18"/>
    <p:sldId id="6257" r:id="rId19"/>
  </p:sldIdLst>
  <p:sldSz cx="9144000" cy="6858000" type="letter"/>
  <p:notesSz cx="6997700" cy="9283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600" b="1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600" b="1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600" b="1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600" b="1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600" b="1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3600" b="1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3600" b="1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3600" b="1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3600" b="1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4">
          <p15:clr>
            <a:srgbClr val="A4A3A4"/>
          </p15:clr>
        </p15:guide>
        <p15:guide id="2" pos="22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chemeClr val="bg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5"/>
    <p:restoredTop sz="94648"/>
  </p:normalViewPr>
  <p:slideViewPr>
    <p:cSldViewPr>
      <p:cViewPr varScale="1">
        <p:scale>
          <a:sx n="117" d="100"/>
          <a:sy n="117" d="100"/>
        </p:scale>
        <p:origin x="1480" y="168"/>
      </p:cViewPr>
      <p:guideLst>
        <p:guide orient="horz" pos="2400"/>
        <p:guide pos="2880"/>
      </p:guideLst>
    </p:cSldViewPr>
  </p:slideViewPr>
  <p:outlineViewPr>
    <p:cViewPr>
      <p:scale>
        <a:sx n="100" d="100"/>
        <a:sy n="100" d="100"/>
      </p:scale>
      <p:origin x="0" y="2403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544"/>
    </p:cViewPr>
  </p:sorterViewPr>
  <p:notesViewPr>
    <p:cSldViewPr>
      <p:cViewPr varScale="1">
        <p:scale>
          <a:sx n="81" d="100"/>
          <a:sy n="81" d="100"/>
        </p:scale>
        <p:origin x="-1512" y="-96"/>
      </p:cViewPr>
      <p:guideLst>
        <p:guide orient="horz" pos="2924"/>
        <p:guide pos="22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9C22B47A-C975-1133-9770-C38AAA42F50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588" y="0"/>
            <a:ext cx="30337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5" tIns="48296" rIns="96595" bIns="48296" numCol="1" anchor="t" anchorCtr="0" compatLnSpc="1">
            <a:prstTxWarp prst="textNoShape">
              <a:avLst/>
            </a:prstTxWarp>
          </a:bodyPr>
          <a:lstStyle>
            <a:lvl1pPr algn="l" defTabSz="958850" eaLnBrk="0" hangingPunct="0">
              <a:spcBef>
                <a:spcPct val="0"/>
              </a:spcBef>
              <a:defRPr sz="1300" b="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x-none" altLang="x-none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A272D532-9AD8-643B-A762-AE71E396A222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5" tIns="48296" rIns="96595" bIns="48296" numCol="1" anchor="t" anchorCtr="0" compatLnSpc="1">
            <a:prstTxWarp prst="textNoShape">
              <a:avLst/>
            </a:prstTxWarp>
          </a:bodyPr>
          <a:lstStyle>
            <a:lvl1pPr algn="r" defTabSz="958850" eaLnBrk="0" hangingPunct="0">
              <a:spcBef>
                <a:spcPct val="0"/>
              </a:spcBef>
              <a:defRPr sz="1300" b="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x-none" altLang="x-none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C697547D-073E-0D3F-5109-2F7BB2A8DEED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-1588" y="8820150"/>
            <a:ext cx="30337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5" tIns="48296" rIns="96595" bIns="48296" numCol="1" anchor="b" anchorCtr="0" compatLnSpc="1">
            <a:prstTxWarp prst="textNoShape">
              <a:avLst/>
            </a:prstTxWarp>
          </a:bodyPr>
          <a:lstStyle>
            <a:lvl1pPr algn="l" defTabSz="958850" eaLnBrk="0" hangingPunct="0">
              <a:spcBef>
                <a:spcPct val="0"/>
              </a:spcBef>
              <a:defRPr sz="1300" b="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x-none" altLang="x-none"/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5685F5F7-3A14-9DE2-35B4-4AB8D12C7071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5" tIns="48296" rIns="96595" bIns="48296" numCol="1" anchor="b" anchorCtr="0" compatLnSpc="1">
            <a:prstTxWarp prst="textNoShape">
              <a:avLst/>
            </a:prstTxWarp>
          </a:bodyPr>
          <a:lstStyle>
            <a:lvl1pPr algn="r" defTabSz="958850">
              <a:defRPr sz="13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3311E88-96EF-3A40-8033-59ED8DAA24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AD7E658F-1AA8-AF7C-C3B1-BD1F07CC380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588" y="0"/>
            <a:ext cx="30337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5" tIns="48296" rIns="96595" bIns="48296" numCol="1" anchor="t" anchorCtr="0" compatLnSpc="1">
            <a:prstTxWarp prst="textNoShape">
              <a:avLst/>
            </a:prstTxWarp>
          </a:bodyPr>
          <a:lstStyle>
            <a:lvl1pPr algn="l" defTabSz="958850" eaLnBrk="0" hangingPunct="0">
              <a:spcBef>
                <a:spcPct val="0"/>
              </a:spcBef>
              <a:defRPr sz="1300" b="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x-none" altLang="x-none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FC4DD692-0105-CB7B-36FE-27C197817AF7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5" tIns="48296" rIns="96595" bIns="48296" numCol="1" anchor="t" anchorCtr="0" compatLnSpc="1">
            <a:prstTxWarp prst="textNoShape">
              <a:avLst/>
            </a:prstTxWarp>
          </a:bodyPr>
          <a:lstStyle>
            <a:lvl1pPr algn="r" defTabSz="958850" eaLnBrk="0" hangingPunct="0">
              <a:spcBef>
                <a:spcPct val="0"/>
              </a:spcBef>
              <a:defRPr sz="1300" b="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x-none" altLang="x-none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F32AA92E-FA06-BCC4-AA19-392E426A6F91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6338" y="696913"/>
            <a:ext cx="4641850" cy="34813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AD55B561-2B07-F7EB-0607-971065C6CA8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450" y="4413250"/>
            <a:ext cx="5129213" cy="417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5" tIns="48296" rIns="96595" bIns="482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 noProof="0"/>
              <a:t>Click to edit Master text styles</a:t>
            </a:r>
          </a:p>
          <a:p>
            <a:pPr lvl="1"/>
            <a:r>
              <a:rPr lang="en-US" altLang="x-none" noProof="0"/>
              <a:t>Second level</a:t>
            </a:r>
          </a:p>
          <a:p>
            <a:pPr lvl="2"/>
            <a:r>
              <a:rPr lang="en-US" altLang="x-none" noProof="0"/>
              <a:t>Third level</a:t>
            </a:r>
          </a:p>
          <a:p>
            <a:pPr lvl="3"/>
            <a:r>
              <a:rPr lang="en-US" altLang="x-none" noProof="0"/>
              <a:t>Fourth level</a:t>
            </a:r>
          </a:p>
          <a:p>
            <a:pPr lvl="4"/>
            <a:r>
              <a:rPr lang="en-US" altLang="x-none" noProof="0"/>
              <a:t>Fifth level</a:t>
            </a:r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997D09F5-A70C-F6A0-E3D0-224D59AC8DE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1588" y="8820150"/>
            <a:ext cx="30337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5" tIns="48296" rIns="96595" bIns="48296" numCol="1" anchor="b" anchorCtr="0" compatLnSpc="1">
            <a:prstTxWarp prst="textNoShape">
              <a:avLst/>
            </a:prstTxWarp>
          </a:bodyPr>
          <a:lstStyle>
            <a:lvl1pPr algn="l" defTabSz="958850" eaLnBrk="0" hangingPunct="0">
              <a:spcBef>
                <a:spcPct val="0"/>
              </a:spcBef>
              <a:defRPr sz="1300" b="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x-none" altLang="x-none"/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0355DCEF-06BD-AA21-B11D-A5362F27419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5" tIns="48296" rIns="96595" bIns="48296" numCol="1" anchor="b" anchorCtr="0" compatLnSpc="1">
            <a:prstTxWarp prst="textNoShape">
              <a:avLst/>
            </a:prstTxWarp>
          </a:bodyPr>
          <a:lstStyle>
            <a:lvl1pPr algn="r" defTabSz="958850">
              <a:defRPr sz="13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62F7CEB-BD33-4042-BFBA-B62A32E526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11" charset="-128"/>
        <a:cs typeface="ＭＳ Ｐゴシック" pitchFamily="-11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9588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49CA78-16C5-7B49-B2D2-051E2A089D15}" type="slidenum">
              <a:rPr kumimoji="0" lang="en-US" altLang="x-none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r" defTabSz="95885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x-none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x-none" altLang="x-none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136678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>
            <a:extLst>
              <a:ext uri="{FF2B5EF4-FFF2-40B4-BE49-F238E27FC236}">
                <a16:creationId xmlns:a16="http://schemas.microsoft.com/office/drawing/2014/main" id="{0D43F744-6F52-FEAE-8F1B-ED5C902B91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8C8E57B-945D-9545-BF6F-B62F59DA3BCC}" type="slidenum">
              <a:rPr lang="en-US" altLang="en-US" sz="1300" smtClean="0"/>
              <a:pPr>
                <a:spcBef>
                  <a:spcPct val="0"/>
                </a:spcBef>
              </a:pPr>
              <a:t>10</a:t>
            </a:fld>
            <a:endParaRPr lang="en-US" altLang="en-US" sz="1300"/>
          </a:p>
        </p:txBody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id="{8AD45E41-FC56-0ACB-7B89-D90FC69A147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82B3F8CB-E087-3CFD-9417-322F7A786A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>
            <a:extLst>
              <a:ext uri="{FF2B5EF4-FFF2-40B4-BE49-F238E27FC236}">
                <a16:creationId xmlns:a16="http://schemas.microsoft.com/office/drawing/2014/main" id="{DD232FA4-3B37-E2D1-D231-D8887FB70A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4BE1B42-D1D5-B04F-94A3-0EE257F4FBE5}" type="slidenum">
              <a:rPr lang="en-US" altLang="en-US" sz="1300" smtClean="0"/>
              <a:pPr>
                <a:spcBef>
                  <a:spcPct val="0"/>
                </a:spcBef>
              </a:pPr>
              <a:t>14</a:t>
            </a:fld>
            <a:endParaRPr lang="en-US" altLang="en-US" sz="1300"/>
          </a:p>
        </p:txBody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id="{7A2FCD51-C53B-268B-BC64-2B6EEDE2E0D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3A62085E-0B46-FC5B-1F14-A94E059E63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7">
            <a:extLst>
              <a:ext uri="{FF2B5EF4-FFF2-40B4-BE49-F238E27FC236}">
                <a16:creationId xmlns:a16="http://schemas.microsoft.com/office/drawing/2014/main" id="{BFDBDCB3-CA8E-B7BB-2726-8150A84E536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1504359-C598-074F-8600-9B13ABB1FD81}" type="slidenum">
              <a:rPr lang="en-US" altLang="en-US" sz="1300" smtClean="0"/>
              <a:pPr>
                <a:spcBef>
                  <a:spcPct val="0"/>
                </a:spcBef>
              </a:pPr>
              <a:t>2</a:t>
            </a:fld>
            <a:endParaRPr lang="en-US" altLang="en-US" sz="1300"/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8A68C848-6561-7B23-6384-E4A77F5471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9E152405-4EA2-F61A-81A6-E6892CA51D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Slide Image Placeholder 1">
            <a:extLst>
              <a:ext uri="{FF2B5EF4-FFF2-40B4-BE49-F238E27FC236}">
                <a16:creationId xmlns:a16="http://schemas.microsoft.com/office/drawing/2014/main" id="{0609587A-1E84-6575-1598-7E4F7D85AD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2" name="Notes Placeholder 2">
            <a:extLst>
              <a:ext uri="{FF2B5EF4-FFF2-40B4-BE49-F238E27FC236}">
                <a16:creationId xmlns:a16="http://schemas.microsoft.com/office/drawing/2014/main" id="{68286B9D-6A58-AC93-6BBA-77FF52D23E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RA</a:t>
            </a:r>
          </a:p>
        </p:txBody>
      </p:sp>
      <p:sp>
        <p:nvSpPr>
          <p:cNvPr id="10243" name="Slide Number Placeholder 3">
            <a:extLst>
              <a:ext uri="{FF2B5EF4-FFF2-40B4-BE49-F238E27FC236}">
                <a16:creationId xmlns:a16="http://schemas.microsoft.com/office/drawing/2014/main" id="{B7AA9054-65CB-FF47-D025-05C8838B53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B8AB196-1EE7-3542-A4C2-FBFFF58D7C9C}" type="slidenum">
              <a:rPr lang="en-US" altLang="en-US" sz="1300" smtClean="0"/>
              <a:pPr>
                <a:spcBef>
                  <a:spcPct val="0"/>
                </a:spcBef>
              </a:pPr>
              <a:t>3</a:t>
            </a:fld>
            <a:endParaRPr lang="en-US" altLang="en-US" sz="13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7">
            <a:extLst>
              <a:ext uri="{FF2B5EF4-FFF2-40B4-BE49-F238E27FC236}">
                <a16:creationId xmlns:a16="http://schemas.microsoft.com/office/drawing/2014/main" id="{5D8827DD-1AC2-A800-06FF-50F7744AE62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A4D4212-EB8C-254D-A21C-D7E78E4522CF}" type="slidenum">
              <a:rPr lang="en-US" altLang="en-US" sz="1300" smtClean="0"/>
              <a:pPr>
                <a:spcBef>
                  <a:spcPct val="0"/>
                </a:spcBef>
              </a:pPr>
              <a:t>4</a:t>
            </a:fld>
            <a:endParaRPr lang="en-US" altLang="en-US" sz="1300"/>
          </a:p>
        </p:txBody>
      </p:sp>
      <p:sp>
        <p:nvSpPr>
          <p:cNvPr id="12290" name="Rectangle 2">
            <a:extLst>
              <a:ext uri="{FF2B5EF4-FFF2-40B4-BE49-F238E27FC236}">
                <a16:creationId xmlns:a16="http://schemas.microsoft.com/office/drawing/2014/main" id="{A41D128E-A6EA-82C4-4D66-9859F2D8FDF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332409BC-49C3-3D9A-30DA-6B2D15460A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7">
            <a:extLst>
              <a:ext uri="{FF2B5EF4-FFF2-40B4-BE49-F238E27FC236}">
                <a16:creationId xmlns:a16="http://schemas.microsoft.com/office/drawing/2014/main" id="{D2028701-383C-9782-780A-98BF447436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6B1BF4D-65E6-A542-89D9-7A2C6FEB4122}" type="slidenum">
              <a:rPr lang="en-US" altLang="en-US" sz="1300" smtClean="0"/>
              <a:pPr>
                <a:spcBef>
                  <a:spcPct val="0"/>
                </a:spcBef>
              </a:pPr>
              <a:t>5</a:t>
            </a:fld>
            <a:endParaRPr lang="en-US" altLang="en-US" sz="1300"/>
          </a:p>
        </p:txBody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B99616E3-2C91-FE87-2087-577128AE94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31A37D38-145A-7B0F-161F-945DD63706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>
            <a:extLst>
              <a:ext uri="{FF2B5EF4-FFF2-40B4-BE49-F238E27FC236}">
                <a16:creationId xmlns:a16="http://schemas.microsoft.com/office/drawing/2014/main" id="{64456E91-1D6D-FEA7-9AD0-0920CEFF01C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FB01A3B2-150B-F042-973F-0F52AE941502}" type="slidenum">
              <a:rPr lang="en-US" altLang="en-US" sz="1300" smtClean="0"/>
              <a:pPr>
                <a:spcBef>
                  <a:spcPct val="0"/>
                </a:spcBef>
              </a:pPr>
              <a:t>6</a:t>
            </a:fld>
            <a:endParaRPr lang="en-US" altLang="en-US" sz="1300"/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EDDDE708-7FB6-519C-3779-DF6FE8C7AB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5265D013-423F-C009-2FCD-9E784945FE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>
            <a:extLst>
              <a:ext uri="{FF2B5EF4-FFF2-40B4-BE49-F238E27FC236}">
                <a16:creationId xmlns:a16="http://schemas.microsoft.com/office/drawing/2014/main" id="{FA6D757C-8E08-6265-FDDA-2ADE1AEF56B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9426ADE-D7E9-714E-8915-04DC471F63C2}" type="slidenum">
              <a:rPr lang="en-US" altLang="en-US" sz="1300" smtClean="0"/>
              <a:pPr>
                <a:spcBef>
                  <a:spcPct val="0"/>
                </a:spcBef>
              </a:pPr>
              <a:t>7</a:t>
            </a:fld>
            <a:endParaRPr lang="en-US" altLang="en-US" sz="1300"/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3289B133-FFCF-FEE2-4451-DEA1FB283D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38511CC4-803B-78F0-8D6E-40D76AE605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>
            <a:extLst>
              <a:ext uri="{FF2B5EF4-FFF2-40B4-BE49-F238E27FC236}">
                <a16:creationId xmlns:a16="http://schemas.microsoft.com/office/drawing/2014/main" id="{3B614EA0-4CCC-B73A-AC2E-C0D6C5FA829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084AD76-39D0-C842-9075-E28E9F763AE8}" type="slidenum">
              <a:rPr lang="en-US" altLang="en-US" sz="1300" smtClean="0"/>
              <a:pPr>
                <a:spcBef>
                  <a:spcPct val="0"/>
                </a:spcBef>
              </a:pPr>
              <a:t>8</a:t>
            </a:fld>
            <a:endParaRPr lang="en-US" altLang="en-US" sz="1300"/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0087671E-DE13-FEEE-A14C-BBCA8F32F5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7E4542B9-F08D-EA44-79B8-16577E574D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>
            <a:extLst>
              <a:ext uri="{FF2B5EF4-FFF2-40B4-BE49-F238E27FC236}">
                <a16:creationId xmlns:a16="http://schemas.microsoft.com/office/drawing/2014/main" id="{55D8991C-D31F-A4F0-EC79-3773642C9B8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7E68537-46F1-FC4D-BE46-5A6DEC01BBFD}" type="slidenum">
              <a:rPr lang="en-US" altLang="en-US" sz="1300" smtClean="0"/>
              <a:pPr>
                <a:spcBef>
                  <a:spcPct val="0"/>
                </a:spcBef>
              </a:pPr>
              <a:t>9</a:t>
            </a:fld>
            <a:endParaRPr lang="en-US" altLang="en-US" sz="1300"/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8D527CB8-B14F-AFBB-BFFD-D6B0684EDF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6A9D1F64-DBA1-9725-F0A9-3C6D867E74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68000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81769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07903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3542437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752600"/>
            <a:ext cx="7772400" cy="4343400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5673415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055601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18171926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1"/>
            <a:ext cx="7772400" cy="1470025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5201"/>
            <a:ext cx="6400800" cy="1752600"/>
          </a:xfrm>
        </p:spPr>
        <p:txBody>
          <a:bodyPr/>
          <a:lstStyle>
            <a:lvl1pPr marL="0" indent="0" algn="ctr">
              <a:buNone/>
              <a:defRPr sz="4400" b="1"/>
            </a:lvl1pPr>
            <a:lvl2pPr marL="456910" indent="0" algn="ctr">
              <a:buNone/>
              <a:defRPr/>
            </a:lvl2pPr>
            <a:lvl3pPr marL="913822" indent="0" algn="ctr">
              <a:buNone/>
              <a:defRPr/>
            </a:lvl3pPr>
            <a:lvl4pPr marL="1370734" indent="0" algn="ctr">
              <a:buNone/>
              <a:defRPr/>
            </a:lvl4pPr>
            <a:lvl5pPr marL="1827644" indent="0" algn="ctr">
              <a:buNone/>
              <a:defRPr/>
            </a:lvl5pPr>
            <a:lvl6pPr marL="2284557" indent="0" algn="ctr">
              <a:buNone/>
              <a:defRPr/>
            </a:lvl6pPr>
            <a:lvl7pPr marL="2741467" indent="0" algn="ctr">
              <a:buNone/>
              <a:defRPr/>
            </a:lvl7pPr>
            <a:lvl8pPr marL="3198377" indent="0" algn="ctr">
              <a:buNone/>
              <a:defRPr/>
            </a:lvl8pPr>
            <a:lvl9pPr marL="365528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72910538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7874012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909248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3"/>
            <a:ext cx="3810000" cy="463867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981203"/>
            <a:ext cx="3810000" cy="463867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6763102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694634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306767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304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2739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3750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67515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4495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6513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4274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1.xml"/><Relationship Id="rId3" Type="http://schemas.openxmlformats.org/officeDocument/2006/relationships/slideLayout" Target="../slideLayouts/slideLayout17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10" Type="http://schemas.openxmlformats.org/officeDocument/2006/relationships/tags" Target="../tags/tag3.xml"/><Relationship Id="rId4" Type="http://schemas.openxmlformats.org/officeDocument/2006/relationships/slideLayout" Target="../slideLayouts/slideLayout18.xml"/><Relationship Id="rId9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47A06ED-9F0E-B9DD-2AF7-3759E602EF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AF0A054-A45E-4BE5-9138-07BFCBCBA7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8">
            <a:extLst>
              <a:ext uri="{FF2B5EF4-FFF2-40B4-BE49-F238E27FC236}">
                <a16:creationId xmlns:a16="http://schemas.microsoft.com/office/drawing/2014/main" id="{AC6050A1-1395-E43E-2285-8E4BEBE8F57E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6872287" y="4557713"/>
            <a:ext cx="4086225" cy="304800"/>
          </a:xfrm>
          <a:prstGeom prst="rect">
            <a:avLst/>
          </a:prstGeom>
          <a:noFill/>
          <a:ln w="9525">
            <a:solidFill>
              <a:srgbClr val="777777"/>
            </a:solidFill>
            <a:miter lim="800000"/>
            <a:headEnd/>
            <a:tailEnd/>
          </a:ln>
        </p:spPr>
        <p:txBody>
          <a:bodyPr lIns="92075" tIns="46038" rIns="92075" bIns="46038"/>
          <a:lstStyle>
            <a:lvl1pPr>
              <a:defRPr sz="36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36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6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6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6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fld id="{1DFA70EE-0639-2744-9E22-3F37DF07911F}" type="slidenum">
              <a:rPr lang="en-US" altLang="en-US" sz="1400" smtClean="0">
                <a:solidFill>
                  <a:schemeClr val="tx1"/>
                </a:solidFill>
              </a:rPr>
              <a:pPr>
                <a:defRPr/>
              </a:pPr>
              <a:t>‹#›</a:t>
            </a:fld>
            <a:r>
              <a:rPr lang="en-US" altLang="en-US" sz="1400">
                <a:solidFill>
                  <a:schemeClr val="tx1"/>
                </a:solidFill>
              </a:rPr>
              <a:t>   </a:t>
            </a:r>
            <a:r>
              <a:rPr lang="en-US" altLang="en-US" sz="1400">
                <a:solidFill>
                  <a:schemeClr val="bg2"/>
                </a:solidFill>
              </a:rPr>
              <a:t>(c) M Gerstein, 2012, Yale, gersteinlab.org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u="sng">
          <a:solidFill>
            <a:schemeClr val="tx2"/>
          </a:solidFill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u="sng">
          <a:solidFill>
            <a:schemeClr val="tx2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u="sng">
          <a:solidFill>
            <a:schemeClr val="tx2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u="sng">
          <a:solidFill>
            <a:schemeClr val="tx2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u="sng">
          <a:solidFill>
            <a:schemeClr val="tx2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u="sng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u="sng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u="sng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u="sng">
          <a:solidFill>
            <a:schemeClr val="tx2"/>
          </a:solidFill>
          <a:latin typeface="Arial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1" charset="-128"/>
          <a:cs typeface="ＭＳ Ｐゴシック" pitchFamily="-111" charset="-128"/>
        </a:defRPr>
      </a:lvl1pPr>
      <a:lvl2pPr marL="571500" indent="-228600" algn="l" rtl="0" eaLnBrk="0" fontAlgn="base" hangingPunct="0">
        <a:spcBef>
          <a:spcPct val="20000"/>
        </a:spcBef>
        <a:spcAft>
          <a:spcPct val="0"/>
        </a:spcAft>
        <a:buFont typeface="Symbol" pitchFamily="2" charset="2"/>
        <a:buChar char="à"/>
        <a:defRPr>
          <a:solidFill>
            <a:schemeClr val="tx1"/>
          </a:solidFill>
          <a:latin typeface="+mn-lt"/>
          <a:ea typeface="ＭＳ Ｐゴシック" charset="-128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ＭＳ Ｐゴシック" charset="-128"/>
        </a:defRPr>
      </a:lvl3pPr>
      <a:lvl4pPr marL="12573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charset="-128"/>
        </a:defRPr>
      </a:lvl4pPr>
      <a:lvl5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charset="-128"/>
        </a:defRPr>
      </a:lvl5pPr>
      <a:lvl6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charset="-128"/>
        </a:defRPr>
      </a:lvl6pPr>
      <a:lvl7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charset="-128"/>
        </a:defRPr>
      </a:lvl7pPr>
      <a:lvl8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charset="-128"/>
        </a:defRPr>
      </a:lvl8pPr>
      <a:lvl9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A7258A1A-894B-294C-3A9A-332AA785E1F2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8"/>
            </p:custDataLst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06" tIns="46004" rIns="92006" bIns="4600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D1B0C80B-3263-D7EA-2817-89FD0D3D3620}"/>
              </a:ext>
            </a:extLst>
          </p:cNvPr>
          <p:cNvSpPr>
            <a:spLocks noGrp="1" noChangeArrowheads="1"/>
          </p:cNvSpPr>
          <p:nvPr>
            <p:ph type="body" idx="1"/>
            <p:custDataLst>
              <p:tags r:id="rId9"/>
            </p:custDataLst>
          </p:nvPr>
        </p:nvSpPr>
        <p:spPr bwMode="auto">
          <a:xfrm>
            <a:off x="685800" y="1981200"/>
            <a:ext cx="7772400" cy="463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06" tIns="46004" rIns="92006" bIns="460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802566" name="Rectangle 6">
            <a:extLst>
              <a:ext uri="{FF2B5EF4-FFF2-40B4-BE49-F238E27FC236}">
                <a16:creationId xmlns:a16="http://schemas.microsoft.com/office/drawing/2014/main" id="{63143543-7592-B57D-3846-DAEF73EEB241}"/>
              </a:ext>
            </a:extLst>
          </p:cNvPr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 rot="16200000">
            <a:off x="7319170" y="5253831"/>
            <a:ext cx="3078162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06" tIns="46004" rIns="92006" bIns="46004"/>
          <a:lstStyle>
            <a:lvl1pPr defTabSz="90963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0963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0963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0963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0963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fld id="{74E47343-E5B5-1F42-B780-CAE28C63264B}" type="slidenum">
              <a:rPr lang="en-US" altLang="en-US" sz="1600" i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808080"/>
                </a:solidFill>
              </a:rPr>
              <a:t> - </a:t>
            </a:r>
            <a:r>
              <a:rPr lang="en-US" altLang="en-US" sz="1000">
                <a:solidFill>
                  <a:srgbClr val="969696"/>
                </a:solidFill>
              </a:rPr>
              <a:t>Lectures.GersteinLab.org</a:t>
            </a:r>
            <a:endParaRPr lang="en-US" altLang="en-US" sz="3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</p:sldLayoutIdLst>
  <p:transition/>
  <p:hf hdr="0" ftr="0" dt="0"/>
  <p:txStyles>
    <p:titleStyle>
      <a:lvl1pPr algn="ctr" defTabSz="90805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2228B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90805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2pPr>
      <a:lvl3pPr algn="ctr" defTabSz="90805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3pPr>
      <a:lvl4pPr algn="ctr" defTabSz="90805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4pPr>
      <a:lvl5pPr algn="ctr" defTabSz="90805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5pPr>
      <a:lvl6pPr marL="456910" algn="ctr" defTabSz="912236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6pPr>
      <a:lvl7pPr marL="913822" algn="ctr" defTabSz="912236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7pPr>
      <a:lvl8pPr marL="1370734" algn="ctr" defTabSz="912236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8pPr>
      <a:lvl9pPr marL="1827644" algn="ctr" defTabSz="912236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9pPr>
    </p:titleStyle>
    <p:bodyStyle>
      <a:lvl1pPr marL="223838" indent="-223838" algn="l" defTabSz="908050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566738" indent="-223838" algn="l" defTabSz="908050" rtl="0" eaLnBrk="0" fontAlgn="base" hangingPunct="0">
        <a:spcBef>
          <a:spcPct val="20000"/>
        </a:spcBef>
        <a:spcAft>
          <a:spcPct val="0"/>
        </a:spcAft>
        <a:buFont typeface="Lucida Grande" panose="020B0600040502020204" pitchFamily="34" charset="0"/>
        <a:buChar char="-"/>
        <a:defRPr sz="2400">
          <a:solidFill>
            <a:schemeClr val="tx1"/>
          </a:solidFill>
          <a:latin typeface="+mn-lt"/>
          <a:ea typeface="ＭＳ Ｐゴシック" pitchFamily="-65" charset="-128"/>
        </a:defRPr>
      </a:lvl2pPr>
      <a:lvl3pPr marL="908050" indent="-222250" algn="l" defTabSz="90805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3pPr>
      <a:lvl4pPr marL="1371600" indent="-223838" algn="l" defTabSz="908050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</a:defRPr>
      </a:lvl4pPr>
      <a:lvl5pPr marL="1822450" indent="-223838" algn="l" defTabSz="908050" rtl="0" eaLnBrk="0" fontAlgn="base" hangingPunct="0">
        <a:spcBef>
          <a:spcPct val="20000"/>
        </a:spcBef>
        <a:spcAft>
          <a:spcPct val="0"/>
        </a:spcAft>
        <a:buFont typeface="Lucida Grande" panose="020B0600040502020204" pitchFamily="34" charset="0"/>
        <a:buChar char="*"/>
        <a:defRPr sz="2000">
          <a:solidFill>
            <a:schemeClr val="tx1"/>
          </a:solidFill>
          <a:latin typeface="+mn-lt"/>
          <a:ea typeface="ＭＳ Ｐゴシック" pitchFamily="-65" charset="-128"/>
        </a:defRPr>
      </a:lvl5pPr>
      <a:lvl6pPr marL="2513011" indent="-228455" algn="l" defTabSz="912236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6pPr>
      <a:lvl7pPr marL="2969923" indent="-228455" algn="l" defTabSz="912236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7pPr>
      <a:lvl8pPr marL="3426833" indent="-228455" algn="l" defTabSz="912236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8pPr>
      <a:lvl9pPr marL="3883744" indent="-228455" algn="l" defTabSz="912236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6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10" algn="l" defTabSz="456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22" algn="l" defTabSz="456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34" algn="l" defTabSz="456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44" algn="l" defTabSz="456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557" algn="l" defTabSz="456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467" algn="l" defTabSz="456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377" algn="l" defTabSz="456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289" algn="l" defTabSz="456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s0022-2836(05)80360-2" TargetMode="External"/><Relationship Id="rId2" Type="http://schemas.openxmlformats.org/officeDocument/2006/relationships/hyperlink" Target="https://pdfs.semanticscholar.org/ce61/04863eedcfaecad98ea2bd31d4c9435d2b9b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gersteinlab.org/courses/452/10-spring/pdf/Altschul.pd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4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7.png"/><Relationship Id="rId4" Type="http://schemas.openxmlformats.org/officeDocument/2006/relationships/oleObject" Target="../embeddings/oleObject5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9.png"/><Relationship Id="rId4" Type="http://schemas.openxmlformats.org/officeDocument/2006/relationships/oleObject" Target="../embeddings/oleObject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28600" y="6175046"/>
            <a:ext cx="1464965" cy="606754"/>
          </a:xfrm>
        </p:spPr>
        <p:txBody>
          <a:bodyPr/>
          <a:lstStyle/>
          <a:p>
            <a:pPr algn="l" eaLnBrk="1" hangingPunct="1"/>
            <a:r>
              <a:rPr lang="en-US" altLang="x-none" sz="1600" dirty="0">
                <a:ea typeface="ＭＳ Ｐゴシック" charset="-128"/>
              </a:rPr>
              <a:t>Mark Gerstein</a:t>
            </a:r>
            <a:br>
              <a:rPr lang="en-US" altLang="x-none" sz="1600" dirty="0">
                <a:ea typeface="ＭＳ Ｐゴシック" charset="-128"/>
              </a:rPr>
            </a:br>
            <a:r>
              <a:rPr lang="en-US" altLang="x-none" sz="1600" dirty="0">
                <a:ea typeface="ＭＳ Ｐゴシック" charset="-128"/>
              </a:rPr>
              <a:t>Yale U.</a:t>
            </a:r>
          </a:p>
        </p:txBody>
      </p:sp>
      <p:sp>
        <p:nvSpPr>
          <p:cNvPr id="5124" name="Rectangle 5"/>
          <p:cNvSpPr>
            <a:spLocks noChangeArrowheads="1"/>
          </p:cNvSpPr>
          <p:nvPr/>
        </p:nvSpPr>
        <p:spPr bwMode="auto">
          <a:xfrm>
            <a:off x="8556625" y="0"/>
            <a:ext cx="58737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Symbol" charset="2"/>
              <a:buChar char="à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x-none" altLang="x-none" sz="3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-128"/>
              <a:cs typeface="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BCC422-BA08-6284-A4AE-2840DDD837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2997" y="1476573"/>
            <a:ext cx="5618006" cy="4314627"/>
          </a:xfrm>
          <a:prstGeom prst="rect">
            <a:avLst/>
          </a:prstGeom>
        </p:spPr>
      </p:pic>
      <p:sp>
        <p:nvSpPr>
          <p:cNvPr id="2" name="Rectangle 4">
            <a:extLst>
              <a:ext uri="{FF2B5EF4-FFF2-40B4-BE49-F238E27FC236}">
                <a16:creationId xmlns:a16="http://schemas.microsoft.com/office/drawing/2014/main" id="{E7A36139-0478-44C0-C73E-8E1A0189F0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464" y="259932"/>
            <a:ext cx="8577072" cy="934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ＭＳ Ｐゴシック" pitchFamily="-111" charset="-128"/>
                <a:cs typeface="ＭＳ Ｐゴシック" pitchFamily="-111" charset="-128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Symbol" charset="2"/>
              <a:buNone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Biomedical Data Science</a:t>
            </a:r>
            <a:r>
              <a:rPr kumimoji="0" lang="en-US" altLang="x-none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 </a:t>
            </a:r>
            <a:r>
              <a:rPr kumimoji="0" lang="en-US" altLang="x-none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(</a:t>
            </a:r>
            <a:r>
              <a:rPr kumimoji="0" lang="en-US" altLang="x-non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GersteinLab.org</a:t>
            </a:r>
            <a:r>
              <a:rPr kumimoji="0" lang="en-US" altLang="x-non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/courses/452)</a:t>
            </a: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800" b="1" u="none" dirty="0">
                <a:ea typeface="ＭＳ Ｐゴシック" panose="020B0600070205080204" pitchFamily="34" charset="-128"/>
              </a:rPr>
              <a:t>Fast Alignment</a:t>
            </a:r>
            <a:r>
              <a:rPr kumimoji="0" lang="en-US" altLang="x-none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 </a:t>
            </a:r>
            <a:r>
              <a:rPr kumimoji="0" lang="en-US" altLang="x-non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(25m5)</a:t>
            </a: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-128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FD1F2A44-489F-A451-BEA1-689BEA6115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6019800"/>
            <a:ext cx="3162701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ＭＳ Ｐゴシック" pitchFamily="-111" charset="-128"/>
                <a:cs typeface="ＭＳ Ｐゴシック" pitchFamily="-111" charset="-128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2" charset="2"/>
              <a:buNone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</a:rPr>
              <a:t>Last edit in </a:t>
            </a: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</a:rPr>
              <a:t>spring ’</a:t>
            </a:r>
            <a:r>
              <a:rPr kumimoji="0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</a:rPr>
              <a:t>25. </a:t>
            </a:r>
            <a:r>
              <a:rPr lang="en-US" altLang="ja-JP" sz="1400" b="0" dirty="0">
                <a:solidFill>
                  <a:srgbClr val="000000"/>
                </a:solidFill>
                <a:latin typeface="Arial"/>
                <a:ea typeface="ＭＳ Ｐゴシック" panose="020B0600070205080204" pitchFamily="34" charset="-128"/>
              </a:rPr>
              <a:t>Essentially unchanged from </a:t>
            </a:r>
            <a:r>
              <a:rPr kumimoji="0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</a:rPr>
              <a:t>22m5 &amp; 2021’s M5 [which has a video]. </a:t>
            </a:r>
            <a:endParaRPr kumimoji="0" lang="en-US" altLang="x-non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25205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048"/>
    </mc:Choice>
    <mc:Fallback xmlns="">
      <p:transition spd="slow" advTm="32048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>
            <a:extLst>
              <a:ext uri="{FF2B5EF4-FFF2-40B4-BE49-F238E27FC236}">
                <a16:creationId xmlns:a16="http://schemas.microsoft.com/office/drawing/2014/main" id="{1BF4C815-1DDE-B92E-C556-FA963FCF41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200">
                <a:ea typeface="ＭＳ Ｐゴシック" panose="020B0600070205080204" pitchFamily="34" charset="-128"/>
              </a:rPr>
              <a:t>Short read alignment to a reference genome</a:t>
            </a:r>
          </a:p>
        </p:txBody>
      </p:sp>
      <p:sp>
        <p:nvSpPr>
          <p:cNvPr id="27650" name="Rectangle 3">
            <a:extLst>
              <a:ext uri="{FF2B5EF4-FFF2-40B4-BE49-F238E27FC236}">
                <a16:creationId xmlns:a16="http://schemas.microsoft.com/office/drawing/2014/main" id="{8F8F0547-EAC6-8BAE-AB0D-AC3413ACD18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24000"/>
            <a:ext cx="3733800" cy="5105400"/>
          </a:xfrm>
        </p:spPr>
        <p:txBody>
          <a:bodyPr/>
          <a:lstStyle/>
          <a:p>
            <a:pPr eaLnBrk="1" hangingPunct="1"/>
            <a:r>
              <a:rPr lang="en-US" altLang="en-US" sz="2000">
                <a:ea typeface="ＭＳ Ｐゴシック" panose="020B0600070205080204" pitchFamily="34" charset="-128"/>
              </a:rPr>
              <a:t>BLAT</a:t>
            </a:r>
          </a:p>
          <a:p>
            <a:pPr eaLnBrk="1" hangingPunct="1"/>
            <a:r>
              <a:rPr lang="en-US" altLang="en-US" sz="2000">
                <a:ea typeface="ＭＳ Ｐゴシック" panose="020B0600070205080204" pitchFamily="34" charset="-128"/>
              </a:rPr>
              <a:t>Burrows-Wheeler transform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>
            <a:extLst>
              <a:ext uri="{FF2B5EF4-FFF2-40B4-BE49-F238E27FC236}">
                <a16:creationId xmlns:a16="http://schemas.microsoft.com/office/drawing/2014/main" id="{A4D8C130-99D7-9391-5C84-570BBE9A77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BLAT</a:t>
            </a:r>
          </a:p>
        </p:txBody>
      </p:sp>
      <p:sp>
        <p:nvSpPr>
          <p:cNvPr id="29698" name="Content Placeholder 2">
            <a:extLst>
              <a:ext uri="{FF2B5EF4-FFF2-40B4-BE49-F238E27FC236}">
                <a16:creationId xmlns:a16="http://schemas.microsoft.com/office/drawing/2014/main" id="{F16C85B4-E563-6ED3-7E68-A0947F64EBA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“BLAST-like alignment tool”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created by Jim Kent (UCSC) during assembly of the human genome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Where BLAST builds an index of the query sequence, BLAT builds an index of the database.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Obviously, this will scan more quickly through the DB at the expense of building a huge hash table of the DB initially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DB index non-overlapping, potentially sacrificing some sensitivity for decreased memory usage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487830D5-BF30-2CC3-936E-45EDEAAF0C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81775"/>
            <a:ext cx="9067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Symbol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2573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6002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0574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0">
                <a:latin typeface="Helvetica" pitchFamily="2" charset="0"/>
              </a:rPr>
              <a:t>BLAT – Genome Res. (2002) 12: 656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:a16="http://schemas.microsoft.com/office/drawing/2014/main" id="{81BB5E5C-F1D8-9926-95B9-0F63FCB07C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Helvetica" pitchFamily="2" charset="0"/>
                <a:ea typeface="ＭＳ Ｐゴシック" panose="020B0600070205080204" pitchFamily="34" charset="-128"/>
              </a:rPr>
              <a:t>Burrows Wheeler Transform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0722" name="Content Placeholder 2">
            <a:extLst>
              <a:ext uri="{FF2B5EF4-FFF2-40B4-BE49-F238E27FC236}">
                <a16:creationId xmlns:a16="http://schemas.microsoft.com/office/drawing/2014/main" id="{35DB0632-6380-CB48-84D8-D7F7237539A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What’s next: more sophisticated ways of organizing the genome pre-search to speed things up beyond building the DB hash table as in BLAT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High Level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Build a BWT of the genome (cyclically permuting, then sorting, then compressing)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Then build a prefix tree of this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Take each read and search along the prefix tree in linear time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Reverse the transform to find the location of the read in the genome from its position in the prefix tree.</a:t>
            </a:r>
          </a:p>
        </p:txBody>
      </p:sp>
      <p:sp>
        <p:nvSpPr>
          <p:cNvPr id="30723" name="Rectangle 8">
            <a:extLst>
              <a:ext uri="{FF2B5EF4-FFF2-40B4-BE49-F238E27FC236}">
                <a16:creationId xmlns:a16="http://schemas.microsoft.com/office/drawing/2014/main" id="{3C1DBA72-1A99-47BA-7E28-52C1E83C7F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96038"/>
            <a:ext cx="9067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Symbol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2573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6002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0574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0">
                <a:latin typeface="Helvetica" pitchFamily="2" charset="0"/>
              </a:rPr>
              <a:t>Burrows and Wheeler, A Block-sorting Lossless Data Compression Algorithm,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0">
                <a:latin typeface="Helvetica" pitchFamily="2" charset="0"/>
              </a:rPr>
              <a:t>Digital Systems Research Center Report 124 (1994)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>
            <a:extLst>
              <a:ext uri="{FF2B5EF4-FFF2-40B4-BE49-F238E27FC236}">
                <a16:creationId xmlns:a16="http://schemas.microsoft.com/office/drawing/2014/main" id="{73D84758-F8EF-148E-0EFF-93CCEBBC6A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>
                <a:latin typeface="Helvetica" pitchFamily="2" charset="0"/>
                <a:ea typeface="ＭＳ Ｐゴシック" panose="020B0600070205080204" pitchFamily="34" charset="-128"/>
              </a:rPr>
              <a:t>Burrows Wheeler Transform</a:t>
            </a:r>
          </a:p>
        </p:txBody>
      </p:sp>
      <p:sp>
        <p:nvSpPr>
          <p:cNvPr id="31746" name="Content Placeholder 2">
            <a:extLst>
              <a:ext uri="{FF2B5EF4-FFF2-40B4-BE49-F238E27FC236}">
                <a16:creationId xmlns:a16="http://schemas.microsoft.com/office/drawing/2014/main" id="{F96C011E-A28D-154F-D584-F61C9DD6240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8600" y="1143000"/>
            <a:ext cx="8915400" cy="6096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BWT is a reversible permutation of the characters in a string X</a:t>
            </a:r>
          </a:p>
          <a:p>
            <a:endParaRPr lang="en-US" altLang="en-US">
              <a:latin typeface="Helvetica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31747" name="Content Placeholder 2">
            <a:extLst>
              <a:ext uri="{FF2B5EF4-FFF2-40B4-BE49-F238E27FC236}">
                <a16:creationId xmlns:a16="http://schemas.microsoft.com/office/drawing/2014/main" id="{48D5ADA4-C516-7599-49A5-AAFF33E68B77}"/>
              </a:ext>
            </a:extLst>
          </p:cNvPr>
          <p:cNvSpPr txBox="1">
            <a:spLocks/>
          </p:cNvSpPr>
          <p:nvPr/>
        </p:nvSpPr>
        <p:spPr bwMode="auto">
          <a:xfrm>
            <a:off x="228600" y="1752600"/>
            <a:ext cx="3810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4572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Symbol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2573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6002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0574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Tx/>
              <a:buAutoNum type="arabicPeriod"/>
            </a:pPr>
            <a:r>
              <a:rPr lang="en-US" altLang="en-US" sz="2000" b="0">
                <a:latin typeface="Helvetica" pitchFamily="2" charset="0"/>
              </a:rPr>
              <a:t>build matrix of cyclic rotations of X</a:t>
            </a:r>
          </a:p>
          <a:p>
            <a:pPr>
              <a:buFontTx/>
              <a:buAutoNum type="arabicPeriod"/>
            </a:pPr>
            <a:r>
              <a:rPr lang="en-US" altLang="en-US" sz="2000" b="0">
                <a:latin typeface="Helvetica" pitchFamily="2" charset="0"/>
              </a:rPr>
              <a:t>sort matrix alphabetically</a:t>
            </a:r>
          </a:p>
        </p:txBody>
      </p:sp>
      <p:sp>
        <p:nvSpPr>
          <p:cNvPr id="31748" name="Rectangle 15">
            <a:extLst>
              <a:ext uri="{FF2B5EF4-FFF2-40B4-BE49-F238E27FC236}">
                <a16:creationId xmlns:a16="http://schemas.microsoft.com/office/drawing/2014/main" id="{2C1B8B90-B545-84F9-EDFC-D1F8503A52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81775"/>
            <a:ext cx="9067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Symbol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2573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6002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0574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0">
                <a:latin typeface="Helvetica" pitchFamily="2" charset="0"/>
              </a:rPr>
              <a:t>Bowtie – Genome Biol. (2009) 10: R25</a:t>
            </a:r>
          </a:p>
        </p:txBody>
      </p:sp>
      <p:sp>
        <p:nvSpPr>
          <p:cNvPr id="31749" name="Content Placeholder 2">
            <a:extLst>
              <a:ext uri="{FF2B5EF4-FFF2-40B4-BE49-F238E27FC236}">
                <a16:creationId xmlns:a16="http://schemas.microsoft.com/office/drawing/2014/main" id="{DA77939A-76BD-77D7-AC72-717FFA44BFF4}"/>
              </a:ext>
            </a:extLst>
          </p:cNvPr>
          <p:cNvSpPr txBox="1">
            <a:spLocks/>
          </p:cNvSpPr>
          <p:nvPr/>
        </p:nvSpPr>
        <p:spPr bwMode="auto">
          <a:xfrm>
            <a:off x="4724400" y="1905000"/>
            <a:ext cx="31242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4572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Symbol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2573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6002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0574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Tx/>
              <a:buNone/>
            </a:pPr>
            <a:r>
              <a:rPr lang="en-US" altLang="en-US" sz="1400">
                <a:latin typeface="Courier New" panose="02070309020205020404" pitchFamily="49" charset="0"/>
              </a:rPr>
              <a:t>example:   X = acaacg</a:t>
            </a:r>
          </a:p>
          <a:p>
            <a:pPr>
              <a:buFontTx/>
              <a:buNone/>
            </a:pPr>
            <a:endParaRPr lang="en-US" altLang="en-US" sz="1400">
              <a:latin typeface="Courier New" panose="02070309020205020404" pitchFamily="49" charset="0"/>
            </a:endParaRPr>
          </a:p>
          <a:p>
            <a:pPr>
              <a:buFontTx/>
              <a:buNone/>
            </a:pPr>
            <a:r>
              <a:rPr lang="en-US" altLang="en-US" sz="1400">
                <a:latin typeface="Courier New" panose="02070309020205020404" pitchFamily="49" charset="0"/>
              </a:rPr>
              <a:t>0 acaacg$        6 $acaacg</a:t>
            </a:r>
          </a:p>
          <a:p>
            <a:pPr>
              <a:buFontTx/>
              <a:buNone/>
            </a:pPr>
            <a:r>
              <a:rPr lang="en-US" altLang="en-US" sz="1400">
                <a:latin typeface="Courier New" panose="02070309020205020404" pitchFamily="49" charset="0"/>
              </a:rPr>
              <a:t>1 caacg$a        2 aacg$ac</a:t>
            </a:r>
          </a:p>
          <a:p>
            <a:pPr>
              <a:buFontTx/>
              <a:buNone/>
            </a:pPr>
            <a:r>
              <a:rPr lang="en-US" altLang="en-US" sz="1400">
                <a:latin typeface="Courier New" panose="02070309020205020404" pitchFamily="49" charset="0"/>
              </a:rPr>
              <a:t>2 aacg$ac        0 acaacg$</a:t>
            </a:r>
          </a:p>
          <a:p>
            <a:pPr>
              <a:buFontTx/>
              <a:buNone/>
            </a:pPr>
            <a:r>
              <a:rPr lang="en-US" altLang="en-US" sz="1400">
                <a:latin typeface="Courier New" panose="02070309020205020404" pitchFamily="49" charset="0"/>
              </a:rPr>
              <a:t>3 acg$aca   =&gt;   3 acg$aca</a:t>
            </a:r>
          </a:p>
          <a:p>
            <a:pPr>
              <a:buFontTx/>
              <a:buNone/>
            </a:pPr>
            <a:r>
              <a:rPr lang="en-US" altLang="en-US" sz="1400">
                <a:latin typeface="Courier New" panose="02070309020205020404" pitchFamily="49" charset="0"/>
              </a:rPr>
              <a:t>4 cg$acaa        1 caacg$a</a:t>
            </a:r>
          </a:p>
          <a:p>
            <a:pPr>
              <a:buFontTx/>
              <a:buNone/>
            </a:pPr>
            <a:r>
              <a:rPr lang="en-US" altLang="en-US" sz="1400">
                <a:latin typeface="Courier New" panose="02070309020205020404" pitchFamily="49" charset="0"/>
              </a:rPr>
              <a:t>5 g$acaac        4 cg$acaa</a:t>
            </a:r>
          </a:p>
          <a:p>
            <a:pPr>
              <a:buFontTx/>
              <a:buNone/>
            </a:pPr>
            <a:r>
              <a:rPr lang="en-US" altLang="en-US" sz="1400">
                <a:latin typeface="Courier New" panose="02070309020205020404" pitchFamily="49" charset="0"/>
              </a:rPr>
              <a:t>6 $acaacg        5 g$acaac</a:t>
            </a:r>
          </a:p>
          <a:p>
            <a:pPr>
              <a:buFontTx/>
              <a:buAutoNum type="arabicPeriod"/>
            </a:pPr>
            <a:endParaRPr lang="en-US" altLang="en-US" sz="1400">
              <a:latin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050">
            <a:extLst>
              <a:ext uri="{FF2B5EF4-FFF2-40B4-BE49-F238E27FC236}">
                <a16:creationId xmlns:a16="http://schemas.microsoft.com/office/drawing/2014/main" id="{8AF1517F-E576-FA71-A63D-3DF4AE362A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Speed v Sensitivity Tradeoff</a:t>
            </a:r>
          </a:p>
        </p:txBody>
      </p:sp>
      <p:sp>
        <p:nvSpPr>
          <p:cNvPr id="32770" name="Text Box 2053">
            <a:extLst>
              <a:ext uri="{FF2B5EF4-FFF2-40B4-BE49-F238E27FC236}">
                <a16:creationId xmlns:a16="http://schemas.microsoft.com/office/drawing/2014/main" id="{4908443C-3BE0-7C3D-76B0-340408333B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2667000"/>
            <a:ext cx="19050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430" tIns="45715" rIns="91430" bIns="45715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Symbol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0"/>
              <a:t>BWA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0"/>
              <a:t>Blast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0"/>
              <a:t>FASTA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0"/>
              <a:t>Smith-Waterman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0"/>
              <a:t>PSI-Blast</a:t>
            </a:r>
            <a:br>
              <a:rPr lang="en-US" altLang="en-US" b="0"/>
            </a:br>
            <a:r>
              <a:rPr lang="en-US" altLang="en-US" b="0"/>
              <a:t>Profiles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0"/>
              <a:t>HMMs</a:t>
            </a:r>
          </a:p>
        </p:txBody>
      </p:sp>
      <p:sp>
        <p:nvSpPr>
          <p:cNvPr id="32771" name="Line 2055">
            <a:extLst>
              <a:ext uri="{FF2B5EF4-FFF2-40B4-BE49-F238E27FC236}">
                <a16:creationId xmlns:a16="http://schemas.microsoft.com/office/drawing/2014/main" id="{39EB1666-7DB7-C79C-DFDE-9CBF59D1816E}"/>
              </a:ext>
            </a:extLst>
          </p:cNvPr>
          <p:cNvSpPr>
            <a:spLocks noChangeShapeType="1"/>
          </p:cNvSpPr>
          <p:nvPr/>
        </p:nvSpPr>
        <p:spPr bwMode="auto">
          <a:xfrm rot="-5400000">
            <a:off x="3103563" y="4057650"/>
            <a:ext cx="2478088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30" tIns="45715" rIns="91430" bIns="45715" anchor="ctr"/>
          <a:lstStyle/>
          <a:p>
            <a:endParaRPr lang="en-US"/>
          </a:p>
        </p:txBody>
      </p:sp>
      <p:sp>
        <p:nvSpPr>
          <p:cNvPr id="32772" name="Text Box 2054">
            <a:extLst>
              <a:ext uri="{FF2B5EF4-FFF2-40B4-BE49-F238E27FC236}">
                <a16:creationId xmlns:a16="http://schemas.microsoft.com/office/drawing/2014/main" id="{A8DB297A-4342-9A25-2AB2-B56A3F1E9E3E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3810000" y="3886200"/>
            <a:ext cx="1079500" cy="4699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lIns="91430" tIns="45715" rIns="91430" bIns="45715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Symbol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0"/>
              <a:t>Speed</a:t>
            </a:r>
          </a:p>
        </p:txBody>
      </p:sp>
      <p:sp>
        <p:nvSpPr>
          <p:cNvPr id="32773" name="Line 2056">
            <a:extLst>
              <a:ext uri="{FF2B5EF4-FFF2-40B4-BE49-F238E27FC236}">
                <a16:creationId xmlns:a16="http://schemas.microsoft.com/office/drawing/2014/main" id="{2E2B7D44-D98F-BD79-447E-C13C0F65E5EA}"/>
              </a:ext>
            </a:extLst>
          </p:cNvPr>
          <p:cNvSpPr>
            <a:spLocks noChangeShapeType="1"/>
          </p:cNvSpPr>
          <p:nvPr/>
        </p:nvSpPr>
        <p:spPr bwMode="auto">
          <a:xfrm rot="-5400000">
            <a:off x="2417763" y="4057650"/>
            <a:ext cx="2478088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lg" len="med"/>
            <a:tailEnd type="non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30" tIns="45715" rIns="91430" bIns="45715" anchor="ctr"/>
          <a:lstStyle/>
          <a:p>
            <a:endParaRPr lang="en-US"/>
          </a:p>
        </p:txBody>
      </p:sp>
      <p:sp>
        <p:nvSpPr>
          <p:cNvPr id="32774" name="Text Box 2057">
            <a:extLst>
              <a:ext uri="{FF2B5EF4-FFF2-40B4-BE49-F238E27FC236}">
                <a16:creationId xmlns:a16="http://schemas.microsoft.com/office/drawing/2014/main" id="{968026A6-F575-CFC7-141F-E13E5AE5E409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2877344" y="3879057"/>
            <a:ext cx="1570037" cy="4699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lIns="91430" tIns="45715" rIns="91430" bIns="45715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Symbol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0"/>
              <a:t>Sensitivity</a:t>
            </a:r>
          </a:p>
        </p:txBody>
      </p:sp>
      <p:sp>
        <p:nvSpPr>
          <p:cNvPr id="32775" name="Text Box 2073">
            <a:extLst>
              <a:ext uri="{FF2B5EF4-FFF2-40B4-BE49-F238E27FC236}">
                <a16:creationId xmlns:a16="http://schemas.microsoft.com/office/drawing/2014/main" id="{6D6EC342-BDF4-85C0-B931-DE79BC38A6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905000"/>
            <a:ext cx="50863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65" tIns="46034" rIns="92065" bIns="46034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Symbol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/>
              <a:t>PSI Blast as a form of Semi-supervised learning</a:t>
            </a:r>
          </a:p>
        </p:txBody>
      </p:sp>
      <p:sp>
        <p:nvSpPr>
          <p:cNvPr id="32776" name="Comment 2064">
            <a:extLst>
              <a:ext uri="{FF2B5EF4-FFF2-40B4-BE49-F238E27FC236}">
                <a16:creationId xmlns:a16="http://schemas.microsoft.com/office/drawing/2014/main" id="{5BB17F96-5600-7E28-580E-70C062317B43}"/>
              </a:ext>
            </a:extLst>
          </p:cNvPr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678363" y="795338"/>
            <a:ext cx="31750" cy="34925"/>
          </a:xfrm>
          <a:custGeom>
            <a:avLst/>
            <a:gdLst>
              <a:gd name="T0" fmla="*/ 2147483646 w 91"/>
              <a:gd name="T1" fmla="*/ 2147483646 h 99"/>
              <a:gd name="T2" fmla="*/ 2147483646 w 91"/>
              <a:gd name="T3" fmla="*/ 2147483646 h 99"/>
              <a:gd name="T4" fmla="*/ 2147483646 w 91"/>
              <a:gd name="T5" fmla="*/ 0 h 99"/>
              <a:gd name="T6" fmla="*/ 0 60000 65536"/>
              <a:gd name="T7" fmla="*/ 0 60000 65536"/>
              <a:gd name="T8" fmla="*/ 0 60000 65536"/>
              <a:gd name="T9" fmla="*/ 0 w 91"/>
              <a:gd name="T10" fmla="*/ 0 h 99"/>
              <a:gd name="T11" fmla="*/ 91 w 91"/>
              <a:gd name="T12" fmla="*/ 99 h 9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1" h="99" extrusionOk="0">
                <a:moveTo>
                  <a:pt x="90" y="87"/>
                </a:moveTo>
                <a:cubicBezTo>
                  <a:pt x="47" y="96"/>
                  <a:pt x="34" y="76"/>
                  <a:pt x="7" y="37"/>
                </a:cubicBezTo>
                <a:cubicBezTo>
                  <a:pt x="-2" y="24"/>
                  <a:pt x="8" y="18"/>
                  <a:pt x="14" y="0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0" tIns="45715" rIns="91430" bIns="45715"/>
          <a:lstStyle/>
          <a:p>
            <a:endParaRPr lang="en-US"/>
          </a:p>
        </p:txBody>
      </p:sp>
      <p:sp>
        <p:nvSpPr>
          <p:cNvPr id="32777" name="Comment 2070">
            <a:extLst>
              <a:ext uri="{FF2B5EF4-FFF2-40B4-BE49-F238E27FC236}">
                <a16:creationId xmlns:a16="http://schemas.microsoft.com/office/drawing/2014/main" id="{B42BEEFD-DECC-4F99-0613-C90497145081}"/>
              </a:ext>
            </a:extLst>
          </p:cNvPr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271588" y="3660775"/>
            <a:ext cx="34925" cy="311150"/>
          </a:xfrm>
          <a:custGeom>
            <a:avLst/>
            <a:gdLst>
              <a:gd name="T0" fmla="*/ 2147483646 w 97"/>
              <a:gd name="T1" fmla="*/ 2147483646 h 864"/>
              <a:gd name="T2" fmla="*/ 2147483646 w 97"/>
              <a:gd name="T3" fmla="*/ 2147483646 h 864"/>
              <a:gd name="T4" fmla="*/ 2147483646 w 97"/>
              <a:gd name="T5" fmla="*/ 2147483646 h 864"/>
              <a:gd name="T6" fmla="*/ 0 w 97"/>
              <a:gd name="T7" fmla="*/ 2147483646 h 864"/>
              <a:gd name="T8" fmla="*/ 0 60000 65536"/>
              <a:gd name="T9" fmla="*/ 0 60000 65536"/>
              <a:gd name="T10" fmla="*/ 0 60000 65536"/>
              <a:gd name="T11" fmla="*/ 0 60000 65536"/>
              <a:gd name="T12" fmla="*/ 0 w 97"/>
              <a:gd name="T13" fmla="*/ 0 h 864"/>
              <a:gd name="T14" fmla="*/ 97 w 97"/>
              <a:gd name="T15" fmla="*/ 864 h 86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7" h="864" extrusionOk="0">
                <a:moveTo>
                  <a:pt x="96" y="31"/>
                </a:moveTo>
                <a:cubicBezTo>
                  <a:pt x="94" y="29"/>
                  <a:pt x="48" y="-13"/>
                  <a:pt x="78" y="9"/>
                </a:cubicBezTo>
              </a:path>
              <a:path w="97" h="864" extrusionOk="0">
                <a:moveTo>
                  <a:pt x="72" y="863"/>
                </a:moveTo>
                <a:cubicBezTo>
                  <a:pt x="45" y="851"/>
                  <a:pt x="25" y="831"/>
                  <a:pt x="0" y="820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0" tIns="45715" rIns="91430" bIns="45715"/>
          <a:lstStyle/>
          <a:p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>
            <a:extLst>
              <a:ext uri="{FF2B5EF4-FFF2-40B4-BE49-F238E27FC236}">
                <a16:creationId xmlns:a16="http://schemas.microsoft.com/office/drawing/2014/main" id="{B19D39BB-6A92-E70F-2319-61F2578F8C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Alignment algorithms scaling to keep pace with data generation</a:t>
            </a:r>
          </a:p>
        </p:txBody>
      </p:sp>
      <p:sp>
        <p:nvSpPr>
          <p:cNvPr id="34818" name="Rectangle 8">
            <a:extLst>
              <a:ext uri="{FF2B5EF4-FFF2-40B4-BE49-F238E27FC236}">
                <a16:creationId xmlns:a16="http://schemas.microsoft.com/office/drawing/2014/main" id="{D6C2EFEC-1CCD-4DA7-B1FE-10F65C27EC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1750" y="6581775"/>
            <a:ext cx="3813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5613">
              <a:defRPr sz="36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55613">
              <a:defRPr sz="36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5613">
              <a:defRPr sz="36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5613">
              <a:defRPr sz="36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5613">
              <a:defRPr sz="36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A6A6A6"/>
                </a:solidFill>
                <a:latin typeface="Calibri" panose="020F0502020204030204" pitchFamily="34" charset="0"/>
              </a:rPr>
              <a:t>[</a:t>
            </a:r>
            <a:r>
              <a:rPr lang="en-US" altLang="en-US" sz="1200" b="0">
                <a:solidFill>
                  <a:srgbClr val="A6A6A6"/>
                </a:solidFill>
                <a:latin typeface="Calibri" panose="020F0502020204030204" pitchFamily="34" charset="0"/>
              </a:rPr>
              <a:t>Sboner et al. (</a:t>
            </a:r>
            <a:r>
              <a:rPr lang="ja-JP" altLang="en-US" sz="1200" b="0">
                <a:solidFill>
                  <a:srgbClr val="A6A6A6"/>
                </a:solidFill>
                <a:latin typeface="Calibri" panose="020F0502020204030204" pitchFamily="34" charset="0"/>
              </a:rPr>
              <a:t>‘</a:t>
            </a:r>
            <a:r>
              <a:rPr lang="en-US" altLang="ja-JP" sz="1200" b="0">
                <a:solidFill>
                  <a:srgbClr val="A6A6A6"/>
                </a:solidFill>
                <a:latin typeface="Calibri" panose="020F0502020204030204" pitchFamily="34" charset="0"/>
              </a:rPr>
              <a:t>11), Muir et al. (‘15) Genome Biology</a:t>
            </a:r>
            <a:r>
              <a:rPr lang="en-US" altLang="ja-JP" sz="1200">
                <a:solidFill>
                  <a:srgbClr val="A6A6A6"/>
                </a:solidFill>
                <a:latin typeface="Calibri" panose="020F0502020204030204" pitchFamily="34" charset="0"/>
              </a:rPr>
              <a:t>]</a:t>
            </a:r>
            <a:endParaRPr lang="en-US" altLang="en-US" sz="1200">
              <a:solidFill>
                <a:srgbClr val="A6A6A6"/>
              </a:solidFill>
              <a:latin typeface="Calibri" panose="020F050202020403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F8A3BB4-AFE5-797E-D793-9A67CA67A59D}"/>
              </a:ext>
            </a:extLst>
          </p:cNvPr>
          <p:cNvSpPr/>
          <p:nvPr/>
        </p:nvSpPr>
        <p:spPr bwMode="auto">
          <a:xfrm>
            <a:off x="1620838" y="1143000"/>
            <a:ext cx="6227762" cy="5257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headEnd type="none" w="sm" len="sm"/>
            <a:tailEnd type="none" w="sm" len="sm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 defTabSz="912813" eaLnBrk="1" hangingPunct="1">
              <a:defRPr/>
            </a:pPr>
            <a:endParaRPr lang="en-US" sz="120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34820" name="Picture 29">
            <a:extLst>
              <a:ext uri="{FF2B5EF4-FFF2-40B4-BE49-F238E27FC236}">
                <a16:creationId xmlns:a16="http://schemas.microsoft.com/office/drawing/2014/main" id="{07F6086C-1B65-6248-FC57-F29922ECFD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64" b="1363"/>
          <a:stretch>
            <a:fillRect/>
          </a:stretch>
        </p:blipFill>
        <p:spPr bwMode="auto">
          <a:xfrm>
            <a:off x="1609725" y="1400175"/>
            <a:ext cx="6227763" cy="498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>
            <a:extLst>
              <a:ext uri="{FF2B5EF4-FFF2-40B4-BE49-F238E27FC236}">
                <a16:creationId xmlns:a16="http://schemas.microsoft.com/office/drawing/2014/main" id="{A0BD6FD6-37F8-7E06-CEC2-7417E0A1E3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114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What sequence alignment algorithms need to be designed next?</a:t>
            </a:r>
          </a:p>
        </p:txBody>
      </p:sp>
      <p:sp>
        <p:nvSpPr>
          <p:cNvPr id="35842" name="Content Placeholder 5">
            <a:extLst>
              <a:ext uri="{FF2B5EF4-FFF2-40B4-BE49-F238E27FC236}">
                <a16:creationId xmlns:a16="http://schemas.microsoft.com/office/drawing/2014/main" id="{28CE1460-AB9A-A6F3-1D67-E23D8A3E2B2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2209800"/>
            <a:ext cx="7772400" cy="22860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A couple of important problems: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rapidly align a personal genome to a reference population of human genomes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with clinical turn-around time; with privacy =&gt; encryption?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3</a:t>
            </a:r>
            <a:r>
              <a:rPr lang="en-US" altLang="en-US" baseline="30000">
                <a:ea typeface="ＭＳ Ｐゴシック" panose="020B0600070205080204" pitchFamily="34" charset="-128"/>
              </a:rPr>
              <a:t>rd</a:t>
            </a:r>
            <a:r>
              <a:rPr lang="en-US" altLang="en-US">
                <a:ea typeface="ＭＳ Ｐゴシック" panose="020B0600070205080204" pitchFamily="34" charset="-128"/>
              </a:rPr>
              <a:t> generation sequencers: long, error-prone reads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useful as scaffolds mixed with more accurate, cheaper short reads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E2A50-E229-2221-D757-1C1740452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7709AE8-3D54-C76D-4B52-983582FDF4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838200"/>
            <a:ext cx="7772400" cy="4343400"/>
          </a:xfrm>
        </p:spPr>
        <p:txBody>
          <a:bodyPr/>
          <a:lstStyle/>
          <a:p>
            <a:pPr marL="0" indent="0">
              <a:buNone/>
            </a:pPr>
            <a:endParaRPr lang="en-US" sz="1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dirty="0"/>
              <a:t>(IJACSA) International Journal of Advanced Computer Science and Applications, Vol. 11, No. 6, 2020</a:t>
            </a:r>
            <a:r>
              <a:rPr lang="en-US" dirty="0">
                <a:solidFill>
                  <a:srgbClr val="C00000"/>
                </a:solidFill>
              </a:rPr>
              <a:t> 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dirty="0">
                <a:solidFill>
                  <a:srgbClr val="C00000"/>
                </a:solidFill>
              </a:rPr>
              <a:t>A Categorization of Relevant Sequence Alignment Algorithms with Respect to Data Structures</a:t>
            </a:r>
            <a:br>
              <a:rPr lang="en-US" dirty="0"/>
            </a:b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hlinkClick r:id="rId2"/>
              </a:rPr>
              <a:t>https://pdfs.semanticscholar.org/ce61/04863eedcfaecad98ea2bd31d4c9435d2b9b.pdf</a:t>
            </a:r>
            <a:b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en-US" sz="2400" dirty="0">
                <a:solidFill>
                  <a:srgbClr val="00B050"/>
                </a:solidFill>
              </a:rPr>
              <a:t>(Most Important)</a:t>
            </a:r>
            <a:endParaRPr lang="en-US" sz="24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  <a:p>
            <a:r>
              <a:rPr lang="en-US" sz="2400" dirty="0"/>
              <a:t>Altschul, S. F., Gish, W., Miller, W., Myers, E. W., &amp; Lipman, D. J. (</a:t>
            </a:r>
            <a:r>
              <a:rPr lang="en-US" b="1" dirty="0"/>
              <a:t>1990</a:t>
            </a:r>
            <a:r>
              <a:rPr lang="en-US" sz="2400" dirty="0"/>
              <a:t>). </a:t>
            </a:r>
            <a:r>
              <a:rPr lang="en-US" dirty="0"/>
              <a:t>Journal of Molecular Biology, 215(3), 403–410. </a:t>
            </a:r>
            <a:br>
              <a:rPr lang="en-US" sz="2400" dirty="0"/>
            </a:br>
            <a:r>
              <a:rPr lang="en-US" sz="2400" dirty="0">
                <a:solidFill>
                  <a:srgbClr val="C00000"/>
                </a:solidFill>
              </a:rPr>
              <a:t>Basic local alignment search tool. </a:t>
            </a:r>
            <a:br>
              <a:rPr lang="en-US" sz="2400" dirty="0"/>
            </a:br>
            <a:r>
              <a:rPr lang="en-US" sz="1800" dirty="0">
                <a:hlinkClick r:id="rId3"/>
              </a:rPr>
              <a:t>https://doi.org/10.1016/s0022-2836(05)80360-2</a:t>
            </a:r>
            <a:br>
              <a:rPr lang="en-US" sz="1800" dirty="0"/>
            </a:br>
            <a:r>
              <a:rPr lang="en-US" sz="1800" dirty="0"/>
              <a:t>(</a:t>
            </a:r>
            <a:r>
              <a:rPr lang="en-US" sz="1800" dirty="0">
                <a:hlinkClick r:id="rId4"/>
              </a:rPr>
              <a:t>http://www.gersteinlab.org/courses/452/10-spring/pdf/Altschul.pdf</a:t>
            </a:r>
            <a:r>
              <a:rPr lang="en-US" sz="1800" dirty="0"/>
              <a:t>)</a:t>
            </a:r>
            <a:br>
              <a:rPr lang="en-US" sz="2400" dirty="0"/>
            </a:br>
            <a:r>
              <a:rPr lang="en-US" sz="2400" dirty="0">
                <a:solidFill>
                  <a:srgbClr val="00B050"/>
                </a:solidFill>
              </a:rPr>
              <a:t>(Just Methods Section)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689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>
            <a:extLst>
              <a:ext uri="{FF2B5EF4-FFF2-40B4-BE49-F238E27FC236}">
                <a16:creationId xmlns:a16="http://schemas.microsoft.com/office/drawing/2014/main" id="{7A4171E3-8396-E0E4-6DBE-13B7770CBB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Computational Complexity</a:t>
            </a:r>
          </a:p>
        </p:txBody>
      </p:sp>
      <p:sp>
        <p:nvSpPr>
          <p:cNvPr id="7170" name="Rectangle 3">
            <a:extLst>
              <a:ext uri="{FF2B5EF4-FFF2-40B4-BE49-F238E27FC236}">
                <a16:creationId xmlns:a16="http://schemas.microsoft.com/office/drawing/2014/main" id="{B6ABAE2B-CA7A-BB6A-3162-0CAF7C95DD6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24000"/>
            <a:ext cx="3429000" cy="5105400"/>
          </a:xfrm>
        </p:spPr>
        <p:txBody>
          <a:bodyPr/>
          <a:lstStyle/>
          <a:p>
            <a:pPr eaLnBrk="1" hangingPunct="1"/>
            <a:r>
              <a:rPr lang="en-US" altLang="en-US" sz="2000">
                <a:ea typeface="ＭＳ Ｐゴシック" panose="020B0600070205080204" pitchFamily="34" charset="-128"/>
              </a:rPr>
              <a:t>The dynamic programming alignment algorithm is      </a:t>
            </a:r>
            <a:br>
              <a:rPr lang="en-US" altLang="en-US" sz="2000">
                <a:ea typeface="ＭＳ Ｐゴシック" panose="020B0600070205080204" pitchFamily="34" charset="-128"/>
              </a:rPr>
            </a:br>
            <a:r>
              <a:rPr lang="en-US" altLang="en-US" sz="2000">
                <a:ea typeface="ＭＳ Ｐゴシック" panose="020B0600070205080204" pitchFamily="34" charset="-128"/>
              </a:rPr>
              <a:t>O(n m) ~ O(n</a:t>
            </a:r>
            <a:r>
              <a:rPr lang="en-US" altLang="en-US" sz="2000" baseline="30000">
                <a:ea typeface="ＭＳ Ｐゴシック" panose="020B0600070205080204" pitchFamily="34" charset="-128"/>
              </a:rPr>
              <a:t>2</a:t>
            </a:r>
            <a:r>
              <a:rPr lang="en-US" altLang="en-US" sz="2000">
                <a:ea typeface="ＭＳ Ｐゴシック" panose="020B0600070205080204" pitchFamily="34" charset="-128"/>
              </a:rPr>
              <a:t>) </a:t>
            </a:r>
          </a:p>
          <a:p>
            <a:pPr eaLnBrk="1" hangingPunct="1">
              <a:buFontTx/>
              <a:buNone/>
            </a:pPr>
            <a:r>
              <a:rPr lang="en-US" altLang="en-US" sz="2000">
                <a:ea typeface="ＭＳ Ｐゴシック" panose="020B0600070205080204" pitchFamily="34" charset="-128"/>
              </a:rPr>
              <a:t>	in speed and memory</a:t>
            </a:r>
          </a:p>
          <a:p>
            <a:pPr eaLnBrk="1" hangingPunct="1">
              <a:buFontTx/>
              <a:buNone/>
            </a:pPr>
            <a:endParaRPr lang="en-US" altLang="en-US" sz="2000">
              <a:ea typeface="ＭＳ Ｐゴシック" panose="020B0600070205080204" pitchFamily="34" charset="-128"/>
            </a:endParaRPr>
          </a:p>
          <a:p>
            <a:pPr eaLnBrk="1" hangingPunct="1">
              <a:buFontTx/>
              <a:buNone/>
            </a:pPr>
            <a:r>
              <a:rPr lang="en-US" altLang="en-US" sz="2000">
                <a:ea typeface="ＭＳ Ｐゴシック" panose="020B0600070205080204" pitchFamily="34" charset="-128"/>
              </a:rPr>
              <a:t>O(n</a:t>
            </a:r>
            <a:r>
              <a:rPr lang="en-US" altLang="en-US" sz="2000" baseline="30000">
                <a:ea typeface="ＭＳ Ｐゴシック" panose="020B0600070205080204" pitchFamily="34" charset="-128"/>
              </a:rPr>
              <a:t>2</a:t>
            </a:r>
            <a:r>
              <a:rPr lang="en-US" altLang="en-US" sz="2000">
                <a:ea typeface="ＭＳ Ｐゴシック" panose="020B0600070205080204" pitchFamily="34" charset="-128"/>
              </a:rPr>
              <a:t>) in speed and memory is not good enough for important applications</a:t>
            </a:r>
          </a:p>
          <a:p>
            <a:pPr lvl="1" eaLnBrk="1" hangingPunct="1"/>
            <a:r>
              <a:rPr lang="en-US" altLang="en-US" sz="1400">
                <a:ea typeface="ＭＳ Ｐゴシック" panose="020B0600070205080204" pitchFamily="34" charset="-128"/>
              </a:rPr>
              <a:t>database search</a:t>
            </a:r>
          </a:p>
          <a:p>
            <a:pPr lvl="1" eaLnBrk="1" hangingPunct="1"/>
            <a:r>
              <a:rPr lang="en-US" altLang="en-US" sz="1400">
                <a:ea typeface="ＭＳ Ｐゴシック" panose="020B0600070205080204" pitchFamily="34" charset="-128"/>
              </a:rPr>
              <a:t>short read alignment to reference genome</a:t>
            </a:r>
          </a:p>
          <a:p>
            <a:pPr eaLnBrk="1" hangingPunct="1"/>
            <a:endParaRPr lang="en-US" altLang="en-US" sz="200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2000">
                <a:ea typeface="ＭＳ Ｐゴシック" panose="020B0600070205080204" pitchFamily="34" charset="-128"/>
              </a:rPr>
              <a:t>Note how this would scale to 3, 4, 5 sequences</a:t>
            </a:r>
          </a:p>
          <a:p>
            <a:pPr eaLnBrk="1" hangingPunct="1">
              <a:buFontTx/>
              <a:buNone/>
            </a:pPr>
            <a:endParaRPr lang="en-US" altLang="en-US" sz="2000">
              <a:ea typeface="ＭＳ Ｐゴシック" panose="020B0600070205080204" pitchFamily="34" charset="-128"/>
            </a:endParaRPr>
          </a:p>
        </p:txBody>
      </p:sp>
      <p:grpSp>
        <p:nvGrpSpPr>
          <p:cNvPr id="7171" name="Group 4">
            <a:extLst>
              <a:ext uri="{FF2B5EF4-FFF2-40B4-BE49-F238E27FC236}">
                <a16:creationId xmlns:a16="http://schemas.microsoft.com/office/drawing/2014/main" id="{AB980E16-F2F3-5871-E5DD-2A8792383A00}"/>
              </a:ext>
            </a:extLst>
          </p:cNvPr>
          <p:cNvGrpSpPr>
            <a:grpSpLocks/>
          </p:cNvGrpSpPr>
          <p:nvPr/>
        </p:nvGrpSpPr>
        <p:grpSpPr bwMode="auto">
          <a:xfrm>
            <a:off x="3505200" y="1600200"/>
            <a:ext cx="5230813" cy="4953000"/>
            <a:chOff x="2208" y="1008"/>
            <a:chExt cx="3295" cy="3120"/>
          </a:xfrm>
        </p:grpSpPr>
        <p:pic>
          <p:nvPicPr>
            <p:cNvPr id="7172" name="Picture 5">
              <a:extLst>
                <a:ext uri="{FF2B5EF4-FFF2-40B4-BE49-F238E27FC236}">
                  <a16:creationId xmlns:a16="http://schemas.microsoft.com/office/drawing/2014/main" id="{911D0285-023E-E515-7C8E-331AA00FA7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1680"/>
              <a:ext cx="1920" cy="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173" name="Group 6">
              <a:extLst>
                <a:ext uri="{FF2B5EF4-FFF2-40B4-BE49-F238E27FC236}">
                  <a16:creationId xmlns:a16="http://schemas.microsoft.com/office/drawing/2014/main" id="{85112606-232B-CAD2-3E1A-5B8E4E9CA4F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08" y="1008"/>
              <a:ext cx="3295" cy="3120"/>
              <a:chOff x="2208" y="1008"/>
              <a:chExt cx="3295" cy="3120"/>
            </a:xfrm>
          </p:grpSpPr>
          <p:sp>
            <p:nvSpPr>
              <p:cNvPr id="7174" name="AutoShape 7">
                <a:extLst>
                  <a:ext uri="{FF2B5EF4-FFF2-40B4-BE49-F238E27FC236}">
                    <a16:creationId xmlns:a16="http://schemas.microsoft.com/office/drawing/2014/main" id="{C97FE588-49FC-CBBF-B57A-642827657C74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678" y="450"/>
                <a:ext cx="324" cy="1920"/>
              </a:xfrm>
              <a:prstGeom prst="leftBrace">
                <a:avLst>
                  <a:gd name="adj1" fmla="val 49383"/>
                  <a:gd name="adj2" fmla="val 50000"/>
                </a:avLst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Font typeface="Symbol" pitchFamily="2" charset="2"/>
                  <a:buChar char="à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2573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16002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0574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endParaRPr lang="en-US" altLang="en-US" sz="3600">
                  <a:solidFill>
                    <a:schemeClr val="bg1"/>
                  </a:solidFill>
                </a:endParaRPr>
              </a:p>
            </p:txBody>
          </p:sp>
          <p:sp>
            <p:nvSpPr>
              <p:cNvPr id="7175" name="AutoShape 8">
                <a:extLst>
                  <a:ext uri="{FF2B5EF4-FFF2-40B4-BE49-F238E27FC236}">
                    <a16:creationId xmlns:a16="http://schemas.microsoft.com/office/drawing/2014/main" id="{09F86AB7-BECF-05B0-9C42-455CAB8B2F0E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4896" y="2688"/>
                <a:ext cx="324" cy="768"/>
              </a:xfrm>
              <a:prstGeom prst="leftBrace">
                <a:avLst>
                  <a:gd name="adj1" fmla="val 19753"/>
                  <a:gd name="adj2" fmla="val 50000"/>
                </a:avLst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Font typeface="Symbol" pitchFamily="2" charset="2"/>
                  <a:buChar char="à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2573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16002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0574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endParaRPr lang="en-US" altLang="en-US" sz="3600">
                  <a:solidFill>
                    <a:schemeClr val="bg1"/>
                  </a:solidFill>
                </a:endParaRPr>
              </a:p>
            </p:txBody>
          </p:sp>
          <p:sp>
            <p:nvSpPr>
              <p:cNvPr id="7176" name="AutoShape 9">
                <a:extLst>
                  <a:ext uri="{FF2B5EF4-FFF2-40B4-BE49-F238E27FC236}">
                    <a16:creationId xmlns:a16="http://schemas.microsoft.com/office/drawing/2014/main" id="{940B8958-5F74-6C08-D6EA-FAFAF8B754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8" y="1728"/>
                <a:ext cx="324" cy="1728"/>
              </a:xfrm>
              <a:prstGeom prst="leftBrace">
                <a:avLst>
                  <a:gd name="adj1" fmla="val 44444"/>
                  <a:gd name="adj2" fmla="val 50000"/>
                </a:avLst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Font typeface="Symbol" pitchFamily="2" charset="2"/>
                  <a:buChar char="à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2573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16002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0574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endParaRPr lang="en-US" altLang="en-US" sz="3600">
                  <a:solidFill>
                    <a:schemeClr val="bg1"/>
                  </a:solidFill>
                </a:endParaRPr>
              </a:p>
            </p:txBody>
          </p:sp>
          <p:sp>
            <p:nvSpPr>
              <p:cNvPr id="7177" name="Text Box 10">
                <a:extLst>
                  <a:ext uri="{FF2B5EF4-FFF2-40B4-BE49-F238E27FC236}">
                    <a16:creationId xmlns:a16="http://schemas.microsoft.com/office/drawing/2014/main" id="{E285C04C-00C4-DAAE-81DF-2E00CC72D03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4" y="1008"/>
                <a:ext cx="255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Font typeface="Symbol" pitchFamily="2" charset="2"/>
                  <a:buChar char="à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2573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16002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0574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b="0"/>
                  <a:t>N</a:t>
                </a:r>
              </a:p>
            </p:txBody>
          </p:sp>
          <p:sp>
            <p:nvSpPr>
              <p:cNvPr id="7178" name="Text Box 11">
                <a:extLst>
                  <a:ext uri="{FF2B5EF4-FFF2-40B4-BE49-F238E27FC236}">
                    <a16:creationId xmlns:a16="http://schemas.microsoft.com/office/drawing/2014/main" id="{869FE4B7-94D0-D564-28D2-EF35D552839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08" y="2448"/>
                <a:ext cx="27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Font typeface="Symbol" pitchFamily="2" charset="2"/>
                  <a:buChar char="à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2573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16002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0574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b="0"/>
                  <a:t>M</a:t>
                </a:r>
              </a:p>
            </p:txBody>
          </p:sp>
          <p:sp>
            <p:nvSpPr>
              <p:cNvPr id="7179" name="AutoShape 12">
                <a:extLst>
                  <a:ext uri="{FF2B5EF4-FFF2-40B4-BE49-F238E27FC236}">
                    <a16:creationId xmlns:a16="http://schemas.microsoft.com/office/drawing/2014/main" id="{843A3E51-3804-242B-34C1-D5C23BACA99A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4182" y="3258"/>
                <a:ext cx="324" cy="912"/>
              </a:xfrm>
              <a:prstGeom prst="leftBrace">
                <a:avLst>
                  <a:gd name="adj1" fmla="val 23457"/>
                  <a:gd name="adj2" fmla="val 50000"/>
                </a:avLst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Font typeface="Symbol" pitchFamily="2" charset="2"/>
                  <a:buChar char="à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2573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16002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0574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endParaRPr lang="en-US" altLang="en-US" sz="3600">
                  <a:solidFill>
                    <a:schemeClr val="bg1"/>
                  </a:solidFill>
                </a:endParaRPr>
              </a:p>
            </p:txBody>
          </p:sp>
          <p:sp>
            <p:nvSpPr>
              <p:cNvPr id="7180" name="Text Box 13">
                <a:extLst>
                  <a:ext uri="{FF2B5EF4-FFF2-40B4-BE49-F238E27FC236}">
                    <a16:creationId xmlns:a16="http://schemas.microsoft.com/office/drawing/2014/main" id="{920465A6-8E52-E2DE-E5B6-C1C166F4D19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24" y="3840"/>
                <a:ext cx="29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Font typeface="Symbol" pitchFamily="2" charset="2"/>
                  <a:buChar char="à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2573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16002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0574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b="0"/>
                  <a:t>N</a:t>
                </a:r>
                <a:r>
                  <a:rPr lang="ja-JP" altLang="en-US" b="0"/>
                  <a:t>’</a:t>
                </a:r>
                <a:endParaRPr lang="en-US" altLang="en-US" b="0"/>
              </a:p>
            </p:txBody>
          </p:sp>
          <p:sp>
            <p:nvSpPr>
              <p:cNvPr id="7181" name="Text Box 14">
                <a:extLst>
                  <a:ext uri="{FF2B5EF4-FFF2-40B4-BE49-F238E27FC236}">
                    <a16:creationId xmlns:a16="http://schemas.microsoft.com/office/drawing/2014/main" id="{4FF27C5A-4BD2-4D7B-B293-D22E64BD4D0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84" y="2928"/>
                <a:ext cx="31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Font typeface="Symbol" pitchFamily="2" charset="2"/>
                  <a:buChar char="à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2573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16002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0574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b="0"/>
                  <a:t>M</a:t>
                </a:r>
                <a:r>
                  <a:rPr lang="ja-JP" altLang="en-US" b="0"/>
                  <a:t>’</a:t>
                </a:r>
                <a:endParaRPr lang="en-US" altLang="en-US" b="0"/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1">
            <a:extLst>
              <a:ext uri="{FF2B5EF4-FFF2-40B4-BE49-F238E27FC236}">
                <a16:creationId xmlns:a16="http://schemas.microsoft.com/office/drawing/2014/main" id="{5AC4C9FF-9F84-648F-FA43-4598EBE791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Fast sequence alignment</a:t>
            </a:r>
          </a:p>
        </p:txBody>
      </p:sp>
      <p:sp>
        <p:nvSpPr>
          <p:cNvPr id="9218" name="Content Placeholder 2">
            <a:extLst>
              <a:ext uri="{FF2B5EF4-FFF2-40B4-BE49-F238E27FC236}">
                <a16:creationId xmlns:a16="http://schemas.microsoft.com/office/drawing/2014/main" id="{92AEA712-62B1-B8B0-9CE2-8D34140BEF4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Alignment via dynamic programming (NW/SW)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useful for aligning the small numbers of protein, DNA sequences available in the 1980s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1990s   hundreds of thousands of protein sequences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Today   thousands of genome sequences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=&gt; need for faster, more coarse-grained alignment methods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first application: find your favorite protein in a sequence database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next-gen seq application: align millions of short reads to a reference database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>
            <a:extLst>
              <a:ext uri="{FF2B5EF4-FFF2-40B4-BE49-F238E27FC236}">
                <a16:creationId xmlns:a16="http://schemas.microsoft.com/office/drawing/2014/main" id="{3DF2B596-9C7E-ACEB-83B6-85BA941AE9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Computational Complexity</a:t>
            </a:r>
          </a:p>
        </p:txBody>
      </p:sp>
      <p:sp>
        <p:nvSpPr>
          <p:cNvPr id="11266" name="Rectangle 3">
            <a:extLst>
              <a:ext uri="{FF2B5EF4-FFF2-40B4-BE49-F238E27FC236}">
                <a16:creationId xmlns:a16="http://schemas.microsoft.com/office/drawing/2014/main" id="{096BA184-28FF-B351-B6A0-16A961EDF18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24000"/>
            <a:ext cx="7696200" cy="5105400"/>
          </a:xfrm>
        </p:spPr>
        <p:txBody>
          <a:bodyPr/>
          <a:lstStyle/>
          <a:p>
            <a:pPr eaLnBrk="1" hangingPunct="1"/>
            <a:r>
              <a:rPr lang="en-US" altLang="en-US" sz="2000">
                <a:ea typeface="ＭＳ Ｐゴシック" panose="020B0600070205080204" pitchFamily="34" charset="-128"/>
              </a:rPr>
              <a:t>Designing algorithms involves a trade-off between calculation time and memory usage &amp; sensitivity </a:t>
            </a:r>
          </a:p>
          <a:p>
            <a:pPr eaLnBrk="1" hangingPunct="1"/>
            <a:endParaRPr lang="en-US" altLang="en-US" sz="200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2000">
                <a:ea typeface="ＭＳ Ｐゴシック" panose="020B0600070205080204" pitchFamily="34" charset="-128"/>
              </a:rPr>
              <a:t>Steps that can be pre-calculated and stored efficiently in memory speed up the algorithm</a:t>
            </a:r>
          </a:p>
          <a:p>
            <a:pPr eaLnBrk="1" hangingPunct="1"/>
            <a:endParaRPr lang="en-US" altLang="en-US" sz="200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2000">
                <a:ea typeface="ＭＳ Ｐゴシック" panose="020B0600070205080204" pitchFamily="34" charset="-128"/>
              </a:rPr>
              <a:t>FASTA (hashing the query)</a:t>
            </a:r>
          </a:p>
          <a:p>
            <a:pPr eaLnBrk="1" hangingPunct="1"/>
            <a:r>
              <a:rPr lang="en-US" altLang="en-US" sz="2000">
                <a:ea typeface="ＭＳ Ｐゴシック" panose="020B0600070205080204" pitchFamily="34" charset="-128"/>
              </a:rPr>
              <a:t>BLAST (more efficient query hashing)</a:t>
            </a:r>
          </a:p>
          <a:p>
            <a:pPr eaLnBrk="1" hangingPunct="1"/>
            <a:r>
              <a:rPr lang="en-US" altLang="en-US" sz="2000">
                <a:ea typeface="ＭＳ Ｐゴシック" panose="020B0600070205080204" pitchFamily="34" charset="-128"/>
              </a:rPr>
              <a:t>BLAT (hashing the DB)</a:t>
            </a:r>
          </a:p>
          <a:p>
            <a:pPr eaLnBrk="1" hangingPunct="1"/>
            <a:r>
              <a:rPr lang="en-US" altLang="en-US" sz="2000">
                <a:ea typeface="ＭＳ Ｐゴシック" panose="020B0600070205080204" pitchFamily="34" charset="-128"/>
              </a:rPr>
              <a:t>BWA / Bowtie (BW transform of the DB)</a:t>
            </a:r>
          </a:p>
          <a:p>
            <a:pPr eaLnBrk="1" hangingPunct="1"/>
            <a:endParaRPr lang="en-US" altLang="en-US" sz="200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200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>
            <a:extLst>
              <a:ext uri="{FF2B5EF4-FFF2-40B4-BE49-F238E27FC236}">
                <a16:creationId xmlns:a16="http://schemas.microsoft.com/office/drawing/2014/main" id="{BF6479E0-C8FA-BA88-4824-ED6D4EE9AC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FASTA</a:t>
            </a:r>
          </a:p>
        </p:txBody>
      </p:sp>
      <p:sp>
        <p:nvSpPr>
          <p:cNvPr id="13314" name="Rectangle 3">
            <a:extLst>
              <a:ext uri="{FF2B5EF4-FFF2-40B4-BE49-F238E27FC236}">
                <a16:creationId xmlns:a16="http://schemas.microsoft.com/office/drawing/2014/main" id="{B00A2038-638B-0245-4F73-0ACD694026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43434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Hash table of short words in the query sequence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Go through DB and look for matches in the query hash (linear in size of DB with const. time hash)</a:t>
            </a:r>
          </a:p>
          <a:p>
            <a:pPr eaLnBrk="1" hangingPunct="1"/>
            <a:r>
              <a:rPr lang="en-US" altLang="en-US" dirty="0" err="1">
                <a:ea typeface="ＭＳ Ｐゴシック" panose="020B0600070205080204" pitchFamily="34" charset="-128"/>
              </a:rPr>
              <a:t>perl</a:t>
            </a:r>
            <a:r>
              <a:rPr lang="en-US" altLang="en-US" dirty="0">
                <a:ea typeface="ＭＳ Ｐゴシック" panose="020B0600070205080204" pitchFamily="34" charset="-128"/>
              </a:rPr>
              <a:t>: $where{</a:t>
            </a:r>
            <a:r>
              <a:rPr lang="ja-JP" altLang="en-US">
                <a:ea typeface="ＭＳ Ｐゴシック" panose="020B0600070205080204" pitchFamily="34" charset="-128"/>
              </a:rPr>
              <a:t>“</a:t>
            </a:r>
            <a:r>
              <a:rPr lang="en-US" altLang="ja-JP" dirty="0">
                <a:ea typeface="ＭＳ Ｐゴシック" panose="020B0600070205080204" pitchFamily="34" charset="-128"/>
              </a:rPr>
              <a:t>ACT</a:t>
            </a:r>
            <a:r>
              <a:rPr lang="ja-JP" altLang="en-US">
                <a:ea typeface="ＭＳ Ｐゴシック" panose="020B0600070205080204" pitchFamily="34" charset="-128"/>
              </a:rPr>
              <a:t>”</a:t>
            </a:r>
            <a:r>
              <a:rPr lang="en-US" altLang="ja-JP" dirty="0">
                <a:ea typeface="ＭＳ Ｐゴシック" panose="020B0600070205080204" pitchFamily="34" charset="-128"/>
              </a:rPr>
              <a:t>} = 1,45,67,23....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K-tuple determines word size (k-</a:t>
            </a:r>
            <a:r>
              <a:rPr lang="en-US" altLang="en-US" dirty="0" err="1">
                <a:ea typeface="ＭＳ Ｐゴシック" panose="020B0600070205080204" pitchFamily="34" charset="-128"/>
              </a:rPr>
              <a:t>tup</a:t>
            </a:r>
            <a:r>
              <a:rPr lang="en-US" altLang="en-US" dirty="0">
                <a:ea typeface="ＭＳ Ｐゴシック" panose="020B0600070205080204" pitchFamily="34" charset="-128"/>
              </a:rPr>
              <a:t> 1 is single aa)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by Bill Pearson</a:t>
            </a:r>
          </a:p>
          <a:p>
            <a:pPr eaLnBrk="1" hangingPunct="1"/>
            <a:endParaRPr lang="en-US" altLang="en-US" dirty="0">
              <a:ea typeface="ＭＳ Ｐゴシック" panose="020B0600070205080204" pitchFamily="34" charset="-128"/>
            </a:endParaRPr>
          </a:p>
        </p:txBody>
      </p:sp>
      <p:graphicFrame>
        <p:nvGraphicFramePr>
          <p:cNvPr id="13315" name="Object 2">
            <a:extLst>
              <a:ext uri="{FF2B5EF4-FFF2-40B4-BE49-F238E27FC236}">
                <a16:creationId xmlns:a16="http://schemas.microsoft.com/office/drawing/2014/main" id="{FBE9AFE3-9709-78C1-536F-39C382F0351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0600" y="4191000"/>
          <a:ext cx="6858000" cy="188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" name="Image" r:id="rId4" imgW="3949700" imgH="1085850" progId="Photoshop.Image.5">
                  <p:embed/>
                </p:oleObj>
              </mc:Choice>
              <mc:Fallback>
                <p:oleObj name="Image" r:id="rId4" imgW="3949700" imgH="1085850" progId="Photoshop.Image.5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191000"/>
                        <a:ext cx="6858000" cy="1885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6" name="Text Box 6">
            <a:extLst>
              <a:ext uri="{FF2B5EF4-FFF2-40B4-BE49-F238E27FC236}">
                <a16:creationId xmlns:a16="http://schemas.microsoft.com/office/drawing/2014/main" id="{CD03511C-F4BB-6553-2045-3EAC282CB6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6248400"/>
            <a:ext cx="6629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Symbol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2573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6002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0574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VLICT</a:t>
            </a:r>
            <a:r>
              <a:rPr lang="en-US" altLang="en-US" b="0">
                <a:solidFill>
                  <a:schemeClr val="bg2"/>
                </a:solidFill>
              </a:rPr>
              <a:t>AVLM</a:t>
            </a:r>
            <a:r>
              <a:rPr lang="en-US" altLang="en-US">
                <a:solidFill>
                  <a:srgbClr val="FF0000"/>
                </a:solidFill>
              </a:rPr>
              <a:t>VLICT</a:t>
            </a:r>
            <a:r>
              <a:rPr lang="en-US" altLang="en-US" b="0">
                <a:solidFill>
                  <a:schemeClr val="bg2"/>
                </a:solidFill>
              </a:rPr>
              <a:t>AAA</a:t>
            </a:r>
            <a:r>
              <a:rPr lang="en-US" altLang="en-US">
                <a:solidFill>
                  <a:srgbClr val="FF0000"/>
                </a:solidFill>
              </a:rPr>
              <a:t>VLICT</a:t>
            </a:r>
            <a:r>
              <a:rPr lang="en-US" altLang="en-US">
                <a:solidFill>
                  <a:schemeClr val="bg2"/>
                </a:solidFill>
              </a:rPr>
              <a:t>MSDFFD</a:t>
            </a:r>
          </a:p>
        </p:txBody>
      </p:sp>
      <p:sp>
        <p:nvSpPr>
          <p:cNvPr id="13317" name="Rectangle 7">
            <a:extLst>
              <a:ext uri="{FF2B5EF4-FFF2-40B4-BE49-F238E27FC236}">
                <a16:creationId xmlns:a16="http://schemas.microsoft.com/office/drawing/2014/main" id="{D9DACAC8-59A1-B9DD-59DF-70F522E346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3505200"/>
            <a:ext cx="1784350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Symbol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2573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6002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0574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VLICT </a:t>
            </a:r>
            <a:r>
              <a:rPr lang="en-US" altLang="en-US"/>
              <a:t>= </a:t>
            </a:r>
            <a:r>
              <a:rPr lang="en-US" altLang="en-US" sz="8000" baseline="30000"/>
              <a:t>_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>
            <a:extLst>
              <a:ext uri="{FF2B5EF4-FFF2-40B4-BE49-F238E27FC236}">
                <a16:creationId xmlns:a16="http://schemas.microsoft.com/office/drawing/2014/main" id="{90AB6496-9B4C-B31F-6BAB-5734202000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685800"/>
            <a:ext cx="4191000" cy="14478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Join together query lookups into diagonals and then do a full alignment</a:t>
            </a:r>
          </a:p>
        </p:txBody>
      </p:sp>
      <p:sp>
        <p:nvSpPr>
          <p:cNvPr id="15362" name="Text Box 4">
            <a:extLst>
              <a:ext uri="{FF2B5EF4-FFF2-40B4-BE49-F238E27FC236}">
                <a16:creationId xmlns:a16="http://schemas.microsoft.com/office/drawing/2014/main" id="{520F0DB8-2A6F-16D2-D700-D892A5B924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6324600"/>
            <a:ext cx="21542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Symbol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2573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6002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0574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0"/>
              <a:t>(Adapted from D Brutlag)</a:t>
            </a:r>
          </a:p>
        </p:txBody>
      </p:sp>
      <p:graphicFrame>
        <p:nvGraphicFramePr>
          <p:cNvPr id="15363" name="Object 2">
            <a:extLst>
              <a:ext uri="{FF2B5EF4-FFF2-40B4-BE49-F238E27FC236}">
                <a16:creationId xmlns:a16="http://schemas.microsoft.com/office/drawing/2014/main" id="{BF4CB897-35B1-3C06-0C06-B854D6B3A1E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15000" y="3048000"/>
          <a:ext cx="2794000" cy="32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" name="Image" r:id="rId4" imgW="2089150" imgH="2451100" progId="Photoshop.Image.5">
                  <p:embed/>
                </p:oleObj>
              </mc:Choice>
              <mc:Fallback>
                <p:oleObj name="Image" r:id="rId4" imgW="2089150" imgH="2451100" progId="Photoshop.Image.5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3048000"/>
                        <a:ext cx="2794000" cy="327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4" name="Object 3">
            <a:extLst>
              <a:ext uri="{FF2B5EF4-FFF2-40B4-BE49-F238E27FC236}">
                <a16:creationId xmlns:a16="http://schemas.microsoft.com/office/drawing/2014/main" id="{146BCD70-80E2-D51F-2213-6AD9915D06C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48200" y="0"/>
          <a:ext cx="3581400" cy="273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Image" r:id="rId6" imgW="2622550" imgH="2000250" progId="Photoshop.Image.5">
                  <p:embed/>
                </p:oleObj>
              </mc:Choice>
              <mc:Fallback>
                <p:oleObj name="Image" r:id="rId6" imgW="2622550" imgH="2000250" progId="Photoshop.Image.5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0"/>
                        <a:ext cx="3581400" cy="2732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5" name="Object 4">
            <a:extLst>
              <a:ext uri="{FF2B5EF4-FFF2-40B4-BE49-F238E27FC236}">
                <a16:creationId xmlns:a16="http://schemas.microsoft.com/office/drawing/2014/main" id="{75B2C093-9CDD-D4DC-27A6-3E3E5508491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8600" y="2971800"/>
          <a:ext cx="4876800" cy="301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Image" r:id="rId8" imgW="4921250" imgH="3041650" progId="Photoshop.Image.5">
                  <p:embed/>
                </p:oleObj>
              </mc:Choice>
              <mc:Fallback>
                <p:oleObj name="Image" r:id="rId8" imgW="4921250" imgH="3041650" progId="Photoshop.Image.5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971800"/>
                        <a:ext cx="4876800" cy="301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>
            <a:extLst>
              <a:ext uri="{FF2B5EF4-FFF2-40B4-BE49-F238E27FC236}">
                <a16:creationId xmlns:a16="http://schemas.microsoft.com/office/drawing/2014/main" id="{EB87C464-D2DC-7466-0D45-88922C831B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29400" y="228600"/>
            <a:ext cx="18288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Basic Blast</a:t>
            </a:r>
          </a:p>
        </p:txBody>
      </p:sp>
      <p:sp>
        <p:nvSpPr>
          <p:cNvPr id="17410" name="Rectangle 3">
            <a:extLst>
              <a:ext uri="{FF2B5EF4-FFF2-40B4-BE49-F238E27FC236}">
                <a16:creationId xmlns:a16="http://schemas.microsoft.com/office/drawing/2014/main" id="{F077268F-E89C-A37F-198D-F620A0AA79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304800"/>
            <a:ext cx="6629400" cy="6248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Altschul et al. </a:t>
            </a:r>
            <a:r>
              <a:rPr lang="en-US" altLang="en-US" i="1" dirty="0">
                <a:ea typeface="ＭＳ Ｐゴシック" panose="020B0600070205080204" pitchFamily="34" charset="-128"/>
              </a:rPr>
              <a:t>J. Mol. Biol.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b="1" dirty="0">
                <a:ea typeface="ＭＳ Ｐゴシック" panose="020B0600070205080204" pitchFamily="34" charset="-128"/>
              </a:rPr>
              <a:t>215</a:t>
            </a:r>
            <a:r>
              <a:rPr lang="en-US" altLang="en-US" dirty="0">
                <a:ea typeface="ＭＳ Ｐゴシック" panose="020B0600070205080204" pitchFamily="34" charset="-128"/>
              </a:rPr>
              <a:t>, 403-410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Indexes query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Starts with all overlapping words from query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Calculates </a:t>
            </a:r>
            <a:r>
              <a:rPr lang="ja-JP" altLang="en-US">
                <a:ea typeface="ＭＳ Ｐゴシック" panose="020B0600070205080204" pitchFamily="34" charset="-128"/>
              </a:rPr>
              <a:t>“</a:t>
            </a:r>
            <a:r>
              <a:rPr lang="en-US" altLang="ja-JP" dirty="0">
                <a:ea typeface="ＭＳ Ｐゴシック" panose="020B0600070205080204" pitchFamily="34" charset="-128"/>
              </a:rPr>
              <a:t>neighborhood</a:t>
            </a:r>
            <a:r>
              <a:rPr lang="ja-JP" altLang="en-US">
                <a:ea typeface="ＭＳ Ｐゴシック" panose="020B0600070205080204" pitchFamily="34" charset="-128"/>
              </a:rPr>
              <a:t>”</a:t>
            </a:r>
            <a:r>
              <a:rPr lang="en-US" altLang="ja-JP" dirty="0">
                <a:ea typeface="ＭＳ Ｐゴシック" panose="020B0600070205080204" pitchFamily="34" charset="-128"/>
              </a:rPr>
              <a:t> of each word using PAM matrix and probability threshold matrix and probability threshold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Looks up all words and neighbors from query in database index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Extends High Scoring Pairs (HSPs) left and right to maximal length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Finds Maximal Segment Pairs (MSPs) between query and database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Blast 1 does not permit gaps in alignments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>
            <a:extLst>
              <a:ext uri="{FF2B5EF4-FFF2-40B4-BE49-F238E27FC236}">
                <a16:creationId xmlns:a16="http://schemas.microsoft.com/office/drawing/2014/main" id="{3B1F332F-58BF-57DD-EBD3-EC68BE3089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pPr eaLnBrk="1" hangingPunct="1"/>
            <a:r>
              <a:rPr lang="en-US" altLang="en-US" sz="3200">
                <a:latin typeface="Helvetica" pitchFamily="2" charset="0"/>
                <a:ea typeface="ＭＳ Ｐゴシック" panose="020B0600070205080204" pitchFamily="34" charset="-128"/>
              </a:rPr>
              <a:t>BLAST: Basic Local Alignment Search Tool</a:t>
            </a:r>
          </a:p>
        </p:txBody>
      </p:sp>
      <p:graphicFrame>
        <p:nvGraphicFramePr>
          <p:cNvPr id="19458" name="Object 3">
            <a:extLst>
              <a:ext uri="{FF2B5EF4-FFF2-40B4-BE49-F238E27FC236}">
                <a16:creationId xmlns:a16="http://schemas.microsoft.com/office/drawing/2014/main" id="{BA1CA587-5212-5C34-C00B-8E171CCA160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4463" y="1219200"/>
          <a:ext cx="4122737" cy="358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" name="Image" r:id="rId4" imgW="3810000" imgH="3308350" progId="Photoshop.Image.5">
                  <p:embed/>
                </p:oleObj>
              </mc:Choice>
              <mc:Fallback>
                <p:oleObj name="Image" r:id="rId4" imgW="3810000" imgH="3308350" progId="Photoshop.Image.5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463" y="1219200"/>
                        <a:ext cx="4122737" cy="358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59" name="Text Box 20">
            <a:extLst>
              <a:ext uri="{FF2B5EF4-FFF2-40B4-BE49-F238E27FC236}">
                <a16:creationId xmlns:a16="http://schemas.microsoft.com/office/drawing/2014/main" id="{3930C7CB-B85F-B8CD-1C50-B0B0A01BC6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838200"/>
            <a:ext cx="806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Symbol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2573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6002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0574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/>
              <a:t>Query</a:t>
            </a:r>
          </a:p>
        </p:txBody>
      </p:sp>
      <p:sp>
        <p:nvSpPr>
          <p:cNvPr id="19460" name="Text Box 21">
            <a:extLst>
              <a:ext uri="{FF2B5EF4-FFF2-40B4-BE49-F238E27FC236}">
                <a16:creationId xmlns:a16="http://schemas.microsoft.com/office/drawing/2014/main" id="{9216D299-136C-E0AE-FA82-FF738F18B1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876800"/>
            <a:ext cx="501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Symbol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2573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6002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0574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/>
              <a:t>DB</a:t>
            </a:r>
          </a:p>
        </p:txBody>
      </p:sp>
      <p:graphicFrame>
        <p:nvGraphicFramePr>
          <p:cNvPr id="19461" name="Object 2">
            <a:extLst>
              <a:ext uri="{FF2B5EF4-FFF2-40B4-BE49-F238E27FC236}">
                <a16:creationId xmlns:a16="http://schemas.microsoft.com/office/drawing/2014/main" id="{3EE0A883-840C-7E6B-4189-1FFF6E940E6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72000" y="1562100"/>
          <a:ext cx="4038600" cy="305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Image" r:id="rId6" imgW="3810000" imgH="2876550" progId="Photoshop.Image.5">
                  <p:embed/>
                </p:oleObj>
              </mc:Choice>
              <mc:Fallback>
                <p:oleObj name="Image" r:id="rId6" imgW="3810000" imgH="2876550" progId="Photoshop.Image.5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562100"/>
                        <a:ext cx="4038600" cy="305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2" name="Rectangle 3">
            <a:extLst>
              <a:ext uri="{FF2B5EF4-FFF2-40B4-BE49-F238E27FC236}">
                <a16:creationId xmlns:a16="http://schemas.microsoft.com/office/drawing/2014/main" id="{CECADDD0-76A1-88B2-39D5-32A0813FD2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334000"/>
            <a:ext cx="8077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2286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Symbol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2573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6002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0574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0">
                <a:latin typeface="Helvetica" pitchFamily="2" charset="0"/>
              </a:rPr>
              <a:t>Extend hash hits into High Scoring Segment Pairs (HSPs)</a:t>
            </a:r>
          </a:p>
          <a:p>
            <a:pPr eaLnBrk="1" hangingPunct="1"/>
            <a:r>
              <a:rPr lang="en-US" altLang="en-US" sz="2000" b="0">
                <a:latin typeface="Helvetica" pitchFamily="2" charset="0"/>
              </a:rPr>
              <a:t>Stop extension when total score doesn</a:t>
            </a:r>
            <a:r>
              <a:rPr lang="ja-JP" altLang="en-US" sz="2000" b="0">
                <a:latin typeface="Helvetica" pitchFamily="2" charset="0"/>
              </a:rPr>
              <a:t>’</a:t>
            </a:r>
            <a:r>
              <a:rPr lang="en-US" altLang="ja-JP" sz="2000" b="0">
                <a:latin typeface="Helvetica" pitchFamily="2" charset="0"/>
              </a:rPr>
              <a:t>t increase</a:t>
            </a:r>
          </a:p>
          <a:p>
            <a:pPr eaLnBrk="1" hangingPunct="1"/>
            <a:r>
              <a:rPr lang="en-US" altLang="en-US" sz="2000" b="0">
                <a:latin typeface="Helvetica" pitchFamily="2" charset="0"/>
              </a:rPr>
              <a:t>Extension is O(N). This takes most of the time in BLAST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>
            <a:extLst>
              <a:ext uri="{FF2B5EF4-FFF2-40B4-BE49-F238E27FC236}">
                <a16:creationId xmlns:a16="http://schemas.microsoft.com/office/drawing/2014/main" id="{66B77C15-ECEA-96B7-9154-3D499E8AE3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pPr eaLnBrk="1" hangingPunct="1"/>
            <a:r>
              <a:rPr lang="en-US" altLang="en-US" sz="3200">
                <a:latin typeface="Helvetica" pitchFamily="2" charset="0"/>
                <a:ea typeface="ＭＳ Ｐゴシック" panose="020B0600070205080204" pitchFamily="34" charset="-128"/>
              </a:rPr>
              <a:t>BLAST: Basic Local Alignment Search Tool</a:t>
            </a:r>
          </a:p>
        </p:txBody>
      </p:sp>
      <p:graphicFrame>
        <p:nvGraphicFramePr>
          <p:cNvPr id="21506" name="Object 2">
            <a:extLst>
              <a:ext uri="{FF2B5EF4-FFF2-40B4-BE49-F238E27FC236}">
                <a16:creationId xmlns:a16="http://schemas.microsoft.com/office/drawing/2014/main" id="{92E63CF0-5B15-40B2-4AB9-EAC08DA6063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14600" y="1743075"/>
          <a:ext cx="6172200" cy="496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" name="Image" r:id="rId4" imgW="4762500" imgH="3829050" progId="Photoshop.Image.5">
                  <p:embed/>
                </p:oleObj>
              </mc:Choice>
              <mc:Fallback>
                <p:oleObj name="Image" r:id="rId4" imgW="4762500" imgH="3829050" progId="Photoshop.Image.5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1743075"/>
                        <a:ext cx="6172200" cy="4962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7" name="Rectangle 3">
            <a:extLst>
              <a:ext uri="{FF2B5EF4-FFF2-40B4-BE49-F238E27FC236}">
                <a16:creationId xmlns:a16="http://schemas.microsoft.com/office/drawing/2014/main" id="{7979322D-CE83-3798-7239-FF2AB042F2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838200"/>
            <a:ext cx="8991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2286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Symbol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2573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6002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0574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0">
                <a:latin typeface="Helvetica" pitchFamily="2" charset="0"/>
              </a:rPr>
              <a:t>In simple BLAST algorithm, find best scoring segment in each DB sequence</a:t>
            </a:r>
          </a:p>
          <a:p>
            <a:pPr eaLnBrk="1" hangingPunct="1"/>
            <a:r>
              <a:rPr lang="en-US" altLang="en-US" sz="2000" b="0">
                <a:latin typeface="Helvetica" pitchFamily="2" charset="0"/>
              </a:rPr>
              <a:t>Statistics of these scores determine significance</a:t>
            </a:r>
          </a:p>
        </p:txBody>
      </p:sp>
      <p:sp>
        <p:nvSpPr>
          <p:cNvPr id="21508" name="Text Box 8">
            <a:extLst>
              <a:ext uri="{FF2B5EF4-FFF2-40B4-BE49-F238E27FC236}">
                <a16:creationId xmlns:a16="http://schemas.microsoft.com/office/drawing/2014/main" id="{68366E6A-99DF-4AAC-7207-21BBD4C9CC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416175"/>
            <a:ext cx="22860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Symbol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2573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6002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0574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Helvetica" pitchFamily="2" charset="0"/>
              </a:rPr>
              <a:t>Number of hash hits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Helvetica" pitchFamily="2" charset="0"/>
              </a:rPr>
              <a:t>    ~ O(N*M*D) 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b="0">
              <a:latin typeface="Helvetica" pitchFamily="2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Helvetica" pitchFamily="2" charset="0"/>
              </a:rPr>
              <a:t>where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Helvetica" pitchFamily="2" charset="0"/>
              </a:rPr>
              <a:t>  N is query size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Helvetica" pitchFamily="2" charset="0"/>
              </a:rPr>
              <a:t>  M is average size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Helvetica" pitchFamily="2" charset="0"/>
              </a:rPr>
              <a:t>        of seq in DB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Helvetica" pitchFamily="2" charset="0"/>
              </a:rPr>
              <a:t>  D is DB size 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mUx0scATZsAjbIOQzzXvy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I63H6L6JLIZQ6SRM9E8tB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cydOE8t6EPhYbrXL5PMfG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asic-template-i0jhhsb-20160605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2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2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33118</TotalTime>
  <Words>1052</Words>
  <Application>Microsoft Macintosh PowerPoint</Application>
  <PresentationFormat>Letter Paper (8.5x11 in)</PresentationFormat>
  <Paragraphs>142</Paragraphs>
  <Slides>17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Courier New</vt:lpstr>
      <vt:lpstr>Helvetica</vt:lpstr>
      <vt:lpstr>Lucida Grande</vt:lpstr>
      <vt:lpstr>Symbol</vt:lpstr>
      <vt:lpstr>Default Design</vt:lpstr>
      <vt:lpstr>Basic-template-i0jhhsb-20160605</vt:lpstr>
      <vt:lpstr>Image</vt:lpstr>
      <vt:lpstr>PowerPoint Presentation</vt:lpstr>
      <vt:lpstr>Computational Complexity</vt:lpstr>
      <vt:lpstr>Fast sequence alignment</vt:lpstr>
      <vt:lpstr>Computational Complexity</vt:lpstr>
      <vt:lpstr>FASTA</vt:lpstr>
      <vt:lpstr>Join together query lookups into diagonals and then do a full alignment</vt:lpstr>
      <vt:lpstr>Basic Blast</vt:lpstr>
      <vt:lpstr>BLAST: Basic Local Alignment Search Tool</vt:lpstr>
      <vt:lpstr>BLAST: Basic Local Alignment Search Tool</vt:lpstr>
      <vt:lpstr>Short read alignment to a reference genome</vt:lpstr>
      <vt:lpstr>BLAT</vt:lpstr>
      <vt:lpstr>Burrows Wheeler Transform</vt:lpstr>
      <vt:lpstr>Burrows Wheeler Transform</vt:lpstr>
      <vt:lpstr>Speed v Sensitivity Tradeoff</vt:lpstr>
      <vt:lpstr>Alignment algorithms scaling to keep pace with data generation</vt:lpstr>
      <vt:lpstr>What sequence alignment algorithms need to be designed next?</vt:lpstr>
      <vt:lpstr>References</vt:lpstr>
    </vt:vector>
  </TitlesOfParts>
  <Company>Yale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Analysis of Protein Geometry,  Particularly Related to Packing at the Protein Surface</dc:title>
  <dc:creator>Office97</dc:creator>
  <cp:lastModifiedBy>Gerstein, Mark</cp:lastModifiedBy>
  <cp:revision>244</cp:revision>
  <cp:lastPrinted>2012-01-18T14:55:46Z</cp:lastPrinted>
  <dcterms:created xsi:type="dcterms:W3CDTF">2012-01-18T09:49:29Z</dcterms:created>
  <dcterms:modified xsi:type="dcterms:W3CDTF">2025-02-10T17:34:50Z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2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3</vt:i4>
  </property>
  <property fmtid="{D5CDD505-2E9C-101B-9397-08002B2CF9AE}" pid="6" name="ScreenUsage">
    <vt:i4>2</vt:i4>
  </property>
  <property fmtid="{D5CDD505-2E9C-101B-9397-08002B2CF9AE}" pid="7" name="MailAddress">
    <vt:lpwstr>Mark.Gerstein@Yale.edu</vt:lpwstr>
  </property>
  <property fmtid="{D5CDD505-2E9C-101B-9397-08002B2CF9AE}" pid="8" name="HomePage">
    <vt:lpwstr>http://bioinfo.mbb.yale.edu/course</vt:lpwstr>
  </property>
  <property fmtid="{D5CDD505-2E9C-101B-9397-08002B2CF9AE}" pid="9" name="Other">
    <vt:lpwstr>All overheads are copyright 1998, Mark Gerstein, All Rights Reserved</vt:lpwstr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false</vt:bool>
  </property>
  <property fmtid="{D5CDD505-2E9C-101B-9397-08002B2CF9AE}" pid="13" name="BackColor">
    <vt:i4>16777215</vt:i4>
  </property>
  <property fmtid="{D5CDD505-2E9C-101B-9397-08002B2CF9AE}" pid="14" name="TextColor">
    <vt:i4>2105376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4</vt:i4>
  </property>
  <property fmtid="{D5CDD505-2E9C-101B-9397-08002B2CF9AE}" pid="19" name="ShowNotes">
    <vt:bool>true</vt:bool>
  </property>
  <property fmtid="{D5CDD505-2E9C-101B-9397-08002B2CF9AE}" pid="20" name="NavBtnPos">
    <vt:i4>1</vt:i4>
  </property>
  <property fmtid="{D5CDD505-2E9C-101B-9397-08002B2CF9AE}" pid="21" name="OutputDir">
    <vt:lpwstr>C:\InetPub\wwwroot\mbb474b3\c1</vt:lpwstr>
  </property>
</Properties>
</file>