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85" r:id="rId4"/>
    <p:sldMasterId id="2147483804" r:id="rId5"/>
    <p:sldMasterId id="2147485354" r:id="rId6"/>
  </p:sldMasterIdLst>
  <p:notesMasterIdLst>
    <p:notesMasterId r:id="rId36"/>
  </p:notesMasterIdLst>
  <p:handoutMasterIdLst>
    <p:handoutMasterId r:id="rId37"/>
  </p:handoutMasterIdLst>
  <p:sldIdLst>
    <p:sldId id="6256" r:id="rId7"/>
    <p:sldId id="627" r:id="rId8"/>
    <p:sldId id="620" r:id="rId9"/>
    <p:sldId id="618" r:id="rId10"/>
    <p:sldId id="286" r:id="rId11"/>
    <p:sldId id="707" r:id="rId12"/>
    <p:sldId id="763" r:id="rId13"/>
    <p:sldId id="916" r:id="rId14"/>
    <p:sldId id="953" r:id="rId15"/>
    <p:sldId id="934" r:id="rId16"/>
    <p:sldId id="931" r:id="rId17"/>
    <p:sldId id="949" r:id="rId18"/>
    <p:sldId id="940" r:id="rId19"/>
    <p:sldId id="941" r:id="rId20"/>
    <p:sldId id="943" r:id="rId21"/>
    <p:sldId id="944" r:id="rId22"/>
    <p:sldId id="958" r:id="rId23"/>
    <p:sldId id="803" r:id="rId24"/>
    <p:sldId id="804" r:id="rId25"/>
    <p:sldId id="917" r:id="rId26"/>
    <p:sldId id="905" r:id="rId27"/>
    <p:sldId id="906" r:id="rId28"/>
    <p:sldId id="907" r:id="rId29"/>
    <p:sldId id="908" r:id="rId30"/>
    <p:sldId id="918" r:id="rId31"/>
    <p:sldId id="616" r:id="rId32"/>
    <p:sldId id="663" r:id="rId33"/>
    <p:sldId id="960" r:id="rId34"/>
    <p:sldId id="6257" r:id="rId35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48"/>
  </p:normalViewPr>
  <p:slideViewPr>
    <p:cSldViewPr>
      <p:cViewPr varScale="1">
        <p:scale>
          <a:sx n="117" d="100"/>
          <a:sy n="117" d="100"/>
        </p:scale>
        <p:origin x="376" y="168"/>
      </p:cViewPr>
      <p:guideLst>
        <p:guide orient="horz" pos="240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096" y="-12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54C163-6134-2508-7D99-CA42F8A530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D9E8FF-2ED0-2C3C-9DBC-BB5A6871C6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9E187DE-D864-B0D0-787F-1DD5BB7421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09ACF4C-92AC-EB7D-1577-0D81DBA5B0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3B05AE-22DE-BC41-9867-B42B36ACC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C685DAC-01AC-8F16-9864-EDC2B5E8FF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71DF04F-B9FA-98FC-F05B-293B2A7CB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B6D60266-DE88-3D05-69D4-0DACECA675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15B35D4-BA47-9794-4F07-29F992BBEB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CDA8514-CF7D-4D28-291D-EE0D0BB26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80BE4C1-53A4-9BAD-EA1B-DE73E5428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5" tIns="48296" rIns="96595" bIns="48296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76B142-4E48-7743-B294-D6646B90A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5763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6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D7072DE-E86A-AB96-8C61-7A0A4B55C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7B79E-373F-3D4A-90CD-B2D647BEF3EA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1435435-A0BF-A108-2599-6124A8670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74F6707-E0C1-3983-8769-F6CB29A93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FF049A2E-AACA-6004-9ED6-4771C854A2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D91F3046-A5B5-8329-B449-DEF35BEC6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0E44250D-B5D7-0EEF-CB9B-96DAAA1E6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BCDAAB71-EC7C-F727-D31B-56E4F21BD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1C6B8933-D26C-C7EC-D40C-68440DD68E6D}"/>
              </a:ext>
            </a:extLst>
          </p:cNvPr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1CB8EB-B9CD-264F-871D-D04B2613F178}" type="slidenum">
              <a:rPr lang="en-US" altLang="en-US" b="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FE8970C0-0035-AEC1-F211-57B459881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B8823-C362-E84E-BBAC-AA84A6D94595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44AA802-8ED3-B5B1-9608-7B41C2026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8B1D6B4-3361-FB9D-D306-C94EFCE80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A407BDB1-EC2C-B31F-932F-7FBF11A20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A604C54B-456E-AFBA-B9DE-917E4DE2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New slide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 definitely clear if this could be categorized as a semi-supervised method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One suggestion: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Introduce PSI-Blast during multi-seq (1 slide)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Revisit PSI-Blast when talk about semi-supervised method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086BBE33-1485-94F9-2434-862065373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667FBC-20EC-834C-A9FA-BC25CDFBAC47}" type="slidenum">
              <a:rPr lang="en-US" altLang="en-US" sz="1300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023BC4A1-A212-CEB7-1C24-5D7D4F0F1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92148B8-2F9E-4279-739F-DC2EEB7C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B712884E-EBF4-D33A-367B-BAF18EB27CC0}"/>
              </a:ext>
            </a:extLst>
          </p:cNvPr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89B3BD-F8D7-1D49-BFB2-DE15D0E8B94E}" type="slidenum">
              <a:rPr lang="en-US" altLang="en-US" b="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0A3BB688-A339-E1A3-BE10-77E61DA5F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C7AFFE54-E007-7335-88F1-516FEF0A9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B47A452B-F06A-73B6-38A6-18F934369B00}"/>
              </a:ext>
            </a:extLst>
          </p:cNvPr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12F26-68CE-D44E-A854-D9A26EBC65A7}" type="slidenum">
              <a:rPr lang="en-US" altLang="en-US" b="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B7CFC191-DB9F-4EA4-1CE9-3F29E0A4F3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0868F0-2C9D-6C48-90C3-24FC8E1D1A2D}" type="slidenum">
              <a:rPr lang="en-US" altLang="en-US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8FB3E88-0E2D-1D0D-8496-0D21661CC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2B99D3F-4ACA-21FC-3EB6-1F6F2DF79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0EF5C3C8-2690-D9C7-994D-48217EF221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6D78CF-F40F-2D40-B853-C8236D98F1CE}" type="slidenum">
              <a:rPr lang="en-US" altLang="en-US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69B71EE-6726-A78E-5421-FA6DDE993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23C2C8E-69D8-AB5E-3F23-C5FDF55BF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48112938-9598-8775-5D80-9D2F330872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C4FFB0-7C23-7643-8D10-30DA0D08A5B7}" type="slidenum">
              <a:rPr lang="en-US" altLang="en-US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4157E15-3715-DBDB-919E-9E41F970E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0723003-1DA4-38D3-56BB-6B361EDDA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FF8BA53E-8940-254E-FBA2-55ADAFD80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4EC760-E93D-DD42-8454-31076EA421F8}" type="slidenum">
              <a:rPr lang="en-US" altLang="en-US" sz="1300" smtClean="0"/>
              <a:pPr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49B7226-5055-B69A-4223-601B63421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60D6BF-0DB4-DF47-D468-95176399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1DBAF74A-F241-5EC6-C426-B8FC79E594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2E7238-AC01-E84A-AC77-F00E737EA0A4}" type="slidenum">
              <a:rPr lang="en-US" altLang="en-US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DAADAF72-E315-F4E4-DABC-7ADF2A747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47236147-FC0B-DFD3-284B-C055071E0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FB6D958E-9F79-2BC8-E31E-7A6C61C26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618978-2356-F043-95D9-B00B67554560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6F4EC283-C1E4-46A1-057E-7A1A2FAF0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ADFA976-9B98-F684-F85A-BEDA6D63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FCC4F3A7-1410-8D99-A411-BD288C563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246BD6-71F3-DA46-A11E-4177D25D7396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66E0493B-6995-A5CE-EDB3-D493A0A2D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2597A88-7399-F8D1-D449-11922DEA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8579523-2B1A-5C59-1C69-D8674173F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925F6D-E37B-6244-BF0F-6FC3414DCC28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F3918A3-9A83-AA88-7F1D-EBCA7BB24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9A06747-BF73-9159-A681-DC38CB5FA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DC5146F-81CC-A3D5-86AD-3766391DC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F5CABC-6337-BA47-BC5C-43253C4EC233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D0791D2-2876-5A18-D95B-08CFD7B66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0306FE2-1D9D-6757-5C7E-CF3F1F4AD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CB05329-413A-9AA4-94FE-D1097A15D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8D6350-7274-8A4F-994A-B78D3F65B9D7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39CB755-3F13-8A0A-6C24-EA949C0EE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0C18768-2C07-E5FE-C79B-43127CF42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6C2B74A4-B318-21DE-803F-3CE3DC1B6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E05DC6-2E85-2C41-B68F-A53AF241DA10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4A717AB-7A10-F9EE-DA79-167A88722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6E12F7D-3F02-1296-B3A0-74C2A5FEE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9C0AB529-A5A5-DA7B-EC16-77D9850C7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0C8837-665B-5346-9915-39E283B49791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928FCA0-A749-B612-3AD1-7063C02B7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8F947FF-F34E-D8EE-2262-E6E5B5E72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690039C3-D42D-4C59-6C7A-6BDEBC91D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C6D500-B8A8-144E-B2A1-4193D8DBBC78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AF6D36F-E73D-D608-1954-9B60162B5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4D2BDE1-4D83-68E6-F735-7EFF15F8A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A2559716-8EF7-92FC-AD94-87CE41DD4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02ABC93-498C-39C1-E027-E2422763C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B1628858-269D-BAEF-1C28-C474A8A18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EFDD77-A2B6-9842-94D5-E5DE611C734F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4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3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04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141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435EC-BC09-1B96-DB67-1F7DCF3E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5D35-96F5-AE45-B04B-B7FF9A381EBA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A8BE-75C2-6EB3-D9F7-2C625452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9A2C-36D3-9B9F-3A7B-68B36602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B170-C6A5-8043-9F6D-67D8B8693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6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E71D-A84F-B7C6-4475-1ABEC379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F517-D8E7-3940-953A-E53D0CA64471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B4FAB-CAA6-00A7-E3A8-610CAA50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F94D7-9394-436B-31CF-AD8F219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07B7-E39D-914C-A057-E92218AC5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3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4EF9B-E23B-FB54-CF21-80C6F5BA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521B-09F5-0A44-AA00-EB0AB3344FEE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8168E-ECBA-E435-68D4-A0C4BAFD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DEDF1-547B-87DD-53B2-C2DD39AA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70B1-FD93-2848-B4EA-0CAB12823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6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5AA2EB-DB95-8816-F3E9-1CEC9610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0C61-8C14-E84F-8A58-AFADDB9F39C3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7C30B3-7261-EBE1-51BE-0EC2ACEC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FEE0B7-EFE1-2AA2-A6D3-5B4CEAF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4D74-5360-6F42-8C04-A90F9EF9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1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FA0F61-EA6F-592E-A5F7-DF36E7E2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3E12-A1AC-B947-BC0A-1F2E18C7AF31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1FBA23-DF74-9846-9834-A62BF348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8F5724-EED5-63CA-E25C-2B04B04E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1437-75C9-1040-A3E5-69052FEC6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1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CEF624-30D4-E505-9EA6-7F00B734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052A-74E2-254F-A767-5E289BF98315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95B2BF-6BB8-2A0C-EE65-C7B160CF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19522A-4861-D3F5-84FC-2A0C666C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8078-9709-BD4B-A329-BA015D6DF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FBED08-CC52-5191-DE72-3FD933F6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45AB-B950-7949-A5F8-2C99830A793A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406FEB-E1EE-22F2-9A4B-74492606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9B754C-5815-657D-F8B7-7D6EF893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78D-2BCD-D343-BA1E-5F5C8B97E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0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317F94-A93D-53D6-0F4C-676CEA44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9B28-4169-0745-AC81-5A1789DB6ED9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DC2828-DBE0-65C6-605C-385435E6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CB4B7-9E4B-9EEA-7216-45BF6F67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BDEA-23A0-D243-8B98-C6E4940A0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3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ABE287-E6DC-CE38-E0B6-3F708A5E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79D3-65C2-A649-A023-C427F2AD8E3F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6FEDE1-6CE3-DB79-C466-C77EEE68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AABB82-6A73-98A8-61C8-717808B8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0930-699B-554C-A75C-359E919A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97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0B710-BF3C-7431-9184-1B7C5F1D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6697-444E-3D42-A39F-69DC6328551A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2018-9B76-315A-CD6A-F43F8E51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F0CC9-CE9D-AD91-32D2-E2BB5F3A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99F6-40DC-A246-A6EB-DC6E42CAC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0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AEFB0-B34B-8311-8F8B-A5FD8E08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6A20-44A3-FB46-83FC-FC113939E098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417E3-A42D-3F23-BF5F-9BE189A2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EDD5-1AFA-8B5F-CCB0-9BFD1844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8E42-06E7-DC45-BCFA-FC800CC61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54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F83136-50AC-BB77-C581-E5A37CB06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ABD7D-F4C2-3C71-8AAA-DFCD8F182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2DF6C-FE5B-ADF9-7C93-A20F648C7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AF9C-4908-BC49-8282-A71BDBB14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787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CEBDB-33E4-AB88-C1DA-E9CB571B0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1528B0-3864-6CB7-9B88-2F6AE22E4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AE2FCE-60F1-85D1-7D5E-113CF5FFD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573F-8FCF-D342-9D31-C4E0DD152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88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731C2-4E25-8922-7945-8F261B83A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13C17-6EA6-6079-7123-F9859F806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3A5C0-34D6-D128-D1B3-1DD84304F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05D4-150C-7D4E-8D01-8EC79AD4D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39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7D7D1-CC1C-163A-8CAF-286E0BE89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7D917E-4B18-3E56-1461-B2C3F8144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CE09C-EA86-B841-FDE8-65F8F857B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D143-6F81-CB42-97A3-ECC5E968C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38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10ECC1-1F9C-B521-C707-1D36BB0C4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58DFF0-CDD7-5EBC-BF91-777190751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210A11-46FB-E895-F69B-637B84D10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20E2-2545-0F44-85B8-ECFC49559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8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2AA334-D104-2794-228C-06514520D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A81DD3-40D9-2B03-E280-F45199473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5DC835-70B5-B7A2-CA2A-07F3C89C4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3BC3-D53C-FB49-9E37-D7CB0C4AB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24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922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6BE36C-6E23-613F-D383-025E78EF1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4E36DD-2903-FC00-9D0A-9ECC48194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C725F3-BEC5-CFBB-7E3A-22C79FAAF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048A-F0BE-8C4E-8068-5917F6E1C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81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9724F-9FAC-DC64-E083-70A0F2E8A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7E1D9-15A3-B509-68A0-7698C706D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15EB1-E7AC-4727-848D-0675DF14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CBFCB-9234-8D42-A601-CBCB61A51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8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8AA0D-13CB-56D2-BB42-E493BF26B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6138-4BAB-BAEF-20A5-B5862B632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A870E-19A7-7741-0029-71AAECD43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9AEE-F6CB-C04F-826E-FC906D71D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024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C3C18E-2A7E-F53F-F30C-4F4EE510B2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A029F4-2DA1-CB88-38E4-B6898503D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84258A-B1C3-C62E-1DB9-F29A80FF1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1F88-E419-FE42-9867-C0463D41B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51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4A64A3-4554-8D96-4727-4D8989FE6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62EE3F-E9F2-EF66-1D42-BEF3540FE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493809-1DCE-BA39-0941-12B9E2DAC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C60E-DD27-BC4B-A24B-4BF120ED0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628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777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4480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06363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6768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3311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458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4474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6517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9258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9545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76608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90780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9430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0750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7E27-00E1-20F2-65F6-DF54497A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94F22CE-E1E1-FB4C-89D5-98CFA990F4FF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12A5-24F0-CB84-7136-82D67E0C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A1D0-1628-1B21-EBDE-17CAC402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20BDD8-30B9-A04E-A715-BEE74CED8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43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D673-2AA5-953D-354B-565765E5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2B739A-0CA4-4642-919E-F08661458F9C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214B1-281F-A966-B196-469FE839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8DCAA-90E4-CD7F-3FE9-45419B53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E28237-5719-E343-8D22-E953DC8D3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3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24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5B1A-0FEC-DEF8-5850-88D97775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8AB172-5C24-C74E-81C7-8EB4F8C88DE4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E921-FA59-B255-A73E-BA418ACB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52FD-F6D3-613E-1F1D-FFA2BB7B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7E899-C37E-B240-8292-C1F8CCBB8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10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51D28-3B14-8C93-E010-FD37365D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ED950B-D7D1-2145-8394-8703A61035C3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21BD7-B4A4-A73F-8052-6795FE06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A71B-1D21-5E60-B6F3-739CA78B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1A9220-779E-2942-817C-1A4E25F70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448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05CB-1B14-CACE-F015-9F8527B7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B49B2A-28AD-FC42-AC34-F51F09F7411F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7AC96-F564-CD6B-214E-D9BDF349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75716-82E5-75B5-08B8-7254FA5E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D3689E-DC38-B14A-AD09-125A2EB27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794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0C39A-964B-CCEB-D800-84AB522D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529A17-52DA-2341-8435-9578F64ADD53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AED7E-618C-8848-60D9-E2482B3B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1A44C-6B80-A427-4BC7-3CF3B0EB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E15B6-C9B1-974E-A72C-42C953222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705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8B6E4-6D95-0DF2-F99D-CD443D7C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224A19-92F1-4342-AF35-9BC4C978684F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3611C-4FC0-F21B-021B-7BC05E35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B1FA-499D-DB8F-5A25-26ACE97A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AD9439-0F20-CA44-A72A-C0BD7E306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441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63FD0-54D8-8D72-3534-39870591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242F75-9994-1546-9B67-6700EA78B80A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F0588-6641-7033-B928-2932F2E5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C7D20-38D7-DF37-9AAD-B3CF9755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A51460-FB87-E447-AA70-244B321E8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04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65AAD-7DE0-C6C9-E081-5CB90366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A5DD45-6951-374C-A965-556C0386F00C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FBCF2-A590-626E-7AB3-B55D76A6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A139-B36D-EADC-A21E-3C39FAC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766EF4-D2EC-4D40-85CE-B2E61F0C0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622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8BD84-A73C-3DE9-D5C1-4AF85C92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3B53C92-DC43-8445-90B9-8EAD40C25C53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0A08-7A3D-CD98-431B-40E95E8D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C2FAC-B1F7-3478-CDD6-74C00799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C2E723-AF0E-064D-92C5-E8776504B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85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4460-433A-195D-5335-38FA5D62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1A91F7-00D5-074E-B832-907AA6258C1F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752E-0A1E-CBE7-C3FE-8B2F38BA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C787E-E94A-1131-CD40-FE383435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E2637F-BA00-3349-AD2E-9ED082D18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449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15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420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0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348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4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211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547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544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361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90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9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567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7352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1391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3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21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CB200-C04E-7798-74B2-B08C0B919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5" tIns="46034" rIns="92065" bIns="460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F2082B-B222-549E-7A8B-A23CA1183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5" tIns="46034" rIns="92065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6F13B8D-0EFC-56B7-F211-6A35AB23407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76987" y="4090988"/>
            <a:ext cx="5229225" cy="304800"/>
          </a:xfrm>
          <a:prstGeom prst="rect">
            <a:avLst/>
          </a:prstGeom>
          <a:noFill/>
          <a:ln>
            <a:noFill/>
          </a:ln>
        </p:spPr>
        <p:txBody>
          <a:bodyPr lIns="92065" tIns="46034" rIns="92065" bIns="46034"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623AC8C-B297-9240-BA9A-CC28D2B417AB}" type="slidenum">
              <a:rPr lang="en-US" altLang="en-US" sz="12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altLang="en-US" sz="1200" dirty="0">
                <a:solidFill>
                  <a:schemeClr val="tx1"/>
                </a:solidFill>
              </a:rPr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(c) M Gerstein, </a:t>
            </a:r>
            <a:r>
              <a:rPr lang="en-US" altLang="en-US" sz="1200" dirty="0" err="1">
                <a:solidFill>
                  <a:schemeClr val="bg2"/>
                </a:solidFill>
              </a:rPr>
              <a:t>GersteinLab.org</a:t>
            </a:r>
            <a:r>
              <a:rPr lang="en-US" altLang="en-US" sz="1200" dirty="0">
                <a:solidFill>
                  <a:schemeClr val="bg2"/>
                </a:solidFill>
              </a:rPr>
              <a:t>, Yale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  <p:sldLayoutId id="2147485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pitchFamily="-111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69913" indent="-227013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ＭＳ Ｐゴシック" pitchFamily="-111" charset="-128"/>
        </a:defRPr>
      </a:lvl2pPr>
      <a:lvl3pPr marL="9128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12557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15986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057187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514340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2971492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428645" indent="-22857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139E3AE-F1DD-F2D6-AAAC-9616CAC927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EF1A237-105F-E0BF-A3A5-92123456A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E753-E29F-2B15-35C2-19A20B734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0B9205-0C75-7249-AB43-9D04AC9F98FC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0193F-C468-1767-8E5C-41BBD347A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1FBA-ADB8-06C3-9968-42C4FE86C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951B83-BFC8-8C43-8EBB-6124F6D4A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charset="-128"/>
          <a:cs typeface="ＭＳ Ｐゴシック" charset="-128"/>
        </a:defRPr>
      </a:lvl5pPr>
      <a:lvl6pPr marL="4571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6pPr>
      <a:lvl7pPr marL="9143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7pPr>
      <a:lvl8pPr marL="137145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8pPr>
      <a:lvl9pPr marL="18286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340" indent="-228577" algn="l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92" indent="-228577" algn="l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45" indent="-228577" algn="l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97" indent="-228577" algn="l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0D7E65F-6E0F-237D-6035-B5A6ED977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218381D-258A-1CA2-53DB-C636A1AD4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8B0B8-E7FD-AE1F-F3AD-06E973AC23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E5302-86BF-121C-3C34-3F2F35629C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5C3861-A806-4E5B-E65D-5BFF87DAEB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1CF449-F5B5-B74C-8238-CB3DB9038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  <p:sldLayoutId id="2147485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1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3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45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6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340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2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45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9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598143-E932-AD9B-2A6A-B64AAB455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56" tIns="46028" rIns="92056" bIns="46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B1E2CAC-1F3E-120E-C40F-F1C3FE487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56" tIns="46028" rIns="92056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5967A70D-3D3A-B6A1-3655-D3B84499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56" tIns="46028" rIns="92056" bIns="46028"/>
          <a:lstStyle>
            <a:lvl1pPr defTabSz="911225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700" b="0"/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1D70D4EB-1159-156D-AFC0-E3F3E7A6965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6" tIns="46028" rIns="92056" bIns="46028"/>
          <a:lstStyle>
            <a:lvl1pPr defTabSz="9112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C977F2F-A060-4849-84C0-CAB784C66575}" type="slidenum">
              <a:rPr lang="en-US" altLang="en-US" sz="1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/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28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53" algn="ctr" defTabSz="912719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05" algn="ctr" defTabSz="912719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458" algn="ctr" defTabSz="912719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610" algn="ctr" defTabSz="912719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340" indent="-228577" algn="l" defTabSz="9127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492" indent="-228577" algn="l" defTabSz="9127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645" indent="-228577" algn="l" defTabSz="9127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5797" indent="-228577" algn="l" defTabSz="912719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>
            <a:extLst>
              <a:ext uri="{FF2B5EF4-FFF2-40B4-BE49-F238E27FC236}">
                <a16:creationId xmlns:a16="http://schemas.microsoft.com/office/drawing/2014/main" id="{BE87FA71-2C9E-9AB1-BAFC-25D3696CC9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53785F64-3A4E-B7E3-BC9F-6D4163C470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9CA8-1F5D-B14B-BB9B-D688CE3A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DBE27A2-698B-0248-9250-6BA5A39F16C2}" type="datetime1">
              <a:rPr lang="en-US" altLang="x-none"/>
              <a:pPr>
                <a:defRPr/>
              </a:pPr>
              <a:t>2/10/25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F40D-2CEB-F2FD-195D-387EE408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5ED3A-9040-3932-D779-1889BE252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FB7D97-D63F-A849-B8E7-AF83226C5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 rot="-5400000">
            <a:off x="6948487" y="4662488"/>
            <a:ext cx="408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3D0EA964-C1D4-DE45-B107-3A99655D6D53}" type="slidenum">
              <a:rPr lang="en-US" altLang="x-none" sz="1200" smtClean="0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r>
              <a:rPr lang="en-US" altLang="x-none" sz="1200">
                <a:solidFill>
                  <a:srgbClr val="000000"/>
                </a:solidFill>
                <a:cs typeface=""/>
              </a:rPr>
              <a:t>   </a:t>
            </a:r>
            <a:r>
              <a:rPr lang="en-US" altLang="x-none" sz="1200">
                <a:solidFill>
                  <a:srgbClr val="808080"/>
                </a:solidFill>
                <a:cs typeface=""/>
              </a:rPr>
              <a:t>(c) M Gerstein '14, Yale, GersteinLab.org</a:t>
            </a:r>
          </a:p>
        </p:txBody>
      </p:sp>
    </p:spTree>
    <p:extLst>
      <p:ext uri="{BB962C8B-B14F-4D97-AF65-F5344CB8AC3E}">
        <p14:creationId xmlns:p14="http://schemas.microsoft.com/office/powerpoint/2010/main" val="12994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  <p:sldLayoutId id="2147485366" r:id="rId12"/>
    <p:sldLayoutId id="2147485367" r:id="rId13"/>
    <p:sldLayoutId id="21474853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charset="2"/>
        <a:buChar char="à"/>
        <a:defRPr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Biological-Sequence-Analysis-Probabilistic-University/dp/B00HQ0TD64" TargetMode="External"/><Relationship Id="rId7" Type="http://schemas.openxmlformats.org/officeDocument/2006/relationships/hyperlink" Target="https://www.amazon.com/Mastering-Predictive-Analytics-Miguel-Forte/dp/1783982802" TargetMode="External"/><Relationship Id="rId2" Type="http://schemas.openxmlformats.org/officeDocument/2006/relationships/hyperlink" Target="https://doi.org/10.1007/978-1-60761-854-6_6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tatlearning.com/" TargetMode="External"/><Relationship Id="rId5" Type="http://schemas.openxmlformats.org/officeDocument/2006/relationships/hyperlink" Target="https://www.amazon.com/Introduction-Statistical-Learning-Applications-Statistics/dp/1071614177/" TargetMode="External"/><Relationship Id="rId4" Type="http://schemas.openxmlformats.org/officeDocument/2006/relationships/hyperlink" Target="http://www.mcb111.org/w06/durbin_boo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175046"/>
            <a:ext cx="1464965" cy="606754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ea typeface="ＭＳ Ｐゴシック" charset="-128"/>
              </a:rPr>
              <a:t>Mark Gerstein</a:t>
            </a:r>
            <a:br>
              <a:rPr lang="en-US" altLang="x-none" sz="1600" dirty="0">
                <a:ea typeface="ＭＳ Ｐゴシック" charset="-128"/>
              </a:rPr>
            </a:br>
            <a:r>
              <a:rPr lang="en-US" altLang="x-none" sz="1600" dirty="0"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Multiple Sequences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(25m4)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29200"/>
            <a:ext cx="3162701" cy="11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25. </a:t>
            </a:r>
            <a:r>
              <a:rPr lang="en-US" altLang="ja-JP" sz="1400" b="0" dirty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</a:rPr>
              <a:t>S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imilar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to 22m4 &amp; 2021’s M4 [which has a video]. A</a:t>
            </a:r>
            <a:r>
              <a:rPr kumimoji="0" lang="en-US" altLang="x-non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dditions include </a:t>
            </a:r>
            <a:r>
              <a:rPr lang="en-US" altLang="ja-JP" sz="1400" b="0" dirty="0">
                <a:ea typeface="ＭＳ Ｐゴシック" panose="020B0600070205080204" pitchFamily="34" charset="-128"/>
              </a:rPr>
              <a:t>slides on agglomerative clustering [slide 5] &amp; HMMs [slide 28], compared to M4. Also, some slide deletions related to low-complexity regions &amp; </a:t>
            </a:r>
            <a:r>
              <a:rPr lang="en-US" altLang="ja-JP" sz="1400" b="0" dirty="0" err="1">
                <a:ea typeface="ＭＳ Ｐゴシック" panose="020B0600070205080204" pitchFamily="34" charset="-128"/>
              </a:rPr>
              <a:t>mult</a:t>
            </a:r>
            <a:r>
              <a:rPr lang="en-US" altLang="ja-JP" sz="1400" b="0" dirty="0">
                <a:ea typeface="ＭＳ Ｐゴシック" panose="020B0600070205080204" pitchFamily="34" charset="-128"/>
              </a:rPr>
              <a:t>. seq. alignment issues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26">
            <a:extLst>
              <a:ext uri="{FF2B5EF4-FFF2-40B4-BE49-F238E27FC236}">
                <a16:creationId xmlns:a16="http://schemas.microsoft.com/office/drawing/2014/main" id="{7CE45849-2198-9E9A-757A-24468E4E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5538" name="Rectangle 1027">
            <a:extLst>
              <a:ext uri="{FF2B5EF4-FFF2-40B4-BE49-F238E27FC236}">
                <a16:creationId xmlns:a16="http://schemas.microsoft.com/office/drawing/2014/main" id="{113440EE-FCB4-7FF1-ED60-BD1C54121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Prosite Pattern -- EGF like pattern</a:t>
            </a:r>
          </a:p>
        </p:txBody>
      </p:sp>
      <p:sp>
        <p:nvSpPr>
          <p:cNvPr id="65539" name="Text Box 1028">
            <a:extLst>
              <a:ext uri="{FF2B5EF4-FFF2-40B4-BE49-F238E27FC236}">
                <a16:creationId xmlns:a16="http://schemas.microsoft.com/office/drawing/2014/main" id="{DF53771D-E4FC-CD99-1D4D-7F37B136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28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indent="0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A sequence of  about thirty  to forty amino-acid  residues  long found in  the sequence of  epidermal  growth  factor  (EGF)  has been  shown  [1 to 6] to be present, in  a more or less conserved form, in a large number of other, mostly animal proteins. The proteins currently known to contain one or more copies of an EGF-like pattern are listed below.</a:t>
            </a:r>
            <a:br>
              <a:rPr lang="en-US" altLang="en-US" sz="900">
                <a:latin typeface="Courier New" panose="02070309020205020404" pitchFamily="49" charset="0"/>
              </a:rPr>
            </a:b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Bone morphogenic protein 1 (BMP-1), a  protein which induces cartilage  and bone formation.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Caenorhabditis elegans developmental proteins lin-12 (13 copies)  and glp-1  (10 copies).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Calcium-dependent serine proteinase (CASP) which degrades the extracellular matrix proteins type ….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Cell surface antigen 114/A10 (3 copies).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Cell surface glycoprotein complex transmembrane subunit 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Coagulation associated proteins C, Z (2 copies) and S (4 copies).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Coagulation factors VII, IX, X and XII (2 copies).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Complement C1r/C1s components (1 copy). 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Complement-activating component of Ra-reactive factor (RARF) (1 copy).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Complement components C6, C7, C8 alpha and beta chains, and C9 (1 copy).</a:t>
            </a:r>
            <a:br>
              <a:rPr lang="en-US" altLang="en-US" sz="90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- Epidermal growth factor precursor (7-9 copies).</a:t>
            </a:r>
            <a:endParaRPr lang="en-US" altLang="en-US" sz="1200"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               +-------------------+        +-------------------------+</a:t>
            </a:r>
            <a:r>
              <a:rPr lang="en-US" altLang="en-US" sz="1600" b="0">
                <a:latin typeface="Courier New" panose="02070309020205020404" pitchFamily="49" charset="0"/>
              </a:rPr>
              <a:t> </a:t>
            </a:r>
            <a:br>
              <a:rPr lang="en-US" altLang="en-US" sz="1600" b="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               |                   |        |                         |</a:t>
            </a:r>
            <a:r>
              <a:rPr lang="en-US" altLang="en-US" sz="1600" b="0">
                <a:latin typeface="Courier New" panose="02070309020205020404" pitchFamily="49" charset="0"/>
              </a:rPr>
              <a:t> </a:t>
            </a:r>
            <a:br>
              <a:rPr lang="en-US" altLang="en-US" sz="1600" b="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x(4)-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-x(0,48)-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-x(3,12)-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-x(1,70)-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-x(1,6)-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-x(2)-</a:t>
            </a:r>
            <a:r>
              <a:rPr lang="en-US" altLang="en-US" sz="1600">
                <a:solidFill>
                  <a:srgbClr val="008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600">
                <a:latin typeface="Courier New" panose="02070309020205020404" pitchFamily="49" charset="0"/>
              </a:rPr>
              <a:t>-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>
                <a:latin typeface="Courier New" panose="02070309020205020404" pitchFamily="49" charset="0"/>
              </a:rPr>
              <a:t>-x(0,21)-</a:t>
            </a:r>
            <a:r>
              <a:rPr lang="en-US" altLang="en-US" sz="1600">
                <a:solidFill>
                  <a:srgbClr val="008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600">
                <a:latin typeface="Courier New" panose="02070309020205020404" pitchFamily="49" charset="0"/>
              </a:rPr>
              <a:t>-x(2)-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600">
                <a:latin typeface="Courier New" panose="02070309020205020404" pitchFamily="49" charset="0"/>
              </a:rPr>
              <a:t>-x</a:t>
            </a:r>
            <a:r>
              <a:rPr lang="en-US" altLang="en-US" sz="1600" b="0">
                <a:latin typeface="Courier New" panose="02070309020205020404" pitchFamily="49" charset="0"/>
              </a:rPr>
              <a:t> </a:t>
            </a:r>
            <a:br>
              <a:rPr lang="en-US" altLang="en-US" sz="1600" b="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     |                   |         ************************************</a:t>
            </a:r>
            <a:r>
              <a:rPr lang="en-US" altLang="en-US" sz="1600" b="0">
                <a:latin typeface="Courier New" panose="02070309020205020404" pitchFamily="49" charset="0"/>
              </a:rPr>
              <a:t> </a:t>
            </a:r>
            <a:br>
              <a:rPr lang="en-US" altLang="en-US" sz="1600" b="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     +-------------------+</a:t>
            </a:r>
            <a:r>
              <a:rPr lang="en-US" altLang="en-US" sz="1600" b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'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latin typeface="Courier New" panose="02070309020205020404" pitchFamily="49" charset="0"/>
              </a:rPr>
              <a:t>': conserved cysteine involved in a disulfide bond.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'</a:t>
            </a:r>
            <a:r>
              <a:rPr lang="en-US" altLang="en-US" sz="1600">
                <a:solidFill>
                  <a:srgbClr val="008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latin typeface="Courier New" panose="02070309020205020404" pitchFamily="49" charset="0"/>
              </a:rPr>
              <a:t>': often conserved glycine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'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latin typeface="Courier New" panose="02070309020205020404" pitchFamily="49" charset="0"/>
              </a:rPr>
              <a:t>': often conserved aromatic amino acid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'*': position of both patterns.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'x': any residue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-Consensus pattern: C-x-C-x(5)-G-x(2)-C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                    [The 3 C's are involved in disulfide bonds]</a:t>
            </a:r>
            <a:endParaRPr lang="en-US" altLang="en-US" sz="1200" b="0" i="1"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200" b="0" i="1">
                <a:latin typeface="Courier New" panose="02070309020205020404" pitchFamily="49" charset="0"/>
              </a:rPr>
              <a:t>http://www.expasy.ch/sprot/prosite.html</a:t>
            </a:r>
            <a:endParaRPr lang="en-US" altLang="en-US" sz="2000" b="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94FDE5F-319A-34B3-ADC9-6EDACBBD9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2 common applications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for motif analysis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CDCDF04B-2C4A-9545-BD9A-E1C0AFE267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Given a collection of binding sites (or protein sequences with binding motifs), develop a representation of those sites that can be used to search new sites and reliably predict where additional binding sites occur.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Given a set of sequences known to contain binding sites for a common factor, but not knowing where the sites are, discover the location of the sites in each sequence and a representation of the protein.</a:t>
            </a:r>
          </a:p>
        </p:txBody>
      </p:sp>
      <p:sp>
        <p:nvSpPr>
          <p:cNvPr id="61443" name="TextBox 4">
            <a:extLst>
              <a:ext uri="{FF2B5EF4-FFF2-40B4-BE49-F238E27FC236}">
                <a16:creationId xmlns:a16="http://schemas.microsoft.com/office/drawing/2014/main" id="{DE14DCCB-148F-6A01-F570-BBC326CF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400800"/>
            <a:ext cx="329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</a:rPr>
              <a:t>[Adapted from C Bruce, CBB752 '09]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>
            <a:extLst>
              <a:ext uri="{FF2B5EF4-FFF2-40B4-BE49-F238E27FC236}">
                <a16:creationId xmlns:a16="http://schemas.microsoft.com/office/drawing/2014/main" id="{4A18C0C6-19A4-D87B-8C7C-E7F90A60D8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Alignment</a:t>
            </a:r>
          </a:p>
        </p:txBody>
      </p:sp>
      <p:sp>
        <p:nvSpPr>
          <p:cNvPr id="67586" name="Subtitle 4">
            <a:extLst>
              <a:ext uri="{FF2B5EF4-FFF2-40B4-BE49-F238E27FC236}">
                <a16:creationId xmlns:a16="http://schemas.microsoft.com/office/drawing/2014/main" id="{9E51DF01-EB09-67F8-3B39-4373825994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PROFILES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>
            <a:extLst>
              <a:ext uri="{FF2B5EF4-FFF2-40B4-BE49-F238E27FC236}">
                <a16:creationId xmlns:a16="http://schemas.microsoft.com/office/drawing/2014/main" id="{10D81A2A-513E-A2C7-8732-BF30DB97B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EGF Profile Generated for SEARCHWISE</a:t>
            </a:r>
            <a:endParaRPr lang="en-US" altLang="en-US" sz="14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70658" name="Text Box 1027">
            <a:extLst>
              <a:ext uri="{FF2B5EF4-FFF2-40B4-BE49-F238E27FC236}">
                <a16:creationId xmlns:a16="http://schemas.microsoft.com/office/drawing/2014/main" id="{C2754F89-7E59-F3D6-4882-A6935ABC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95325"/>
            <a:ext cx="8001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900">
                <a:latin typeface="Courier New" panose="02070309020205020404" pitchFamily="49" charset="0"/>
              </a:rPr>
              <a:t>Cons  A    C    D    E    F    G    H    I    K    L    M    N    P    Q    R    S    T    V    W    Y  Gap  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V   -1   -2   -9   -5  -13  -18   -2   -5   -2   -7   -4   -3   -5   -1   -3    0    0   -1  -24  -10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D    0  -14   -1   -1  -16  -10    0  -12    0  -13   -8    1   -3    0   -2    0    0   -8  -26   -9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V    0  -13   -9   -7  -15  -10   -6   -5   -5   -7   -5   -6   -4   -4   -6   -1    0   -1  -27  -14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D    0  -20   18   11  -34    0    4  -26    7  -27  -20   15    0    7    4    6    2  -19  -38  -21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P    3  -18    1    3  -26   -9   -5  -14   -1  -14  -12   -1   12    1   -4    2    0   -9  -37  -22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C    5  115  -32  -30   -8  -20  -13  -11  -28  -15   -9  -18  -31  -24  -22    1   -5    0  -10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A    2   -7   -2   -2  -21   -5   -4  -12   -2  -13   -9    0   -1    0   -3    2    1   -7  -30  -17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s    2  -12    3    2  -25    0    0  -18    0  -18  -13    4    3    1   -1    7    4  -12  -30  -16   25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n   -1  -15    4    4  -19   -7    3  -16    2  -16  -10    7   -6    3    0    2    0  -11  -23  -10   25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p    0  -18   -7   -6  -17  -11    0  -17   -5  -15  -14   -5   28   -2   -5    0   -1  -13  -26   -9   25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c    5  115  -32  -30   -8  -20  -13  -11  -28  -15   -9  -18  -31  -24  -22    1   -5    0  -10   -5   25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L   -5  -14  -17   -9    0  -25   -5    4   -5    8    8  -12  -14   -1   -5   -7   -5    2  -15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N   -4  -16   12    5  -20    0   24  -24    5  -25  -18   25  -10    6    2    4    1  -19  -26   -2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g    1  -16    7    1  -35   29    0  -31   -1  -31  -23   12  -10    0   -1    4   -3  -23  -32  -23   50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G    6  -17    0   -7  -49   59  -13  -41  -10  -41  -32    3  -14   -9   -9    5   -9  -29  -39  -38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T    3  -10    0    2  -21  -12   -3   -5    1  -11   -5    1   -4    1   -1    6   11    0  -33  -18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C    5  115  -32  -30   -8  -20  -13  -11  -28  -15   -9  -18  -31  -24  -22    1   -5    0  -10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I   -6  -13  -19  -11    0  -28   -5    8   -4    6    8  -12  -17   -4   -5   -9   -4    6  -12   -1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d   -4  -19    8    6  -15  -13    5  -17    0  -16  -12    5   -9    2   -2   -1   -1  -13  -24   -5   31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i    0   -6   -8   -6   -4  -11   -5    3   -5    1    2   -5   -8   -4   -6   -2    0    4  -14   -6   31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g    1  -13    0    0  -20   -3   -3  -12   -3  -13   -8    0   -7    0   -5    2    0   -7  -29  -16   31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L   -5  -11  -20  -14    0  -23   -9    9  -11    8    7  -14  -17   -9  -14   -8   -4    7  -17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E    0  -20   14   10  -33    5    0  -25    2  -26  -19   11   -9    4    0    3    0  -19  -34  -22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S    3  -13    4    3  -28    3    0  -18    2  -20  -13    6   -6    3    1    6    3  -12  -32  -20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Y  -14   -9  -25  -22   31  -34   10   -5  -17    0   -1  -14  -13  -13  -15  -14  -13   -7   17   44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T    0  -10   -6   -1  -11  -16   -2   -7   -1   -9   -5   -3   -9    0   -1    1    3   -4  -16   -8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</a:t>
            </a:r>
            <a:r>
              <a:rPr lang="en-US" altLang="en-US" sz="900">
                <a:solidFill>
                  <a:srgbClr val="FF0000"/>
                </a:solidFill>
                <a:latin typeface="Courier New" panose="02070309020205020404" pitchFamily="49" charset="0"/>
              </a:rPr>
              <a:t>C    5  115  -32  -30   -8  -20  -13  -11  -28  -15   -9  -18  -31  -24  -22    1   -5    0  -10   -5  100 </a:t>
            </a:r>
            <a:br>
              <a:rPr lang="en-US" altLang="en-US" sz="90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R    0  -13    0    2  -19  -11    1  -12    4  -13   -8    3   -8    4    5    1    1   -8  -23  -13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C    5  115  -32  -30   -8  -20  -13  -11  -28  -15   -9  -18  -31  -24  -22    1   -5    0  -10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P    0  -14   -8   -4  -15  -17    0   -7   -1   -7   -5   -4    6    0   -2    0    1   -3  -26  -10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P    1  -18   -3    0  -24  -13   -3  -12    1  -13  -10   -2   15    2    0    2    1   -8  -33  -19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G    4  -19    3   -4  -48   53  -11  -40   -7  -40  -31    5  -13   -7   -7    4   -7  -29  -39  -36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y  -22   -6  -35  -31   55  -43   11   -1  -25    6    4  -21  -34  -20  -21  -22  -20   -7   43   63   50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S    1   -9   -3   -1  -14   -7    0  -10   -2  -12   -7    0   -7    0   -4    4    4   -5  -24   -9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G    5  -20    1   -8  -52   66  -14  -45  -11  -44  -35    4  -16  -10  -10    4  -11  -33  -40  -40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E    2  -20   10   12  -31   -7    0  -19    6  -20  -15    5    4    7    2    4    2  -13  -38  -22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R   -5  -17    0    1  -16  -13    8  -16    9  -16  -11    5  -11    7   15   -1   -1  -13  -18   -6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C    5  115  -32  -30   -8  -20  -13  -11  -28  -15   -9  -18  -31  -24  -22    1   -5    0  -10   -5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E    0  -26   20   25  -34   -5    6  -25   10  -25  -17    9   -4   16    5    3    0  -18  -38  -23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T   -4  -11  -13   -8   -1  -21    2    0   -4   -1    0   -6  -14   -3   -5   -4    0    0  -15    0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D    0  -18    5    4  -24  -11   -1  -11    2  -14   -9    1   -6    2    0    0    0   -6  -34  -18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I    0  -10   -2   -1  -17  -14   -3   -4   -1   -9   -4    0  -11    0   -4    0    2   -1  -29  -14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  <a:br>
              <a:rPr lang="en-US" altLang="en-US" sz="900" b="0">
                <a:latin typeface="Courier New" panose="02070309020205020404" pitchFamily="49" charset="0"/>
              </a:rPr>
            </a:br>
            <a:r>
              <a:rPr lang="en-US" altLang="en-US" sz="900">
                <a:latin typeface="Courier New" panose="02070309020205020404" pitchFamily="49" charset="0"/>
              </a:rPr>
              <a:t> D   -4  -15   -1   -2  -13  -16   -3   -8   -5   -6   -4   -1   -7   -2   -7   -3   -2   -6  -27  -12  100</a:t>
            </a:r>
            <a:r>
              <a:rPr lang="en-US" altLang="en-US" sz="900" b="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70659" name="Text Box 1028">
            <a:extLst>
              <a:ext uri="{FF2B5EF4-FFF2-40B4-BE49-F238E27FC236}">
                <a16:creationId xmlns:a16="http://schemas.microsoft.com/office/drawing/2014/main" id="{4FC6AE58-1E45-E78B-2617-434C6E862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103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FECD8F7F-0AE2-9BA5-12DE-A62ACD3F0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9800" y="457200"/>
            <a:ext cx="2438400" cy="2743200"/>
          </a:xfrm>
        </p:spPr>
        <p:txBody>
          <a:bodyPr/>
          <a:lstStyle/>
          <a:p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Profiles formula for position </a:t>
            </a:r>
            <a:b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3200">
                <a:latin typeface="Helvetica" pitchFamily="2" charset="0"/>
                <a:ea typeface="ＭＳ Ｐゴシック" panose="020B0600070205080204" pitchFamily="34" charset="-128"/>
              </a:rPr>
              <a:t>M(p,a)</a:t>
            </a: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18FBC7F6-4C06-38A5-747B-51C606F6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8763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/>
              <a:t>M(p,a) = chance of finding amino acid a at position p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M</a:t>
            </a:r>
            <a:r>
              <a:rPr lang="en-US" altLang="en-US" sz="2000" b="0" baseline="-25000"/>
              <a:t>simp</a:t>
            </a:r>
            <a:r>
              <a:rPr lang="en-US" altLang="en-US" sz="2000" b="0"/>
              <a:t>(p,a) = number of times a occurs at p divided by number of sequences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However, what if don</a:t>
            </a:r>
            <a:r>
              <a:rPr lang="ja-JP" altLang="en-US" sz="2000" b="0"/>
              <a:t>’</a:t>
            </a:r>
            <a:r>
              <a:rPr lang="en-US" altLang="ja-JP" sz="2000" b="0"/>
              <a:t>t have many sequences in alignment? M</a:t>
            </a:r>
            <a:r>
              <a:rPr lang="en-US" altLang="ja-JP" sz="2000" b="0" baseline="-25000"/>
              <a:t>simp</a:t>
            </a:r>
            <a:r>
              <a:rPr lang="en-US" altLang="ja-JP" sz="2000" b="0"/>
              <a:t>(p,a) might be baised. Zeros for rare amino acids. Thus: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M</a:t>
            </a:r>
            <a:r>
              <a:rPr lang="en-US" altLang="en-US" sz="2000" b="0" baseline="-25000"/>
              <a:t>cplx</a:t>
            </a:r>
            <a:r>
              <a:rPr lang="en-US" altLang="en-US" sz="2000" b="0"/>
              <a:t>(p,a)= </a:t>
            </a:r>
            <a:r>
              <a:rPr lang="en-US" altLang="en-US" sz="2000" b="0">
                <a:sym typeface="Symbol" pitchFamily="2" charset="2"/>
              </a:rPr>
              <a:t></a:t>
            </a:r>
            <a:r>
              <a:rPr lang="en-US" altLang="en-US" sz="2000" b="0" baseline="-25000"/>
              <a:t>b=1 to 20</a:t>
            </a:r>
            <a:r>
              <a:rPr lang="en-US" altLang="en-US" sz="2000" b="0" baseline="30000"/>
              <a:t> </a:t>
            </a:r>
            <a:r>
              <a:rPr lang="en-US" altLang="en-US" sz="2000" b="0"/>
              <a:t>M</a:t>
            </a:r>
            <a:r>
              <a:rPr lang="en-US" altLang="en-US" sz="2000" b="0" baseline="-25000"/>
              <a:t>simp</a:t>
            </a:r>
            <a:r>
              <a:rPr lang="en-US" altLang="en-US" sz="2000" b="0"/>
              <a:t>(p,b) x Y(b,a)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Y(b,a): Dayhoff matrix for </a:t>
            </a:r>
            <a:r>
              <a:rPr lang="en-US" altLang="en-US" sz="2000" b="0" i="1"/>
              <a:t>a</a:t>
            </a:r>
            <a:r>
              <a:rPr lang="en-US" altLang="en-US" sz="2000" b="0"/>
              <a:t> and </a:t>
            </a:r>
            <a:r>
              <a:rPr lang="en-US" altLang="en-US" sz="2000" b="0" i="1"/>
              <a:t>b</a:t>
            </a:r>
            <a:r>
              <a:rPr lang="en-US" altLang="en-US" sz="2000" b="0"/>
              <a:t> amino acids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endParaRPr lang="en-US" altLang="en-US" sz="2000" b="0"/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S(p,a) ~ </a:t>
            </a:r>
            <a:r>
              <a:rPr lang="en-US" altLang="en-US" sz="2000" b="0">
                <a:sym typeface="Symbol" pitchFamily="2" charset="2"/>
              </a:rPr>
              <a:t></a:t>
            </a:r>
            <a:r>
              <a:rPr lang="en-US" altLang="en-US" sz="2000" b="0" baseline="-25000"/>
              <a:t>a=1 to 20</a:t>
            </a:r>
            <a:r>
              <a:rPr lang="en-US" altLang="en-US" sz="2000" b="0" baseline="30000"/>
              <a:t> </a:t>
            </a:r>
            <a:r>
              <a:rPr lang="en-US" altLang="en-US" sz="2000" b="0"/>
              <a:t>M</a:t>
            </a:r>
            <a:r>
              <a:rPr lang="en-US" altLang="en-US" sz="2000" b="0" baseline="-25000"/>
              <a:t>simp</a:t>
            </a:r>
            <a:r>
              <a:rPr lang="en-US" altLang="en-US" sz="2000" b="0"/>
              <a:t>(p,a) ln M</a:t>
            </a:r>
            <a:r>
              <a:rPr lang="en-US" altLang="en-US" sz="2000" b="0" baseline="-25000"/>
              <a:t>simp</a:t>
            </a:r>
            <a:r>
              <a:rPr lang="en-US" altLang="en-US" sz="2000" b="0"/>
              <a:t>(p,a)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endParaRPr lang="en-US" altLang="en-US" sz="2000" b="0"/>
          </a:p>
        </p:txBody>
      </p:sp>
      <p:pic>
        <p:nvPicPr>
          <p:cNvPr id="72707" name="Picture 7">
            <a:extLst>
              <a:ext uri="{FF2B5EF4-FFF2-40B4-BE49-F238E27FC236}">
                <a16:creationId xmlns:a16="http://schemas.microsoft.com/office/drawing/2014/main" id="{FE009EFA-625B-1E9A-BADA-C17FE773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4724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560B404E-F2CC-FA6E-0526-A39A7FE601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Scanning for Motifs with PWMs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E96BCC92-9786-AC3B-BB85-7F2C1082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3">
            <a:extLst>
              <a:ext uri="{FF2B5EF4-FFF2-40B4-BE49-F238E27FC236}">
                <a16:creationId xmlns:a16="http://schemas.microsoft.com/office/drawing/2014/main" id="{D6032D5B-9BC8-C9E0-041E-759B3F61B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488113"/>
            <a:ext cx="27225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</a:rPr>
              <a:t>MacIsaac &amp; Fraenkel, 2006</a:t>
            </a:r>
          </a:p>
        </p:txBody>
      </p:sp>
      <p:sp>
        <p:nvSpPr>
          <p:cNvPr id="74756" name="TextBox 4">
            <a:extLst>
              <a:ext uri="{FF2B5EF4-FFF2-40B4-BE49-F238E27FC236}">
                <a16:creationId xmlns:a16="http://schemas.microsoft.com/office/drawing/2014/main" id="{75A54B67-A5A5-3132-5286-D4D16667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6477000"/>
            <a:ext cx="329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</a:rPr>
              <a:t>[Adapted from C Bruce, CBB752 '09]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1F1E99E4-E07F-1BEC-B045-5F6C63C1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9812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Y</a:t>
            </a:r>
            <a:r>
              <a:rPr lang="en-US" altLang="en-US">
                <a:ea typeface="ＭＳ Ｐゴシック" panose="020B0600070205080204" pitchFamily="34" charset="-128"/>
              </a:rPr>
              <a:t>-Blast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A90FA03C-AEAF-C6AF-26B8-8ECE7E54F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228600"/>
            <a:ext cx="3581400" cy="12954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Automatically builds profile and then searches with this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Also PHI-blast</a:t>
            </a:r>
          </a:p>
        </p:txBody>
      </p:sp>
      <p:graphicFrame>
        <p:nvGraphicFramePr>
          <p:cNvPr id="76803" name="Object 2">
            <a:extLst>
              <a:ext uri="{FF2B5EF4-FFF2-40B4-BE49-F238E27FC236}">
                <a16:creationId xmlns:a16="http://schemas.microsoft.com/office/drawing/2014/main" id="{64E6268E-1FC8-EBF3-F136-965448CC0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828800"/>
          <a:ext cx="64008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4" imgW="3810000" imgH="2273300" progId="">
                  <p:embed/>
                </p:oleObj>
              </mc:Choice>
              <mc:Fallback>
                <p:oleObj name="Image" r:id="rId4" imgW="3810000" imgH="22733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6400800" cy="38179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3">
            <a:extLst>
              <a:ext uri="{FF2B5EF4-FFF2-40B4-BE49-F238E27FC236}">
                <a16:creationId xmlns:a16="http://schemas.microsoft.com/office/drawing/2014/main" id="{B9EB1956-C28E-D054-E9DD-2E7041AAC4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971800"/>
          <a:ext cx="5592763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" r:id="rId6" imgW="2794000" imgH="1701800" progId="">
                  <p:embed/>
                </p:oleObj>
              </mc:Choice>
              <mc:Fallback>
                <p:oleObj name="Image" r:id="rId6" imgW="2794000" imgH="1701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5592763" cy="340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7">
            <a:extLst>
              <a:ext uri="{FF2B5EF4-FFF2-40B4-BE49-F238E27FC236}">
                <a16:creationId xmlns:a16="http://schemas.microsoft.com/office/drawing/2014/main" id="{C3312BEB-1F0D-EF16-9C16-98362C78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3063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Parameters: overall threshold, inclusion threshold, interations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B4C8174-B5CC-2FE4-2677-06FBA209D9DD}"/>
              </a:ext>
            </a:extLst>
          </p:cNvPr>
          <p:cNvSpPr/>
          <p:nvPr/>
        </p:nvSpPr>
        <p:spPr>
          <a:xfrm>
            <a:off x="3011488" y="4511675"/>
            <a:ext cx="504825" cy="90488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633F53-2980-2D68-DBFB-66CCAD2B2F9E}"/>
              </a:ext>
            </a:extLst>
          </p:cNvPr>
          <p:cNvSpPr/>
          <p:nvPr/>
        </p:nvSpPr>
        <p:spPr>
          <a:xfrm>
            <a:off x="3017838" y="2260600"/>
            <a:ext cx="503237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F4FAC4-B187-A092-7E65-C51F2DEB523D}"/>
              </a:ext>
            </a:extLst>
          </p:cNvPr>
          <p:cNvSpPr/>
          <p:nvPr/>
        </p:nvSpPr>
        <p:spPr>
          <a:xfrm>
            <a:off x="2051050" y="1495425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C5C717-5915-3380-C62E-B1FA0DFD9CA4}"/>
              </a:ext>
            </a:extLst>
          </p:cNvPr>
          <p:cNvSpPr/>
          <p:nvPr/>
        </p:nvSpPr>
        <p:spPr>
          <a:xfrm>
            <a:off x="2817813" y="1795463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8853" name="Title 1">
            <a:extLst>
              <a:ext uri="{FF2B5EF4-FFF2-40B4-BE49-F238E27FC236}">
                <a16:creationId xmlns:a16="http://schemas.microsoft.com/office/drawing/2014/main" id="{6431C9C6-C116-FEE0-7830-3AEC15ED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2775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PSI-BLAST (Position-Specific Iterative Basic Local Alignment Search Tool)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A94E0-54A1-4AAD-ECD4-8B7704444DD7}"/>
              </a:ext>
            </a:extLst>
          </p:cNvPr>
          <p:cNvSpPr/>
          <p:nvPr/>
        </p:nvSpPr>
        <p:spPr>
          <a:xfrm>
            <a:off x="1793875" y="14859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704A44-4ECA-14EF-4EA2-5917E60AE9E5}"/>
              </a:ext>
            </a:extLst>
          </p:cNvPr>
          <p:cNvSpPr/>
          <p:nvPr/>
        </p:nvSpPr>
        <p:spPr>
          <a:xfrm>
            <a:off x="693738" y="1962150"/>
            <a:ext cx="530225" cy="11112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202C1-191F-E438-9251-90CD4F6ADBDE}"/>
              </a:ext>
            </a:extLst>
          </p:cNvPr>
          <p:cNvSpPr/>
          <p:nvPr/>
        </p:nvSpPr>
        <p:spPr>
          <a:xfrm>
            <a:off x="1946275" y="16383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741E11-70E1-1F92-26F7-69A4DCF3742B}"/>
              </a:ext>
            </a:extLst>
          </p:cNvPr>
          <p:cNvSpPr/>
          <p:nvPr/>
        </p:nvSpPr>
        <p:spPr>
          <a:xfrm>
            <a:off x="2098675" y="17907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C0116-FDAA-F4FB-7BF8-CD63ECD41A0E}"/>
              </a:ext>
            </a:extLst>
          </p:cNvPr>
          <p:cNvSpPr/>
          <p:nvPr/>
        </p:nvSpPr>
        <p:spPr>
          <a:xfrm>
            <a:off x="2251075" y="19431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D0A5B6-2912-447F-FC8F-ECB321B7F5A7}"/>
              </a:ext>
            </a:extLst>
          </p:cNvPr>
          <p:cNvSpPr/>
          <p:nvPr/>
        </p:nvSpPr>
        <p:spPr>
          <a:xfrm>
            <a:off x="2403475" y="20955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569142-893C-15FA-DDD8-AB2FACE5A67A}"/>
              </a:ext>
            </a:extLst>
          </p:cNvPr>
          <p:cNvSpPr/>
          <p:nvPr/>
        </p:nvSpPr>
        <p:spPr>
          <a:xfrm>
            <a:off x="2555875" y="22479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33FD51-FC60-B316-BF9C-6D91B2AABE13}"/>
              </a:ext>
            </a:extLst>
          </p:cNvPr>
          <p:cNvSpPr/>
          <p:nvPr/>
        </p:nvSpPr>
        <p:spPr>
          <a:xfrm>
            <a:off x="2708275" y="24003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E4DE53-7A27-0B84-B062-5D8A726D6ED5}"/>
              </a:ext>
            </a:extLst>
          </p:cNvPr>
          <p:cNvSpPr/>
          <p:nvPr/>
        </p:nvSpPr>
        <p:spPr>
          <a:xfrm>
            <a:off x="2860675" y="25527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D0CFBD-D9C7-0E32-C44A-A3868DF7FF10}"/>
              </a:ext>
            </a:extLst>
          </p:cNvPr>
          <p:cNvSpPr/>
          <p:nvPr/>
        </p:nvSpPr>
        <p:spPr>
          <a:xfrm>
            <a:off x="5572125" y="2105025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A39B9C-DD82-CCC2-AF85-B50CDFD55664}"/>
              </a:ext>
            </a:extLst>
          </p:cNvPr>
          <p:cNvSpPr/>
          <p:nvPr/>
        </p:nvSpPr>
        <p:spPr>
          <a:xfrm>
            <a:off x="5557838" y="1804988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4DCBDB-A6EE-8A9D-EF5E-B41E511246B8}"/>
              </a:ext>
            </a:extLst>
          </p:cNvPr>
          <p:cNvSpPr/>
          <p:nvPr/>
        </p:nvSpPr>
        <p:spPr>
          <a:xfrm>
            <a:off x="5570538" y="1943100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2964F-547D-F16E-3CEA-3A9701DB60F4}"/>
              </a:ext>
            </a:extLst>
          </p:cNvPr>
          <p:cNvSpPr/>
          <p:nvPr/>
        </p:nvSpPr>
        <p:spPr>
          <a:xfrm>
            <a:off x="5300663" y="1795463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514C0F-BC89-48C7-825E-FF06AC1D11F6}"/>
              </a:ext>
            </a:extLst>
          </p:cNvPr>
          <p:cNvSpPr/>
          <p:nvPr/>
        </p:nvSpPr>
        <p:spPr>
          <a:xfrm>
            <a:off x="4851400" y="1939925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B1D47A-09CB-B2C6-CD19-C4893B8A95E9}"/>
              </a:ext>
            </a:extLst>
          </p:cNvPr>
          <p:cNvSpPr/>
          <p:nvPr/>
        </p:nvSpPr>
        <p:spPr>
          <a:xfrm>
            <a:off x="5110163" y="2093913"/>
            <a:ext cx="1535112" cy="904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FDAEE4-D4D9-BA33-07C8-4767AC3706E4}"/>
              </a:ext>
            </a:extLst>
          </p:cNvPr>
          <p:cNvSpPr/>
          <p:nvPr/>
        </p:nvSpPr>
        <p:spPr>
          <a:xfrm>
            <a:off x="5576888" y="4171950"/>
            <a:ext cx="503237" cy="90488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A11C0F-C4AC-6B6F-F319-38FF9BBB97C0}"/>
              </a:ext>
            </a:extLst>
          </p:cNvPr>
          <p:cNvSpPr/>
          <p:nvPr/>
        </p:nvSpPr>
        <p:spPr>
          <a:xfrm>
            <a:off x="5572125" y="4030663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9EE399-861B-D27A-F763-60705318E1D5}"/>
              </a:ext>
            </a:extLst>
          </p:cNvPr>
          <p:cNvSpPr/>
          <p:nvPr/>
        </p:nvSpPr>
        <p:spPr>
          <a:xfrm>
            <a:off x="5557838" y="3730625"/>
            <a:ext cx="504825" cy="90488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ED6361-4C2E-FF0D-8655-A2950221BEC0}"/>
              </a:ext>
            </a:extLst>
          </p:cNvPr>
          <p:cNvSpPr/>
          <p:nvPr/>
        </p:nvSpPr>
        <p:spPr>
          <a:xfrm>
            <a:off x="5570538" y="3868738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6F380D-AE51-CE0F-CBEB-7BBA248C810A}"/>
              </a:ext>
            </a:extLst>
          </p:cNvPr>
          <p:cNvSpPr/>
          <p:nvPr/>
        </p:nvSpPr>
        <p:spPr>
          <a:xfrm>
            <a:off x="5300663" y="3721100"/>
            <a:ext cx="1533525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53EC532-F84A-6196-CB44-011D9F6EB322}"/>
              </a:ext>
            </a:extLst>
          </p:cNvPr>
          <p:cNvSpPr/>
          <p:nvPr/>
        </p:nvSpPr>
        <p:spPr>
          <a:xfrm>
            <a:off x="4851400" y="3865563"/>
            <a:ext cx="1533525" cy="904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1B9417-0D69-808B-4404-F2DE6DF190E8}"/>
              </a:ext>
            </a:extLst>
          </p:cNvPr>
          <p:cNvSpPr/>
          <p:nvPr/>
        </p:nvSpPr>
        <p:spPr>
          <a:xfrm>
            <a:off x="5110163" y="4017963"/>
            <a:ext cx="1535112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150CEC-8A26-AB9A-1456-D88DC23B4A70}"/>
              </a:ext>
            </a:extLst>
          </p:cNvPr>
          <p:cNvSpPr/>
          <p:nvPr/>
        </p:nvSpPr>
        <p:spPr>
          <a:xfrm>
            <a:off x="4854575" y="4170363"/>
            <a:ext cx="1535113" cy="92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0C46DE4-738B-96D2-4502-8DCB27FBE845}"/>
              </a:ext>
            </a:extLst>
          </p:cNvPr>
          <p:cNvSpPr/>
          <p:nvPr/>
        </p:nvSpPr>
        <p:spPr>
          <a:xfrm>
            <a:off x="3170238" y="4359275"/>
            <a:ext cx="504825" cy="90488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15FC83-6F25-5205-59A1-045C803A38EB}"/>
              </a:ext>
            </a:extLst>
          </p:cNvPr>
          <p:cNvSpPr/>
          <p:nvPr/>
        </p:nvSpPr>
        <p:spPr>
          <a:xfrm>
            <a:off x="2759075" y="4217988"/>
            <a:ext cx="504825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5C434F7-7DD8-87B9-A324-295778C77932}"/>
              </a:ext>
            </a:extLst>
          </p:cNvPr>
          <p:cNvSpPr/>
          <p:nvPr/>
        </p:nvSpPr>
        <p:spPr>
          <a:xfrm>
            <a:off x="1793875" y="3452813"/>
            <a:ext cx="503238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CF24C7-5897-8A84-FFB2-5439F8D7C599}"/>
              </a:ext>
            </a:extLst>
          </p:cNvPr>
          <p:cNvSpPr/>
          <p:nvPr/>
        </p:nvSpPr>
        <p:spPr>
          <a:xfrm>
            <a:off x="2560638" y="3752850"/>
            <a:ext cx="503237" cy="92075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681FF9C-33A9-033B-4356-4854876D08F0}"/>
              </a:ext>
            </a:extLst>
          </p:cNvPr>
          <p:cNvSpPr/>
          <p:nvPr/>
        </p:nvSpPr>
        <p:spPr>
          <a:xfrm>
            <a:off x="1535113" y="34448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C05F31D-23C2-5B25-1573-DD317D3F8A28}"/>
              </a:ext>
            </a:extLst>
          </p:cNvPr>
          <p:cNvSpPr/>
          <p:nvPr/>
        </p:nvSpPr>
        <p:spPr>
          <a:xfrm>
            <a:off x="1687513" y="35972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800B2D-E442-4228-DA23-513652F21011}"/>
              </a:ext>
            </a:extLst>
          </p:cNvPr>
          <p:cNvSpPr/>
          <p:nvPr/>
        </p:nvSpPr>
        <p:spPr>
          <a:xfrm>
            <a:off x="1839913" y="37496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67878B-1888-2FCB-C5DB-DB5B5CCF0769}"/>
              </a:ext>
            </a:extLst>
          </p:cNvPr>
          <p:cNvSpPr/>
          <p:nvPr/>
        </p:nvSpPr>
        <p:spPr>
          <a:xfrm>
            <a:off x="1992313" y="39020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15BBE9-D42C-15FD-62AB-B68EE1C82EB2}"/>
              </a:ext>
            </a:extLst>
          </p:cNvPr>
          <p:cNvSpPr/>
          <p:nvPr/>
        </p:nvSpPr>
        <p:spPr>
          <a:xfrm>
            <a:off x="2144713" y="40544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8FAA1BF-66F5-3BDD-F9C7-D3DD5AE5099C}"/>
              </a:ext>
            </a:extLst>
          </p:cNvPr>
          <p:cNvSpPr/>
          <p:nvPr/>
        </p:nvSpPr>
        <p:spPr>
          <a:xfrm>
            <a:off x="2297113" y="42068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41B0CFF-0E55-F3A0-91C8-7B1DBAC7B4C4}"/>
              </a:ext>
            </a:extLst>
          </p:cNvPr>
          <p:cNvSpPr/>
          <p:nvPr/>
        </p:nvSpPr>
        <p:spPr>
          <a:xfrm>
            <a:off x="2449513" y="43592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8EE733-0275-5479-45D8-01EFBC576E08}"/>
              </a:ext>
            </a:extLst>
          </p:cNvPr>
          <p:cNvSpPr/>
          <p:nvPr/>
        </p:nvSpPr>
        <p:spPr>
          <a:xfrm>
            <a:off x="2601913" y="4511675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1C27FB9-E9AB-DA49-D777-35EE29F069BA}"/>
              </a:ext>
            </a:extLst>
          </p:cNvPr>
          <p:cNvSpPr/>
          <p:nvPr/>
        </p:nvSpPr>
        <p:spPr>
          <a:xfrm>
            <a:off x="5580063" y="4330700"/>
            <a:ext cx="503237" cy="90488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3AE419F-0946-1CF9-4A67-0F9B1B04C0BA}"/>
              </a:ext>
            </a:extLst>
          </p:cNvPr>
          <p:cNvSpPr/>
          <p:nvPr/>
        </p:nvSpPr>
        <p:spPr>
          <a:xfrm>
            <a:off x="5170488" y="4330700"/>
            <a:ext cx="1533525" cy="90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06B7FC3-7BA5-6786-D683-DD2C5D4E0933}"/>
              </a:ext>
            </a:extLst>
          </p:cNvPr>
          <p:cNvCxnSpPr/>
          <p:nvPr/>
        </p:nvCxnSpPr>
        <p:spPr>
          <a:xfrm>
            <a:off x="7026275" y="2005013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69DF55-CF25-8D3A-5514-318F6295F1EE}"/>
              </a:ext>
            </a:extLst>
          </p:cNvPr>
          <p:cNvSpPr/>
          <p:nvPr/>
        </p:nvSpPr>
        <p:spPr>
          <a:xfrm>
            <a:off x="7947025" y="4033838"/>
            <a:ext cx="530225" cy="1111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FAE926C-8B55-1E67-D73B-0A3907000322}"/>
              </a:ext>
            </a:extLst>
          </p:cNvPr>
          <p:cNvSpPr/>
          <p:nvPr/>
        </p:nvSpPr>
        <p:spPr>
          <a:xfrm>
            <a:off x="7947025" y="1944688"/>
            <a:ext cx="530225" cy="1127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9659286-0C4B-E2C2-622D-030548B8B148}"/>
              </a:ext>
            </a:extLst>
          </p:cNvPr>
          <p:cNvSpPr txBox="1"/>
          <p:nvPr/>
        </p:nvSpPr>
        <p:spPr>
          <a:xfrm>
            <a:off x="7450138" y="2035175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Profile Query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52958F-E113-031D-4B8C-B5662DFE5956}"/>
              </a:ext>
            </a:extLst>
          </p:cNvPr>
          <p:cNvSpPr txBox="1"/>
          <p:nvPr/>
        </p:nvSpPr>
        <p:spPr>
          <a:xfrm>
            <a:off x="7242175" y="4141788"/>
            <a:ext cx="19383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>
                <a:solidFill>
                  <a:prstClr val="black"/>
                </a:solidFill>
                <a:latin typeface="Calibri"/>
                <a:ea typeface="+mn-ea"/>
              </a:rPr>
              <a:t>New 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Profile Query</a:t>
            </a:r>
          </a:p>
        </p:txBody>
      </p:sp>
      <p:sp>
        <p:nvSpPr>
          <p:cNvPr id="128" name="Magnetic Disk 127">
            <a:extLst>
              <a:ext uri="{FF2B5EF4-FFF2-40B4-BE49-F238E27FC236}">
                <a16:creationId xmlns:a16="http://schemas.microsoft.com/office/drawing/2014/main" id="{8C6C2264-FAD7-C29A-56B6-9677FB36B9D1}"/>
              </a:ext>
            </a:extLst>
          </p:cNvPr>
          <p:cNvSpPr/>
          <p:nvPr/>
        </p:nvSpPr>
        <p:spPr>
          <a:xfrm>
            <a:off x="1617663" y="5454650"/>
            <a:ext cx="1500187" cy="1185863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1A36F7-D9C4-814C-83AC-FB44DA89DE1B}"/>
              </a:ext>
            </a:extLst>
          </p:cNvPr>
          <p:cNvSpPr txBox="1"/>
          <p:nvPr/>
        </p:nvSpPr>
        <p:spPr>
          <a:xfrm>
            <a:off x="300038" y="2044700"/>
            <a:ext cx="1316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Input Query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057E00F-F18E-C677-EB37-829A0C6DC38F}"/>
              </a:ext>
            </a:extLst>
          </p:cNvPr>
          <p:cNvSpPr/>
          <p:nvPr/>
        </p:nvSpPr>
        <p:spPr>
          <a:xfrm>
            <a:off x="3417888" y="4973638"/>
            <a:ext cx="3686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Continue iterate and search database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808B01D-E0E3-85A3-E2B1-2C4406C919A9}"/>
              </a:ext>
            </a:extLst>
          </p:cNvPr>
          <p:cNvCxnSpPr/>
          <p:nvPr/>
        </p:nvCxnSpPr>
        <p:spPr>
          <a:xfrm>
            <a:off x="7056438" y="4041775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AAA01D-D1F1-FF3B-661D-FF60824A9441}"/>
              </a:ext>
            </a:extLst>
          </p:cNvPr>
          <p:cNvCxnSpPr/>
          <p:nvPr/>
        </p:nvCxnSpPr>
        <p:spPr>
          <a:xfrm>
            <a:off x="1489075" y="201295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2C7C7D39-403E-99D0-3826-3A35DECCD563}"/>
              </a:ext>
            </a:extLst>
          </p:cNvPr>
          <p:cNvCxnSpPr/>
          <p:nvPr/>
        </p:nvCxnSpPr>
        <p:spPr>
          <a:xfrm rot="5400000">
            <a:off x="4940300" y="-4762"/>
            <a:ext cx="639763" cy="57610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216210DF-6ADF-F014-F672-6139D01C3A65}"/>
              </a:ext>
            </a:extLst>
          </p:cNvPr>
          <p:cNvCxnSpPr/>
          <p:nvPr/>
        </p:nvCxnSpPr>
        <p:spPr>
          <a:xfrm rot="5400000">
            <a:off x="4940300" y="2097088"/>
            <a:ext cx="639763" cy="57610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F3199932-74B3-E837-B1AC-400E369A0293}"/>
              </a:ext>
            </a:extLst>
          </p:cNvPr>
          <p:cNvSpPr txBox="1"/>
          <p:nvPr/>
        </p:nvSpPr>
        <p:spPr>
          <a:xfrm>
            <a:off x="4775200" y="4392613"/>
            <a:ext cx="208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Finds more matches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FB58474-B2B4-EEA2-5D99-BB078B6197A6}"/>
              </a:ext>
            </a:extLst>
          </p:cNvPr>
          <p:cNvSpPr txBox="1"/>
          <p:nvPr/>
        </p:nvSpPr>
        <p:spPr>
          <a:xfrm>
            <a:off x="2132013" y="6035675"/>
            <a:ext cx="4524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DB</a:t>
            </a: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6CA2256E-3CBC-7447-F545-07A47F5E3A21}"/>
              </a:ext>
            </a:extLst>
          </p:cNvPr>
          <p:cNvCxnSpPr/>
          <p:nvPr/>
        </p:nvCxnSpPr>
        <p:spPr>
          <a:xfrm>
            <a:off x="4135438" y="1939925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BA796A7-BCF0-9C4D-9A5B-7BFFB425EC3F}"/>
              </a:ext>
            </a:extLst>
          </p:cNvPr>
          <p:cNvCxnSpPr/>
          <p:nvPr/>
        </p:nvCxnSpPr>
        <p:spPr>
          <a:xfrm>
            <a:off x="4154488" y="40513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AB962F-3FF8-4E5B-B457-8EC4687DB8BD}"/>
              </a:ext>
            </a:extLst>
          </p:cNvPr>
          <p:cNvSpPr txBox="1"/>
          <p:nvPr/>
        </p:nvSpPr>
        <p:spPr>
          <a:xfrm>
            <a:off x="5407025" y="2209800"/>
            <a:ext cx="993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</a:rPr>
              <a:t>Matches</a:t>
            </a:r>
          </a:p>
        </p:txBody>
      </p:sp>
      <p:sp>
        <p:nvSpPr>
          <p:cNvPr id="78908" name="Text Box 2072">
            <a:extLst>
              <a:ext uri="{FF2B5EF4-FFF2-40B4-BE49-F238E27FC236}">
                <a16:creationId xmlns:a16="http://schemas.microsoft.com/office/drawing/2014/main" id="{27609B70-FB1A-9C17-CB91-30F8B2E6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72200"/>
            <a:ext cx="46656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Convergence vs explosion (polluted profiles)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CE26BBDF-1B9B-4F75-E906-773413AA5F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Alignment: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Probabilistic Approaches for Determining PWMs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C7016089-AB5F-C3CE-8FFA-41D868E728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Expectation Maximization: Search the PWM space randomly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Gibbs sampling: Search sequence space randomly.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7DD7A2A4-8E59-713D-1DEB-F23B2190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400800"/>
            <a:ext cx="3290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[Adapted from C Bruce, CBB752 '09]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E0D8AD23-B255-62BA-0412-2ABC7D06C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ea typeface="ＭＳ Ｐゴシック" panose="020B0600070205080204" pitchFamily="34" charset="-128"/>
              </a:rPr>
              <a:t>Expectation-Maximization</a:t>
            </a:r>
            <a:r>
              <a:rPr lang="en-US" altLang="en-US" sz="3600">
                <a:ea typeface="ＭＳ Ｐゴシック" panose="020B0600070205080204" pitchFamily="34" charset="-128"/>
              </a:rPr>
              <a:t> (</a:t>
            </a:r>
            <a:r>
              <a:rPr lang="en-US" altLang="en-US" sz="3600" b="1">
                <a:ea typeface="ＭＳ Ｐゴシック" panose="020B0600070205080204" pitchFamily="34" charset="-128"/>
              </a:rPr>
              <a:t>EM</a:t>
            </a:r>
            <a:r>
              <a:rPr lang="en-US" altLang="en-US" sz="3600">
                <a:ea typeface="ＭＳ Ｐゴシック" panose="020B0600070205080204" pitchFamily="34" charset="-128"/>
              </a:rPr>
              <a:t>) </a:t>
            </a:r>
            <a:r>
              <a:rPr lang="en-US" altLang="en-US" sz="3600" b="1">
                <a:ea typeface="ＭＳ Ｐゴシック" panose="020B0600070205080204" pitchFamily="34" charset="-128"/>
              </a:rPr>
              <a:t>algorithm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FEA2835A-5FFC-8634-9E69-659D933860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3048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x-none" sz="1800" dirty="0"/>
              <a:t>Used in statistics for finding maximum likelihood estimates of parameters in probabilistic models, where the model depends on unobserved latent variables.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x-none" sz="1800" dirty="0"/>
              <a:t>EM alternates between performing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x-none" sz="1400" dirty="0">
                <a:ea typeface="ＭＳ Ｐゴシック" charset="-128"/>
              </a:rPr>
              <a:t>an expectation (E) step, which computes an expectation of the likelihood by including the latent variables as if they were observed, and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x-none" sz="1400" dirty="0">
                <a:ea typeface="ＭＳ Ｐゴシック" charset="-128"/>
              </a:rPr>
              <a:t>a maximization (M) step, which computes the maximum likelihood estimates of the parameters by maximizing the expected likelihood found on the E step.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x-none" sz="1800" dirty="0"/>
              <a:t>The parameters found on the M step are then used to begin another E step, and the process is repeated.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x-none" sz="1800" dirty="0"/>
          </a:p>
          <a:p>
            <a:pPr marL="608013" indent="-608013" eaLnBrk="1" hangingPunct="1">
              <a:buFontTx/>
              <a:buAutoNum type="arabicPeriod"/>
              <a:defRPr/>
            </a:pPr>
            <a:r>
              <a:rPr lang="en-US" altLang="x-none" sz="1800" dirty="0">
                <a:latin typeface="Helvetica" charset="0"/>
              </a:rPr>
              <a:t>Guess an initial weight matrix</a:t>
            </a:r>
          </a:p>
          <a:p>
            <a:pPr marL="608013" indent="-608013" eaLnBrk="1" hangingPunct="1">
              <a:buFontTx/>
              <a:buAutoNum type="arabicPeriod"/>
              <a:defRPr/>
            </a:pPr>
            <a:r>
              <a:rPr lang="en-US" altLang="x-none" sz="1800" dirty="0">
                <a:latin typeface="Helvetica" charset="0"/>
              </a:rPr>
              <a:t>Use weight matrix to </a:t>
            </a:r>
            <a:r>
              <a:rPr lang="en-US" altLang="x-none" sz="1800" u="sng" dirty="0">
                <a:latin typeface="Helvetica" charset="0"/>
              </a:rPr>
              <a:t>predict instances</a:t>
            </a:r>
            <a:r>
              <a:rPr lang="en-US" altLang="x-none" sz="1800" dirty="0">
                <a:latin typeface="Helvetica" charset="0"/>
              </a:rPr>
              <a:t> in the input sequences </a:t>
            </a:r>
          </a:p>
          <a:p>
            <a:pPr marL="608013" indent="-608013" eaLnBrk="1" hangingPunct="1">
              <a:buFontTx/>
              <a:buAutoNum type="arabicPeriod"/>
              <a:defRPr/>
            </a:pPr>
            <a:r>
              <a:rPr lang="en-US" altLang="x-none" sz="1800" dirty="0">
                <a:latin typeface="Helvetica" charset="0"/>
              </a:rPr>
              <a:t>Use instances to </a:t>
            </a:r>
            <a:r>
              <a:rPr lang="en-US" altLang="x-none" sz="1800" u="sng" dirty="0">
                <a:latin typeface="Helvetica" charset="0"/>
              </a:rPr>
              <a:t>predict a weight matrix</a:t>
            </a:r>
          </a:p>
          <a:p>
            <a:pPr marL="608013" indent="-608013" eaLnBrk="1" hangingPunct="1">
              <a:buFontTx/>
              <a:buAutoNum type="arabicPeriod"/>
              <a:defRPr/>
            </a:pPr>
            <a:r>
              <a:rPr lang="en-US" altLang="x-none" sz="1800" dirty="0">
                <a:latin typeface="Helvetica" charset="0"/>
              </a:rPr>
              <a:t>Repeat 2 [E-step] &amp; 3 [M-step] until satisfied.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x-none" sz="1800" dirty="0"/>
          </a:p>
        </p:txBody>
      </p:sp>
      <p:sp>
        <p:nvSpPr>
          <p:cNvPr id="84995" name="TextBox 4">
            <a:extLst>
              <a:ext uri="{FF2B5EF4-FFF2-40B4-BE49-F238E27FC236}">
                <a16:creationId xmlns:a16="http://schemas.microsoft.com/office/drawing/2014/main" id="{E6414BB3-63A4-757F-71FD-B0D6EB82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6473825"/>
            <a:ext cx="371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[Also Adapted from C Bruce, CBB752 '09]</a:t>
            </a:r>
          </a:p>
        </p:txBody>
      </p:sp>
      <p:sp>
        <p:nvSpPr>
          <p:cNvPr id="84996" name="TextBox 4">
            <a:extLst>
              <a:ext uri="{FF2B5EF4-FFF2-40B4-BE49-F238E27FC236}">
                <a16:creationId xmlns:a16="http://schemas.microsoft.com/office/drawing/2014/main" id="{673805C7-043D-3A2A-0FB6-EC9B0808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616585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[Adapted from B Noble, GS 541 at UW, http://noble.gs.washington.edu/~wnoble/genome541/]</a:t>
            </a:r>
          </a:p>
        </p:txBody>
      </p:sp>
      <p:sp>
        <p:nvSpPr>
          <p:cNvPr id="84997" name="TextBox 1">
            <a:extLst>
              <a:ext uri="{FF2B5EF4-FFF2-40B4-BE49-F238E27FC236}">
                <a16:creationId xmlns:a16="http://schemas.microsoft.com/office/drawing/2014/main" id="{31C011E9-0C7A-A866-14FB-A2A270A5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889625"/>
            <a:ext cx="734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Another good source is Wes Craven’s 776 course: https://www.biostat.wisc.edu/~craven/776/lecture9.pdf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1C0AF23-FE28-5BDC-98CA-E25C059E9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Sequence Alignment Topics</a:t>
            </a:r>
          </a:p>
        </p:txBody>
      </p:sp>
      <p:sp>
        <p:nvSpPr>
          <p:cNvPr id="45058" name="Rectangle 6">
            <a:extLst>
              <a:ext uri="{FF2B5EF4-FFF2-40B4-BE49-F238E27FC236}">
                <a16:creationId xmlns:a16="http://schemas.microsoft.com/office/drawing/2014/main" id="{6F9274F0-6E72-781C-F3FC-FEB6C9219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Multiple Sequence Alignment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Motifs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Fast identification methods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Profile Patterns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Refinement via EM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Gibbs Sampling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HMMs</a:t>
            </a:r>
          </a:p>
          <a:p>
            <a:pPr eaLnBrk="1" hangingPunct="1"/>
            <a:r>
              <a:rPr lang="en-US" altLang="en-US" sz="2000">
                <a:ea typeface="ＭＳ Ｐゴシック" panose="020B0600070205080204" pitchFamily="34" charset="-128"/>
              </a:rPr>
              <a:t>Applications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Protein Domain databases</a:t>
            </a:r>
          </a:p>
          <a:p>
            <a:pPr lvl="1" eaLnBrk="1" hangingPunct="1"/>
            <a:r>
              <a:rPr lang="en-US" altLang="en-US" sz="1600">
                <a:ea typeface="ＭＳ Ｐゴシック" panose="020B0600070205080204" pitchFamily="34" charset="-128"/>
              </a:rPr>
              <a:t>Regression vs expression</a:t>
            </a:r>
          </a:p>
          <a:p>
            <a:pPr eaLnBrk="1" hangingPunct="1">
              <a:buFontTx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EF44F9C2-3D70-568F-943F-80D9D359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0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0"/>
          </a:p>
        </p:txBody>
      </p:sp>
    </p:spTree>
  </p:cSld>
  <p:clrMapOvr>
    <a:masterClrMapping/>
  </p:clrMapOvr>
  <p:transition advTm="5457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3">
            <a:extLst>
              <a:ext uri="{FF2B5EF4-FFF2-40B4-BE49-F238E27FC236}">
                <a16:creationId xmlns:a16="http://schemas.microsoft.com/office/drawing/2014/main" id="{1FBF82B8-ECAA-0828-8AC9-A5A816312D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Alignment</a:t>
            </a:r>
          </a:p>
        </p:txBody>
      </p:sp>
      <p:sp>
        <p:nvSpPr>
          <p:cNvPr id="87042" name="Subtitle 4">
            <a:extLst>
              <a:ext uri="{FF2B5EF4-FFF2-40B4-BE49-F238E27FC236}">
                <a16:creationId xmlns:a16="http://schemas.microsoft.com/office/drawing/2014/main" id="{4B502AE8-7F80-5578-08F5-2E1F92203C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Gibbs Sampling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85C80F5C-8C58-1348-58C3-E27EC028B1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Initialization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30081A3D-F945-D93C-8F89-AE5D82C1E6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1: Randomly guess an instance </a:t>
            </a:r>
            <a:r>
              <a:rPr lang="en-US" altLang="en-US" i="1"/>
              <a:t>s</a:t>
            </a:r>
            <a:r>
              <a:rPr lang="en-US" altLang="en-US" i="1" baseline="-25000"/>
              <a:t>i</a:t>
            </a:r>
            <a:r>
              <a:rPr lang="en-US" altLang="en-US"/>
              <a:t> from each of </a:t>
            </a:r>
            <a:r>
              <a:rPr lang="en-US" altLang="en-US" i="1"/>
              <a:t>t</a:t>
            </a:r>
            <a:r>
              <a:rPr lang="en-US" altLang="en-US"/>
              <a:t> input sequences {</a:t>
            </a:r>
            <a:r>
              <a:rPr lang="en-US" altLang="en-US" i="1"/>
              <a:t>S</a:t>
            </a:r>
            <a:r>
              <a:rPr lang="en-US" altLang="en-US" i="1" baseline="-25000"/>
              <a:t>1</a:t>
            </a:r>
            <a:r>
              <a:rPr lang="en-US" altLang="en-US" i="1"/>
              <a:t>, ..., S</a:t>
            </a:r>
            <a:r>
              <a:rPr lang="en-US" altLang="en-US" i="1" baseline="-25000"/>
              <a:t>t</a:t>
            </a:r>
            <a:r>
              <a:rPr lang="en-US" altLang="en-US"/>
              <a:t>}</a:t>
            </a:r>
            <a:r>
              <a:rPr lang="en-US" altLang="en-US" i="1"/>
              <a:t>.</a:t>
            </a:r>
          </a:p>
        </p:txBody>
      </p:sp>
      <p:sp>
        <p:nvSpPr>
          <p:cNvPr id="88067" name="Line 4">
            <a:extLst>
              <a:ext uri="{FF2B5EF4-FFF2-40B4-BE49-F238E27FC236}">
                <a16:creationId xmlns:a16="http://schemas.microsoft.com/office/drawing/2014/main" id="{152BDBC8-EADB-ADE8-5043-DBDF5FF2E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4290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8068" name="Text Box 5">
            <a:extLst>
              <a:ext uri="{FF2B5EF4-FFF2-40B4-BE49-F238E27FC236}">
                <a16:creationId xmlns:a16="http://schemas.microsoft.com/office/drawing/2014/main" id="{D5D6D0B5-9750-5716-62FC-A6F774C56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3429000"/>
            <a:ext cx="1250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1</a:t>
            </a:r>
          </a:p>
        </p:txBody>
      </p:sp>
      <p:sp>
        <p:nvSpPr>
          <p:cNvPr id="88069" name="Line 6">
            <a:extLst>
              <a:ext uri="{FF2B5EF4-FFF2-40B4-BE49-F238E27FC236}">
                <a16:creationId xmlns:a16="http://schemas.microsoft.com/office/drawing/2014/main" id="{CA86428A-D702-26EF-8D4C-782315570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8862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8070" name="Text Box 7">
            <a:extLst>
              <a:ext uri="{FF2B5EF4-FFF2-40B4-BE49-F238E27FC236}">
                <a16:creationId xmlns:a16="http://schemas.microsoft.com/office/drawing/2014/main" id="{29DF3AB2-C2CE-7323-02D0-6D8B6042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886200"/>
            <a:ext cx="1254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2</a:t>
            </a:r>
          </a:p>
        </p:txBody>
      </p:sp>
      <p:sp>
        <p:nvSpPr>
          <p:cNvPr id="88071" name="Line 8">
            <a:extLst>
              <a:ext uri="{FF2B5EF4-FFF2-40B4-BE49-F238E27FC236}">
                <a16:creationId xmlns:a16="http://schemas.microsoft.com/office/drawing/2014/main" id="{E933A8A0-5EBB-4084-DC53-51ED695E0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3434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8072" name="Text Box 9">
            <a:extLst>
              <a:ext uri="{FF2B5EF4-FFF2-40B4-BE49-F238E27FC236}">
                <a16:creationId xmlns:a16="http://schemas.microsoft.com/office/drawing/2014/main" id="{579703D1-2A51-448C-0289-F92E1434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343400"/>
            <a:ext cx="1250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3</a:t>
            </a:r>
          </a:p>
        </p:txBody>
      </p:sp>
      <p:sp>
        <p:nvSpPr>
          <p:cNvPr id="88073" name="Line 10">
            <a:extLst>
              <a:ext uri="{FF2B5EF4-FFF2-40B4-BE49-F238E27FC236}">
                <a16:creationId xmlns:a16="http://schemas.microsoft.com/office/drawing/2014/main" id="{710A8758-A0F5-3C28-938A-D89F447DA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8006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8074" name="Text Box 11">
            <a:extLst>
              <a:ext uri="{FF2B5EF4-FFF2-40B4-BE49-F238E27FC236}">
                <a16:creationId xmlns:a16="http://schemas.microsoft.com/office/drawing/2014/main" id="{58B0754E-437C-51B1-B9A6-B11C597F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4800600"/>
            <a:ext cx="1250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4</a:t>
            </a:r>
          </a:p>
        </p:txBody>
      </p:sp>
      <p:sp>
        <p:nvSpPr>
          <p:cNvPr id="88075" name="Line 12">
            <a:extLst>
              <a:ext uri="{FF2B5EF4-FFF2-40B4-BE49-F238E27FC236}">
                <a16:creationId xmlns:a16="http://schemas.microsoft.com/office/drawing/2014/main" id="{9F89FF07-535B-12B7-F396-BADC152D5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2578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8076" name="Text Box 13">
            <a:extLst>
              <a:ext uri="{FF2B5EF4-FFF2-40B4-BE49-F238E27FC236}">
                <a16:creationId xmlns:a16="http://schemas.microsoft.com/office/drawing/2014/main" id="{DA59424A-3EB6-4A61-FB89-C32D81943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257800"/>
            <a:ext cx="1250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5</a:t>
            </a:r>
          </a:p>
        </p:txBody>
      </p:sp>
      <p:sp>
        <p:nvSpPr>
          <p:cNvPr id="88077" name="Rectangle 14">
            <a:extLst>
              <a:ext uri="{FF2B5EF4-FFF2-40B4-BE49-F238E27FC236}">
                <a16:creationId xmlns:a16="http://schemas.microsoft.com/office/drawing/2014/main" id="{C9327C33-05E9-90E5-ACAB-236007F6B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988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88078" name="Rectangle 15">
            <a:extLst>
              <a:ext uri="{FF2B5EF4-FFF2-40B4-BE49-F238E27FC236}">
                <a16:creationId xmlns:a16="http://schemas.microsoft.com/office/drawing/2014/main" id="{13C8DC92-F1FB-A2FA-214A-F7DC0982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560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88079" name="Rectangle 16">
            <a:extLst>
              <a:ext uri="{FF2B5EF4-FFF2-40B4-BE49-F238E27FC236}">
                <a16:creationId xmlns:a16="http://schemas.microsoft.com/office/drawing/2014/main" id="{20054ED8-81B6-DED0-4727-D4499225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1132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88080" name="Rectangle 17">
            <a:extLst>
              <a:ext uri="{FF2B5EF4-FFF2-40B4-BE49-F238E27FC236}">
                <a16:creationId xmlns:a16="http://schemas.microsoft.com/office/drawing/2014/main" id="{43C30FF0-9E59-469A-F6BD-FAB439E5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04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88081" name="Rectangle 18">
            <a:extLst>
              <a:ext uri="{FF2B5EF4-FFF2-40B4-BE49-F238E27FC236}">
                <a16:creationId xmlns:a16="http://schemas.microsoft.com/office/drawing/2014/main" id="{2A7C49D8-C6CB-ECB6-CBBA-41104DB41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0276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88082" name="Text Box 20">
            <a:extLst>
              <a:ext uri="{FF2B5EF4-FFF2-40B4-BE49-F238E27FC236}">
                <a16:creationId xmlns:a16="http://schemas.microsoft.com/office/drawing/2014/main" id="{AE3CBC76-A066-0ACD-1AA4-005CFD15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81400"/>
            <a:ext cx="14906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ACAGTGT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TTAGACC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GTGACCA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ACCCAGG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CAGGTTT</a:t>
            </a:r>
          </a:p>
        </p:txBody>
      </p:sp>
      <p:sp>
        <p:nvSpPr>
          <p:cNvPr id="88083" name="Line 21">
            <a:extLst>
              <a:ext uri="{FF2B5EF4-FFF2-40B4-BE49-F238E27FC236}">
                <a16:creationId xmlns:a16="http://schemas.microsoft.com/office/drawing/2014/main" id="{941FD110-9DC3-2586-BC2B-5D762B561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429000"/>
            <a:ext cx="4343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88084" name="Line 22">
            <a:extLst>
              <a:ext uri="{FF2B5EF4-FFF2-40B4-BE49-F238E27FC236}">
                <a16:creationId xmlns:a16="http://schemas.microsoft.com/office/drawing/2014/main" id="{8D7DC046-7C99-C372-3D4D-D762B562D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886200"/>
            <a:ext cx="3505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88085" name="Line 23">
            <a:extLst>
              <a:ext uri="{FF2B5EF4-FFF2-40B4-BE49-F238E27FC236}">
                <a16:creationId xmlns:a16="http://schemas.microsoft.com/office/drawing/2014/main" id="{8E051CEC-8818-699A-96D5-B2BFAA892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43400"/>
            <a:ext cx="3810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88086" name="Line 24">
            <a:extLst>
              <a:ext uri="{FF2B5EF4-FFF2-40B4-BE49-F238E27FC236}">
                <a16:creationId xmlns:a16="http://schemas.microsoft.com/office/drawing/2014/main" id="{1FAEC813-B05F-4677-CFA9-946588919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724400"/>
            <a:ext cx="2362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88087" name="Line 25">
            <a:extLst>
              <a:ext uri="{FF2B5EF4-FFF2-40B4-BE49-F238E27FC236}">
                <a16:creationId xmlns:a16="http://schemas.microsoft.com/office/drawing/2014/main" id="{C06D6E51-6D86-EC60-C5BD-112807869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029200"/>
            <a:ext cx="3352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88088" name="TextBox 4">
            <a:extLst>
              <a:ext uri="{FF2B5EF4-FFF2-40B4-BE49-F238E27FC236}">
                <a16:creationId xmlns:a16="http://schemas.microsoft.com/office/drawing/2014/main" id="{9DFB9616-78A1-E20C-2F23-C91C9D727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4008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[Adapted from B Noble, GS 541 at UW, http://noble.gs.washington.edu/~wnoble/genome541/]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C9656EE5-26DA-28EE-457A-3B6B8B6753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Gibbs sampler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2F37847A-5E2C-2AD4-DAAE-316FFE5343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Steps 2 &amp; 3 (search):</a:t>
            </a:r>
          </a:p>
          <a:p>
            <a:pPr lvl="1" eaLnBrk="1" hangingPunct="1"/>
            <a:r>
              <a:rPr lang="en-US" altLang="en-US" sz="2400"/>
              <a:t>Throw away an instance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i</a:t>
            </a:r>
            <a:r>
              <a:rPr lang="en-US" altLang="en-US" sz="2400"/>
              <a:t>: remaining (</a:t>
            </a:r>
            <a:r>
              <a:rPr lang="en-US" altLang="en-US" sz="2400" i="1"/>
              <a:t>t - 1</a:t>
            </a:r>
            <a:r>
              <a:rPr lang="en-US" altLang="en-US" sz="2400"/>
              <a:t>)</a:t>
            </a:r>
            <a:r>
              <a:rPr lang="en-US" altLang="en-US" sz="2400" i="1"/>
              <a:t> </a:t>
            </a:r>
            <a:r>
              <a:rPr lang="en-US" altLang="en-US" sz="2400"/>
              <a:t>instances define </a:t>
            </a:r>
            <a:r>
              <a:rPr lang="en-US" altLang="en-US" sz="2400" u="sng"/>
              <a:t>weight matrix</a:t>
            </a:r>
            <a:r>
              <a:rPr lang="en-US" altLang="en-US" sz="2400"/>
              <a:t>.</a:t>
            </a:r>
          </a:p>
          <a:p>
            <a:pPr lvl="1" eaLnBrk="1" hangingPunct="1"/>
            <a:r>
              <a:rPr lang="en-US" altLang="en-US" sz="2400"/>
              <a:t>Weight matrix defines </a:t>
            </a:r>
            <a:r>
              <a:rPr lang="en-US" altLang="en-US" sz="2400" u="sng"/>
              <a:t>instance probability</a:t>
            </a:r>
            <a:r>
              <a:rPr lang="en-US" altLang="en-US" sz="2400"/>
              <a:t> at each position of input string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i</a:t>
            </a:r>
            <a:endParaRPr lang="en-US" altLang="en-US" sz="2400"/>
          </a:p>
          <a:p>
            <a:pPr lvl="1" eaLnBrk="1" hangingPunct="1"/>
            <a:r>
              <a:rPr lang="en-US" altLang="en-US" sz="2400" u="sng"/>
              <a:t>Pick new </a:t>
            </a:r>
            <a:r>
              <a:rPr lang="en-US" altLang="en-US" sz="2400" i="1" u="sng"/>
              <a:t>s</a:t>
            </a:r>
            <a:r>
              <a:rPr lang="en-US" altLang="en-US" sz="2400" i="1" u="sng" baseline="-25000"/>
              <a:t>i</a:t>
            </a:r>
            <a:r>
              <a:rPr lang="en-US" altLang="en-US" sz="2400"/>
              <a:t> according to probability distribution (not necessarily always the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i </a:t>
            </a:r>
            <a:r>
              <a:rPr lang="en-US" altLang="en-US" sz="2400" i="1"/>
              <a:t> </a:t>
            </a:r>
            <a:r>
              <a:rPr lang="en-US" altLang="en-US" sz="2400"/>
              <a:t>giving the highest prob.)   </a:t>
            </a:r>
          </a:p>
          <a:p>
            <a:pPr eaLnBrk="1" hangingPunct="1"/>
            <a:r>
              <a:rPr lang="en-US" altLang="en-US" sz="2800"/>
              <a:t>Return highest-scoring motif seen</a:t>
            </a:r>
          </a:p>
        </p:txBody>
      </p:sp>
      <p:sp>
        <p:nvSpPr>
          <p:cNvPr id="90115" name="TextBox 4">
            <a:extLst>
              <a:ext uri="{FF2B5EF4-FFF2-40B4-BE49-F238E27FC236}">
                <a16:creationId xmlns:a16="http://schemas.microsoft.com/office/drawing/2014/main" id="{515F8AA2-150D-A3C9-99C2-485EFED7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4008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[Adapted from B Noble, GS 541 at UW, http://noble.gs.washington.edu/~wnoble/genome541/]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Object 2">
            <a:extLst>
              <a:ext uri="{FF2B5EF4-FFF2-40B4-BE49-F238E27FC236}">
                <a16:creationId xmlns:a16="http://schemas.microsoft.com/office/drawing/2014/main" id="{2837D9C2-674E-5CCE-BBE1-D0F9D08EB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038600"/>
          <a:ext cx="43434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4" imgW="6921500" imgH="3898900" progId="Excel.Chart.8">
                  <p:embed/>
                </p:oleObj>
              </mc:Choice>
              <mc:Fallback>
                <p:oleObj name="Chart" r:id="rId4" imgW="6921500" imgH="38989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434340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2" name="Rectangle 2">
            <a:extLst>
              <a:ext uri="{FF2B5EF4-FFF2-40B4-BE49-F238E27FC236}">
                <a16:creationId xmlns:a16="http://schemas.microsoft.com/office/drawing/2014/main" id="{4CAA5F63-436C-E06D-B543-D17F3719BA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Sampler step illustration:</a:t>
            </a: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D4FD6FFD-F72B-E633-C29E-AE46EEB5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843088"/>
            <a:ext cx="14430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ACAGTGT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TAGGCGT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ACACCGT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???????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CAGGTTT</a:t>
            </a:r>
          </a:p>
        </p:txBody>
      </p:sp>
      <p:sp>
        <p:nvSpPr>
          <p:cNvPr id="92164" name="AutoShape 6">
            <a:extLst>
              <a:ext uri="{FF2B5EF4-FFF2-40B4-BE49-F238E27FC236}">
                <a16:creationId xmlns:a16="http://schemas.microsoft.com/office/drawing/2014/main" id="{0E5D43A8-433B-31B8-2B54-2683E06F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16764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92165" name="Text Box 7">
            <a:extLst>
              <a:ext uri="{FF2B5EF4-FFF2-40B4-BE49-F238E27FC236}">
                <a16:creationId xmlns:a16="http://schemas.microsoft.com/office/drawing/2014/main" id="{A1BF300F-FD50-1F15-043B-75629D90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1989138"/>
            <a:ext cx="436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urierPS" pitchFamily="49" charset="0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urierPS" pitchFamily="49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urierPS" pitchFamily="49" charset="0"/>
              </a:rPr>
              <a:t>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CourierPS" pitchFamily="49" charset="0"/>
              </a:rPr>
              <a:t>T</a:t>
            </a:r>
          </a:p>
        </p:txBody>
      </p:sp>
      <p:graphicFrame>
        <p:nvGraphicFramePr>
          <p:cNvPr id="46142" name="Group 62">
            <a:extLst>
              <a:ext uri="{FF2B5EF4-FFF2-40B4-BE49-F238E27FC236}">
                <a16:creationId xmlns:a16="http://schemas.microsoft.com/office/drawing/2014/main" id="{FE5636E3-2094-A64A-222F-D19EC44E607A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1981200"/>
          <a:ext cx="3081338" cy="1503364"/>
        </p:xfrm>
        <a:graphic>
          <a:graphicData uri="http://schemas.openxmlformats.org/drawingml/2006/table">
            <a:tbl>
              <a:tblPr/>
              <a:tblGrid>
                <a:gridCol w="43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208" name="Line 64">
            <a:extLst>
              <a:ext uri="{FF2B5EF4-FFF2-40B4-BE49-F238E27FC236}">
                <a16:creationId xmlns:a16="http://schemas.microsoft.com/office/drawing/2014/main" id="{88BE2A27-56B7-29D8-E0F5-42E92ABF4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562600"/>
            <a:ext cx="434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92209" name="Line 68">
            <a:extLst>
              <a:ext uri="{FF2B5EF4-FFF2-40B4-BE49-F238E27FC236}">
                <a16:creationId xmlns:a16="http://schemas.microsoft.com/office/drawing/2014/main" id="{0EB5B793-AF53-F23B-98FD-E4FE5FDB1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5562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92210" name="Text Box 69">
            <a:extLst>
              <a:ext uri="{FF2B5EF4-FFF2-40B4-BE49-F238E27FC236}">
                <a16:creationId xmlns:a16="http://schemas.microsoft.com/office/drawing/2014/main" id="{C690F8CD-5DF1-69A8-EDF5-19EEBA2D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6248400"/>
            <a:ext cx="2032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ACGCCGT:20%</a:t>
            </a:r>
          </a:p>
        </p:txBody>
      </p:sp>
      <p:sp>
        <p:nvSpPr>
          <p:cNvPr id="92211" name="Line 70">
            <a:extLst>
              <a:ext uri="{FF2B5EF4-FFF2-40B4-BE49-F238E27FC236}">
                <a16:creationId xmlns:a16="http://schemas.microsoft.com/office/drawing/2014/main" id="{A00BE87E-540E-59D9-9D2D-EC42555E6C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5562600"/>
            <a:ext cx="52863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92212" name="Text Box 71">
            <a:extLst>
              <a:ext uri="{FF2B5EF4-FFF2-40B4-BE49-F238E27FC236}">
                <a16:creationId xmlns:a16="http://schemas.microsoft.com/office/drawing/2014/main" id="{0A364AE0-F683-6992-87CE-3DB44CA2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248400"/>
            <a:ext cx="20447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ACGGCGT:52%</a:t>
            </a:r>
          </a:p>
        </p:txBody>
      </p:sp>
      <p:sp>
        <p:nvSpPr>
          <p:cNvPr id="92213" name="AutoShape 72">
            <a:extLst>
              <a:ext uri="{FF2B5EF4-FFF2-40B4-BE49-F238E27FC236}">
                <a16:creationId xmlns:a16="http://schemas.microsoft.com/office/drawing/2014/main" id="{EB432E85-52D3-6702-3D09-ECA10F65FC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38800" y="3886200"/>
            <a:ext cx="9144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5" rIns="91430" bIns="45715" anchor="ctr"/>
          <a:lstStyle/>
          <a:p>
            <a:endParaRPr lang="en-US"/>
          </a:p>
        </p:txBody>
      </p:sp>
      <p:sp>
        <p:nvSpPr>
          <p:cNvPr id="92214" name="AutoShape 73">
            <a:extLst>
              <a:ext uri="{FF2B5EF4-FFF2-40B4-BE49-F238E27FC236}">
                <a16:creationId xmlns:a16="http://schemas.microsoft.com/office/drawing/2014/main" id="{0639ED8F-2843-2A4D-9CB4-B39C737883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5181600"/>
            <a:ext cx="18288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92215" name="Text Box 74">
            <a:extLst>
              <a:ext uri="{FF2B5EF4-FFF2-40B4-BE49-F238E27FC236}">
                <a16:creationId xmlns:a16="http://schemas.microsoft.com/office/drawing/2014/main" id="{689ED74C-8650-6122-DCE4-5B5646163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48200"/>
            <a:ext cx="14763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ACAGTGT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TAGGCGT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ACACCGT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CentSchbook Mono BT" pitchFamily="49" charset="0"/>
              </a:rPr>
              <a:t>ACGCCGT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CAGGTTT</a:t>
            </a:r>
          </a:p>
        </p:txBody>
      </p:sp>
      <p:sp>
        <p:nvSpPr>
          <p:cNvPr id="92216" name="Text Box 80">
            <a:extLst>
              <a:ext uri="{FF2B5EF4-FFF2-40B4-BE49-F238E27FC236}">
                <a16:creationId xmlns:a16="http://schemas.microsoft.com/office/drawing/2014/main" id="{AE4D0B29-23F3-16F7-05E3-D068EFBA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5562600"/>
            <a:ext cx="1250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4</a:t>
            </a:r>
          </a:p>
        </p:txBody>
      </p:sp>
      <p:sp>
        <p:nvSpPr>
          <p:cNvPr id="92217" name="Text Box 81">
            <a:extLst>
              <a:ext uri="{FF2B5EF4-FFF2-40B4-BE49-F238E27FC236}">
                <a16:creationId xmlns:a16="http://schemas.microsoft.com/office/drawing/2014/main" id="{EF3931C4-F0AB-D83F-6410-13736B40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715000"/>
            <a:ext cx="6762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entSchbook Mono BT" pitchFamily="49" charset="0"/>
              </a:rPr>
              <a:t>11%</a:t>
            </a:r>
          </a:p>
        </p:txBody>
      </p:sp>
      <p:sp>
        <p:nvSpPr>
          <p:cNvPr id="92218" name="Line 82">
            <a:extLst>
              <a:ext uri="{FF2B5EF4-FFF2-40B4-BE49-F238E27FC236}">
                <a16:creationId xmlns:a16="http://schemas.microsoft.com/office/drawing/2014/main" id="{B0FC6F45-2AFD-2F16-E620-7D70C8248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56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92219" name="Rectangle 83">
            <a:extLst>
              <a:ext uri="{FF2B5EF4-FFF2-40B4-BE49-F238E27FC236}">
                <a16:creationId xmlns:a16="http://schemas.microsoft.com/office/drawing/2014/main" id="{7CF2F09C-8D53-DAD9-15FF-ADD1FD8E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2413"/>
            <a:ext cx="228600" cy="460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92220" name="Line 84">
            <a:extLst>
              <a:ext uri="{FF2B5EF4-FFF2-40B4-BE49-F238E27FC236}">
                <a16:creationId xmlns:a16="http://schemas.microsoft.com/office/drawing/2014/main" id="{5C2707F6-344B-E4F1-D0DF-85304742DC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5562600"/>
            <a:ext cx="419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5" rIns="91430" bIns="45715" anchor="ctr">
            <a:spAutoFit/>
          </a:bodyPr>
          <a:lstStyle/>
          <a:p>
            <a:endParaRPr lang="en-US"/>
          </a:p>
        </p:txBody>
      </p:sp>
      <p:sp>
        <p:nvSpPr>
          <p:cNvPr id="92221" name="TextBox 4">
            <a:extLst>
              <a:ext uri="{FF2B5EF4-FFF2-40B4-BE49-F238E27FC236}">
                <a16:creationId xmlns:a16="http://schemas.microsoft.com/office/drawing/2014/main" id="{2716F370-0996-8D59-16AB-F3E3C61FD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606060"/>
                </a:solidFill>
                <a:latin typeface="Arial" panose="020B0604020202020204" pitchFamily="34" charset="0"/>
              </a:rPr>
              <a:t>[Adapted from B Noble, GS 541 at UW, http://noble.gs.washington.edu/~wnoble/genome541/]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36514035-87C2-861B-C48C-3D17AB64DC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Comparison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4EB9A7FF-FF16-52B2-E424-79C300BC60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Both EM and Gibbs sampling involve iterating over two steps</a:t>
            </a:r>
          </a:p>
          <a:p>
            <a:pPr eaLnBrk="1" hangingPunct="1"/>
            <a:r>
              <a:rPr lang="en-US" altLang="en-US" sz="2800"/>
              <a:t>Convergence:</a:t>
            </a:r>
          </a:p>
          <a:p>
            <a:pPr lvl="1" eaLnBrk="1" hangingPunct="1"/>
            <a:r>
              <a:rPr lang="en-US" altLang="en-US" sz="2400"/>
              <a:t>EM converges when the PSSM stops changing.</a:t>
            </a:r>
          </a:p>
          <a:p>
            <a:pPr lvl="1" eaLnBrk="1" hangingPunct="1"/>
            <a:r>
              <a:rPr lang="en-US" altLang="en-US" sz="2400"/>
              <a:t>Gibbs sampling runs until you ask it to stop.</a:t>
            </a:r>
          </a:p>
          <a:p>
            <a:pPr eaLnBrk="1" hangingPunct="1"/>
            <a:r>
              <a:rPr lang="en-US" altLang="en-US" sz="2800"/>
              <a:t>Solution:</a:t>
            </a:r>
          </a:p>
          <a:p>
            <a:pPr lvl="1" eaLnBrk="1" hangingPunct="1"/>
            <a:r>
              <a:rPr lang="en-US" altLang="en-US" sz="2400"/>
              <a:t>EM may not find the motif with the highest score.</a:t>
            </a:r>
          </a:p>
          <a:p>
            <a:pPr lvl="1" eaLnBrk="1" hangingPunct="1"/>
            <a:r>
              <a:rPr lang="en-US" altLang="en-US" sz="2400"/>
              <a:t>Gibbs sampling will provably find the motif with the highest score, if you let it run long enough.</a:t>
            </a:r>
          </a:p>
        </p:txBody>
      </p:sp>
      <p:sp>
        <p:nvSpPr>
          <p:cNvPr id="94211" name="TextBox 4">
            <a:extLst>
              <a:ext uri="{FF2B5EF4-FFF2-40B4-BE49-F238E27FC236}">
                <a16:creationId xmlns:a16="http://schemas.microsoft.com/office/drawing/2014/main" id="{95A70CDE-22A7-F213-BB86-1F028994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400800"/>
            <a:ext cx="807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606060"/>
                </a:solidFill>
                <a:latin typeface="Arial" panose="020B0604020202020204" pitchFamily="34" charset="0"/>
              </a:rPr>
              <a:t>[Adapted from B Noble, GS 541 at UW, http://noble.gs.washington.edu/~wnoble/genome541/]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3">
            <a:extLst>
              <a:ext uri="{FF2B5EF4-FFF2-40B4-BE49-F238E27FC236}">
                <a16:creationId xmlns:a16="http://schemas.microsoft.com/office/drawing/2014/main" id="{19DF5328-FDCF-EEBD-9FE1-E44B3D9F6C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Alignment</a:t>
            </a:r>
          </a:p>
        </p:txBody>
      </p:sp>
      <p:sp>
        <p:nvSpPr>
          <p:cNvPr id="96258" name="Subtitle 4">
            <a:extLst>
              <a:ext uri="{FF2B5EF4-FFF2-40B4-BE49-F238E27FC236}">
                <a16:creationId xmlns:a16="http://schemas.microsoft.com/office/drawing/2014/main" id="{5443438D-D12D-A02D-7D34-4AB48AA29F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HMMs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D961FFC4-11B5-F4D8-CEBF-D33EF36CE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1800" y="304800"/>
            <a:ext cx="1981200" cy="990600"/>
          </a:xfrm>
        </p:spPr>
        <p:txBody>
          <a:bodyPr/>
          <a:lstStyle/>
          <a:p>
            <a:pPr eaLnBrk="1" hangingPunct="1"/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HMMs</a:t>
            </a:r>
          </a:p>
        </p:txBody>
      </p:sp>
      <p:sp>
        <p:nvSpPr>
          <p:cNvPr id="97282" name="Text Box 3">
            <a:extLst>
              <a:ext uri="{FF2B5EF4-FFF2-40B4-BE49-F238E27FC236}">
                <a16:creationId xmlns:a16="http://schemas.microsoft.com/office/drawing/2014/main" id="{30F0DFBD-6C92-EDB9-C142-E2FFA2C5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69342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Hidden Markov Model: </a:t>
            </a:r>
            <a:br>
              <a:rPr lang="en-US" altLang="en-US" sz="2000" b="0"/>
            </a:br>
            <a:r>
              <a:rPr lang="en-US" altLang="en-US" sz="2000" b="0"/>
              <a:t>- a composition of finite number of states, </a:t>
            </a:r>
            <a:br>
              <a:rPr lang="en-US" altLang="en-US" sz="2000" b="0"/>
            </a:br>
            <a:r>
              <a:rPr lang="en-US" altLang="en-US" sz="2000" b="0"/>
              <a:t>- each corresponding to a column in a multiple alignment </a:t>
            </a:r>
            <a:br>
              <a:rPr lang="en-US" altLang="en-US" sz="2000" b="0"/>
            </a:br>
            <a:r>
              <a:rPr lang="en-US" altLang="en-US" sz="2000" b="0"/>
              <a:t>- each state emits symbols, according to symbol-emission probabilities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Starting from an initial state, a sequence of symbols is generated by moving from state to state until an end state is reached. </a:t>
            </a:r>
            <a:br>
              <a:rPr lang="en-US" altLang="en-US" sz="2000" b="0"/>
            </a:br>
            <a:endParaRPr lang="en-US" altLang="en-US" sz="2000" b="0"/>
          </a:p>
        </p:txBody>
      </p:sp>
      <p:sp>
        <p:nvSpPr>
          <p:cNvPr id="97283" name="Text Box 4">
            <a:extLst>
              <a:ext uri="{FF2B5EF4-FFF2-40B4-BE49-F238E27FC236}">
                <a16:creationId xmlns:a16="http://schemas.microsoft.com/office/drawing/2014/main" id="{A0B38722-4F47-0DD8-152F-B9832621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4764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graphicFrame>
        <p:nvGraphicFramePr>
          <p:cNvPr id="97284" name="Object 2">
            <a:extLst>
              <a:ext uri="{FF2B5EF4-FFF2-40B4-BE49-F238E27FC236}">
                <a16:creationId xmlns:a16="http://schemas.microsoft.com/office/drawing/2014/main" id="{E387000F-D675-7485-4C62-9CEE2B2997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895600"/>
          <a:ext cx="3965575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4" imgW="3810000" imgH="3219450" progId="">
                  <p:embed/>
                </p:oleObj>
              </mc:Choice>
              <mc:Fallback>
                <p:oleObj name="Image" r:id="rId4" imgW="3810000" imgH="321945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3965575" cy="33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3">
            <a:extLst>
              <a:ext uri="{FF2B5EF4-FFF2-40B4-BE49-F238E27FC236}">
                <a16:creationId xmlns:a16="http://schemas.microsoft.com/office/drawing/2014/main" id="{A4FAB2D2-DDEA-368B-C487-B0FFC5E37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048000"/>
          <a:ext cx="388620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6" imgW="3835400" imgH="2552700" progId="">
                  <p:embed/>
                </p:oleObj>
              </mc:Choice>
              <mc:Fallback>
                <p:oleObj name="Image" r:id="rId6" imgW="3835400" imgH="25527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3886200" cy="258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Text Box 7">
            <a:extLst>
              <a:ext uri="{FF2B5EF4-FFF2-40B4-BE49-F238E27FC236}">
                <a16:creationId xmlns:a16="http://schemas.microsoft.com/office/drawing/2014/main" id="{E27E6FF2-D79D-74C7-FF78-F97A1370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96000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(Figures from Eddy, Curr. Opin. Struct. Biol.)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21D40B54-C732-03A6-B48A-EABB45C71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43200" cy="99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Algorithms</a:t>
            </a:r>
            <a:endParaRPr lang="en-US" altLang="en-US" sz="2800" b="1" i="1">
              <a:ea typeface="ＭＳ Ｐゴシック" panose="020B0600070205080204" pitchFamily="34" charset="-128"/>
            </a:endParaRPr>
          </a:p>
        </p:txBody>
      </p:sp>
      <p:sp>
        <p:nvSpPr>
          <p:cNvPr id="99330" name="Text Box 8">
            <a:extLst>
              <a:ext uri="{FF2B5EF4-FFF2-40B4-BE49-F238E27FC236}">
                <a16:creationId xmlns:a16="http://schemas.microsoft.com/office/drawing/2014/main" id="{45F592D9-3B50-2F50-751D-84199637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30575"/>
            <a:ext cx="838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Forward Algorithm</a:t>
            </a:r>
            <a:r>
              <a:rPr lang="en-US" altLang="en-US" b="0"/>
              <a:t> – finds probability P that a model </a:t>
            </a:r>
            <a:r>
              <a:rPr lang="en-US" altLang="en-US" b="0">
                <a:latin typeface="Symbol" pitchFamily="2" charset="2"/>
              </a:rPr>
              <a:t>l</a:t>
            </a:r>
            <a:r>
              <a:rPr lang="en-US" altLang="en-US" b="0"/>
              <a:t> emits a given sequence O by summing over all paths that emit the sequence the probability of that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Viterbi Algorithm</a:t>
            </a:r>
            <a:r>
              <a:rPr lang="en-US" altLang="en-US" b="0"/>
              <a:t> – finds the most probable path through the model for a given sequence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(both usually just boil down to simple applications of dynamic programming)</a:t>
            </a:r>
          </a:p>
        </p:txBody>
      </p:sp>
      <p:sp>
        <p:nvSpPr>
          <p:cNvPr id="99331" name="Text Box 13">
            <a:extLst>
              <a:ext uri="{FF2B5EF4-FFF2-40B4-BE49-F238E27FC236}">
                <a16:creationId xmlns:a16="http://schemas.microsoft.com/office/drawing/2014/main" id="{A1F2FBA8-DDD1-5D69-B14E-246183BB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990600"/>
            <a:ext cx="69167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5" tIns="46034" rIns="92065" bIns="46034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FF00"/>
                </a:solidFill>
              </a:rPr>
              <a:t>Probability</a:t>
            </a:r>
            <a:r>
              <a:rPr lang="en-US" altLang="en-US" sz="2800"/>
              <a:t> of a path through the model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Viterbi maximizes for seq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Forward sums of all possible paths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399C38B2-47D1-D288-6F3D-AC30F2C15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EX of Richness of the HMM Modelling Framework: Predicting Membrane Proteins</a:t>
            </a:r>
          </a:p>
        </p:txBody>
      </p:sp>
      <p:pic>
        <p:nvPicPr>
          <p:cNvPr id="101378" name="Picture 3">
            <a:extLst>
              <a:ext uri="{FF2B5EF4-FFF2-40B4-BE49-F238E27FC236}">
                <a16:creationId xmlns:a16="http://schemas.microsoft.com/office/drawing/2014/main" id="{F0480486-2F3D-8CD2-EBA0-A4CC0081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38275"/>
            <a:ext cx="5715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4">
            <a:extLst>
              <a:ext uri="{FF2B5EF4-FFF2-40B4-BE49-F238E27FC236}">
                <a16:creationId xmlns:a16="http://schemas.microsoft.com/office/drawing/2014/main" id="{E3B91C20-74A7-D046-1B34-8A2D592612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338387" y="4243387"/>
            <a:ext cx="495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b="0">
                <a:solidFill>
                  <a:schemeClr val="tx1"/>
                </a:solidFill>
              </a:rPr>
              <a:t>Sonnhammer et al. Proc Int Conf Intell Syst Mol Biol. 1998;6:175-82.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DCC0-027A-A6CB-2C42-6B4CE6EC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7DED-8317-F83B-53B0-10BA5E6A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059363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sz="1600" dirty="0" err="1"/>
              <a:t>Stormo</a:t>
            </a:r>
            <a:r>
              <a:rPr lang="en-US" sz="1600" dirty="0"/>
              <a:t>, G. D. (2010). Methods in Molecular Biology, 85–95. </a:t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Motif discovery using expectation maximization and Gibbs’ sampling. 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https://doi.org/10.1007/978-1-60761-854-6_6</a:t>
            </a:r>
            <a:endParaRPr lang="en-US" sz="1600" dirty="0"/>
          </a:p>
          <a:p>
            <a:pPr>
              <a:spcBef>
                <a:spcPts val="700"/>
              </a:spcBef>
            </a:pPr>
            <a:r>
              <a:rPr lang="en-US" sz="1600" dirty="0"/>
              <a:t>R Durbin, S Eddy, A Krogh, G </a:t>
            </a:r>
            <a:r>
              <a:rPr lang="en-US" sz="1600" dirty="0" err="1"/>
              <a:t>Mitchison</a:t>
            </a:r>
            <a:br>
              <a:rPr lang="en-US" sz="1600" dirty="0"/>
            </a:br>
            <a:r>
              <a:rPr lang="en-US" sz="1600" dirty="0"/>
              <a:t>Published by Cambridge University Press 1st (first) edition (1998) </a:t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Biological Sequence Analysis: Probabilistic Models of Proteins and Nucleic Acids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https://www.amazon.com/Biological-Sequence-Analysis-Probabilistic-University/dp/B00HQ0TD64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>
                <a:hlinkClick r:id="rId4"/>
              </a:rPr>
              <a:t>http://www.mcb111.org/w06/durbin_book.pdf</a:t>
            </a:r>
            <a:r>
              <a:rPr lang="en-US" sz="1600" dirty="0"/>
              <a:t>)</a:t>
            </a:r>
            <a:br>
              <a:rPr lang="en-US" sz="1600" dirty="0"/>
            </a:br>
            <a:r>
              <a:rPr lang="en-US" sz="1600" dirty="0">
                <a:solidFill>
                  <a:srgbClr val="00B050"/>
                </a:solidFill>
              </a:rPr>
              <a:t>(Read Chap. 5)</a:t>
            </a:r>
          </a:p>
          <a:p>
            <a:pPr>
              <a:spcBef>
                <a:spcPts val="700"/>
              </a:spcBef>
            </a:pPr>
            <a:r>
              <a:rPr lang="en-US" sz="1600" dirty="0"/>
              <a:t>James, Gareth, Witten, Daniela, Hastie, Trevor, </a:t>
            </a:r>
            <a:r>
              <a:rPr lang="en-US" sz="1600" dirty="0" err="1"/>
              <a:t>Tibshirani</a:t>
            </a:r>
            <a:r>
              <a:rPr lang="en-US" sz="1600" dirty="0"/>
              <a:t>, Robert</a:t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An Introduction to Statistical Learning: with Applications in R  [ ISLR (2</a:t>
            </a:r>
            <a:r>
              <a:rPr lang="en-US" sz="1600" baseline="30000" dirty="0">
                <a:solidFill>
                  <a:srgbClr val="C00000"/>
                </a:solidFill>
              </a:rPr>
              <a:t>nd</a:t>
            </a:r>
            <a:r>
              <a:rPr lang="en-US" sz="1600" dirty="0">
                <a:solidFill>
                  <a:srgbClr val="C00000"/>
                </a:solidFill>
              </a:rPr>
              <a:t> edition) ]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https://www.amazon.com/Introduction-Statistical-Learning-Applications-Statistics/dp/1071614177/</a:t>
            </a:r>
            <a:r>
              <a:rPr lang="en-US" sz="1600" dirty="0"/>
              <a:t>  +  </a:t>
            </a:r>
            <a:r>
              <a:rPr lang="en-US" sz="1600" dirty="0">
                <a:hlinkClick r:id="rId6"/>
              </a:rPr>
              <a:t>https://www.statlearning.com</a:t>
            </a:r>
            <a:br>
              <a:rPr lang="en-US" sz="1600" dirty="0"/>
            </a:br>
            <a:r>
              <a:rPr lang="en-US" sz="1600" dirty="0">
                <a:solidFill>
                  <a:srgbClr val="4BAB50"/>
                </a:solidFill>
              </a:rPr>
              <a:t>(Chap 12.4.2 gives a nice overview of hierarchical clustering)</a:t>
            </a:r>
            <a:endParaRPr lang="en-US" sz="1600" dirty="0"/>
          </a:p>
          <a:p>
            <a:pPr>
              <a:spcBef>
                <a:spcPts val="700"/>
              </a:spcBef>
            </a:pPr>
            <a:r>
              <a:rPr lang="en-US" sz="1600" dirty="0"/>
              <a:t>Forte, Rui Miguel: 9781783982806: </a:t>
            </a:r>
            <a:r>
              <a:rPr lang="en-US" sz="1600" dirty="0" err="1"/>
              <a:t>Amazon.com</a:t>
            </a:r>
            <a:r>
              <a:rPr lang="en-US" sz="1600" dirty="0"/>
              <a:t>: Books. </a:t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Mastering Predictive Analytics with R: Master the craft of predictive modeling by developing strategy, intuition, and a solid foundation in essential concepts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https://www.amazon.com/Mastering-Predictive-Analytics-Miguel-Forte/dp/1783982802</a:t>
            </a:r>
            <a:br>
              <a:rPr lang="en-US" sz="1600" dirty="0"/>
            </a:br>
            <a:r>
              <a:rPr lang="en-US" sz="1600" dirty="0">
                <a:solidFill>
                  <a:srgbClr val="00B050"/>
                </a:solidFill>
              </a:rPr>
              <a:t>(Optional: HMM sect. in chap. 8 has a simple intro to promotor prediction)</a:t>
            </a:r>
          </a:p>
        </p:txBody>
      </p:sp>
    </p:spTree>
    <p:extLst>
      <p:ext uri="{BB962C8B-B14F-4D97-AF65-F5344CB8AC3E}">
        <p14:creationId xmlns:p14="http://schemas.microsoft.com/office/powerpoint/2010/main" val="399685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440D8FC-6E12-9287-46E4-F2854B170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Sequence Alignments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885AABA-18F3-C45E-7FE4-394EE2BBF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3810000" cy="37338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 One of the most essential tools in molecular biology </a:t>
            </a:r>
          </a:p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It is widely used in: </a:t>
            </a:r>
          </a:p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 Phylogenetic analysis </a:t>
            </a:r>
          </a:p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 Prediction of protein secondary/tertiary structure </a:t>
            </a:r>
          </a:p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 Finding diagnostic patterns to characterize protein families </a:t>
            </a:r>
          </a:p>
          <a:p>
            <a:pPr eaLnBrk="1" hangingPunct="1">
              <a:spcBef>
                <a:spcPts val="100"/>
              </a:spcBef>
              <a:spcAft>
                <a:spcPts val="500"/>
              </a:spcAft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 Detecting new homologies between new genes and    established sequence families</a:t>
            </a: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6AE8DDE8-5932-46B0-19BC-281B6505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71600"/>
            <a:ext cx="457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>
            <a:lvl1pPr marL="2270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en-US" sz="1800" b="0"/>
              <a:t>- Practically useful methods only since 1987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en-US" sz="1800" b="0"/>
              <a:t>- Before 1987 they were constructed by hand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en-US" sz="1800" b="0"/>
              <a:t>- The basic problem: no dynamic programming approach can be used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altLang="en-US" sz="1800" b="0"/>
              <a:t>- First useful approach by  D. Sankoff (1987) based on phylogenetics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en-US" sz="1800" b="0"/>
          </a:p>
        </p:txBody>
      </p:sp>
      <p:pic>
        <p:nvPicPr>
          <p:cNvPr id="47108" name="Picture 5" descr="amas">
            <a:extLst>
              <a:ext uri="{FF2B5EF4-FFF2-40B4-BE49-F238E27FC236}">
                <a16:creationId xmlns:a16="http://schemas.microsoft.com/office/drawing/2014/main" id="{9C801C72-2331-99F7-A0E6-4D96DB68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24288"/>
            <a:ext cx="29718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6">
            <a:extLst>
              <a:ext uri="{FF2B5EF4-FFF2-40B4-BE49-F238E27FC236}">
                <a16:creationId xmlns:a16="http://schemas.microsoft.com/office/drawing/2014/main" id="{988FBC86-EABE-1800-F6C8-4442FBF1C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56325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/>
              <a:t>(LEFT, adapted from Sonhammer et al. (1997). </a:t>
            </a:r>
            <a:r>
              <a:rPr lang="ja-JP" altLang="en-US" sz="1000" b="0"/>
              <a:t>“</a:t>
            </a:r>
            <a:r>
              <a:rPr lang="en-US" altLang="ja-JP" sz="1000" b="0"/>
              <a:t>Pfam,</a:t>
            </a:r>
            <a:r>
              <a:rPr lang="ja-JP" altLang="en-US" sz="1000" b="0"/>
              <a:t>”</a:t>
            </a:r>
            <a:r>
              <a:rPr lang="en-US" altLang="ja-JP" sz="1000" b="0"/>
              <a:t> Proteins 28:405-20. ABOVE, G Barton AMAS web page)</a:t>
            </a:r>
            <a:endParaRPr lang="en-US" altLang="en-US" sz="1000" b="0"/>
          </a:p>
        </p:txBody>
      </p:sp>
      <p:graphicFrame>
        <p:nvGraphicFramePr>
          <p:cNvPr id="47110" name="Object 2">
            <a:extLst>
              <a:ext uri="{FF2B5EF4-FFF2-40B4-BE49-F238E27FC236}">
                <a16:creationId xmlns:a16="http://schemas.microsoft.com/office/drawing/2014/main" id="{EAEBFE5F-5F8D-E0F5-CC9C-36BFFB682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886200"/>
          <a:ext cx="556260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5" imgW="4762500" imgH="2451100" progId="">
                  <p:embed/>
                </p:oleObj>
              </mc:Choice>
              <mc:Fallback>
                <p:oleObj name="Image" r:id="rId5" imgW="4762500" imgH="24511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562600" cy="28622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09FE243C-812A-6E54-DD21-6F20FDE56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Progressive Multiple Alignments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2000" u="none">
                <a:ea typeface="ＭＳ Ｐゴシック" panose="020B0600070205080204" pitchFamily="34" charset="-128"/>
              </a:rPr>
              <a:t>(quick, simplified overview)</a:t>
            </a:r>
            <a:endParaRPr lang="en-US" altLang="en-US" u="none">
              <a:ea typeface="ＭＳ Ｐゴシック" panose="020B0600070205080204" pitchFamily="34" charset="-128"/>
            </a:endParaRPr>
          </a:p>
        </p:txBody>
      </p:sp>
      <p:sp>
        <p:nvSpPr>
          <p:cNvPr id="49154" name="Text Box 3">
            <a:extLst>
              <a:ext uri="{FF2B5EF4-FFF2-40B4-BE49-F238E27FC236}">
                <a16:creationId xmlns:a16="http://schemas.microsoft.com/office/drawing/2014/main" id="{1060D228-A09B-955F-60A0-633F4722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1534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Most multiple alignments based on this approach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Initial guess for a phylogenetic tree based on pairwise alignments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Built progressively starting with most closely related sequences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Follows branching order in tree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Sufficiently fast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Sensitive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Algorithmically heuristic, no mathematical property associated with the alignment </a:t>
            </a:r>
          </a:p>
          <a:p>
            <a:pPr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1800" b="0"/>
              <a:t>- Biologically sound, it is common to derive alignments which are impossible to improve by eye </a:t>
            </a:r>
            <a:br>
              <a:rPr lang="en-US" altLang="en-US" sz="1800" b="0"/>
            </a:br>
            <a:endParaRPr lang="en-US" altLang="en-US" sz="1800" b="0">
              <a:latin typeface="Times New Roman" panose="02020603050405020304" pitchFamily="18" charset="0"/>
            </a:endParaRPr>
          </a:p>
        </p:txBody>
      </p:sp>
      <p:graphicFrame>
        <p:nvGraphicFramePr>
          <p:cNvPr id="49155" name="Object 2">
            <a:extLst>
              <a:ext uri="{FF2B5EF4-FFF2-40B4-BE49-F238E27FC236}">
                <a16:creationId xmlns:a16="http://schemas.microsoft.com/office/drawing/2014/main" id="{863B7671-9762-E525-AAA7-E6A6D986A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191000"/>
          <a:ext cx="36576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4" imgW="4445000" imgH="3022600" progId="">
                  <p:embed/>
                </p:oleObj>
              </mc:Choice>
              <mc:Fallback>
                <p:oleObj name="Image" r:id="rId4" imgW="4445000" imgH="3022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36576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6">
            <a:extLst>
              <a:ext uri="{FF2B5EF4-FFF2-40B4-BE49-F238E27FC236}">
                <a16:creationId xmlns:a16="http://schemas.microsoft.com/office/drawing/2014/main" id="{800D65B3-317B-A41E-4C2E-170CF321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6581775"/>
            <a:ext cx="57150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/>
              <a:t>(adapted from Sonhammer et al. (1997). </a:t>
            </a:r>
            <a:r>
              <a:rPr lang="ja-JP" altLang="en-US" sz="1200" b="0"/>
              <a:t>“</a:t>
            </a:r>
            <a:r>
              <a:rPr lang="en-US" altLang="ja-JP" sz="1200" b="0"/>
              <a:t>Pfam,</a:t>
            </a:r>
            <a:r>
              <a:rPr lang="ja-JP" altLang="en-US" sz="1200" b="0"/>
              <a:t>”</a:t>
            </a:r>
            <a:r>
              <a:rPr lang="en-US" altLang="ja-JP" sz="1200" b="0"/>
              <a:t> Proteins 28:405-20)</a:t>
            </a:r>
            <a:endParaRPr lang="en-US" altLang="en-US" sz="12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17C4090-EECB-8D71-35B9-AF028C416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8800" y="865188"/>
            <a:ext cx="2819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Agglomerative Clustering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E31DF068-78ED-CE2F-785D-AFBD20FC0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51463" y="2708275"/>
            <a:ext cx="3394075" cy="4638675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Ex. From Wikipedia </a:t>
            </a: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“Suppose we have merged the two closest elements b and c, we now have the following clusters {a}, {b, c}, {d}, {e} and {f}, and want to merge them further. To do that, we need to take the distance between {a} and 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{b c}, and therefore define the distance between two clusters.” 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5222D788-E4C9-F56F-D22F-A7174375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903538"/>
            <a:ext cx="490696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BDA00F-10FD-830C-6549-9E7C16B550D0}"/>
              </a:ext>
            </a:extLst>
          </p:cNvPr>
          <p:cNvSpPr/>
          <p:nvPr/>
        </p:nvSpPr>
        <p:spPr>
          <a:xfrm>
            <a:off x="4191000" y="6604000"/>
            <a:ext cx="6477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schemeClr val="tx1"/>
                </a:solidFill>
                <a:latin typeface="+mn-lt"/>
                <a:ea typeface="+mn-ea"/>
              </a:rPr>
              <a:t>http://</a:t>
            </a:r>
            <a:r>
              <a:rPr lang="en-US" sz="1050" b="0" dirty="0" err="1">
                <a:solidFill>
                  <a:schemeClr val="tx1"/>
                </a:solidFill>
                <a:latin typeface="+mn-lt"/>
                <a:ea typeface="+mn-ea"/>
              </a:rPr>
              <a:t>commons.wikimedia.org</a:t>
            </a:r>
            <a:r>
              <a:rPr lang="en-US" sz="1050" b="0" dirty="0">
                <a:solidFill>
                  <a:schemeClr val="tx1"/>
                </a:solidFill>
                <a:latin typeface="+mn-lt"/>
                <a:ea typeface="+mn-ea"/>
              </a:rPr>
              <a:t>/wiki/</a:t>
            </a:r>
            <a:r>
              <a:rPr lang="en-US" sz="1050" b="0" dirty="0" err="1">
                <a:solidFill>
                  <a:schemeClr val="tx1"/>
                </a:solidFill>
                <a:latin typeface="+mn-lt"/>
                <a:ea typeface="+mn-ea"/>
              </a:rPr>
              <a:t>File:Hierarchical_clustering_diagram.png</a:t>
            </a:r>
            <a:endParaRPr lang="en-US" sz="1050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E29088B7-EBC0-3BAA-6582-D80D66A8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150"/>
            <a:ext cx="1943100" cy="1951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Down Arrow 1">
            <a:extLst>
              <a:ext uri="{FF2B5EF4-FFF2-40B4-BE49-F238E27FC236}">
                <a16:creationId xmlns:a16="http://schemas.microsoft.com/office/drawing/2014/main" id="{A00D4ADE-9744-57D4-8181-116F5D9AF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133350" cy="304800"/>
          </a:xfrm>
          <a:prstGeom prst="downArrow">
            <a:avLst>
              <a:gd name="adj1" fmla="val 50000"/>
              <a:gd name="adj2" fmla="val 498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7" name="Down Arrow 2">
            <a:extLst>
              <a:ext uri="{FF2B5EF4-FFF2-40B4-BE49-F238E27FC236}">
                <a16:creationId xmlns:a16="http://schemas.microsoft.com/office/drawing/2014/main" id="{D397CB8A-ADED-F3B4-C578-07E47E7CF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2201863"/>
            <a:ext cx="304800" cy="506412"/>
          </a:xfrm>
          <a:prstGeom prst="downArrow">
            <a:avLst>
              <a:gd name="adj1" fmla="val 50000"/>
              <a:gd name="adj2" fmla="val 49928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8" name="TextBox 3">
            <a:extLst>
              <a:ext uri="{FF2B5EF4-FFF2-40B4-BE49-F238E27FC236}">
                <a16:creationId xmlns:a16="http://schemas.microsoft.com/office/drawing/2014/main" id="{8B1BEF6A-7EFA-91D5-E308-BF03C65C0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212975"/>
            <a:ext cx="275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</a:rPr>
              <a:t>(using Euclidean Dist.)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BDF49F-120F-BA78-D155-E8664D573BE9}"/>
              </a:ext>
            </a:extLst>
          </p:cNvPr>
          <p:cNvSpPr txBox="1"/>
          <p:nvPr/>
        </p:nvSpPr>
        <p:spPr>
          <a:xfrm>
            <a:off x="6172200" y="0"/>
            <a:ext cx="2971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highlight>
                  <a:srgbClr val="000000"/>
                </a:highlight>
              </a:rPr>
              <a:t>(More Later)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>
            <a:extLst>
              <a:ext uri="{FF2B5EF4-FFF2-40B4-BE49-F238E27FC236}">
                <a16:creationId xmlns:a16="http://schemas.microsoft.com/office/drawing/2014/main" id="{534FBFDA-734E-D992-7559-237EDBAB1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Clustering approaches for multiple sequence alignment</a:t>
            </a:r>
          </a:p>
        </p:txBody>
      </p:sp>
      <p:sp>
        <p:nvSpPr>
          <p:cNvPr id="52226" name="Content Placeholder 3">
            <a:extLst>
              <a:ext uri="{FF2B5EF4-FFF2-40B4-BE49-F238E27FC236}">
                <a16:creationId xmlns:a16="http://schemas.microsoft.com/office/drawing/2014/main" id="{133D15D0-6573-05E2-3DC7-44ABF2AD3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Clustal</a:t>
            </a:r>
            <a:r>
              <a:rPr lang="en-US" altLang="en-US" dirty="0">
                <a:ea typeface="ＭＳ Ｐゴシック" panose="020B0600070205080204" pitchFamily="34" charset="-128"/>
              </a:rPr>
              <a:t> uses average linkage clustering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also called UPGMA </a:t>
            </a:r>
          </a:p>
          <a:p>
            <a:pPr lvl="1">
              <a:buFont typeface="Symbol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 (Unweighted Pair Group Method with Arithmetic mean)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2227" name="Picture 4" descr="linkageclustering.JPG">
            <a:extLst>
              <a:ext uri="{FF2B5EF4-FFF2-40B4-BE49-F238E27FC236}">
                <a16:creationId xmlns:a16="http://schemas.microsoft.com/office/drawing/2014/main" id="{68ECF5C0-62FA-9883-52A9-86FCC8E9B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848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>
            <a:extLst>
              <a:ext uri="{FF2B5EF4-FFF2-40B4-BE49-F238E27FC236}">
                <a16:creationId xmlns:a16="http://schemas.microsoft.com/office/drawing/2014/main" id="{8D4A75A7-1EC5-1D44-C0E1-0AEF96992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149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http://compbio.pbworks.com/f/linkages.JPG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161BAAA-008F-2B6B-1CFA-2D34FE88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Problems in Multiple Alignment</a:t>
            </a:r>
          </a:p>
        </p:txBody>
      </p:sp>
      <p:pic>
        <p:nvPicPr>
          <p:cNvPr id="56322" name="Picture 5" descr="domain_problem.png">
            <a:extLst>
              <a:ext uri="{FF2B5EF4-FFF2-40B4-BE49-F238E27FC236}">
                <a16:creationId xmlns:a16="http://schemas.microsoft.com/office/drawing/2014/main" id="{4BAF2701-5C24-B73C-98E1-C3A4CC16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38889" r="25000" b="38889"/>
          <a:stretch>
            <a:fillRect/>
          </a:stretch>
        </p:blipFill>
        <p:spPr bwMode="auto">
          <a:xfrm>
            <a:off x="479425" y="2286000"/>
            <a:ext cx="79025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E3340-61F7-DAA2-0A1A-1A165AABD90B}"/>
              </a:ext>
            </a:extLst>
          </p:cNvPr>
          <p:cNvSpPr txBox="1"/>
          <p:nvPr/>
        </p:nvSpPr>
        <p:spPr>
          <a:xfrm>
            <a:off x="381000" y="1600200"/>
            <a:ext cx="45835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u="sng" dirty="0">
                <a:solidFill>
                  <a:schemeClr val="tx1"/>
                </a:solidFill>
              </a:rPr>
              <a:t>Domain Problem</a:t>
            </a: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u="sng" dirty="0">
                <a:solidFill>
                  <a:schemeClr val="tx1"/>
                </a:solidFill>
              </a:rPr>
              <a:t>Local Minimum Problem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br>
              <a:rPr lang="en-US" sz="1800" b="0" dirty="0">
                <a:solidFill>
                  <a:schemeClr val="tx1"/>
                </a:solidFill>
              </a:rPr>
            </a:br>
            <a:endParaRPr lang="en-US" sz="1800" b="0" dirty="0">
              <a:solidFill>
                <a:schemeClr val="tx1"/>
              </a:solidFill>
            </a:endParaRPr>
          </a:p>
          <a:p>
            <a:r>
              <a:rPr lang="en-US" sz="1800" b="0" dirty="0">
                <a:solidFill>
                  <a:schemeClr val="tx1"/>
                </a:solidFill>
              </a:rPr>
              <a:t>- Stems from greedy nature of alignment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(mistakes made early in alignment cannot be corrected later) </a:t>
            </a:r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>
            <a:extLst>
              <a:ext uri="{FF2B5EF4-FFF2-40B4-BE49-F238E27FC236}">
                <a16:creationId xmlns:a16="http://schemas.microsoft.com/office/drawing/2014/main" id="{49496387-48B4-EF63-FEC4-8C32389CC1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Multiple Alignment</a:t>
            </a:r>
          </a:p>
        </p:txBody>
      </p:sp>
      <p:sp>
        <p:nvSpPr>
          <p:cNvPr id="60418" name="Subtitle 4">
            <a:extLst>
              <a:ext uri="{FF2B5EF4-FFF2-40B4-BE49-F238E27FC236}">
                <a16:creationId xmlns:a16="http://schemas.microsoft.com/office/drawing/2014/main" id="{C37F0229-F403-998A-7494-728425B755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MOTIFS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3">
            <a:extLst>
              <a:ext uri="{FF2B5EF4-FFF2-40B4-BE49-F238E27FC236}">
                <a16:creationId xmlns:a16="http://schemas.microsoft.com/office/drawing/2014/main" id="{2534BFC4-A276-848D-9495-1F10F2D3C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600" b="0">
                <a:latin typeface="Times New Roman" panose="02020603050405020304" pitchFamily="18" charset="0"/>
              </a:rPr>
              <a:t>  </a:t>
            </a:r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492021DD-DB7C-4B18-D053-87FC158D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3600" b="0" u="sng">
                <a:solidFill>
                  <a:schemeClr val="tx2"/>
                </a:solidFill>
              </a:rPr>
            </a:br>
            <a:endParaRPr lang="en-US" altLang="en-US" sz="3600" b="0" u="sng">
              <a:solidFill>
                <a:schemeClr val="tx2"/>
              </a:solidFill>
            </a:endParaRPr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0DB8E898-207C-DAC6-7E59-2767F47F9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6934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000" b="0"/>
              <a:t>- several proteins are grouped together by similarity searches </a:t>
            </a:r>
            <a:br>
              <a:rPr lang="en-US" altLang="en-US" sz="2000" b="0"/>
            </a:br>
            <a:r>
              <a:rPr lang="en-US" altLang="en-US" sz="2000" b="0"/>
              <a:t>- they share a conserved motif </a:t>
            </a:r>
            <a:br>
              <a:rPr lang="en-US" altLang="en-US" sz="2000" b="0"/>
            </a:br>
            <a:r>
              <a:rPr lang="en-US" altLang="en-US" sz="2000" b="0"/>
              <a:t>- motif is stringent enough to retrieve the family members from the complete protein database </a:t>
            </a:r>
            <a:br>
              <a:rPr lang="en-US" altLang="en-US" sz="2000" b="0"/>
            </a:br>
            <a:r>
              <a:rPr lang="en-US" altLang="en-US" sz="2000" b="0"/>
              <a:t>- PROSITE: a collection of motifs (1135 different motifs) </a:t>
            </a:r>
            <a:br>
              <a:rPr lang="en-US" altLang="en-US" sz="2000" b="0"/>
            </a:br>
            <a:r>
              <a:rPr lang="en-US" altLang="en-US" sz="2000" b="0"/>
              <a:t> </a:t>
            </a:r>
          </a:p>
        </p:txBody>
      </p:sp>
      <p:sp>
        <p:nvSpPr>
          <p:cNvPr id="63492" name="Rectangle 6">
            <a:extLst>
              <a:ext uri="{FF2B5EF4-FFF2-40B4-BE49-F238E27FC236}">
                <a16:creationId xmlns:a16="http://schemas.microsoft.com/office/drawing/2014/main" id="{F00F87B9-9F70-E17D-2187-E4A9835FD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14478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Motifs</a:t>
            </a:r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3C404B18-FD71-EF19-6BCA-06F5C70B5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1915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45922</TotalTime>
  <Words>4004</Words>
  <Application>Microsoft Macintosh PowerPoint</Application>
  <PresentationFormat>Letter Paper (8.5x11 in)</PresentationFormat>
  <Paragraphs>257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</vt:lpstr>
      <vt:lpstr>Calibri</vt:lpstr>
      <vt:lpstr>Calibri Light</vt:lpstr>
      <vt:lpstr>CentSchbook Mono BT</vt:lpstr>
      <vt:lpstr>Courier New</vt:lpstr>
      <vt:lpstr>CourierPS</vt:lpstr>
      <vt:lpstr>Helvetica</vt:lpstr>
      <vt:lpstr>Lucida Grande</vt:lpstr>
      <vt:lpstr>Symbol</vt:lpstr>
      <vt:lpstr>Times New Roman</vt:lpstr>
      <vt:lpstr>Default Design</vt:lpstr>
      <vt:lpstr>Office Theme</vt:lpstr>
      <vt:lpstr>1_Default Design</vt:lpstr>
      <vt:lpstr>3_cbb752_11apr10</vt:lpstr>
      <vt:lpstr>3_Office Theme</vt:lpstr>
      <vt:lpstr>3_Default Design</vt:lpstr>
      <vt:lpstr>Image</vt:lpstr>
      <vt:lpstr>Chart</vt:lpstr>
      <vt:lpstr>PowerPoint Presentation</vt:lpstr>
      <vt:lpstr>Multiple Sequence Alignment Topics</vt:lpstr>
      <vt:lpstr>Multiple Sequence Alignments</vt:lpstr>
      <vt:lpstr>Progressive Multiple Alignments (quick, simplified overview)</vt:lpstr>
      <vt:lpstr>Agglomerative Clustering</vt:lpstr>
      <vt:lpstr>Clustering approaches for multiple sequence alignment</vt:lpstr>
      <vt:lpstr>Problems in Multiple Alignment</vt:lpstr>
      <vt:lpstr>Multiple Alignment</vt:lpstr>
      <vt:lpstr>Motifs</vt:lpstr>
      <vt:lpstr>Prosite Pattern -- EGF like pattern</vt:lpstr>
      <vt:lpstr>2 common applications  for motif analysis</vt:lpstr>
      <vt:lpstr>Multiple Alignment</vt:lpstr>
      <vt:lpstr>EGF Profile Generated for SEARCHWISE</vt:lpstr>
      <vt:lpstr>Profiles formula for position  M(p,a)</vt:lpstr>
      <vt:lpstr>Scanning for Motifs with PWMs</vt:lpstr>
      <vt:lpstr>Y-Blast</vt:lpstr>
      <vt:lpstr>PSI-BLAST (Position-Specific Iterative Basic Local Alignment Search Tool)</vt:lpstr>
      <vt:lpstr>Multiple Alignment: Probabilistic Approaches for Determining PWMs</vt:lpstr>
      <vt:lpstr>Expectation-Maximization (EM) algorithm</vt:lpstr>
      <vt:lpstr>Multiple Alignment</vt:lpstr>
      <vt:lpstr>Initialization</vt:lpstr>
      <vt:lpstr>Gibbs sampler</vt:lpstr>
      <vt:lpstr>Sampler step illustration:</vt:lpstr>
      <vt:lpstr>Comparison</vt:lpstr>
      <vt:lpstr>Multiple Alignment</vt:lpstr>
      <vt:lpstr> HMMs</vt:lpstr>
      <vt:lpstr>Algorithms</vt:lpstr>
      <vt:lpstr>EX of Richness of the HMM Modelling Framework: Predicting Membrane Proteins</vt:lpstr>
      <vt:lpstr>References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271</cp:revision>
  <cp:lastPrinted>2012-02-06T13:29:24Z</cp:lastPrinted>
  <dcterms:created xsi:type="dcterms:W3CDTF">2012-02-03T02:43:28Z</dcterms:created>
  <dcterms:modified xsi:type="dcterms:W3CDTF">2025-02-10T17:30:47Z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C:\InetPub\wwwroot\mbb474b3\c1</vt:lpwstr>
  </property>
</Properties>
</file>