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6"/>
  </p:notesMasterIdLst>
  <p:handoutMasterIdLst>
    <p:handoutMasterId r:id="rId27"/>
  </p:handoutMasterIdLst>
  <p:sldIdLst>
    <p:sldId id="6249" r:id="rId3"/>
    <p:sldId id="627" r:id="rId4"/>
    <p:sldId id="470" r:id="rId5"/>
    <p:sldId id="471" r:id="rId6"/>
    <p:sldId id="472" r:id="rId7"/>
    <p:sldId id="560" r:id="rId8"/>
    <p:sldId id="473" r:id="rId9"/>
    <p:sldId id="741" r:id="rId10"/>
    <p:sldId id="474" r:id="rId11"/>
    <p:sldId id="567" r:id="rId12"/>
    <p:sldId id="568" r:id="rId13"/>
    <p:sldId id="477" r:id="rId14"/>
    <p:sldId id="480" r:id="rId15"/>
    <p:sldId id="481" r:id="rId16"/>
    <p:sldId id="655" r:id="rId17"/>
    <p:sldId id="478" r:id="rId18"/>
    <p:sldId id="748" r:id="rId19"/>
    <p:sldId id="749" r:id="rId20"/>
    <p:sldId id="751" r:id="rId21"/>
    <p:sldId id="760" r:id="rId22"/>
    <p:sldId id="761" r:id="rId23"/>
    <p:sldId id="762" r:id="rId24"/>
    <p:sldId id="6250" r:id="rId25"/>
  </p:sldIdLst>
  <p:sldSz cx="9144000" cy="6858000" type="letter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/>
    <p:restoredTop sz="94577"/>
  </p:normalViewPr>
  <p:slideViewPr>
    <p:cSldViewPr>
      <p:cViewPr varScale="1">
        <p:scale>
          <a:sx n="116" d="100"/>
          <a:sy n="116" d="100"/>
        </p:scale>
        <p:origin x="1424" y="192"/>
      </p:cViewPr>
      <p:guideLst>
        <p:guide orient="horz" pos="240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512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78CD60A-DF9B-0EBF-849D-FB2C35D417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l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FCE6E67-0552-CB5F-C5A0-1B8BDE07448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CB923D7-8660-10C7-25DC-6876959EBDF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l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850825A-4597-CD9C-45B1-E03C849111C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159175-9674-EA48-A209-0587FF0AE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35A86D0-2915-22C3-563F-0DC3F37EEF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l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5F6E87E-0FF2-E9CA-634C-777C05F377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E7FE35C-7CE5-3D42-EC81-39995440D12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1850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2F88F68-E437-D72B-1A79-BE89F120CC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29213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70CA087-82A4-D5ED-900C-BFE9E632CF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l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CA79B53-C31A-DB86-C3E3-BBE0D1B54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443CB8-447B-6E4E-BE28-398ED7AEF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449CA78-16C5-7B49-B2D2-051E2A089D15}" type="slidenum">
              <a:rPr lang="en-US" altLang="x-none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667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80EA3FC7-3F82-E7B4-10BE-A8A8CF6E4D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6AE3B8-3D12-DB4E-A124-F245648ACD2C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83C4177-B480-47E9-B52A-BAC7D05DD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645BDFC-E22C-28BB-3FB7-F9807628F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7DC3A0A7-E3CA-1228-669C-D1FBA6998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8D74F3-FAF2-AE4E-AE93-3F6F7E86076F}" type="slidenum">
              <a:rPr lang="en-US" altLang="en-US" sz="1300" smtClean="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3AED9194-238D-C448-484A-415A4F3AD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>
            <a:extLst>
              <a:ext uri="{FF2B5EF4-FFF2-40B4-BE49-F238E27FC236}">
                <a16:creationId xmlns:a16="http://schemas.microsoft.com/office/drawing/2014/main" id="{908BEAC9-DA93-0079-FAF6-9CFC81614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4838"/>
            <a:ext cx="5129213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5" rIns="91870" bIns="45935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E76BF9BA-0284-B630-3B7E-D35DA5E6D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E7E7A0-60D5-9942-AF34-C2FC6EDFE5A4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386625B-08C3-AA23-0773-A4EBA4263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1796898-F84D-F680-6C8A-969F64735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0D72C82F-F9C8-6440-6759-B0C65766C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6FF85A-67DD-FA46-98DF-16FC50068235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6D17029-CCD2-8D18-969B-94048F69A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9461B4E-58B8-ADC4-BE43-063E73A72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E4C6DF83-CED7-1A77-F649-951DEA94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9B220A-FB68-D64B-A401-270B23339D6C}" type="slidenum">
              <a:rPr lang="en-US" altLang="en-US" sz="1300" smtClean="0"/>
              <a:pPr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DF1670F-9B05-2B5E-6EB8-E90346A56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B60FE12-0247-E6C8-4093-2BF4A143D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B86B06DE-028C-0E91-B367-A47F04B3A2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492765-8767-E646-B8C1-179F4460E6E9}" type="slidenum">
              <a:rPr lang="en-US" altLang="en-US" sz="1300" smtClean="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A7FEAB7-32AB-E3D1-6049-FDB84E338E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A77BCE8-4D95-9D4E-558D-781EFCC3E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51B57F87-733C-7A38-E59B-EB0A12B8F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99DED30-4E16-CF4F-AF85-4183313F0F15}" type="slidenum">
              <a:rPr lang="en-US" altLang="en-US" sz="1300" smtClean="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4AD3A88-E52E-5D78-7BAE-7DECF2BF32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730A425-A508-16B2-DA6D-5494A02C0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7274B0B9-D155-DA0F-1EC0-F219B2A30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977DEF-0C7D-4A41-A575-DDC43FFFB620}" type="slidenum">
              <a:rPr lang="en-US" altLang="en-US" sz="1300" smtClean="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5F40F70A-6C90-7F56-2365-5503A5695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077A140-44B4-2464-F66A-695357D5E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9710A33F-7F04-9531-3390-C0DD54DCC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548C532-875F-D944-BAAE-0DAD714A5FEE}" type="slidenum">
              <a:rPr lang="en-US" altLang="en-US" sz="1300" smtClean="0"/>
              <a:pPr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205968C-644C-403C-AB43-1051F495C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2F2B249-CAA8-D97F-982D-F6DDE7CC2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F1DDE0EF-093F-9A28-7C37-3AF3BAD3C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F3E620-2420-2C4D-9DDE-722BC51859F9}" type="slidenum">
              <a:rPr lang="en-US" altLang="en-US" sz="1300" smtClean="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AC08A64C-3758-91E7-BB35-8360D30235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5974FA0-4991-9B94-3EDA-FB209ED3F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A81C50C9-9F41-ED90-811C-9FCFAAE0CE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2F6C0D-87EA-0349-8E45-8935E4ED1FAC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6D6259B-57A1-5D7B-88B5-562693FF73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0B26A8F-A727-FC72-309E-EC8391614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RA removed FASTA, added BWA, shortened secondary structure topics listed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1D9C12AF-F2F0-97C6-BE4F-C2543FB8A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746222-C17C-8045-89FC-CA415E3E530D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667B795-200D-BF65-ECB1-0792C4C2D6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D867650-FCEE-6955-60CF-E53E5075A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4CB540F-96DB-1E64-80D2-DBE6FC376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A69CBE-BA5D-CA45-BEB4-FA13D3DE4B11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DC44CD4D-12D5-BDE7-3E6D-9A4D18C34E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360EB7F-787A-A325-79F1-1C569C15D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997844B2-1F59-243E-E01A-55B3221D8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DF26A0-F3C3-444A-8F26-0C94D19E5714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D2D3492D-6EB7-546C-BAD6-7D0AEF2583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2A3B2B8-4DF0-C728-5071-FB03D7AD5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94F47EFC-DB0A-D9C2-BDE0-B2D875298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DBE3DF9-D58D-6B49-91B6-B91453EC15CC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7FEFF9A9-0C05-6DB9-0E38-CA73D7EA5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B86A399-D817-ABF6-0DB9-DF92B6904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46" tIns="44073" rIns="88146" bIns="44073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EED84042-D6A0-BCEE-F5A3-45588B924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DD8BD3-32C6-4D4C-9A38-C335A9BC0E79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053CBAB-FE12-8D45-ACF3-2058F1B2C4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3B4770D-07A0-3583-934C-A86D87943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46" tIns="44073" rIns="88146" bIns="44073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B0EBA52F-2C8F-349B-0948-AFC9EB9F9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60C2D-E4B8-7A49-BACE-4765E6B6BB99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0EBC4EBD-18E3-0FD5-A320-3507A4C66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1027">
            <a:extLst>
              <a:ext uri="{FF2B5EF4-FFF2-40B4-BE49-F238E27FC236}">
                <a16:creationId xmlns:a16="http://schemas.microsoft.com/office/drawing/2014/main" id="{C6AE7357-74E6-10AA-D88D-C4F8928A8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46" tIns="44073" rIns="88146" bIns="44073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591215CB-FFBB-BFE1-DB78-8509BC9676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2A1CBC-810C-8E4F-B825-79C9967236C2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B76C010-FBB3-5DC2-3C58-9A1D9435E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FE885E2-B9A9-1CDE-BA7C-5623E83F5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909FB909-4A80-563A-444C-5EA1FF0D7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ADA175-28C5-2C47-9763-20D0DC08AF04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5BBC1E0-8F4A-8DC0-D104-14AE6DD8D8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3E7825F-FBC8-8282-D347-31C6EA0C7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BCE4A11D-8E4B-83AA-BA26-C6B165DF94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CF4126-9CCF-FB4C-A43F-724F6AA913AB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A52B654-929E-8426-C7BD-1C045FC43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6FAA848-91ED-E86B-8746-0CDD0138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D18D0D49-6933-5C3B-C65C-F6706088B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C926A4-ED34-754B-904F-63F31A1EA037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2BD8DB3-51D5-2DB1-6C66-E695237E4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737D8C3-9B4A-C99C-DB60-93DACFC27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101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19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60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0317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089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4625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8078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7139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7600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791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4113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4583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936993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3020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88915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5007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66984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83774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58939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44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494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02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128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01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14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15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EF26B6-4E87-4449-0D5C-F47FAE1B5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92569E-8270-0FF8-75E0-C490DAE2A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B99ADE1B-9DD7-6952-CCDD-E91CEA7F9B8A}"/>
              </a:ext>
            </a:extLst>
          </p:cNvPr>
          <p:cNvSpPr>
            <a:spLocks noChangeArrowheads="1"/>
          </p:cNvSpPr>
          <p:nvPr userDrawn="1"/>
        </p:nvSpPr>
        <p:spPr bwMode="auto">
          <a:xfrm rot="-5400000">
            <a:off x="6948487" y="4662488"/>
            <a:ext cx="4086225" cy="3048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F545CD01-331F-DA44-92BF-64E8747FB3B3}" type="slidenum">
              <a:rPr lang="en-US" altLang="en-US" sz="1200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r>
              <a:rPr lang="en-US" altLang="en-US" sz="1200">
                <a:solidFill>
                  <a:schemeClr val="tx1"/>
                </a:solidFill>
              </a:rPr>
              <a:t>   </a:t>
            </a:r>
            <a:r>
              <a:rPr lang="en-US" altLang="en-US" sz="1200">
                <a:solidFill>
                  <a:schemeClr val="bg2"/>
                </a:solidFill>
              </a:rPr>
              <a:t>(c) M Gerstein '14, Yale, GersteinLab.org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pitchFamily="2" charset="2"/>
        <a:buChar char="à"/>
        <a:defRPr>
          <a:solidFill>
            <a:schemeClr val="tx1"/>
          </a:solidFill>
          <a:latin typeface="+mn-lt"/>
          <a:ea typeface="ＭＳ Ｐゴシック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C210D9C-4CF4-FEFB-6C62-D078E16FD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5A2011D-9ACC-EB61-5624-99024E934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5">
            <a:extLst>
              <a:ext uri="{FF2B5EF4-FFF2-40B4-BE49-F238E27FC236}">
                <a16:creationId xmlns:a16="http://schemas.microsoft.com/office/drawing/2014/main" id="{7D04FA73-490D-4F9A-8B28-A00A63B54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6673850"/>
            <a:ext cx="1695450" cy="184150"/>
          </a:xfrm>
          <a:prstGeom prst="rect">
            <a:avLst/>
          </a:prstGeom>
          <a:noFill/>
          <a:ln>
            <a:noFill/>
          </a:ln>
        </p:spPr>
        <p:txBody>
          <a:bodyPr lIns="92066" tIns="46033" rIns="92066" bIns="46033"/>
          <a:lstStyle>
            <a:lvl1pPr defTabSz="912813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x-none" sz="700" b="0">
                <a:solidFill>
                  <a:srgbClr val="FFFFFF"/>
                </a:solidFill>
              </a:rPr>
              <a:t>Do not reproduce without permission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A6C779A2-2E7C-33B5-2893-007715F856D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0737AF9C-F6F1-C54C-B963-3CCDB41E49F1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r>
              <a:rPr lang="en-US" altLang="en-US" sz="400" b="0">
                <a:solidFill>
                  <a:srgbClr val="808080"/>
                </a:solidFill>
              </a:rPr>
              <a:t> </a:t>
            </a:r>
            <a:r>
              <a:rPr lang="en-US" altLang="en-US" sz="300" b="0">
                <a:solidFill>
                  <a:srgbClr val="000000"/>
                </a:solidFill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steinlab.org/courses/452/10-spring/pdf/sw.pdf" TargetMode="External"/><Relationship Id="rId2" Type="http://schemas.openxmlformats.org/officeDocument/2006/relationships/hyperlink" Target="https://doi.org/10.1016/0022-2836(81)90087-5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175046"/>
            <a:ext cx="1464965" cy="606754"/>
          </a:xfrm>
        </p:spPr>
        <p:txBody>
          <a:bodyPr/>
          <a:lstStyle/>
          <a:p>
            <a:pPr algn="l" eaLnBrk="1" hangingPunct="1"/>
            <a:r>
              <a:rPr lang="en-US" altLang="x-none" sz="1600" dirty="0">
                <a:ea typeface="ＭＳ Ｐゴシック" charset="-128"/>
              </a:rPr>
              <a:t>Mark Gerstein</a:t>
            </a:r>
            <a:br>
              <a:rPr lang="en-US" altLang="x-none" sz="1600" dirty="0">
                <a:ea typeface="ＭＳ Ｐゴシック" charset="-128"/>
              </a:rPr>
            </a:br>
            <a:r>
              <a:rPr lang="en-US" altLang="x-none" sz="1600" dirty="0">
                <a:ea typeface="ＭＳ Ｐゴシック" charset="-128"/>
              </a:rPr>
              <a:t>Yale U.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Symbol" charset="2"/>
              <a:buChar char="à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x-none" altLang="x-none" sz="3600">
              <a:solidFill>
                <a:srgbClr val="FFFFFF"/>
              </a:solidFill>
              <a:cs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C422-BA08-6284-A4AE-2840DDD8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97" y="1476573"/>
            <a:ext cx="5618006" cy="431462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7A36139-0478-44C0-C73E-8E1A0189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" y="259932"/>
            <a:ext cx="8577072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x-none" sz="2800" kern="0" dirty="0">
                <a:ea typeface="ＭＳ Ｐゴシック" charset="-128"/>
              </a:rPr>
              <a:t>Biomedical Data Science</a:t>
            </a:r>
            <a:r>
              <a:rPr lang="en-US" altLang="x-none" sz="2000" kern="0" dirty="0">
                <a:ea typeface="ＭＳ Ｐゴシック" charset="-128"/>
              </a:rPr>
              <a:t> </a:t>
            </a:r>
            <a:r>
              <a:rPr lang="en-US" altLang="x-none" sz="1600" b="0" kern="0" dirty="0">
                <a:ea typeface="ＭＳ Ｐゴシック" charset="-128"/>
              </a:rPr>
              <a:t>(</a:t>
            </a:r>
            <a:r>
              <a:rPr lang="en-US" altLang="x-none" sz="1600" b="0" dirty="0" err="1">
                <a:solidFill>
                  <a:schemeClr val="tx1"/>
                </a:solidFill>
                <a:ea typeface="ＭＳ Ｐゴシック" charset="-128"/>
              </a:rPr>
              <a:t>GersteinLab.org</a:t>
            </a:r>
            <a:r>
              <a:rPr lang="en-US" altLang="x-none" sz="1600" b="0" dirty="0">
                <a:solidFill>
                  <a:schemeClr val="tx1"/>
                </a:solidFill>
                <a:ea typeface="ＭＳ Ｐゴシック" charset="-128"/>
              </a:rPr>
              <a:t>/courses/452)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800" kern="0" dirty="0">
                <a:ea typeface="ＭＳ Ｐゴシック" charset="-128"/>
              </a:rPr>
              <a:t>Sequence Comparison</a:t>
            </a:r>
            <a:r>
              <a:rPr lang="en-US" altLang="x-none" sz="2000" kern="0" dirty="0">
                <a:ea typeface="ＭＳ Ｐゴシック" charset="-128"/>
              </a:rPr>
              <a:t> </a:t>
            </a:r>
            <a:r>
              <a:rPr lang="en-US" altLang="x-none" sz="1600" b="0" dirty="0">
                <a:ea typeface="ＭＳ Ｐゴシック" charset="-128"/>
              </a:rPr>
              <a:t>(25m3)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x-none" sz="2000" kern="0" dirty="0">
              <a:ea typeface="ＭＳ Ｐゴシック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1F2A44-489F-A451-BEA1-689BEA61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718" y="5659443"/>
            <a:ext cx="2857183" cy="112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600" b="0" dirty="0">
                <a:ea typeface="ＭＳ Ｐゴシック" panose="020B0600070205080204" pitchFamily="34" charset="-128"/>
              </a:rPr>
              <a:t>Last edit in spring ‘</a:t>
            </a:r>
            <a:r>
              <a:rPr lang="en-US" altLang="ja-JP" sz="1600" b="0" dirty="0">
                <a:ea typeface="ＭＳ Ｐゴシック" panose="020B0600070205080204" pitchFamily="34" charset="-128"/>
              </a:rPr>
              <a:t>25, </a:t>
            </a:r>
            <a:br>
              <a:rPr lang="en-US" altLang="ja-JP" sz="1600" b="0" dirty="0">
                <a:ea typeface="ＭＳ Ｐゴシック" panose="020B0600070205080204" pitchFamily="34" charset="-128"/>
              </a:rPr>
            </a:br>
            <a:r>
              <a:rPr lang="en-US" altLang="ja-JP" sz="1600" b="0" dirty="0">
                <a:ea typeface="ＭＳ Ｐゴシック" panose="020B0600070205080204" pitchFamily="34" charset="-128"/>
              </a:rPr>
              <a:t>very similar to 22m3 </a:t>
            </a:r>
            <a:br>
              <a:rPr lang="en-US" altLang="ja-JP" sz="1600" b="0" dirty="0">
                <a:ea typeface="ＭＳ Ｐゴシック" panose="020B0600070205080204" pitchFamily="34" charset="-128"/>
              </a:rPr>
            </a:br>
            <a:r>
              <a:rPr lang="en-US" altLang="ja-JP" sz="1600" b="0" dirty="0">
                <a:ea typeface="ＭＳ Ｐゴシック" panose="020B0600070205080204" pitchFamily="34" charset="-128"/>
              </a:rPr>
              <a:t>&amp; 2021’s M3 </a:t>
            </a:r>
            <a:br>
              <a:rPr lang="en-US" altLang="ja-JP" sz="1600" b="0" dirty="0">
                <a:ea typeface="ＭＳ Ｐゴシック" panose="020B0600070205080204" pitchFamily="34" charset="-128"/>
              </a:rPr>
            </a:br>
            <a:r>
              <a:rPr lang="en-US" altLang="ja-JP" sz="1600" b="0" dirty="0">
                <a:ea typeface="ＭＳ Ｐゴシック" panose="020B0600070205080204" pitchFamily="34" charset="-128"/>
              </a:rPr>
              <a:t>[which has a video]</a:t>
            </a:r>
            <a:endParaRPr lang="en-US" altLang="x-none" sz="1600" b="0" kern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35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8"/>
    </mc:Choice>
    <mc:Fallback xmlns="">
      <p:transition spd="slow" advTm="320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5283FBA-54F0-2938-7D93-3CBDE36D2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0" y="381000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Step 4 -- Sum Matrix All Done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E5B13397-C6C8-0941-2510-0646C1BB5D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620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Alignment Score is 8 matches.</a:t>
            </a: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2000">
                <a:solidFill>
                  <a:srgbClr val="000000"/>
                </a:solidFill>
                <a:latin typeface="Helv" pitchFamily="2" charset="0"/>
                <a:ea typeface="ＭＳ Ｐゴシック" panose="020B0600070205080204" pitchFamily="34" charset="-128"/>
              </a:rPr>
              <a:t>																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69CD4615-FB0D-AA36-60B6-29F5BF39E1F9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86000"/>
            <a:ext cx="4038600" cy="3803650"/>
          </a:xfrm>
          <a:noFill/>
        </p:spPr>
      </p:pic>
      <p:pic>
        <p:nvPicPr>
          <p:cNvPr id="23556" name="Picture 5">
            <a:extLst>
              <a:ext uri="{FF2B5EF4-FFF2-40B4-BE49-F238E27FC236}">
                <a16:creationId xmlns:a16="http://schemas.microsoft.com/office/drawing/2014/main" id="{BFD2B224-9CF1-F01A-BD79-0D1485F5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114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23557" name="AutoShape 6">
            <a:extLst>
              <a:ext uri="{FF2B5EF4-FFF2-40B4-BE49-F238E27FC236}">
                <a16:creationId xmlns:a16="http://schemas.microsoft.com/office/drawing/2014/main" id="{E2A59E8B-A3E6-973D-AB88-17B64B325C0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475956" y="3975894"/>
            <a:ext cx="1588" cy="4229100"/>
          </a:xfrm>
          <a:prstGeom prst="curvedConnector3">
            <a:avLst>
              <a:gd name="adj1" fmla="val 1440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1D6ECEEB-C917-CA8A-62EB-BA18848E7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Step 5 -- Traceback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617F0A10-4164-4970-C6C1-7DAD182A13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371600"/>
            <a:ext cx="7620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Find Best Score (8) and Trace Back</a:t>
            </a:r>
            <a:b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 B C N Y - R Q C L C R - P M</a:t>
            </a:r>
            <a:b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 Y C - Y N R - C K C R B P</a:t>
            </a:r>
            <a:r>
              <a:rPr lang="en-US" altLang="en-US" sz="2000">
                <a:solidFill>
                  <a:srgbClr val="000000"/>
                </a:solidFill>
                <a:latin typeface="Helv" pitchFamily="2" charset="0"/>
                <a:ea typeface="ＭＳ Ｐゴシック" panose="020B0600070205080204" pitchFamily="34" charset="-128"/>
              </a:rPr>
              <a:t>							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007DBB57-C8C0-958E-A731-05A80567EA41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819400"/>
            <a:ext cx="3810000" cy="3595688"/>
          </a:xfrm>
          <a:noFill/>
        </p:spPr>
      </p:pic>
      <p:sp>
        <p:nvSpPr>
          <p:cNvPr id="25604" name="Text Box 7">
            <a:extLst>
              <a:ext uri="{FF2B5EF4-FFF2-40B4-BE49-F238E27FC236}">
                <a16:creationId xmlns:a16="http://schemas.microsoft.com/office/drawing/2014/main" id="{B0D61649-D30E-BC09-CC23-34433A654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Hansel &amp; Gretel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771C818-0B8C-60BC-8088-8388ECFC7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9700" y="38100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Step 6 -- Alternate Tracebacks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D8639C28-8F7C-5927-E29E-06152D9C9A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447800"/>
            <a:ext cx="7620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A B C - N Y R Q C L C R - P M</a:t>
            </a:r>
            <a:b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 Y C Y N - R - C K C R B P</a:t>
            </a:r>
            <a:r>
              <a:rPr lang="en-US" altLang="en-US" sz="2000">
                <a:solidFill>
                  <a:srgbClr val="000000"/>
                </a:solidFill>
                <a:latin typeface="Helv" pitchFamily="2" charset="0"/>
                <a:ea typeface="ＭＳ Ｐゴシック" panose="020B0600070205080204" pitchFamily="34" charset="-128"/>
              </a:rPr>
              <a:t>							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66973F0B-43EF-9EB9-A8F2-946ECB9475E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286000"/>
            <a:ext cx="4267200" cy="4027488"/>
          </a:xfrm>
          <a:noFill/>
        </p:spPr>
      </p:pic>
      <p:sp>
        <p:nvSpPr>
          <p:cNvPr id="27652" name="Text Box 5">
            <a:extLst>
              <a:ext uri="{FF2B5EF4-FFF2-40B4-BE49-F238E27FC236}">
                <a16:creationId xmlns:a16="http://schemas.microsoft.com/office/drawing/2014/main" id="{FCBDA8A3-1E48-9092-9ACB-7A39D3766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630488"/>
            <a:ext cx="1711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Also, </a:t>
            </a:r>
            <a:br>
              <a:rPr lang="en-US" altLang="en-US" b="0"/>
            </a:br>
            <a:r>
              <a:rPr lang="en-US" altLang="en-US" b="0"/>
              <a:t>Suboptimal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Aligments</a:t>
            </a:r>
          </a:p>
        </p:txBody>
      </p:sp>
      <p:sp>
        <p:nvSpPr>
          <p:cNvPr id="27653" name="Freeform 8">
            <a:extLst>
              <a:ext uri="{FF2B5EF4-FFF2-40B4-BE49-F238E27FC236}">
                <a16:creationId xmlns:a16="http://schemas.microsoft.com/office/drawing/2014/main" id="{2DDBDB7F-8611-568D-DA1D-9F642E433AD7}"/>
              </a:ext>
            </a:extLst>
          </p:cNvPr>
          <p:cNvSpPr>
            <a:spLocks/>
          </p:cNvSpPr>
          <p:nvPr/>
        </p:nvSpPr>
        <p:spPr bwMode="auto">
          <a:xfrm>
            <a:off x="3505200" y="3505200"/>
            <a:ext cx="2743200" cy="2667000"/>
          </a:xfrm>
          <a:custGeom>
            <a:avLst/>
            <a:gdLst>
              <a:gd name="T0" fmla="*/ 0 w 1728"/>
              <a:gd name="T1" fmla="*/ 0 h 1680"/>
              <a:gd name="T2" fmla="*/ 2147483646 w 1728"/>
              <a:gd name="T3" fmla="*/ 2147483646 h 1680"/>
              <a:gd name="T4" fmla="*/ 2147483646 w 1728"/>
              <a:gd name="T5" fmla="*/ 2147483646 h 1680"/>
              <a:gd name="T6" fmla="*/ 2147483646 w 1728"/>
              <a:gd name="T7" fmla="*/ 2147483646 h 1680"/>
              <a:gd name="T8" fmla="*/ 2147483646 w 1728"/>
              <a:gd name="T9" fmla="*/ 2147483646 h 1680"/>
              <a:gd name="T10" fmla="*/ 2147483646 w 1728"/>
              <a:gd name="T11" fmla="*/ 2147483646 h 1680"/>
              <a:gd name="T12" fmla="*/ 2147483646 w 1728"/>
              <a:gd name="T13" fmla="*/ 2147483646 h 1680"/>
              <a:gd name="T14" fmla="*/ 2147483646 w 1728"/>
              <a:gd name="T15" fmla="*/ 2147483646 h 16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28"/>
              <a:gd name="T25" fmla="*/ 0 h 1680"/>
              <a:gd name="T26" fmla="*/ 1728 w 1728"/>
              <a:gd name="T27" fmla="*/ 1680 h 16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28" h="1680">
                <a:moveTo>
                  <a:pt x="0" y="0"/>
                </a:moveTo>
                <a:lnTo>
                  <a:pt x="192" y="480"/>
                </a:lnTo>
                <a:lnTo>
                  <a:pt x="576" y="720"/>
                </a:lnTo>
                <a:lnTo>
                  <a:pt x="768" y="912"/>
                </a:lnTo>
                <a:lnTo>
                  <a:pt x="960" y="1056"/>
                </a:lnTo>
                <a:lnTo>
                  <a:pt x="1152" y="1296"/>
                </a:lnTo>
                <a:lnTo>
                  <a:pt x="1344" y="1488"/>
                </a:lnTo>
                <a:lnTo>
                  <a:pt x="1728" y="1680"/>
                </a:lnTo>
              </a:path>
            </a:pathLst>
          </a:cu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9">
            <a:extLst>
              <a:ext uri="{FF2B5EF4-FFF2-40B4-BE49-F238E27FC236}">
                <a16:creationId xmlns:a16="http://schemas.microsoft.com/office/drawing/2014/main" id="{B0C83822-E3BF-DD89-D01F-99CB57656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886200"/>
            <a:ext cx="1066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FC598789-1F94-127D-551B-6A302B935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Gap Penalties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E25C1150-26B9-F89A-73A0-EFBA54272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The score at a position can also factor in a penalty for introducing gaps (i. e., not going from i, j to i- 1, j- 1).</a:t>
            </a: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Gap penalties are often of linear form:</a:t>
            </a:r>
          </a:p>
          <a:p>
            <a:pPr lvl="1" eaLnBrk="1" hangingPunct="1">
              <a:buFont typeface="Symbol" pitchFamily="2" charset="2"/>
              <a:buNone/>
            </a:pPr>
            <a:r>
              <a:rPr lang="en-US" altLang="en-US" sz="3600">
                <a:ea typeface="ＭＳ Ｐゴシック" panose="020B0600070205080204" pitchFamily="34" charset="-128"/>
              </a:rPr>
              <a:t>GAP = a + bN</a:t>
            </a:r>
          </a:p>
          <a:p>
            <a:pPr lvl="1" eaLnBrk="1" hangingPunct="1">
              <a:buFont typeface="Symbol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GAP is the gap penalty</a:t>
            </a:r>
          </a:p>
          <a:p>
            <a:pPr lvl="1" eaLnBrk="1" hangingPunct="1">
              <a:buFont typeface="Symbol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 = cost of opening a gap</a:t>
            </a:r>
          </a:p>
          <a:p>
            <a:pPr lvl="1" eaLnBrk="1" hangingPunct="1">
              <a:buFont typeface="Symbol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b = cost of extending the gap by one (affine)</a:t>
            </a:r>
          </a:p>
          <a:p>
            <a:pPr lvl="1" eaLnBrk="1" hangingPunct="1">
              <a:buFont typeface="Symbol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N = length of the gap</a:t>
            </a:r>
          </a:p>
          <a:p>
            <a:pPr lvl="1" eaLnBrk="1" hangingPunct="1">
              <a:buFont typeface="Symbol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Symbol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(Here assume b=0, a=1/2, so GAP = 1/2 regardless of length.)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ATGCAAAAT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ATG-AAAAT .5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ATG--AAAT .5 + (1)b  [b=.1]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ATG---AAT .5 + (2)(.1) =.7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AF903399-C506-6C2C-A71F-D457BC32F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19400"/>
            <a:ext cx="8001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b="0">
              <a:solidFill>
                <a:srgbClr val="000000"/>
              </a:solidFill>
              <a:latin typeface="Helv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A168D2DD-5544-6CE3-8117-EF723FE64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Step 2 -- Computing the Sum Matrix </a:t>
            </a:r>
            <a:r>
              <a:rPr lang="en-US" altLang="en-US" sz="4000" b="1">
                <a:ea typeface="ＭＳ Ｐゴシック" panose="020B0600070205080204" pitchFamily="34" charset="-128"/>
              </a:rPr>
              <a:t>with Gaps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77875ED0-E48A-A517-C1E2-9790472F3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00200"/>
            <a:ext cx="7391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new_value_cell(R,C) &lt;=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</a:t>
            </a:r>
            <a:r>
              <a:rPr lang="en-US" altLang="en-US" sz="1200">
                <a:latin typeface="Courier New" panose="02070309020205020404" pitchFamily="49" charset="0"/>
              </a:rPr>
              <a:t>cell(R,C)                               { Old value, either 1 or 0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+ Max[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 </a:t>
            </a:r>
            <a:r>
              <a:rPr lang="en-US" altLang="en-US" sz="1200">
                <a:solidFill>
                  <a:srgbClr val="008000"/>
                </a:solidFill>
                <a:latin typeface="Courier New" panose="02070309020205020404" pitchFamily="49" charset="0"/>
              </a:rPr>
              <a:t>cell (R+1, C+1),                  { Diagonally Down, no gaps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anose="02070309020205020404" pitchFamily="49" charset="0"/>
              </a:rPr>
              <a:t>        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cells(R+1, C+2 to C_max) </a:t>
            </a:r>
            <a:r>
              <a:rPr lang="en-US" altLang="en-US" sz="1600">
                <a:solidFill>
                  <a:schemeClr val="accent2"/>
                </a:solidFill>
                <a:latin typeface="Courier New" panose="02070309020205020404" pitchFamily="49" charset="0"/>
              </a:rPr>
              <a:t>- GAP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 ,{ Down a row, making col. gap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anose="02070309020205020404" pitchFamily="49" charset="0"/>
              </a:rPr>
              <a:t>        </a:t>
            </a:r>
            <a:r>
              <a:rPr lang="en-US" altLang="en-US" sz="1200">
                <a:solidFill>
                  <a:srgbClr val="A50021"/>
                </a:solidFill>
                <a:latin typeface="Courier New" panose="02070309020205020404" pitchFamily="49" charset="0"/>
              </a:rPr>
              <a:t>cells(R+2 to R_max, C+1) </a:t>
            </a:r>
            <a:r>
              <a:rPr lang="en-US" altLang="en-US" sz="1600">
                <a:solidFill>
                  <a:srgbClr val="A50021"/>
                </a:solidFill>
                <a:latin typeface="Courier New" panose="02070309020205020404" pitchFamily="49" charset="0"/>
              </a:rPr>
              <a:t>- GAP</a:t>
            </a:r>
            <a:r>
              <a:rPr lang="en-US" altLang="en-US" sz="1200">
                <a:solidFill>
                  <a:srgbClr val="A50021"/>
                </a:solidFill>
                <a:latin typeface="Courier New" panose="02070309020205020404" pitchFamily="49" charset="0"/>
              </a:rPr>
              <a:t>  { Down a col., making row gap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]</a:t>
            </a:r>
            <a:r>
              <a:rPr lang="en-US" altLang="en-US" sz="1400" b="0">
                <a:solidFill>
                  <a:srgbClr val="000000"/>
                </a:solidFill>
                <a:latin typeface="Helv" pitchFamily="2" charset="0"/>
              </a:rPr>
              <a:t>	</a:t>
            </a:r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487449A7-C063-EE0B-1DF7-F126F8EC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35052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31749" name="AutoShape 6">
            <a:extLst>
              <a:ext uri="{FF2B5EF4-FFF2-40B4-BE49-F238E27FC236}">
                <a16:creationId xmlns:a16="http://schemas.microsoft.com/office/drawing/2014/main" id="{7EC32A0E-8559-6E63-09FC-21A27981228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028281" y="4661694"/>
            <a:ext cx="3175" cy="3640138"/>
          </a:xfrm>
          <a:prstGeom prst="curvedConnector3">
            <a:avLst>
              <a:gd name="adj1" fmla="val 730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50" name="Picture 7">
            <a:extLst>
              <a:ext uri="{FF2B5EF4-FFF2-40B4-BE49-F238E27FC236}">
                <a16:creationId xmlns:a16="http://schemas.microsoft.com/office/drawing/2014/main" id="{A06C76A4-A356-AFD6-D352-CEAC649A6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33528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1751" name="Text Box 8">
            <a:extLst>
              <a:ext uri="{FF2B5EF4-FFF2-40B4-BE49-F238E27FC236}">
                <a16:creationId xmlns:a16="http://schemas.microsoft.com/office/drawing/2014/main" id="{0D76F051-29EA-8BF0-4E21-F3456091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267200"/>
            <a:ext cx="914400" cy="1017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/>
              <a:t>GAP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/>
              <a:t>=1/2</a:t>
            </a:r>
          </a:p>
        </p:txBody>
      </p:sp>
      <p:sp>
        <p:nvSpPr>
          <p:cNvPr id="31752" name="Rectangle 9">
            <a:extLst>
              <a:ext uri="{FF2B5EF4-FFF2-40B4-BE49-F238E27FC236}">
                <a16:creationId xmlns:a16="http://schemas.microsoft.com/office/drawing/2014/main" id="{7C0C7C06-6DDB-4764-A70E-5CB1043A8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133600"/>
            <a:ext cx="152400" cy="1524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53" name="Rectangle 10">
            <a:extLst>
              <a:ext uri="{FF2B5EF4-FFF2-40B4-BE49-F238E27FC236}">
                <a16:creationId xmlns:a16="http://schemas.microsoft.com/office/drawing/2014/main" id="{FAAA4068-7868-3207-E24B-9C6195F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0"/>
            <a:ext cx="152400" cy="15240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54" name="Rectangle 11">
            <a:extLst>
              <a:ext uri="{FF2B5EF4-FFF2-40B4-BE49-F238E27FC236}">
                <a16:creationId xmlns:a16="http://schemas.microsoft.com/office/drawing/2014/main" id="{27038C24-A9B5-6416-BFCC-25FBF9DD2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0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55" name="Rectangle 12">
            <a:extLst>
              <a:ext uri="{FF2B5EF4-FFF2-40B4-BE49-F238E27FC236}">
                <a16:creationId xmlns:a16="http://schemas.microsoft.com/office/drawing/2014/main" id="{08EC6AE1-02FC-17F4-A3B7-C75CF599C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0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56" name="Rectangle 13">
            <a:extLst>
              <a:ext uri="{FF2B5EF4-FFF2-40B4-BE49-F238E27FC236}">
                <a16:creationId xmlns:a16="http://schemas.microsoft.com/office/drawing/2014/main" id="{37090217-0734-B23D-4C66-D7A760B1D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0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57" name="Rectangle 14">
            <a:extLst>
              <a:ext uri="{FF2B5EF4-FFF2-40B4-BE49-F238E27FC236}">
                <a16:creationId xmlns:a16="http://schemas.microsoft.com/office/drawing/2014/main" id="{AC1593AC-044C-18C0-F1B1-C8905FF25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8400"/>
            <a:ext cx="152400" cy="152400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58" name="Rectangle 15">
            <a:extLst>
              <a:ext uri="{FF2B5EF4-FFF2-40B4-BE49-F238E27FC236}">
                <a16:creationId xmlns:a16="http://schemas.microsoft.com/office/drawing/2014/main" id="{A01E3890-EF29-A849-CEA2-B9ECF8E5E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90800"/>
            <a:ext cx="152400" cy="152400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59" name="Rectangle 16">
            <a:extLst>
              <a:ext uri="{FF2B5EF4-FFF2-40B4-BE49-F238E27FC236}">
                <a16:creationId xmlns:a16="http://schemas.microsoft.com/office/drawing/2014/main" id="{5F7F7727-9938-AD01-C451-A26DA1BAE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152400" cy="152400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60" name="Rectangle 18">
            <a:extLst>
              <a:ext uri="{FF2B5EF4-FFF2-40B4-BE49-F238E27FC236}">
                <a16:creationId xmlns:a16="http://schemas.microsoft.com/office/drawing/2014/main" id="{78D78176-9B58-51FF-2C90-EDE218CC5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5967413"/>
            <a:ext cx="204787" cy="204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E660367B-1137-7D66-5003-B9B67F82E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596265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0" i="1"/>
              <a:t>1.5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E75B8D65-AAA2-E46E-03FA-7CA57AC89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810000" cy="1524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 Steps in Aligning a 4-mer</a:t>
            </a:r>
          </a:p>
        </p:txBody>
      </p:sp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id="{0BAFC61F-C3A5-7B1B-67B3-1DF69A5984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971800"/>
          <a:ext cx="259080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Worksheet" r:id="rId4" imgW="1054100" imgH="965200" progId="Excel.Sheet.8">
                  <p:embed/>
                </p:oleObj>
              </mc:Choice>
              <mc:Fallback>
                <p:oleObj name="Worksheet" r:id="rId4" imgW="1054100" imgH="9652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71800"/>
                        <a:ext cx="2590800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>
            <a:extLst>
              <a:ext uri="{FF2B5EF4-FFF2-40B4-BE49-F238E27FC236}">
                <a16:creationId xmlns:a16="http://schemas.microsoft.com/office/drawing/2014/main" id="{65DA28A0-CF3A-447B-8E6F-94378FB785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209800"/>
          <a:ext cx="203993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6" imgW="1054100" imgH="990600" progId="Excel.Sheet.8">
                  <p:embed/>
                </p:oleObj>
              </mc:Choice>
              <mc:Fallback>
                <p:oleObj name="Worksheet" r:id="rId6" imgW="1054100" imgH="9906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09800"/>
                        <a:ext cx="203993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>
            <a:extLst>
              <a:ext uri="{FF2B5EF4-FFF2-40B4-BE49-F238E27FC236}">
                <a16:creationId xmlns:a16="http://schemas.microsoft.com/office/drawing/2014/main" id="{787801E3-CC6A-6545-6019-9826B6821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419600"/>
          <a:ext cx="20574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8" imgW="1054100" imgH="965200" progId="Excel.Sheet.8">
                  <p:embed/>
                </p:oleObj>
              </mc:Choice>
              <mc:Fallback>
                <p:oleObj name="Worksheet" r:id="rId8" imgW="1054100" imgH="9652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20574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>
            <a:extLst>
              <a:ext uri="{FF2B5EF4-FFF2-40B4-BE49-F238E27FC236}">
                <a16:creationId xmlns:a16="http://schemas.microsoft.com/office/drawing/2014/main" id="{A87FF659-A986-91A3-ADF5-F4AD0841E3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2514600"/>
          <a:ext cx="35052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10" imgW="1054100" imgH="990600" progId="Excel.Sheet.8">
                  <p:embed/>
                </p:oleObj>
              </mc:Choice>
              <mc:Fallback>
                <p:oleObj name="Worksheet" r:id="rId10" imgW="1054100" imgH="9906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514600"/>
                        <a:ext cx="35052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14">
            <a:extLst>
              <a:ext uri="{FF2B5EF4-FFF2-40B4-BE49-F238E27FC236}">
                <a16:creationId xmlns:a16="http://schemas.microsoft.com/office/drawing/2014/main" id="{FE0C61A2-DBDB-3DA8-365E-4BD903082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52400"/>
            <a:ext cx="28194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urier New" panose="02070309020205020404" pitchFamily="49" charset="0"/>
              </a:rPr>
              <a:t>C R B 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ourier New" panose="02070309020205020404" pitchFamily="49" charset="0"/>
              </a:rPr>
              <a:t>C R P 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Courier New" panose="02070309020205020404" pitchFamily="49" charset="0"/>
              </a:rPr>
              <a:t>- C R P 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ourier New" panose="02070309020205020404" pitchFamily="49" charset="0"/>
              </a:rPr>
              <a:t>C R - P M</a:t>
            </a:r>
          </a:p>
        </p:txBody>
      </p:sp>
      <p:sp>
        <p:nvSpPr>
          <p:cNvPr id="33799" name="Text Box 16">
            <a:extLst>
              <a:ext uri="{FF2B5EF4-FFF2-40B4-BE49-F238E27FC236}">
                <a16:creationId xmlns:a16="http://schemas.microsoft.com/office/drawing/2014/main" id="{AACC49B2-869C-C0C7-4FFA-2244BE7A7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236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/>
              <a:t>Bottom right hand corner of previous matrices</a:t>
            </a:r>
          </a:p>
        </p:txBody>
      </p:sp>
      <p:sp>
        <p:nvSpPr>
          <p:cNvPr id="33800" name="Line 22">
            <a:extLst>
              <a:ext uri="{FF2B5EF4-FFF2-40B4-BE49-F238E27FC236}">
                <a16:creationId xmlns:a16="http://schemas.microsoft.com/office/drawing/2014/main" id="{266A6DA8-E1E7-A846-ADBF-DA8A6F8E2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733800"/>
            <a:ext cx="5334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23">
            <a:extLst>
              <a:ext uri="{FF2B5EF4-FFF2-40B4-BE49-F238E27FC236}">
                <a16:creationId xmlns:a16="http://schemas.microsoft.com/office/drawing/2014/main" id="{D8E43817-E273-BF3C-92BC-07B9178EA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267200"/>
            <a:ext cx="577850" cy="1219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24">
            <a:extLst>
              <a:ext uri="{FF2B5EF4-FFF2-40B4-BE49-F238E27FC236}">
                <a16:creationId xmlns:a16="http://schemas.microsoft.com/office/drawing/2014/main" id="{12902380-C6DB-FC6B-766E-92F6BC5BC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419600"/>
            <a:ext cx="6096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25">
            <a:extLst>
              <a:ext uri="{FF2B5EF4-FFF2-40B4-BE49-F238E27FC236}">
                <a16:creationId xmlns:a16="http://schemas.microsoft.com/office/drawing/2014/main" id="{8DC526A3-6469-6D8F-4AFD-840D821B5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953000"/>
            <a:ext cx="6096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284609F8-A02A-1E7F-CA3A-E0EDB4497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Key Idea in Dynamic Programming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1B02CBD-D7A5-9A8E-78CB-DF6ACB0D8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2819400"/>
          </a:xfrm>
        </p:spPr>
        <p:txBody>
          <a:bodyPr/>
          <a:lstStyle/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The best alignment that ends at a given pair of positions (i and j) in the 2 sequences is the score of the best alignment previous to this position PLUS the score for aligning those two positions.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An Example Below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Aligning </a:t>
            </a:r>
            <a:r>
              <a:rPr lang="en-US" altLang="en-US" u="sng">
                <a:ea typeface="ＭＳ Ｐゴシック" panose="020B0600070205080204" pitchFamily="34" charset="-128"/>
              </a:rPr>
              <a:t>R to K</a:t>
            </a:r>
            <a:r>
              <a:rPr lang="en-US" altLang="en-US">
                <a:ea typeface="ＭＳ Ｐゴシック" panose="020B0600070205080204" pitchFamily="34" charset="-128"/>
              </a:rPr>
              <a:t> does not affect alignment of previous N-terminal residues. Once this is done it is </a:t>
            </a:r>
            <a:r>
              <a:rPr lang="en-US" altLang="en-US" b="1">
                <a:ea typeface="ＭＳ Ｐゴシック" panose="020B0600070205080204" pitchFamily="34" charset="-128"/>
              </a:rPr>
              <a:t>fixed</a:t>
            </a:r>
            <a:r>
              <a:rPr lang="en-US" altLang="en-US">
                <a:ea typeface="ＭＳ Ｐゴシック" panose="020B0600070205080204" pitchFamily="34" charset="-128"/>
              </a:rPr>
              <a:t>. Then go on to align </a:t>
            </a:r>
            <a:r>
              <a:rPr lang="en-US" altLang="en-US" u="sng">
                <a:ea typeface="ＭＳ Ｐゴシック" panose="020B0600070205080204" pitchFamily="34" charset="-128"/>
              </a:rPr>
              <a:t>D to E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How could this be violated?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Aligning R to K changes best alignment in box.</a:t>
            </a:r>
          </a:p>
        </p:txBody>
      </p:sp>
      <p:grpSp>
        <p:nvGrpSpPr>
          <p:cNvPr id="35843" name="Group 4">
            <a:extLst>
              <a:ext uri="{FF2B5EF4-FFF2-40B4-BE49-F238E27FC236}">
                <a16:creationId xmlns:a16="http://schemas.microsoft.com/office/drawing/2014/main" id="{A4297801-D629-F7F8-365F-28F8799CB288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114800"/>
            <a:ext cx="5486400" cy="1066800"/>
            <a:chOff x="1296" y="2160"/>
            <a:chExt cx="3456" cy="672"/>
          </a:xfrm>
        </p:grpSpPr>
        <p:sp>
          <p:nvSpPr>
            <p:cNvPr id="35849" name="Text Box 5">
              <a:extLst>
                <a:ext uri="{FF2B5EF4-FFF2-40B4-BE49-F238E27FC236}">
                  <a16:creationId xmlns:a16="http://schemas.microsoft.com/office/drawing/2014/main" id="{3C657FF7-399E-7052-4A03-212CDF6F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160"/>
              <a:ext cx="345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200" b="0">
                  <a:latin typeface="Courier New" panose="02070309020205020404" pitchFamily="49" charset="0"/>
                </a:rPr>
                <a:t>ACSQRP--LRV-SH </a:t>
              </a:r>
              <a:r>
                <a:rPr lang="en-US" altLang="en-US" sz="3200">
                  <a:latin typeface="Courier New" panose="02070309020205020404" pitchFamily="49" charset="0"/>
                </a:rPr>
                <a:t>R</a:t>
              </a:r>
              <a:r>
                <a:rPr lang="en-US" altLang="en-US" sz="3200" b="0">
                  <a:latin typeface="Courier New" panose="02070309020205020404" pitchFamily="49" charset="0"/>
                </a:rPr>
                <a:t>SENCV</a:t>
              </a:r>
              <a:br>
                <a:rPr lang="en-US" altLang="en-US" b="0"/>
              </a:br>
              <a:r>
                <a:rPr lang="en-US" altLang="en-US" sz="3200" b="0">
                  <a:latin typeface="Courier New" panose="02070309020205020404" pitchFamily="49" charset="0"/>
                </a:rPr>
                <a:t>A-SNKPQLVKLMTH V</a:t>
              </a:r>
              <a:r>
                <a:rPr lang="en-US" altLang="en-US" sz="3200">
                  <a:latin typeface="Courier New" panose="02070309020205020404" pitchFamily="49" charset="0"/>
                </a:rPr>
                <a:t>K</a:t>
              </a:r>
              <a:r>
                <a:rPr lang="en-US" altLang="en-US" sz="3200" b="0">
                  <a:latin typeface="Courier New" panose="02070309020205020404" pitchFamily="49" charset="0"/>
                </a:rPr>
                <a:t>DFCV</a:t>
              </a:r>
            </a:p>
          </p:txBody>
        </p:sp>
        <p:sp>
          <p:nvSpPr>
            <p:cNvPr id="35850" name="Rectangle 6">
              <a:extLst>
                <a:ext uri="{FF2B5EF4-FFF2-40B4-BE49-F238E27FC236}">
                  <a16:creationId xmlns:a16="http://schemas.microsoft.com/office/drawing/2014/main" id="{EBA8A735-3A36-2A16-0056-0AD3BC72E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160"/>
              <a:ext cx="2304" cy="6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3600">
                <a:solidFill>
                  <a:schemeClr val="bg1"/>
                </a:solidFill>
              </a:endParaRPr>
            </a:p>
          </p:txBody>
        </p:sp>
      </p:grpSp>
      <p:grpSp>
        <p:nvGrpSpPr>
          <p:cNvPr id="35844" name="Group 7">
            <a:extLst>
              <a:ext uri="{FF2B5EF4-FFF2-40B4-BE49-F238E27FC236}">
                <a16:creationId xmlns:a16="http://schemas.microsoft.com/office/drawing/2014/main" id="{132203E5-C1E3-2171-E657-B46A92DEBEC4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410200"/>
            <a:ext cx="6248400" cy="1295400"/>
            <a:chOff x="912" y="3408"/>
            <a:chExt cx="3936" cy="816"/>
          </a:xfrm>
        </p:grpSpPr>
        <p:sp>
          <p:nvSpPr>
            <p:cNvPr id="35846" name="Text Box 8">
              <a:extLst>
                <a:ext uri="{FF2B5EF4-FFF2-40B4-BE49-F238E27FC236}">
                  <a16:creationId xmlns:a16="http://schemas.microsoft.com/office/drawing/2014/main" id="{17069DD2-A0B5-1CE0-9028-227513F2B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3456"/>
              <a:ext cx="388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200" b="0">
                  <a:latin typeface="Courier New" panose="02070309020205020404" pitchFamily="49" charset="0"/>
                </a:rPr>
                <a:t>ACSQRP--LRV-SH -R S</a:t>
              </a:r>
              <a:r>
                <a:rPr lang="en-US" altLang="en-US" sz="3200">
                  <a:latin typeface="Courier New" panose="02070309020205020404" pitchFamily="49" charset="0"/>
                </a:rPr>
                <a:t>E</a:t>
              </a:r>
              <a:r>
                <a:rPr lang="en-US" altLang="en-US" sz="3200" b="0">
                  <a:latin typeface="Courier New" panose="02070309020205020404" pitchFamily="49" charset="0"/>
                </a:rPr>
                <a:t>NCV</a:t>
              </a:r>
              <a:br>
                <a:rPr lang="en-US" altLang="en-US" b="0"/>
              </a:br>
              <a:r>
                <a:rPr lang="en-US" altLang="en-US" sz="3200" b="0">
                  <a:latin typeface="Courier New" panose="02070309020205020404" pitchFamily="49" charset="0"/>
                </a:rPr>
                <a:t>A-SNKPQLVKLMTH VK </a:t>
              </a:r>
              <a:r>
                <a:rPr lang="en-US" altLang="en-US" sz="3200">
                  <a:latin typeface="Courier New" panose="02070309020205020404" pitchFamily="49" charset="0"/>
                </a:rPr>
                <a:t>D</a:t>
              </a:r>
              <a:r>
                <a:rPr lang="en-US" altLang="en-US" sz="3200" b="0">
                  <a:latin typeface="Courier New" panose="02070309020205020404" pitchFamily="49" charset="0"/>
                </a:rPr>
                <a:t>FCV</a:t>
              </a:r>
            </a:p>
          </p:txBody>
        </p:sp>
        <p:sp>
          <p:nvSpPr>
            <p:cNvPr id="35847" name="Rectangle 9">
              <a:extLst>
                <a:ext uri="{FF2B5EF4-FFF2-40B4-BE49-F238E27FC236}">
                  <a16:creationId xmlns:a16="http://schemas.microsoft.com/office/drawing/2014/main" id="{163316D2-E156-0889-FCBF-797001816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456"/>
              <a:ext cx="2304" cy="6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35848" name="Rectangle 10">
              <a:extLst>
                <a:ext uri="{FF2B5EF4-FFF2-40B4-BE49-F238E27FC236}">
                  <a16:creationId xmlns:a16="http://schemas.microsoft.com/office/drawing/2014/main" id="{DE162467-AADC-8375-35D1-A70454CB7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408"/>
              <a:ext cx="2832" cy="816"/>
            </a:xfrm>
            <a:prstGeom prst="rect">
              <a:avLst/>
            </a:prstGeom>
            <a:noFill/>
            <a:ln w="762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360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5845" name="Object 2">
            <a:extLst>
              <a:ext uri="{FF2B5EF4-FFF2-40B4-BE49-F238E27FC236}">
                <a16:creationId xmlns:a16="http://schemas.microsoft.com/office/drawing/2014/main" id="{C5B390CA-AE44-0518-7DB9-B29BAB9B1F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4343400"/>
          <a:ext cx="1790700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Image" r:id="rId4" imgW="2152650" imgH="2260600" progId="Photoshop.Image.7">
                  <p:embed/>
                </p:oleObj>
              </mc:Choice>
              <mc:Fallback>
                <p:oleObj name="Image" r:id="rId4" imgW="2152650" imgH="2260600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43400"/>
                        <a:ext cx="1790700" cy="18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17E6DEA6-2F18-7027-429A-A50399809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2971800" cy="1371600"/>
          </a:xfrm>
        </p:spPr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Similarity (Substitution) Matrix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DEBF4A84-6DA8-8E10-FC20-DF27A5204C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057400"/>
            <a:ext cx="2895600" cy="43434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Identity Matrix</a:t>
            </a:r>
          </a:p>
          <a:p>
            <a:pPr lvl="1" eaLnBrk="1" hangingPunct="1"/>
            <a:r>
              <a:rPr lang="en-US" altLang="en-US" sz="1600">
                <a:ea typeface="ＭＳ Ｐゴシック" panose="020B0600070205080204" pitchFamily="34" charset="-128"/>
              </a:rPr>
              <a:t>Match L with L =&gt; 1</a:t>
            </a:r>
            <a:br>
              <a:rPr lang="en-US" altLang="en-US" sz="1600">
                <a:ea typeface="ＭＳ Ｐゴシック" panose="020B0600070205080204" pitchFamily="34" charset="-128"/>
              </a:rPr>
            </a:br>
            <a:r>
              <a:rPr lang="en-US" altLang="en-US" sz="1600">
                <a:ea typeface="ＭＳ Ｐゴシック" panose="020B0600070205080204" pitchFamily="34" charset="-128"/>
              </a:rPr>
              <a:t>Match L with D =&gt; 0</a:t>
            </a:r>
            <a:br>
              <a:rPr lang="en-US" altLang="en-US" sz="1600">
                <a:ea typeface="ＭＳ Ｐゴシック" panose="020B0600070205080204" pitchFamily="34" charset="-128"/>
              </a:rPr>
            </a:br>
            <a:r>
              <a:rPr lang="en-US" altLang="en-US" sz="1600">
                <a:ea typeface="ＭＳ Ｐゴシック" panose="020B0600070205080204" pitchFamily="34" charset="-128"/>
              </a:rPr>
              <a:t>Match L with V =&gt; 0??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S(aa-1,aa-2)</a:t>
            </a:r>
          </a:p>
          <a:p>
            <a:pPr lvl="1" eaLnBrk="1" hangingPunct="1"/>
            <a:r>
              <a:rPr lang="en-US" altLang="en-US" sz="1600">
                <a:ea typeface="ＭＳ Ｐゴシック" panose="020B0600070205080204" pitchFamily="34" charset="-128"/>
              </a:rPr>
              <a:t>Match L with L =&gt; 1</a:t>
            </a:r>
            <a:br>
              <a:rPr lang="en-US" altLang="en-US" sz="1600">
                <a:ea typeface="ＭＳ Ｐゴシック" panose="020B0600070205080204" pitchFamily="34" charset="-128"/>
              </a:rPr>
            </a:br>
            <a:r>
              <a:rPr lang="en-US" altLang="en-US" sz="1600">
                <a:ea typeface="ＭＳ Ｐゴシック" panose="020B0600070205080204" pitchFamily="34" charset="-128"/>
              </a:rPr>
              <a:t>Match L with D =&gt; 0</a:t>
            </a:r>
            <a:br>
              <a:rPr lang="en-US" altLang="en-US" sz="1600">
                <a:ea typeface="ＭＳ Ｐゴシック" panose="020B0600070205080204" pitchFamily="34" charset="-128"/>
              </a:rPr>
            </a:br>
            <a:r>
              <a:rPr lang="en-US" altLang="en-US" sz="1600">
                <a:ea typeface="ＭＳ Ｐゴシック" panose="020B0600070205080204" pitchFamily="34" charset="-128"/>
              </a:rPr>
              <a:t>Match L with V =&gt; .5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Number of Common Ones</a:t>
            </a:r>
          </a:p>
          <a:p>
            <a:pPr lvl="1" eaLnBrk="1" hangingPunct="1"/>
            <a:r>
              <a:rPr lang="en-US" altLang="en-US" sz="1600">
                <a:ea typeface="ＭＳ Ｐゴシック" panose="020B0600070205080204" pitchFamily="34" charset="-128"/>
              </a:rPr>
              <a:t>PAM</a:t>
            </a:r>
          </a:p>
          <a:p>
            <a:pPr lvl="1" eaLnBrk="1" hangingPunct="1"/>
            <a:r>
              <a:rPr lang="en-US" altLang="en-US" sz="1600">
                <a:ea typeface="ＭＳ Ｐゴシック" panose="020B0600070205080204" pitchFamily="34" charset="-128"/>
              </a:rPr>
              <a:t>Blossum</a:t>
            </a:r>
          </a:p>
          <a:p>
            <a:pPr lvl="1" eaLnBrk="1" hangingPunct="1"/>
            <a:r>
              <a:rPr lang="en-US" altLang="en-US" sz="1600">
                <a:ea typeface="ＭＳ Ｐゴシック" panose="020B0600070205080204" pitchFamily="34" charset="-128"/>
              </a:rPr>
              <a:t>Gonnet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E388D6C2-E6F4-AC14-D0ED-A2D327E1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219200"/>
            <a:ext cx="5943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0">
                <a:latin typeface="Courier New" panose="02070309020205020404" pitchFamily="49" charset="0"/>
              </a:rPr>
              <a:t>    </a:t>
            </a:r>
            <a:r>
              <a:rPr lang="en-US" altLang="en-US" sz="1200" b="0">
                <a:latin typeface="Courier New" panose="02070309020205020404" pitchFamily="49" charset="0"/>
              </a:rPr>
              <a:t>A  R  N  D  C  Q  E  G  H  I  L  K  M  F  P  S  T  W  Y  V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A  4 -1 -2 -2  0 -1 -1  0 -2 -1 -1 -1 -1 -2 -1  1  0 -3 -2  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R -1  5  0 -2 -3  1  0 -2  0 -3 -2  2 -1 -3 -2 -1 -1 -3 -2 -3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N -2  0  6  1 -3  0  0  0  1 -3 -3  0 -2 -3 -2  1  0 -4 -2 -3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D -2 -2  1  6 -3  0  2 -1 -1 -3 -4 -1 -3 -3 -1  0 -1 -4 -3 -3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C  0 -3 -3 -3  8 -3 -4 -3 -3 -1 -1 -3 -1 -2 -3 -1 -1 -2 -2 -1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Q -1  1  0  0 -3  5  2 -2  0 -3 -2  1  0 -3 -1  0 -1 -2 -1 -2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E -1  0  0  2 -4  2  5 -2  0 -3 -3  1 -2 -3 -1  0 -1 -3 -2 -2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G  0 -2  0 -1 -3 -2 -2  6 -2 -4 -4 -2 -3 -3 -2  0 -2 -2 -3 -3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H -2  0  1 -1 -3  0  0 -2  7 -3 -3 -1 -2 -1 -2 -1 -2 -2  2 -3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I -1 -3 -3 -3 -1 -3 -3 -4 -3  4  2 -3  1  0 -3 -2 -1 -3 -1  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L -1 -2 -3 -4 -1 -2 -3 -4 -3  2  4 -2  2  0 -3 -2 -1 -2 -1  1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K -1  2  0 -1 -3  1  1 -2 -1 -3 -2  5 -1 -3 -1  0 -1 -3 -2 -2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M -1 -1 -2 -3 -1  0 -2 -3 -2  1  2 -1  5  0 -2 -1 -1 -1 -1  1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F -2 -3 -3 -3 -2 -3 -3 -3 -1  0  0 -3  0  6 -4 -2 -2  1  3 -1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P -1 -2 -2 -1 -3 -1 -1 -2 -2 -3 -3 -1 -2 -4  6 -1 -1 -4 -3 -2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S  1 -1  1  0 -1  0  0  0 -1 -2 -2  0 -1 -2 -1  4  1 -3 -2 -2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T  0 -1  0 -1 -1 -1 -1 -2 -2 -1 -1 -1 -1 -2 -1  1  5 -2 -2  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W -3 -3 -4 -4 -2 -2 -3 -2 -2 -3 -2 -3 -1  1 -4 -3 -2 10  2 -3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Y -2 -2 -2 -3 -2 -1 -2 -3  2 -1 -1 -2 -1  3 -3 -2 -2  2  6 -1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V  0 -3 -3 -3 -1 -2 -2 -3 -3  3  1 -2  1 -1 -2 -2  0 -3 -1  4 </a:t>
            </a:r>
            <a:endParaRPr lang="en-US" altLang="en-US" sz="1200" b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0"/>
          </a:p>
        </p:txBody>
      </p:sp>
      <p:sp>
        <p:nvSpPr>
          <p:cNvPr id="37892" name="Comment 10">
            <a:extLst>
              <a:ext uri="{FF2B5EF4-FFF2-40B4-BE49-F238E27FC236}">
                <a16:creationId xmlns:a16="http://schemas.microsoft.com/office/drawing/2014/main" id="{8421BE0E-3358-0B1F-599E-827233170DC6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76588" y="3036888"/>
            <a:ext cx="373062" cy="271462"/>
          </a:xfrm>
          <a:custGeom>
            <a:avLst/>
            <a:gdLst>
              <a:gd name="T0" fmla="*/ 2147483646 w 1036"/>
              <a:gd name="T1" fmla="*/ 2147483646 h 754"/>
              <a:gd name="T2" fmla="*/ 2147483646 w 1036"/>
              <a:gd name="T3" fmla="*/ 2147483646 h 754"/>
              <a:gd name="T4" fmla="*/ 2147483646 w 1036"/>
              <a:gd name="T5" fmla="*/ 2147483646 h 754"/>
              <a:gd name="T6" fmla="*/ 2147483646 w 1036"/>
              <a:gd name="T7" fmla="*/ 2147483646 h 754"/>
              <a:gd name="T8" fmla="*/ 2147483646 w 1036"/>
              <a:gd name="T9" fmla="*/ 2147483646 h 754"/>
              <a:gd name="T10" fmla="*/ 2147483646 w 1036"/>
              <a:gd name="T11" fmla="*/ 2147483646 h 754"/>
              <a:gd name="T12" fmla="*/ 2147483646 w 1036"/>
              <a:gd name="T13" fmla="*/ 2147483646 h 754"/>
              <a:gd name="T14" fmla="*/ 2147483646 w 1036"/>
              <a:gd name="T15" fmla="*/ 2147483646 h 754"/>
              <a:gd name="T16" fmla="*/ 2147483646 w 1036"/>
              <a:gd name="T17" fmla="*/ 2147483646 h 754"/>
              <a:gd name="T18" fmla="*/ 2147483646 w 1036"/>
              <a:gd name="T19" fmla="*/ 2147483646 h 754"/>
              <a:gd name="T20" fmla="*/ 2147483646 w 1036"/>
              <a:gd name="T21" fmla="*/ 2147483646 h 754"/>
              <a:gd name="T22" fmla="*/ 2147483646 w 1036"/>
              <a:gd name="T23" fmla="*/ 2147483646 h 754"/>
              <a:gd name="T24" fmla="*/ 2147483646 w 1036"/>
              <a:gd name="T25" fmla="*/ 2147483646 h 754"/>
              <a:gd name="T26" fmla="*/ 2147483646 w 1036"/>
              <a:gd name="T27" fmla="*/ 2147483646 h 754"/>
              <a:gd name="T28" fmla="*/ 2147483646 w 1036"/>
              <a:gd name="T29" fmla="*/ 2147483646 h 754"/>
              <a:gd name="T30" fmla="*/ 2147483646 w 1036"/>
              <a:gd name="T31" fmla="*/ 2147483646 h 754"/>
              <a:gd name="T32" fmla="*/ 2147483646 w 1036"/>
              <a:gd name="T33" fmla="*/ 2147483646 h 754"/>
              <a:gd name="T34" fmla="*/ 2147483646 w 1036"/>
              <a:gd name="T35" fmla="*/ 2147483646 h 754"/>
              <a:gd name="T36" fmla="*/ 2147483646 w 1036"/>
              <a:gd name="T37" fmla="*/ 2147483646 h 754"/>
              <a:gd name="T38" fmla="*/ 2147483646 w 1036"/>
              <a:gd name="T39" fmla="*/ 2147483646 h 754"/>
              <a:gd name="T40" fmla="*/ 2147483646 w 1036"/>
              <a:gd name="T41" fmla="*/ 2147483646 h 754"/>
              <a:gd name="T42" fmla="*/ 2147483646 w 1036"/>
              <a:gd name="T43" fmla="*/ 2147483646 h 754"/>
              <a:gd name="T44" fmla="*/ 2147483646 w 1036"/>
              <a:gd name="T45" fmla="*/ 2147483646 h 754"/>
              <a:gd name="T46" fmla="*/ 2147483646 w 1036"/>
              <a:gd name="T47" fmla="*/ 2147483646 h 754"/>
              <a:gd name="T48" fmla="*/ 2147483646 w 1036"/>
              <a:gd name="T49" fmla="*/ 2147483646 h 7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36"/>
              <a:gd name="T76" fmla="*/ 0 h 754"/>
              <a:gd name="T77" fmla="*/ 1036 w 1036"/>
              <a:gd name="T78" fmla="*/ 754 h 7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36" h="754" extrusionOk="0">
                <a:moveTo>
                  <a:pt x="678" y="6"/>
                </a:moveTo>
                <a:cubicBezTo>
                  <a:pt x="650" y="3"/>
                  <a:pt x="624" y="1"/>
                  <a:pt x="596" y="1"/>
                </a:cubicBezTo>
                <a:cubicBezTo>
                  <a:pt x="515" y="2"/>
                  <a:pt x="430" y="35"/>
                  <a:pt x="354" y="62"/>
                </a:cubicBezTo>
                <a:cubicBezTo>
                  <a:pt x="317" y="75"/>
                  <a:pt x="280" y="87"/>
                  <a:pt x="245" y="104"/>
                </a:cubicBezTo>
                <a:cubicBezTo>
                  <a:pt x="215" y="118"/>
                  <a:pt x="186" y="132"/>
                  <a:pt x="159" y="151"/>
                </a:cubicBezTo>
                <a:cubicBezTo>
                  <a:pt x="110" y="186"/>
                  <a:pt x="73" y="227"/>
                  <a:pt x="43" y="279"/>
                </a:cubicBezTo>
                <a:cubicBezTo>
                  <a:pt x="20" y="319"/>
                  <a:pt x="6" y="360"/>
                  <a:pt x="1" y="406"/>
                </a:cubicBezTo>
                <a:cubicBezTo>
                  <a:pt x="-2" y="433"/>
                  <a:pt x="1" y="458"/>
                  <a:pt x="8" y="484"/>
                </a:cubicBezTo>
                <a:cubicBezTo>
                  <a:pt x="30" y="571"/>
                  <a:pt x="111" y="641"/>
                  <a:pt x="185" y="686"/>
                </a:cubicBezTo>
                <a:cubicBezTo>
                  <a:pt x="213" y="703"/>
                  <a:pt x="245" y="717"/>
                  <a:pt x="277" y="727"/>
                </a:cubicBezTo>
                <a:cubicBezTo>
                  <a:pt x="331" y="744"/>
                  <a:pt x="387" y="750"/>
                  <a:pt x="443" y="752"/>
                </a:cubicBezTo>
                <a:cubicBezTo>
                  <a:pt x="501" y="754"/>
                  <a:pt x="558" y="750"/>
                  <a:pt x="616" y="747"/>
                </a:cubicBezTo>
                <a:cubicBezTo>
                  <a:pt x="663" y="744"/>
                  <a:pt x="709" y="741"/>
                  <a:pt x="755" y="733"/>
                </a:cubicBezTo>
                <a:cubicBezTo>
                  <a:pt x="800" y="725"/>
                  <a:pt x="845" y="715"/>
                  <a:pt x="886" y="695"/>
                </a:cubicBezTo>
                <a:cubicBezTo>
                  <a:pt x="965" y="657"/>
                  <a:pt x="1010" y="575"/>
                  <a:pt x="1029" y="492"/>
                </a:cubicBezTo>
                <a:cubicBezTo>
                  <a:pt x="1051" y="397"/>
                  <a:pt x="1012" y="304"/>
                  <a:pt x="955" y="230"/>
                </a:cubicBezTo>
                <a:cubicBezTo>
                  <a:pt x="937" y="207"/>
                  <a:pt x="915" y="184"/>
                  <a:pt x="893" y="164"/>
                </a:cubicBezTo>
                <a:cubicBezTo>
                  <a:pt x="865" y="139"/>
                  <a:pt x="833" y="115"/>
                  <a:pt x="801" y="96"/>
                </a:cubicBezTo>
                <a:cubicBezTo>
                  <a:pt x="767" y="76"/>
                  <a:pt x="729" y="60"/>
                  <a:pt x="692" y="48"/>
                </a:cubicBezTo>
                <a:cubicBezTo>
                  <a:pt x="661" y="38"/>
                  <a:pt x="630" y="32"/>
                  <a:pt x="597" y="29"/>
                </a:cubicBezTo>
                <a:cubicBezTo>
                  <a:pt x="566" y="26"/>
                  <a:pt x="533" y="24"/>
                  <a:pt x="502" y="25"/>
                </a:cubicBezTo>
                <a:cubicBezTo>
                  <a:pt x="445" y="27"/>
                  <a:pt x="394" y="38"/>
                  <a:pt x="341" y="59"/>
                </a:cubicBezTo>
                <a:cubicBezTo>
                  <a:pt x="311" y="71"/>
                  <a:pt x="283" y="85"/>
                  <a:pt x="256" y="103"/>
                </a:cubicBezTo>
                <a:cubicBezTo>
                  <a:pt x="238" y="115"/>
                  <a:pt x="212" y="129"/>
                  <a:pt x="198" y="146"/>
                </a:cubicBezTo>
                <a:cubicBezTo>
                  <a:pt x="166" y="183"/>
                  <a:pt x="199" y="172"/>
                  <a:pt x="159" y="156"/>
                </a:cubicBezTo>
              </a:path>
            </a:pathLst>
          </a:custGeom>
          <a:noFill/>
          <a:ln w="34925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68DD9D57-AD4E-6E1F-95C8-848B5B447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4114800" cy="1066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Where do matrices come from?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B2E9D256-9611-D594-5BCE-92089B58B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257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1	Manually align protein structures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(or, more risky, sequences)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2	Look at </a:t>
            </a:r>
            <a:r>
              <a:rPr lang="en-US" altLang="en-US" sz="2000" u="sng">
                <a:ea typeface="ＭＳ Ｐゴシック" panose="020B0600070205080204" pitchFamily="34" charset="-128"/>
              </a:rPr>
              <a:t>frequency of a.a. substitutions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at structurally constant sites. -- i.e. pair i-j exchanges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3	Compute log-odds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S(aa-1,aa-2) = log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 ( freq(O) / freq(E)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O = observed exchanges, 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E = expected exchanges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odds = freq(observed) / freq(expected)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Sij = log odds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freq(expected) = f(i)*f(j) </a:t>
            </a:r>
            <a:br>
              <a:rPr lang="en-US" altLang="en-US" sz="18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>= is the chance of getting amino acid i in a column and then having it change to j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e.g. A-R pair observed only a tenth as often as expected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47C06F43-A456-A524-138E-5CC8E3E39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0"/>
            <a:ext cx="42687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/>
              <a:t>+ —&gt; More likely than random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/>
              <a:t>0 —&gt; At random base rate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/>
              <a:t>- —&gt; Less likely than random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0"/>
          </a:p>
        </p:txBody>
      </p:sp>
      <p:sp>
        <p:nvSpPr>
          <p:cNvPr id="39940" name="Text Box 7">
            <a:extLst>
              <a:ext uri="{FF2B5EF4-FFF2-40B4-BE49-F238E27FC236}">
                <a16:creationId xmlns:a16="http://schemas.microsoft.com/office/drawing/2014/main" id="{9D7BFE22-F162-B182-CE54-048853B9A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3200"/>
            <a:ext cx="1298575" cy="1571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Courier New" panose="02070309020205020404" pitchFamily="49" charset="0"/>
              </a:rPr>
              <a:t>AAVLL…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Courier New" panose="02070309020205020404" pitchFamily="49" charset="0"/>
              </a:rPr>
              <a:t>AAVQI…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Courier New" panose="02070309020205020404" pitchFamily="49" charset="0"/>
              </a:rPr>
              <a:t>AVVQL…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Courier New" panose="02070309020205020404" pitchFamily="49" charset="0"/>
              </a:rPr>
              <a:t>ASVLL…</a:t>
            </a:r>
          </a:p>
        </p:txBody>
      </p:sp>
      <p:sp>
        <p:nvSpPr>
          <p:cNvPr id="39941" name="AutoShape 10">
            <a:extLst>
              <a:ext uri="{FF2B5EF4-FFF2-40B4-BE49-F238E27FC236}">
                <a16:creationId xmlns:a16="http://schemas.microsoft.com/office/drawing/2014/main" id="{B52D9343-FFC4-C4B0-F129-1E7A6CCA1163}"/>
              </a:ext>
            </a:extLst>
          </p:cNvPr>
          <p:cNvSpPr>
            <a:spLocks/>
          </p:cNvSpPr>
          <p:nvPr/>
        </p:nvSpPr>
        <p:spPr bwMode="auto">
          <a:xfrm rot="10800000">
            <a:off x="7315200" y="2971800"/>
            <a:ext cx="609600" cy="381000"/>
          </a:xfrm>
          <a:prstGeom prst="leftBracket">
            <a:avLst>
              <a:gd name="adj" fmla="val 8333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9942" name="AutoShape 11">
            <a:extLst>
              <a:ext uri="{FF2B5EF4-FFF2-40B4-BE49-F238E27FC236}">
                <a16:creationId xmlns:a16="http://schemas.microsoft.com/office/drawing/2014/main" id="{D1359D47-8C72-F006-FD32-CF8F90B0C8BB}"/>
              </a:ext>
            </a:extLst>
          </p:cNvPr>
          <p:cNvSpPr>
            <a:spLocks/>
          </p:cNvSpPr>
          <p:nvPr/>
        </p:nvSpPr>
        <p:spPr bwMode="auto">
          <a:xfrm rot="10800000">
            <a:off x="7315200" y="2971800"/>
            <a:ext cx="228600" cy="1143000"/>
          </a:xfrm>
          <a:prstGeom prst="leftBracket">
            <a:avLst>
              <a:gd name="adj" fmla="val 41667"/>
            </a:avLst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9943" name="Text Box 12">
            <a:extLst>
              <a:ext uri="{FF2B5EF4-FFF2-40B4-BE49-F238E27FC236}">
                <a16:creationId xmlns:a16="http://schemas.microsoft.com/office/drawing/2014/main" id="{C6476E23-F560-AF47-9FFD-477D80A41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962400"/>
            <a:ext cx="79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</a:rPr>
              <a:t>45%</a:t>
            </a:r>
          </a:p>
        </p:txBody>
      </p:sp>
      <p:sp>
        <p:nvSpPr>
          <p:cNvPr id="39944" name="Text Box 13">
            <a:extLst>
              <a:ext uri="{FF2B5EF4-FFF2-40B4-BE49-F238E27FC236}">
                <a16:creationId xmlns:a16="http://schemas.microsoft.com/office/drawing/2014/main" id="{EE5661EA-CCF7-A269-396B-1BD0054A7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38400"/>
            <a:ext cx="79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90%</a:t>
            </a:r>
          </a:p>
        </p:txBody>
      </p:sp>
      <p:sp>
        <p:nvSpPr>
          <p:cNvPr id="39945" name="Rectangle 14">
            <a:extLst>
              <a:ext uri="{FF2B5EF4-FFF2-40B4-BE49-F238E27FC236}">
                <a16:creationId xmlns:a16="http://schemas.microsoft.com/office/drawing/2014/main" id="{3DA9EE77-F553-FF68-86E4-79FB9C58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362200"/>
            <a:ext cx="152400" cy="24384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7523D913-BF7D-97A3-F86C-A017F6938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65532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Different Matrices are Appropriate at Different Evolutionary Distances</a:t>
            </a:r>
          </a:p>
        </p:txBody>
      </p:sp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600B7C1B-415B-8BB4-6B50-0082D9D581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828800"/>
          <a:ext cx="5943600" cy="442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Image" r:id="rId4" imgW="3175000" imgH="2362200" progId="Photoshop.Image.5">
                  <p:embed/>
                </p:oleObj>
              </mc:Choice>
              <mc:Fallback>
                <p:oleObj name="Image" r:id="rId4" imgW="3175000" imgH="23622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5943600" cy="442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ext Box 6">
            <a:extLst>
              <a:ext uri="{FF2B5EF4-FFF2-40B4-BE49-F238E27FC236}">
                <a16:creationId xmlns:a16="http://schemas.microsoft.com/office/drawing/2014/main" id="{8633F3C5-6F4F-6EA8-51C8-6C5BE3668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24600"/>
            <a:ext cx="292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/>
              <a:t>(Adapted from D Brutlag, Stanford)</a:t>
            </a:r>
          </a:p>
        </p:txBody>
      </p:sp>
      <p:sp>
        <p:nvSpPr>
          <p:cNvPr id="41988" name="Text Box 8">
            <a:extLst>
              <a:ext uri="{FF2B5EF4-FFF2-40B4-BE49-F238E27FC236}">
                <a16:creationId xmlns:a16="http://schemas.microsoft.com/office/drawing/2014/main" id="{7D4E1F52-ADB7-1D09-FDA3-64CE36379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524000"/>
            <a:ext cx="12954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Different gold std. sets of seq at diff ev. dist. --&gt; matrices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4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Ev. Equiv. seq. (ortholog) [hb and mb]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CA79FC59-DA4E-154F-17ED-1B0434AC4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Sequence Topics (Contents)</a:t>
            </a:r>
          </a:p>
        </p:txBody>
      </p:sp>
      <p:sp>
        <p:nvSpPr>
          <p:cNvPr id="7170" name="Rectangle 6">
            <a:extLst>
              <a:ext uri="{FF2B5EF4-FFF2-40B4-BE49-F238E27FC236}">
                <a16:creationId xmlns:a16="http://schemas.microsoft.com/office/drawing/2014/main" id="{83368E6D-8038-8C01-4A19-B428A90E5A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Basic Alignment via Dynamic Programming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Suboptimal Alignment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Gap Penalties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Similarity (PAM) Matrices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Local Alignment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2F29213A-6939-FCB1-3A82-948BC9C6A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050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0"/>
          </a:p>
        </p:txBody>
      </p:sp>
    </p:spTree>
  </p:cSld>
  <p:clrMapOvr>
    <a:masterClrMapping/>
  </p:clrMapOvr>
  <p:transition advTm="54576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PAM70.pdf">
            <a:extLst>
              <a:ext uri="{FF2B5EF4-FFF2-40B4-BE49-F238E27FC236}">
                <a16:creationId xmlns:a16="http://schemas.microsoft.com/office/drawing/2014/main" id="{C2A0DBA3-A533-76DC-CE40-2B94F0814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44196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3" descr="PAM250.pdf">
            <a:extLst>
              <a:ext uri="{FF2B5EF4-FFF2-40B4-BE49-F238E27FC236}">
                <a16:creationId xmlns:a16="http://schemas.microsoft.com/office/drawing/2014/main" id="{0894F19B-083A-C766-D863-AB7BF38FF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44196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8">
            <a:extLst>
              <a:ext uri="{FF2B5EF4-FFF2-40B4-BE49-F238E27FC236}">
                <a16:creationId xmlns:a16="http://schemas.microsoft.com/office/drawing/2014/main" id="{49F14C3B-584F-E96E-D372-1B42943C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248400"/>
            <a:ext cx="292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(Adapted from D Brutlag, Stanford)</a:t>
            </a:r>
          </a:p>
        </p:txBody>
      </p:sp>
      <p:sp>
        <p:nvSpPr>
          <p:cNvPr id="44036" name="Text Box 11">
            <a:extLst>
              <a:ext uri="{FF2B5EF4-FFF2-40B4-BE49-F238E27FC236}">
                <a16:creationId xmlns:a16="http://schemas.microsoft.com/office/drawing/2014/main" id="{8042B3A3-E8D8-3981-F7D2-F3B18411B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359025"/>
            <a:ext cx="350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66"/>
                </a:solidFill>
              </a:rPr>
              <a:t>Chemistry (far) Vs. genetic code (near)</a:t>
            </a:r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959808FE-84DF-F714-F7EC-4406FBB96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6457950" cy="8969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rgbClr val="000000"/>
                </a:solidFill>
                <a:ea typeface="ＭＳ Ｐゴシック" panose="020B0600070205080204" pitchFamily="34" charset="-128"/>
              </a:rPr>
              <a:t>Change in Matrix with Ev. Dist.</a:t>
            </a:r>
          </a:p>
        </p:txBody>
      </p:sp>
      <p:sp>
        <p:nvSpPr>
          <p:cNvPr id="44038" name="TextBox 2">
            <a:extLst>
              <a:ext uri="{FF2B5EF4-FFF2-40B4-BE49-F238E27FC236}">
                <a16:creationId xmlns:a16="http://schemas.microsoft.com/office/drawing/2014/main" id="{8B4F0C82-74A1-3DE7-C729-F13C48504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37160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0"/>
                </a:solidFill>
              </a:rPr>
              <a:t>PAM-250 (distant)</a:t>
            </a:r>
          </a:p>
        </p:txBody>
      </p:sp>
      <p:sp>
        <p:nvSpPr>
          <p:cNvPr id="44039" name="TextBox 7">
            <a:extLst>
              <a:ext uri="{FF2B5EF4-FFF2-40B4-BE49-F238E27FC236}">
                <a16:creationId xmlns:a16="http://schemas.microsoft.com/office/drawing/2014/main" id="{3D07B2C6-BEF6-A824-68C0-AD46D2BC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6482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0"/>
                </a:solidFill>
              </a:rPr>
              <a:t>PAM-70</a:t>
            </a:r>
          </a:p>
        </p:txBody>
      </p:sp>
      <p:pic>
        <p:nvPicPr>
          <p:cNvPr id="44040" name="Picture 6">
            <a:extLst>
              <a:ext uri="{FF2B5EF4-FFF2-40B4-BE49-F238E27FC236}">
                <a16:creationId xmlns:a16="http://schemas.microsoft.com/office/drawing/2014/main" id="{BE5FDDAB-E3E2-2BAA-4D61-A93E962F7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34258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294986BF-C556-6DD6-F515-E03CAB5A0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rgbClr val="000000"/>
                </a:solidFill>
                <a:ea typeface="ＭＳ Ｐゴシック" panose="020B0600070205080204" pitchFamily="34" charset="-128"/>
              </a:rPr>
              <a:t>Modifications for Local Alignment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35E64A2B-945C-1323-F625-A854FC92F8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810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1	The scoring system uses negative scores for mismatches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2	The minimum score for at a matrix element is zero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3	Find the best score anywhere in the matrix (not just last column or row)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These three changes cause the algorithm to seek high scoring subsequences, which are not penalized for their global effects (mod. 1), which don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t include areas of poor match (mod. 2), and which can occur anywhere (mod. 3)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46083" name="Text Box 4">
            <a:extLst>
              <a:ext uri="{FF2B5EF4-FFF2-40B4-BE49-F238E27FC236}">
                <a16:creationId xmlns:a16="http://schemas.microsoft.com/office/drawing/2014/main" id="{F9A6A2CA-6A0B-2E48-C26C-1999D71D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6096000"/>
            <a:ext cx="2144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(Adapted from R Altman)</a:t>
            </a:r>
          </a:p>
        </p:txBody>
      </p:sp>
      <p:grpSp>
        <p:nvGrpSpPr>
          <p:cNvPr id="46084" name="Group 13">
            <a:extLst>
              <a:ext uri="{FF2B5EF4-FFF2-40B4-BE49-F238E27FC236}">
                <a16:creationId xmlns:a16="http://schemas.microsoft.com/office/drawing/2014/main" id="{177E058C-E934-2E45-FCAA-7FBD5FF420BC}"/>
              </a:ext>
            </a:extLst>
          </p:cNvPr>
          <p:cNvGrpSpPr>
            <a:grpSpLocks/>
          </p:cNvGrpSpPr>
          <p:nvPr/>
        </p:nvGrpSpPr>
        <p:grpSpPr bwMode="auto">
          <a:xfrm>
            <a:off x="4816475" y="2395538"/>
            <a:ext cx="3671888" cy="1966912"/>
            <a:chOff x="4816911" y="2396155"/>
            <a:chExt cx="3670745" cy="1965934"/>
          </a:xfrm>
        </p:grpSpPr>
        <p:sp>
          <p:nvSpPr>
            <p:cNvPr id="46085" name="TextBox 1">
              <a:extLst>
                <a:ext uri="{FF2B5EF4-FFF2-40B4-BE49-F238E27FC236}">
                  <a16:creationId xmlns:a16="http://schemas.microsoft.com/office/drawing/2014/main" id="{EF145DBC-E8E4-C0F6-1319-E0F97E60D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6911" y="2855913"/>
              <a:ext cx="13474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Lucida Grande" panose="020B06000405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086" name="Text Box 5">
              <a:extLst>
                <a:ext uri="{FF2B5EF4-FFF2-40B4-BE49-F238E27FC236}">
                  <a16:creationId xmlns:a16="http://schemas.microsoft.com/office/drawing/2014/main" id="{BED63738-2820-B817-1F1C-EFACA9F3B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9303" y="2625081"/>
              <a:ext cx="277041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Lucida Grande" panose="020B06000405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000000"/>
                  </a:solidFill>
                  <a:latin typeface="Courier New" panose="02070309020205020404" pitchFamily="49" charset="0"/>
                </a:rPr>
                <a:t>VLALTVSTVVQM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000000"/>
                  </a:solidFill>
                  <a:latin typeface="Courier New" panose="02070309020205020404" pitchFamily="49" charset="0"/>
                </a:rPr>
                <a:t>MSTWNSTVVLMRFF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000000"/>
                  </a:solidFill>
                  <a:latin typeface="Courier New" panose="02070309020205020404" pitchFamily="49" charset="0"/>
                </a:rPr>
                <a:t>    </a:t>
              </a:r>
              <a:r>
                <a:rPr lang="en-US" altLang="en-US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endParaRPr lang="en-US" altLang="en-US">
                <a:solidFill>
                  <a:srgbClr val="A5002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962386-6A7E-51C6-B85B-00C51D121C21}"/>
                </a:ext>
              </a:extLst>
            </p:cNvPr>
            <p:cNvSpPr/>
            <p:nvPr/>
          </p:nvSpPr>
          <p:spPr>
            <a:xfrm>
              <a:off x="4816911" y="2396155"/>
              <a:ext cx="3369214" cy="1613684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6088" name="TextBox 4">
              <a:extLst>
                <a:ext uri="{FF2B5EF4-FFF2-40B4-BE49-F238E27FC236}">
                  <a16:creationId xmlns:a16="http://schemas.microsoft.com/office/drawing/2014/main" id="{03D5F30D-0C87-0B84-9B62-3411A8D3A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9451" y="3962190"/>
              <a:ext cx="1626289" cy="39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Lucida Grande" panose="020B06000405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Global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AF9BFF-E770-1F65-2DC3-1A88DA4B983D}"/>
                </a:ext>
              </a:extLst>
            </p:cNvPr>
            <p:cNvSpPr/>
            <p:nvPr/>
          </p:nvSpPr>
          <p:spPr>
            <a:xfrm>
              <a:off x="6272196" y="2732538"/>
              <a:ext cx="731609" cy="307822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1792D0-FD80-8728-9691-D02D274DD598}"/>
                </a:ext>
              </a:extLst>
            </p:cNvPr>
            <p:cNvSpPr/>
            <p:nvPr/>
          </p:nvSpPr>
          <p:spPr>
            <a:xfrm>
              <a:off x="6096038" y="3443384"/>
              <a:ext cx="733197" cy="307822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46091" name="TextBox 12">
              <a:extLst>
                <a:ext uri="{FF2B5EF4-FFF2-40B4-BE49-F238E27FC236}">
                  <a16:creationId xmlns:a16="http://schemas.microsoft.com/office/drawing/2014/main" id="{E5E45897-BAA5-08BC-935D-F74E24CD1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1367" y="3029171"/>
              <a:ext cx="1626289" cy="39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Lucida Grande" panose="020B06000405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Local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2533951-CBA9-3CAE-0189-0FA7E6B079DA}"/>
                </a:ext>
              </a:extLst>
            </p:cNvPr>
            <p:cNvCxnSpPr/>
            <p:nvPr/>
          </p:nvCxnSpPr>
          <p:spPr>
            <a:xfrm flipH="1">
              <a:off x="6503899" y="3037186"/>
              <a:ext cx="125373" cy="3903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A281884-EB2C-20A4-5AB0-7C42A59B9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85750" y="347663"/>
            <a:ext cx="9794875" cy="685800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rgbClr val="000000"/>
                </a:solidFill>
                <a:ea typeface="ＭＳ Ｐゴシック" panose="020B0600070205080204" pitchFamily="34" charset="-128"/>
              </a:rPr>
              <a:t>Global (NW) Vs. Local (SW) Alignments</a:t>
            </a:r>
          </a:p>
        </p:txBody>
      </p:sp>
      <p:sp>
        <p:nvSpPr>
          <p:cNvPr id="48130" name="Text Box 8">
            <a:extLst>
              <a:ext uri="{FF2B5EF4-FFF2-40B4-BE49-F238E27FC236}">
                <a16:creationId xmlns:a16="http://schemas.microsoft.com/office/drawing/2014/main" id="{33098643-2B5D-A5CE-857D-ADE9D259F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3600"/>
            <a:ext cx="403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87"/>
                </a:solidFill>
              </a:rPr>
              <a:t>Global : Match: +1  Mismatch: 0   Gap: -1</a:t>
            </a:r>
          </a:p>
        </p:txBody>
      </p:sp>
      <p:pic>
        <p:nvPicPr>
          <p:cNvPr id="48131" name="Picture 6">
            <a:extLst>
              <a:ext uri="{FF2B5EF4-FFF2-40B4-BE49-F238E27FC236}">
                <a16:creationId xmlns:a16="http://schemas.microsoft.com/office/drawing/2014/main" id="{F6FF6BA8-D0A8-FC56-B7AA-0DDB7110F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191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7">
            <a:extLst>
              <a:ext uri="{FF2B5EF4-FFF2-40B4-BE49-F238E27FC236}">
                <a16:creationId xmlns:a16="http://schemas.microsoft.com/office/drawing/2014/main" id="{C0F048A1-8AC1-2FA8-6AA2-DF4922CF8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5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-ACG–C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 ||  |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GACTAC</a:t>
            </a:r>
          </a:p>
        </p:txBody>
      </p:sp>
      <p:pic>
        <p:nvPicPr>
          <p:cNvPr id="48133" name="Picture 8">
            <a:extLst>
              <a:ext uri="{FF2B5EF4-FFF2-40B4-BE49-F238E27FC236}">
                <a16:creationId xmlns:a16="http://schemas.microsoft.com/office/drawing/2014/main" id="{8160F5CD-812A-4BC3-B448-C78CF06CD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4438"/>
            <a:ext cx="388620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8">
            <a:extLst>
              <a:ext uri="{FF2B5EF4-FFF2-40B4-BE49-F238E27FC236}">
                <a16:creationId xmlns:a16="http://schemas.microsoft.com/office/drawing/2014/main" id="{8B27CE1B-8597-27C9-B834-0C8B2EF6A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943600"/>
            <a:ext cx="403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87"/>
                </a:solidFill>
              </a:rPr>
              <a:t>Local : Match: +4  Mismatch: -1   Gap: -2</a:t>
            </a:r>
          </a:p>
        </p:txBody>
      </p:sp>
      <p:sp>
        <p:nvSpPr>
          <p:cNvPr id="48135" name="TextBox 17">
            <a:extLst>
              <a:ext uri="{FF2B5EF4-FFF2-40B4-BE49-F238E27FC236}">
                <a16:creationId xmlns:a16="http://schemas.microsoft.com/office/drawing/2014/main" id="{B398CD71-8AAC-7762-61F6-A02E865D2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495800"/>
            <a:ext cx="3294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  AC–G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  |  |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 GATTGA</a:t>
            </a:r>
          </a:p>
        </p:txBody>
      </p:sp>
      <p:sp>
        <p:nvSpPr>
          <p:cNvPr id="48136" name="TextBox 18">
            <a:extLst>
              <a:ext uri="{FF2B5EF4-FFF2-40B4-BE49-F238E27FC236}">
                <a16:creationId xmlns:a16="http://schemas.microsoft.com/office/drawing/2014/main" id="{5E379563-B5AD-2F8E-CD1D-BB9960FAF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495800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 A-CG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 |  |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GATTGA</a:t>
            </a:r>
          </a:p>
        </p:txBody>
      </p:sp>
      <p:sp>
        <p:nvSpPr>
          <p:cNvPr id="48137" name="TextBox 9">
            <a:extLst>
              <a:ext uri="{FF2B5EF4-FFF2-40B4-BE49-F238E27FC236}">
                <a16:creationId xmlns:a16="http://schemas.microsoft.com/office/drawing/2014/main" id="{45D4A231-DD03-2DE2-D1D8-90FB41E03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8768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or</a:t>
            </a:r>
          </a:p>
        </p:txBody>
      </p:sp>
      <p:sp>
        <p:nvSpPr>
          <p:cNvPr id="48138" name="TextBox 20">
            <a:extLst>
              <a:ext uri="{FF2B5EF4-FFF2-40B4-BE49-F238E27FC236}">
                <a16:creationId xmlns:a16="http://schemas.microsoft.com/office/drawing/2014/main" id="{D7B4EE95-96D9-3D25-5A17-79539C7C4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8768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or</a:t>
            </a:r>
          </a:p>
        </p:txBody>
      </p:sp>
      <p:sp>
        <p:nvSpPr>
          <p:cNvPr id="48139" name="TextBox 21">
            <a:extLst>
              <a:ext uri="{FF2B5EF4-FFF2-40B4-BE49-F238E27FC236}">
                <a16:creationId xmlns:a16="http://schemas.microsoft.com/office/drawing/2014/main" id="{B5950643-4B4A-3001-83B6-265230314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495800"/>
            <a:ext cx="205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-AC-GC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 ||  |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ourier New" panose="02070309020205020404" pitchFamily="49" charset="0"/>
              </a:rPr>
              <a:t>GACTAC</a:t>
            </a:r>
          </a:p>
        </p:txBody>
      </p:sp>
      <p:sp>
        <p:nvSpPr>
          <p:cNvPr id="48140" name="Text Box 8">
            <a:extLst>
              <a:ext uri="{FF2B5EF4-FFF2-40B4-BE49-F238E27FC236}">
                <a16:creationId xmlns:a16="http://schemas.microsoft.com/office/drawing/2014/main" id="{AF3B02F8-34E4-8B50-A460-7622DD740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405563"/>
            <a:ext cx="2959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(Adapted from Stephen F. Altschul)</a:t>
            </a:r>
          </a:p>
        </p:txBody>
      </p:sp>
      <p:sp>
        <p:nvSpPr>
          <p:cNvPr id="48141" name="TextBox 1">
            <a:extLst>
              <a:ext uri="{FF2B5EF4-FFF2-40B4-BE49-F238E27FC236}">
                <a16:creationId xmlns:a16="http://schemas.microsoft.com/office/drawing/2014/main" id="{07434AB6-BFD8-B7F8-60B0-6308C72B0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6405563"/>
            <a:ext cx="4937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0">
                <a:solidFill>
                  <a:schemeClr val="tx1"/>
                </a:solidFill>
              </a:rPr>
              <a:t>[Slightly different sum matrix layout than in preceding slides]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8647-B5E4-9FBF-B2F1-CEEEFE52B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0FEEB9-98A7-75C0-BAFC-0A516B992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Smith, T., &amp; Waterman. (</a:t>
            </a:r>
            <a:r>
              <a:rPr lang="en-US" b="1" dirty="0"/>
              <a:t>1981</a:t>
            </a:r>
            <a:r>
              <a:rPr lang="en-US" sz="2000" dirty="0"/>
              <a:t>). </a:t>
            </a:r>
            <a:br>
              <a:rPr lang="en-US" sz="2000" dirty="0"/>
            </a:br>
            <a:r>
              <a:rPr lang="en-US" sz="2000" dirty="0"/>
              <a:t>Journal of Molecular Biology, 147(1), 195–197.</a:t>
            </a:r>
            <a:br>
              <a:rPr lang="en-US" sz="2000" dirty="0"/>
            </a:br>
            <a:r>
              <a:rPr lang="en-US" sz="2000" dirty="0">
                <a:solidFill>
                  <a:srgbClr val="FF0000"/>
                </a:solidFill>
              </a:rPr>
              <a:t>Identification of common molecular subsequences.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https://doi.org/10.1016/0022-2836(81)90087-5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(</a:t>
            </a: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http://www.gersteinlab.org/courses/452/10-spring/pdf/sw.pdf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  <a:br>
              <a:rPr lang="en-US" sz="2000" dirty="0"/>
            </a:br>
            <a:r>
              <a:rPr lang="en-US" sz="2000" dirty="0">
                <a:solidFill>
                  <a:srgbClr val="00B050"/>
                </a:solidFill>
              </a:rPr>
              <a:t>(Just Algorithm Section)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61993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1DB16121-B5B3-D0DC-9964-75821C861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Aligning Text Strings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D066C6D4-E81D-329D-98E7-3DA1CAE5B5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Raw Data ???</a:t>
            </a:r>
            <a:r>
              <a:rPr lang="en-US" altLang="en-US" sz="2000">
                <a:ea typeface="ＭＳ Ｐゴシック" panose="020B0600070205080204" pitchFamily="34" charset="-128"/>
              </a:rPr>
              <a:t>	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T  C  A  T  G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C  A  T  T  G</a:t>
            </a:r>
          </a:p>
          <a:p>
            <a:pPr eaLnBrk="1" hangingPunct="1">
              <a:buFontTx/>
              <a:buNone/>
            </a:pPr>
            <a:endParaRPr lang="en-US" altLang="en-US" sz="20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2 matches, 0 gaps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T  C  A  T  G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|  |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  A  T  T  G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sz="20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3 matches (2 end gaps)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T  C  A  T  G  .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|  |  |   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.  C  A  T  T  G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027642DD-B3D9-5E72-5173-E641275129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20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sz="20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4 matches, 1 insertion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T  C  A  -  T  G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|  |     |  |   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.  C  A  T  T  G</a:t>
            </a:r>
          </a:p>
          <a:p>
            <a:pPr eaLnBrk="1" hangingPunct="1">
              <a:buFontTx/>
              <a:buNone/>
            </a:pPr>
            <a:endParaRPr lang="en-US" altLang="en-US" sz="20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4 matches, 1 insertion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T  C  A  T  -  G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|  |  |     |   </a:t>
            </a:r>
            <a:b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.  C  A  T  T  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2B86FA82-0A4E-6E8C-61C2-741B4E202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Dynamic Programming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982B6E55-C637-B975-1CE6-2DD4CD638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to do for a bigger string?</a:t>
            </a:r>
          </a:p>
          <a:p>
            <a:pPr lvl="1" eaLnBrk="1" hangingPunct="1">
              <a:buFont typeface="Symbol" pitchFamily="2" charset="2"/>
              <a:buNone/>
            </a:pPr>
            <a:r>
              <a:rPr lang="en-US" altLang="en-US" sz="800">
                <a:latin typeface="Courier New" panose="02070309020205020404" pitchFamily="49" charset="0"/>
                <a:ea typeface="ＭＳ Ｐゴシック" panose="020B0600070205080204" pitchFamily="34" charset="-128"/>
              </a:rPr>
              <a:t>SSDSEREEHVKRFRQALDDTGMKVPMATTNLFTHPVFKDGGFTANDRDVRRYALRKTIRNIDLAVELGAETYVAWGGREGAESGGAKDVRDALDRMKEAFDLLGEYVTSQGYDIRFAIEP</a:t>
            </a:r>
          </a:p>
          <a:p>
            <a:pPr lvl="1" eaLnBrk="1" hangingPunct="1">
              <a:buFont typeface="Symbol" pitchFamily="2" charset="2"/>
              <a:buNone/>
            </a:pPr>
            <a:r>
              <a:rPr lang="en-US" altLang="en-US" sz="800">
                <a:latin typeface="Courier New" panose="02070309020205020404" pitchFamily="49" charset="0"/>
                <a:ea typeface="ＭＳ Ｐゴシック" panose="020B0600070205080204" pitchFamily="34" charset="-128"/>
              </a:rPr>
              <a:t>KPNEPRGDILLPTVGHALAFIERLERPELYGVNPEVGHEQMAGLNFPHGIAQALWAGKLFHIDLNGQNGIKYDQDLRFGAGDLRAAFWLVDLLESAGYSGPRHFDFKPPRTEDFDGVWAS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Needleman-Wunsch (1970) provided first automatic method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Dynamic Programming to Find Global Alignment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Their Test Data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(J-&gt;Y)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ABCNYRQCLCRPM</a:t>
            </a:r>
            <a:b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AYCYNRCKCRBP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AD070B40-F114-A343-D4A6-B7925107F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  <a:ea typeface="ＭＳ Ｐゴシック" panose="020B0600070205080204" pitchFamily="34" charset="-128"/>
              </a:rPr>
              <a:t>Step 1 -- Make a Dot Plot (Similarity Matrix)</a:t>
            </a:r>
            <a:endParaRPr lang="en-US" altLang="en-US" b="1" u="none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66EDA6D6-93BC-AE98-2619-4EB0B433AE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620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Put 1's where characters are identical.	</a:t>
            </a:r>
            <a:r>
              <a:rPr lang="en-US" altLang="en-US" sz="2000">
                <a:solidFill>
                  <a:srgbClr val="000000"/>
                </a:solidFill>
                <a:latin typeface="Helv" pitchFamily="2" charset="0"/>
                <a:ea typeface="ＭＳ Ｐゴシック" panose="020B0600070205080204" pitchFamily="34" charset="-128"/>
              </a:rPr>
              <a:t>																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566DF19D-0F34-3A85-DED1-C1A9FAABDCF9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286000"/>
            <a:ext cx="4572000" cy="417988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3D2DFBA-C5A6-BC67-1E4A-39C08FFB4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More Interesting Dot Matrix</a:t>
            </a: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C8030D8E-D1A2-8587-3DA3-77E0D196C7EA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2078038" y="1752600"/>
          <a:ext cx="49879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mage" r:id="rId4" imgW="3200400" imgH="2787650" progId="Photoshop.Image.4">
                  <p:embed/>
                </p:oleObj>
              </mc:Choice>
              <mc:Fallback>
                <p:oleObj name="Image" r:id="rId4" imgW="3200400" imgH="2787650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1752600"/>
                        <a:ext cx="498792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4">
            <a:extLst>
              <a:ext uri="{FF2B5EF4-FFF2-40B4-BE49-F238E27FC236}">
                <a16:creationId xmlns:a16="http://schemas.microsoft.com/office/drawing/2014/main" id="{8ACA6C3D-9AB6-65A2-4E31-703327CAF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426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b="0"/>
              <a:t>(adapted from R Altman)</a:t>
            </a:r>
            <a:endParaRPr lang="en-US" altLang="en-US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>
            <a:extLst>
              <a:ext uri="{FF2B5EF4-FFF2-40B4-BE49-F238E27FC236}">
                <a16:creationId xmlns:a16="http://schemas.microsoft.com/office/drawing/2014/main" id="{EE8DA9E0-8913-8DA5-C2E3-7DF29AEF2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19400"/>
            <a:ext cx="8001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b="0">
              <a:solidFill>
                <a:srgbClr val="000000"/>
              </a:solidFill>
              <a:latin typeface="Helv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A95FFBE-391E-1EA0-5B59-14870A83F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Step 2 --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Start Computing the Sum Matrix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3E6D46A7-F0AB-7E8D-AE51-333BC4365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52600"/>
            <a:ext cx="6096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new_value_cell(R,C) &lt;=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cell(R,C)                      { Old value, either 1 or 0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+ Max[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 cell (R+1, C+1),         { Diagonally Down, no gaps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 cells(R+1, C+2 to C_max),{ Down a row, making col. gap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 cells(R+2 to R_max, C+1) { Down a col., making row gap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]</a:t>
            </a:r>
            <a:r>
              <a:rPr lang="en-US" altLang="en-US" sz="1400" b="0">
                <a:solidFill>
                  <a:srgbClr val="000000"/>
                </a:solidFill>
                <a:latin typeface="Helv" pitchFamily="2" charset="0"/>
              </a:rPr>
              <a:t>	</a:t>
            </a: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36CBE1A8-77B4-22B4-5FF0-7C9098CAF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468688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7413" name="Picture 6">
            <a:extLst>
              <a:ext uri="{FF2B5EF4-FFF2-40B4-BE49-F238E27FC236}">
                <a16:creationId xmlns:a16="http://schemas.microsoft.com/office/drawing/2014/main" id="{2D0BD0BD-286A-B2F4-BD0F-1B0EF8FD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35052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17414" name="AutoShape 7">
            <a:extLst>
              <a:ext uri="{FF2B5EF4-FFF2-40B4-BE49-F238E27FC236}">
                <a16:creationId xmlns:a16="http://schemas.microsoft.com/office/drawing/2014/main" id="{69761BD3-6183-0331-904B-C368D1B7AF0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561681" y="4661694"/>
            <a:ext cx="3175" cy="3640138"/>
          </a:xfrm>
          <a:prstGeom prst="curvedConnector3">
            <a:avLst>
              <a:gd name="adj1" fmla="val 730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5" name="AutoShape 11">
            <a:extLst>
              <a:ext uri="{FF2B5EF4-FFF2-40B4-BE49-F238E27FC236}">
                <a16:creationId xmlns:a16="http://schemas.microsoft.com/office/drawing/2014/main" id="{1D32E997-B271-F24E-38D6-0C49F848155B}"/>
              </a:ext>
            </a:extLst>
          </p:cNvPr>
          <p:cNvSpPr>
            <a:spLocks/>
          </p:cNvSpPr>
          <p:nvPr/>
        </p:nvSpPr>
        <p:spPr bwMode="auto">
          <a:xfrm rot="-5400000">
            <a:off x="4191000" y="6400800"/>
            <a:ext cx="152400" cy="304800"/>
          </a:xfrm>
          <a:prstGeom prst="leftBracket">
            <a:avLst>
              <a:gd name="adj" fmla="val 100000"/>
            </a:avLst>
          </a:prstGeom>
          <a:noFill/>
          <a:ln w="12700">
            <a:solidFill>
              <a:srgbClr val="FF0000"/>
            </a:solidFill>
            <a:round/>
            <a:headEnd type="stealth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7416" name="AutoShape 12">
            <a:extLst>
              <a:ext uri="{FF2B5EF4-FFF2-40B4-BE49-F238E27FC236}">
                <a16:creationId xmlns:a16="http://schemas.microsoft.com/office/drawing/2014/main" id="{5CD0D733-EF14-3494-5AE5-90E5C1322698}"/>
              </a:ext>
            </a:extLst>
          </p:cNvPr>
          <p:cNvSpPr>
            <a:spLocks/>
          </p:cNvSpPr>
          <p:nvPr/>
        </p:nvSpPr>
        <p:spPr bwMode="auto">
          <a:xfrm rot="-5400000">
            <a:off x="3886200" y="6400800"/>
            <a:ext cx="152400" cy="304800"/>
          </a:xfrm>
          <a:prstGeom prst="leftBracket">
            <a:avLst>
              <a:gd name="adj" fmla="val 100000"/>
            </a:avLst>
          </a:prstGeom>
          <a:noFill/>
          <a:ln w="12700">
            <a:solidFill>
              <a:srgbClr val="FF0000"/>
            </a:solidFill>
            <a:round/>
            <a:headEnd type="stealth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>
            <a:extLst>
              <a:ext uri="{FF2B5EF4-FFF2-40B4-BE49-F238E27FC236}">
                <a16:creationId xmlns:a16="http://schemas.microsoft.com/office/drawing/2014/main" id="{61B42222-695B-9618-E7BD-29868EB04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19400"/>
            <a:ext cx="8001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b="0">
              <a:solidFill>
                <a:srgbClr val="000000"/>
              </a:solidFill>
              <a:latin typeface="Helv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BE1BD799-35F3-E0C8-FE9F-9B4D0D641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Step 2 --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Start Computing the Sum Matrix</a:t>
            </a: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9E7ACFE1-4741-CB8A-2FFD-83C6A5042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52600"/>
            <a:ext cx="6096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new_value_cell(R,C) &lt;=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cell(R,C)                      { Old value, either 1 or 0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+ Max[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 cell (R+1, C+1),         { Diagonally Down, no gaps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 cells(R+1, C+2 to C_max),{ Down a row, making </a:t>
            </a:r>
            <a:r>
              <a:rPr lang="en-US" altLang="en-US" sz="1200" b="0">
                <a:solidFill>
                  <a:srgbClr val="008000"/>
                </a:solidFill>
                <a:latin typeface="Courier New" panose="02070309020205020404" pitchFamily="49" charset="0"/>
              </a:rPr>
              <a:t>col</a:t>
            </a:r>
            <a:r>
              <a:rPr lang="en-US" altLang="en-US" sz="1200" b="0">
                <a:latin typeface="Courier New" panose="02070309020205020404" pitchFamily="49" charset="0"/>
              </a:rPr>
              <a:t>. gap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 cells(R+2 to R_max, C+1) { Down a col., making </a:t>
            </a:r>
            <a:r>
              <a:rPr lang="en-US" altLang="en-US" sz="1200" b="0">
                <a:solidFill>
                  <a:srgbClr val="FF0000"/>
                </a:solidFill>
                <a:latin typeface="Courier New" panose="02070309020205020404" pitchFamily="49" charset="0"/>
              </a:rPr>
              <a:t>row</a:t>
            </a:r>
            <a:r>
              <a:rPr lang="en-US" altLang="en-US" sz="1200" b="0">
                <a:latin typeface="Courier New" panose="02070309020205020404" pitchFamily="49" charset="0"/>
              </a:rPr>
              <a:t> gap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Courier New" panose="02070309020205020404" pitchFamily="49" charset="0"/>
              </a:rPr>
              <a:t>       ]</a:t>
            </a:r>
            <a:r>
              <a:rPr lang="en-US" altLang="en-US" sz="1400" b="0">
                <a:solidFill>
                  <a:srgbClr val="000000"/>
                </a:solidFill>
                <a:latin typeface="Helv" pitchFamily="2" charset="0"/>
              </a:rPr>
              <a:t>	</a:t>
            </a:r>
          </a:p>
        </p:txBody>
      </p:sp>
      <p:pic>
        <p:nvPicPr>
          <p:cNvPr id="19460" name="Picture 5">
            <a:extLst>
              <a:ext uri="{FF2B5EF4-FFF2-40B4-BE49-F238E27FC236}">
                <a16:creationId xmlns:a16="http://schemas.microsoft.com/office/drawing/2014/main" id="{5A6F74B7-08AE-E874-E11D-0160BB08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468688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9461" name="Picture 6">
            <a:extLst>
              <a:ext uri="{FF2B5EF4-FFF2-40B4-BE49-F238E27FC236}">
                <a16:creationId xmlns:a16="http://schemas.microsoft.com/office/drawing/2014/main" id="{2A70E71B-6408-FC99-4A55-C9D55672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35052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19462" name="AutoShape 7">
            <a:extLst>
              <a:ext uri="{FF2B5EF4-FFF2-40B4-BE49-F238E27FC236}">
                <a16:creationId xmlns:a16="http://schemas.microsoft.com/office/drawing/2014/main" id="{2C35F806-929D-CFCD-6687-28EFEE101E9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561681" y="4661694"/>
            <a:ext cx="3175" cy="3640138"/>
          </a:xfrm>
          <a:prstGeom prst="curvedConnector3">
            <a:avLst>
              <a:gd name="adj1" fmla="val 730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AutoShape 8">
            <a:extLst>
              <a:ext uri="{FF2B5EF4-FFF2-40B4-BE49-F238E27FC236}">
                <a16:creationId xmlns:a16="http://schemas.microsoft.com/office/drawing/2014/main" id="{BB7F23E4-4F3E-E707-908D-07183CD04F93}"/>
              </a:ext>
            </a:extLst>
          </p:cNvPr>
          <p:cNvSpPr>
            <a:spLocks/>
          </p:cNvSpPr>
          <p:nvPr/>
        </p:nvSpPr>
        <p:spPr bwMode="auto">
          <a:xfrm rot="-5400000">
            <a:off x="4191000" y="6400800"/>
            <a:ext cx="152400" cy="304800"/>
          </a:xfrm>
          <a:prstGeom prst="leftBracket">
            <a:avLst>
              <a:gd name="adj" fmla="val 100000"/>
            </a:avLst>
          </a:prstGeom>
          <a:noFill/>
          <a:ln w="12700">
            <a:solidFill>
              <a:srgbClr val="FF0000"/>
            </a:solidFill>
            <a:round/>
            <a:headEnd type="stealth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9464" name="AutoShape 9">
            <a:extLst>
              <a:ext uri="{FF2B5EF4-FFF2-40B4-BE49-F238E27FC236}">
                <a16:creationId xmlns:a16="http://schemas.microsoft.com/office/drawing/2014/main" id="{B2719072-9657-40EF-2121-7208E0968DAE}"/>
              </a:ext>
            </a:extLst>
          </p:cNvPr>
          <p:cNvSpPr>
            <a:spLocks/>
          </p:cNvSpPr>
          <p:nvPr/>
        </p:nvSpPr>
        <p:spPr bwMode="auto">
          <a:xfrm rot="-5400000">
            <a:off x="3886200" y="6400800"/>
            <a:ext cx="152400" cy="304800"/>
          </a:xfrm>
          <a:prstGeom prst="leftBracket">
            <a:avLst>
              <a:gd name="adj" fmla="val 100000"/>
            </a:avLst>
          </a:prstGeom>
          <a:noFill/>
          <a:ln w="12700">
            <a:solidFill>
              <a:srgbClr val="FF0000"/>
            </a:solidFill>
            <a:round/>
            <a:headEnd type="stealth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9465" name="Rectangle 11">
            <a:extLst>
              <a:ext uri="{FF2B5EF4-FFF2-40B4-BE49-F238E27FC236}">
                <a16:creationId xmlns:a16="http://schemas.microsoft.com/office/drawing/2014/main" id="{1345B70C-5C79-4642-2CE5-0BE9D8EBD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124200"/>
            <a:ext cx="381000" cy="609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9466" name="Rectangle 12">
            <a:extLst>
              <a:ext uri="{FF2B5EF4-FFF2-40B4-BE49-F238E27FC236}">
                <a16:creationId xmlns:a16="http://schemas.microsoft.com/office/drawing/2014/main" id="{FBFB6DCD-8B3C-4DB6-F7A8-F183E5AC3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62600"/>
            <a:ext cx="381000" cy="4572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9467" name="Rectangle 13">
            <a:extLst>
              <a:ext uri="{FF2B5EF4-FFF2-40B4-BE49-F238E27FC236}">
                <a16:creationId xmlns:a16="http://schemas.microsoft.com/office/drawing/2014/main" id="{594F1492-89C2-1400-53BD-7264B2A1C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048000"/>
            <a:ext cx="7620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9468" name="Rectangle 15">
            <a:extLst>
              <a:ext uri="{FF2B5EF4-FFF2-40B4-BE49-F238E27FC236}">
                <a16:creationId xmlns:a16="http://schemas.microsoft.com/office/drawing/2014/main" id="{16278925-B188-E9DA-853F-4C672978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9469" name="Rectangle 16">
            <a:extLst>
              <a:ext uri="{FF2B5EF4-FFF2-40B4-BE49-F238E27FC236}">
                <a16:creationId xmlns:a16="http://schemas.microsoft.com/office/drawing/2014/main" id="{FACA4EF6-2961-643D-43D5-C24D7BF2E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458200"/>
            <a:ext cx="7620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407D1AF6-D5E6-777A-81F4-92E45DEB0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Step 3 -- Keep Going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CC5F8C5A-73D0-38FF-B237-FC5DDFFBAB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620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Helv" pitchFamily="2" charset="0"/>
                <a:ea typeface="ＭＳ Ｐゴシック" panose="020B0600070205080204" pitchFamily="34" charset="-128"/>
              </a:rPr>
              <a:t>																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F2EAC213-752B-3AFB-77E5-08B5EAB99A58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28800"/>
            <a:ext cx="4114800" cy="3803650"/>
          </a:xfrm>
          <a:noFill/>
        </p:spPr>
      </p:pic>
      <p:pic>
        <p:nvPicPr>
          <p:cNvPr id="21508" name="Picture 5">
            <a:extLst>
              <a:ext uri="{FF2B5EF4-FFF2-40B4-BE49-F238E27FC236}">
                <a16:creationId xmlns:a16="http://schemas.microsoft.com/office/drawing/2014/main" id="{FE06DFC3-BC40-018F-5CD1-BC6C21CD3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4114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21509" name="AutoShape 6">
            <a:extLst>
              <a:ext uri="{FF2B5EF4-FFF2-40B4-BE49-F238E27FC236}">
                <a16:creationId xmlns:a16="http://schemas.microsoft.com/office/drawing/2014/main" id="{C9C48241-2B40-509E-193F-A37C72F5E04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342606" y="3423444"/>
            <a:ext cx="1588" cy="4419600"/>
          </a:xfrm>
          <a:prstGeom prst="curvedConnector3">
            <a:avLst>
              <a:gd name="adj1" fmla="val 1440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bb752_11apr10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26685</TotalTime>
  <Words>2360</Words>
  <Application>Microsoft Macintosh PowerPoint</Application>
  <PresentationFormat>Letter Paper (8.5x11 in)</PresentationFormat>
  <Paragraphs>229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Courier New</vt:lpstr>
      <vt:lpstr>Helv</vt:lpstr>
      <vt:lpstr>Lucida Grande</vt:lpstr>
      <vt:lpstr>Symbol</vt:lpstr>
      <vt:lpstr>Times New Roman</vt:lpstr>
      <vt:lpstr>Default Design</vt:lpstr>
      <vt:lpstr>3_cbb752_11apr10</vt:lpstr>
      <vt:lpstr>Image</vt:lpstr>
      <vt:lpstr>Worksheet</vt:lpstr>
      <vt:lpstr>PowerPoint Presentation</vt:lpstr>
      <vt:lpstr>Sequence Topics (Contents)</vt:lpstr>
      <vt:lpstr>Aligning Text Strings</vt:lpstr>
      <vt:lpstr>Dynamic Programming</vt:lpstr>
      <vt:lpstr>Step 1 -- Make a Dot Plot (Similarity Matrix)</vt:lpstr>
      <vt:lpstr>A More Interesting Dot Matrix</vt:lpstr>
      <vt:lpstr>Step 2 --  Start Computing the Sum Matrix</vt:lpstr>
      <vt:lpstr>Step 2 --  Start Computing the Sum Matrix</vt:lpstr>
      <vt:lpstr>Step 3 -- Keep Going</vt:lpstr>
      <vt:lpstr>Step 4 -- Sum Matrix All Done</vt:lpstr>
      <vt:lpstr>Step 5 -- Traceback</vt:lpstr>
      <vt:lpstr>Step 6 -- Alternate Tracebacks</vt:lpstr>
      <vt:lpstr>Gap Penalties</vt:lpstr>
      <vt:lpstr>Step 2 -- Computing the Sum Matrix with Gaps</vt:lpstr>
      <vt:lpstr>All Steps in Aligning a 4-mer</vt:lpstr>
      <vt:lpstr>Key Idea in Dynamic Programming</vt:lpstr>
      <vt:lpstr>Similarity (Substitution) Matrix</vt:lpstr>
      <vt:lpstr>Where do matrices come from?</vt:lpstr>
      <vt:lpstr>Different Matrices are Appropriate at Different Evolutionary Distances</vt:lpstr>
      <vt:lpstr>Change in Matrix with Ev. Dist.</vt:lpstr>
      <vt:lpstr>Modifications for Local Alignment</vt:lpstr>
      <vt:lpstr>Global (NW) Vs. Local (SW) Alignments</vt:lpstr>
      <vt:lpstr>References</vt:lpstr>
    </vt:vector>
  </TitlesOfParts>
  <Company>Yale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Protein Geometry,  Particularly Related to Packing at the Protein Surface</dc:title>
  <dc:creator>Office97</dc:creator>
  <cp:lastModifiedBy>Gerstein, Mark</cp:lastModifiedBy>
  <cp:revision>215</cp:revision>
  <cp:lastPrinted>1998-01-14T16:47:44Z</cp:lastPrinted>
  <dcterms:created xsi:type="dcterms:W3CDTF">2012-01-04T22:28:49Z</dcterms:created>
  <dcterms:modified xsi:type="dcterms:W3CDTF">2025-02-05T14:13:29Z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Mark.Gerstein@Yale.edu</vt:lpwstr>
  </property>
  <property fmtid="{D5CDD505-2E9C-101B-9397-08002B2CF9AE}" pid="8" name="HomePage">
    <vt:lpwstr>http://bioinfo.mbb.yale.edu/course</vt:lpwstr>
  </property>
  <property fmtid="{D5CDD505-2E9C-101B-9397-08002B2CF9AE}" pid="9" name="Other">
    <vt:lpwstr>All overheads are copyright 1998, Mark Gerstein, All Rights Reserved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2105376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C:\InetPub\wwwroot\mbb474b3\c1</vt:lpwstr>
  </property>
</Properties>
</file>