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  <p:sldMasterId id="2147483823" r:id="rId3"/>
    <p:sldMasterId id="2147483837" r:id="rId4"/>
    <p:sldMasterId id="2147483851" r:id="rId5"/>
    <p:sldMasterId id="2147483867" r:id="rId6"/>
    <p:sldMasterId id="2147483908" r:id="rId7"/>
  </p:sldMasterIdLst>
  <p:notesMasterIdLst>
    <p:notesMasterId r:id="rId44"/>
  </p:notesMasterIdLst>
  <p:handoutMasterIdLst>
    <p:handoutMasterId r:id="rId45"/>
  </p:handoutMasterIdLst>
  <p:sldIdLst>
    <p:sldId id="6370" r:id="rId8"/>
    <p:sldId id="1978" r:id="rId9"/>
    <p:sldId id="1981" r:id="rId10"/>
    <p:sldId id="1980" r:id="rId11"/>
    <p:sldId id="1982" r:id="rId12"/>
    <p:sldId id="1983" r:id="rId13"/>
    <p:sldId id="1984" r:id="rId14"/>
    <p:sldId id="1985" r:id="rId15"/>
    <p:sldId id="1986" r:id="rId16"/>
    <p:sldId id="1987" r:id="rId17"/>
    <p:sldId id="1988" r:id="rId18"/>
    <p:sldId id="1989" r:id="rId19"/>
    <p:sldId id="1990" r:id="rId20"/>
    <p:sldId id="1991" r:id="rId21"/>
    <p:sldId id="1992" r:id="rId22"/>
    <p:sldId id="1993" r:id="rId23"/>
    <p:sldId id="1994" r:id="rId24"/>
    <p:sldId id="1995" r:id="rId25"/>
    <p:sldId id="1996" r:id="rId26"/>
    <p:sldId id="1998" r:id="rId27"/>
    <p:sldId id="1999" r:id="rId28"/>
    <p:sldId id="2002" r:id="rId29"/>
    <p:sldId id="2015" r:id="rId30"/>
    <p:sldId id="2016" r:id="rId31"/>
    <p:sldId id="2017" r:id="rId32"/>
    <p:sldId id="2018" r:id="rId33"/>
    <p:sldId id="2019" r:id="rId34"/>
    <p:sldId id="2020" r:id="rId35"/>
    <p:sldId id="2088" r:id="rId36"/>
    <p:sldId id="2089" r:id="rId37"/>
    <p:sldId id="2091" r:id="rId38"/>
    <p:sldId id="2092" r:id="rId39"/>
    <p:sldId id="2093" r:id="rId40"/>
    <p:sldId id="2094" r:id="rId41"/>
    <p:sldId id="1926" r:id="rId42"/>
    <p:sldId id="1927" r:id="rId43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ECFF"/>
    <a:srgbClr val="FFCCCC"/>
    <a:srgbClr val="000066"/>
    <a:srgbClr val="FF33CC"/>
    <a:srgbClr val="CC66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92"/>
  </p:normalViewPr>
  <p:slideViewPr>
    <p:cSldViewPr>
      <p:cViewPr varScale="1">
        <p:scale>
          <a:sx n="114" d="100"/>
          <a:sy n="114" d="100"/>
        </p:scale>
        <p:origin x="1656" y="184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/>
            </a:lvl1pPr>
          </a:lstStyle>
          <a:p>
            <a:fld id="{655629FD-3195-A74E-8CA2-653BDE787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21395EB7-8C0F-CC48-9287-E53ABC4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D2571-FD05-EB42-A159-1F5A43ECA36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2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2C2D-3496-1446-8474-A83966884F9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EFCCC-8960-5C48-894A-FE11ABAA04E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2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D4A7-6B11-ED46-9E98-E7A0C19470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4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8E2CC-FA64-4F41-AA51-0652F0B916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D94D3-A10C-FC4B-8DD2-8B3E780141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5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E812F-D302-BD4D-8B63-420E42162FA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6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9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E983E-60AC-8449-8A8D-A9D1AA64D84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56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E77CB-6339-5944-BF72-0CA5E4C3476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6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8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8673D-D4E1-EA47-8294-D49092835F7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DFADF-14A1-4B4E-BCA3-EC26252779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9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8D468-5B29-BF49-A6FF-1691548C5A7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B8C92-DA38-A74B-A683-BF500F9FEBCE}" type="slidenum">
              <a:rPr lang="en-US" sz="1300" b="0"/>
              <a:pPr/>
              <a:t>21</a:t>
            </a:fld>
            <a:endParaRPr lang="en-US" sz="1300" b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CFBEC1-1ED0-8441-B015-A23FB49B9D68}" type="slidenum">
              <a:rPr lang="en-US" sz="1300" b="0"/>
              <a:pPr/>
              <a:t>22</a:t>
            </a:fld>
            <a:endParaRPr lang="en-US" sz="1300" b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4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6D3129-98BE-5441-82E5-F2CF9D1C6D82}" type="slidenum">
              <a:rPr lang="en-US" sz="1300" b="0"/>
              <a:pPr/>
              <a:t>23</a:t>
            </a:fld>
            <a:endParaRPr lang="en-US" sz="13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61533F-AD0D-CF4D-9B36-CF457EFEEA61}" type="slidenum">
              <a:rPr lang="en-US" sz="1300" b="0"/>
              <a:pPr/>
              <a:t>24</a:t>
            </a:fld>
            <a:endParaRPr lang="en-US" sz="1300" b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1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80099-DE69-8547-BA03-071623F57BC0}" type="slidenum">
              <a:rPr lang="en-US" sz="1300" b="0"/>
              <a:pPr/>
              <a:t>25</a:t>
            </a:fld>
            <a:endParaRPr lang="en-US" sz="1300" b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4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B5D407-E773-F54F-B982-617808A062D4}" type="slidenum">
              <a:rPr lang="en-US" sz="1300" b="0"/>
              <a:pPr/>
              <a:t>26</a:t>
            </a:fld>
            <a:endParaRPr lang="en-US" sz="1300" b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1E9F4-0C6A-2C48-96B7-292609454E94}" type="slidenum">
              <a:rPr lang="en-US" sz="1300" b="0"/>
              <a:pPr/>
              <a:t>27</a:t>
            </a:fld>
            <a:endParaRPr lang="en-US" sz="1300" b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3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7996-F230-FF46-AF0C-42CD52598FD2}" type="slidenum">
              <a:rPr lang="en-US" sz="1300" b="0"/>
              <a:pPr/>
              <a:t>28</a:t>
            </a:fld>
            <a:endParaRPr lang="en-US" sz="1300" b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B5E2A-6D5B-B441-99E3-432DE1D76216}" type="slidenum">
              <a:rPr lang="en-US" sz="1300" b="0"/>
              <a:pPr/>
              <a:t>29</a:t>
            </a:fld>
            <a:endParaRPr lang="en-US" sz="1300" b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29B3A-B7D3-AC45-B51B-668C4C4928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69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B239E-5A7C-FB4F-822A-A1F064ABDA39}" type="slidenum">
              <a:rPr lang="en-US" sz="1300" b="0"/>
              <a:pPr/>
              <a:t>30</a:t>
            </a:fld>
            <a:endParaRPr lang="en-US" sz="1300" b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E1171-91F6-1F40-94EA-CCB526A5CD29}" type="slidenum">
              <a:rPr lang="en-US" sz="1300" b="0"/>
              <a:pPr/>
              <a:t>31</a:t>
            </a:fld>
            <a:endParaRPr lang="en-US" sz="1300" b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5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765AC2-9534-A544-9D6C-012692C0B2AC}" type="slidenum">
              <a:rPr lang="en-US" sz="1300" b="0"/>
              <a:pPr/>
              <a:t>32</a:t>
            </a:fld>
            <a:endParaRPr lang="en-US" sz="1300" b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0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ABF2D-8ECA-FE46-8952-254CFA86EC73}" type="slidenum">
              <a:rPr lang="en-US" sz="1300" b="0"/>
              <a:pPr/>
              <a:t>33</a:t>
            </a:fld>
            <a:endParaRPr lang="en-US" sz="1300" b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82163F-AA2D-F941-94D4-26F05EF4809A}" type="slidenum">
              <a:rPr lang="en-US" sz="1300" b="0"/>
              <a:pPr/>
              <a:t>34</a:t>
            </a:fld>
            <a:endParaRPr lang="en-US" sz="1300" b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8488"/>
            <a:ext cx="5597525" cy="41783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E42A64-5897-F146-8BF8-C076E64177D4}" type="slidenum">
              <a:rPr lang="en-US" sz="1300" b="0"/>
              <a:pPr/>
              <a:t>35</a:t>
            </a:fld>
            <a:endParaRPr lang="en-US" sz="1300" b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8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88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06AA66-CD1F-7E40-AAF4-D3B3F4623BC4}" type="slidenum">
              <a:rPr lang="en-US" sz="1300" b="0"/>
              <a:pPr/>
              <a:t>36</a:t>
            </a:fld>
            <a:endParaRPr lang="en-US" sz="1300" b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F1CB7-788C-C54B-B052-27750E49506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3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A659E-ECEC-8B49-B208-204E22F2323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6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A4F813-BEA1-6C44-88E3-93CA05A8FDD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87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77334-4080-344E-AC9D-4844C254985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9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66AE0-4ABC-9649-B93A-72B6670C28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4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16450" cy="34623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84675"/>
            <a:ext cx="5153025" cy="423227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2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44219-CFE3-274C-A113-F8C7B1E953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0263" cy="34798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1663"/>
            <a:ext cx="5129213" cy="41751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12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4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5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7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60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360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73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269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8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40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7614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3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65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36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57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570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9941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1753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450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2769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44850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26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6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417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6008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1383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9215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444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9668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752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033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12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429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98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3723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479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3570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154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46510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8336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0795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63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41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326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1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8414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677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8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849838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0482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087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150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152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99959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8736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28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21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26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8805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209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31234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2853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2476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722E01-06B9-8A46-9806-9393F58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3365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76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71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7050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0500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5052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5847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619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51710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749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32335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82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468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22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75051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9721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25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61515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2459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1920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79071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0600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586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8894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85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06821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6825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14034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5495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000" dirty="0">
                <a:solidFill>
                  <a:srgbClr val="B2B2B2"/>
                </a:solidFill>
                <a:cs typeface="+mn-cs"/>
              </a:rPr>
              <a:t>     (c) M Gerstein, </a:t>
            </a:r>
            <a:r>
              <a:rPr lang="en-US" sz="1000" dirty="0" err="1">
                <a:solidFill>
                  <a:srgbClr val="B2B2B2"/>
                </a:solidFill>
                <a:cs typeface="+mn-cs"/>
              </a:rPr>
              <a:t>gerstein.info</a:t>
            </a:r>
            <a:r>
              <a:rPr lang="en-US" sz="1000" dirty="0">
                <a:solidFill>
                  <a:srgbClr val="B2B2B2"/>
                </a:solidFill>
                <a:cs typeface="+mn-cs"/>
              </a:rPr>
              <a:t>/talks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fld id="{A6A99A9D-2250-414A-9798-885FE723D205}" type="slidenum">
              <a:rPr lang="en-US" sz="1000">
                <a:solidFill>
                  <a:srgbClr val="000066"/>
                </a:solidFill>
                <a:cs typeface="+mn-cs"/>
              </a:rPr>
              <a:pPr algn="r">
                <a:defRPr/>
              </a:pPr>
              <a:t>‹#›</a:t>
            </a:fld>
            <a:r>
              <a:rPr lang="en-US" sz="1000" dirty="0">
                <a:solidFill>
                  <a:srgbClr val="000066"/>
                </a:solidFill>
                <a:cs typeface="+mn-cs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  <p:sldLayoutId id="2147485169" r:id="rId13"/>
    <p:sldLayoutId id="21474851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0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FDBFCD91-A0CC-804B-83D8-42C1501E7FF5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  <p:sldLayoutId id="2147485183" r:id="rId12"/>
    <p:sldLayoutId id="2147485184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670CECD5-5E91-8E49-BB29-6E5A3D6775AA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8B76E4F1-3642-4248-9CF2-8EA127EB7CC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C9B9E3B9-F894-454B-BDEA-577E2787C58D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r>
              <a:rPr lang="en-US" sz="400" b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  <p:sldLayoutId id="2147485250" r:id="rId14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BD396A6D-58B7-BF40-A9E5-92AD8CE8DBA3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  <p:sldLayoutId id="2147485235" r:id="rId12"/>
    <p:sldLayoutId id="2147485236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7A3A90F1-9CF8-CB4C-B677-FC0B34811908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sz="1800" dirty="0">
                <a:solidFill>
                  <a:srgbClr val="808080"/>
                </a:solidFill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dirty="0" err="1">
                <a:solidFill>
                  <a:srgbClr val="969696"/>
                </a:solidFill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9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Network Prediction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(23m10e)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954862"/>
            <a:ext cx="3333389" cy="7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Very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2020’s pack #11 (NB: diff. number).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[New Video for this made in ‘23]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AutoShape 2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899" name="Text Box 3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4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49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4904" name="Rectangle 8"/>
          <p:cNvSpPr>
            <a:spLocks noChangeArrowheads="1"/>
          </p:cNvSpPr>
          <p:nvPr/>
        </p:nvSpPr>
        <p:spPr bwMode="auto">
          <a:xfrm>
            <a:off x="0" y="5130800"/>
            <a:ext cx="8948738" cy="1092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4905" name="Rectangle 9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29705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5638800" y="4916488"/>
          <a:ext cx="18288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7653000" imgH="10515600" progId="Excel.Sheet.8">
                  <p:embed/>
                </p:oleObj>
              </mc:Choice>
              <mc:Fallback>
                <p:oleObj name="Worksheet" r:id="rId8" imgW="17653000" imgH="10515600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529" t="84413" r="52942"/>
                      <a:stretch>
                        <a:fillRect/>
                      </a:stretch>
                    </p:blipFill>
                    <p:spPr bwMode="auto">
                      <a:xfrm>
                        <a:off x="5638800" y="4916488"/>
                        <a:ext cx="18288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4907" name="Rectangle 11"/>
          <p:cNvSpPr>
            <a:spLocks noChangeArrowheads="1"/>
          </p:cNvSpPr>
          <p:nvPr/>
        </p:nvSpPr>
        <p:spPr bwMode="auto">
          <a:xfrm>
            <a:off x="685800" y="228600"/>
            <a:ext cx="7772400" cy="8413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0" u="sng">
                <a:solidFill>
                  <a:schemeClr val="tx2"/>
                </a:solidFill>
                <a:cs typeface="+mn-cs"/>
              </a:rPr>
              <a:t>Data integration: RNA polymerase II</a:t>
            </a:r>
          </a:p>
        </p:txBody>
      </p:sp>
    </p:spTree>
  </p:cSld>
  <p:clrMapOvr>
    <a:masterClrMapping/>
  </p:clrMapOvr>
  <p:transition advTm="55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6947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48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69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69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6953" name="Rectangle 9"/>
          <p:cNvSpPr>
            <a:spLocks noChangeArrowheads="1"/>
          </p:cNvSpPr>
          <p:nvPr/>
        </p:nvSpPr>
        <p:spPr bwMode="auto">
          <a:xfrm>
            <a:off x="0" y="5130800"/>
            <a:ext cx="8948738" cy="357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6954" name="Rectangle 10"/>
          <p:cNvSpPr>
            <a:spLocks noChangeArrowheads="1"/>
          </p:cNvSpPr>
          <p:nvPr/>
        </p:nvSpPr>
        <p:spPr bwMode="auto">
          <a:xfrm>
            <a:off x="4411663" y="4538663"/>
            <a:ext cx="4579937" cy="498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advTm="447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Data integration: RNA polymerase II</a:t>
            </a:r>
          </a:p>
        </p:txBody>
      </p:sp>
      <p:sp>
        <p:nvSpPr>
          <p:cNvPr id="2388995" name="AutoShape 3"/>
          <p:cNvSpPr>
            <a:spLocks noChangeArrowheads="1"/>
          </p:cNvSpPr>
          <p:nvPr/>
        </p:nvSpPr>
        <p:spPr bwMode="auto">
          <a:xfrm>
            <a:off x="3886200" y="44196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388996" name="Text Box 4"/>
          <p:cNvSpPr txBox="1">
            <a:spLocks noChangeArrowheads="1"/>
          </p:cNvSpPr>
          <p:nvPr/>
        </p:nvSpPr>
        <p:spPr bwMode="auto">
          <a:xfrm>
            <a:off x="4343400" y="4495800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Times New Roman" charset="0"/>
                <a:cs typeface="+mn-cs"/>
              </a:rPr>
              <a:t>Integrate using naive Bayes classifier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103188" y="1295400"/>
          <a:ext cx="8812212" cy="451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066"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451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889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548313"/>
            <a:ext cx="8820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89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915025"/>
            <a:ext cx="88090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890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73800"/>
            <a:ext cx="88217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89001" name="Text Box 9"/>
          <p:cNvSpPr txBox="1">
            <a:spLocks noChangeArrowheads="1"/>
          </p:cNvSpPr>
          <p:nvPr/>
        </p:nvSpPr>
        <p:spPr bwMode="auto">
          <a:xfrm>
            <a:off x="222250" y="465296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0">
                <a:cs typeface="+mn-cs"/>
              </a:rPr>
              <a:t>(Cross validate)</a:t>
            </a:r>
          </a:p>
        </p:txBody>
      </p:sp>
    </p:spTree>
  </p:cSld>
  <p:clrMapOvr>
    <a:masterClrMapping/>
  </p:clrMapOvr>
  <p:transition advTm="1725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Weighted Voting: the Likelihood Ratio</a:t>
            </a:r>
          </a:p>
        </p:txBody>
      </p:sp>
      <p:pic>
        <p:nvPicPr>
          <p:cNvPr id="2391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1044" name="Rectangle 4"/>
          <p:cNvSpPr>
            <a:spLocks noChangeArrowheads="1"/>
          </p:cNvSpPr>
          <p:nvPr/>
        </p:nvSpPr>
        <p:spPr bwMode="auto">
          <a:xfrm>
            <a:off x="184150" y="5741988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cs typeface="+mn-cs"/>
              </a:rPr>
              <a:t>Maj. Vote: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b="0">
                <a:cs typeface="+mn-cs"/>
              </a:rPr>
              <a:t>= </a:t>
            </a:r>
            <a:r>
              <a:rPr lang="en-US" sz="1400" b="0">
                <a:cs typeface="+mn-cs"/>
              </a:rPr>
              <a:t>round(avg(</a:t>
            </a:r>
            <a:r>
              <a:rPr lang="en-US" b="0">
                <a:cs typeface="+mn-cs"/>
              </a:rPr>
              <a:t>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800000"/>
                </a:solidFill>
                <a:cs typeface="+mn-cs"/>
              </a:rPr>
              <a:t>1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</a:t>
            </a:r>
            <a:r>
              <a:rPr lang="en-US" b="0">
                <a:cs typeface="+mn-cs"/>
              </a:rPr>
              <a:t> + </a:t>
            </a:r>
            <a:r>
              <a:rPr lang="en-US" b="0">
                <a:solidFill>
                  <a:srgbClr val="008000"/>
                </a:solidFill>
                <a:cs typeface="+mn-cs"/>
              </a:rPr>
              <a:t>0 </a:t>
            </a:r>
            <a:r>
              <a:rPr lang="en-US" sz="1600" b="0">
                <a:cs typeface="+mn-cs"/>
              </a:rPr>
              <a:t>)</a:t>
            </a:r>
          </a:p>
          <a:p>
            <a:pPr>
              <a:defRPr/>
            </a:pPr>
            <a:r>
              <a:rPr lang="en-US" b="0">
                <a:cs typeface="+mn-cs"/>
              </a:rPr>
              <a:t>With weights: </a:t>
            </a:r>
            <a:r>
              <a:rPr lang="en-US" u="sng">
                <a:solidFill>
                  <a:srgbClr val="0033CC"/>
                </a:solidFill>
                <a:cs typeface="+mn-cs"/>
              </a:rPr>
              <a:t>likelihood ratio L</a:t>
            </a:r>
            <a:r>
              <a:rPr lang="en-US" b="0">
                <a:cs typeface="+mn-cs"/>
              </a:rPr>
              <a:t> =  L</a:t>
            </a:r>
            <a:r>
              <a:rPr lang="en-US" b="0" baseline="-25000">
                <a:cs typeface="+mn-cs"/>
              </a:rPr>
              <a:t>1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2</a:t>
            </a:r>
            <a:r>
              <a:rPr lang="en-US" b="0">
                <a:cs typeface="+mn-cs"/>
              </a:rPr>
              <a:t> + L</a:t>
            </a:r>
            <a:r>
              <a:rPr lang="en-US" b="0" baseline="-25000">
                <a:cs typeface="+mn-cs"/>
              </a:rPr>
              <a:t>3</a:t>
            </a:r>
            <a:r>
              <a:rPr lang="en-US" b="0">
                <a:cs typeface="+mn-cs"/>
              </a:rPr>
              <a:t> …</a:t>
            </a: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6253163" y="1533525"/>
            <a:ext cx="268287" cy="403383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Intuition &amp; Formalism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81000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Supervised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 by Weighted Voting</a:t>
            </a:r>
          </a:p>
        </p:txBody>
      </p:sp>
      <p:sp>
        <p:nvSpPr>
          <p:cNvPr id="2393118" name="Text Box 30"/>
          <p:cNvSpPr txBox="1">
            <a:spLocks noChangeArrowheads="1"/>
          </p:cNvSpPr>
          <p:nvPr/>
        </p:nvSpPr>
        <p:spPr bwMode="auto">
          <a:xfrm>
            <a:off x="304800" y="228600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Derived from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"perceptron model”  </a:t>
            </a:r>
            <a:br>
              <a:rPr lang="en-US" sz="1600" b="0" dirty="0">
                <a:cs typeface="+mn-cs"/>
              </a:rPr>
            </a:br>
            <a:r>
              <a:rPr lang="en-US" sz="1600" b="0" dirty="0">
                <a:cs typeface="+mn-cs"/>
              </a:rPr>
              <a:t>R = &lt;</a:t>
            </a:r>
            <a:r>
              <a:rPr lang="en-US" sz="1600" b="0" dirty="0" err="1">
                <a:cs typeface="+mn-cs"/>
              </a:rPr>
              <a:t>w,f</a:t>
            </a:r>
            <a:r>
              <a:rPr lang="en-US" sz="1600" b="0" dirty="0">
                <a:cs typeface="+mn-cs"/>
              </a:rPr>
              <a:t>&gt; + b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Simple Vote: </a:t>
            </a:r>
          </a:p>
        </p:txBody>
      </p:sp>
      <p:sp>
        <p:nvSpPr>
          <p:cNvPr id="39940" name="TextBox 33"/>
          <p:cNvSpPr txBox="1">
            <a:spLocks noChangeArrowheads="1"/>
          </p:cNvSpPr>
          <p:nvPr/>
        </p:nvSpPr>
        <p:spPr bwMode="auto">
          <a:xfrm>
            <a:off x="18288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If</a:t>
            </a:r>
          </a:p>
        </p:txBody>
      </p:sp>
      <p:sp>
        <p:nvSpPr>
          <p:cNvPr id="39941" name="TextBox 34"/>
          <p:cNvSpPr txBox="1">
            <a:spLocks noChangeArrowheads="1"/>
          </p:cNvSpPr>
          <p:nvPr/>
        </p:nvSpPr>
        <p:spPr bwMode="auto">
          <a:xfrm>
            <a:off x="4038600" y="2743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Interact</a:t>
            </a:r>
          </a:p>
        </p:txBody>
      </p:sp>
      <p:sp>
        <p:nvSpPr>
          <p:cNvPr id="39942" name="TextBox 35"/>
          <p:cNvSpPr txBox="1">
            <a:spLocks noChangeArrowheads="1"/>
          </p:cNvSpPr>
          <p:nvPr/>
        </p:nvSpPr>
        <p:spPr bwMode="auto">
          <a:xfrm>
            <a:off x="4191000" y="32004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No interaction</a:t>
            </a:r>
          </a:p>
        </p:txBody>
      </p:sp>
      <p:sp>
        <p:nvSpPr>
          <p:cNvPr id="39943" name="TextBox 36"/>
          <p:cNvSpPr txBox="1">
            <a:spLocks noChangeArrowheads="1"/>
          </p:cNvSpPr>
          <p:nvPr/>
        </p:nvSpPr>
        <p:spPr bwMode="auto">
          <a:xfrm>
            <a:off x="228600" y="4191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Modify with feature weight: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981200"/>
            <a:ext cx="80835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58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j-cs"/>
              </a:rPr>
              <a:t>Classification by Voting</a:t>
            </a:r>
          </a:p>
        </p:txBody>
      </p:sp>
      <p:sp>
        <p:nvSpPr>
          <p:cNvPr id="41986" name="TextBox 32"/>
          <p:cNvSpPr txBox="1">
            <a:spLocks noChangeArrowheads="1"/>
          </p:cNvSpPr>
          <p:nvPr/>
        </p:nvSpPr>
        <p:spPr bwMode="auto">
          <a:xfrm>
            <a:off x="5334000" y="8382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On Training Set</a:t>
            </a:r>
          </a:p>
        </p:txBody>
      </p:sp>
      <p:pic>
        <p:nvPicPr>
          <p:cNvPr id="41987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968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47800"/>
            <a:ext cx="33099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Bayes Rule</a:t>
            </a:r>
          </a:p>
        </p:txBody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560006" name="Text Box 6"/>
          <p:cNvSpPr txBox="1">
            <a:spLocks noChangeArrowheads="1"/>
          </p:cNvSpPr>
          <p:nvPr/>
        </p:nvSpPr>
        <p:spPr bwMode="auto">
          <a:xfrm>
            <a:off x="914400" y="33670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0" dirty="0">
                <a:latin typeface="Arial Unicode MS" charset="0"/>
                <a:cs typeface="+mn-cs"/>
              </a:rPr>
              <a:t>Which is shorthand for:</a:t>
            </a:r>
          </a:p>
        </p:txBody>
      </p:sp>
      <p:sp>
        <p:nvSpPr>
          <p:cNvPr id="2560007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47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[From Mitchell, Machine Learning]</a:t>
            </a:r>
          </a:p>
        </p:txBody>
      </p:sp>
      <p:pic>
        <p:nvPicPr>
          <p:cNvPr id="44037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1350"/>
            <a:ext cx="75644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7825"/>
            <a:ext cx="816768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Bayes Rule</a:t>
            </a:r>
          </a:p>
        </p:txBody>
      </p:sp>
      <p:sp>
        <p:nvSpPr>
          <p:cNvPr id="46083" name="TextBox 36"/>
          <p:cNvSpPr txBox="1">
            <a:spLocks noChangeArrowheads="1"/>
          </p:cNvSpPr>
          <p:nvPr/>
        </p:nvSpPr>
        <p:spPr bwMode="auto">
          <a:xfrm>
            <a:off x="609600" y="762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Thus</a:t>
            </a:r>
          </a:p>
        </p:txBody>
      </p:sp>
      <p:sp>
        <p:nvSpPr>
          <p:cNvPr id="46084" name="TextBox 39"/>
          <p:cNvSpPr txBox="1">
            <a:spLocks noChangeArrowheads="1"/>
          </p:cNvSpPr>
          <p:nvPr/>
        </p:nvSpPr>
        <p:spPr bwMode="auto">
          <a:xfrm>
            <a:off x="304800" y="15017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Assume Naïve Bayes (independent)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10200"/>
            <a:ext cx="297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More Bayes Rule</a:t>
            </a:r>
          </a:p>
        </p:txBody>
      </p:sp>
      <p:pic>
        <p:nvPicPr>
          <p:cNvPr id="48130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08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Problem Motivation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Estimating Probabilities</a:t>
            </a:r>
          </a:p>
        </p:txBody>
      </p:sp>
      <p:sp>
        <p:nvSpPr>
          <p:cNvPr id="255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We have so far estimated </a:t>
            </a:r>
            <a:r>
              <a:rPr lang="en-US" sz="2000" i="1" dirty="0">
                <a:cs typeface="+mn-cs"/>
              </a:rPr>
              <a:t>P</a:t>
            </a:r>
            <a:r>
              <a:rPr lang="en-US" sz="2000" dirty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 |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) by the fraction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/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, where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instances for which 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y</a:t>
            </a:r>
            <a:r>
              <a:rPr lang="en-US" sz="2000" dirty="0">
                <a:cs typeface="+mn-cs"/>
              </a:rPr>
              <a:t> and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baseline="-25000" dirty="0" err="1">
                <a:cs typeface="+mn-cs"/>
              </a:rPr>
              <a:t>|</a:t>
            </a:r>
            <a:r>
              <a:rPr lang="en-US" sz="2000" i="1" baseline="-25000" dirty="0" err="1">
                <a:cs typeface="+mn-cs"/>
              </a:rPr>
              <a:t>y</a:t>
            </a:r>
            <a:r>
              <a:rPr lang="en-US" sz="2000" dirty="0">
                <a:cs typeface="+mn-cs"/>
              </a:rPr>
              <a:t> is the number of these for which </a:t>
            </a:r>
            <a:r>
              <a:rPr lang="en-US" sz="2000" i="1" dirty="0">
                <a:cs typeface="+mn-cs"/>
              </a:rPr>
              <a:t>X</a:t>
            </a:r>
            <a:r>
              <a:rPr lang="en-US" sz="2000" dirty="0">
                <a:cs typeface="+mn-cs"/>
              </a:rPr>
              <a:t>=</a:t>
            </a:r>
            <a:r>
              <a:rPr lang="en-US" sz="2000" i="1" dirty="0">
                <a:cs typeface="+mn-cs"/>
              </a:rPr>
              <a:t>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This is a problem when </a:t>
            </a:r>
            <a:r>
              <a:rPr lang="en-US" sz="2000" i="1" dirty="0" err="1">
                <a:cs typeface="+mn-cs"/>
              </a:rPr>
              <a:t>n</a:t>
            </a:r>
            <a:r>
              <a:rPr lang="en-US" sz="2000" i="1" baseline="-25000" dirty="0" err="1">
                <a:cs typeface="+mn-cs"/>
              </a:rPr>
              <a:t>x</a:t>
            </a:r>
            <a:r>
              <a:rPr lang="en-US" sz="2000" dirty="0">
                <a:cs typeface="+mn-cs"/>
              </a:rPr>
              <a:t> is small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E.g., assume </a:t>
            </a:r>
            <a:r>
              <a:rPr lang="en-US" sz="1600" i="1" dirty="0"/>
              <a:t>P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  <a:r>
              <a:rPr lang="en-US" sz="1600" dirty="0"/>
              <a:t> | </a:t>
            </a:r>
            <a:r>
              <a:rPr lang="en-US" sz="1600" i="1" dirty="0"/>
              <a:t>Y</a:t>
            </a:r>
            <a:r>
              <a:rPr lang="en-US" sz="1600" dirty="0"/>
              <a:t>=</a:t>
            </a:r>
            <a:r>
              <a:rPr lang="en-US" sz="1600" i="1" dirty="0"/>
              <a:t>y</a:t>
            </a:r>
            <a:r>
              <a:rPr lang="en-US" sz="1600" dirty="0"/>
              <a:t>)=0.05 and the training set is </a:t>
            </a:r>
            <a:r>
              <a:rPr lang="en-US" sz="1600" dirty="0" err="1"/>
              <a:t>s.t.</a:t>
            </a:r>
            <a:r>
              <a:rPr lang="en-US" sz="1600" dirty="0"/>
              <a:t>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y</a:t>
            </a:r>
            <a:r>
              <a:rPr lang="en-US" sz="1600" dirty="0"/>
              <a:t>=5. Then it is highly probable that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x</a:t>
            </a:r>
            <a:r>
              <a:rPr lang="en-US" sz="1600" baseline="-25000" dirty="0" err="1"/>
              <a:t>|</a:t>
            </a:r>
            <a:r>
              <a:rPr lang="en-US" sz="1600" i="1" baseline="-25000" dirty="0" err="1"/>
              <a:t>y</a:t>
            </a:r>
            <a:r>
              <a:rPr lang="en-US" sz="1600" dirty="0"/>
              <a:t>=0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The fraction is thus an underestimate of the actual probability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/>
              <a:t>It will dominate the Bayes classifier for all new queries with </a:t>
            </a:r>
            <a:r>
              <a:rPr lang="en-US" sz="1600" i="1" dirty="0"/>
              <a:t>X</a:t>
            </a:r>
            <a:r>
              <a:rPr lang="en-US" sz="1600" dirty="0"/>
              <a:t>=</a:t>
            </a:r>
            <a:r>
              <a:rPr lang="en-US" sz="1600" i="1" dirty="0"/>
              <a:t>x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GS+</a:t>
            </a:r>
          </a:p>
        </p:txBody>
      </p:sp>
      <p:sp>
        <p:nvSpPr>
          <p:cNvPr id="50181" name="TextBox 23"/>
          <p:cNvSpPr txBox="1">
            <a:spLocks noChangeArrowheads="1"/>
          </p:cNvSpPr>
          <p:nvPr/>
        </p:nvSpPr>
        <p:spPr bwMode="auto">
          <a:xfrm>
            <a:off x="1828800" y="5029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Times New Roman" charset="0"/>
                <a:cs typeface="Times New Roman" charset="0"/>
              </a:rPr>
              <a:t># count with feature i in GS-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05000" y="50292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6569" name="Donut 236568"/>
          <p:cNvSpPr/>
          <p:nvPr/>
        </p:nvSpPr>
        <p:spPr bwMode="auto">
          <a:xfrm>
            <a:off x="6934200" y="1676400"/>
            <a:ext cx="1143000" cy="533400"/>
          </a:xfrm>
          <a:prstGeom prst="donut">
            <a:avLst>
              <a:gd name="adj" fmla="val 7567"/>
            </a:avLst>
          </a:prstGeom>
          <a:solidFill>
            <a:srgbClr val="FF0000">
              <a:alpha val="5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36570" name="Bent Arrow 236569"/>
          <p:cNvSpPr/>
          <p:nvPr/>
        </p:nvSpPr>
        <p:spPr bwMode="auto">
          <a:xfrm rot="10800000">
            <a:off x="5791200" y="1981200"/>
            <a:ext cx="2362200" cy="3276600"/>
          </a:xfrm>
          <a:prstGeom prst="bentArrow">
            <a:avLst>
              <a:gd name="adj1" fmla="val 1716"/>
              <a:gd name="adj2" fmla="val 6764"/>
              <a:gd name="adj3" fmla="val 8788"/>
              <a:gd name="adj4" fmla="val 43750"/>
            </a:avLst>
          </a:prstGeom>
          <a:solidFill>
            <a:srgbClr val="FF0000">
              <a:alpha val="4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>
                <a:cs typeface="+mj-cs"/>
              </a:rPr>
              <a:t>m</a:t>
            </a:r>
            <a:r>
              <a:rPr lang="en-US">
                <a:cs typeface="+mj-cs"/>
              </a:rPr>
              <a:t>-estimate</a:t>
            </a:r>
          </a:p>
        </p:txBody>
      </p:sp>
      <p:sp>
        <p:nvSpPr>
          <p:cNvPr id="2557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11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>
                <a:cs typeface="+mn-cs"/>
              </a:rPr>
              <a:t>Replace </a:t>
            </a: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x</a:t>
            </a:r>
            <a:r>
              <a:rPr lang="en-US" sz="2000" baseline="-25000">
                <a:cs typeface="+mn-cs"/>
              </a:rPr>
              <a:t>|</a:t>
            </a:r>
            <a:r>
              <a:rPr lang="en-US" sz="2000" i="1" baseline="-25000">
                <a:cs typeface="+mn-cs"/>
              </a:rPr>
              <a:t>y</a:t>
            </a:r>
            <a:r>
              <a:rPr lang="en-US" sz="2000">
                <a:cs typeface="+mn-cs"/>
              </a:rPr>
              <a:t>/</a:t>
            </a: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y</a:t>
            </a:r>
            <a:r>
              <a:rPr lang="en-US" sz="2000">
                <a:cs typeface="+mn-cs"/>
              </a:rPr>
              <a:t> by:</a:t>
            </a:r>
          </a:p>
        </p:txBody>
      </p:sp>
      <p:graphicFrame>
        <p:nvGraphicFramePr>
          <p:cNvPr id="5222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725863" y="2420938"/>
          <a:ext cx="12509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588" imgH="888614" progId="Equation.3">
                  <p:embed/>
                </p:oleObj>
              </mc:Choice>
              <mc:Fallback>
                <p:oleObj name="Equation" r:id="rId3" imgW="1180588" imgH="888614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420938"/>
                        <a:ext cx="12509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7957" name="Rectangle 5"/>
          <p:cNvSpPr>
            <a:spLocks noChangeArrowheads="1"/>
          </p:cNvSpPr>
          <p:nvPr/>
        </p:nvSpPr>
        <p:spPr bwMode="auto">
          <a:xfrm>
            <a:off x="457200" y="3670300"/>
            <a:ext cx="8116888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000" b="0">
                <a:cs typeface="+mn-cs"/>
              </a:rPr>
              <a:t>Where </a:t>
            </a:r>
            <a:r>
              <a:rPr lang="en-US" sz="2000" b="0" i="1">
                <a:cs typeface="+mn-cs"/>
              </a:rPr>
              <a:t>p</a:t>
            </a:r>
            <a:r>
              <a:rPr lang="en-US" sz="2000" b="0">
                <a:cs typeface="+mn-cs"/>
              </a:rPr>
              <a:t> is our prior estimate of the probability we wish to determine and </a:t>
            </a:r>
            <a:r>
              <a:rPr lang="en-US" sz="2000" b="0" i="1">
                <a:cs typeface="+mn-cs"/>
              </a:rPr>
              <a:t>m</a:t>
            </a:r>
            <a:r>
              <a:rPr lang="en-US" sz="2000" b="0">
                <a:cs typeface="+mn-cs"/>
              </a:rPr>
              <a:t> is a constant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>
                <a:cs typeface="+mn-cs"/>
              </a:rPr>
              <a:t>Typically,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 = 1/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(where </a:t>
            </a:r>
            <a:r>
              <a:rPr lang="en-US" sz="1600" b="0" i="1">
                <a:cs typeface="+mn-cs"/>
              </a:rPr>
              <a:t>k</a:t>
            </a:r>
            <a:r>
              <a:rPr lang="en-US" sz="1600" b="0">
                <a:cs typeface="+mn-cs"/>
              </a:rPr>
              <a:t> is the number of possible values of </a:t>
            </a:r>
            <a:r>
              <a:rPr lang="en-US" sz="1600" b="0" i="1">
                <a:cs typeface="+mn-cs"/>
              </a:rPr>
              <a:t>X</a:t>
            </a:r>
            <a:r>
              <a:rPr lang="en-US" sz="1600" b="0">
                <a:cs typeface="+mn-cs"/>
              </a:rPr>
              <a:t>) </a:t>
            </a:r>
          </a:p>
          <a:p>
            <a:pPr marL="571500" lvl="1" indent="-228600">
              <a:spcBef>
                <a:spcPct val="20000"/>
              </a:spcBef>
              <a:buFont typeface="Symbol" charset="0"/>
              <a:buChar char="à"/>
              <a:defRPr/>
            </a:pP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acts as a weight (similar to adding </a:t>
            </a:r>
            <a:r>
              <a:rPr lang="en-US" sz="1600" b="0" i="1">
                <a:cs typeface="+mn-cs"/>
              </a:rPr>
              <a:t>m</a:t>
            </a:r>
            <a:r>
              <a:rPr lang="en-US" sz="1600" b="0">
                <a:cs typeface="+mn-cs"/>
              </a:rPr>
              <a:t> virtual instances distributed according to </a:t>
            </a:r>
            <a:r>
              <a:rPr lang="en-US" sz="1600" b="0" i="1">
                <a:cs typeface="+mn-cs"/>
              </a:rPr>
              <a:t>p</a:t>
            </a:r>
            <a:r>
              <a:rPr lang="en-US" sz="1600" b="0">
                <a:cs typeface="+mn-cs"/>
              </a:rPr>
              <a:t>)</a:t>
            </a:r>
          </a:p>
        </p:txBody>
      </p:sp>
      <p:sp>
        <p:nvSpPr>
          <p:cNvPr id="52229" name="TextBox 2"/>
          <p:cNvSpPr txBox="1">
            <a:spLocks noChangeArrowheads="1"/>
          </p:cNvSpPr>
          <p:nvPr/>
        </p:nvSpPr>
        <p:spPr bwMode="auto">
          <a:xfrm>
            <a:off x="5715000" y="22860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Dummy Counts</a:t>
            </a:r>
          </a:p>
        </p:txBody>
      </p:sp>
      <p:cxnSp>
        <p:nvCxnSpPr>
          <p:cNvPr id="5" name="Straight Arrow Connector 4"/>
          <p:cNvCxnSpPr>
            <a:stCxn id="52229" idx="1"/>
          </p:cNvCxnSpPr>
          <p:nvPr/>
        </p:nvCxnSpPr>
        <p:spPr bwMode="auto">
          <a:xfrm flipH="1">
            <a:off x="5029200" y="2486025"/>
            <a:ext cx="685800" cy="180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Worked Examples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  <p:sp>
        <p:nvSpPr>
          <p:cNvPr id="58370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3488" y="6608763"/>
            <a:ext cx="22225" cy="11112"/>
          </a:xfrm>
          <a:custGeom>
            <a:avLst/>
            <a:gdLst>
              <a:gd name="T0" fmla="*/ 2147483647 w 64"/>
              <a:gd name="T1" fmla="*/ 2147483647 h 30"/>
              <a:gd name="T2" fmla="*/ 0 w 64"/>
              <a:gd name="T3" fmla="*/ 2147483647 h 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" h="30" extrusionOk="0">
                <a:moveTo>
                  <a:pt x="63" y="0"/>
                </a:moveTo>
                <a:cubicBezTo>
                  <a:pt x="42" y="10"/>
                  <a:pt x="21" y="19"/>
                  <a:pt x="0" y="29"/>
                </a:cubicBezTo>
              </a:path>
            </a:pathLst>
          </a:custGeom>
          <a:noFill/>
          <a:ln w="1905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Likelihood Ratios</a:t>
            </a:r>
          </a:p>
        </p:txBody>
      </p:sp>
      <p:grpSp>
        <p:nvGrpSpPr>
          <p:cNvPr id="60418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728"/>
            <a:chExt cx="5568" cy="144"/>
          </a:xfrm>
        </p:grpSpPr>
        <p:sp>
          <p:nvSpPr>
            <p:cNvPr id="2245636" name="Rectangle 4"/>
            <p:cNvSpPr>
              <a:spLocks noChangeArrowheads="1"/>
            </p:cNvSpPr>
            <p:nvPr/>
          </p:nvSpPr>
          <p:spPr bwMode="auto">
            <a:xfrm>
              <a:off x="144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7" name="Rectangle 5"/>
            <p:cNvSpPr>
              <a:spLocks noChangeArrowheads="1"/>
            </p:cNvSpPr>
            <p:nvPr/>
          </p:nvSpPr>
          <p:spPr bwMode="auto">
            <a:xfrm>
              <a:off x="153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38" name="Rectangle 6"/>
            <p:cNvSpPr>
              <a:spLocks noChangeArrowheads="1"/>
            </p:cNvSpPr>
            <p:nvPr/>
          </p:nvSpPr>
          <p:spPr bwMode="auto">
            <a:xfrm>
              <a:off x="163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39" name="Rectangle 7"/>
            <p:cNvSpPr>
              <a:spLocks noChangeArrowheads="1"/>
            </p:cNvSpPr>
            <p:nvPr/>
          </p:nvSpPr>
          <p:spPr bwMode="auto">
            <a:xfrm>
              <a:off x="172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0" name="Rectangle 8"/>
            <p:cNvSpPr>
              <a:spLocks noChangeArrowheads="1"/>
            </p:cNvSpPr>
            <p:nvPr/>
          </p:nvSpPr>
          <p:spPr bwMode="auto">
            <a:xfrm>
              <a:off x="182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1" name="Rectangle 9"/>
            <p:cNvSpPr>
              <a:spLocks noChangeArrowheads="1"/>
            </p:cNvSpPr>
            <p:nvPr/>
          </p:nvSpPr>
          <p:spPr bwMode="auto">
            <a:xfrm>
              <a:off x="192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2" name="Rectangle 10"/>
            <p:cNvSpPr>
              <a:spLocks noChangeArrowheads="1"/>
            </p:cNvSpPr>
            <p:nvPr/>
          </p:nvSpPr>
          <p:spPr bwMode="auto">
            <a:xfrm>
              <a:off x="201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3" name="Rectangle 11"/>
            <p:cNvSpPr>
              <a:spLocks noChangeArrowheads="1"/>
            </p:cNvSpPr>
            <p:nvPr/>
          </p:nvSpPr>
          <p:spPr bwMode="auto">
            <a:xfrm>
              <a:off x="96" y="172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564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5" name="Rectangle 13"/>
            <p:cNvSpPr>
              <a:spLocks noChangeArrowheads="1"/>
            </p:cNvSpPr>
            <p:nvPr/>
          </p:nvSpPr>
          <p:spPr bwMode="auto">
            <a:xfrm>
              <a:off x="230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6" name="Rectangle 14"/>
            <p:cNvSpPr>
              <a:spLocks noChangeArrowheads="1"/>
            </p:cNvSpPr>
            <p:nvPr/>
          </p:nvSpPr>
          <p:spPr bwMode="auto">
            <a:xfrm>
              <a:off x="240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7" name="Rectangle 15"/>
            <p:cNvSpPr>
              <a:spLocks noChangeArrowheads="1"/>
            </p:cNvSpPr>
            <p:nvPr/>
          </p:nvSpPr>
          <p:spPr bwMode="auto">
            <a:xfrm>
              <a:off x="249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48" name="Rectangle 16"/>
            <p:cNvSpPr>
              <a:spLocks noChangeArrowheads="1"/>
            </p:cNvSpPr>
            <p:nvPr/>
          </p:nvSpPr>
          <p:spPr bwMode="auto">
            <a:xfrm>
              <a:off x="259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49" name="Rectangle 17"/>
            <p:cNvSpPr>
              <a:spLocks noChangeArrowheads="1"/>
            </p:cNvSpPr>
            <p:nvPr/>
          </p:nvSpPr>
          <p:spPr bwMode="auto">
            <a:xfrm>
              <a:off x="26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0" name="Rectangle 18"/>
            <p:cNvSpPr>
              <a:spLocks noChangeArrowheads="1"/>
            </p:cNvSpPr>
            <p:nvPr/>
          </p:nvSpPr>
          <p:spPr bwMode="auto">
            <a:xfrm>
              <a:off x="27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1" name="Rectangle 19"/>
            <p:cNvSpPr>
              <a:spLocks noChangeArrowheads="1"/>
            </p:cNvSpPr>
            <p:nvPr/>
          </p:nvSpPr>
          <p:spPr bwMode="auto">
            <a:xfrm>
              <a:off x="297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2" name="Rectangle 20"/>
            <p:cNvSpPr>
              <a:spLocks noChangeArrowheads="1"/>
            </p:cNvSpPr>
            <p:nvPr/>
          </p:nvSpPr>
          <p:spPr bwMode="auto">
            <a:xfrm>
              <a:off x="3072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3" name="Rectangle 21"/>
            <p:cNvSpPr>
              <a:spLocks noChangeArrowheads="1"/>
            </p:cNvSpPr>
            <p:nvPr/>
          </p:nvSpPr>
          <p:spPr bwMode="auto">
            <a:xfrm>
              <a:off x="326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4" name="Rectangle 22"/>
            <p:cNvSpPr>
              <a:spLocks noChangeArrowheads="1"/>
            </p:cNvSpPr>
            <p:nvPr/>
          </p:nvSpPr>
          <p:spPr bwMode="auto">
            <a:xfrm>
              <a:off x="336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5" name="Rectangle 23"/>
            <p:cNvSpPr>
              <a:spLocks noChangeArrowheads="1"/>
            </p:cNvSpPr>
            <p:nvPr/>
          </p:nvSpPr>
          <p:spPr bwMode="auto">
            <a:xfrm>
              <a:off x="345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6" name="Rectangle 24"/>
            <p:cNvSpPr>
              <a:spLocks noChangeArrowheads="1"/>
            </p:cNvSpPr>
            <p:nvPr/>
          </p:nvSpPr>
          <p:spPr bwMode="auto">
            <a:xfrm>
              <a:off x="316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7" name="Rectangle 25"/>
            <p:cNvSpPr>
              <a:spLocks noChangeArrowheads="1"/>
            </p:cNvSpPr>
            <p:nvPr/>
          </p:nvSpPr>
          <p:spPr bwMode="auto">
            <a:xfrm>
              <a:off x="3648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58" name="Rectangle 26"/>
            <p:cNvSpPr>
              <a:spLocks noChangeArrowheads="1"/>
            </p:cNvSpPr>
            <p:nvPr/>
          </p:nvSpPr>
          <p:spPr bwMode="auto">
            <a:xfrm>
              <a:off x="384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59" name="Rectangle 27"/>
            <p:cNvSpPr>
              <a:spLocks noChangeArrowheads="1"/>
            </p:cNvSpPr>
            <p:nvPr/>
          </p:nvSpPr>
          <p:spPr bwMode="auto">
            <a:xfrm>
              <a:off x="3936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0" name="Rectangle 28"/>
            <p:cNvSpPr>
              <a:spLocks noChangeArrowheads="1"/>
            </p:cNvSpPr>
            <p:nvPr/>
          </p:nvSpPr>
          <p:spPr bwMode="auto">
            <a:xfrm>
              <a:off x="403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1" name="Rectangle 29"/>
            <p:cNvSpPr>
              <a:spLocks noChangeArrowheads="1"/>
            </p:cNvSpPr>
            <p:nvPr/>
          </p:nvSpPr>
          <p:spPr bwMode="auto">
            <a:xfrm>
              <a:off x="3744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2" name="Rectangle 30"/>
            <p:cNvSpPr>
              <a:spLocks noChangeArrowheads="1"/>
            </p:cNvSpPr>
            <p:nvPr/>
          </p:nvSpPr>
          <p:spPr bwMode="auto">
            <a:xfrm>
              <a:off x="422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3" name="Rectangle 31"/>
            <p:cNvSpPr>
              <a:spLocks noChangeArrowheads="1"/>
            </p:cNvSpPr>
            <p:nvPr/>
          </p:nvSpPr>
          <p:spPr bwMode="auto">
            <a:xfrm>
              <a:off x="4320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4" name="Rectangle 32"/>
            <p:cNvSpPr>
              <a:spLocks noChangeArrowheads="1"/>
            </p:cNvSpPr>
            <p:nvPr/>
          </p:nvSpPr>
          <p:spPr bwMode="auto">
            <a:xfrm>
              <a:off x="441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5" name="Rectangle 33"/>
            <p:cNvSpPr>
              <a:spLocks noChangeArrowheads="1"/>
            </p:cNvSpPr>
            <p:nvPr/>
          </p:nvSpPr>
          <p:spPr bwMode="auto">
            <a:xfrm>
              <a:off x="4512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6" name="Rectangle 34"/>
            <p:cNvSpPr>
              <a:spLocks noChangeArrowheads="1"/>
            </p:cNvSpPr>
            <p:nvPr/>
          </p:nvSpPr>
          <p:spPr bwMode="auto">
            <a:xfrm>
              <a:off x="470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7" name="Rectangle 35"/>
            <p:cNvSpPr>
              <a:spLocks noChangeArrowheads="1"/>
            </p:cNvSpPr>
            <p:nvPr/>
          </p:nvSpPr>
          <p:spPr bwMode="auto">
            <a:xfrm>
              <a:off x="4800" y="172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5668" name="Rectangle 36"/>
            <p:cNvSpPr>
              <a:spLocks noChangeArrowheads="1"/>
            </p:cNvSpPr>
            <p:nvPr/>
          </p:nvSpPr>
          <p:spPr bwMode="auto">
            <a:xfrm>
              <a:off x="489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69" name="Rectangle 37"/>
            <p:cNvSpPr>
              <a:spLocks noChangeArrowheads="1"/>
            </p:cNvSpPr>
            <p:nvPr/>
          </p:nvSpPr>
          <p:spPr bwMode="auto">
            <a:xfrm>
              <a:off x="5088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0" name="Rectangle 38"/>
            <p:cNvSpPr>
              <a:spLocks noChangeArrowheads="1"/>
            </p:cNvSpPr>
            <p:nvPr/>
          </p:nvSpPr>
          <p:spPr bwMode="auto">
            <a:xfrm>
              <a:off x="5184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1" name="Rectangle 39"/>
            <p:cNvSpPr>
              <a:spLocks noChangeArrowheads="1"/>
            </p:cNvSpPr>
            <p:nvPr/>
          </p:nvSpPr>
          <p:spPr bwMode="auto">
            <a:xfrm>
              <a:off x="5376" y="172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5672" name="Rectangle 40"/>
            <p:cNvSpPr>
              <a:spLocks noChangeArrowheads="1"/>
            </p:cNvSpPr>
            <p:nvPr/>
          </p:nvSpPr>
          <p:spPr bwMode="auto">
            <a:xfrm>
              <a:off x="1344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3" name="Rectangle 41"/>
            <p:cNvSpPr>
              <a:spLocks noChangeArrowheads="1"/>
            </p:cNvSpPr>
            <p:nvPr/>
          </p:nvSpPr>
          <p:spPr bwMode="auto">
            <a:xfrm>
              <a:off x="211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4" name="Rectangle 42"/>
            <p:cNvSpPr>
              <a:spLocks noChangeArrowheads="1"/>
            </p:cNvSpPr>
            <p:nvPr/>
          </p:nvSpPr>
          <p:spPr bwMode="auto">
            <a:xfrm>
              <a:off x="499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5" name="Rectangle 43"/>
            <p:cNvSpPr>
              <a:spLocks noChangeArrowheads="1"/>
            </p:cNvSpPr>
            <p:nvPr/>
          </p:nvSpPr>
          <p:spPr bwMode="auto">
            <a:xfrm>
              <a:off x="52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6" name="Rectangle 44"/>
            <p:cNvSpPr>
              <a:spLocks noChangeArrowheads="1"/>
            </p:cNvSpPr>
            <p:nvPr/>
          </p:nvSpPr>
          <p:spPr bwMode="auto">
            <a:xfrm>
              <a:off x="556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7" name="Rectangle 45"/>
            <p:cNvSpPr>
              <a:spLocks noChangeArrowheads="1"/>
            </p:cNvSpPr>
            <p:nvPr/>
          </p:nvSpPr>
          <p:spPr bwMode="auto">
            <a:xfrm>
              <a:off x="547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8" name="Rectangle 46"/>
            <p:cNvSpPr>
              <a:spLocks noChangeArrowheads="1"/>
            </p:cNvSpPr>
            <p:nvPr/>
          </p:nvSpPr>
          <p:spPr bwMode="auto">
            <a:xfrm>
              <a:off x="460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79" name="Rectangle 47"/>
            <p:cNvSpPr>
              <a:spLocks noChangeArrowheads="1"/>
            </p:cNvSpPr>
            <p:nvPr/>
          </p:nvSpPr>
          <p:spPr bwMode="auto">
            <a:xfrm>
              <a:off x="4128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0" name="Rectangle 48"/>
            <p:cNvSpPr>
              <a:spLocks noChangeArrowheads="1"/>
            </p:cNvSpPr>
            <p:nvPr/>
          </p:nvSpPr>
          <p:spPr bwMode="auto">
            <a:xfrm>
              <a:off x="3552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681" name="Rectangle 49"/>
            <p:cNvSpPr>
              <a:spLocks noChangeArrowheads="1"/>
            </p:cNvSpPr>
            <p:nvPr/>
          </p:nvSpPr>
          <p:spPr bwMode="auto">
            <a:xfrm>
              <a:off x="2880" y="1728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pSp>
        <p:nvGrpSpPr>
          <p:cNvPr id="60419" name="Group 50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0437" name="Group 51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5684" name="Rectangle 52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5" name="Rectangle 53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6" name="Rectangle 54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7" name="Rectangle 55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8" name="Rectangle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89" name="Rectangle 57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0" name="Rectangle 5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1" name="Rectangle 59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2" name="Rectangle 60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5693" name="Rectangle 61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694" name="Rectangle 62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695" name="Rectangle 63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696" name="Rectangle 64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7" name="Rectangle 65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8" name="Rectangle 66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699" name="Rectangle 67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0" name="Rectangle 68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01" name="Rectangle 69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2" name="Rectangle 70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3" name="Rectangle 71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4" name="Rectangle 72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05" name="Rectangle 73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6" name="Rectangle 74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7" name="Rectangle 75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08" name="Rectangle 76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09" name="Rectangle 77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10" name="Rectangle 78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11" name="Rectangle 7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2" name="Rectangle 80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3" name="Rectangle 8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4" name="Rectangle 82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5" name="Rectangle 83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6" name="Rectangle 84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7" name="Rectangle 85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18" name="Rectangle 86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19" name="Rectangle 87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0" name="Rectangle 88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1" name="Rectangle 89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2" name="Rectangle 90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3" name="Rectangle 91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24" name="Rectangle 92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5" name="Rectangle 93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6" name="Rectangle 94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7" name="Rectangle 95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8" name="Rectangle 96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29" name="Rectangle 97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0438" name="Group 98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5731" name="Rectangle 99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5732" name="Rectangle 10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33" name="Rectangle 101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34" name="Rectangle 102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35" name="Rectangle 103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36" name="Rectangle 104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37" name="Rectangle 105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38" name="Rectangle 106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39" name="Rectangle 107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0" name="Rectangle 108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5741" name="Rectangle 109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2" name="Rectangle 110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43" name="Rectangle 111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44" name="Rectangle 112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45" name="Rectangle 113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46" name="Rectangle 114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47" name="Rectangle 115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48" name="Rectangle 116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5749" name="Rectangle 117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0" name="Rectangle 118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1" name="Rectangle 119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2" name="Rectangle 120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3" name="Rectangle 121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54" name="Rectangle 122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55" name="Rectangle 123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5756" name="Rectangle 124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57" name="Rectangle 12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58" name="Rectangle 12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59" name="Rectangle 127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0" name="Rectangle 128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1" name="Rectangle 129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5762" name="Rectangle 130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3" name="Rectangle 13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4" name="Rectangle 13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5" name="Rectangle 133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66" name="Rectangle 134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5767" name="Rectangle 135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68" name="Rectangle 136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69" name="Rectangle 137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0" name="Rectangle 138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5771" name="Rectangle 139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2" name="Rectangle 140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3" name="Rectangle 141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4" name="Rectangle 142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5775" name="Rectangle 143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5776" name="Rectangle 144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0420" name="Group 145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5778" name="Rectangle 146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79" name="Rectangle 147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0" name="Rectangle 148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5781" name="Rectangle 149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5782" name="Rectangle 150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3" name="Rectangle 151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5784" name="Rectangle 152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5785" name="Rectangle 153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0421" name="Group 15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5787" name="Rectangle 15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0428" name="Picture 15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0422" name="Object 157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08100" imgH="469900" progId="Equation.DSMT4">
                  <p:embed/>
                </p:oleObj>
              </mc:Choice>
              <mc:Fallback>
                <p:oleObj r:id="rId4" imgW="1308100" imgH="469900" progId="Equation.DSMT4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58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469900" progId="Equation.DSMT4">
                  <p:embed/>
                </p:oleObj>
              </mc:Choice>
              <mc:Fallback>
                <p:oleObj r:id="rId6" imgW="1282700" imgH="4699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4" name="Group 159"/>
          <p:cNvGrpSpPr>
            <a:grpSpLocks/>
          </p:cNvGrpSpPr>
          <p:nvPr/>
        </p:nvGrpSpPr>
        <p:grpSpPr bwMode="auto">
          <a:xfrm>
            <a:off x="3429000" y="4495800"/>
            <a:ext cx="2438400" cy="1676400"/>
            <a:chOff x="2160" y="2640"/>
            <a:chExt cx="1536" cy="1056"/>
          </a:xfrm>
        </p:grpSpPr>
        <p:sp>
          <p:nvSpPr>
            <p:cNvPr id="2245792" name="Rectangle 160"/>
            <p:cNvSpPr>
              <a:spLocks noChangeArrowheads="1"/>
            </p:cNvSpPr>
            <p:nvPr/>
          </p:nvSpPr>
          <p:spPr bwMode="auto">
            <a:xfrm>
              <a:off x="2160" y="2640"/>
              <a:ext cx="153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Likelihood Ratio </a:t>
              </a:r>
            </a:p>
            <a:p>
              <a:pPr>
                <a:defRPr/>
              </a:pPr>
              <a:r>
                <a:rPr lang="en-US" sz="2000" b="0">
                  <a:latin typeface="Times New Roman" charset="0"/>
                  <a:cs typeface="+mn-cs"/>
                </a:rPr>
                <a:t>for Feature </a:t>
              </a:r>
              <a:r>
                <a:rPr lang="en-US" sz="2000" b="0" i="1">
                  <a:latin typeface="Times New Roman" charset="0"/>
                  <a:cs typeface="+mn-cs"/>
                </a:rPr>
                <a:t>f:</a:t>
              </a: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  <a:p>
              <a:pPr>
                <a:defRPr/>
              </a:pPr>
              <a:endParaRPr lang="en-US" sz="2000" b="0" i="1">
                <a:latin typeface="Times New Roman" charset="0"/>
                <a:cs typeface="+mn-cs"/>
              </a:endParaRPr>
            </a:p>
          </p:txBody>
        </p:sp>
        <p:graphicFrame>
          <p:nvGraphicFramePr>
            <p:cNvPr id="60426" name="Object 161"/>
            <p:cNvGraphicFramePr>
              <a:graphicFrameLocks noChangeAspect="1"/>
            </p:cNvGraphicFramePr>
            <p:nvPr/>
          </p:nvGraphicFramePr>
          <p:xfrm>
            <a:off x="2208" y="3075"/>
            <a:ext cx="1440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346200" imgH="533400" progId="Equation.DSMT4">
                    <p:embed/>
                  </p:oleObj>
                </mc:Choice>
                <mc:Fallback>
                  <p:oleObj r:id="rId8" imgW="1346200" imgH="533400" progId="Equation.DSMT4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5"/>
                          <a:ext cx="1440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152400" y="2057400"/>
            <a:ext cx="8839200" cy="228600"/>
            <a:chOff x="96" y="1296"/>
            <a:chExt cx="5568" cy="144"/>
          </a:xfrm>
        </p:grpSpPr>
        <p:sp>
          <p:nvSpPr>
            <p:cNvPr id="2247684" name="Rectangle 4"/>
            <p:cNvSpPr>
              <a:spLocks noChangeArrowheads="1"/>
            </p:cNvSpPr>
            <p:nvPr/>
          </p:nvSpPr>
          <p:spPr bwMode="auto">
            <a:xfrm>
              <a:off x="153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5" name="Rectangle 5"/>
            <p:cNvSpPr>
              <a:spLocks noChangeArrowheads="1"/>
            </p:cNvSpPr>
            <p:nvPr/>
          </p:nvSpPr>
          <p:spPr bwMode="auto">
            <a:xfrm>
              <a:off x="163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6" name="Rectangle 6"/>
            <p:cNvSpPr>
              <a:spLocks noChangeArrowheads="1"/>
            </p:cNvSpPr>
            <p:nvPr/>
          </p:nvSpPr>
          <p:spPr bwMode="auto">
            <a:xfrm>
              <a:off x="172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87" name="Rectangle 7"/>
            <p:cNvSpPr>
              <a:spLocks noChangeArrowheads="1"/>
            </p:cNvSpPr>
            <p:nvPr/>
          </p:nvSpPr>
          <p:spPr bwMode="auto">
            <a:xfrm>
              <a:off x="1824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8" name="Rectangle 8"/>
            <p:cNvSpPr>
              <a:spLocks noChangeArrowheads="1"/>
            </p:cNvSpPr>
            <p:nvPr/>
          </p:nvSpPr>
          <p:spPr bwMode="auto">
            <a:xfrm>
              <a:off x="2016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89" name="Rectangle 9"/>
            <p:cNvSpPr>
              <a:spLocks noChangeArrowheads="1"/>
            </p:cNvSpPr>
            <p:nvPr/>
          </p:nvSpPr>
          <p:spPr bwMode="auto">
            <a:xfrm>
              <a:off x="96" y="129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Pull-down 1</a:t>
              </a:r>
            </a:p>
          </p:txBody>
        </p:sp>
        <p:sp>
          <p:nvSpPr>
            <p:cNvPr id="2247690" name="Rectangle 10"/>
            <p:cNvSpPr>
              <a:spLocks noChangeArrowheads="1"/>
            </p:cNvSpPr>
            <p:nvPr/>
          </p:nvSpPr>
          <p:spPr bwMode="auto">
            <a:xfrm>
              <a:off x="220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1" name="Rectangle 11"/>
            <p:cNvSpPr>
              <a:spLocks noChangeArrowheads="1"/>
            </p:cNvSpPr>
            <p:nvPr/>
          </p:nvSpPr>
          <p:spPr bwMode="auto">
            <a:xfrm>
              <a:off x="2592" y="1296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47692" name="Rectangle 12"/>
            <p:cNvSpPr>
              <a:spLocks noChangeArrowheads="1"/>
            </p:cNvSpPr>
            <p:nvPr/>
          </p:nvSpPr>
          <p:spPr bwMode="auto">
            <a:xfrm>
              <a:off x="2688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3" name="Rectangle 13"/>
            <p:cNvSpPr>
              <a:spLocks noChangeArrowheads="1"/>
            </p:cNvSpPr>
            <p:nvPr/>
          </p:nvSpPr>
          <p:spPr bwMode="auto">
            <a:xfrm>
              <a:off x="3360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4" name="Rectangle 14"/>
            <p:cNvSpPr>
              <a:spLocks noChangeArrowheads="1"/>
            </p:cNvSpPr>
            <p:nvPr/>
          </p:nvSpPr>
          <p:spPr bwMode="auto">
            <a:xfrm>
              <a:off x="3456" y="1296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47695" name="Rectangle 15"/>
            <p:cNvSpPr>
              <a:spLocks noChangeArrowheads="1"/>
            </p:cNvSpPr>
            <p:nvPr/>
          </p:nvSpPr>
          <p:spPr bwMode="auto">
            <a:xfrm>
              <a:off x="1344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6" name="Rectangle 16"/>
            <p:cNvSpPr>
              <a:spLocks noChangeArrowheads="1"/>
            </p:cNvSpPr>
            <p:nvPr/>
          </p:nvSpPr>
          <p:spPr bwMode="auto">
            <a:xfrm>
              <a:off x="211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7" name="Rectangle 17"/>
            <p:cNvSpPr>
              <a:spLocks noChangeArrowheads="1"/>
            </p:cNvSpPr>
            <p:nvPr/>
          </p:nvSpPr>
          <p:spPr bwMode="auto">
            <a:xfrm>
              <a:off x="5568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8" name="Rectangle 18"/>
            <p:cNvSpPr>
              <a:spLocks noChangeArrowheads="1"/>
            </p:cNvSpPr>
            <p:nvPr/>
          </p:nvSpPr>
          <p:spPr bwMode="auto">
            <a:xfrm>
              <a:off x="3552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699" name="Rectangle 19"/>
            <p:cNvSpPr>
              <a:spLocks noChangeArrowheads="1"/>
            </p:cNvSpPr>
            <p:nvPr/>
          </p:nvSpPr>
          <p:spPr bwMode="auto">
            <a:xfrm>
              <a:off x="2880" y="129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</p:grpSp>
      <p:graphicFrame>
        <p:nvGraphicFramePr>
          <p:cNvPr id="62467" name="Object 20"/>
          <p:cNvGraphicFramePr>
            <a:graphicFrameLocks noChangeAspect="1"/>
          </p:cNvGraphicFramePr>
          <p:nvPr/>
        </p:nvGraphicFramePr>
        <p:xfrm>
          <a:off x="4114800" y="25146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2391" imgH="393529" progId="Equation.DSMT4">
                  <p:embed/>
                </p:oleObj>
              </mc:Choice>
              <mc:Fallback>
                <p:oleObj r:id="rId3" imgW="482391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1"/>
          <p:cNvGraphicFramePr>
            <a:graphicFrameLocks noChangeAspect="1"/>
          </p:cNvGraphicFramePr>
          <p:nvPr/>
        </p:nvGraphicFramePr>
        <p:xfrm>
          <a:off x="4114800" y="3673475"/>
          <a:ext cx="9286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2391" imgH="393529" progId="Equation.DSMT4">
                  <p:embed/>
                </p:oleObj>
              </mc:Choice>
              <mc:Fallback>
                <p:oleObj r:id="rId5" imgW="482391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3475"/>
                        <a:ext cx="9286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69" name="Group 22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2484" name="Group 23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7704" name="Rectangle 24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5" name="Rectangle 25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6" name="Rectangle 26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7" name="Rectangle 27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8" name="Rectangle 2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09" name="Rectangle 29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0" name="Rectangle 3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1" name="Rectangle 31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2" name="Rectangle 32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7713" name="Rectangle 33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14" name="Rectangle 34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15" name="Rectangle 35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16" name="Rectangle 36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7" name="Rectangle 37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8" name="Rectangle 38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19" name="Rectangle 39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0" name="Rectangle 40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21" name="Rectangle 41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2" name="Rectangle 42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3" name="Rectangle 43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4" name="Rectangle 44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25" name="Rectangle 45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6" name="Rectangle 46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7" name="Rectangle 47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28" name="Rectangle 48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29" name="Rectangle 49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30" name="Rectangle 50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31" name="Rectangle 51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2" name="Rectangle 52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3" name="Rectangle 53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4" name="Rectangle 54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5" name="Rectangle 55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6" name="Rectangle 56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7" name="Rectangle 57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38" name="Rectangle 58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39" name="Rectangle 59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0" name="Rectangle 60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1" name="Rectangle 61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2" name="Rectangle 62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3" name="Rectangle 63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44" name="Rectangle 64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5" name="Rectangle 65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6" name="Rectangle 66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7" name="Rectangle 67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8" name="Rectangle 68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49" name="Rectangle 69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2485" name="Group 70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7751" name="Rectangle 71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7752" name="Rectangle 72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53" name="Rectangle 73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54" name="Rectangle 74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55" name="Rectangle 75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56" name="Rectangle 76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57" name="Rectangle 77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58" name="Rectangle 78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59" name="Rectangle 79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0" name="Rectangle 80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7761" name="Rectangle 81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2" name="Rectangle 82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63" name="Rectangle 83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64" name="Rectangle 84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65" name="Rectangle 8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66" name="Rectangle 86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67" name="Rectangle 87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68" name="Rectangle 88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7769" name="Rectangle 89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0" name="Rectangle 9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1" name="Rectangle 91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2" name="Rectangle 9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3" name="Rectangle 93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74" name="Rectangle 94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75" name="Rectangle 95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7776" name="Rectangle 96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77" name="Rectangle 9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78" name="Rectangle 98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79" name="Rectangle 99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0" name="Rectangle 100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1" name="Rectangle 101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7782" name="Rectangle 10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3" name="Rectangle 103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4" name="Rectangle 104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5" name="Rectangle 105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86" name="Rectangle 10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7787" name="Rectangle 107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88" name="Rectangle 108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89" name="Rectangle 109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0" name="Rectangle 110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7791" name="Rectangle 111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2" name="Rectangle 112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3" name="Rectangle 113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4" name="Rectangle 114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7795" name="Rectangle 115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7796" name="Rectangle 116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2470" name="Group 117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7798" name="Rectangle 118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799" name="Rectangle 119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0" name="Rectangle 120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7801" name="Rectangle 121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7802" name="Rectangle 122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3" name="Rectangle 123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7804" name="Rectangle 124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7805" name="Rectangle 125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2471" name="Group 12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7807" name="Rectangle 12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2475" name="Picture 128" descr="net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472" name="Object 129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08100" imgH="469900" progId="Equation.DSMT4">
                  <p:embed/>
                </p:oleObj>
              </mc:Choice>
              <mc:Fallback>
                <p:oleObj r:id="rId8" imgW="1308100" imgH="4699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30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82700" imgH="469900" progId="Equation.DSMT4">
                  <p:embed/>
                </p:oleObj>
              </mc:Choice>
              <mc:Fallback>
                <p:oleObj r:id="rId10" imgW="1282700" imgH="4699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sp>
        <p:nvSpPr>
          <p:cNvPr id="2249731" name="Rectangle 3"/>
          <p:cNvSpPr>
            <a:spLocks noChangeArrowheads="1"/>
          </p:cNvSpPr>
          <p:nvPr/>
        </p:nvSpPr>
        <p:spPr bwMode="auto">
          <a:xfrm>
            <a:off x="2286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2" name="Rectangle 4"/>
          <p:cNvSpPr>
            <a:spLocks noChangeArrowheads="1"/>
          </p:cNvSpPr>
          <p:nvPr/>
        </p:nvSpPr>
        <p:spPr bwMode="auto">
          <a:xfrm>
            <a:off x="3048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3" name="Rectangle 5"/>
          <p:cNvSpPr>
            <a:spLocks noChangeArrowheads="1"/>
          </p:cNvSpPr>
          <p:nvPr/>
        </p:nvSpPr>
        <p:spPr bwMode="auto">
          <a:xfrm>
            <a:off x="152400" y="2057400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Pull-down 1</a:t>
            </a:r>
          </a:p>
        </p:txBody>
      </p:sp>
      <p:sp>
        <p:nvSpPr>
          <p:cNvPr id="2249734" name="Rectangle 6"/>
          <p:cNvSpPr>
            <a:spLocks noChangeArrowheads="1"/>
          </p:cNvSpPr>
          <p:nvPr/>
        </p:nvSpPr>
        <p:spPr bwMode="auto">
          <a:xfrm>
            <a:off x="3657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5" name="Rectangle 7"/>
          <p:cNvSpPr>
            <a:spLocks noChangeArrowheads="1"/>
          </p:cNvSpPr>
          <p:nvPr/>
        </p:nvSpPr>
        <p:spPr bwMode="auto">
          <a:xfrm>
            <a:off x="3810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6" name="Rectangle 8"/>
          <p:cNvSpPr>
            <a:spLocks noChangeArrowheads="1"/>
          </p:cNvSpPr>
          <p:nvPr/>
        </p:nvSpPr>
        <p:spPr bwMode="auto">
          <a:xfrm>
            <a:off x="3962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7" name="Rectangle 9"/>
          <p:cNvSpPr>
            <a:spLocks noChangeArrowheads="1"/>
          </p:cNvSpPr>
          <p:nvPr/>
        </p:nvSpPr>
        <p:spPr bwMode="auto">
          <a:xfrm>
            <a:off x="441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38" name="Rectangle 10"/>
          <p:cNvSpPr>
            <a:spLocks noChangeArrowheads="1"/>
          </p:cNvSpPr>
          <p:nvPr/>
        </p:nvSpPr>
        <p:spPr bwMode="auto">
          <a:xfrm>
            <a:off x="4724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39" name="Rectangle 11"/>
          <p:cNvSpPr>
            <a:spLocks noChangeArrowheads="1"/>
          </p:cNvSpPr>
          <p:nvPr/>
        </p:nvSpPr>
        <p:spPr bwMode="auto">
          <a:xfrm>
            <a:off x="48768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0" name="Rectangle 12"/>
          <p:cNvSpPr>
            <a:spLocks noChangeArrowheads="1"/>
          </p:cNvSpPr>
          <p:nvPr/>
        </p:nvSpPr>
        <p:spPr bwMode="auto">
          <a:xfrm>
            <a:off x="5181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1" name="Rectangle 13"/>
          <p:cNvSpPr>
            <a:spLocks noChangeArrowheads="1"/>
          </p:cNvSpPr>
          <p:nvPr/>
        </p:nvSpPr>
        <p:spPr bwMode="auto">
          <a:xfrm>
            <a:off x="5029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2" name="Rectangle 14"/>
          <p:cNvSpPr>
            <a:spLocks noChangeArrowheads="1"/>
          </p:cNvSpPr>
          <p:nvPr/>
        </p:nvSpPr>
        <p:spPr bwMode="auto">
          <a:xfrm>
            <a:off x="57912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3" name="Rectangle 15"/>
          <p:cNvSpPr>
            <a:spLocks noChangeArrowheads="1"/>
          </p:cNvSpPr>
          <p:nvPr/>
        </p:nvSpPr>
        <p:spPr bwMode="auto">
          <a:xfrm>
            <a:off x="6096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4" name="Rectangle 16"/>
          <p:cNvSpPr>
            <a:spLocks noChangeArrowheads="1"/>
          </p:cNvSpPr>
          <p:nvPr/>
        </p:nvSpPr>
        <p:spPr bwMode="auto">
          <a:xfrm>
            <a:off x="62484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5" name="Rectangle 17"/>
          <p:cNvSpPr>
            <a:spLocks noChangeArrowheads="1"/>
          </p:cNvSpPr>
          <p:nvPr/>
        </p:nvSpPr>
        <p:spPr bwMode="auto">
          <a:xfrm>
            <a:off x="6400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6" name="Rectangle 18"/>
          <p:cNvSpPr>
            <a:spLocks noChangeArrowheads="1"/>
          </p:cNvSpPr>
          <p:nvPr/>
        </p:nvSpPr>
        <p:spPr bwMode="auto">
          <a:xfrm>
            <a:off x="59436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47" name="Rectangle 19"/>
          <p:cNvSpPr>
            <a:spLocks noChangeArrowheads="1"/>
          </p:cNvSpPr>
          <p:nvPr/>
        </p:nvSpPr>
        <p:spPr bwMode="auto">
          <a:xfrm>
            <a:off x="6705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8" name="Rectangle 20"/>
          <p:cNvSpPr>
            <a:spLocks noChangeArrowheads="1"/>
          </p:cNvSpPr>
          <p:nvPr/>
        </p:nvSpPr>
        <p:spPr bwMode="auto">
          <a:xfrm>
            <a:off x="68580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49" name="Rectangle 21"/>
          <p:cNvSpPr>
            <a:spLocks noChangeArrowheads="1"/>
          </p:cNvSpPr>
          <p:nvPr/>
        </p:nvSpPr>
        <p:spPr bwMode="auto">
          <a:xfrm>
            <a:off x="7010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0" name="Rectangle 22"/>
          <p:cNvSpPr>
            <a:spLocks noChangeArrowheads="1"/>
          </p:cNvSpPr>
          <p:nvPr/>
        </p:nvSpPr>
        <p:spPr bwMode="auto">
          <a:xfrm>
            <a:off x="71628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1" name="Rectangle 23"/>
          <p:cNvSpPr>
            <a:spLocks noChangeArrowheads="1"/>
          </p:cNvSpPr>
          <p:nvPr/>
        </p:nvSpPr>
        <p:spPr bwMode="auto">
          <a:xfrm>
            <a:off x="7467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2" name="Rectangle 24"/>
          <p:cNvSpPr>
            <a:spLocks noChangeArrowheads="1"/>
          </p:cNvSpPr>
          <p:nvPr/>
        </p:nvSpPr>
        <p:spPr bwMode="auto">
          <a:xfrm>
            <a:off x="7620000" y="2057400"/>
            <a:ext cx="152400" cy="22860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1</a:t>
            </a:r>
          </a:p>
        </p:txBody>
      </p:sp>
      <p:sp>
        <p:nvSpPr>
          <p:cNvPr id="2249753" name="Rectangle 25"/>
          <p:cNvSpPr>
            <a:spLocks noChangeArrowheads="1"/>
          </p:cNvSpPr>
          <p:nvPr/>
        </p:nvSpPr>
        <p:spPr bwMode="auto">
          <a:xfrm>
            <a:off x="7772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4" name="Rectangle 26"/>
          <p:cNvSpPr>
            <a:spLocks noChangeArrowheads="1"/>
          </p:cNvSpPr>
          <p:nvPr/>
        </p:nvSpPr>
        <p:spPr bwMode="auto">
          <a:xfrm>
            <a:off x="80772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5" name="Rectangle 27"/>
          <p:cNvSpPr>
            <a:spLocks noChangeArrowheads="1"/>
          </p:cNvSpPr>
          <p:nvPr/>
        </p:nvSpPr>
        <p:spPr bwMode="auto">
          <a:xfrm>
            <a:off x="82296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6" name="Rectangle 28"/>
          <p:cNvSpPr>
            <a:spLocks noChangeArrowheads="1"/>
          </p:cNvSpPr>
          <p:nvPr/>
        </p:nvSpPr>
        <p:spPr bwMode="auto">
          <a:xfrm>
            <a:off x="8534400" y="2057400"/>
            <a:ext cx="152400" cy="2286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cs typeface="+mn-cs"/>
              </a:rPr>
              <a:t>0</a:t>
            </a:r>
          </a:p>
        </p:txBody>
      </p:sp>
      <p:sp>
        <p:nvSpPr>
          <p:cNvPr id="2249757" name="Rectangle 29"/>
          <p:cNvSpPr>
            <a:spLocks noChangeArrowheads="1"/>
          </p:cNvSpPr>
          <p:nvPr/>
        </p:nvSpPr>
        <p:spPr bwMode="auto">
          <a:xfrm>
            <a:off x="21336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8" name="Rectangle 30"/>
          <p:cNvSpPr>
            <a:spLocks noChangeArrowheads="1"/>
          </p:cNvSpPr>
          <p:nvPr/>
        </p:nvSpPr>
        <p:spPr bwMode="auto">
          <a:xfrm>
            <a:off x="3352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59" name="Rectangle 31"/>
          <p:cNvSpPr>
            <a:spLocks noChangeArrowheads="1"/>
          </p:cNvSpPr>
          <p:nvPr/>
        </p:nvSpPr>
        <p:spPr bwMode="auto">
          <a:xfrm>
            <a:off x="7924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0" name="Rectangle 32"/>
          <p:cNvSpPr>
            <a:spLocks noChangeArrowheads="1"/>
          </p:cNvSpPr>
          <p:nvPr/>
        </p:nvSpPr>
        <p:spPr bwMode="auto">
          <a:xfrm>
            <a:off x="838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1" name="Rectangle 33"/>
          <p:cNvSpPr>
            <a:spLocks noChangeArrowheads="1"/>
          </p:cNvSpPr>
          <p:nvPr/>
        </p:nvSpPr>
        <p:spPr bwMode="auto">
          <a:xfrm>
            <a:off x="8839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2" name="Rectangle 34"/>
          <p:cNvSpPr>
            <a:spLocks noChangeArrowheads="1"/>
          </p:cNvSpPr>
          <p:nvPr/>
        </p:nvSpPr>
        <p:spPr bwMode="auto">
          <a:xfrm>
            <a:off x="8686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3" name="Rectangle 35"/>
          <p:cNvSpPr>
            <a:spLocks noChangeArrowheads="1"/>
          </p:cNvSpPr>
          <p:nvPr/>
        </p:nvSpPr>
        <p:spPr bwMode="auto">
          <a:xfrm>
            <a:off x="7315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4" name="Rectangle 36"/>
          <p:cNvSpPr>
            <a:spLocks noChangeArrowheads="1"/>
          </p:cNvSpPr>
          <p:nvPr/>
        </p:nvSpPr>
        <p:spPr bwMode="auto">
          <a:xfrm>
            <a:off x="65532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5" name="Rectangle 37"/>
          <p:cNvSpPr>
            <a:spLocks noChangeArrowheads="1"/>
          </p:cNvSpPr>
          <p:nvPr/>
        </p:nvSpPr>
        <p:spPr bwMode="auto">
          <a:xfrm>
            <a:off x="56388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sp>
        <p:nvSpPr>
          <p:cNvPr id="2249766" name="Rectangle 38"/>
          <p:cNvSpPr>
            <a:spLocks noChangeArrowheads="1"/>
          </p:cNvSpPr>
          <p:nvPr/>
        </p:nvSpPr>
        <p:spPr bwMode="auto">
          <a:xfrm>
            <a:off x="4572000" y="20574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800">
              <a:cs typeface="+mn-cs"/>
            </a:endParaRPr>
          </a:p>
        </p:txBody>
      </p:sp>
      <p:graphicFrame>
        <p:nvGraphicFramePr>
          <p:cNvPr id="64550" name="Object 39"/>
          <p:cNvGraphicFramePr>
            <a:graphicFrameLocks noChangeAspect="1"/>
          </p:cNvGraphicFramePr>
          <p:nvPr/>
        </p:nvGraphicFramePr>
        <p:xfrm>
          <a:off x="4114800" y="2514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5863" imgH="393529" progId="Equation.DSMT4">
                  <p:embed/>
                </p:oleObj>
              </mc:Choice>
              <mc:Fallback>
                <p:oleObj r:id="rId3" imgW="545863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14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40"/>
          <p:cNvGraphicFramePr>
            <a:graphicFrameLocks noChangeAspect="1"/>
          </p:cNvGraphicFramePr>
          <p:nvPr/>
        </p:nvGraphicFramePr>
        <p:xfrm>
          <a:off x="4114800" y="3657600"/>
          <a:ext cx="990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8558" imgH="393529" progId="Equation.DSMT4">
                  <p:embed/>
                </p:oleObj>
              </mc:Choice>
              <mc:Fallback>
                <p:oleObj r:id="rId5" imgW="558558" imgH="39352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9906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552" name="Group 41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4617" name="Group 42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9771" name="Rectangle 43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2" name="Rectangle 44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3" name="Rectangle 45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4" name="Rectangle 46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5" name="Rectangle 4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6" name="Rectangle 48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7" name="Rectangle 4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8" name="Rectangle 50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79" name="Rectangle 51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780" name="Rectangle 5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81" name="Rectangle 53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782" name="Rectangle 54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783" name="Rectangle 55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4" name="Rectangle 56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5" name="Rectangle 57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6" name="Rectangle 5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7" name="Rectangle 59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788" name="Rectangle 60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89" name="Rectangle 61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0" name="Rectangle 62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1" name="Rectangle 63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792" name="Rectangle 64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3" name="Rectangle 65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4" name="Rectangle 66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795" name="Rectangle 67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6" name="Rectangle 68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797" name="Rectangle 69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798" name="Rectangle 7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799" name="Rectangle 71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0" name="Rectangle 7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1" name="Rectangle 73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2" name="Rectangle 74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3" name="Rectangle 75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4" name="Rectangle 76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05" name="Rectangle 77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6" name="Rectangle 78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7" name="Rectangle 79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8" name="Rectangle 80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09" name="Rectangle 81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0" name="Rectangle 82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11" name="Rectangle 83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2" name="Rectangle 84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3" name="Rectangle 85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4" name="Rectangle 86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5" name="Rectangle 87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16" name="Rectangle 88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4618" name="Group 89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9818" name="Rectangle 90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9819" name="Rectangle 91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0" name="Rectangle 92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1" name="Rectangle 93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22" name="Rectangle 94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23" name="Rectangle 95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24" name="Rectangle 96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25" name="Rectangle 97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26" name="Rectangle 98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27" name="Rectangle 99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9828" name="Rectangle 100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29" name="Rectangle 101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0" name="Rectangle 102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1" name="Rectangle 103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2" name="Rectangle 104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33" name="Rectangle 105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34" name="Rectangle 106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35" name="Rectangle 107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9836" name="Rectangle 108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37" name="Rectangle 10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38" name="Rectangle 110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39" name="Rectangle 11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0" name="Rectangle 11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1" name="Rectangle 11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2" name="Rectangle 114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9843" name="Rectangle 115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4" name="Rectangle 116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45" name="Rectangle 117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46" name="Rectangle 118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47" name="Rectangle 119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48" name="Rectangle 120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9849" name="Rectangle 121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0" name="Rectangle 122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1" name="Rectangle 123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2" name="Rectangle 124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3" name="Rectangle 125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9854" name="Rectangle 126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5" name="Rectangle 127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6" name="Rectangle 128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57" name="Rectangle 129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9858" name="Rectangle 130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59" name="Rectangle 131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0" name="Rectangle 132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1" name="Rectangle 133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9862" name="Rectangle 134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9863" name="Rectangle 135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4553" name="Group 136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9865" name="Rectangle 137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6" name="Rectangle 138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67" name="Rectangle 139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9868" name="Rectangle 140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9869" name="Rectangle 141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0" name="Rectangle 142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9871" name="Rectangle 143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9872" name="Rectangle 144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4554" name="Group 145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9874" name="Rectangle 146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4608" name="Picture 147" descr="net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9876" name="Group 148"/>
          <p:cNvGrpSpPr>
            <a:grpSpLocks/>
          </p:cNvGrpSpPr>
          <p:nvPr/>
        </p:nvGrpSpPr>
        <p:grpSpPr bwMode="auto">
          <a:xfrm>
            <a:off x="152400" y="2057400"/>
            <a:ext cx="8839200" cy="2209800"/>
            <a:chOff x="96" y="1296"/>
            <a:chExt cx="5568" cy="1392"/>
          </a:xfrm>
        </p:grpSpPr>
        <p:sp>
          <p:nvSpPr>
            <p:cNvPr id="2249877" name="Text Box 149"/>
            <p:cNvSpPr txBox="1">
              <a:spLocks noChangeArrowheads="1"/>
            </p:cNvSpPr>
            <p:nvPr/>
          </p:nvSpPr>
          <p:spPr bwMode="auto">
            <a:xfrm>
              <a:off x="3216" y="168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=1.34</a:t>
              </a:r>
            </a:p>
          </p:txBody>
        </p:sp>
        <p:grpSp>
          <p:nvGrpSpPr>
            <p:cNvPr id="64559" name="Group 150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9879" name="Rectangle 15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0" name="Rectangle 152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1" name="Rectangle 153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2" name="Rectangle 15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3" name="Rectangle 155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4" name="Rectangle 156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5" name="Rectangle 157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86" name="Rectangle 158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9887" name="Rectangle 15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8" name="Rectangle 1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89" name="Rectangle 16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0" name="Rectangle 162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1" name="Rectangle 163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2" name="Rectangle 164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3" name="Rectangle 165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4" name="Rectangle 166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5" name="Rectangle 167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6" name="Rectangle 168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897" name="Rectangle 16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8" name="Rectangle 170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899" name="Rectangle 171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0" name="Rectangle 172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1" name="Rectangle 173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2" name="Rectangle 17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3" name="Rectangle 175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4" name="Rectangle 176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05" name="Rectangle 177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6" name="Rectangle 178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7" name="Rectangle 179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8" name="Rectangle 180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09" name="Rectangle 181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0" name="Rectangle 182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9911" name="Rectangle 183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2" name="Rectangle 184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3" name="Rectangle 185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4" name="Rectangle 186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9915" name="Rectangle 18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6" name="Rectangle 18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7" name="Rectangle 189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8" name="Rectangle 190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19" name="Rectangle 191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0" name="Rectangle 192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1" name="Rectangle 193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2" name="Rectangle 194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3" name="Rectangle 195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9924" name="Rectangle 196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sp>
          <p:nvSpPr>
            <p:cNvPr id="2249925" name="Text Box 197"/>
            <p:cNvSpPr txBox="1">
              <a:spLocks noChangeArrowheads="1"/>
            </p:cNvSpPr>
            <p:nvPr/>
          </p:nvSpPr>
          <p:spPr bwMode="auto">
            <a:xfrm>
              <a:off x="3216" y="2400"/>
              <a:ext cx="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>
                  <a:latin typeface="Times New Roman" charset="0"/>
                  <a:cs typeface="+mn-cs"/>
                </a:rPr>
                <a:t>=0.70</a:t>
              </a:r>
            </a:p>
          </p:txBody>
        </p:sp>
      </p:grpSp>
      <p:graphicFrame>
        <p:nvGraphicFramePr>
          <p:cNvPr id="64556" name="Object 198"/>
          <p:cNvGraphicFramePr>
            <a:graphicFrameLocks noChangeAspect="1"/>
          </p:cNvGraphicFramePr>
          <p:nvPr/>
        </p:nvGraphicFramePr>
        <p:xfrm>
          <a:off x="1981200" y="3709988"/>
          <a:ext cx="19812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08100" imgH="469900" progId="Equation.DSMT4">
                  <p:embed/>
                </p:oleObj>
              </mc:Choice>
              <mc:Fallback>
                <p:oleObj r:id="rId8" imgW="1308100" imgH="469900" progId="Equation.DSMT4">
                  <p:embed/>
                  <p:pic>
                    <p:nvPicPr>
                      <p:cNvPr id="0" name="Object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09988"/>
                        <a:ext cx="19812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199"/>
          <p:cNvGraphicFramePr>
            <a:graphicFrameLocks noChangeAspect="1"/>
          </p:cNvGraphicFramePr>
          <p:nvPr/>
        </p:nvGraphicFramePr>
        <p:xfrm>
          <a:off x="2024063" y="2544763"/>
          <a:ext cx="20145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82700" imgH="469900" progId="Equation.DSMT4">
                  <p:embed/>
                </p:oleObj>
              </mc:Choice>
              <mc:Fallback>
                <p:oleObj r:id="rId10" imgW="1282700" imgH="469900" progId="Equation.DSMT4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544763"/>
                        <a:ext cx="20145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Calculating Likelihood Ratios</a:t>
            </a: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6934" name="Group 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1781" name="Rectangle 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2" name="Rectangle 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3" name="Rectangle 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4" name="Rectangle 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5" name="Rectangle 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6" name="Rectangle 1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7" name="Rectangle 1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8" name="Rectangle 1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89" name="Rectangle 1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790" name="Rectangle 1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791" name="Rectangle 1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792" name="Rectangle 1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793" name="Rectangle 1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4" name="Rectangle 1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5" name="Rectangle 1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6" name="Rectangle 2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7" name="Rectangle 2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798" name="Rectangle 2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799" name="Rectangle 2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0" name="Rectangle 2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1" name="Rectangle 2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02" name="Rectangle 2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3" name="Rectangle 2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4" name="Rectangle 2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05" name="Rectangle 2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6" name="Rectangle 3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07" name="Rectangle 3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08" name="Rectangle 3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09" name="Rectangle 3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0" name="Rectangle 3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1" name="Rectangle 3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2" name="Rectangle 3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3" name="Rectangle 3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4" name="Rectangle 3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15" name="Rectangle 3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6" name="Rectangle 4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7" name="Rectangle 4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8" name="Rectangle 4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19" name="Rectangle 4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0" name="Rectangle 4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21" name="Rectangle 4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2" name="Rectangle 4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3" name="Rectangle 4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4" name="Rectangle 4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5" name="Rectangle 4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26" name="Rectangle 5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6935" name="Group 5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1828" name="Rectangle 5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1829" name="Rectangle 5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0" name="Rectangle 5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1" name="Rectangle 5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32" name="Rectangle 5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33" name="Rectangle 5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34" name="Rectangle 5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35" name="Rectangle 5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36" name="Rectangle 6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37" name="Rectangle 6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1838" name="Rectangle 6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39" name="Rectangle 6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0" name="Rectangle 6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1" name="Rectangle 6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2" name="Rectangle 6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43" name="Rectangle 6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44" name="Rectangle 6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45" name="Rectangle 6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1846" name="Rectangle 7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47" name="Rectangle 7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48" name="Rectangle 7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49" name="Rectangle 7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0" name="Rectangle 7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1" name="Rectangle 7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2" name="Rectangle 7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1853" name="Rectangle 7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4" name="Rectangle 7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55" name="Rectangle 7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56" name="Rectangle 8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57" name="Rectangle 8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58" name="Rectangle 8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1859" name="Rectangle 8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0" name="Rectangle 8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1" name="Rectangle 8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2" name="Rectangle 8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3" name="Rectangle 8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1864" name="Rectangle 8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5" name="Rectangle 8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6" name="Rectangle 9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67" name="Rectangle 9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1868" name="Rectangle 9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69" name="Rectangle 9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0" name="Rectangle 9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1" name="Rectangle 9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1872" name="Rectangle 9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1873" name="Rectangle 9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6563" name="Group 9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1875" name="Rectangle 9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6" name="Rectangle 10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77" name="Rectangle 10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1878" name="Rectangle 10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1879" name="Rectangle 10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0" name="Rectangle 10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1881" name="Rectangle 10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1882" name="Rectangle 10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6564" name="Group 107"/>
          <p:cNvGrpSpPr>
            <a:grpSpLocks/>
          </p:cNvGrpSpPr>
          <p:nvPr/>
        </p:nvGrpSpPr>
        <p:grpSpPr bwMode="auto">
          <a:xfrm>
            <a:off x="152400" y="3733800"/>
            <a:ext cx="6934200" cy="1600200"/>
            <a:chOff x="96" y="2352"/>
            <a:chExt cx="4368" cy="1008"/>
          </a:xfrm>
        </p:grpSpPr>
        <p:grpSp>
          <p:nvGrpSpPr>
            <p:cNvPr id="66898" name="Group 108"/>
            <p:cNvGrpSpPr>
              <a:grpSpLocks/>
            </p:cNvGrpSpPr>
            <p:nvPr/>
          </p:nvGrpSpPr>
          <p:grpSpPr bwMode="auto">
            <a:xfrm>
              <a:off x="96" y="2352"/>
              <a:ext cx="4368" cy="144"/>
              <a:chOff x="96" y="2352"/>
              <a:chExt cx="4368" cy="144"/>
            </a:xfrm>
          </p:grpSpPr>
          <p:sp>
            <p:nvSpPr>
              <p:cNvPr id="2251885" name="Rectangle 109"/>
              <p:cNvSpPr>
                <a:spLocks noChangeArrowheads="1"/>
              </p:cNvSpPr>
              <p:nvPr/>
            </p:nvSpPr>
            <p:spPr bwMode="auto">
              <a:xfrm>
                <a:off x="96" y="235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886" name="Rectangle 1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 </a:t>
                </a:r>
                <a:r>
                  <a:rPr lang="en-US" sz="1400" b="0">
                    <a:cs typeface="+mn-cs"/>
                  </a:rPr>
                  <a:t>= (6/13) / (11/32)  = 1.34</a:t>
                </a:r>
              </a:p>
            </p:txBody>
          </p:sp>
          <p:sp>
            <p:nvSpPr>
              <p:cNvPr id="2251887" name="Rectangle 111"/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(4/13) / (14/32)   = 0.70</a:t>
                </a:r>
              </a:p>
            </p:txBody>
          </p:sp>
        </p:grpSp>
        <p:grpSp>
          <p:nvGrpSpPr>
            <p:cNvPr id="66899" name="Group 112"/>
            <p:cNvGrpSpPr>
              <a:grpSpLocks/>
            </p:cNvGrpSpPr>
            <p:nvPr/>
          </p:nvGrpSpPr>
          <p:grpSpPr bwMode="auto">
            <a:xfrm>
              <a:off x="96" y="2496"/>
              <a:ext cx="4368" cy="144"/>
              <a:chOff x="96" y="2496"/>
              <a:chExt cx="4368" cy="144"/>
            </a:xfrm>
          </p:grpSpPr>
          <p:sp>
            <p:nvSpPr>
              <p:cNvPr id="2251889" name="Rectangle 11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890" name="Rectangle 114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(7/13) / (9/32)    = 1.91</a:t>
                </a:r>
              </a:p>
            </p:txBody>
          </p:sp>
          <p:sp>
            <p:nvSpPr>
              <p:cNvPr id="2251891" name="Rectangle 115"/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(16/32)   = 0.31</a:t>
                </a:r>
              </a:p>
            </p:txBody>
          </p:sp>
        </p:grpSp>
        <p:grpSp>
          <p:nvGrpSpPr>
            <p:cNvPr id="66900" name="Group 116"/>
            <p:cNvGrpSpPr>
              <a:grpSpLocks/>
            </p:cNvGrpSpPr>
            <p:nvPr/>
          </p:nvGrpSpPr>
          <p:grpSpPr bwMode="auto">
            <a:xfrm>
              <a:off x="96" y="2640"/>
              <a:ext cx="4368" cy="144"/>
              <a:chOff x="96" y="2640"/>
              <a:chExt cx="4368" cy="144"/>
            </a:xfrm>
          </p:grpSpPr>
          <p:sp>
            <p:nvSpPr>
              <p:cNvPr id="2251893" name="Rectangle 117"/>
              <p:cNvSpPr>
                <a:spLocks noChangeArrowheads="1"/>
              </p:cNvSpPr>
              <p:nvPr/>
            </p:nvSpPr>
            <p:spPr bwMode="auto">
              <a:xfrm>
                <a:off x="96" y="26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1894" name="Rectangle 118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(3/32)    = 1.64</a:t>
                </a:r>
              </a:p>
            </p:txBody>
          </p:sp>
          <p:sp>
            <p:nvSpPr>
              <p:cNvPr id="2251895" name="Rectangle 119"/>
              <p:cNvSpPr>
                <a:spLocks noChangeArrowheads="1"/>
              </p:cNvSpPr>
              <p:nvPr/>
            </p:nvSpPr>
            <p:spPr bwMode="auto">
              <a:xfrm>
                <a:off x="2880" y="2640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  <p:grpSp>
          <p:nvGrpSpPr>
            <p:cNvPr id="66901" name="Group 120"/>
            <p:cNvGrpSpPr>
              <a:grpSpLocks/>
            </p:cNvGrpSpPr>
            <p:nvPr/>
          </p:nvGrpSpPr>
          <p:grpSpPr bwMode="auto">
            <a:xfrm>
              <a:off x="96" y="2784"/>
              <a:ext cx="4368" cy="144"/>
              <a:chOff x="96" y="2784"/>
              <a:chExt cx="4368" cy="144"/>
            </a:xfrm>
          </p:grpSpPr>
          <p:sp>
            <p:nvSpPr>
              <p:cNvPr id="2251897" name="Rectangle 121"/>
              <p:cNvSpPr>
                <a:spLocks noChangeArrowheads="1"/>
              </p:cNvSpPr>
              <p:nvPr/>
            </p:nvSpPr>
            <p:spPr bwMode="auto">
              <a:xfrm>
                <a:off x="96" y="27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1898" name="Rectangle 122"/>
              <p:cNvSpPr>
                <a:spLocks noChangeArrowheads="1"/>
              </p:cNvSpPr>
              <p:nvPr/>
            </p:nvSpPr>
            <p:spPr bwMode="auto">
              <a:xfrm>
                <a:off x="1344" y="2784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(10/13) / (7/32)  = 3.52</a:t>
                </a:r>
              </a:p>
            </p:txBody>
          </p:sp>
          <p:sp>
            <p:nvSpPr>
              <p:cNvPr id="2251899" name="Rectangle 123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(0/13) / (3/32)     = 0</a:t>
                </a:r>
              </a:p>
            </p:txBody>
          </p:sp>
        </p:grpSp>
        <p:grpSp>
          <p:nvGrpSpPr>
            <p:cNvPr id="66902" name="Group 124"/>
            <p:cNvGrpSpPr>
              <a:grpSpLocks/>
            </p:cNvGrpSpPr>
            <p:nvPr/>
          </p:nvGrpSpPr>
          <p:grpSpPr bwMode="auto">
            <a:xfrm>
              <a:off x="96" y="2928"/>
              <a:ext cx="4368" cy="144"/>
              <a:chOff x="96" y="2928"/>
              <a:chExt cx="4368" cy="144"/>
            </a:xfrm>
          </p:grpSpPr>
          <p:sp>
            <p:nvSpPr>
              <p:cNvPr id="2251901" name="Rectangle 125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1902" name="Rectangle 126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(2/13) / (4/32)    = 1.23</a:t>
                </a:r>
              </a:p>
            </p:txBody>
          </p:sp>
          <p:sp>
            <p:nvSpPr>
              <p:cNvPr id="2251903" name="Rectangle 12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(3/13) / (6/32)     = 1.23</a:t>
                </a:r>
              </a:p>
            </p:txBody>
          </p:sp>
        </p:grpSp>
        <p:grpSp>
          <p:nvGrpSpPr>
            <p:cNvPr id="66903" name="Group 128"/>
            <p:cNvGrpSpPr>
              <a:grpSpLocks/>
            </p:cNvGrpSpPr>
            <p:nvPr/>
          </p:nvGrpSpPr>
          <p:grpSpPr bwMode="auto">
            <a:xfrm>
              <a:off x="96" y="3072"/>
              <a:ext cx="4368" cy="144"/>
              <a:chOff x="96" y="3072"/>
              <a:chExt cx="4368" cy="144"/>
            </a:xfrm>
          </p:grpSpPr>
          <p:sp>
            <p:nvSpPr>
              <p:cNvPr id="2251905" name="Rectangle 12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1906" name="Rectangle 130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(6/13) / (5/32)    = 2.95</a:t>
                </a:r>
              </a:p>
            </p:txBody>
          </p:sp>
          <p:sp>
            <p:nvSpPr>
              <p:cNvPr id="2251907" name="Rectangle 131"/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(17/32)   = 0.29</a:t>
                </a:r>
              </a:p>
            </p:txBody>
          </p:sp>
        </p:grpSp>
        <p:grpSp>
          <p:nvGrpSpPr>
            <p:cNvPr id="66904" name="Group 132"/>
            <p:cNvGrpSpPr>
              <a:grpSpLocks/>
            </p:cNvGrpSpPr>
            <p:nvPr/>
          </p:nvGrpSpPr>
          <p:grpSpPr bwMode="auto">
            <a:xfrm>
              <a:off x="96" y="3216"/>
              <a:ext cx="4368" cy="144"/>
              <a:chOff x="96" y="3216"/>
              <a:chExt cx="4368" cy="144"/>
            </a:xfrm>
          </p:grpSpPr>
          <p:sp>
            <p:nvSpPr>
              <p:cNvPr id="2251909" name="Rectangle 133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1910" name="Rectangle 134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15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L1</a:t>
                </a:r>
                <a:r>
                  <a:rPr lang="en-US" sz="1400" b="0">
                    <a:cs typeface="+mn-cs"/>
                  </a:rPr>
                  <a:t> = (1/13) / (1/32)    = 2.46</a:t>
                </a:r>
              </a:p>
            </p:txBody>
          </p:sp>
          <p:sp>
            <p:nvSpPr>
              <p:cNvPr id="2251911" name="Rectangle 135"/>
              <p:cNvSpPr>
                <a:spLocks noChangeArrowheads="1"/>
              </p:cNvSpPr>
              <p:nvPr/>
            </p:nvSpPr>
            <p:spPr bwMode="auto">
              <a:xfrm>
                <a:off x="2880" y="3216"/>
                <a:ext cx="1584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b="0" i="1">
                    <a:cs typeface="+mn-cs"/>
                  </a:rPr>
                  <a:t>L0</a:t>
                </a:r>
                <a:r>
                  <a:rPr lang="en-US" sz="1400" b="0">
                    <a:cs typeface="+mn-cs"/>
                  </a:rPr>
                  <a:t> = (2/13) / (2/32)     = 2.46</a:t>
                </a:r>
              </a:p>
            </p:txBody>
          </p:sp>
        </p:grpSp>
      </p:grpSp>
      <p:grpSp>
        <p:nvGrpSpPr>
          <p:cNvPr id="66565" name="Group 136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6569" name="Group 137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1914" name="Rectangle 138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5" name="Rectangle 13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6" name="Rectangle 14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7" name="Rectangle 141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18" name="Rectangle 142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19" name="Rectangle 143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0" name="Rectangle 144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1" name="Rectangle 145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1922" name="Rectangle 146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3" name="Rectangle 147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4" name="Rectangle 148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5" name="Rectangle 149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6" name="Rectangle 150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7" name="Rectangle 151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28" name="Rectangle 152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29" name="Rectangle 1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0" name="Rectangle 1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1" name="Rectangle 15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2" name="Rectangle 15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3" name="Rectangle 157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4" name="Rectangle 1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5" name="Rectangle 159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6" name="Rectangle 160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7" name="Rectangle 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38" name="Rectangle 162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39" name="Rectangle 163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40" name="Rectangle 164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1" name="Rectangle 165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2" name="Rectangle 16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3" name="Rectangle 167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4" name="Rectangle 168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5" name="Rectangle 169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6" name="Rectangle 170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7" name="Rectangle 171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8" name="Rectangle 172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49" name="Rectangle 173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50" name="Rectangle 174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1" name="Rectangle 175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2" name="Rectangle 176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3" name="Rectangle 177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4" name="Rectangle 178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5" name="Rectangle 179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6" name="Rectangle 180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7" name="Rectangle 181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8" name="Rectangle 182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59" name="Rectangle 183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0" name="Group 18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1961" name="Rectangle 185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2" name="Rectangle 186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3" name="Rectangle 187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4" name="Rectangle 18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5" name="Rectangle 189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6" name="Rectangle 190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67" name="Rectangle 191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68" name="Rectangle 192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1969" name="Rectangle 19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0" name="Rectangle 19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1" name="Rectangle 19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2" name="Rectangle 19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3" name="Rectangle 197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4" name="Rectangle 198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5" name="Rectangle 199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6" name="Rectangle 200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7" name="Rectangle 201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78" name="Rectangle 202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79" name="Rectangle 203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0" name="Rectangle 204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1" name="Rectangle 205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2" name="Rectangle 206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3" name="Rectangle 207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4" name="Rectangle 208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5" name="Rectangle 209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6" name="Rectangle 21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87" name="Rectangle 211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8" name="Rectangle 212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89" name="Rectangle 213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0" name="Rectangle 214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1" name="Rectangle 21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2" name="Rectangle 216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1993" name="Rectangle 217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4" name="Rectangle 218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5" name="Rectangle 219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6" name="Rectangle 220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1997" name="Rectangle 221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8" name="Rectangle 222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1999" name="Rectangle 223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0" name="Rectangle 224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1" name="Rectangle 225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2" name="Rectangle 226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3" name="Rectangle 227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4" name="Rectangle 228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5" name="Rectangle 229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06" name="Rectangle 230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1" name="Group 231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2008" name="Rectangle 232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09" name="Rectangle 233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0" name="Rectangle 234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1" name="Rectangle 235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2" name="Rectangle 236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3" name="Rectangle 237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4" name="Rectangle 238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5" name="Rectangle 239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6" name="Rectangle 240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17" name="Rectangle 241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18" name="Rectangle 242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2019" name="Rectangle 243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0" name="Rectangle 244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1" name="Rectangle 24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2" name="Rectangle 246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3" name="Rectangle 24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4" name="Rectangle 24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5" name="Rectangle 249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6" name="Rectangle 250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7" name="Rectangle 251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8" name="Rectangle 25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29" name="Rectangle 25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0" name="Rectangle 254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1" name="Rectangle 255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2" name="Rectangle 256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3" name="Rectangle 25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4" name="Rectangle 258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5" name="Rectangle 259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6" name="Rectangle 260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7" name="Rectangle 261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8" name="Rectangle 262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39" name="Rectangle 263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0" name="Rectangle 264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1" name="Rectangle 265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2" name="Rectangle 26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3" name="Rectangle 267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4" name="Rectangle 268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5" name="Rectangle 269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6" name="Rectangle 270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7" name="Rectangle 271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8" name="Rectangle 272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49" name="Rectangle 273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0" name="Rectangle 274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1" name="Rectangle 275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2" name="Rectangle 276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53" name="Rectangle 277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2" name="Group 27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2055" name="Rectangle 279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6" name="Rectangle 280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2057" name="Rectangle 281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8" name="Rectangle 282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59" name="Rectangle 28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0" name="Rectangle 28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1" name="Rectangle 285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2" name="Rectangle 286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3" name="Rectangle 287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064" name="Rectangle 288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065" name="Rectangle 289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6" name="Rectangle 290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7" name="Rectangle 291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8" name="Rectangle 292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69" name="Rectangle 293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0" name="Rectangle 294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1" name="Rectangle 295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2" name="Rectangle 296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3" name="Rectangle 297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4" name="Rectangle 298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5" name="Rectangle 299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6" name="Rectangle 300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7" name="Rectangle 301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8" name="Rectangle 302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79" name="Rectangle 303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0" name="Rectangle 304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1" name="Rectangle 305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2" name="Rectangle 306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3" name="Rectangle 307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4" name="Rectangle 308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5" name="Rectangle 309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6" name="Rectangle 31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7" name="Rectangle 31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8" name="Rectangle 31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89" name="Rectangle 31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0" name="Rectangle 31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1" name="Rectangle 31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2" name="Rectangle 316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3" name="Rectangle 317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4" name="Rectangle 318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5" name="Rectangle 319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6" name="Rectangle 32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7" name="Rectangle 321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8" name="Rectangle 322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099" name="Rectangle 32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00" name="Rectangle 324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3" name="Group 325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2102" name="Rectangle 326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2103" name="Rectangle 32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4" name="Rectangle 328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5" name="Rectangle 329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6" name="Rectangle 330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07" name="Rectangle 331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8" name="Rectangle 332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09" name="Rectangle 333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0" name="Rectangle 334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1" name="Rectangle 33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2" name="Rectangle 336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3" name="Rectangle 337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4" name="Rectangle 338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5" name="Rectangle 3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6" name="Rectangle 34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7" name="Rectangle 341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8" name="Rectangle 34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19" name="Rectangle 343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0" name="Rectangle 344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1" name="Rectangle 345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2" name="Rectangle 346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3" name="Rectangle 347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4" name="Rectangle 348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5" name="Rectangle 349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6" name="Rectangle 35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7" name="Rectangle 3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8" name="Rectangle 352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29" name="Rectangle 353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0" name="Rectangle 354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1" name="Rectangle 355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2" name="Rectangle 356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3" name="Rectangle 357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4" name="Rectangle 358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5" name="Rectangle 359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6" name="Rectangle 360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7" name="Rectangle 361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8" name="Rectangle 362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39" name="Rectangle 363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0" name="Rectangle 364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1" name="Rectangle 365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2" name="Rectangle 366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3" name="Rectangle 367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4" name="Rectangle 368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5" name="Rectangle 369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6" name="Rectangle 370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47" name="Rectangle 371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4" name="Group 37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2149" name="Rectangle 373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2150" name="Rectangle 37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1" name="Rectangle 375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2" name="Rectangle 376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3" name="Rectangle 37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4" name="Rectangle 378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5" name="Rectangle 379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6" name="Rectangle 38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7" name="Rectangle 38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8" name="Rectangle 38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59" name="Rectangle 383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0" name="Rectangle 38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1" name="Rectangle 385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2" name="Rectangle 386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3" name="Rectangle 387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4" name="Rectangle 38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5" name="Rectangle 389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66" name="Rectangle 390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7" name="Rectangle 391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8" name="Rectangle 392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69" name="Rectangle 393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0" name="Rectangle 394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1" name="Rectangle 395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2" name="Rectangle 396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3" name="Rectangle 397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4" name="Rectangle 398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5" name="Rectangle 399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6" name="Rectangle 400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7" name="Rectangle 401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8" name="Rectangle 402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79" name="Rectangle 403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180" name="Rectangle 404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1" name="Rectangle 405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2" name="Rectangle 406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3" name="Rectangle 407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4" name="Rectangle 408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5" name="Rectangle 409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6" name="Rectangle 41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7" name="Rectangle 411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8" name="Rectangle 412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89" name="Rectangle 413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0" name="Rectangle 414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1" name="Rectangle 415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2" name="Rectangle 416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3" name="Rectangle 417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194" name="Rectangle 418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6575" name="Group 41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2196" name="Rectangle 420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7" name="Rectangle 421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8" name="Rectangle 422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199" name="Rectangle 423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0" name="Rectangle 424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1" name="Rectangle 42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2" name="Rectangle 426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3" name="Rectangle 427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2204" name="Rectangle 428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2205" name="Rectangle 429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6" name="Rectangle 430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7" name="Rectangle 431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8" name="Rectangle 432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09" name="Rectangle 433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0" name="Rectangle 434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1" name="Rectangle 435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2212" name="Rectangle 436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3" name="Rectangle 437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4" name="Rectangle 438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5" name="Rectangle 43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6" name="Rectangle 440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7" name="Rectangle 441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8" name="Rectangle 442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19" name="Rectangle 443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0" name="Rectangle 444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1" name="Rectangle 445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2" name="Rectangle 446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3" name="Rectangle 447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4" name="Rectangle 448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5" name="Rectangle 449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6" name="Rectangle 450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7" name="Rectangle 451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8" name="Rectangle 452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29" name="Rectangle 453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0" name="Rectangle 454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1" name="Rectangle 455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2" name="Rectangle 456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3" name="Rectangle 457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4" name="Rectangle 458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5" name="Rectangle 459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6" name="Rectangle 460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7" name="Rectangle 461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8" name="Rectangle 462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39" name="Rectangle 463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0" name="Rectangle 464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2241" name="Rectangle 465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6566" name="Group 46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2243" name="Rectangle 46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6568" name="Picture 46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ROC-Curve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152400" y="4267200"/>
            <a:ext cx="8839200" cy="228600"/>
            <a:chOff x="96" y="2688"/>
            <a:chExt cx="5568" cy="144"/>
          </a:xfrm>
        </p:grpSpPr>
        <p:sp>
          <p:nvSpPr>
            <p:cNvPr id="2253828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29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0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1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2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3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4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5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6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37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3838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39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0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1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2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3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4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5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6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47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8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49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0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1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3852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3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4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5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6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7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8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59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0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1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2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3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4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5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6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7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8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69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0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1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2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3873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68768" name="Group 51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53876" name="Rectangle 5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7" name="Rectangle 5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8" name="Rectangle 54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79" name="Rectangle 5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0" name="Rectangle 56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1" name="Rectangle 57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2" name="Rectangle 58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3" name="Rectangle 59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53884" name="Rectangle 60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5" name="Rectangle 61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6" name="Rectangle 62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7" name="Rectangle 63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88" name="Rectangle 64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89" name="Rectangle 65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0" name="Rectangle 66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1" name="Rectangle 6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2" name="Rectangle 6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3" name="Rectangle 6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4" name="Rectangle 7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5" name="Rectangle 71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6" name="Rectangle 7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897" name="Rectangle 73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8" name="Rectangle 74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899" name="Rectangle 75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0" name="Rectangle 76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1" name="Rectangle 7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02" name="Rectangle 78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3" name="Rectangle 79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4" name="Rectangle 80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5" name="Rectangle 81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6" name="Rectangle 8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7" name="Rectangle 83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8" name="Rectangle 84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09" name="Rectangle 85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0" name="Rectangle 86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1" name="Rectangle 87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12" name="Rectangle 88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3" name="Rectangle 89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4" name="Rectangle 90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5" name="Rectangle 91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6" name="Rectangle 92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7" name="Rectangle 93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8" name="Rectangle 94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19" name="Rectangle 95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0" name="Rectangle 96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21" name="Rectangle 97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69" name="Group 98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53923" name="Rectangle 9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4" name="Rectangle 100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5" name="Rectangle 101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6" name="Rectangle 10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7" name="Rectangle 103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28" name="Rectangle 104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29" name="Rectangle 105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0" name="Rectangle 106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53931" name="Rectangle 10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2" name="Rectangle 10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3" name="Rectangle 109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4" name="Rectangle 110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5" name="Rectangle 111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6" name="Rectangle 112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7" name="Rectangle 113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38" name="Rectangle 114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39" name="Rectangle 115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0" name="Rectangle 116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1" name="Rectangle 117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2" name="Rectangle 118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3" name="Rectangle 119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4" name="Rectangle 120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5" name="Rectangle 121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6" name="Rectangle 12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7" name="Rectangle 123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48" name="Rectangle 12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49" name="Rectangle 125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0" name="Rectangle 126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1" name="Rectangle 127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2" name="Rectangle 128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3" name="Rectangle 1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4" name="Rectangle 130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55" name="Rectangle 131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6" name="Rectangle 132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7" name="Rectangle 133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8" name="Rectangle 134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59" name="Rectangle 135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0" name="Rectangle 136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1" name="Rectangle 137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2" name="Rectangle 138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3" name="Rectangle 139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4" name="Rectangle 140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5" name="Rectangle 141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6" name="Rectangle 142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7" name="Rectangle 143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68" name="Rectangle 144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0" name="Group 145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53970" name="Rectangle 146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1" name="Rectangle 147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2" name="Rectangle 148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3" name="Rectangle 149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4" name="Rectangle 150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5" name="Rectangle 151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6" name="Rectangle 152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7" name="Rectangle 153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78" name="Rectangle 154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3979" name="Rectangle 155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0" name="Rectangle 156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53981" name="Rectangle 157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2" name="Rectangle 15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3" name="Rectangle 15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4" name="Rectangle 160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5" name="Rectangle 161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6" name="Rectangle 162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7" name="Rectangle 163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8" name="Rectangle 164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89" name="Rectangle 16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0" name="Rectangle 166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3991" name="Rectangle 167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2" name="Rectangle 168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3" name="Rectangle 169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4" name="Rectangle 170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5" name="Rectangle 171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6" name="Rectangle 172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7" name="Rectangle 173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8" name="Rectangle 17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3999" name="Rectangle 175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0" name="Rectangle 176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1" name="Rectangle 177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2" name="Rectangle 178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3" name="Rectangle 179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4" name="Rectangle 180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5" name="Rectangle 181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6" name="Rectangle 182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7" name="Rectangle 183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8" name="Rectangle 184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09" name="Rectangle 185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0" name="Rectangle 186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1" name="Rectangle 187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2" name="Rectangle 188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3" name="Rectangle 189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4" name="Rectangle 190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15" name="Rectangle 191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1" name="Group 192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54017" name="Rectangle 193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18" name="Rectangle 19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54019" name="Rectangle 195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0" name="Rectangle 196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1" name="Rectangle 197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2" name="Rectangle 19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3" name="Rectangle 199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4" name="Rectangle 200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5" name="Rectangle 201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26" name="Rectangle 202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27" name="Rectangle 203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8" name="Rectangle 204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29" name="Rectangle 20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0" name="Rectangle 206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1" name="Rectangle 207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2" name="Rectangle 208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3" name="Rectangle 209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4" name="Rectangle 210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5" name="Rectangle 211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6" name="Rectangle 2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7" name="Rectangle 213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8" name="Rectangle 214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39" name="Rectangle 21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0" name="Rectangle 216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1" name="Rectangle 217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2" name="Rectangle 21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3" name="Rectangle 219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4" name="Rectangle 220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5" name="Rectangle 221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6" name="Rectangle 222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7" name="Rectangle 223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8" name="Rectangle 224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49" name="Rectangle 225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0" name="Rectangle 226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1" name="Rectangle 227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2" name="Rectangle 22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3" name="Rectangle 229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4" name="Rectangle 23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5" name="Rectangle 231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6" name="Rectangle 23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7" name="Rectangle 233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8" name="Rectangle 23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59" name="Rectangle 23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0" name="Rectangle 236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1" name="Rectangle 23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62" name="Rectangle 23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2" name="Group 239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54064" name="Rectangle 240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54065" name="Rectangle 241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6" name="Rectangle 242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7" name="Rectangle 243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68" name="Rectangle 244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069" name="Rectangle 245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0" name="Rectangle 24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071" name="Rectangle 247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2" name="Rectangle 248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3" name="Rectangle 249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4" name="Rectangle 250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5" name="Rectangle 25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6" name="Rectangle 252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7" name="Rectangle 2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8" name="Rectangle 25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79" name="Rectangle 255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0" name="Rectangle 256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1" name="Rectangle 257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2" name="Rectangle 258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3" name="Rectangle 25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4" name="Rectangle 260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5" name="Rectangle 261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6" name="Rectangle 262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7" name="Rectangle 263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8" name="Rectangle 264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89" name="Rectangle 26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0" name="Rectangle 26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1" name="Rectangle 26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2" name="Rectangle 268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3" name="Rectangle 269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4" name="Rectangle 270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5" name="Rectangle 271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6" name="Rectangle 272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7" name="Rectangle 273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8" name="Rectangle 274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099" name="Rectangle 275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0" name="Rectangle 276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1" name="Rectangle 277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2" name="Rectangle 278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3" name="Rectangle 279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4" name="Rectangle 280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5" name="Rectangle 28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6" name="Rectangle 28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7" name="Rectangle 283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8" name="Rectangle 284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09" name="Rectangle 285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3" name="Group 286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54111" name="Rectangle 287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54112" name="Rectangle 28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3" name="Rectangle 289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4" name="Rectangle 290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5" name="Rectangle 291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6" name="Rectangle 292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7" name="Rectangle 293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8" name="Rectangle 294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19" name="Rectangle 295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0" name="Rectangle 296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1" name="Rectangle 297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2" name="Rectangle 298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3" name="Rectangle 299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4" name="Rectangle 300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5" name="Rectangle 301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6" name="Rectangle 302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7" name="Rectangle 303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28" name="Rectangle 304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29" name="Rectangle 305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0" name="Rectangle 306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1" name="Rectangle 307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2" name="Rectangle 308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3" name="Rectangle 309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4" name="Rectangle 310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5" name="Rectangle 311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6" name="Rectangle 312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7" name="Rectangle 313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8" name="Rectangle 314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39" name="Rectangle 315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0" name="Rectangle 316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1" name="Rectangle 317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42" name="Rectangle 318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3" name="Rectangle 319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4" name="Rectangle 320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5" name="Rectangle 321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6" name="Rectangle 322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7" name="Rectangle 32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8" name="Rectangle 32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49" name="Rectangle 325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0" name="Rectangle 32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1" name="Rectangle 327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2" name="Rectangle 328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3" name="Rectangle 329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4" name="Rectangle 330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5" name="Rectangle 331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56" name="Rectangle 332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68774" name="Group 333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54158" name="Rectangle 334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59" name="Rectangle 33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0" name="Rectangle 336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1" name="Rectangle 337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2" name="Rectangle 338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3" name="Rectangle 339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4" name="Rectangle 340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5" name="Rectangle 341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166" name="Rectangle 342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54167" name="Rectangle 343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8" name="Rectangle 344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69" name="Rectangle 345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0" name="Rectangle 346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1" name="Rectangle 34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2" name="Rectangle 348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3" name="Rectangle 34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4174" name="Rectangle 350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5" name="Rectangle 351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6" name="Rectangle 352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7" name="Rectangle 353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8" name="Rectangle 354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79" name="Rectangle 3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0" name="Rectangle 356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1" name="Rectangle 357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2" name="Rectangle 358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3" name="Rectangle 359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4" name="Rectangle 360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5" name="Rectangle 361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6" name="Rectangle 362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7" name="Rectangle 363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8" name="Rectangle 364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89" name="Rectangle 365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0" name="Rectangle 366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1" name="Rectangle 367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2" name="Rectangle 368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3" name="Rectangle 369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4" name="Rectangle 370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5" name="Rectangle 371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6" name="Rectangle 372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7" name="Rectangle 373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8" name="Rectangle 37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199" name="Rectangle 375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0" name="Rectangle 376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1" name="Rectangle 377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2" name="Rectangle 378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54203" name="Rectangle 379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68612" name="Group 380"/>
          <p:cNvGrpSpPr>
            <a:grpSpLocks/>
          </p:cNvGrpSpPr>
          <p:nvPr/>
        </p:nvGrpSpPr>
        <p:grpSpPr bwMode="auto">
          <a:xfrm>
            <a:off x="2133600" y="3810000"/>
            <a:ext cx="6858000" cy="457200"/>
            <a:chOff x="1344" y="2448"/>
            <a:chExt cx="4320" cy="288"/>
          </a:xfrm>
        </p:grpSpPr>
        <p:sp>
          <p:nvSpPr>
            <p:cNvPr id="2254205" name="Rectangle 38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4206" name="Rectangle 38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07" name="Rectangle 38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08" name="Rectangle 38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4209" name="Rectangle 38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10" name="Rectangle 38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1" name="Rectangle 38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12" name="Rectangle 38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3" name="Rectangle 38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4" name="Rectangle 39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5" name="Rectangle 39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16" name="Rectangle 39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4217" name="Rectangle 39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18" name="Rectangle 39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19" name="Rectangle 39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0" name="Rectangle 39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21" name="Rectangle 39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2" name="Rectangle 39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3" name="Rectangle 39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4224" name="Rectangle 40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4225" name="Rectangle 40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4226" name="Rectangle 40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27" name="Rectangle 40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28" name="Rectangle 40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4229" name="Rectangle 40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4230" name="Rectangle 40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4231" name="Rectangle 40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4232" name="Rectangle 40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4233" name="Rectangle 40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4234" name="Rectangle 41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4235" name="Rectangle 41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4236" name="Rectangle 41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37" name="Rectangle 41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38" name="Rectangle 41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4239" name="Rectangle 41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4240" name="Rectangle 41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4241" name="Rectangle 41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2" name="Rectangle 41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4243" name="Rectangle 41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4244" name="Rectangle 42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4245" name="Rectangle 42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4246" name="Rectangle 42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4247" name="Rectangle 42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8" name="Rectangle 42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4249" name="Rectangle 42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68613" name="Group 426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68629" name="Group 427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4252" name="Rectangle 428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3" name="Rectangle 429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4" name="Rectangle 430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5" name="Rectangle 431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6" name="Rectangle 432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7" name="Rectangle 433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8" name="Rectangle 43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59" name="Rectangle 435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0" name="Rectangle 436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4261" name="Rectangle 437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62" name="Rectangle 43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63" name="Rectangle 439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64" name="Rectangle 440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5" name="Rectangle 4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6" name="Rectangle 442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7" name="Rectangle 443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8" name="Rectangle 444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269" name="Rectangle 445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0" name="Rectangle 446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1" name="Rectangle 447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2" name="Rectangle 448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273" name="Rectangle 449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4" name="Rectangle 450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5" name="Rectangle 451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276" name="Rectangle 452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7" name="Rectangle 453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278" name="Rectangle 454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279" name="Rectangle 455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0" name="Rectangle 456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1" name="Rectangle 457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2" name="Rectangle 458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3" name="Rectangle 459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4" name="Rectangle 460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5" name="Rectangle 461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286" name="Rectangle 462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7" name="Rectangle 463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8" name="Rectangle 464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89" name="Rectangle 465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0" name="Rectangle 466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1" name="Rectangle 467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292" name="Rectangle 468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3" name="Rectangle 469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4" name="Rectangle 470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5" name="Rectangle 471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6" name="Rectangle 472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297" name="Rectangle 473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68630" name="Group 474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4299" name="Rectangle 475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4300" name="Rectangle 476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1" name="Rectangle 477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02" name="Rectangle 478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03" name="Rectangle 479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04" name="Rectangle 480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05" name="Rectangle 481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06" name="Rectangle 48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07" name="Rectangle 483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08" name="Rectangle 484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4309" name="Rectangle 485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0" name="Rectangle 48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1" name="Rectangle 487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2" name="Rectangle 488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13" name="Rectangle 489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14" name="Rectangle 490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15" name="Rectangle 491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16" name="Rectangle 492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4317" name="Rectangle 493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18" name="Rectangle 494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19" name="Rectangle 495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0" name="Rectangle 496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1" name="Rectangle 497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2" name="Rectangle 498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3" name="Rectangle 499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4324" name="Rectangle 500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25" name="Rectangle 50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26" name="Rectangle 502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27" name="Rectangle 503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28" name="Rectangle 50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29" name="Rectangle 505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4330" name="Rectangle 506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1" name="Rectangle 50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2" name="Rectangle 508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3" name="Rectangle 509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4" name="Rectangle 510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4335" name="Rectangle 511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6" name="Rectangle 512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37" name="Rectangle 513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38" name="Rectangle 514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4339" name="Rectangle 51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0" name="Rectangle 516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1" name="Rectangle 517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2" name="Rectangle 518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4343" name="Rectangle 519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4344" name="Rectangle 520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68614" name="Group 521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4346" name="Rectangle 522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7" name="Rectangle 523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48" name="Rectangle 524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4349" name="Rectangle 525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4350" name="Rectangle 526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1" name="Rectangle 527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4352" name="Rectangle 528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4353" name="Rectangle 529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68615" name="Group 530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4355" name="Rectangle 531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68620" name="Picture 532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57" name="Text Box 533"/>
          <p:cNvSpPr txBox="1">
            <a:spLocks noChangeArrowheads="1"/>
          </p:cNvSpPr>
          <p:nvPr/>
        </p:nvSpPr>
        <p:spPr bwMode="auto">
          <a:xfrm>
            <a:off x="5384800" y="5519738"/>
            <a:ext cx="265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“</a:t>
            </a:r>
            <a:r>
              <a:rPr lang="en-US" b="0">
                <a:solidFill>
                  <a:srgbClr val="800080"/>
                </a:solidFill>
                <a:latin typeface="Tahoma" charset="0"/>
                <a:cs typeface="+mn-cs"/>
              </a:rPr>
              <a:t>Weighted Voting</a:t>
            </a:r>
            <a:r>
              <a:rPr lang="ja-JP" altLang="en-US" b="0">
                <a:solidFill>
                  <a:srgbClr val="800080"/>
                </a:solidFill>
                <a:latin typeface="Arial"/>
                <a:cs typeface="+mn-cs"/>
              </a:rPr>
              <a:t>”</a:t>
            </a:r>
            <a:endParaRPr lang="en-US" b="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68617" name="Object 534"/>
          <p:cNvGraphicFramePr>
            <a:graphicFrameLocks noChangeAspect="1"/>
          </p:cNvGraphicFramePr>
          <p:nvPr/>
        </p:nvGraphicFramePr>
        <p:xfrm>
          <a:off x="2057400" y="4876800"/>
          <a:ext cx="312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52600" imgH="254000" progId="Equation.DSMT4">
                  <p:embed/>
                </p:oleObj>
              </mc:Choice>
              <mc:Fallback>
                <p:oleObj r:id="rId4" imgW="1752600" imgH="254000" progId="Equation.DSMT4">
                  <p:embed/>
                  <p:pic>
                    <p:nvPicPr>
                      <p:cNvPr id="0" name="Object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312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59" name="Line 535"/>
          <p:cNvSpPr>
            <a:spLocks noChangeShapeType="1"/>
          </p:cNvSpPr>
          <p:nvPr/>
        </p:nvSpPr>
        <p:spPr bwMode="auto">
          <a:xfrm flipV="1">
            <a:off x="2209800" y="4572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Data Integration: ROC Curve</a:t>
            </a: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152400" y="2438400"/>
            <a:ext cx="8839200" cy="228600"/>
            <a:chOff x="96" y="2688"/>
            <a:chExt cx="5568" cy="144"/>
          </a:xfrm>
        </p:grpSpPr>
        <p:sp>
          <p:nvSpPr>
            <p:cNvPr id="2255876" name="Rectangle 4"/>
            <p:cNvSpPr>
              <a:spLocks noChangeArrowheads="1"/>
            </p:cNvSpPr>
            <p:nvPr/>
          </p:nvSpPr>
          <p:spPr bwMode="auto">
            <a:xfrm>
              <a:off x="19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7" name="Rectangle 5"/>
            <p:cNvSpPr>
              <a:spLocks noChangeArrowheads="1"/>
            </p:cNvSpPr>
            <p:nvPr/>
          </p:nvSpPr>
          <p:spPr bwMode="auto">
            <a:xfrm>
              <a:off x="24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78" name="Rectangle 6"/>
            <p:cNvSpPr>
              <a:spLocks noChangeArrowheads="1"/>
            </p:cNvSpPr>
            <p:nvPr/>
          </p:nvSpPr>
          <p:spPr bwMode="auto">
            <a:xfrm>
              <a:off x="26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79" name="Rectangle 7"/>
            <p:cNvSpPr>
              <a:spLocks noChangeArrowheads="1"/>
            </p:cNvSpPr>
            <p:nvPr/>
          </p:nvSpPr>
          <p:spPr bwMode="auto">
            <a:xfrm>
              <a:off x="27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0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1" name="Rectangle 9"/>
            <p:cNvSpPr>
              <a:spLocks noChangeArrowheads="1"/>
            </p:cNvSpPr>
            <p:nvPr/>
          </p:nvSpPr>
          <p:spPr bwMode="auto">
            <a:xfrm>
              <a:off x="336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2" name="Rectangle 10"/>
            <p:cNvSpPr>
              <a:spLocks noChangeArrowheads="1"/>
            </p:cNvSpPr>
            <p:nvPr/>
          </p:nvSpPr>
          <p:spPr bwMode="auto">
            <a:xfrm>
              <a:off x="345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3" name="Rectangle 11"/>
            <p:cNvSpPr>
              <a:spLocks noChangeArrowheads="1"/>
            </p:cNvSpPr>
            <p:nvPr/>
          </p:nvSpPr>
          <p:spPr bwMode="auto">
            <a:xfrm>
              <a:off x="364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4" name="Rectangle 12"/>
            <p:cNvSpPr>
              <a:spLocks noChangeArrowheads="1"/>
            </p:cNvSpPr>
            <p:nvPr/>
          </p:nvSpPr>
          <p:spPr bwMode="auto">
            <a:xfrm>
              <a:off x="374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85" name="Rectangle 13"/>
            <p:cNvSpPr>
              <a:spLocks noChangeArrowheads="1"/>
            </p:cNvSpPr>
            <p:nvPr/>
          </p:nvSpPr>
          <p:spPr bwMode="auto">
            <a:xfrm>
              <a:off x="96" y="2688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Combined (Bayes)</a:t>
              </a:r>
            </a:p>
          </p:txBody>
        </p:sp>
        <p:sp>
          <p:nvSpPr>
            <p:cNvPr id="2255886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7" name="Rectangle 15"/>
            <p:cNvSpPr>
              <a:spLocks noChangeArrowheads="1"/>
            </p:cNvSpPr>
            <p:nvPr/>
          </p:nvSpPr>
          <p:spPr bwMode="auto">
            <a:xfrm>
              <a:off x="17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8" name="Rectangle 16"/>
            <p:cNvSpPr>
              <a:spLocks noChangeArrowheads="1"/>
            </p:cNvSpPr>
            <p:nvPr/>
          </p:nvSpPr>
          <p:spPr bwMode="auto">
            <a:xfrm>
              <a:off x="1440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89" name="Rectangle 17"/>
            <p:cNvSpPr>
              <a:spLocks noChangeArrowheads="1"/>
            </p:cNvSpPr>
            <p:nvPr/>
          </p:nvSpPr>
          <p:spPr bwMode="auto">
            <a:xfrm>
              <a:off x="15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0" name="Rectangle 18"/>
            <p:cNvSpPr>
              <a:spLocks noChangeArrowheads="1"/>
            </p:cNvSpPr>
            <p:nvPr/>
          </p:nvSpPr>
          <p:spPr bwMode="auto">
            <a:xfrm>
              <a:off x="16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1" name="Rectangle 19"/>
            <p:cNvSpPr>
              <a:spLocks noChangeArrowheads="1"/>
            </p:cNvSpPr>
            <p:nvPr/>
          </p:nvSpPr>
          <p:spPr bwMode="auto">
            <a:xfrm>
              <a:off x="24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2" name="Rectangle 20"/>
            <p:cNvSpPr>
              <a:spLocks noChangeArrowheads="1"/>
            </p:cNvSpPr>
            <p:nvPr/>
          </p:nvSpPr>
          <p:spPr bwMode="auto">
            <a:xfrm>
              <a:off x="230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3" name="Rectangle 21"/>
            <p:cNvSpPr>
              <a:spLocks noChangeArrowheads="1"/>
            </p:cNvSpPr>
            <p:nvPr/>
          </p:nvSpPr>
          <p:spPr bwMode="auto">
            <a:xfrm>
              <a:off x="22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4" name="Rectangle 22"/>
            <p:cNvSpPr>
              <a:spLocks noChangeArrowheads="1"/>
            </p:cNvSpPr>
            <p:nvPr/>
          </p:nvSpPr>
          <p:spPr bwMode="auto">
            <a:xfrm>
              <a:off x="211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895" name="Rectangle 23"/>
            <p:cNvSpPr>
              <a:spLocks noChangeArrowheads="1"/>
            </p:cNvSpPr>
            <p:nvPr/>
          </p:nvSpPr>
          <p:spPr bwMode="auto">
            <a:xfrm>
              <a:off x="201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6" name="Rectangle 24"/>
            <p:cNvSpPr>
              <a:spLocks noChangeArrowheads="1"/>
            </p:cNvSpPr>
            <p:nvPr/>
          </p:nvSpPr>
          <p:spPr bwMode="auto">
            <a:xfrm>
              <a:off x="259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7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8" name="Rectangle 26"/>
            <p:cNvSpPr>
              <a:spLocks noChangeArrowheads="1"/>
            </p:cNvSpPr>
            <p:nvPr/>
          </p:nvSpPr>
          <p:spPr bwMode="auto">
            <a:xfrm>
              <a:off x="3552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899" name="Rectangle 27"/>
            <p:cNvSpPr>
              <a:spLocks noChangeArrowheads="1"/>
            </p:cNvSpPr>
            <p:nvPr/>
          </p:nvSpPr>
          <p:spPr bwMode="auto">
            <a:xfrm>
              <a:off x="2976" y="2688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55900" name="Rectangle 28"/>
            <p:cNvSpPr>
              <a:spLocks noChangeArrowheads="1"/>
            </p:cNvSpPr>
            <p:nvPr/>
          </p:nvSpPr>
          <p:spPr bwMode="auto">
            <a:xfrm>
              <a:off x="30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1" name="Rectangle 29"/>
            <p:cNvSpPr>
              <a:spLocks noChangeArrowheads="1"/>
            </p:cNvSpPr>
            <p:nvPr/>
          </p:nvSpPr>
          <p:spPr bwMode="auto">
            <a:xfrm>
              <a:off x="31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2" name="Rectangle 30"/>
            <p:cNvSpPr>
              <a:spLocks noChangeArrowheads="1"/>
            </p:cNvSpPr>
            <p:nvPr/>
          </p:nvSpPr>
          <p:spPr bwMode="auto">
            <a:xfrm>
              <a:off x="326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3" name="Rectangle 31"/>
            <p:cNvSpPr>
              <a:spLocks noChangeArrowheads="1"/>
            </p:cNvSpPr>
            <p:nvPr/>
          </p:nvSpPr>
          <p:spPr bwMode="auto">
            <a:xfrm>
              <a:off x="384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4" name="Rectangle 32"/>
            <p:cNvSpPr>
              <a:spLocks noChangeArrowheads="1"/>
            </p:cNvSpPr>
            <p:nvPr/>
          </p:nvSpPr>
          <p:spPr bwMode="auto">
            <a:xfrm>
              <a:off x="393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5" name="Rectangle 33"/>
            <p:cNvSpPr>
              <a:spLocks noChangeArrowheads="1"/>
            </p:cNvSpPr>
            <p:nvPr/>
          </p:nvSpPr>
          <p:spPr bwMode="auto">
            <a:xfrm>
              <a:off x="403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6" name="Rectangle 34"/>
            <p:cNvSpPr>
              <a:spLocks noChangeArrowheads="1"/>
            </p:cNvSpPr>
            <p:nvPr/>
          </p:nvSpPr>
          <p:spPr bwMode="auto">
            <a:xfrm>
              <a:off x="412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7" name="Rectangle 35"/>
            <p:cNvSpPr>
              <a:spLocks noChangeArrowheads="1"/>
            </p:cNvSpPr>
            <p:nvPr/>
          </p:nvSpPr>
          <p:spPr bwMode="auto">
            <a:xfrm>
              <a:off x="422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8" name="Rectangle 36"/>
            <p:cNvSpPr>
              <a:spLocks noChangeArrowheads="1"/>
            </p:cNvSpPr>
            <p:nvPr/>
          </p:nvSpPr>
          <p:spPr bwMode="auto">
            <a:xfrm>
              <a:off x="432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09" name="Rectangle 37"/>
            <p:cNvSpPr>
              <a:spLocks noChangeArrowheads="1"/>
            </p:cNvSpPr>
            <p:nvPr/>
          </p:nvSpPr>
          <p:spPr bwMode="auto">
            <a:xfrm>
              <a:off x="441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0" name="Rectangle 38"/>
            <p:cNvSpPr>
              <a:spLocks noChangeArrowheads="1"/>
            </p:cNvSpPr>
            <p:nvPr/>
          </p:nvSpPr>
          <p:spPr bwMode="auto">
            <a:xfrm>
              <a:off x="451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1" name="Rectangle 39"/>
            <p:cNvSpPr>
              <a:spLocks noChangeArrowheads="1"/>
            </p:cNvSpPr>
            <p:nvPr/>
          </p:nvSpPr>
          <p:spPr bwMode="auto">
            <a:xfrm>
              <a:off x="460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2" name="Rectangle 40"/>
            <p:cNvSpPr>
              <a:spLocks noChangeArrowheads="1"/>
            </p:cNvSpPr>
            <p:nvPr/>
          </p:nvSpPr>
          <p:spPr bwMode="auto">
            <a:xfrm>
              <a:off x="470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3" name="Rectangle 41"/>
            <p:cNvSpPr>
              <a:spLocks noChangeArrowheads="1"/>
            </p:cNvSpPr>
            <p:nvPr/>
          </p:nvSpPr>
          <p:spPr bwMode="auto">
            <a:xfrm>
              <a:off x="480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4" name="Rectangle 42"/>
            <p:cNvSpPr>
              <a:spLocks noChangeArrowheads="1"/>
            </p:cNvSpPr>
            <p:nvPr/>
          </p:nvSpPr>
          <p:spPr bwMode="auto">
            <a:xfrm>
              <a:off x="489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5" name="Rectangle 43"/>
            <p:cNvSpPr>
              <a:spLocks noChangeArrowheads="1"/>
            </p:cNvSpPr>
            <p:nvPr/>
          </p:nvSpPr>
          <p:spPr bwMode="auto">
            <a:xfrm>
              <a:off x="499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6" name="Rectangle 44"/>
            <p:cNvSpPr>
              <a:spLocks noChangeArrowheads="1"/>
            </p:cNvSpPr>
            <p:nvPr/>
          </p:nvSpPr>
          <p:spPr bwMode="auto">
            <a:xfrm>
              <a:off x="508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7" name="Rectangle 45"/>
            <p:cNvSpPr>
              <a:spLocks noChangeArrowheads="1"/>
            </p:cNvSpPr>
            <p:nvPr/>
          </p:nvSpPr>
          <p:spPr bwMode="auto">
            <a:xfrm>
              <a:off x="5184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8" name="Rectangle 46"/>
            <p:cNvSpPr>
              <a:spLocks noChangeArrowheads="1"/>
            </p:cNvSpPr>
            <p:nvPr/>
          </p:nvSpPr>
          <p:spPr bwMode="auto">
            <a:xfrm>
              <a:off x="5280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19" name="Rectangle 47"/>
            <p:cNvSpPr>
              <a:spLocks noChangeArrowheads="1"/>
            </p:cNvSpPr>
            <p:nvPr/>
          </p:nvSpPr>
          <p:spPr bwMode="auto">
            <a:xfrm>
              <a:off x="5376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0" name="Rectangle 48"/>
            <p:cNvSpPr>
              <a:spLocks noChangeArrowheads="1"/>
            </p:cNvSpPr>
            <p:nvPr/>
          </p:nvSpPr>
          <p:spPr bwMode="auto">
            <a:xfrm>
              <a:off x="5472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  <p:sp>
          <p:nvSpPr>
            <p:cNvPr id="2255921" name="Rectangle 49"/>
            <p:cNvSpPr>
              <a:spLocks noChangeArrowheads="1"/>
            </p:cNvSpPr>
            <p:nvPr/>
          </p:nvSpPr>
          <p:spPr bwMode="auto">
            <a:xfrm>
              <a:off x="5568" y="2688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0</a:t>
              </a:r>
            </a:p>
          </p:txBody>
        </p:sp>
      </p:grp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2133600" y="1981200"/>
            <a:ext cx="6858000" cy="457200"/>
            <a:chOff x="1344" y="2448"/>
            <a:chExt cx="4320" cy="288"/>
          </a:xfrm>
        </p:grpSpPr>
        <p:sp>
          <p:nvSpPr>
            <p:cNvPr id="2255923" name="Rectangle 51"/>
            <p:cNvSpPr>
              <a:spLocks noChangeArrowheads="1"/>
            </p:cNvSpPr>
            <p:nvPr/>
          </p:nvSpPr>
          <p:spPr bwMode="auto">
            <a:xfrm rot="-5400000">
              <a:off x="12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3.52</a:t>
              </a:r>
            </a:p>
          </p:txBody>
        </p:sp>
        <p:sp>
          <p:nvSpPr>
            <p:cNvPr id="2255924" name="Rectangle 52"/>
            <p:cNvSpPr>
              <a:spLocks noChangeArrowheads="1"/>
            </p:cNvSpPr>
            <p:nvPr/>
          </p:nvSpPr>
          <p:spPr bwMode="auto">
            <a:xfrm rot="-5400000">
              <a:off x="13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25" name="Rectangle 53"/>
            <p:cNvSpPr>
              <a:spLocks noChangeArrowheads="1"/>
            </p:cNvSpPr>
            <p:nvPr/>
          </p:nvSpPr>
          <p:spPr bwMode="auto">
            <a:xfrm rot="-5400000">
              <a:off x="14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26" name="Rectangle 54"/>
            <p:cNvSpPr>
              <a:spLocks noChangeArrowheads="1"/>
            </p:cNvSpPr>
            <p:nvPr/>
          </p:nvSpPr>
          <p:spPr bwMode="auto">
            <a:xfrm rot="-5400000">
              <a:off x="15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13.9</a:t>
              </a:r>
            </a:p>
          </p:txBody>
        </p:sp>
        <p:sp>
          <p:nvSpPr>
            <p:cNvPr id="2255927" name="Rectangle 55"/>
            <p:cNvSpPr>
              <a:spLocks noChangeArrowheads="1"/>
            </p:cNvSpPr>
            <p:nvPr/>
          </p:nvSpPr>
          <p:spPr bwMode="auto">
            <a:xfrm rot="-5400000">
              <a:off x="16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28" name="Rectangle 56"/>
            <p:cNvSpPr>
              <a:spLocks noChangeArrowheads="1"/>
            </p:cNvSpPr>
            <p:nvPr/>
          </p:nvSpPr>
          <p:spPr bwMode="auto">
            <a:xfrm rot="-5400000">
              <a:off x="17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29" name="Rectangle 57"/>
            <p:cNvSpPr>
              <a:spLocks noChangeArrowheads="1"/>
            </p:cNvSpPr>
            <p:nvPr/>
          </p:nvSpPr>
          <p:spPr bwMode="auto">
            <a:xfrm rot="-5400000">
              <a:off x="18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30" name="Rectangle 58"/>
            <p:cNvSpPr>
              <a:spLocks noChangeArrowheads="1"/>
            </p:cNvSpPr>
            <p:nvPr/>
          </p:nvSpPr>
          <p:spPr bwMode="auto">
            <a:xfrm rot="-5400000">
              <a:off x="50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1" name="Rectangle 59"/>
            <p:cNvSpPr>
              <a:spLocks noChangeArrowheads="1"/>
            </p:cNvSpPr>
            <p:nvPr/>
          </p:nvSpPr>
          <p:spPr bwMode="auto">
            <a:xfrm rot="-5400000">
              <a:off x="49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2" name="Rectangle 60"/>
            <p:cNvSpPr>
              <a:spLocks noChangeArrowheads="1"/>
            </p:cNvSpPr>
            <p:nvPr/>
          </p:nvSpPr>
          <p:spPr bwMode="auto">
            <a:xfrm rot="-5400000">
              <a:off x="48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3" name="Rectangle 61"/>
            <p:cNvSpPr>
              <a:spLocks noChangeArrowheads="1"/>
            </p:cNvSpPr>
            <p:nvPr/>
          </p:nvSpPr>
          <p:spPr bwMode="auto">
            <a:xfrm rot="-5400000">
              <a:off x="48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4" name="Rectangle 62"/>
            <p:cNvSpPr>
              <a:spLocks noChangeArrowheads="1"/>
            </p:cNvSpPr>
            <p:nvPr/>
          </p:nvSpPr>
          <p:spPr bwMode="auto">
            <a:xfrm rot="-5400000">
              <a:off x="47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0.12</a:t>
              </a:r>
            </a:p>
          </p:txBody>
        </p:sp>
        <p:sp>
          <p:nvSpPr>
            <p:cNvPr id="2255935" name="Rectangle 63"/>
            <p:cNvSpPr>
              <a:spLocks noChangeArrowheads="1"/>
            </p:cNvSpPr>
            <p:nvPr/>
          </p:nvSpPr>
          <p:spPr bwMode="auto">
            <a:xfrm rot="-5400000">
              <a:off x="46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36" name="Rectangle 64"/>
            <p:cNvSpPr>
              <a:spLocks noChangeArrowheads="1"/>
            </p:cNvSpPr>
            <p:nvPr/>
          </p:nvSpPr>
          <p:spPr bwMode="auto">
            <a:xfrm rot="-5400000">
              <a:off x="45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37" name="Rectangle 65"/>
            <p:cNvSpPr>
              <a:spLocks noChangeArrowheads="1"/>
            </p:cNvSpPr>
            <p:nvPr/>
          </p:nvSpPr>
          <p:spPr bwMode="auto">
            <a:xfrm rot="-5400000">
              <a:off x="44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8" name="Rectangle 66"/>
            <p:cNvSpPr>
              <a:spLocks noChangeArrowheads="1"/>
            </p:cNvSpPr>
            <p:nvPr/>
          </p:nvSpPr>
          <p:spPr bwMode="auto">
            <a:xfrm rot="-5400000">
              <a:off x="43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39" name="Rectangle 67"/>
            <p:cNvSpPr>
              <a:spLocks noChangeArrowheads="1"/>
            </p:cNvSpPr>
            <p:nvPr/>
          </p:nvSpPr>
          <p:spPr bwMode="auto">
            <a:xfrm rot="-5400000">
              <a:off x="422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0" name="Rectangle 68"/>
            <p:cNvSpPr>
              <a:spLocks noChangeArrowheads="1"/>
            </p:cNvSpPr>
            <p:nvPr/>
          </p:nvSpPr>
          <p:spPr bwMode="auto">
            <a:xfrm rot="-5400000">
              <a:off x="412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1" name="Rectangle 69"/>
            <p:cNvSpPr>
              <a:spLocks noChangeArrowheads="1"/>
            </p:cNvSpPr>
            <p:nvPr/>
          </p:nvSpPr>
          <p:spPr bwMode="auto">
            <a:xfrm rot="-5400000">
              <a:off x="403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0.36</a:t>
              </a:r>
            </a:p>
          </p:txBody>
        </p:sp>
        <p:sp>
          <p:nvSpPr>
            <p:cNvPr id="2255942" name="Rectangle 70"/>
            <p:cNvSpPr>
              <a:spLocks noChangeArrowheads="1"/>
            </p:cNvSpPr>
            <p:nvPr/>
          </p:nvSpPr>
          <p:spPr bwMode="auto">
            <a:xfrm rot="-5400000">
              <a:off x="393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0.08</a:t>
              </a:r>
            </a:p>
          </p:txBody>
        </p:sp>
        <p:sp>
          <p:nvSpPr>
            <p:cNvPr id="2255943" name="Rectangle 71"/>
            <p:cNvSpPr>
              <a:spLocks noChangeArrowheads="1"/>
            </p:cNvSpPr>
            <p:nvPr/>
          </p:nvSpPr>
          <p:spPr bwMode="auto">
            <a:xfrm rot="-5400000">
              <a:off x="384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0.91</a:t>
              </a:r>
            </a:p>
          </p:txBody>
        </p:sp>
        <p:sp>
          <p:nvSpPr>
            <p:cNvPr id="2255944" name="Rectangle 72"/>
            <p:cNvSpPr>
              <a:spLocks noChangeArrowheads="1"/>
            </p:cNvSpPr>
            <p:nvPr/>
          </p:nvSpPr>
          <p:spPr bwMode="auto">
            <a:xfrm rot="-5400000">
              <a:off x="374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45" name="Rectangle 73"/>
            <p:cNvSpPr>
              <a:spLocks noChangeArrowheads="1"/>
            </p:cNvSpPr>
            <p:nvPr/>
          </p:nvSpPr>
          <p:spPr bwMode="auto">
            <a:xfrm rot="-5400000">
              <a:off x="364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46" name="Rectangle 74"/>
            <p:cNvSpPr>
              <a:spLocks noChangeArrowheads="1"/>
            </p:cNvSpPr>
            <p:nvPr/>
          </p:nvSpPr>
          <p:spPr bwMode="auto">
            <a:xfrm rot="-5400000">
              <a:off x="355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0.52</a:t>
              </a:r>
            </a:p>
          </p:txBody>
        </p:sp>
        <p:sp>
          <p:nvSpPr>
            <p:cNvPr id="2255947" name="Rectangle 75"/>
            <p:cNvSpPr>
              <a:spLocks noChangeArrowheads="1"/>
            </p:cNvSpPr>
            <p:nvPr/>
          </p:nvSpPr>
          <p:spPr bwMode="auto">
            <a:xfrm rot="-5400000">
              <a:off x="345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2.16</a:t>
              </a:r>
            </a:p>
          </p:txBody>
        </p:sp>
        <p:sp>
          <p:nvSpPr>
            <p:cNvPr id="2255948" name="Rectangle 76"/>
            <p:cNvSpPr>
              <a:spLocks noChangeArrowheads="1"/>
            </p:cNvSpPr>
            <p:nvPr/>
          </p:nvSpPr>
          <p:spPr bwMode="auto">
            <a:xfrm rot="-5400000">
              <a:off x="336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132</a:t>
              </a:r>
            </a:p>
          </p:txBody>
        </p:sp>
        <p:sp>
          <p:nvSpPr>
            <p:cNvPr id="2255949" name="Rectangle 77"/>
            <p:cNvSpPr>
              <a:spLocks noChangeArrowheads="1"/>
            </p:cNvSpPr>
            <p:nvPr/>
          </p:nvSpPr>
          <p:spPr bwMode="auto">
            <a:xfrm rot="-5400000">
              <a:off x="326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19.5</a:t>
              </a:r>
            </a:p>
          </p:txBody>
        </p:sp>
        <p:sp>
          <p:nvSpPr>
            <p:cNvPr id="2255950" name="Rectangle 78"/>
            <p:cNvSpPr>
              <a:spLocks noChangeArrowheads="1"/>
            </p:cNvSpPr>
            <p:nvPr/>
          </p:nvSpPr>
          <p:spPr bwMode="auto">
            <a:xfrm rot="-5400000">
              <a:off x="316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0.53</a:t>
              </a:r>
            </a:p>
          </p:txBody>
        </p:sp>
        <p:sp>
          <p:nvSpPr>
            <p:cNvPr id="2255951" name="Rectangle 79"/>
            <p:cNvSpPr>
              <a:spLocks noChangeArrowheads="1"/>
            </p:cNvSpPr>
            <p:nvPr/>
          </p:nvSpPr>
          <p:spPr bwMode="auto">
            <a:xfrm rot="-5400000">
              <a:off x="30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3.68</a:t>
              </a:r>
            </a:p>
          </p:txBody>
        </p:sp>
        <p:sp>
          <p:nvSpPr>
            <p:cNvPr id="2255952" name="Rectangle 80"/>
            <p:cNvSpPr>
              <a:spLocks noChangeArrowheads="1"/>
            </p:cNvSpPr>
            <p:nvPr/>
          </p:nvSpPr>
          <p:spPr bwMode="auto">
            <a:xfrm rot="-5400000">
              <a:off x="29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5.52</a:t>
              </a:r>
            </a:p>
          </p:txBody>
        </p:sp>
        <p:sp>
          <p:nvSpPr>
            <p:cNvPr id="2255953" name="Rectangle 81"/>
            <p:cNvSpPr>
              <a:spLocks noChangeArrowheads="1"/>
            </p:cNvSpPr>
            <p:nvPr/>
          </p:nvSpPr>
          <p:spPr bwMode="auto">
            <a:xfrm rot="-5400000">
              <a:off x="28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12.7</a:t>
              </a:r>
            </a:p>
          </p:txBody>
        </p:sp>
        <p:sp>
          <p:nvSpPr>
            <p:cNvPr id="2255954" name="Rectangle 82"/>
            <p:cNvSpPr>
              <a:spLocks noChangeArrowheads="1"/>
            </p:cNvSpPr>
            <p:nvPr/>
          </p:nvSpPr>
          <p:spPr bwMode="auto">
            <a:xfrm rot="-5400000">
              <a:off x="27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55" name="Rectangle 83"/>
            <p:cNvSpPr>
              <a:spLocks noChangeArrowheads="1"/>
            </p:cNvSpPr>
            <p:nvPr/>
          </p:nvSpPr>
          <p:spPr bwMode="auto">
            <a:xfrm rot="-5400000">
              <a:off x="268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56" name="Rectangle 84"/>
            <p:cNvSpPr>
              <a:spLocks noChangeArrowheads="1"/>
            </p:cNvSpPr>
            <p:nvPr/>
          </p:nvSpPr>
          <p:spPr bwMode="auto">
            <a:xfrm rot="-5400000">
              <a:off x="259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26.6</a:t>
              </a:r>
            </a:p>
          </p:txBody>
        </p:sp>
        <p:sp>
          <p:nvSpPr>
            <p:cNvPr id="2255957" name="Rectangle 85"/>
            <p:cNvSpPr>
              <a:spLocks noChangeArrowheads="1"/>
            </p:cNvSpPr>
            <p:nvPr/>
          </p:nvSpPr>
          <p:spPr bwMode="auto">
            <a:xfrm rot="-5400000">
              <a:off x="249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0.22</a:t>
              </a:r>
            </a:p>
          </p:txBody>
        </p:sp>
        <p:sp>
          <p:nvSpPr>
            <p:cNvPr id="2255958" name="Rectangle 86"/>
            <p:cNvSpPr>
              <a:spLocks noChangeArrowheads="1"/>
            </p:cNvSpPr>
            <p:nvPr/>
          </p:nvSpPr>
          <p:spPr bwMode="auto">
            <a:xfrm rot="-5400000">
              <a:off x="240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  <p:sp>
          <p:nvSpPr>
            <p:cNvPr id="2255959" name="Rectangle 87"/>
            <p:cNvSpPr>
              <a:spLocks noChangeArrowheads="1"/>
            </p:cNvSpPr>
            <p:nvPr/>
          </p:nvSpPr>
          <p:spPr bwMode="auto">
            <a:xfrm rot="-5400000">
              <a:off x="230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0" name="Rectangle 88"/>
            <p:cNvSpPr>
              <a:spLocks noChangeArrowheads="1"/>
            </p:cNvSpPr>
            <p:nvPr/>
          </p:nvSpPr>
          <p:spPr bwMode="auto">
            <a:xfrm rot="-5400000">
              <a:off x="2208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11.1</a:t>
              </a:r>
            </a:p>
          </p:txBody>
        </p:sp>
        <p:sp>
          <p:nvSpPr>
            <p:cNvPr id="2255961" name="Rectangle 89"/>
            <p:cNvSpPr>
              <a:spLocks noChangeArrowheads="1"/>
            </p:cNvSpPr>
            <p:nvPr/>
          </p:nvSpPr>
          <p:spPr bwMode="auto">
            <a:xfrm rot="-5400000">
              <a:off x="211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18.2</a:t>
              </a:r>
            </a:p>
          </p:txBody>
        </p:sp>
        <p:sp>
          <p:nvSpPr>
            <p:cNvPr id="2255962" name="Rectangle 90"/>
            <p:cNvSpPr>
              <a:spLocks noChangeArrowheads="1"/>
            </p:cNvSpPr>
            <p:nvPr/>
          </p:nvSpPr>
          <p:spPr bwMode="auto">
            <a:xfrm rot="-5400000">
              <a:off x="201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10.4</a:t>
              </a:r>
            </a:p>
          </p:txBody>
        </p:sp>
        <p:sp>
          <p:nvSpPr>
            <p:cNvPr id="2255963" name="Rectangle 91"/>
            <p:cNvSpPr>
              <a:spLocks noChangeArrowheads="1"/>
            </p:cNvSpPr>
            <p:nvPr/>
          </p:nvSpPr>
          <p:spPr bwMode="auto">
            <a:xfrm rot="-5400000">
              <a:off x="192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2.25</a:t>
              </a:r>
            </a:p>
          </p:txBody>
        </p:sp>
        <p:sp>
          <p:nvSpPr>
            <p:cNvPr id="2255964" name="Rectangle 92"/>
            <p:cNvSpPr>
              <a:spLocks noChangeArrowheads="1"/>
            </p:cNvSpPr>
            <p:nvPr/>
          </p:nvSpPr>
          <p:spPr bwMode="auto">
            <a:xfrm rot="-5400000">
              <a:off x="5280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0.06</a:t>
              </a:r>
            </a:p>
          </p:txBody>
        </p:sp>
        <p:sp>
          <p:nvSpPr>
            <p:cNvPr id="2255965" name="Rectangle 93"/>
            <p:cNvSpPr>
              <a:spLocks noChangeArrowheads="1"/>
            </p:cNvSpPr>
            <p:nvPr/>
          </p:nvSpPr>
          <p:spPr bwMode="auto">
            <a:xfrm rot="-5400000">
              <a:off x="5376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6" name="Rectangle 94"/>
            <p:cNvSpPr>
              <a:spLocks noChangeArrowheads="1"/>
            </p:cNvSpPr>
            <p:nvPr/>
          </p:nvSpPr>
          <p:spPr bwMode="auto">
            <a:xfrm rot="-5400000">
              <a:off x="5472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0.29</a:t>
              </a:r>
            </a:p>
          </p:txBody>
        </p:sp>
        <p:sp>
          <p:nvSpPr>
            <p:cNvPr id="2255967" name="Rectangle 95"/>
            <p:cNvSpPr>
              <a:spLocks noChangeArrowheads="1"/>
            </p:cNvSpPr>
            <p:nvPr/>
          </p:nvSpPr>
          <p:spPr bwMode="auto">
            <a:xfrm rot="-5400000">
              <a:off x="5184" y="2544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>
                  <a:latin typeface="Tahoma" charset="0"/>
                  <a:cs typeface="+mn-cs"/>
                </a:rPr>
                <a:t>0</a:t>
              </a:r>
            </a:p>
          </p:txBody>
        </p:sp>
      </p:grpSp>
      <p:grpSp>
        <p:nvGrpSpPr>
          <p:cNvPr id="70660" name="Group 96"/>
          <p:cNvGrpSpPr>
            <a:grpSpLocks/>
          </p:cNvGrpSpPr>
          <p:nvPr/>
        </p:nvGrpSpPr>
        <p:grpSpPr bwMode="auto">
          <a:xfrm>
            <a:off x="152400" y="2743200"/>
            <a:ext cx="8839200" cy="685800"/>
            <a:chOff x="96" y="2496"/>
            <a:chExt cx="5568" cy="432"/>
          </a:xfrm>
        </p:grpSpPr>
        <p:grpSp>
          <p:nvGrpSpPr>
            <p:cNvPr id="70824" name="Group 97"/>
            <p:cNvGrpSpPr>
              <a:grpSpLocks/>
            </p:cNvGrpSpPr>
            <p:nvPr/>
          </p:nvGrpSpPr>
          <p:grpSpPr bwMode="auto">
            <a:xfrm>
              <a:off x="96" y="2496"/>
              <a:ext cx="5568" cy="144"/>
              <a:chOff x="96" y="2688"/>
              <a:chExt cx="5568" cy="144"/>
            </a:xfrm>
          </p:grpSpPr>
          <p:sp>
            <p:nvSpPr>
              <p:cNvPr id="2255970" name="Rectangle 98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1" name="Rectangle 9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2" name="Rectangle 100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3" name="Rectangle 101"/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4" name="Rectangle 102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5" name="Rectangle 103"/>
              <p:cNvSpPr>
                <a:spLocks noChangeArrowheads="1"/>
              </p:cNvSpPr>
              <p:nvPr/>
            </p:nvSpPr>
            <p:spPr bwMode="auto">
              <a:xfrm>
                <a:off x="336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6" name="Rectangle 104"/>
              <p:cNvSpPr>
                <a:spLocks noChangeArrowheads="1"/>
              </p:cNvSpPr>
              <p:nvPr/>
            </p:nvSpPr>
            <p:spPr bwMode="auto">
              <a:xfrm>
                <a:off x="345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7" name="Rectangle 105"/>
              <p:cNvSpPr>
                <a:spLocks noChangeArrowheads="1"/>
              </p:cNvSpPr>
              <p:nvPr/>
            </p:nvSpPr>
            <p:spPr bwMode="auto">
              <a:xfrm>
                <a:off x="364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78" name="Rectangle 106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79" name="Rectangle 10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Majority</a:t>
                </a:r>
              </a:p>
            </p:txBody>
          </p:sp>
          <p:sp>
            <p:nvSpPr>
              <p:cNvPr id="2255980" name="Rectangle 108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1" name="Rectangle 10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2" name="Rectangle 11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3" name="Rectangle 111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4" name="Rectangle 112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5" name="Rectangle 113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86" name="Rectangle 1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7" name="Rectangle 115"/>
              <p:cNvSpPr>
                <a:spLocks noChangeArrowheads="1"/>
              </p:cNvSpPr>
              <p:nvPr/>
            </p:nvSpPr>
            <p:spPr bwMode="auto">
              <a:xfrm>
                <a:off x="22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8" name="Rectangle 11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89" name="Rectangle 117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0" name="Rectangle 118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1" name="Rectangle 119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2" name="Rectangle 120"/>
              <p:cNvSpPr>
                <a:spLocks noChangeArrowheads="1"/>
              </p:cNvSpPr>
              <p:nvPr/>
            </p:nvSpPr>
            <p:spPr bwMode="auto">
              <a:xfrm>
                <a:off x="3552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3" name="Rectangle 121"/>
              <p:cNvSpPr>
                <a:spLocks noChangeArrowheads="1"/>
              </p:cNvSpPr>
              <p:nvPr/>
            </p:nvSpPr>
            <p:spPr bwMode="auto">
              <a:xfrm>
                <a:off x="2976" y="268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5994" name="Rectangle 1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5" name="Rectangle 123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6" name="Rectangle 124"/>
              <p:cNvSpPr>
                <a:spLocks noChangeArrowheads="1"/>
              </p:cNvSpPr>
              <p:nvPr/>
            </p:nvSpPr>
            <p:spPr bwMode="auto">
              <a:xfrm>
                <a:off x="326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7" name="Rectangle 125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8" name="Rectangle 126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5999" name="Rectangle 127"/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0" name="Rectangle 128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1" name="Rectangle 129"/>
              <p:cNvSpPr>
                <a:spLocks noChangeArrowheads="1"/>
              </p:cNvSpPr>
              <p:nvPr/>
            </p:nvSpPr>
            <p:spPr bwMode="auto">
              <a:xfrm>
                <a:off x="422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2" name="Rectangle 130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3" name="Rectangle 131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4" name="Rectangle 132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5" name="Rectangle 133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6" name="Rectangle 134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7" name="Rectangle 135"/>
              <p:cNvSpPr>
                <a:spLocks noChangeArrowheads="1"/>
              </p:cNvSpPr>
              <p:nvPr/>
            </p:nvSpPr>
            <p:spPr bwMode="auto">
              <a:xfrm>
                <a:off x="480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8" name="Rectangle 136"/>
              <p:cNvSpPr>
                <a:spLocks noChangeArrowheads="1"/>
              </p:cNvSpPr>
              <p:nvPr/>
            </p:nvSpPr>
            <p:spPr bwMode="auto">
              <a:xfrm>
                <a:off x="489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09" name="Rectangle 137"/>
              <p:cNvSpPr>
                <a:spLocks noChangeArrowheads="1"/>
              </p:cNvSpPr>
              <p:nvPr/>
            </p:nvSpPr>
            <p:spPr bwMode="auto">
              <a:xfrm>
                <a:off x="499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0" name="Rectangle 138"/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1" name="Rectangle 139"/>
              <p:cNvSpPr>
                <a:spLocks noChangeArrowheads="1"/>
              </p:cNvSpPr>
              <p:nvPr/>
            </p:nvSpPr>
            <p:spPr bwMode="auto">
              <a:xfrm>
                <a:off x="5184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2" name="Rectangle 140"/>
              <p:cNvSpPr>
                <a:spLocks noChangeArrowheads="1"/>
              </p:cNvSpPr>
              <p:nvPr/>
            </p:nvSpPr>
            <p:spPr bwMode="auto">
              <a:xfrm>
                <a:off x="5280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3" name="Rectangle 141"/>
              <p:cNvSpPr>
                <a:spLocks noChangeArrowheads="1"/>
              </p:cNvSpPr>
              <p:nvPr/>
            </p:nvSpPr>
            <p:spPr bwMode="auto">
              <a:xfrm>
                <a:off x="5376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4" name="Rectangle 142"/>
              <p:cNvSpPr>
                <a:spLocks noChangeArrowheads="1"/>
              </p:cNvSpPr>
              <p:nvPr/>
            </p:nvSpPr>
            <p:spPr bwMode="auto">
              <a:xfrm>
                <a:off x="5472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5" name="Rectangle 143"/>
              <p:cNvSpPr>
                <a:spLocks noChangeArrowheads="1"/>
              </p:cNvSpPr>
              <p:nvPr/>
            </p:nvSpPr>
            <p:spPr bwMode="auto">
              <a:xfrm>
                <a:off x="5568" y="268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5" name="Group 144"/>
            <p:cNvGrpSpPr>
              <a:grpSpLocks/>
            </p:cNvGrpSpPr>
            <p:nvPr/>
          </p:nvGrpSpPr>
          <p:grpSpPr bwMode="auto">
            <a:xfrm>
              <a:off x="96" y="2640"/>
              <a:ext cx="5568" cy="144"/>
              <a:chOff x="96" y="2832"/>
              <a:chExt cx="5568" cy="144"/>
            </a:xfrm>
          </p:grpSpPr>
          <p:sp>
            <p:nvSpPr>
              <p:cNvPr id="2256017" name="Rectangle 14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8" name="Rectangle 146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19" name="Rectangle 14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0" name="Rectangle 14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1" name="Rectangle 14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2" name="Rectangle 150"/>
              <p:cNvSpPr>
                <a:spLocks noChangeArrowheads="1"/>
              </p:cNvSpPr>
              <p:nvPr/>
            </p:nvSpPr>
            <p:spPr bwMode="auto">
              <a:xfrm>
                <a:off x="336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3" name="Rectangle 151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4" name="Rectangle 152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5" name="Rectangle 153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26" name="Rectangle 154"/>
              <p:cNvSpPr>
                <a:spLocks noChangeArrowheads="1"/>
              </p:cNvSpPr>
              <p:nvPr/>
            </p:nvSpPr>
            <p:spPr bwMode="auto">
              <a:xfrm>
                <a:off x="96" y="283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Intersection</a:t>
                </a:r>
              </a:p>
            </p:txBody>
          </p:sp>
          <p:sp>
            <p:nvSpPr>
              <p:cNvPr id="2256027" name="Rectangle 15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8" name="Rectangle 15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29" name="Rectangle 157"/>
              <p:cNvSpPr>
                <a:spLocks noChangeArrowheads="1"/>
              </p:cNvSpPr>
              <p:nvPr/>
            </p:nvSpPr>
            <p:spPr bwMode="auto">
              <a:xfrm>
                <a:off x="1440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0" name="Rectangle 158"/>
              <p:cNvSpPr>
                <a:spLocks noChangeArrowheads="1"/>
              </p:cNvSpPr>
              <p:nvPr/>
            </p:nvSpPr>
            <p:spPr bwMode="auto">
              <a:xfrm>
                <a:off x="15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1" name="Rectangle 159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2" name="Rectangle 160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3" name="Rectangle 16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5" name="Rectangle 163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36" name="Rectangle 164"/>
              <p:cNvSpPr>
                <a:spLocks noChangeArrowheads="1"/>
              </p:cNvSpPr>
              <p:nvPr/>
            </p:nvSpPr>
            <p:spPr bwMode="auto">
              <a:xfrm>
                <a:off x="201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7" name="Rectangle 16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8" name="Rectangle 166"/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39" name="Rectangle 167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0" name="Rectangle 16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41" name="Rectangle 169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2" name="Rectangle 17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3" name="Rectangle 171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4" name="Rectangle 17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5" name="Rectangle 173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6" name="Rectangle 174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7" name="Rectangle 175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8" name="Rectangle 17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49" name="Rectangle 177"/>
              <p:cNvSpPr>
                <a:spLocks noChangeArrowheads="1"/>
              </p:cNvSpPr>
              <p:nvPr/>
            </p:nvSpPr>
            <p:spPr bwMode="auto">
              <a:xfrm>
                <a:off x="432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0" name="Rectangle 178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1" name="Rectangle 179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2" name="Rectangle 18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3" name="Rectangle 181"/>
              <p:cNvSpPr>
                <a:spLocks noChangeArrowheads="1"/>
              </p:cNvSpPr>
              <p:nvPr/>
            </p:nvSpPr>
            <p:spPr bwMode="auto">
              <a:xfrm>
                <a:off x="470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4" name="Rectangle 182"/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5" name="Rectangle 183"/>
              <p:cNvSpPr>
                <a:spLocks noChangeArrowheads="1"/>
              </p:cNvSpPr>
              <p:nvPr/>
            </p:nvSpPr>
            <p:spPr bwMode="auto">
              <a:xfrm>
                <a:off x="489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6" name="Rectangle 18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7" name="Rectangle 185"/>
              <p:cNvSpPr>
                <a:spLocks noChangeArrowheads="1"/>
              </p:cNvSpPr>
              <p:nvPr/>
            </p:nvSpPr>
            <p:spPr bwMode="auto">
              <a:xfrm>
                <a:off x="508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8" name="Rectangle 186"/>
              <p:cNvSpPr>
                <a:spLocks noChangeArrowheads="1"/>
              </p:cNvSpPr>
              <p:nvPr/>
            </p:nvSpPr>
            <p:spPr bwMode="auto">
              <a:xfrm>
                <a:off x="5184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59" name="Rectangle 187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0" name="Rectangle 188"/>
              <p:cNvSpPr>
                <a:spLocks noChangeArrowheads="1"/>
              </p:cNvSpPr>
              <p:nvPr/>
            </p:nvSpPr>
            <p:spPr bwMode="auto">
              <a:xfrm>
                <a:off x="5376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1" name="Rectangle 189"/>
              <p:cNvSpPr>
                <a:spLocks noChangeArrowheads="1"/>
              </p:cNvSpPr>
              <p:nvPr/>
            </p:nvSpPr>
            <p:spPr bwMode="auto">
              <a:xfrm>
                <a:off x="5472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62" name="Rectangle 190"/>
              <p:cNvSpPr>
                <a:spLocks noChangeArrowheads="1"/>
              </p:cNvSpPr>
              <p:nvPr/>
            </p:nvSpPr>
            <p:spPr bwMode="auto">
              <a:xfrm>
                <a:off x="5568" y="283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  <p:grpSp>
          <p:nvGrpSpPr>
            <p:cNvPr id="70826" name="Group 191"/>
            <p:cNvGrpSpPr>
              <a:grpSpLocks/>
            </p:cNvGrpSpPr>
            <p:nvPr/>
          </p:nvGrpSpPr>
          <p:grpSpPr bwMode="auto">
            <a:xfrm>
              <a:off x="96" y="2784"/>
              <a:ext cx="5568" cy="144"/>
              <a:chOff x="96" y="2976"/>
              <a:chExt cx="5568" cy="144"/>
            </a:xfrm>
          </p:grpSpPr>
          <p:sp>
            <p:nvSpPr>
              <p:cNvPr id="2256064" name="Rectangle 192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5" name="Rectangle 19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6" name="Rectangle 194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7" name="Rectangle 195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8" name="Rectangle 196"/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69" name="Rectangle 19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0" name="Rectangle 198"/>
              <p:cNvSpPr>
                <a:spLocks noChangeArrowheads="1"/>
              </p:cNvSpPr>
              <p:nvPr/>
            </p:nvSpPr>
            <p:spPr bwMode="auto">
              <a:xfrm>
                <a:off x="345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1" name="Rectangle 199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2" name="Rectangle 200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3" name="Rectangle 2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Union</a:t>
                </a:r>
              </a:p>
            </p:txBody>
          </p:sp>
          <p:sp>
            <p:nvSpPr>
              <p:cNvPr id="2256074" name="Rectangle 202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5" name="Rectangle 203"/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6" name="Rectangle 20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7" name="Rectangle 205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8" name="Rectangle 206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79" name="Rectangle 207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0" name="Rectangle 208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1" name="Rectangle 209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2" name="Rectangle 210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3" name="Rectangle 211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4" name="Rectangle 212"/>
              <p:cNvSpPr>
                <a:spLocks noChangeArrowheads="1"/>
              </p:cNvSpPr>
              <p:nvPr/>
            </p:nvSpPr>
            <p:spPr bwMode="auto">
              <a:xfrm>
                <a:off x="259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5" name="Rectangle 213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6" name="Rectangle 214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87" name="Rectangle 215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8" name="Rectangle 216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89" name="Rectangle 217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0" name="Rectangle 218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1" name="Rectangle 219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2" name="Rectangle 220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3" name="Rectangle 221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4" name="Rectangle 222"/>
              <p:cNvSpPr>
                <a:spLocks noChangeArrowheads="1"/>
              </p:cNvSpPr>
              <p:nvPr/>
            </p:nvSpPr>
            <p:spPr bwMode="auto">
              <a:xfrm>
                <a:off x="412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5" name="Rectangle 223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096" name="Rectangle 224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7" name="Rectangle 225"/>
              <p:cNvSpPr>
                <a:spLocks noChangeArrowheads="1"/>
              </p:cNvSpPr>
              <p:nvPr/>
            </p:nvSpPr>
            <p:spPr bwMode="auto">
              <a:xfrm>
                <a:off x="441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8" name="Rectangle 226"/>
              <p:cNvSpPr>
                <a:spLocks noChangeArrowheads="1"/>
              </p:cNvSpPr>
              <p:nvPr/>
            </p:nvSpPr>
            <p:spPr bwMode="auto">
              <a:xfrm>
                <a:off x="451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099" name="Rectangle 227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0" name="Rectangle 22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1" name="Rectangle 229"/>
              <p:cNvSpPr>
                <a:spLocks noChangeArrowheads="1"/>
              </p:cNvSpPr>
              <p:nvPr/>
            </p:nvSpPr>
            <p:spPr bwMode="auto">
              <a:xfrm>
                <a:off x="4800" y="297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02" name="Rectangle 230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3" name="Rectangle 231"/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4" name="Rectangle 23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5" name="Rectangle 233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6" name="Rectangle 234"/>
              <p:cNvSpPr>
                <a:spLocks noChangeArrowheads="1"/>
              </p:cNvSpPr>
              <p:nvPr/>
            </p:nvSpPr>
            <p:spPr bwMode="auto">
              <a:xfrm>
                <a:off x="5280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7" name="Rectangle 235"/>
              <p:cNvSpPr>
                <a:spLocks noChangeArrowheads="1"/>
              </p:cNvSpPr>
              <p:nvPr/>
            </p:nvSpPr>
            <p:spPr bwMode="auto">
              <a:xfrm>
                <a:off x="5376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8" name="Rectangle 236"/>
              <p:cNvSpPr>
                <a:spLocks noChangeArrowheads="1"/>
              </p:cNvSpPr>
              <p:nvPr/>
            </p:nvSpPr>
            <p:spPr bwMode="auto">
              <a:xfrm>
                <a:off x="5472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56109" name="Rectangle 237"/>
              <p:cNvSpPr>
                <a:spLocks noChangeArrowheads="1"/>
              </p:cNvSpPr>
              <p:nvPr/>
            </p:nvSpPr>
            <p:spPr bwMode="auto">
              <a:xfrm>
                <a:off x="5568" y="297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</p:grpSp>
      </p:grpSp>
      <p:grpSp>
        <p:nvGrpSpPr>
          <p:cNvPr id="70661" name="Group 238"/>
          <p:cNvGrpSpPr>
            <a:grpSpLocks/>
          </p:cNvGrpSpPr>
          <p:nvPr/>
        </p:nvGrpSpPr>
        <p:grpSpPr bwMode="auto">
          <a:xfrm>
            <a:off x="1787525" y="3581400"/>
            <a:ext cx="6518275" cy="3048000"/>
            <a:chOff x="624" y="2256"/>
            <a:chExt cx="4106" cy="1920"/>
          </a:xfrm>
        </p:grpSpPr>
        <p:sp>
          <p:nvSpPr>
            <p:cNvPr id="2256111" name="Line 239"/>
            <p:cNvSpPr>
              <a:spLocks noChangeShapeType="1"/>
            </p:cNvSpPr>
            <p:nvPr/>
          </p:nvSpPr>
          <p:spPr bwMode="auto">
            <a:xfrm>
              <a:off x="842" y="403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2" name="Line 240"/>
            <p:cNvSpPr>
              <a:spLocks noChangeShapeType="1"/>
            </p:cNvSpPr>
            <p:nvPr/>
          </p:nvSpPr>
          <p:spPr bwMode="auto">
            <a:xfrm flipV="1">
              <a:off x="842" y="225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3" name="Line 241"/>
            <p:cNvSpPr>
              <a:spLocks noChangeShapeType="1"/>
            </p:cNvSpPr>
            <p:nvPr/>
          </p:nvSpPr>
          <p:spPr bwMode="auto">
            <a:xfrm flipH="1">
              <a:off x="794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4" name="Line 242"/>
            <p:cNvSpPr>
              <a:spLocks noChangeShapeType="1"/>
            </p:cNvSpPr>
            <p:nvPr/>
          </p:nvSpPr>
          <p:spPr bwMode="auto">
            <a:xfrm flipH="1">
              <a:off x="794" y="3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5" name="Line 243"/>
            <p:cNvSpPr>
              <a:spLocks noChangeShapeType="1"/>
            </p:cNvSpPr>
            <p:nvPr/>
          </p:nvSpPr>
          <p:spPr bwMode="auto">
            <a:xfrm flipH="1">
              <a:off x="794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6" name="Line 244"/>
            <p:cNvSpPr>
              <a:spLocks noChangeShapeType="1"/>
            </p:cNvSpPr>
            <p:nvPr/>
          </p:nvSpPr>
          <p:spPr bwMode="auto">
            <a:xfrm flipH="1">
              <a:off x="794" y="26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7" name="Line 245"/>
            <p:cNvSpPr>
              <a:spLocks noChangeShapeType="1"/>
            </p:cNvSpPr>
            <p:nvPr/>
          </p:nvSpPr>
          <p:spPr bwMode="auto">
            <a:xfrm flipH="1">
              <a:off x="794" y="23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8" name="Line 246"/>
            <p:cNvSpPr>
              <a:spLocks noChangeShapeType="1"/>
            </p:cNvSpPr>
            <p:nvPr/>
          </p:nvSpPr>
          <p:spPr bwMode="auto">
            <a:xfrm>
              <a:off x="156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19" name="Line 247"/>
            <p:cNvSpPr>
              <a:spLocks noChangeShapeType="1"/>
            </p:cNvSpPr>
            <p:nvPr/>
          </p:nvSpPr>
          <p:spPr bwMode="auto">
            <a:xfrm>
              <a:off x="228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0" name="Line 248"/>
            <p:cNvSpPr>
              <a:spLocks noChangeShapeType="1"/>
            </p:cNvSpPr>
            <p:nvPr/>
          </p:nvSpPr>
          <p:spPr bwMode="auto">
            <a:xfrm>
              <a:off x="300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1" name="Line 249"/>
            <p:cNvSpPr>
              <a:spLocks noChangeShapeType="1"/>
            </p:cNvSpPr>
            <p:nvPr/>
          </p:nvSpPr>
          <p:spPr bwMode="auto">
            <a:xfrm>
              <a:off x="372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2" name="Line 250"/>
            <p:cNvSpPr>
              <a:spLocks noChangeShapeType="1"/>
            </p:cNvSpPr>
            <p:nvPr/>
          </p:nvSpPr>
          <p:spPr bwMode="auto">
            <a:xfrm>
              <a:off x="444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123" name="Text Box 251"/>
            <p:cNvSpPr txBox="1">
              <a:spLocks noChangeArrowheads="1"/>
            </p:cNvSpPr>
            <p:nvPr/>
          </p:nvSpPr>
          <p:spPr bwMode="auto">
            <a:xfrm>
              <a:off x="624" y="3609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4" name="Text Box 252"/>
            <p:cNvSpPr txBox="1">
              <a:spLocks noChangeArrowheads="1"/>
            </p:cNvSpPr>
            <p:nvPr/>
          </p:nvSpPr>
          <p:spPr bwMode="auto">
            <a:xfrm>
              <a:off x="624" y="3273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25" name="Text Box 253"/>
            <p:cNvSpPr txBox="1">
              <a:spLocks noChangeArrowheads="1"/>
            </p:cNvSpPr>
            <p:nvPr/>
          </p:nvSpPr>
          <p:spPr bwMode="auto">
            <a:xfrm>
              <a:off x="624" y="2937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26" name="Text Box 254"/>
            <p:cNvSpPr txBox="1">
              <a:spLocks noChangeArrowheads="1"/>
            </p:cNvSpPr>
            <p:nvPr/>
          </p:nvSpPr>
          <p:spPr bwMode="auto">
            <a:xfrm>
              <a:off x="624" y="2592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27" name="Text Box 255"/>
            <p:cNvSpPr txBox="1">
              <a:spLocks noChangeArrowheads="1"/>
            </p:cNvSpPr>
            <p:nvPr/>
          </p:nvSpPr>
          <p:spPr bwMode="auto">
            <a:xfrm>
              <a:off x="624" y="2256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  <p:sp>
          <p:nvSpPr>
            <p:cNvPr id="2256128" name="Text Box 256"/>
            <p:cNvSpPr txBox="1">
              <a:spLocks noChangeArrowheads="1"/>
            </p:cNvSpPr>
            <p:nvPr/>
          </p:nvSpPr>
          <p:spPr bwMode="auto">
            <a:xfrm>
              <a:off x="146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0.2</a:t>
              </a:r>
            </a:p>
          </p:txBody>
        </p:sp>
        <p:sp>
          <p:nvSpPr>
            <p:cNvPr id="2256129" name="Text Box 257"/>
            <p:cNvSpPr txBox="1">
              <a:spLocks noChangeArrowheads="1"/>
            </p:cNvSpPr>
            <p:nvPr/>
          </p:nvSpPr>
          <p:spPr bwMode="auto">
            <a:xfrm>
              <a:off x="218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0.4</a:t>
              </a:r>
            </a:p>
          </p:txBody>
        </p:sp>
        <p:sp>
          <p:nvSpPr>
            <p:cNvPr id="2256130" name="Text Box 258"/>
            <p:cNvSpPr txBox="1">
              <a:spLocks noChangeArrowheads="1"/>
            </p:cNvSpPr>
            <p:nvPr/>
          </p:nvSpPr>
          <p:spPr bwMode="auto">
            <a:xfrm>
              <a:off x="290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0.6</a:t>
              </a:r>
            </a:p>
          </p:txBody>
        </p:sp>
        <p:sp>
          <p:nvSpPr>
            <p:cNvPr id="2256131" name="Text Box 259"/>
            <p:cNvSpPr txBox="1">
              <a:spLocks noChangeArrowheads="1"/>
            </p:cNvSpPr>
            <p:nvPr/>
          </p:nvSpPr>
          <p:spPr bwMode="auto">
            <a:xfrm>
              <a:off x="362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0.8</a:t>
              </a:r>
            </a:p>
          </p:txBody>
        </p:sp>
        <p:sp>
          <p:nvSpPr>
            <p:cNvPr id="2256132" name="Text Box 260"/>
            <p:cNvSpPr txBox="1">
              <a:spLocks noChangeArrowheads="1"/>
            </p:cNvSpPr>
            <p:nvPr/>
          </p:nvSpPr>
          <p:spPr bwMode="auto">
            <a:xfrm>
              <a:off x="4346" y="4041"/>
              <a:ext cx="21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>
                  <a:latin typeface="Tahoma" charset="0"/>
                  <a:cs typeface="+mn-cs"/>
                </a:rPr>
                <a:t>1.0</a:t>
              </a:r>
            </a:p>
          </p:txBody>
        </p:sp>
      </p:grpSp>
      <p:sp>
        <p:nvSpPr>
          <p:cNvPr id="2256133" name="Text Box 261"/>
          <p:cNvSpPr txBox="1">
            <a:spLocks noChangeArrowheads="1"/>
          </p:cNvSpPr>
          <p:nvPr/>
        </p:nvSpPr>
        <p:spPr bwMode="auto">
          <a:xfrm>
            <a:off x="3327400" y="6583363"/>
            <a:ext cx="2082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FPR=FP/N=1-Specificity</a:t>
            </a:r>
          </a:p>
        </p:txBody>
      </p:sp>
      <p:sp>
        <p:nvSpPr>
          <p:cNvPr id="2256134" name="Text Box 262"/>
          <p:cNvSpPr txBox="1">
            <a:spLocks noChangeArrowheads="1"/>
          </p:cNvSpPr>
          <p:nvPr/>
        </p:nvSpPr>
        <p:spPr bwMode="auto">
          <a:xfrm rot="-5400000">
            <a:off x="631032" y="4868069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TPR=TP/P=Sensitivity</a:t>
            </a:r>
          </a:p>
        </p:txBody>
      </p:sp>
      <p:sp>
        <p:nvSpPr>
          <p:cNvPr id="2256135" name="Oval 263"/>
          <p:cNvSpPr>
            <a:spLocks noChangeArrowheads="1"/>
          </p:cNvSpPr>
          <p:nvPr/>
        </p:nvSpPr>
        <p:spPr bwMode="auto">
          <a:xfrm>
            <a:off x="3311525" y="4724400"/>
            <a:ext cx="76200" cy="762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6" name="Oval 264"/>
          <p:cNvSpPr>
            <a:spLocks noChangeArrowheads="1"/>
          </p:cNvSpPr>
          <p:nvPr/>
        </p:nvSpPr>
        <p:spPr bwMode="auto">
          <a:xfrm>
            <a:off x="2701925" y="51054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7" name="Oval 265"/>
          <p:cNvSpPr>
            <a:spLocks noChangeArrowheads="1"/>
          </p:cNvSpPr>
          <p:nvPr/>
        </p:nvSpPr>
        <p:spPr bwMode="auto">
          <a:xfrm>
            <a:off x="4835525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256138" name="Text Box 266"/>
          <p:cNvSpPr txBox="1">
            <a:spLocks noChangeArrowheads="1"/>
          </p:cNvSpPr>
          <p:nvPr/>
        </p:nvSpPr>
        <p:spPr bwMode="auto">
          <a:xfrm>
            <a:off x="3735388" y="5943600"/>
            <a:ext cx="2779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>
                <a:latin typeface="Tahoma" charset="0"/>
                <a:cs typeface="+mn-cs"/>
              </a:rPr>
              <a:t>ROC Curves of RNA Polymerase II</a:t>
            </a:r>
          </a:p>
        </p:txBody>
      </p:sp>
      <p:grpSp>
        <p:nvGrpSpPr>
          <p:cNvPr id="70668" name="Group 26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70708" name="Group 26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56141" name="Rectangle 26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2" name="Rectangle 27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3" name="Rectangle 27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4" name="Rectangle 27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5" name="Rectangle 2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6" name="Rectangle 27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7" name="Rectangle 27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8" name="Rectangle 27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49" name="Rectangle 27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56150" name="Rectangle 27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51" name="Rectangle 27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52" name="Rectangle 28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53" name="Rectangle 28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4" name="Rectangle 28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5" name="Rectangle 28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6" name="Rectangle 28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7" name="Rectangle 28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58" name="Rectangle 28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59" name="Rectangle 28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0" name="Rectangle 28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1" name="Rectangle 28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62" name="Rectangle 29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3" name="Rectangle 29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4" name="Rectangle 29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65" name="Rectangle 29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6" name="Rectangle 29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67" name="Rectangle 29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68" name="Rectangle 29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69" name="Rectangle 29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0" name="Rectangle 29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1" name="Rectangle 29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2" name="Rectangle 30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3" name="Rectangle 30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4" name="Rectangle 30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75" name="Rectangle 30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6" name="Rectangle 30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7" name="Rectangle 30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8" name="Rectangle 30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79" name="Rectangle 30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0" name="Rectangle 30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81" name="Rectangle 30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2" name="Rectangle 31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3" name="Rectangle 31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4" name="Rectangle 31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5" name="Rectangle 31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86" name="Rectangle 31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70709" name="Group 31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56188" name="Rectangle 31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56189" name="Rectangle 31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0" name="Rectangle 31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1" name="Rectangle 31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192" name="Rectangle 32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193" name="Rectangle 32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194" name="Rectangle 32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195" name="Rectangle 32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196" name="Rectangle 32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197" name="Rectangle 32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56198" name="Rectangle 32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199" name="Rectangle 32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0" name="Rectangle 32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1" name="Rectangle 32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2" name="Rectangle 33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03" name="Rectangle 33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04" name="Rectangle 33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05" name="Rectangle 33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56206" name="Rectangle 33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07" name="Rectangle 33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08" name="Rectangle 33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09" name="Rectangle 33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0" name="Rectangle 33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1" name="Rectangle 33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2" name="Rectangle 34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56213" name="Rectangle 34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4" name="Rectangle 34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15" name="Rectangle 34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16" name="Rectangle 34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17" name="Rectangle 34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18" name="Rectangle 34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56219" name="Rectangle 34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0" name="Rectangle 34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1" name="Rectangle 34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2" name="Rectangle 35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3" name="Rectangle 35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56224" name="Rectangle 35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5" name="Rectangle 35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6" name="Rectangle 35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27" name="Rectangle 35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56228" name="Rectangle 35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29" name="Rectangle 35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0" name="Rectangle 35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1" name="Rectangle 35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56232" name="Rectangle 36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56233" name="Rectangle 36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70669" name="Group 362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56235" name="Rectangle 363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6" name="Rectangle 364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37" name="Rectangle 365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56238" name="Rectangle 366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56239" name="Rectangle 367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0" name="Rectangle 368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56241" name="Rectangle 369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56242" name="Rectangle 370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70670" name="Group 371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56244" name="Rectangle 372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70699" name="Picture 373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71" name="Group 374"/>
          <p:cNvGrpSpPr>
            <a:grpSpLocks/>
          </p:cNvGrpSpPr>
          <p:nvPr/>
        </p:nvGrpSpPr>
        <p:grpSpPr bwMode="auto">
          <a:xfrm>
            <a:off x="2092325" y="3733800"/>
            <a:ext cx="5791200" cy="2667000"/>
            <a:chOff x="1318" y="2352"/>
            <a:chExt cx="3648" cy="1680"/>
          </a:xfrm>
        </p:grpSpPr>
        <p:sp>
          <p:nvSpPr>
            <p:cNvPr id="2256247" name="Oval 375"/>
            <p:cNvSpPr>
              <a:spLocks noChangeArrowheads="1"/>
            </p:cNvSpPr>
            <p:nvPr/>
          </p:nvSpPr>
          <p:spPr bwMode="auto">
            <a:xfrm>
              <a:off x="1318" y="3984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8" name="Oval 376"/>
            <p:cNvSpPr>
              <a:spLocks noChangeArrowheads="1"/>
            </p:cNvSpPr>
            <p:nvPr/>
          </p:nvSpPr>
          <p:spPr bwMode="auto">
            <a:xfrm>
              <a:off x="1318" y="36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49" name="Oval 377"/>
            <p:cNvSpPr>
              <a:spLocks noChangeArrowheads="1"/>
            </p:cNvSpPr>
            <p:nvPr/>
          </p:nvSpPr>
          <p:spPr bwMode="auto">
            <a:xfrm>
              <a:off x="1558" y="321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0" name="Oval 378"/>
            <p:cNvSpPr>
              <a:spLocks noChangeArrowheads="1"/>
            </p:cNvSpPr>
            <p:nvPr/>
          </p:nvSpPr>
          <p:spPr bwMode="auto">
            <a:xfrm>
              <a:off x="4918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1" name="Oval 379"/>
            <p:cNvSpPr>
              <a:spLocks noChangeArrowheads="1"/>
            </p:cNvSpPr>
            <p:nvPr/>
          </p:nvSpPr>
          <p:spPr bwMode="auto">
            <a:xfrm>
              <a:off x="3862" y="235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2" name="Oval 380"/>
            <p:cNvSpPr>
              <a:spLocks noChangeArrowheads="1"/>
            </p:cNvSpPr>
            <p:nvPr/>
          </p:nvSpPr>
          <p:spPr bwMode="auto">
            <a:xfrm>
              <a:off x="2374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3" name="Oval 381"/>
            <p:cNvSpPr>
              <a:spLocks noChangeArrowheads="1"/>
            </p:cNvSpPr>
            <p:nvPr/>
          </p:nvSpPr>
          <p:spPr bwMode="auto">
            <a:xfrm>
              <a:off x="2230" y="259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4" name="Oval 382"/>
            <p:cNvSpPr>
              <a:spLocks noChangeArrowheads="1"/>
            </p:cNvSpPr>
            <p:nvPr/>
          </p:nvSpPr>
          <p:spPr bwMode="auto">
            <a:xfrm>
              <a:off x="1942" y="283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5" name="Oval 383"/>
            <p:cNvSpPr>
              <a:spLocks noChangeArrowheads="1"/>
            </p:cNvSpPr>
            <p:nvPr/>
          </p:nvSpPr>
          <p:spPr bwMode="auto">
            <a:xfrm>
              <a:off x="1798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56256" name="Oval 384"/>
            <p:cNvSpPr>
              <a:spLocks noChangeArrowheads="1"/>
            </p:cNvSpPr>
            <p:nvPr/>
          </p:nvSpPr>
          <p:spPr bwMode="auto">
            <a:xfrm>
              <a:off x="1702" y="2976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cxnSp>
          <p:nvCxnSpPr>
            <p:cNvPr id="2256257" name="AutoShape 385"/>
            <p:cNvCxnSpPr>
              <a:cxnSpLocks noChangeShapeType="1"/>
              <a:stCxn id="2256248" idx="0"/>
              <a:endCxn id="2256249" idx="3"/>
            </p:cNvCxnSpPr>
            <p:nvPr/>
          </p:nvCxnSpPr>
          <p:spPr bwMode="auto">
            <a:xfrm flipV="1">
              <a:off x="1342" y="3257"/>
              <a:ext cx="22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8" name="AutoShape 386"/>
            <p:cNvCxnSpPr>
              <a:cxnSpLocks noChangeShapeType="1"/>
              <a:stCxn id="2256249" idx="7"/>
              <a:endCxn id="2256256" idx="3"/>
            </p:cNvCxnSpPr>
            <p:nvPr/>
          </p:nvCxnSpPr>
          <p:spPr bwMode="auto">
            <a:xfrm flipV="1">
              <a:off x="1599" y="3017"/>
              <a:ext cx="110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59" name="AutoShape 387"/>
            <p:cNvCxnSpPr>
              <a:cxnSpLocks noChangeShapeType="1"/>
              <a:stCxn id="2256256" idx="6"/>
              <a:endCxn id="2256255" idx="2"/>
            </p:cNvCxnSpPr>
            <p:nvPr/>
          </p:nvCxnSpPr>
          <p:spPr bwMode="auto">
            <a:xfrm>
              <a:off x="1750" y="3000"/>
              <a:ext cx="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0" name="AutoShape 388"/>
            <p:cNvCxnSpPr>
              <a:cxnSpLocks noChangeShapeType="1"/>
              <a:stCxn id="2256255" idx="7"/>
              <a:endCxn id="2256254" idx="3"/>
            </p:cNvCxnSpPr>
            <p:nvPr/>
          </p:nvCxnSpPr>
          <p:spPr bwMode="auto">
            <a:xfrm flipV="1">
              <a:off x="1839" y="2873"/>
              <a:ext cx="110" cy="1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1" name="AutoShape 389"/>
            <p:cNvCxnSpPr>
              <a:cxnSpLocks noChangeShapeType="1"/>
              <a:stCxn id="2256254" idx="7"/>
              <a:endCxn id="2256253" idx="3"/>
            </p:cNvCxnSpPr>
            <p:nvPr/>
          </p:nvCxnSpPr>
          <p:spPr bwMode="auto">
            <a:xfrm flipV="1">
              <a:off x="1983" y="2633"/>
              <a:ext cx="254" cy="2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2" name="AutoShape 390"/>
            <p:cNvCxnSpPr>
              <a:cxnSpLocks noChangeShapeType="1"/>
              <a:stCxn id="2256253" idx="6"/>
              <a:endCxn id="2256252" idx="2"/>
            </p:cNvCxnSpPr>
            <p:nvPr/>
          </p:nvCxnSpPr>
          <p:spPr bwMode="auto">
            <a:xfrm>
              <a:off x="2278" y="2616"/>
              <a:ext cx="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3" name="AutoShape 391"/>
            <p:cNvCxnSpPr>
              <a:cxnSpLocks noChangeShapeType="1"/>
              <a:stCxn id="2256252" idx="7"/>
              <a:endCxn id="2256251" idx="2"/>
            </p:cNvCxnSpPr>
            <p:nvPr/>
          </p:nvCxnSpPr>
          <p:spPr bwMode="auto">
            <a:xfrm flipV="1">
              <a:off x="2415" y="2376"/>
              <a:ext cx="1447" cy="2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56264" name="AutoShape 392"/>
            <p:cNvCxnSpPr>
              <a:cxnSpLocks noChangeShapeType="1"/>
              <a:stCxn id="2256251" idx="6"/>
              <a:endCxn id="2256250" idx="2"/>
            </p:cNvCxnSpPr>
            <p:nvPr/>
          </p:nvCxnSpPr>
          <p:spPr bwMode="auto">
            <a:xfrm>
              <a:off x="3910" y="2376"/>
              <a:ext cx="10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0672" name="Group 393"/>
          <p:cNvGrpSpPr>
            <a:grpSpLocks/>
          </p:cNvGrpSpPr>
          <p:nvPr/>
        </p:nvGrpSpPr>
        <p:grpSpPr bwMode="auto">
          <a:xfrm>
            <a:off x="6172200" y="4708525"/>
            <a:ext cx="1711325" cy="701675"/>
            <a:chOff x="3888" y="2966"/>
            <a:chExt cx="1078" cy="442"/>
          </a:xfrm>
        </p:grpSpPr>
        <p:grpSp>
          <p:nvGrpSpPr>
            <p:cNvPr id="70673" name="Group 394"/>
            <p:cNvGrpSpPr>
              <a:grpSpLocks/>
            </p:cNvGrpSpPr>
            <p:nvPr/>
          </p:nvGrpSpPr>
          <p:grpSpPr bwMode="auto">
            <a:xfrm>
              <a:off x="3957" y="2966"/>
              <a:ext cx="1009" cy="442"/>
              <a:chOff x="2832" y="3264"/>
              <a:chExt cx="1009" cy="442"/>
            </a:xfrm>
          </p:grpSpPr>
          <p:sp>
            <p:nvSpPr>
              <p:cNvPr id="2256267" name="Text Box 395"/>
              <p:cNvSpPr txBox="1">
                <a:spLocks noChangeArrowheads="1"/>
              </p:cNvSpPr>
              <p:nvPr/>
            </p:nvSpPr>
            <p:spPr bwMode="auto">
              <a:xfrm>
                <a:off x="2880" y="3264"/>
                <a:ext cx="96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Bayesian Integration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Majority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Intersection</a:t>
                </a:r>
              </a:p>
              <a:p>
                <a:pPr>
                  <a:defRPr/>
                </a:pPr>
                <a:r>
                  <a:rPr lang="en-US" sz="1000">
                    <a:latin typeface="Tahoma" charset="0"/>
                    <a:cs typeface="+mn-cs"/>
                  </a:rPr>
                  <a:t>Union</a:t>
                </a:r>
              </a:p>
            </p:txBody>
          </p:sp>
          <p:sp>
            <p:nvSpPr>
              <p:cNvPr id="2256268" name="Oval 396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folHlink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69" name="Oval 397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48" cy="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0" name="Oval 398"/>
              <p:cNvSpPr>
                <a:spLocks noChangeArrowheads="1"/>
              </p:cNvSpPr>
              <p:nvPr/>
            </p:nvSpPr>
            <p:spPr bwMode="auto">
              <a:xfrm>
                <a:off x="2832" y="3408"/>
                <a:ext cx="48" cy="48"/>
              </a:xfrm>
              <a:prstGeom prst="ellipse">
                <a:avLst/>
              </a:prstGeom>
              <a:solidFill>
                <a:srgbClr val="CC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256271" name="Oval 399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256272" name="AutoShape 400"/>
            <p:cNvSpPr>
              <a:spLocks noChangeArrowheads="1"/>
            </p:cNvSpPr>
            <p:nvPr/>
          </p:nvSpPr>
          <p:spPr bwMode="auto">
            <a:xfrm>
              <a:off x="3888" y="2976"/>
              <a:ext cx="1056" cy="43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32035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br>
              <a:rPr lang="en-US"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Features Correlation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endParaRPr lang="en-US" sz="5400" b="1">
              <a:solidFill>
                <a:srgbClr val="FFFFCC"/>
              </a:solidFill>
              <a:cs typeface="+mj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800080"/>
                </a:solidFill>
                <a:cs typeface="+mj-cs"/>
              </a:rPr>
              <a:t>RNA polymerase II: Structure</a:t>
            </a:r>
          </a:p>
        </p:txBody>
      </p:sp>
      <p:sp>
        <p:nvSpPr>
          <p:cNvPr id="2235395" name="Text Box 3"/>
          <p:cNvSpPr txBox="1">
            <a:spLocks noChangeArrowheads="1"/>
          </p:cNvSpPr>
          <p:nvPr/>
        </p:nvSpPr>
        <p:spPr bwMode="auto">
          <a:xfrm>
            <a:off x="433388" y="1439863"/>
            <a:ext cx="348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Which subunits interact?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Based on Binding</a:t>
            </a:r>
          </a:p>
          <a:p>
            <a:pPr algn="ctr"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experiments</a:t>
            </a:r>
          </a:p>
        </p:txBody>
      </p:sp>
      <p:pic>
        <p:nvPicPr>
          <p:cNvPr id="17411" name="Picture 4" descr="RNPII_1I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5397" name="Text Box 5"/>
          <p:cNvSpPr txBox="1">
            <a:spLocks noChangeArrowheads="1"/>
          </p:cNvSpPr>
          <p:nvPr/>
        </p:nvSpPr>
        <p:spPr bwMode="auto">
          <a:xfrm>
            <a:off x="5367338" y="6308725"/>
            <a:ext cx="3395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Source: Cramer et al., 2000, </a:t>
            </a:r>
            <a:r>
              <a:rPr lang="en-US" sz="1000" i="1">
                <a:solidFill>
                  <a:schemeClr val="bg1"/>
                </a:solidFill>
                <a:latin typeface="Tahoma" charset="0"/>
                <a:cs typeface="Arial" charset="0"/>
              </a:rPr>
              <a:t>Science</a:t>
            </a:r>
            <a:r>
              <a:rPr lang="en-US" sz="1000">
                <a:solidFill>
                  <a:schemeClr val="bg1"/>
                </a:solidFill>
                <a:latin typeface="Tahoma" charset="0"/>
                <a:cs typeface="Arial" charset="0"/>
              </a:rPr>
              <a:t>, 288:632-633</a:t>
            </a:r>
          </a:p>
        </p:txBody>
      </p:sp>
      <p:sp>
        <p:nvSpPr>
          <p:cNvPr id="2235398" name="Text Box 6"/>
          <p:cNvSpPr txBox="1">
            <a:spLocks noChangeArrowheads="1"/>
          </p:cNvSpPr>
          <p:nvPr/>
        </p:nvSpPr>
        <p:spPr bwMode="auto">
          <a:xfrm>
            <a:off x="4114800" y="1473200"/>
            <a:ext cx="470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latin typeface="Tahoma" charset="0"/>
                <a:cs typeface="Arial" charset="0"/>
              </a:rPr>
              <a:t>Compare with Gold Std. Structure</a:t>
            </a: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304800" y="2895600"/>
            <a:ext cx="3581400" cy="3200400"/>
            <a:chOff x="192" y="1824"/>
            <a:chExt cx="2256" cy="2016"/>
          </a:xfrm>
        </p:grpSpPr>
        <p:sp>
          <p:nvSpPr>
            <p:cNvPr id="2235400" name="Oval 8"/>
            <p:cNvSpPr>
              <a:spLocks noChangeArrowheads="1"/>
            </p:cNvSpPr>
            <p:nvPr/>
          </p:nvSpPr>
          <p:spPr bwMode="auto">
            <a:xfrm>
              <a:off x="912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5401" name="Oval 9"/>
            <p:cNvSpPr>
              <a:spLocks noChangeArrowheads="1"/>
            </p:cNvSpPr>
            <p:nvPr/>
          </p:nvSpPr>
          <p:spPr bwMode="auto">
            <a:xfrm>
              <a:off x="432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5402" name="Oval 10"/>
            <p:cNvSpPr>
              <a:spLocks noChangeArrowheads="1"/>
            </p:cNvSpPr>
            <p:nvPr/>
          </p:nvSpPr>
          <p:spPr bwMode="auto">
            <a:xfrm>
              <a:off x="192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5403" name="Oval 11"/>
            <p:cNvSpPr>
              <a:spLocks noChangeArrowheads="1"/>
            </p:cNvSpPr>
            <p:nvPr/>
          </p:nvSpPr>
          <p:spPr bwMode="auto">
            <a:xfrm>
              <a:off x="432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5404" name="Oval 12"/>
            <p:cNvSpPr>
              <a:spLocks noChangeArrowheads="1"/>
            </p:cNvSpPr>
            <p:nvPr/>
          </p:nvSpPr>
          <p:spPr bwMode="auto">
            <a:xfrm>
              <a:off x="912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5405" name="Oval 13"/>
            <p:cNvSpPr>
              <a:spLocks noChangeArrowheads="1"/>
            </p:cNvSpPr>
            <p:nvPr/>
          </p:nvSpPr>
          <p:spPr bwMode="auto">
            <a:xfrm>
              <a:off x="1536" y="364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5406" name="Oval 14"/>
            <p:cNvSpPr>
              <a:spLocks noChangeArrowheads="1"/>
            </p:cNvSpPr>
            <p:nvPr/>
          </p:nvSpPr>
          <p:spPr bwMode="auto">
            <a:xfrm>
              <a:off x="2016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5407" name="Oval 15"/>
            <p:cNvSpPr>
              <a:spLocks noChangeArrowheads="1"/>
            </p:cNvSpPr>
            <p:nvPr/>
          </p:nvSpPr>
          <p:spPr bwMode="auto">
            <a:xfrm>
              <a:off x="2256" y="27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5408" name="Oval 16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5409" name="Oval 17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5410" name="AutoShape 18"/>
            <p:cNvCxnSpPr>
              <a:cxnSpLocks noChangeShapeType="1"/>
              <a:stCxn id="2235400" idx="6"/>
              <a:endCxn id="2235409" idx="2"/>
            </p:cNvCxnSpPr>
            <p:nvPr/>
          </p:nvCxnSpPr>
          <p:spPr bwMode="auto">
            <a:xfrm>
              <a:off x="1104" y="192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1" name="AutoShape 19"/>
            <p:cNvCxnSpPr>
              <a:cxnSpLocks noChangeShapeType="1"/>
              <a:stCxn id="2235409" idx="6"/>
              <a:endCxn id="2235408" idx="1"/>
            </p:cNvCxnSpPr>
            <p:nvPr/>
          </p:nvCxnSpPr>
          <p:spPr bwMode="auto">
            <a:xfrm>
              <a:off x="1728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2" name="AutoShape 20"/>
            <p:cNvCxnSpPr>
              <a:cxnSpLocks noChangeShapeType="1"/>
              <a:stCxn id="2235408" idx="5"/>
              <a:endCxn id="2235407" idx="0"/>
            </p:cNvCxnSpPr>
            <p:nvPr/>
          </p:nvCxnSpPr>
          <p:spPr bwMode="auto">
            <a:xfrm>
              <a:off x="2180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3" name="AutoShape 21"/>
            <p:cNvCxnSpPr>
              <a:cxnSpLocks noChangeShapeType="1"/>
              <a:stCxn id="2235408" idx="5"/>
              <a:endCxn id="2235406" idx="7"/>
            </p:cNvCxnSpPr>
            <p:nvPr/>
          </p:nvCxnSpPr>
          <p:spPr bwMode="auto">
            <a:xfrm>
              <a:off x="218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4" name="AutoShape 22"/>
            <p:cNvCxnSpPr>
              <a:cxnSpLocks noChangeShapeType="1"/>
              <a:stCxn id="2235407" idx="4"/>
              <a:endCxn id="2235406" idx="7"/>
            </p:cNvCxnSpPr>
            <p:nvPr/>
          </p:nvCxnSpPr>
          <p:spPr bwMode="auto">
            <a:xfrm flipH="1">
              <a:off x="2180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5" name="AutoShape 23"/>
            <p:cNvCxnSpPr>
              <a:cxnSpLocks noChangeShapeType="1"/>
              <a:stCxn id="2235402" idx="6"/>
              <a:endCxn id="2235407" idx="2"/>
            </p:cNvCxnSpPr>
            <p:nvPr/>
          </p:nvCxnSpPr>
          <p:spPr bwMode="auto">
            <a:xfrm>
              <a:off x="384" y="2832"/>
              <a:ext cx="187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6" name="AutoShape 24"/>
            <p:cNvCxnSpPr>
              <a:cxnSpLocks noChangeShapeType="1"/>
              <a:stCxn id="2235403" idx="6"/>
              <a:endCxn id="2235406" idx="2"/>
            </p:cNvCxnSpPr>
            <p:nvPr/>
          </p:nvCxnSpPr>
          <p:spPr bwMode="auto">
            <a:xfrm>
              <a:off x="624" y="3456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7" name="AutoShape 25"/>
            <p:cNvCxnSpPr>
              <a:cxnSpLocks noChangeShapeType="1"/>
              <a:stCxn id="2235401" idx="6"/>
              <a:endCxn id="2235408" idx="2"/>
            </p:cNvCxnSpPr>
            <p:nvPr/>
          </p:nvCxnSpPr>
          <p:spPr bwMode="auto">
            <a:xfrm>
              <a:off x="624" y="2208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8" name="AutoShape 26"/>
            <p:cNvCxnSpPr>
              <a:cxnSpLocks noChangeShapeType="1"/>
              <a:stCxn id="2235401" idx="3"/>
              <a:endCxn id="2235403" idx="1"/>
            </p:cNvCxnSpPr>
            <p:nvPr/>
          </p:nvCxnSpPr>
          <p:spPr bwMode="auto">
            <a:xfrm>
              <a:off x="460" y="2276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19" name="AutoShape 27"/>
            <p:cNvCxnSpPr>
              <a:cxnSpLocks noChangeShapeType="1"/>
              <a:stCxn id="2235409" idx="4"/>
              <a:endCxn id="2235405" idx="0"/>
            </p:cNvCxnSpPr>
            <p:nvPr/>
          </p:nvCxnSpPr>
          <p:spPr bwMode="auto">
            <a:xfrm>
              <a:off x="1632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0" name="AutoShape 28"/>
            <p:cNvCxnSpPr>
              <a:cxnSpLocks noChangeShapeType="1"/>
              <a:stCxn id="2235400" idx="4"/>
              <a:endCxn id="2235404" idx="0"/>
            </p:cNvCxnSpPr>
            <p:nvPr/>
          </p:nvCxnSpPr>
          <p:spPr bwMode="auto">
            <a:xfrm>
              <a:off x="1008" y="2016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1" name="AutoShape 29"/>
            <p:cNvCxnSpPr>
              <a:cxnSpLocks noChangeShapeType="1"/>
              <a:stCxn id="2235403" idx="7"/>
              <a:endCxn id="2235408" idx="3"/>
            </p:cNvCxnSpPr>
            <p:nvPr/>
          </p:nvCxnSpPr>
          <p:spPr bwMode="auto">
            <a:xfrm flipV="1"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2" name="AutoShape 30"/>
            <p:cNvCxnSpPr>
              <a:cxnSpLocks noChangeShapeType="1"/>
              <a:stCxn id="2235404" idx="6"/>
              <a:endCxn id="2235405" idx="2"/>
            </p:cNvCxnSpPr>
            <p:nvPr/>
          </p:nvCxnSpPr>
          <p:spPr bwMode="auto">
            <a:xfrm>
              <a:off x="1104" y="3744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3" name="AutoShape 31"/>
            <p:cNvCxnSpPr>
              <a:cxnSpLocks noChangeShapeType="1"/>
              <a:stCxn id="2235403" idx="5"/>
              <a:endCxn id="2235404" idx="2"/>
            </p:cNvCxnSpPr>
            <p:nvPr/>
          </p:nvCxnSpPr>
          <p:spPr bwMode="auto">
            <a:xfrm>
              <a:off x="596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4" name="AutoShape 32"/>
            <p:cNvCxnSpPr>
              <a:cxnSpLocks noChangeShapeType="1"/>
              <a:stCxn id="2235406" idx="3"/>
              <a:endCxn id="2235405" idx="6"/>
            </p:cNvCxnSpPr>
            <p:nvPr/>
          </p:nvCxnSpPr>
          <p:spPr bwMode="auto">
            <a:xfrm flipH="1">
              <a:off x="1728" y="3524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5" name="AutoShape 33"/>
            <p:cNvCxnSpPr>
              <a:cxnSpLocks noChangeShapeType="1"/>
              <a:stCxn id="2235400" idx="2"/>
              <a:endCxn id="2235401" idx="7"/>
            </p:cNvCxnSpPr>
            <p:nvPr/>
          </p:nvCxnSpPr>
          <p:spPr bwMode="auto">
            <a:xfrm flipH="1">
              <a:off x="596" y="19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6" name="AutoShape 34"/>
            <p:cNvCxnSpPr>
              <a:cxnSpLocks noChangeShapeType="1"/>
              <a:stCxn id="2235401" idx="3"/>
              <a:endCxn id="2235402" idx="0"/>
            </p:cNvCxnSpPr>
            <p:nvPr/>
          </p:nvCxnSpPr>
          <p:spPr bwMode="auto">
            <a:xfrm flipH="1">
              <a:off x="288" y="2276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7" name="AutoShape 35"/>
            <p:cNvCxnSpPr>
              <a:cxnSpLocks noChangeShapeType="1"/>
              <a:stCxn id="2235402" idx="4"/>
              <a:endCxn id="2235403" idx="1"/>
            </p:cNvCxnSpPr>
            <p:nvPr/>
          </p:nvCxnSpPr>
          <p:spPr bwMode="auto">
            <a:xfrm>
              <a:off x="288" y="2928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8" name="AutoShape 36"/>
            <p:cNvCxnSpPr>
              <a:cxnSpLocks noChangeShapeType="1"/>
              <a:stCxn id="2235401" idx="5"/>
              <a:endCxn id="2235406" idx="1"/>
            </p:cNvCxnSpPr>
            <p:nvPr/>
          </p:nvCxnSpPr>
          <p:spPr bwMode="auto">
            <a:xfrm>
              <a:off x="596" y="2276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29" name="AutoShape 37"/>
            <p:cNvCxnSpPr>
              <a:cxnSpLocks noChangeShapeType="1"/>
              <a:stCxn id="2235403" idx="5"/>
              <a:endCxn id="2235405" idx="2"/>
            </p:cNvCxnSpPr>
            <p:nvPr/>
          </p:nvCxnSpPr>
          <p:spPr bwMode="auto">
            <a:xfrm>
              <a:off x="596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0" name="AutoShape 38"/>
            <p:cNvCxnSpPr>
              <a:cxnSpLocks noChangeShapeType="1"/>
              <a:stCxn id="2235404" idx="6"/>
              <a:endCxn id="2235406" idx="3"/>
            </p:cNvCxnSpPr>
            <p:nvPr/>
          </p:nvCxnSpPr>
          <p:spPr bwMode="auto">
            <a:xfrm flipV="1">
              <a:off x="1104" y="3524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1" name="AutoShape 39"/>
            <p:cNvCxnSpPr>
              <a:cxnSpLocks noChangeShapeType="1"/>
              <a:stCxn id="2235405" idx="6"/>
              <a:endCxn id="2235407" idx="4"/>
            </p:cNvCxnSpPr>
            <p:nvPr/>
          </p:nvCxnSpPr>
          <p:spPr bwMode="auto">
            <a:xfrm flipV="1">
              <a:off x="172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2" name="AutoShape 40"/>
            <p:cNvCxnSpPr>
              <a:cxnSpLocks noChangeShapeType="1"/>
              <a:stCxn id="2235407" idx="0"/>
              <a:endCxn id="2235409" idx="6"/>
            </p:cNvCxnSpPr>
            <p:nvPr/>
          </p:nvCxnSpPr>
          <p:spPr bwMode="auto">
            <a:xfrm flipH="1" flipV="1">
              <a:off x="172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3" name="AutoShape 41"/>
            <p:cNvCxnSpPr>
              <a:cxnSpLocks noChangeShapeType="1"/>
              <a:stCxn id="2235402" idx="0"/>
              <a:endCxn id="2235400" idx="2"/>
            </p:cNvCxnSpPr>
            <p:nvPr/>
          </p:nvCxnSpPr>
          <p:spPr bwMode="auto">
            <a:xfrm flipV="1">
              <a:off x="288" y="1920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4" name="AutoShape 42"/>
            <p:cNvCxnSpPr>
              <a:cxnSpLocks noChangeShapeType="1"/>
              <a:stCxn id="2235402" idx="4"/>
              <a:endCxn id="2235404" idx="2"/>
            </p:cNvCxnSpPr>
            <p:nvPr/>
          </p:nvCxnSpPr>
          <p:spPr bwMode="auto">
            <a:xfrm>
              <a:off x="288" y="2928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5" name="AutoShape 43"/>
            <p:cNvCxnSpPr>
              <a:cxnSpLocks noChangeShapeType="1"/>
              <a:stCxn id="2235401" idx="7"/>
              <a:endCxn id="2235409" idx="2"/>
            </p:cNvCxnSpPr>
            <p:nvPr/>
          </p:nvCxnSpPr>
          <p:spPr bwMode="auto">
            <a:xfrm flipV="1">
              <a:off x="596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6" name="AutoShape 44"/>
            <p:cNvCxnSpPr>
              <a:cxnSpLocks noChangeShapeType="1"/>
              <a:stCxn id="2235400" idx="6"/>
              <a:endCxn id="2235408" idx="1"/>
            </p:cNvCxnSpPr>
            <p:nvPr/>
          </p:nvCxnSpPr>
          <p:spPr bwMode="auto">
            <a:xfrm>
              <a:off x="1104" y="19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7" name="AutoShape 45"/>
            <p:cNvCxnSpPr>
              <a:cxnSpLocks noChangeShapeType="1"/>
              <a:stCxn id="2235404" idx="7"/>
              <a:endCxn id="2235407" idx="3"/>
            </p:cNvCxnSpPr>
            <p:nvPr/>
          </p:nvCxnSpPr>
          <p:spPr bwMode="auto">
            <a:xfrm flipV="1">
              <a:off x="107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8" name="AutoShape 46"/>
            <p:cNvCxnSpPr>
              <a:cxnSpLocks noChangeShapeType="1"/>
              <a:stCxn id="2235405" idx="7"/>
              <a:endCxn id="2235408" idx="4"/>
            </p:cNvCxnSpPr>
            <p:nvPr/>
          </p:nvCxnSpPr>
          <p:spPr bwMode="auto">
            <a:xfrm flipV="1">
              <a:off x="1700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39" name="AutoShape 47"/>
            <p:cNvCxnSpPr>
              <a:cxnSpLocks noChangeShapeType="1"/>
              <a:stCxn id="2235401" idx="5"/>
              <a:endCxn id="2235407" idx="2"/>
            </p:cNvCxnSpPr>
            <p:nvPr/>
          </p:nvCxnSpPr>
          <p:spPr bwMode="auto">
            <a:xfrm>
              <a:off x="596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0" name="AutoShape 48"/>
            <p:cNvCxnSpPr>
              <a:cxnSpLocks noChangeShapeType="1"/>
              <a:stCxn id="2235400" idx="5"/>
              <a:endCxn id="2235407" idx="1"/>
            </p:cNvCxnSpPr>
            <p:nvPr/>
          </p:nvCxnSpPr>
          <p:spPr bwMode="auto">
            <a:xfrm>
              <a:off x="107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1" name="AutoShape 49"/>
            <p:cNvCxnSpPr>
              <a:cxnSpLocks noChangeShapeType="1"/>
              <a:stCxn id="2235408" idx="3"/>
              <a:endCxn id="2235404" idx="0"/>
            </p:cNvCxnSpPr>
            <p:nvPr/>
          </p:nvCxnSpPr>
          <p:spPr bwMode="auto">
            <a:xfrm flipH="1">
              <a:off x="1008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2" name="AutoShape 50"/>
            <p:cNvCxnSpPr>
              <a:cxnSpLocks noChangeShapeType="1"/>
              <a:stCxn id="2235408" idx="3"/>
              <a:endCxn id="2235402" idx="6"/>
            </p:cNvCxnSpPr>
            <p:nvPr/>
          </p:nvCxnSpPr>
          <p:spPr bwMode="auto">
            <a:xfrm flipH="1">
              <a:off x="384" y="2276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3" name="AutoShape 51"/>
            <p:cNvCxnSpPr>
              <a:cxnSpLocks noChangeShapeType="1"/>
              <a:stCxn id="2235409" idx="4"/>
              <a:endCxn id="2235404" idx="0"/>
            </p:cNvCxnSpPr>
            <p:nvPr/>
          </p:nvCxnSpPr>
          <p:spPr bwMode="auto">
            <a:xfrm flipH="1"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4" name="AutoShape 52"/>
            <p:cNvCxnSpPr>
              <a:cxnSpLocks noChangeShapeType="1"/>
              <a:stCxn id="2235409" idx="4"/>
              <a:endCxn id="2235403" idx="7"/>
            </p:cNvCxnSpPr>
            <p:nvPr/>
          </p:nvCxnSpPr>
          <p:spPr bwMode="auto">
            <a:xfrm flipH="1">
              <a:off x="596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5" name="AutoShape 53"/>
            <p:cNvCxnSpPr>
              <a:cxnSpLocks noChangeShapeType="1"/>
              <a:stCxn id="2235409" idx="3"/>
              <a:endCxn id="2235402" idx="7"/>
            </p:cNvCxnSpPr>
            <p:nvPr/>
          </p:nvCxnSpPr>
          <p:spPr bwMode="auto">
            <a:xfrm flipH="1">
              <a:off x="356" y="1988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6" name="AutoShape 54"/>
            <p:cNvCxnSpPr>
              <a:cxnSpLocks noChangeShapeType="1"/>
              <a:stCxn id="2235400" idx="4"/>
              <a:endCxn id="2235405" idx="0"/>
            </p:cNvCxnSpPr>
            <p:nvPr/>
          </p:nvCxnSpPr>
          <p:spPr bwMode="auto">
            <a:xfrm>
              <a:off x="1008" y="2016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7" name="AutoShape 55"/>
            <p:cNvCxnSpPr>
              <a:cxnSpLocks noChangeShapeType="1"/>
              <a:stCxn id="2235401" idx="5"/>
              <a:endCxn id="2235405" idx="0"/>
            </p:cNvCxnSpPr>
            <p:nvPr/>
          </p:nvCxnSpPr>
          <p:spPr bwMode="auto">
            <a:xfrm>
              <a:off x="596" y="227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8" name="AutoShape 56"/>
            <p:cNvCxnSpPr>
              <a:cxnSpLocks noChangeShapeType="1"/>
              <a:stCxn id="2235401" idx="4"/>
              <a:endCxn id="2235404" idx="1"/>
            </p:cNvCxnSpPr>
            <p:nvPr/>
          </p:nvCxnSpPr>
          <p:spPr bwMode="auto">
            <a:xfrm>
              <a:off x="528" y="230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49" name="AutoShape 57"/>
            <p:cNvCxnSpPr>
              <a:cxnSpLocks noChangeShapeType="1"/>
              <a:stCxn id="2235402" idx="5"/>
              <a:endCxn id="2235405" idx="1"/>
            </p:cNvCxnSpPr>
            <p:nvPr/>
          </p:nvCxnSpPr>
          <p:spPr bwMode="auto">
            <a:xfrm>
              <a:off x="356" y="2900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0" name="AutoShape 58"/>
            <p:cNvCxnSpPr>
              <a:cxnSpLocks noChangeShapeType="1"/>
              <a:stCxn id="2235402" idx="6"/>
              <a:endCxn id="2235406" idx="1"/>
            </p:cNvCxnSpPr>
            <p:nvPr/>
          </p:nvCxnSpPr>
          <p:spPr bwMode="auto">
            <a:xfrm>
              <a:off x="384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1" name="AutoShape 59"/>
            <p:cNvCxnSpPr>
              <a:cxnSpLocks noChangeShapeType="1"/>
              <a:stCxn id="2235400" idx="3"/>
              <a:endCxn id="2235403" idx="0"/>
            </p:cNvCxnSpPr>
            <p:nvPr/>
          </p:nvCxnSpPr>
          <p:spPr bwMode="auto">
            <a:xfrm flipH="1">
              <a:off x="528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2" name="AutoShape 60"/>
            <p:cNvCxnSpPr>
              <a:cxnSpLocks noChangeShapeType="1"/>
              <a:stCxn id="2235403" idx="7"/>
              <a:endCxn id="2235407" idx="2"/>
            </p:cNvCxnSpPr>
            <p:nvPr/>
          </p:nvCxnSpPr>
          <p:spPr bwMode="auto">
            <a:xfrm flipV="1">
              <a:off x="596" y="283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3" name="AutoShape 61"/>
            <p:cNvCxnSpPr>
              <a:cxnSpLocks noChangeShapeType="1"/>
              <a:stCxn id="2235400" idx="4"/>
              <a:endCxn id="2235406" idx="1"/>
            </p:cNvCxnSpPr>
            <p:nvPr/>
          </p:nvCxnSpPr>
          <p:spPr bwMode="auto">
            <a:xfrm>
              <a:off x="1008" y="2016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5454" name="AutoShape 62"/>
            <p:cNvCxnSpPr>
              <a:cxnSpLocks noChangeShapeType="1"/>
              <a:stCxn id="2235409" idx="5"/>
              <a:endCxn id="2235406" idx="0"/>
            </p:cNvCxnSpPr>
            <p:nvPr/>
          </p:nvCxnSpPr>
          <p:spPr bwMode="auto">
            <a:xfrm>
              <a:off x="1700" y="1988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35455" name="Text Box 63"/>
          <p:cNvSpPr txBox="1">
            <a:spLocks noChangeArrowheads="1"/>
          </p:cNvSpPr>
          <p:nvPr/>
        </p:nvSpPr>
        <p:spPr bwMode="auto">
          <a:xfrm>
            <a:off x="223838" y="6477000"/>
            <a:ext cx="3260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800080"/>
                </a:solidFill>
                <a:latin typeface="Tahoma" charset="0"/>
                <a:cs typeface="+mn-cs"/>
              </a:rPr>
              <a:t>Source: Edwards et al., 2002, </a:t>
            </a:r>
            <a:r>
              <a:rPr lang="en-US" sz="1000" i="1">
                <a:solidFill>
                  <a:srgbClr val="800080"/>
                </a:solidFill>
                <a:latin typeface="Tahoma" charset="0"/>
                <a:cs typeface="+mn-cs"/>
              </a:rPr>
              <a:t>Trends in Genetics</a:t>
            </a:r>
            <a:endParaRPr lang="en-US" sz="1000">
              <a:solidFill>
                <a:srgbClr val="800080"/>
              </a:solidFill>
              <a:latin typeface="Tahoma" charset="0"/>
              <a:cs typeface="+mn-cs"/>
            </a:endParaRPr>
          </a:p>
        </p:txBody>
      </p:sp>
      <p:grpSp>
        <p:nvGrpSpPr>
          <p:cNvPr id="17416" name="Group 6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5457" name="Rectangle 6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7418" name="Picture 66" descr="ne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Correlations between similar features</a:t>
            </a:r>
          </a:p>
        </p:txBody>
      </p:sp>
      <p:pic>
        <p:nvPicPr>
          <p:cNvPr id="2395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603375"/>
            <a:ext cx="6850062" cy="3743325"/>
          </a:xfrm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5140" name="Rectangle 4"/>
          <p:cNvSpPr>
            <a:spLocks noChangeArrowheads="1"/>
          </p:cNvSpPr>
          <p:nvPr/>
        </p:nvSpPr>
        <p:spPr bwMode="auto">
          <a:xfrm>
            <a:off x="882650" y="2062163"/>
            <a:ext cx="7566025" cy="692150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19600"/>
            <a:ext cx="236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Feature Correlation and Fully Connected Bayes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600200" y="685800"/>
          <a:ext cx="6095997" cy="258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F2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68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4587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Naive Bayes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042988" y="2060575"/>
          <a:ext cx="7086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54000" progId="Equation.3">
                  <p:embed/>
                </p:oleObj>
              </mc:Choice>
              <mc:Fallback>
                <p:oleObj name="Equation" r:id="rId3" imgW="19431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7086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1763713" y="3141663"/>
          <a:ext cx="56388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463800" imgH="1244600" progId="Visio.Drawing.6">
                  <p:embed/>
                </p:oleObj>
              </mc:Choice>
              <mc:Fallback>
                <p:oleObj name="Visio" r:id="rId5" imgW="24638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1663"/>
                        <a:ext cx="56388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 </a:t>
            </a:r>
            <a:r>
              <a:rPr lang="ja-JP" altLang="en-US">
                <a:latin typeface="Arial"/>
                <a:cs typeface="+mj-cs"/>
              </a:rPr>
              <a:t>‘</a:t>
            </a:r>
            <a:r>
              <a:rPr lang="en-US">
                <a:cs typeface="+mj-cs"/>
              </a:rPr>
              <a:t>correct</a:t>
            </a:r>
            <a:r>
              <a:rPr lang="ja-JP" altLang="en-US">
                <a:latin typeface="Arial"/>
                <a:cs typeface="+mj-cs"/>
              </a:rPr>
              <a:t>’</a:t>
            </a:r>
            <a:r>
              <a:rPr lang="en-US">
                <a:cs typeface="+mj-cs"/>
              </a:rPr>
              <a:t> factorisation</a:t>
            </a:r>
          </a:p>
        </p:txBody>
      </p:sp>
      <p:graphicFrame>
        <p:nvGraphicFramePr>
          <p:cNvPr id="80898" name="Object 4"/>
          <p:cNvGraphicFramePr>
            <a:graphicFrameLocks noChangeAspect="1"/>
          </p:cNvGraphicFramePr>
          <p:nvPr/>
        </p:nvGraphicFramePr>
        <p:xfrm>
          <a:off x="827088" y="1916113"/>
          <a:ext cx="7467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500" imgH="254000" progId="Equation.3">
                  <p:embed/>
                </p:oleObj>
              </mc:Choice>
              <mc:Fallback>
                <p:oleObj name="Equation" r:id="rId3" imgW="2095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74676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3276600" y="3141663"/>
          <a:ext cx="2627313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079500" imgH="1244600" progId="Visio.Drawing.6">
                  <p:embed/>
                </p:oleObj>
              </mc:Choice>
              <mc:Fallback>
                <p:oleObj name="Visio" r:id="rId5" imgW="10795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41663"/>
                        <a:ext cx="2627313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De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5981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3859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0" u="sng">
                <a:solidFill>
                  <a:schemeClr val="tx2"/>
                </a:solidFill>
                <a:cs typeface="+mn-cs"/>
              </a:rPr>
              <a:t>A Typical BBN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077200" cy="4194175"/>
          </a:xfrm>
          <a:solidFill>
            <a:srgbClr val="000066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rgbClr val="FFFFCC"/>
                </a:solidFill>
                <a:cs typeface="+mj-cs"/>
              </a:rPr>
              <a:t>Predicting Networks via Bayesian Integration: Real Thing</a:t>
            </a:r>
            <a:br>
              <a:rPr lang="en-US" sz="5400" b="1">
                <a:solidFill>
                  <a:srgbClr val="FFFFCC"/>
                </a:solidFill>
                <a:cs typeface="+mj-cs"/>
              </a:rPr>
            </a:br>
            <a:r>
              <a:rPr lang="en-US" sz="5400" b="1">
                <a:solidFill>
                  <a:srgbClr val="FFFFCC"/>
                </a:solidFill>
                <a:cs typeface="+mj-cs"/>
              </a:rPr>
              <a:t>but with a few features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Papers on Predicting Protein Interactions</a:t>
            </a:r>
          </a:p>
        </p:txBody>
      </p:sp>
      <p:sp>
        <p:nvSpPr>
          <p:cNvPr id="234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4267200"/>
          </a:xfrm>
        </p:spPr>
        <p:txBody>
          <a:bodyPr/>
          <a:lstStyle/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A Enright et al. (</a:t>
            </a:r>
            <a:r>
              <a:rPr lang="en-US" sz="2400" b="1" dirty="0"/>
              <a:t>1999</a:t>
            </a:r>
            <a:r>
              <a:rPr lang="en-US" sz="1600" dirty="0"/>
              <a:t>) "Protein interaction maps for complete genomes based on gene fusion events." Nature. 402(6757):86-90.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E </a:t>
            </a:r>
            <a:r>
              <a:rPr lang="en-US" sz="1600" dirty="0" err="1"/>
              <a:t>Marcotte</a:t>
            </a:r>
            <a:r>
              <a:rPr lang="en-US" sz="1600" dirty="0"/>
              <a:t> et al. (1999)  "A Combined Algorithm for Genome-Wide Prediction of Protein Function." Nature 402, 83-86 (1999).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E </a:t>
            </a:r>
            <a:r>
              <a:rPr lang="en-US" sz="1600" dirty="0" err="1"/>
              <a:t>Marcotte</a:t>
            </a:r>
            <a:r>
              <a:rPr lang="en-US" sz="1600" dirty="0"/>
              <a:t> et al. (1999) "Detecting Protein Function &amp; Protein-Protein Interactions from Genome Sequences."  Science  285, 751-753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M </a:t>
            </a:r>
            <a:r>
              <a:rPr lang="en-US" sz="1600" dirty="0" err="1"/>
              <a:t>Pellegrini</a:t>
            </a:r>
            <a:r>
              <a:rPr lang="en-US" sz="1600" dirty="0"/>
              <a:t> et al. (1999) "Assigning protein functions by comparative genome analysis: protein phylogenetic profiles."   </a:t>
            </a:r>
            <a:r>
              <a:rPr lang="en-US" sz="1600" dirty="0" err="1"/>
              <a:t>Proc.Natl</a:t>
            </a:r>
            <a:r>
              <a:rPr lang="en-US" sz="1600" dirty="0"/>
              <a:t>. Acad. Sci. 96, 4285-4288. 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R Jansen et al. (2003). "A Bayesian networks approach for predicting protein-protein interactions from genomic data." Science 302: 449-53.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/>
              <a:t>I Lee et al. (2004) "A Probabilistic Functional Network of Yeast Genes". </a:t>
            </a:r>
            <a:r>
              <a:rPr lang="en-US" sz="1600" b="1" i="1" dirty="0"/>
              <a:t>Science</a:t>
            </a:r>
            <a:r>
              <a:rPr lang="en-US" sz="1600" b="1" dirty="0"/>
              <a:t> 206: 1555-1558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H Yu et al. (2004) "Annotation transfer between genomes: protein-protein </a:t>
            </a:r>
            <a:r>
              <a:rPr lang="en-US" sz="1600" dirty="0" err="1"/>
              <a:t>interologs</a:t>
            </a:r>
            <a:r>
              <a:rPr lang="en-US" sz="1600" dirty="0"/>
              <a:t> and protein-DNA </a:t>
            </a:r>
            <a:r>
              <a:rPr lang="en-US" sz="1600" dirty="0" err="1"/>
              <a:t>regulogs</a:t>
            </a:r>
            <a:r>
              <a:rPr lang="en-US" sz="1600" dirty="0"/>
              <a:t>." Genome Res 14: 1107-18.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b="1" dirty="0"/>
              <a:t>L Lu et al. (2005) "Assessing the limits of genomic data integration for predicting protein networks." Genome Res 15: 945-53.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A </a:t>
            </a:r>
            <a:r>
              <a:rPr lang="en-US" sz="1600" dirty="0" err="1"/>
              <a:t>Ramani</a:t>
            </a:r>
            <a:r>
              <a:rPr lang="en-US" sz="1600" dirty="0"/>
              <a:t> et al. (2005) "Consolidating the set of known human protein-protein interactions in preparation for large-scale mapping of the human </a:t>
            </a:r>
            <a:r>
              <a:rPr lang="en-US" sz="1600" dirty="0" err="1"/>
              <a:t>interactome</a:t>
            </a:r>
            <a:r>
              <a:rPr lang="en-US" sz="1600" dirty="0"/>
              <a:t>." Genome Biology 6:r40.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1600" dirty="0"/>
              <a:t>Xia et al. (</a:t>
            </a:r>
            <a:r>
              <a:rPr lang="en-US" sz="2000" b="1" dirty="0"/>
              <a:t>2006</a:t>
            </a:r>
            <a:r>
              <a:rPr lang="en-US" sz="1600" dirty="0"/>
              <a:t>) "Integrated prediction of the helical membrane protein </a:t>
            </a:r>
            <a:r>
              <a:rPr lang="en-US" sz="1600" dirty="0" err="1"/>
              <a:t>interactome</a:t>
            </a:r>
            <a:r>
              <a:rPr lang="en-US" sz="1600" dirty="0"/>
              <a:t> in yeast." J </a:t>
            </a:r>
            <a:r>
              <a:rPr lang="en-US" sz="1600" dirty="0" err="1"/>
              <a:t>Mol</a:t>
            </a:r>
            <a:r>
              <a:rPr lang="en-US" sz="1600" dirty="0"/>
              <a:t> Biol. 357:339-49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800080"/>
                </a:solidFill>
                <a:cs typeface="+mj-cs"/>
              </a:rPr>
              <a:t>Binding Experiments on Subunit Pairs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440"/>
            <a:chExt cx="5568" cy="1008"/>
          </a:xfrm>
        </p:grpSpPr>
        <p:grpSp>
          <p:nvGrpSpPr>
            <p:cNvPr id="15460" name="Group 4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1872"/>
              <a:chExt cx="5568" cy="144"/>
            </a:xfrm>
          </p:grpSpPr>
          <p:sp>
            <p:nvSpPr>
              <p:cNvPr id="223334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5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3335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5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6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6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7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7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8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8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39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1" name="Group 51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728"/>
              <a:chExt cx="5568" cy="144"/>
            </a:xfrm>
          </p:grpSpPr>
          <p:sp>
            <p:nvSpPr>
              <p:cNvPr id="223339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39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39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3340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0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0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1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1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2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2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3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3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4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2" name="Group 98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440"/>
              <a:chExt cx="5568" cy="144"/>
            </a:xfrm>
          </p:grpSpPr>
          <p:sp>
            <p:nvSpPr>
              <p:cNvPr id="223344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4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4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5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3345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5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6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6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7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48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3" name="Group 145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2016"/>
              <a:chExt cx="5568" cy="144"/>
            </a:xfrm>
          </p:grpSpPr>
          <p:sp>
            <p:nvSpPr>
              <p:cNvPr id="223349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3349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49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49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0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0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1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2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3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4" name="Group 192"/>
            <p:cNvGrpSpPr>
              <a:grpSpLocks/>
            </p:cNvGrpSpPr>
            <p:nvPr/>
          </p:nvGrpSpPr>
          <p:grpSpPr bwMode="auto">
            <a:xfrm>
              <a:off x="96" y="2304"/>
              <a:ext cx="5568" cy="144"/>
              <a:chOff x="96" y="2160"/>
              <a:chExt cx="5568" cy="144"/>
            </a:xfrm>
          </p:grpSpPr>
          <p:sp>
            <p:nvSpPr>
              <p:cNvPr id="223353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3353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3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4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4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4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5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6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7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58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5" name="Group 239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1584"/>
              <a:chExt cx="5568" cy="144"/>
            </a:xfrm>
          </p:grpSpPr>
          <p:sp>
            <p:nvSpPr>
              <p:cNvPr id="223358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3358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8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59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59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0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0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1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1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2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15466" name="Group 286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296"/>
              <a:chExt cx="5568" cy="144"/>
            </a:xfrm>
          </p:grpSpPr>
          <p:sp>
            <p:nvSpPr>
              <p:cNvPr id="223363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3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363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3364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505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3364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4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5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6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3367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sp>
        <p:nvSpPr>
          <p:cNvPr id="2233677" name="Text Box 333"/>
          <p:cNvSpPr txBox="1">
            <a:spLocks noChangeArrowheads="1"/>
          </p:cNvSpPr>
          <p:nvPr/>
        </p:nvSpPr>
        <p:spPr bwMode="auto">
          <a:xfrm>
            <a:off x="228600" y="5484813"/>
            <a:ext cx="3979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800080"/>
                </a:solidFill>
                <a:cs typeface="Arial" charset="0"/>
              </a:rPr>
              <a:t>Interaction experiments </a:t>
            </a:r>
          </a:p>
          <a:p>
            <a:pPr>
              <a:defRPr/>
            </a:pPr>
            <a:r>
              <a:rPr lang="en-US" i="1">
                <a:solidFill>
                  <a:srgbClr val="800080"/>
                </a:solidFill>
                <a:cs typeface="Arial" charset="0"/>
              </a:rPr>
              <a:t>before</a:t>
            </a:r>
            <a:r>
              <a:rPr lang="en-US" b="0">
                <a:solidFill>
                  <a:srgbClr val="800080"/>
                </a:solidFill>
                <a:cs typeface="Arial" charset="0"/>
              </a:rPr>
              <a:t> structure was known</a:t>
            </a:r>
          </a:p>
        </p:txBody>
      </p:sp>
      <p:grpSp>
        <p:nvGrpSpPr>
          <p:cNvPr id="15364" name="Group 33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3679" name="Rectangle 33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5459" name="Picture 33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3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sp>
          <p:nvSpPr>
            <p:cNvPr id="2233682" name="Rectangle 338"/>
            <p:cNvSpPr>
              <a:spLocks noChangeArrowheads="1"/>
            </p:cNvSpPr>
            <p:nvPr/>
          </p:nvSpPr>
          <p:spPr bwMode="auto">
            <a:xfrm>
              <a:off x="13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3" name="Rectangle 339"/>
            <p:cNvSpPr>
              <a:spLocks noChangeArrowheads="1"/>
            </p:cNvSpPr>
            <p:nvPr/>
          </p:nvSpPr>
          <p:spPr bwMode="auto">
            <a:xfrm>
              <a:off x="14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4" name="Rectangle 340"/>
            <p:cNvSpPr>
              <a:spLocks noChangeArrowheads="1"/>
            </p:cNvSpPr>
            <p:nvPr/>
          </p:nvSpPr>
          <p:spPr bwMode="auto">
            <a:xfrm>
              <a:off x="15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5" name="Rectangle 341"/>
            <p:cNvSpPr>
              <a:spLocks noChangeArrowheads="1"/>
            </p:cNvSpPr>
            <p:nvPr/>
          </p:nvSpPr>
          <p:spPr bwMode="auto">
            <a:xfrm>
              <a:off x="16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6" name="Rectangle 342"/>
            <p:cNvSpPr>
              <a:spLocks noChangeArrowheads="1"/>
            </p:cNvSpPr>
            <p:nvPr/>
          </p:nvSpPr>
          <p:spPr bwMode="auto">
            <a:xfrm>
              <a:off x="17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7" name="Rectangle 343"/>
            <p:cNvSpPr>
              <a:spLocks noChangeArrowheads="1"/>
            </p:cNvSpPr>
            <p:nvPr/>
          </p:nvSpPr>
          <p:spPr bwMode="auto">
            <a:xfrm>
              <a:off x="18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8" name="Rectangle 344"/>
            <p:cNvSpPr>
              <a:spLocks noChangeArrowheads="1"/>
            </p:cNvSpPr>
            <p:nvPr/>
          </p:nvSpPr>
          <p:spPr bwMode="auto">
            <a:xfrm>
              <a:off x="19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89" name="Rectangle 345"/>
            <p:cNvSpPr>
              <a:spLocks noChangeArrowheads="1"/>
            </p:cNvSpPr>
            <p:nvPr/>
          </p:nvSpPr>
          <p:spPr bwMode="auto">
            <a:xfrm>
              <a:off x="20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0" name="Rectangle 346"/>
            <p:cNvSpPr>
              <a:spLocks noChangeArrowheads="1"/>
            </p:cNvSpPr>
            <p:nvPr/>
          </p:nvSpPr>
          <p:spPr bwMode="auto">
            <a:xfrm>
              <a:off x="21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</a:t>
              </a:r>
            </a:p>
          </p:txBody>
        </p:sp>
        <p:sp>
          <p:nvSpPr>
            <p:cNvPr id="2233691" name="Rectangle 347"/>
            <p:cNvSpPr>
              <a:spLocks noChangeArrowheads="1"/>
            </p:cNvSpPr>
            <p:nvPr/>
          </p:nvSpPr>
          <p:spPr bwMode="auto">
            <a:xfrm>
              <a:off x="22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692" name="Rectangle 348"/>
            <p:cNvSpPr>
              <a:spLocks noChangeArrowheads="1"/>
            </p:cNvSpPr>
            <p:nvPr/>
          </p:nvSpPr>
          <p:spPr bwMode="auto">
            <a:xfrm>
              <a:off x="29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693" name="Rectangle 349"/>
            <p:cNvSpPr>
              <a:spLocks noChangeArrowheads="1"/>
            </p:cNvSpPr>
            <p:nvPr/>
          </p:nvSpPr>
          <p:spPr bwMode="auto">
            <a:xfrm>
              <a:off x="364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694" name="Rectangle 350"/>
            <p:cNvSpPr>
              <a:spLocks noChangeArrowheads="1"/>
            </p:cNvSpPr>
            <p:nvPr/>
          </p:nvSpPr>
          <p:spPr bwMode="auto">
            <a:xfrm>
              <a:off x="422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5" name="Rectangle 351"/>
            <p:cNvSpPr>
              <a:spLocks noChangeArrowheads="1"/>
            </p:cNvSpPr>
            <p:nvPr/>
          </p:nvSpPr>
          <p:spPr bwMode="auto">
            <a:xfrm>
              <a:off x="432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6" name="Rectangle 352"/>
            <p:cNvSpPr>
              <a:spLocks noChangeArrowheads="1"/>
            </p:cNvSpPr>
            <p:nvPr/>
          </p:nvSpPr>
          <p:spPr bwMode="auto">
            <a:xfrm>
              <a:off x="441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7" name="Rectangle 353"/>
            <p:cNvSpPr>
              <a:spLocks noChangeArrowheads="1"/>
            </p:cNvSpPr>
            <p:nvPr/>
          </p:nvSpPr>
          <p:spPr bwMode="auto">
            <a:xfrm>
              <a:off x="451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8" name="Rectangle 354"/>
            <p:cNvSpPr>
              <a:spLocks noChangeArrowheads="1"/>
            </p:cNvSpPr>
            <p:nvPr/>
          </p:nvSpPr>
          <p:spPr bwMode="auto">
            <a:xfrm>
              <a:off x="460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699" name="Rectangle 355"/>
            <p:cNvSpPr>
              <a:spLocks noChangeArrowheads="1"/>
            </p:cNvSpPr>
            <p:nvPr/>
          </p:nvSpPr>
          <p:spPr bwMode="auto">
            <a:xfrm>
              <a:off x="47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0" name="Rectangle 356"/>
            <p:cNvSpPr>
              <a:spLocks noChangeArrowheads="1"/>
            </p:cNvSpPr>
            <p:nvPr/>
          </p:nvSpPr>
          <p:spPr bwMode="auto">
            <a:xfrm>
              <a:off x="48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1" name="Rectangle 357"/>
            <p:cNvSpPr>
              <a:spLocks noChangeArrowheads="1"/>
            </p:cNvSpPr>
            <p:nvPr/>
          </p:nvSpPr>
          <p:spPr bwMode="auto">
            <a:xfrm>
              <a:off x="48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2" name="Rectangle 358"/>
            <p:cNvSpPr>
              <a:spLocks noChangeArrowheads="1"/>
            </p:cNvSpPr>
            <p:nvPr/>
          </p:nvSpPr>
          <p:spPr bwMode="auto">
            <a:xfrm>
              <a:off x="49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03" name="Rectangle 359"/>
            <p:cNvSpPr>
              <a:spLocks noChangeArrowheads="1"/>
            </p:cNvSpPr>
            <p:nvPr/>
          </p:nvSpPr>
          <p:spPr bwMode="auto">
            <a:xfrm>
              <a:off x="50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4" name="Rectangle 360"/>
            <p:cNvSpPr>
              <a:spLocks noChangeArrowheads="1"/>
            </p:cNvSpPr>
            <p:nvPr/>
          </p:nvSpPr>
          <p:spPr bwMode="auto">
            <a:xfrm>
              <a:off x="51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5" name="Rectangle 361"/>
            <p:cNvSpPr>
              <a:spLocks noChangeArrowheads="1"/>
            </p:cNvSpPr>
            <p:nvPr/>
          </p:nvSpPr>
          <p:spPr bwMode="auto">
            <a:xfrm>
              <a:off x="52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06" name="Rectangle 362"/>
            <p:cNvSpPr>
              <a:spLocks noChangeArrowheads="1"/>
            </p:cNvSpPr>
            <p:nvPr/>
          </p:nvSpPr>
          <p:spPr bwMode="auto">
            <a:xfrm>
              <a:off x="537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7" name="Rectangle 363"/>
            <p:cNvSpPr>
              <a:spLocks noChangeArrowheads="1"/>
            </p:cNvSpPr>
            <p:nvPr/>
          </p:nvSpPr>
          <p:spPr bwMode="auto">
            <a:xfrm>
              <a:off x="54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08" name="Rectangle 364"/>
            <p:cNvSpPr>
              <a:spLocks noChangeArrowheads="1"/>
            </p:cNvSpPr>
            <p:nvPr/>
          </p:nvSpPr>
          <p:spPr bwMode="auto">
            <a:xfrm>
              <a:off x="55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09" name="Rectangle 365"/>
            <p:cNvSpPr>
              <a:spLocks noChangeArrowheads="1"/>
            </p:cNvSpPr>
            <p:nvPr/>
          </p:nvSpPr>
          <p:spPr bwMode="auto">
            <a:xfrm>
              <a:off x="13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10" name="Rectangle 366"/>
            <p:cNvSpPr>
              <a:spLocks noChangeArrowheads="1"/>
            </p:cNvSpPr>
            <p:nvPr/>
          </p:nvSpPr>
          <p:spPr bwMode="auto">
            <a:xfrm>
              <a:off x="14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1" name="Rectangle 367"/>
            <p:cNvSpPr>
              <a:spLocks noChangeArrowheads="1"/>
            </p:cNvSpPr>
            <p:nvPr/>
          </p:nvSpPr>
          <p:spPr bwMode="auto">
            <a:xfrm>
              <a:off x="15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12" name="Rectangle 368"/>
            <p:cNvSpPr>
              <a:spLocks noChangeArrowheads="1"/>
            </p:cNvSpPr>
            <p:nvPr/>
          </p:nvSpPr>
          <p:spPr bwMode="auto">
            <a:xfrm>
              <a:off x="16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13" name="Rectangle 369"/>
            <p:cNvSpPr>
              <a:spLocks noChangeArrowheads="1"/>
            </p:cNvSpPr>
            <p:nvPr/>
          </p:nvSpPr>
          <p:spPr bwMode="auto">
            <a:xfrm>
              <a:off x="17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14" name="Rectangle 370"/>
            <p:cNvSpPr>
              <a:spLocks noChangeArrowheads="1"/>
            </p:cNvSpPr>
            <p:nvPr/>
          </p:nvSpPr>
          <p:spPr bwMode="auto">
            <a:xfrm>
              <a:off x="18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15" name="Rectangle 371"/>
            <p:cNvSpPr>
              <a:spLocks noChangeArrowheads="1"/>
            </p:cNvSpPr>
            <p:nvPr/>
          </p:nvSpPr>
          <p:spPr bwMode="auto">
            <a:xfrm>
              <a:off x="19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16" name="Rectangle 372"/>
            <p:cNvSpPr>
              <a:spLocks noChangeArrowheads="1"/>
            </p:cNvSpPr>
            <p:nvPr/>
          </p:nvSpPr>
          <p:spPr bwMode="auto">
            <a:xfrm>
              <a:off x="20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17" name="Rectangle 373"/>
            <p:cNvSpPr>
              <a:spLocks noChangeArrowheads="1"/>
            </p:cNvSpPr>
            <p:nvPr/>
          </p:nvSpPr>
          <p:spPr bwMode="auto">
            <a:xfrm>
              <a:off x="21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18" name="Rectangle 374"/>
            <p:cNvSpPr>
              <a:spLocks noChangeArrowheads="1"/>
            </p:cNvSpPr>
            <p:nvPr/>
          </p:nvSpPr>
          <p:spPr bwMode="auto">
            <a:xfrm>
              <a:off x="22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19" name="Rectangle 375"/>
            <p:cNvSpPr>
              <a:spLocks noChangeArrowheads="1"/>
            </p:cNvSpPr>
            <p:nvPr/>
          </p:nvSpPr>
          <p:spPr bwMode="auto">
            <a:xfrm>
              <a:off x="23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0" name="Rectangle 376"/>
            <p:cNvSpPr>
              <a:spLocks noChangeArrowheads="1"/>
            </p:cNvSpPr>
            <p:nvPr/>
          </p:nvSpPr>
          <p:spPr bwMode="auto">
            <a:xfrm>
              <a:off x="24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1" name="Rectangle 377"/>
            <p:cNvSpPr>
              <a:spLocks noChangeArrowheads="1"/>
            </p:cNvSpPr>
            <p:nvPr/>
          </p:nvSpPr>
          <p:spPr bwMode="auto">
            <a:xfrm>
              <a:off x="24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2" name="Rectangle 378"/>
            <p:cNvSpPr>
              <a:spLocks noChangeArrowheads="1"/>
            </p:cNvSpPr>
            <p:nvPr/>
          </p:nvSpPr>
          <p:spPr bwMode="auto">
            <a:xfrm>
              <a:off x="25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23" name="Rectangle 379"/>
            <p:cNvSpPr>
              <a:spLocks noChangeArrowheads="1"/>
            </p:cNvSpPr>
            <p:nvPr/>
          </p:nvSpPr>
          <p:spPr bwMode="auto">
            <a:xfrm>
              <a:off x="26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24" name="Rectangle 380"/>
            <p:cNvSpPr>
              <a:spLocks noChangeArrowheads="1"/>
            </p:cNvSpPr>
            <p:nvPr/>
          </p:nvSpPr>
          <p:spPr bwMode="auto">
            <a:xfrm>
              <a:off x="27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25" name="Rectangle 381"/>
            <p:cNvSpPr>
              <a:spLocks noChangeArrowheads="1"/>
            </p:cNvSpPr>
            <p:nvPr/>
          </p:nvSpPr>
          <p:spPr bwMode="auto">
            <a:xfrm>
              <a:off x="28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26" name="Rectangle 382"/>
            <p:cNvSpPr>
              <a:spLocks noChangeArrowheads="1"/>
            </p:cNvSpPr>
            <p:nvPr/>
          </p:nvSpPr>
          <p:spPr bwMode="auto">
            <a:xfrm>
              <a:off x="29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27" name="Rectangle 383"/>
            <p:cNvSpPr>
              <a:spLocks noChangeArrowheads="1"/>
            </p:cNvSpPr>
            <p:nvPr/>
          </p:nvSpPr>
          <p:spPr bwMode="auto">
            <a:xfrm>
              <a:off x="30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28" name="Rectangle 384"/>
            <p:cNvSpPr>
              <a:spLocks noChangeArrowheads="1"/>
            </p:cNvSpPr>
            <p:nvPr/>
          </p:nvSpPr>
          <p:spPr bwMode="auto">
            <a:xfrm>
              <a:off x="31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29" name="Rectangle 385"/>
            <p:cNvSpPr>
              <a:spLocks noChangeArrowheads="1"/>
            </p:cNvSpPr>
            <p:nvPr/>
          </p:nvSpPr>
          <p:spPr bwMode="auto">
            <a:xfrm>
              <a:off x="326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0" name="Rectangle 386"/>
            <p:cNvSpPr>
              <a:spLocks noChangeArrowheads="1"/>
            </p:cNvSpPr>
            <p:nvPr/>
          </p:nvSpPr>
          <p:spPr bwMode="auto">
            <a:xfrm>
              <a:off x="336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1" name="Rectangle 387"/>
            <p:cNvSpPr>
              <a:spLocks noChangeArrowheads="1"/>
            </p:cNvSpPr>
            <p:nvPr/>
          </p:nvSpPr>
          <p:spPr bwMode="auto">
            <a:xfrm>
              <a:off x="345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2" name="Rectangle 388"/>
            <p:cNvSpPr>
              <a:spLocks noChangeArrowheads="1"/>
            </p:cNvSpPr>
            <p:nvPr/>
          </p:nvSpPr>
          <p:spPr bwMode="auto">
            <a:xfrm>
              <a:off x="355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3" name="Rectangle 389"/>
            <p:cNvSpPr>
              <a:spLocks noChangeArrowheads="1"/>
            </p:cNvSpPr>
            <p:nvPr/>
          </p:nvSpPr>
          <p:spPr bwMode="auto">
            <a:xfrm>
              <a:off x="364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6</a:t>
              </a:r>
            </a:p>
          </p:txBody>
        </p:sp>
        <p:sp>
          <p:nvSpPr>
            <p:cNvPr id="2233734" name="Rectangle 390"/>
            <p:cNvSpPr>
              <a:spLocks noChangeArrowheads="1"/>
            </p:cNvSpPr>
            <p:nvPr/>
          </p:nvSpPr>
          <p:spPr bwMode="auto">
            <a:xfrm>
              <a:off x="374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35" name="Rectangle 391"/>
            <p:cNvSpPr>
              <a:spLocks noChangeArrowheads="1"/>
            </p:cNvSpPr>
            <p:nvPr/>
          </p:nvSpPr>
          <p:spPr bwMode="auto">
            <a:xfrm>
              <a:off x="384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36" name="Rectangle 392"/>
            <p:cNvSpPr>
              <a:spLocks noChangeArrowheads="1"/>
            </p:cNvSpPr>
            <p:nvPr/>
          </p:nvSpPr>
          <p:spPr bwMode="auto">
            <a:xfrm>
              <a:off x="393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37" name="Rectangle 393"/>
            <p:cNvSpPr>
              <a:spLocks noChangeArrowheads="1"/>
            </p:cNvSpPr>
            <p:nvPr/>
          </p:nvSpPr>
          <p:spPr bwMode="auto">
            <a:xfrm>
              <a:off x="403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38" name="Rectangle 394"/>
            <p:cNvSpPr>
              <a:spLocks noChangeArrowheads="1"/>
            </p:cNvSpPr>
            <p:nvPr/>
          </p:nvSpPr>
          <p:spPr bwMode="auto">
            <a:xfrm>
              <a:off x="412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39" name="Rectangle 395"/>
            <p:cNvSpPr>
              <a:spLocks noChangeArrowheads="1"/>
            </p:cNvSpPr>
            <p:nvPr/>
          </p:nvSpPr>
          <p:spPr bwMode="auto">
            <a:xfrm>
              <a:off x="422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8</a:t>
              </a:r>
            </a:p>
          </p:txBody>
        </p:sp>
        <p:sp>
          <p:nvSpPr>
            <p:cNvPr id="2233740" name="Rectangle 396"/>
            <p:cNvSpPr>
              <a:spLocks noChangeArrowheads="1"/>
            </p:cNvSpPr>
            <p:nvPr/>
          </p:nvSpPr>
          <p:spPr bwMode="auto">
            <a:xfrm>
              <a:off x="432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1" name="Rectangle 397"/>
            <p:cNvSpPr>
              <a:spLocks noChangeArrowheads="1"/>
            </p:cNvSpPr>
            <p:nvPr/>
          </p:nvSpPr>
          <p:spPr bwMode="auto">
            <a:xfrm>
              <a:off x="441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2" name="Rectangle 398"/>
            <p:cNvSpPr>
              <a:spLocks noChangeArrowheads="1"/>
            </p:cNvSpPr>
            <p:nvPr/>
          </p:nvSpPr>
          <p:spPr bwMode="auto">
            <a:xfrm>
              <a:off x="451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3" name="Rectangle 399"/>
            <p:cNvSpPr>
              <a:spLocks noChangeArrowheads="1"/>
            </p:cNvSpPr>
            <p:nvPr/>
          </p:nvSpPr>
          <p:spPr bwMode="auto">
            <a:xfrm>
              <a:off x="460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4" name="Rectangle 400"/>
            <p:cNvSpPr>
              <a:spLocks noChangeArrowheads="1"/>
            </p:cNvSpPr>
            <p:nvPr/>
          </p:nvSpPr>
          <p:spPr bwMode="auto">
            <a:xfrm>
              <a:off x="470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9</a:t>
              </a:r>
            </a:p>
          </p:txBody>
        </p:sp>
        <p:sp>
          <p:nvSpPr>
            <p:cNvPr id="2233745" name="Rectangle 401"/>
            <p:cNvSpPr>
              <a:spLocks noChangeArrowheads="1"/>
            </p:cNvSpPr>
            <p:nvPr/>
          </p:nvSpPr>
          <p:spPr bwMode="auto">
            <a:xfrm>
              <a:off x="480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6" name="Rectangle 402"/>
            <p:cNvSpPr>
              <a:spLocks noChangeArrowheads="1"/>
            </p:cNvSpPr>
            <p:nvPr/>
          </p:nvSpPr>
          <p:spPr bwMode="auto">
            <a:xfrm>
              <a:off x="489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47" name="Rectangle 403"/>
            <p:cNvSpPr>
              <a:spLocks noChangeArrowheads="1"/>
            </p:cNvSpPr>
            <p:nvPr/>
          </p:nvSpPr>
          <p:spPr bwMode="auto">
            <a:xfrm>
              <a:off x="499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48" name="Rectangle 404"/>
            <p:cNvSpPr>
              <a:spLocks noChangeArrowheads="1"/>
            </p:cNvSpPr>
            <p:nvPr/>
          </p:nvSpPr>
          <p:spPr bwMode="auto">
            <a:xfrm>
              <a:off x="508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10</a:t>
              </a:r>
            </a:p>
          </p:txBody>
        </p:sp>
        <p:sp>
          <p:nvSpPr>
            <p:cNvPr id="2233749" name="Rectangle 405"/>
            <p:cNvSpPr>
              <a:spLocks noChangeArrowheads="1"/>
            </p:cNvSpPr>
            <p:nvPr/>
          </p:nvSpPr>
          <p:spPr bwMode="auto">
            <a:xfrm>
              <a:off x="5184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0" name="Rectangle 406"/>
            <p:cNvSpPr>
              <a:spLocks noChangeArrowheads="1"/>
            </p:cNvSpPr>
            <p:nvPr/>
          </p:nvSpPr>
          <p:spPr bwMode="auto">
            <a:xfrm>
              <a:off x="5280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1" name="Rectangle 407"/>
            <p:cNvSpPr>
              <a:spLocks noChangeArrowheads="1"/>
            </p:cNvSpPr>
            <p:nvPr/>
          </p:nvSpPr>
          <p:spPr bwMode="auto">
            <a:xfrm>
              <a:off x="5376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2" name="Rectangle 408"/>
            <p:cNvSpPr>
              <a:spLocks noChangeArrowheads="1"/>
            </p:cNvSpPr>
            <p:nvPr/>
          </p:nvSpPr>
          <p:spPr bwMode="auto">
            <a:xfrm>
              <a:off x="5472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11</a:t>
              </a:r>
            </a:p>
          </p:txBody>
        </p:sp>
        <p:sp>
          <p:nvSpPr>
            <p:cNvPr id="2233753" name="Rectangle 409"/>
            <p:cNvSpPr>
              <a:spLocks noChangeArrowheads="1"/>
            </p:cNvSpPr>
            <p:nvPr/>
          </p:nvSpPr>
          <p:spPr bwMode="auto">
            <a:xfrm>
              <a:off x="5568" y="1056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12</a:t>
              </a:r>
            </a:p>
          </p:txBody>
        </p:sp>
        <p:sp>
          <p:nvSpPr>
            <p:cNvPr id="2233754" name="Rectangle 410"/>
            <p:cNvSpPr>
              <a:spLocks noChangeArrowheads="1"/>
            </p:cNvSpPr>
            <p:nvPr/>
          </p:nvSpPr>
          <p:spPr bwMode="auto">
            <a:xfrm>
              <a:off x="230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5" name="Rectangle 411"/>
            <p:cNvSpPr>
              <a:spLocks noChangeArrowheads="1"/>
            </p:cNvSpPr>
            <p:nvPr/>
          </p:nvSpPr>
          <p:spPr bwMode="auto">
            <a:xfrm>
              <a:off x="240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6" name="Rectangle 412"/>
            <p:cNvSpPr>
              <a:spLocks noChangeArrowheads="1"/>
            </p:cNvSpPr>
            <p:nvPr/>
          </p:nvSpPr>
          <p:spPr bwMode="auto">
            <a:xfrm>
              <a:off x="259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7" name="Rectangle 413"/>
            <p:cNvSpPr>
              <a:spLocks noChangeArrowheads="1"/>
            </p:cNvSpPr>
            <p:nvPr/>
          </p:nvSpPr>
          <p:spPr bwMode="auto">
            <a:xfrm>
              <a:off x="268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8" name="Rectangle 414"/>
            <p:cNvSpPr>
              <a:spLocks noChangeArrowheads="1"/>
            </p:cNvSpPr>
            <p:nvPr/>
          </p:nvSpPr>
          <p:spPr bwMode="auto">
            <a:xfrm>
              <a:off x="278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59" name="Rectangle 415"/>
            <p:cNvSpPr>
              <a:spLocks noChangeArrowheads="1"/>
            </p:cNvSpPr>
            <p:nvPr/>
          </p:nvSpPr>
          <p:spPr bwMode="auto">
            <a:xfrm>
              <a:off x="288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0" name="Rectangle 416"/>
            <p:cNvSpPr>
              <a:spLocks noChangeArrowheads="1"/>
            </p:cNvSpPr>
            <p:nvPr/>
          </p:nvSpPr>
          <p:spPr bwMode="auto">
            <a:xfrm>
              <a:off x="249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2</a:t>
              </a:r>
            </a:p>
          </p:txBody>
        </p:sp>
        <p:sp>
          <p:nvSpPr>
            <p:cNvPr id="2233761" name="Rectangle 417"/>
            <p:cNvSpPr>
              <a:spLocks noChangeArrowheads="1"/>
            </p:cNvSpPr>
            <p:nvPr/>
          </p:nvSpPr>
          <p:spPr bwMode="auto">
            <a:xfrm>
              <a:off x="307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2" name="Rectangle 418"/>
            <p:cNvSpPr>
              <a:spLocks noChangeArrowheads="1"/>
            </p:cNvSpPr>
            <p:nvPr/>
          </p:nvSpPr>
          <p:spPr bwMode="auto">
            <a:xfrm>
              <a:off x="316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3" name="Rectangle 419"/>
            <p:cNvSpPr>
              <a:spLocks noChangeArrowheads="1"/>
            </p:cNvSpPr>
            <p:nvPr/>
          </p:nvSpPr>
          <p:spPr bwMode="auto">
            <a:xfrm>
              <a:off x="336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4" name="Rectangle 420"/>
            <p:cNvSpPr>
              <a:spLocks noChangeArrowheads="1"/>
            </p:cNvSpPr>
            <p:nvPr/>
          </p:nvSpPr>
          <p:spPr bwMode="auto">
            <a:xfrm>
              <a:off x="345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5" name="Rectangle 421"/>
            <p:cNvSpPr>
              <a:spLocks noChangeArrowheads="1"/>
            </p:cNvSpPr>
            <p:nvPr/>
          </p:nvSpPr>
          <p:spPr bwMode="auto">
            <a:xfrm>
              <a:off x="355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6" name="Rectangle 422"/>
            <p:cNvSpPr>
              <a:spLocks noChangeArrowheads="1"/>
            </p:cNvSpPr>
            <p:nvPr/>
          </p:nvSpPr>
          <p:spPr bwMode="auto">
            <a:xfrm>
              <a:off x="326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3</a:t>
              </a:r>
            </a:p>
          </p:txBody>
        </p:sp>
        <p:sp>
          <p:nvSpPr>
            <p:cNvPr id="2233767" name="Rectangle 423"/>
            <p:cNvSpPr>
              <a:spLocks noChangeArrowheads="1"/>
            </p:cNvSpPr>
            <p:nvPr/>
          </p:nvSpPr>
          <p:spPr bwMode="auto">
            <a:xfrm>
              <a:off x="3744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8" name="Rectangle 424"/>
            <p:cNvSpPr>
              <a:spLocks noChangeArrowheads="1"/>
            </p:cNvSpPr>
            <p:nvPr/>
          </p:nvSpPr>
          <p:spPr bwMode="auto">
            <a:xfrm>
              <a:off x="3840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69" name="Rectangle 425"/>
            <p:cNvSpPr>
              <a:spLocks noChangeArrowheads="1"/>
            </p:cNvSpPr>
            <p:nvPr/>
          </p:nvSpPr>
          <p:spPr bwMode="auto">
            <a:xfrm>
              <a:off x="4032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0" name="Rectangle 426"/>
            <p:cNvSpPr>
              <a:spLocks noChangeArrowheads="1"/>
            </p:cNvSpPr>
            <p:nvPr/>
          </p:nvSpPr>
          <p:spPr bwMode="auto">
            <a:xfrm>
              <a:off x="4128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1" name="Rectangle 427"/>
            <p:cNvSpPr>
              <a:spLocks noChangeArrowheads="1"/>
            </p:cNvSpPr>
            <p:nvPr/>
          </p:nvSpPr>
          <p:spPr bwMode="auto">
            <a:xfrm>
              <a:off x="3936" y="912"/>
              <a:ext cx="9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800">
                  <a:cs typeface="+mn-cs"/>
                </a:rPr>
                <a:t>5</a:t>
              </a:r>
            </a:p>
          </p:txBody>
        </p:sp>
        <p:sp>
          <p:nvSpPr>
            <p:cNvPr id="2233772" name="Rectangle 428"/>
            <p:cNvSpPr>
              <a:spLocks noChangeArrowheads="1"/>
            </p:cNvSpPr>
            <p:nvPr/>
          </p:nvSpPr>
          <p:spPr bwMode="auto">
            <a:xfrm>
              <a:off x="96" y="912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  <p:sp>
          <p:nvSpPr>
            <p:cNvPr id="2233773" name="Rectangle 429"/>
            <p:cNvSpPr>
              <a:spLocks noChangeArrowheads="1"/>
            </p:cNvSpPr>
            <p:nvPr/>
          </p:nvSpPr>
          <p:spPr bwMode="auto">
            <a:xfrm>
              <a:off x="96" y="1056"/>
              <a:ext cx="124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600">
                  <a:cs typeface="+mn-cs"/>
                </a:rPr>
                <a:t>Subunits</a:t>
              </a: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Positives</a:t>
            </a: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52400" y="1447800"/>
            <a:ext cx="8839200" cy="4800600"/>
            <a:chOff x="96" y="912"/>
            <a:chExt cx="5568" cy="3024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680" y="1920"/>
              <a:ext cx="2256" cy="2016"/>
              <a:chOff x="432" y="1920"/>
              <a:chExt cx="2256" cy="2016"/>
            </a:xfrm>
          </p:grpSpPr>
          <p:sp>
            <p:nvSpPr>
              <p:cNvPr id="2237445" name="Oval 5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5</a:t>
                </a:r>
              </a:p>
            </p:txBody>
          </p:sp>
          <p:sp>
            <p:nvSpPr>
              <p:cNvPr id="2237446" name="Oval 6"/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6</a:t>
                </a:r>
              </a:p>
            </p:txBody>
          </p:sp>
          <p:sp>
            <p:nvSpPr>
              <p:cNvPr id="2237447" name="Oval 7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8</a:t>
                </a:r>
              </a:p>
            </p:txBody>
          </p:sp>
          <p:sp>
            <p:nvSpPr>
              <p:cNvPr id="2237448" name="Oval 8"/>
              <p:cNvSpPr>
                <a:spLocks noChangeArrowheads="1"/>
              </p:cNvSpPr>
              <p:nvPr/>
            </p:nvSpPr>
            <p:spPr bwMode="auto">
              <a:xfrm>
                <a:off x="672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9</a:t>
                </a:r>
              </a:p>
            </p:txBody>
          </p:sp>
          <p:sp>
            <p:nvSpPr>
              <p:cNvPr id="2237449" name="Oval 9"/>
              <p:cNvSpPr>
                <a:spLocks noChangeArrowheads="1"/>
              </p:cNvSpPr>
              <p:nvPr/>
            </p:nvSpPr>
            <p:spPr bwMode="auto">
              <a:xfrm>
                <a:off x="1152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10</a:t>
                </a:r>
              </a:p>
            </p:txBody>
          </p:sp>
          <p:sp>
            <p:nvSpPr>
              <p:cNvPr id="2237450" name="Oval 10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11</a:t>
                </a:r>
              </a:p>
            </p:txBody>
          </p:sp>
          <p:sp>
            <p:nvSpPr>
              <p:cNvPr id="2237451" name="Oval 11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12</a:t>
                </a:r>
              </a:p>
            </p:txBody>
          </p:sp>
          <p:sp>
            <p:nvSpPr>
              <p:cNvPr id="2237452" name="Oval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1</a:t>
                </a:r>
              </a:p>
            </p:txBody>
          </p:sp>
          <p:sp>
            <p:nvSpPr>
              <p:cNvPr id="2237453" name="Oval 13"/>
              <p:cNvSpPr>
                <a:spLocks noChangeArrowheads="1"/>
              </p:cNvSpPr>
              <p:nvPr/>
            </p:nvSpPr>
            <p:spPr bwMode="auto">
              <a:xfrm>
                <a:off x="2256" y="2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2</a:t>
                </a:r>
              </a:p>
            </p:txBody>
          </p:sp>
          <p:sp>
            <p:nvSpPr>
              <p:cNvPr id="2237454" name="Oval 14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200">
                    <a:latin typeface="Tahoma" charset="0"/>
                    <a:cs typeface="+mn-cs"/>
                  </a:rPr>
                  <a:t>3</a:t>
                </a:r>
              </a:p>
            </p:txBody>
          </p:sp>
          <p:cxnSp>
            <p:nvCxnSpPr>
              <p:cNvPr id="2237455" name="AutoShape 15"/>
              <p:cNvCxnSpPr>
                <a:cxnSpLocks noChangeShapeType="1"/>
                <a:stCxn id="2237454" idx="6"/>
                <a:endCxn id="2237453" idx="1"/>
              </p:cNvCxnSpPr>
              <p:nvPr/>
            </p:nvCxnSpPr>
            <p:spPr bwMode="auto">
              <a:xfrm>
                <a:off x="1968" y="2016"/>
                <a:ext cx="316" cy="22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6" name="AutoShape 16"/>
              <p:cNvCxnSpPr>
                <a:cxnSpLocks noChangeShapeType="1"/>
                <a:stCxn id="2237453" idx="5"/>
                <a:endCxn id="2237452" idx="0"/>
              </p:cNvCxnSpPr>
              <p:nvPr/>
            </p:nvCxnSpPr>
            <p:spPr bwMode="auto">
              <a:xfrm>
                <a:off x="2420" y="2372"/>
                <a:ext cx="172" cy="46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7" name="AutoShape 17"/>
              <p:cNvCxnSpPr>
                <a:cxnSpLocks noChangeShapeType="1"/>
                <a:stCxn id="2237453" idx="5"/>
                <a:endCxn id="2237451" idx="7"/>
              </p:cNvCxnSpPr>
              <p:nvPr/>
            </p:nvCxnSpPr>
            <p:spPr bwMode="auto">
              <a:xfrm>
                <a:off x="2420" y="2372"/>
                <a:ext cx="0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8" name="AutoShape 18"/>
              <p:cNvCxnSpPr>
                <a:cxnSpLocks noChangeShapeType="1"/>
                <a:stCxn id="2237447" idx="6"/>
                <a:endCxn id="2237452" idx="2"/>
              </p:cNvCxnSpPr>
              <p:nvPr/>
            </p:nvCxnSpPr>
            <p:spPr bwMode="auto">
              <a:xfrm>
                <a:off x="624" y="2928"/>
                <a:ext cx="1872" cy="0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59" name="AutoShape 19"/>
              <p:cNvCxnSpPr>
                <a:cxnSpLocks noChangeShapeType="1"/>
                <a:stCxn id="2237454" idx="4"/>
                <a:endCxn id="2237450" idx="0"/>
              </p:cNvCxnSpPr>
              <p:nvPr/>
            </p:nvCxnSpPr>
            <p:spPr bwMode="auto">
              <a:xfrm>
                <a:off x="1872" y="2112"/>
                <a:ext cx="0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0" name="AutoShape 20"/>
              <p:cNvCxnSpPr>
                <a:cxnSpLocks noChangeShapeType="1"/>
                <a:stCxn id="2237448" idx="7"/>
                <a:endCxn id="2237453" idx="3"/>
              </p:cNvCxnSpPr>
              <p:nvPr/>
            </p:nvCxnSpPr>
            <p:spPr bwMode="auto">
              <a:xfrm flipV="1">
                <a:off x="836" y="2372"/>
                <a:ext cx="1448" cy="111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1" name="AutoShape 21"/>
              <p:cNvCxnSpPr>
                <a:cxnSpLocks noChangeShapeType="1"/>
                <a:stCxn id="2237450" idx="6"/>
                <a:endCxn id="2237452" idx="4"/>
              </p:cNvCxnSpPr>
              <p:nvPr/>
            </p:nvCxnSpPr>
            <p:spPr bwMode="auto">
              <a:xfrm flipV="1">
                <a:off x="1968" y="3024"/>
                <a:ext cx="624" cy="81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2" name="AutoShape 22"/>
              <p:cNvCxnSpPr>
                <a:cxnSpLocks noChangeShapeType="1"/>
                <a:stCxn id="2237446" idx="5"/>
                <a:endCxn id="2237452" idx="2"/>
              </p:cNvCxnSpPr>
              <p:nvPr/>
            </p:nvCxnSpPr>
            <p:spPr bwMode="auto">
              <a:xfrm>
                <a:off x="836" y="2372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3" name="AutoShape 23"/>
              <p:cNvCxnSpPr>
                <a:cxnSpLocks noChangeShapeType="1"/>
                <a:stCxn id="2237445" idx="5"/>
                <a:endCxn id="2237452" idx="1"/>
              </p:cNvCxnSpPr>
              <p:nvPr/>
            </p:nvCxnSpPr>
            <p:spPr bwMode="auto">
              <a:xfrm>
                <a:off x="1316" y="2084"/>
                <a:ext cx="1208" cy="77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4" name="AutoShape 24"/>
              <p:cNvCxnSpPr>
                <a:cxnSpLocks noChangeShapeType="1"/>
                <a:stCxn id="2237453" idx="3"/>
                <a:endCxn id="2237449" idx="0"/>
              </p:cNvCxnSpPr>
              <p:nvPr/>
            </p:nvCxnSpPr>
            <p:spPr bwMode="auto">
              <a:xfrm flipH="1">
                <a:off x="1248" y="2372"/>
                <a:ext cx="1036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5" name="AutoShape 25"/>
              <p:cNvCxnSpPr>
                <a:cxnSpLocks noChangeShapeType="1"/>
                <a:stCxn id="2237454" idx="4"/>
                <a:endCxn id="2237449" idx="0"/>
              </p:cNvCxnSpPr>
              <p:nvPr/>
            </p:nvCxnSpPr>
            <p:spPr bwMode="auto">
              <a:xfrm flipH="1">
                <a:off x="1248" y="2112"/>
                <a:ext cx="624" cy="163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6" name="AutoShape 26"/>
              <p:cNvCxnSpPr>
                <a:cxnSpLocks noChangeShapeType="1"/>
                <a:stCxn id="2237448" idx="7"/>
                <a:endCxn id="2237452" idx="2"/>
              </p:cNvCxnSpPr>
              <p:nvPr/>
            </p:nvCxnSpPr>
            <p:spPr bwMode="auto">
              <a:xfrm flipV="1">
                <a:off x="836" y="2928"/>
                <a:ext cx="1660" cy="556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7467" name="AutoShape 27"/>
              <p:cNvCxnSpPr>
                <a:cxnSpLocks noChangeShapeType="1"/>
                <a:stCxn id="2237454" idx="5"/>
                <a:endCxn id="2237451" idx="0"/>
              </p:cNvCxnSpPr>
              <p:nvPr/>
            </p:nvCxnSpPr>
            <p:spPr bwMode="auto">
              <a:xfrm>
                <a:off x="1940" y="2084"/>
                <a:ext cx="412" cy="1372"/>
              </a:xfrm>
              <a:prstGeom prst="straightConnector1">
                <a:avLst/>
              </a:prstGeom>
              <a:noFill/>
              <a:ln w="190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7468" name="Rectangle 28"/>
            <p:cNvSpPr>
              <a:spLocks noChangeArrowheads="1"/>
            </p:cNvSpPr>
            <p:nvPr/>
          </p:nvSpPr>
          <p:spPr bwMode="auto">
            <a:xfrm>
              <a:off x="1824" y="1296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0">
                  <a:solidFill>
                    <a:srgbClr val="800080"/>
                  </a:solidFill>
                  <a:latin typeface="Tahoma" charset="0"/>
                  <a:cs typeface="+mn-cs"/>
                </a:rPr>
                <a:t>Gold-Standard Positive (GSTD+): 13</a:t>
              </a:r>
            </a:p>
          </p:txBody>
        </p:sp>
        <p:grpSp>
          <p:nvGrpSpPr>
            <p:cNvPr id="19464" name="Group 29"/>
            <p:cNvGrpSpPr>
              <a:grpSpLocks/>
            </p:cNvGrpSpPr>
            <p:nvPr/>
          </p:nvGrpSpPr>
          <p:grpSpPr bwMode="auto">
            <a:xfrm>
              <a:off x="96" y="912"/>
              <a:ext cx="5568" cy="288"/>
              <a:chOff x="96" y="912"/>
              <a:chExt cx="5568" cy="288"/>
            </a:xfrm>
          </p:grpSpPr>
          <p:grpSp>
            <p:nvGrpSpPr>
              <p:cNvPr id="19465" name="Group 30"/>
              <p:cNvGrpSpPr>
                <a:grpSpLocks/>
              </p:cNvGrpSpPr>
              <p:nvPr/>
            </p:nvGrpSpPr>
            <p:grpSpPr bwMode="auto">
              <a:xfrm>
                <a:off x="96" y="912"/>
                <a:ext cx="5568" cy="144"/>
                <a:chOff x="96" y="912"/>
                <a:chExt cx="5568" cy="144"/>
              </a:xfrm>
            </p:grpSpPr>
            <p:sp>
              <p:nvSpPr>
                <p:cNvPr id="22374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4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53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5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9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1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79" name="Rectangle 39"/>
                <p:cNvSpPr>
                  <a:spLocks noChangeArrowheads="1"/>
                </p:cNvSpPr>
                <p:nvPr/>
              </p:nvSpPr>
              <p:spPr bwMode="auto">
                <a:xfrm>
                  <a:off x="21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23748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81" name="Rectangle 41"/>
                <p:cNvSpPr>
                  <a:spLocks noChangeArrowheads="1"/>
                </p:cNvSpPr>
                <p:nvPr/>
              </p:nvSpPr>
              <p:spPr bwMode="auto">
                <a:xfrm>
                  <a:off x="29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482" name="Rectangle 42"/>
                <p:cNvSpPr>
                  <a:spLocks noChangeArrowheads="1"/>
                </p:cNvSpPr>
                <p:nvPr/>
              </p:nvSpPr>
              <p:spPr bwMode="auto">
                <a:xfrm>
                  <a:off x="364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483" name="Rectangle 43"/>
                <p:cNvSpPr>
                  <a:spLocks noChangeArrowheads="1"/>
                </p:cNvSpPr>
                <p:nvPr/>
              </p:nvSpPr>
              <p:spPr bwMode="auto">
                <a:xfrm>
                  <a:off x="422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5" name="Rectangle 45"/>
                <p:cNvSpPr>
                  <a:spLocks noChangeArrowheads="1"/>
                </p:cNvSpPr>
                <p:nvPr/>
              </p:nvSpPr>
              <p:spPr bwMode="auto">
                <a:xfrm>
                  <a:off x="441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6" name="Rectangle 46"/>
                <p:cNvSpPr>
                  <a:spLocks noChangeArrowheads="1"/>
                </p:cNvSpPr>
                <p:nvPr/>
              </p:nvSpPr>
              <p:spPr bwMode="auto">
                <a:xfrm>
                  <a:off x="451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488" name="Rectangle 48"/>
                <p:cNvSpPr>
                  <a:spLocks noChangeArrowheads="1"/>
                </p:cNvSpPr>
                <p:nvPr/>
              </p:nvSpPr>
              <p:spPr bwMode="auto">
                <a:xfrm>
                  <a:off x="47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48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08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51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495" name="Rectangle 55"/>
                <p:cNvSpPr>
                  <a:spLocks noChangeArrowheads="1"/>
                </p:cNvSpPr>
                <p:nvPr/>
              </p:nvSpPr>
              <p:spPr bwMode="auto">
                <a:xfrm>
                  <a:off x="537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6" name="Rectangle 56"/>
                <p:cNvSpPr>
                  <a:spLocks noChangeArrowheads="1"/>
                </p:cNvSpPr>
                <p:nvPr/>
              </p:nvSpPr>
              <p:spPr bwMode="auto">
                <a:xfrm>
                  <a:off x="54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497" name="Rectangle 57"/>
                <p:cNvSpPr>
                  <a:spLocks noChangeArrowheads="1"/>
                </p:cNvSpPr>
                <p:nvPr/>
              </p:nvSpPr>
              <p:spPr bwMode="auto">
                <a:xfrm>
                  <a:off x="55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498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499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0" name="Rectangle 60"/>
                <p:cNvSpPr>
                  <a:spLocks noChangeArrowheads="1"/>
                </p:cNvSpPr>
                <p:nvPr/>
              </p:nvSpPr>
              <p:spPr bwMode="auto">
                <a:xfrm>
                  <a:off x="259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1" name="Rectangle 61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78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49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360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456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26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840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3" name="Rectangle 73"/>
                <p:cNvSpPr>
                  <a:spLocks noChangeArrowheads="1"/>
                </p:cNvSpPr>
                <p:nvPr/>
              </p:nvSpPr>
              <p:spPr bwMode="auto">
                <a:xfrm>
                  <a:off x="4032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4" name="Rectangle 74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936" y="912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16" name="Rectangle 76"/>
                <p:cNvSpPr>
                  <a:spLocks noChangeArrowheads="1"/>
                </p:cNvSpPr>
                <p:nvPr/>
              </p:nvSpPr>
              <p:spPr bwMode="auto">
                <a:xfrm>
                  <a:off x="96" y="912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  <p:grpSp>
            <p:nvGrpSpPr>
              <p:cNvPr id="19466" name="Group 77"/>
              <p:cNvGrpSpPr>
                <a:grpSpLocks/>
              </p:cNvGrpSpPr>
              <p:nvPr/>
            </p:nvGrpSpPr>
            <p:grpSpPr bwMode="auto">
              <a:xfrm>
                <a:off x="96" y="1056"/>
                <a:ext cx="5568" cy="144"/>
                <a:chOff x="96" y="1056"/>
                <a:chExt cx="5568" cy="144"/>
              </a:xfrm>
            </p:grpSpPr>
            <p:sp>
              <p:nvSpPr>
                <p:cNvPr id="2237518" name="Rectangle 78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237519" name="Rectangle 79"/>
                <p:cNvSpPr>
                  <a:spLocks noChangeArrowheads="1"/>
                </p:cNvSpPr>
                <p:nvPr/>
              </p:nvSpPr>
              <p:spPr bwMode="auto">
                <a:xfrm>
                  <a:off x="14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53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63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22" name="Rectangle 82"/>
                <p:cNvSpPr>
                  <a:spLocks noChangeArrowheads="1"/>
                </p:cNvSpPr>
                <p:nvPr/>
              </p:nvSpPr>
              <p:spPr bwMode="auto">
                <a:xfrm>
                  <a:off x="172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25" name="Rectangle 85"/>
                <p:cNvSpPr>
                  <a:spLocks noChangeArrowheads="1"/>
                </p:cNvSpPr>
                <p:nvPr/>
              </p:nvSpPr>
              <p:spPr bwMode="auto">
                <a:xfrm>
                  <a:off x="201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2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27" name="Rectangle 87"/>
                <p:cNvSpPr>
                  <a:spLocks noChangeArrowheads="1"/>
                </p:cNvSpPr>
                <p:nvPr/>
              </p:nvSpPr>
              <p:spPr bwMode="auto">
                <a:xfrm>
                  <a:off x="220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237528" name="Rectangle 88"/>
                <p:cNvSpPr>
                  <a:spLocks noChangeArrowheads="1"/>
                </p:cNvSpPr>
                <p:nvPr/>
              </p:nvSpPr>
              <p:spPr bwMode="auto">
                <a:xfrm>
                  <a:off x="23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29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4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1" name="Rectangle 91"/>
                <p:cNvSpPr>
                  <a:spLocks noChangeArrowheads="1"/>
                </p:cNvSpPr>
                <p:nvPr/>
              </p:nvSpPr>
              <p:spPr bwMode="auto">
                <a:xfrm>
                  <a:off x="259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2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8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33" name="Rectangle 93"/>
                <p:cNvSpPr>
                  <a:spLocks noChangeArrowheads="1"/>
                </p:cNvSpPr>
                <p:nvPr/>
              </p:nvSpPr>
              <p:spPr bwMode="auto">
                <a:xfrm>
                  <a:off x="27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34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35" name="Rectangle 95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5</a:t>
                  </a:r>
                </a:p>
              </p:txBody>
            </p:sp>
            <p:sp>
              <p:nvSpPr>
                <p:cNvPr id="22375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0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26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360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96" cy="14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4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6</a:t>
                  </a:r>
                </a:p>
              </p:txBody>
            </p:sp>
            <p:sp>
              <p:nvSpPr>
                <p:cNvPr id="22375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74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4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12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22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8</a:t>
                  </a:r>
                </a:p>
              </p:txBody>
            </p:sp>
            <p:sp>
              <p:nvSpPr>
                <p:cNvPr id="22375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32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1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0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0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9</a:t>
                  </a:r>
                </a:p>
              </p:txBody>
            </p:sp>
            <p:sp>
              <p:nvSpPr>
                <p:cNvPr id="22375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9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9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508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22375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184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0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5376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472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22375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568" y="1056"/>
                  <a:ext cx="96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800"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22375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" y="1056"/>
                  <a:ext cx="1248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Subunits</a:t>
                  </a:r>
                </a:p>
              </p:txBody>
            </p:sp>
          </p:grpSp>
        </p:grpSp>
      </p:grpSp>
      <p:grpSp>
        <p:nvGrpSpPr>
          <p:cNvPr id="19459" name="Group 124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7565" name="Rectangle 125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19461" name="Picture 126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800080"/>
                </a:solidFill>
                <a:cs typeface="+mj-cs"/>
              </a:rPr>
              <a:t>Gold-Standard Negatives</a:t>
            </a:r>
          </a:p>
        </p:txBody>
      </p:sp>
      <p:sp>
        <p:nvSpPr>
          <p:cNvPr id="2239491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2880" y="1920"/>
            <a:chExt cx="2256" cy="2016"/>
          </a:xfrm>
        </p:grpSpPr>
        <p:sp>
          <p:nvSpPr>
            <p:cNvPr id="2239493" name="Oval 5"/>
            <p:cNvSpPr>
              <a:spLocks noChangeArrowheads="1"/>
            </p:cNvSpPr>
            <p:nvPr/>
          </p:nvSpPr>
          <p:spPr bwMode="auto">
            <a:xfrm>
              <a:off x="36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39494" name="Oval 6"/>
            <p:cNvSpPr>
              <a:spLocks noChangeArrowheads="1"/>
            </p:cNvSpPr>
            <p:nvPr/>
          </p:nvSpPr>
          <p:spPr bwMode="auto">
            <a:xfrm>
              <a:off x="31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39495" name="Oval 7"/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39496" name="Oval 8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39497" name="Oval 9"/>
            <p:cNvSpPr>
              <a:spLocks noChangeArrowheads="1"/>
            </p:cNvSpPr>
            <p:nvPr/>
          </p:nvSpPr>
          <p:spPr bwMode="auto">
            <a:xfrm>
              <a:off x="36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39498" name="Oval 10"/>
            <p:cNvSpPr>
              <a:spLocks noChangeArrowheads="1"/>
            </p:cNvSpPr>
            <p:nvPr/>
          </p:nvSpPr>
          <p:spPr bwMode="auto">
            <a:xfrm>
              <a:off x="42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39499" name="Oval 11"/>
            <p:cNvSpPr>
              <a:spLocks noChangeArrowheads="1"/>
            </p:cNvSpPr>
            <p:nvPr/>
          </p:nvSpPr>
          <p:spPr bwMode="auto">
            <a:xfrm>
              <a:off x="47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39500" name="Oval 12"/>
            <p:cNvSpPr>
              <a:spLocks noChangeArrowheads="1"/>
            </p:cNvSpPr>
            <p:nvPr/>
          </p:nvSpPr>
          <p:spPr bwMode="auto">
            <a:xfrm>
              <a:off x="49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39501" name="Oval 13"/>
            <p:cNvSpPr>
              <a:spLocks noChangeArrowheads="1"/>
            </p:cNvSpPr>
            <p:nvPr/>
          </p:nvSpPr>
          <p:spPr bwMode="auto">
            <a:xfrm>
              <a:off x="47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39502" name="Oval 14"/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39503" name="AutoShape 15"/>
            <p:cNvCxnSpPr>
              <a:cxnSpLocks noChangeShapeType="1"/>
              <a:stCxn id="2239493" idx="6"/>
              <a:endCxn id="2239502" idx="2"/>
            </p:cNvCxnSpPr>
            <p:nvPr/>
          </p:nvCxnSpPr>
          <p:spPr bwMode="auto">
            <a:xfrm>
              <a:off x="37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4" name="AutoShape 16"/>
            <p:cNvCxnSpPr>
              <a:cxnSpLocks noChangeShapeType="1"/>
              <a:stCxn id="2239500" idx="4"/>
              <a:endCxn id="2239499" idx="7"/>
            </p:cNvCxnSpPr>
            <p:nvPr/>
          </p:nvCxnSpPr>
          <p:spPr bwMode="auto">
            <a:xfrm flipH="1">
              <a:off x="48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5" name="AutoShape 17"/>
            <p:cNvCxnSpPr>
              <a:cxnSpLocks noChangeShapeType="1"/>
              <a:stCxn id="2239496" idx="6"/>
              <a:endCxn id="2239499" idx="2"/>
            </p:cNvCxnSpPr>
            <p:nvPr/>
          </p:nvCxnSpPr>
          <p:spPr bwMode="auto">
            <a:xfrm>
              <a:off x="33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6" name="AutoShape 18"/>
            <p:cNvCxnSpPr>
              <a:cxnSpLocks noChangeShapeType="1"/>
              <a:stCxn id="2239494" idx="6"/>
              <a:endCxn id="2239501" idx="2"/>
            </p:cNvCxnSpPr>
            <p:nvPr/>
          </p:nvCxnSpPr>
          <p:spPr bwMode="auto">
            <a:xfrm>
              <a:off x="33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7" name="AutoShape 19"/>
            <p:cNvCxnSpPr>
              <a:cxnSpLocks noChangeShapeType="1"/>
              <a:stCxn id="2239494" idx="3"/>
              <a:endCxn id="2239496" idx="1"/>
            </p:cNvCxnSpPr>
            <p:nvPr/>
          </p:nvCxnSpPr>
          <p:spPr bwMode="auto">
            <a:xfrm>
              <a:off x="31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8" name="AutoShape 20"/>
            <p:cNvCxnSpPr>
              <a:cxnSpLocks noChangeShapeType="1"/>
              <a:stCxn id="2239493" idx="4"/>
              <a:endCxn id="2239497" idx="0"/>
            </p:cNvCxnSpPr>
            <p:nvPr/>
          </p:nvCxnSpPr>
          <p:spPr bwMode="auto">
            <a:xfrm>
              <a:off x="36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09" name="AutoShape 21"/>
            <p:cNvCxnSpPr>
              <a:cxnSpLocks noChangeShapeType="1"/>
              <a:stCxn id="2239497" idx="6"/>
              <a:endCxn id="2239498" idx="2"/>
            </p:cNvCxnSpPr>
            <p:nvPr/>
          </p:nvCxnSpPr>
          <p:spPr bwMode="auto">
            <a:xfrm>
              <a:off x="37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0" name="AutoShape 22"/>
            <p:cNvCxnSpPr>
              <a:cxnSpLocks noChangeShapeType="1"/>
              <a:stCxn id="2239496" idx="5"/>
              <a:endCxn id="2239497" idx="2"/>
            </p:cNvCxnSpPr>
            <p:nvPr/>
          </p:nvCxnSpPr>
          <p:spPr bwMode="auto">
            <a:xfrm>
              <a:off x="32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1" name="AutoShape 23"/>
            <p:cNvCxnSpPr>
              <a:cxnSpLocks noChangeShapeType="1"/>
              <a:stCxn id="2239499" idx="3"/>
              <a:endCxn id="2239498" idx="6"/>
            </p:cNvCxnSpPr>
            <p:nvPr/>
          </p:nvCxnSpPr>
          <p:spPr bwMode="auto">
            <a:xfrm flipH="1">
              <a:off x="44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2" name="AutoShape 24"/>
            <p:cNvCxnSpPr>
              <a:cxnSpLocks noChangeShapeType="1"/>
              <a:stCxn id="2239493" idx="2"/>
              <a:endCxn id="2239494" idx="7"/>
            </p:cNvCxnSpPr>
            <p:nvPr/>
          </p:nvCxnSpPr>
          <p:spPr bwMode="auto">
            <a:xfrm flipH="1">
              <a:off x="32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3" name="AutoShape 25"/>
            <p:cNvCxnSpPr>
              <a:cxnSpLocks noChangeShapeType="1"/>
              <a:stCxn id="2239494" idx="3"/>
              <a:endCxn id="2239495" idx="0"/>
            </p:cNvCxnSpPr>
            <p:nvPr/>
          </p:nvCxnSpPr>
          <p:spPr bwMode="auto">
            <a:xfrm flipH="1">
              <a:off x="29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4" name="AutoShape 26"/>
            <p:cNvCxnSpPr>
              <a:cxnSpLocks noChangeShapeType="1"/>
              <a:stCxn id="2239495" idx="4"/>
              <a:endCxn id="2239496" idx="1"/>
            </p:cNvCxnSpPr>
            <p:nvPr/>
          </p:nvCxnSpPr>
          <p:spPr bwMode="auto">
            <a:xfrm>
              <a:off x="29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5" name="AutoShape 27"/>
            <p:cNvCxnSpPr>
              <a:cxnSpLocks noChangeShapeType="1"/>
              <a:stCxn id="2239494" idx="5"/>
              <a:endCxn id="2239499" idx="1"/>
            </p:cNvCxnSpPr>
            <p:nvPr/>
          </p:nvCxnSpPr>
          <p:spPr bwMode="auto">
            <a:xfrm>
              <a:off x="32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6" name="AutoShape 28"/>
            <p:cNvCxnSpPr>
              <a:cxnSpLocks noChangeShapeType="1"/>
              <a:stCxn id="2239496" idx="5"/>
              <a:endCxn id="2239498" idx="2"/>
            </p:cNvCxnSpPr>
            <p:nvPr/>
          </p:nvCxnSpPr>
          <p:spPr bwMode="auto">
            <a:xfrm>
              <a:off x="32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7" name="AutoShape 29"/>
            <p:cNvCxnSpPr>
              <a:cxnSpLocks noChangeShapeType="1"/>
              <a:stCxn id="2239497" idx="6"/>
              <a:endCxn id="2239499" idx="3"/>
            </p:cNvCxnSpPr>
            <p:nvPr/>
          </p:nvCxnSpPr>
          <p:spPr bwMode="auto">
            <a:xfrm flipV="1">
              <a:off x="37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8" name="AutoShape 30"/>
            <p:cNvCxnSpPr>
              <a:cxnSpLocks noChangeShapeType="1"/>
              <a:stCxn id="2239500" idx="0"/>
              <a:endCxn id="2239502" idx="6"/>
            </p:cNvCxnSpPr>
            <p:nvPr/>
          </p:nvCxnSpPr>
          <p:spPr bwMode="auto">
            <a:xfrm flipH="1" flipV="1">
              <a:off x="44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19" name="AutoShape 31"/>
            <p:cNvCxnSpPr>
              <a:cxnSpLocks noChangeShapeType="1"/>
              <a:stCxn id="2239495" idx="0"/>
              <a:endCxn id="2239493" idx="2"/>
            </p:cNvCxnSpPr>
            <p:nvPr/>
          </p:nvCxnSpPr>
          <p:spPr bwMode="auto">
            <a:xfrm flipV="1">
              <a:off x="29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0" name="AutoShape 32"/>
            <p:cNvCxnSpPr>
              <a:cxnSpLocks noChangeShapeType="1"/>
              <a:stCxn id="2239495" idx="4"/>
              <a:endCxn id="2239497" idx="2"/>
            </p:cNvCxnSpPr>
            <p:nvPr/>
          </p:nvCxnSpPr>
          <p:spPr bwMode="auto">
            <a:xfrm>
              <a:off x="29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1" name="AutoShape 33"/>
            <p:cNvCxnSpPr>
              <a:cxnSpLocks noChangeShapeType="1"/>
              <a:stCxn id="2239494" idx="7"/>
              <a:endCxn id="2239502" idx="2"/>
            </p:cNvCxnSpPr>
            <p:nvPr/>
          </p:nvCxnSpPr>
          <p:spPr bwMode="auto">
            <a:xfrm flipV="1">
              <a:off x="32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2" name="AutoShape 34"/>
            <p:cNvCxnSpPr>
              <a:cxnSpLocks noChangeShapeType="1"/>
              <a:stCxn id="2239493" idx="6"/>
              <a:endCxn id="2239501" idx="1"/>
            </p:cNvCxnSpPr>
            <p:nvPr/>
          </p:nvCxnSpPr>
          <p:spPr bwMode="auto">
            <a:xfrm>
              <a:off x="37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3" name="AutoShape 35"/>
            <p:cNvCxnSpPr>
              <a:cxnSpLocks noChangeShapeType="1"/>
              <a:stCxn id="2239497" idx="7"/>
              <a:endCxn id="2239500" idx="3"/>
            </p:cNvCxnSpPr>
            <p:nvPr/>
          </p:nvCxnSpPr>
          <p:spPr bwMode="auto">
            <a:xfrm flipV="1">
              <a:off x="37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4" name="AutoShape 36"/>
            <p:cNvCxnSpPr>
              <a:cxnSpLocks noChangeShapeType="1"/>
              <a:stCxn id="2239498" idx="7"/>
              <a:endCxn id="2239501" idx="4"/>
            </p:cNvCxnSpPr>
            <p:nvPr/>
          </p:nvCxnSpPr>
          <p:spPr bwMode="auto">
            <a:xfrm flipV="1">
              <a:off x="43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5" name="AutoShape 37"/>
            <p:cNvCxnSpPr>
              <a:cxnSpLocks noChangeShapeType="1"/>
              <a:stCxn id="2239501" idx="3"/>
              <a:endCxn id="2239495" idx="6"/>
            </p:cNvCxnSpPr>
            <p:nvPr/>
          </p:nvCxnSpPr>
          <p:spPr bwMode="auto">
            <a:xfrm flipH="1">
              <a:off x="30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6" name="AutoShape 38"/>
            <p:cNvCxnSpPr>
              <a:cxnSpLocks noChangeShapeType="1"/>
              <a:stCxn id="2239502" idx="4"/>
              <a:endCxn id="2239496" idx="7"/>
            </p:cNvCxnSpPr>
            <p:nvPr/>
          </p:nvCxnSpPr>
          <p:spPr bwMode="auto">
            <a:xfrm flipH="1">
              <a:off x="32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7" name="AutoShape 39"/>
            <p:cNvCxnSpPr>
              <a:cxnSpLocks noChangeShapeType="1"/>
              <a:stCxn id="2239502" idx="3"/>
              <a:endCxn id="2239495" idx="7"/>
            </p:cNvCxnSpPr>
            <p:nvPr/>
          </p:nvCxnSpPr>
          <p:spPr bwMode="auto">
            <a:xfrm flipH="1">
              <a:off x="30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8" name="AutoShape 40"/>
            <p:cNvCxnSpPr>
              <a:cxnSpLocks noChangeShapeType="1"/>
              <a:stCxn id="2239493" idx="4"/>
              <a:endCxn id="2239498" idx="0"/>
            </p:cNvCxnSpPr>
            <p:nvPr/>
          </p:nvCxnSpPr>
          <p:spPr bwMode="auto">
            <a:xfrm>
              <a:off x="36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29" name="AutoShape 41"/>
            <p:cNvCxnSpPr>
              <a:cxnSpLocks noChangeShapeType="1"/>
              <a:stCxn id="2239494" idx="5"/>
              <a:endCxn id="2239498" idx="0"/>
            </p:cNvCxnSpPr>
            <p:nvPr/>
          </p:nvCxnSpPr>
          <p:spPr bwMode="auto">
            <a:xfrm>
              <a:off x="32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0" name="AutoShape 42"/>
            <p:cNvCxnSpPr>
              <a:cxnSpLocks noChangeShapeType="1"/>
              <a:stCxn id="2239494" idx="4"/>
              <a:endCxn id="2239497" idx="1"/>
            </p:cNvCxnSpPr>
            <p:nvPr/>
          </p:nvCxnSpPr>
          <p:spPr bwMode="auto">
            <a:xfrm>
              <a:off x="32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1" name="AutoShape 43"/>
            <p:cNvCxnSpPr>
              <a:cxnSpLocks noChangeShapeType="1"/>
              <a:stCxn id="2239495" idx="5"/>
              <a:endCxn id="2239498" idx="1"/>
            </p:cNvCxnSpPr>
            <p:nvPr/>
          </p:nvCxnSpPr>
          <p:spPr bwMode="auto">
            <a:xfrm>
              <a:off x="30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2" name="AutoShape 44"/>
            <p:cNvCxnSpPr>
              <a:cxnSpLocks noChangeShapeType="1"/>
              <a:stCxn id="2239495" idx="6"/>
              <a:endCxn id="2239499" idx="1"/>
            </p:cNvCxnSpPr>
            <p:nvPr/>
          </p:nvCxnSpPr>
          <p:spPr bwMode="auto">
            <a:xfrm>
              <a:off x="30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3" name="AutoShape 45"/>
            <p:cNvCxnSpPr>
              <a:cxnSpLocks noChangeShapeType="1"/>
              <a:stCxn id="2239493" idx="3"/>
              <a:endCxn id="2239496" idx="0"/>
            </p:cNvCxnSpPr>
            <p:nvPr/>
          </p:nvCxnSpPr>
          <p:spPr bwMode="auto">
            <a:xfrm flipH="1">
              <a:off x="32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9534" name="AutoShape 46"/>
            <p:cNvCxnSpPr>
              <a:cxnSpLocks noChangeShapeType="1"/>
              <a:stCxn id="2239493" idx="4"/>
              <a:endCxn id="2239499" idx="1"/>
            </p:cNvCxnSpPr>
            <p:nvPr/>
          </p:nvCxnSpPr>
          <p:spPr bwMode="auto">
            <a:xfrm>
              <a:off x="36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508" name="Group 47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1512" name="Group 48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39537" name="Rectangle 49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8" name="Rectangle 50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39" name="Rectangle 51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0" name="Rectangle 52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1" name="Rectangle 5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2" name="Rectangle 54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3" name="Rectangle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4" name="Rectangle 56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5" name="Rectangle 57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39546" name="Rectangle 58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47" name="Rectangle 59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48" name="Rectangle 60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49" name="Rectangle 61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0" name="Rectangle 62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1" name="Rectangle 63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2" name="Rectangle 64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3" name="Rectangle 6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54" name="Rectangle 66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5" name="Rectangle 67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6" name="Rectangle 68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7" name="Rectangle 69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58" name="Rectangle 70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59" name="Rectangle 71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0" name="Rectangle 72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61" name="Rectangle 73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2" name="Rectangle 74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63" name="Rectangle 75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64" name="Rectangle 76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5" name="Rectangle 77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6" name="Rectangle 7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7" name="Rectangle 79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8" name="Rectangle 80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69" name="Rectangle 81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0" name="Rectangle 82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71" name="Rectangle 83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2" name="Rectangle 84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3" name="Rectangle 85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4" name="Rectangle 86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5" name="Rectangle 87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6" name="Rectangle 88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77" name="Rectangle 89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8" name="Rectangle 90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79" name="Rectangle 91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0" name="Rectangle 9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1" name="Rectangle 93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2" name="Rectangle 94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1513" name="Group 95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39584" name="Rectangle 96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39585" name="Rectangle 97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86" name="Rectangle 98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87" name="Rectangle 99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88" name="Rectangle 100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89" name="Rectangle 101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0" name="Rectangle 102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1" name="Rectangle 103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592" name="Rectangle 104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593" name="Rectangle 105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39594" name="Rectangle 106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595" name="Rectangle 107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596" name="Rectangle 108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597" name="Rectangle 109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598" name="Rectangle 110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599" name="Rectangle 111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0" name="Rectangle 112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1" name="Rectangle 113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39602" name="Rectangle 114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3" name="Rectangle 115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04" name="Rectangle 116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05" name="Rectangle 117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06" name="Rectangle 118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07" name="Rectangle 119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08" name="Rectangle 120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39609" name="Rectangle 121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0" name="Rectangle 122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1" name="Rectangle 123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2" name="Rectangle 124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3" name="Rectangle 125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4" name="Rectangle 126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39615" name="Rectangle 127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16" name="Rectangle 128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17" name="Rectangle 129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18" name="Rectangle 130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19" name="Rectangle 131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39620" name="Rectangle 132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1" name="Rectangle 133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2" name="Rectangle 134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3" name="Rectangle 135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39624" name="Rectangle 136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5" name="Rectangle 137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6" name="Rectangle 138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7" name="Rectangle 139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39628" name="Rectangle 140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39629" name="Rectangle 141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1509" name="Group 142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39631" name="Rectangle 143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1511" name="Picture 144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800080"/>
                </a:solidFill>
                <a:cs typeface="+mj-cs"/>
              </a:rPr>
              <a:t>RNA Polymerase II: Gold-Standards</a:t>
            </a:r>
          </a:p>
        </p:txBody>
      </p:sp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2895600" y="2438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Negative (GSTD-): 32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3616" name="Group 5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1542" name="Rectangle 6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3" name="Rectangle 7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4" name="Rectangle 8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5" name="Rectangle 9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6" name="Rectangle 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7" name="Rectangle 11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8" name="Rectangle 1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49" name="Rectangle 13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0" name="Rectangle 14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1551" name="Rectangle 15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52" name="Rectangle 16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53" name="Rectangle 17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54" name="Rectangle 18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5" name="Rectangle 19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6" name="Rectangle 20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7" name="Rectangle 21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8" name="Rectangle 22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59" name="Rectangle 23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0" name="Rectangle 24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1" name="Rectangle 25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2" name="Rectangle 26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63" name="Rectangle 27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4" name="Rectangle 28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5" name="Rectangle 29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66" name="Rectangle 30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7" name="Rectangle 31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68" name="Rectangle 32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69" name="Rectangle 33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0" name="Rectangle 34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1" name="Rectangle 3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2" name="Rectangle 36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3" name="Rectangle 37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4" name="Rectangle 38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5" name="Rectangle 39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76" name="Rectangle 40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7" name="Rectangle 41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8" name="Rectangle 42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79" name="Rectangle 43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0" name="Rectangle 44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1" name="Rectangle 45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82" name="Rectangle 46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3" name="Rectangle 47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4" name="Rectangle 48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5" name="Rectangle 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6" name="Rectangle 50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87" name="Rectangle 51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3617" name="Group 52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1589" name="Rectangle 53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1590" name="Rectangle 54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1" name="Rectangle 55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592" name="Rectangle 56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593" name="Rectangle 57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594" name="Rectangle 58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595" name="Rectangle 59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596" name="Rectangle 60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597" name="Rectangle 6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598" name="Rectangle 62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1599" name="Rectangle 63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0" name="Rectangle 64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1" name="Rectangle 65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2" name="Rectangle 66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03" name="Rectangle 67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04" name="Rectangle 68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05" name="Rectangle 69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06" name="Rectangle 70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1607" name="Rectangle 71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08" name="Rectangle 72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09" name="Rectangle 73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0" name="Rectangle 74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1" name="Rectangle 75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2" name="Rectangle 76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3" name="Rectangle 77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1614" name="Rectangle 7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15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16" name="Rectangle 80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17" name="Rectangle 81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18" name="Rectangle 82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19" name="Rectangle 83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1620" name="Rectangle 84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1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2" name="Rectangle 86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3" name="Rectangle 87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4" name="Rectangle 88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1625" name="Rectangle 89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6" name="Rectangle 90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27" name="Rectangle 91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28" name="Rectangle 92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1629" name="Rectangle 93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0" name="Rectangle 94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1" name="Rectangle 95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2" name="Rectangle 96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1633" name="Rectangle 97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1634" name="Rectangle 98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sp>
        <p:nvSpPr>
          <p:cNvPr id="2241635" name="Rectangle 99"/>
          <p:cNvSpPr>
            <a:spLocks noChangeArrowheads="1"/>
          </p:cNvSpPr>
          <p:nvPr/>
        </p:nvSpPr>
        <p:spPr bwMode="auto">
          <a:xfrm>
            <a:off x="28956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800080"/>
                </a:solidFill>
                <a:latin typeface="Tahoma" charset="0"/>
                <a:cs typeface="+mn-cs"/>
              </a:rPr>
              <a:t>Gold-Standard Positive (GSTD+): 13</a:t>
            </a:r>
          </a:p>
        </p:txBody>
      </p:sp>
      <p:grpSp>
        <p:nvGrpSpPr>
          <p:cNvPr id="23557" name="Group 100"/>
          <p:cNvGrpSpPr>
            <a:grpSpLocks/>
          </p:cNvGrpSpPr>
          <p:nvPr/>
        </p:nvGrpSpPr>
        <p:grpSpPr bwMode="auto">
          <a:xfrm>
            <a:off x="2667000" y="3048000"/>
            <a:ext cx="3581400" cy="3200400"/>
            <a:chOff x="1680" y="1920"/>
            <a:chExt cx="2256" cy="2016"/>
          </a:xfrm>
        </p:grpSpPr>
        <p:sp>
          <p:nvSpPr>
            <p:cNvPr id="2241637" name="Oval 101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5</a:t>
              </a:r>
            </a:p>
          </p:txBody>
        </p:sp>
        <p:sp>
          <p:nvSpPr>
            <p:cNvPr id="2241638" name="Oval 1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6</a:t>
              </a:r>
            </a:p>
          </p:txBody>
        </p:sp>
        <p:sp>
          <p:nvSpPr>
            <p:cNvPr id="2241639" name="Oval 103"/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8</a:t>
              </a:r>
            </a:p>
          </p:txBody>
        </p:sp>
        <p:sp>
          <p:nvSpPr>
            <p:cNvPr id="2241640" name="Oval 104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9</a:t>
              </a:r>
            </a:p>
          </p:txBody>
        </p:sp>
        <p:sp>
          <p:nvSpPr>
            <p:cNvPr id="2241641" name="Oval 105"/>
            <p:cNvSpPr>
              <a:spLocks noChangeArrowheads="1"/>
            </p:cNvSpPr>
            <p:nvPr/>
          </p:nvSpPr>
          <p:spPr bwMode="auto">
            <a:xfrm>
              <a:off x="2400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10</a:t>
              </a:r>
            </a:p>
          </p:txBody>
        </p:sp>
        <p:sp>
          <p:nvSpPr>
            <p:cNvPr id="2241642" name="Oval 106"/>
            <p:cNvSpPr>
              <a:spLocks noChangeArrowheads="1"/>
            </p:cNvSpPr>
            <p:nvPr/>
          </p:nvSpPr>
          <p:spPr bwMode="auto">
            <a:xfrm>
              <a:off x="3024" y="374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11</a:t>
              </a:r>
            </a:p>
          </p:txBody>
        </p:sp>
        <p:sp>
          <p:nvSpPr>
            <p:cNvPr id="2241643" name="Oval 107"/>
            <p:cNvSpPr>
              <a:spLocks noChangeArrowheads="1"/>
            </p:cNvSpPr>
            <p:nvPr/>
          </p:nvSpPr>
          <p:spPr bwMode="auto">
            <a:xfrm>
              <a:off x="3504" y="34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12</a:t>
              </a:r>
            </a:p>
          </p:txBody>
        </p:sp>
        <p:sp>
          <p:nvSpPr>
            <p:cNvPr id="2241644" name="Oval 108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1</a:t>
              </a:r>
            </a:p>
          </p:txBody>
        </p:sp>
        <p:sp>
          <p:nvSpPr>
            <p:cNvPr id="2241645" name="Oval 109"/>
            <p:cNvSpPr>
              <a:spLocks noChangeArrowheads="1"/>
            </p:cNvSpPr>
            <p:nvPr/>
          </p:nvSpPr>
          <p:spPr bwMode="auto">
            <a:xfrm>
              <a:off x="3504" y="22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2</a:t>
              </a:r>
            </a:p>
          </p:txBody>
        </p:sp>
        <p:sp>
          <p:nvSpPr>
            <p:cNvPr id="2241646" name="Oval 110"/>
            <p:cNvSpPr>
              <a:spLocks noChangeArrowheads="1"/>
            </p:cNvSpPr>
            <p:nvPr/>
          </p:nvSpPr>
          <p:spPr bwMode="auto">
            <a:xfrm>
              <a:off x="3024" y="192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>
                  <a:latin typeface="Tahoma" charset="0"/>
                  <a:cs typeface="+mn-cs"/>
                </a:rPr>
                <a:t>3</a:t>
              </a:r>
            </a:p>
          </p:txBody>
        </p:sp>
        <p:cxnSp>
          <p:nvCxnSpPr>
            <p:cNvPr id="2241647" name="AutoShape 111"/>
            <p:cNvCxnSpPr>
              <a:cxnSpLocks noChangeShapeType="1"/>
              <a:stCxn id="2241637" idx="6"/>
              <a:endCxn id="2241646" idx="2"/>
            </p:cNvCxnSpPr>
            <p:nvPr/>
          </p:nvCxnSpPr>
          <p:spPr bwMode="auto">
            <a:xfrm>
              <a:off x="2592" y="2016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8" name="AutoShape 112"/>
            <p:cNvCxnSpPr>
              <a:cxnSpLocks noChangeShapeType="1"/>
              <a:stCxn id="2241646" idx="6"/>
              <a:endCxn id="2241645" idx="1"/>
            </p:cNvCxnSpPr>
            <p:nvPr/>
          </p:nvCxnSpPr>
          <p:spPr bwMode="auto">
            <a:xfrm>
              <a:off x="3216" y="2016"/>
              <a:ext cx="316" cy="22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49" name="AutoShape 113"/>
            <p:cNvCxnSpPr>
              <a:cxnSpLocks noChangeShapeType="1"/>
              <a:stCxn id="2241645" idx="5"/>
              <a:endCxn id="2241644" idx="0"/>
            </p:cNvCxnSpPr>
            <p:nvPr/>
          </p:nvCxnSpPr>
          <p:spPr bwMode="auto">
            <a:xfrm>
              <a:off x="3668" y="2372"/>
              <a:ext cx="172" cy="46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0" name="AutoShape 114"/>
            <p:cNvCxnSpPr>
              <a:cxnSpLocks noChangeShapeType="1"/>
              <a:stCxn id="2241645" idx="5"/>
              <a:endCxn id="2241643" idx="7"/>
            </p:cNvCxnSpPr>
            <p:nvPr/>
          </p:nvCxnSpPr>
          <p:spPr bwMode="auto">
            <a:xfrm>
              <a:off x="3668" y="2372"/>
              <a:ext cx="0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1" name="AutoShape 115"/>
            <p:cNvCxnSpPr>
              <a:cxnSpLocks noChangeShapeType="1"/>
              <a:stCxn id="2241644" idx="4"/>
              <a:endCxn id="2241643" idx="7"/>
            </p:cNvCxnSpPr>
            <p:nvPr/>
          </p:nvCxnSpPr>
          <p:spPr bwMode="auto">
            <a:xfrm flipH="1">
              <a:off x="3668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2" name="AutoShape 116"/>
            <p:cNvCxnSpPr>
              <a:cxnSpLocks noChangeShapeType="1"/>
              <a:stCxn id="2241639" idx="6"/>
              <a:endCxn id="2241644" idx="2"/>
            </p:cNvCxnSpPr>
            <p:nvPr/>
          </p:nvCxnSpPr>
          <p:spPr bwMode="auto">
            <a:xfrm>
              <a:off x="1872" y="2928"/>
              <a:ext cx="1872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3" name="AutoShape 117"/>
            <p:cNvCxnSpPr>
              <a:cxnSpLocks noChangeShapeType="1"/>
              <a:stCxn id="2241640" idx="6"/>
              <a:endCxn id="2241643" idx="2"/>
            </p:cNvCxnSpPr>
            <p:nvPr/>
          </p:nvCxnSpPr>
          <p:spPr bwMode="auto">
            <a:xfrm>
              <a:off x="2112" y="3552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4" name="AutoShape 118"/>
            <p:cNvCxnSpPr>
              <a:cxnSpLocks noChangeShapeType="1"/>
              <a:stCxn id="2241638" idx="6"/>
              <a:endCxn id="2241645" idx="2"/>
            </p:cNvCxnSpPr>
            <p:nvPr/>
          </p:nvCxnSpPr>
          <p:spPr bwMode="auto">
            <a:xfrm>
              <a:off x="2112" y="2304"/>
              <a:ext cx="139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5" name="AutoShape 119"/>
            <p:cNvCxnSpPr>
              <a:cxnSpLocks noChangeShapeType="1"/>
              <a:stCxn id="2241638" idx="3"/>
              <a:endCxn id="2241640" idx="1"/>
            </p:cNvCxnSpPr>
            <p:nvPr/>
          </p:nvCxnSpPr>
          <p:spPr bwMode="auto">
            <a:xfrm>
              <a:off x="1948" y="2372"/>
              <a:ext cx="0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6" name="AutoShape 120"/>
            <p:cNvCxnSpPr>
              <a:cxnSpLocks noChangeShapeType="1"/>
              <a:stCxn id="2241646" idx="4"/>
              <a:endCxn id="2241642" idx="0"/>
            </p:cNvCxnSpPr>
            <p:nvPr/>
          </p:nvCxnSpPr>
          <p:spPr bwMode="auto">
            <a:xfrm>
              <a:off x="3120" y="2112"/>
              <a:ext cx="0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7" name="AutoShape 121"/>
            <p:cNvCxnSpPr>
              <a:cxnSpLocks noChangeShapeType="1"/>
              <a:stCxn id="2241637" idx="4"/>
              <a:endCxn id="2241641" idx="0"/>
            </p:cNvCxnSpPr>
            <p:nvPr/>
          </p:nvCxnSpPr>
          <p:spPr bwMode="auto">
            <a:xfrm>
              <a:off x="2496" y="2112"/>
              <a:ext cx="0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8" name="AutoShape 122"/>
            <p:cNvCxnSpPr>
              <a:cxnSpLocks noChangeShapeType="1"/>
              <a:stCxn id="2241640" idx="7"/>
              <a:endCxn id="2241645" idx="3"/>
            </p:cNvCxnSpPr>
            <p:nvPr/>
          </p:nvCxnSpPr>
          <p:spPr bwMode="auto">
            <a:xfrm flipV="1"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59" name="AutoShape 123"/>
            <p:cNvCxnSpPr>
              <a:cxnSpLocks noChangeShapeType="1"/>
              <a:stCxn id="2241641" idx="6"/>
              <a:endCxn id="2241642" idx="2"/>
            </p:cNvCxnSpPr>
            <p:nvPr/>
          </p:nvCxnSpPr>
          <p:spPr bwMode="auto">
            <a:xfrm>
              <a:off x="2592" y="3840"/>
              <a:ext cx="432" cy="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0" name="AutoShape 124"/>
            <p:cNvCxnSpPr>
              <a:cxnSpLocks noChangeShapeType="1"/>
              <a:stCxn id="2241640" idx="5"/>
              <a:endCxn id="2241641" idx="2"/>
            </p:cNvCxnSpPr>
            <p:nvPr/>
          </p:nvCxnSpPr>
          <p:spPr bwMode="auto">
            <a:xfrm>
              <a:off x="2084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1" name="AutoShape 125"/>
            <p:cNvCxnSpPr>
              <a:cxnSpLocks noChangeShapeType="1"/>
              <a:stCxn id="2241643" idx="3"/>
              <a:endCxn id="2241642" idx="6"/>
            </p:cNvCxnSpPr>
            <p:nvPr/>
          </p:nvCxnSpPr>
          <p:spPr bwMode="auto">
            <a:xfrm flipH="1">
              <a:off x="3216" y="3620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2" name="AutoShape 126"/>
            <p:cNvCxnSpPr>
              <a:cxnSpLocks noChangeShapeType="1"/>
              <a:stCxn id="2241637" idx="2"/>
              <a:endCxn id="2241638" idx="7"/>
            </p:cNvCxnSpPr>
            <p:nvPr/>
          </p:nvCxnSpPr>
          <p:spPr bwMode="auto">
            <a:xfrm flipH="1">
              <a:off x="2084" y="2016"/>
              <a:ext cx="316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3" name="AutoShape 127"/>
            <p:cNvCxnSpPr>
              <a:cxnSpLocks noChangeShapeType="1"/>
              <a:stCxn id="2241638" idx="3"/>
              <a:endCxn id="2241639" idx="0"/>
            </p:cNvCxnSpPr>
            <p:nvPr/>
          </p:nvCxnSpPr>
          <p:spPr bwMode="auto">
            <a:xfrm flipH="1">
              <a:off x="1776" y="2372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4" name="AutoShape 128"/>
            <p:cNvCxnSpPr>
              <a:cxnSpLocks noChangeShapeType="1"/>
              <a:stCxn id="2241639" idx="4"/>
              <a:endCxn id="2241640" idx="1"/>
            </p:cNvCxnSpPr>
            <p:nvPr/>
          </p:nvCxnSpPr>
          <p:spPr bwMode="auto">
            <a:xfrm>
              <a:off x="1776" y="3024"/>
              <a:ext cx="172" cy="46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5" name="AutoShape 129"/>
            <p:cNvCxnSpPr>
              <a:cxnSpLocks noChangeShapeType="1"/>
              <a:stCxn id="2241638" idx="5"/>
              <a:endCxn id="2241643" idx="1"/>
            </p:cNvCxnSpPr>
            <p:nvPr/>
          </p:nvCxnSpPr>
          <p:spPr bwMode="auto">
            <a:xfrm>
              <a:off x="2084" y="2372"/>
              <a:ext cx="1448" cy="111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6" name="AutoShape 130"/>
            <p:cNvCxnSpPr>
              <a:cxnSpLocks noChangeShapeType="1"/>
              <a:stCxn id="2241640" idx="5"/>
              <a:endCxn id="2241642" idx="2"/>
            </p:cNvCxnSpPr>
            <p:nvPr/>
          </p:nvCxnSpPr>
          <p:spPr bwMode="auto">
            <a:xfrm>
              <a:off x="2084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7" name="AutoShape 131"/>
            <p:cNvCxnSpPr>
              <a:cxnSpLocks noChangeShapeType="1"/>
              <a:stCxn id="2241641" idx="6"/>
              <a:endCxn id="2241643" idx="3"/>
            </p:cNvCxnSpPr>
            <p:nvPr/>
          </p:nvCxnSpPr>
          <p:spPr bwMode="auto">
            <a:xfrm flipV="1">
              <a:off x="2592" y="3620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8" name="AutoShape 132"/>
            <p:cNvCxnSpPr>
              <a:cxnSpLocks noChangeShapeType="1"/>
              <a:stCxn id="2241642" idx="6"/>
              <a:endCxn id="2241644" idx="4"/>
            </p:cNvCxnSpPr>
            <p:nvPr/>
          </p:nvCxnSpPr>
          <p:spPr bwMode="auto">
            <a:xfrm flipV="1">
              <a:off x="321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69" name="AutoShape 133"/>
            <p:cNvCxnSpPr>
              <a:cxnSpLocks noChangeShapeType="1"/>
              <a:stCxn id="2241644" idx="0"/>
              <a:endCxn id="2241646" idx="6"/>
            </p:cNvCxnSpPr>
            <p:nvPr/>
          </p:nvCxnSpPr>
          <p:spPr bwMode="auto">
            <a:xfrm flipH="1" flipV="1">
              <a:off x="321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0" name="AutoShape 134"/>
            <p:cNvCxnSpPr>
              <a:cxnSpLocks noChangeShapeType="1"/>
              <a:stCxn id="2241639" idx="0"/>
              <a:endCxn id="2241637" idx="2"/>
            </p:cNvCxnSpPr>
            <p:nvPr/>
          </p:nvCxnSpPr>
          <p:spPr bwMode="auto">
            <a:xfrm flipV="1">
              <a:off x="1776" y="2016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1" name="AutoShape 135"/>
            <p:cNvCxnSpPr>
              <a:cxnSpLocks noChangeShapeType="1"/>
              <a:stCxn id="2241639" idx="4"/>
              <a:endCxn id="2241641" idx="2"/>
            </p:cNvCxnSpPr>
            <p:nvPr/>
          </p:nvCxnSpPr>
          <p:spPr bwMode="auto">
            <a:xfrm>
              <a:off x="1776" y="3024"/>
              <a:ext cx="624" cy="81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2" name="AutoShape 136"/>
            <p:cNvCxnSpPr>
              <a:cxnSpLocks noChangeShapeType="1"/>
              <a:stCxn id="2241638" idx="7"/>
              <a:endCxn id="2241646" idx="2"/>
            </p:cNvCxnSpPr>
            <p:nvPr/>
          </p:nvCxnSpPr>
          <p:spPr bwMode="auto">
            <a:xfrm flipV="1">
              <a:off x="2084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3" name="AutoShape 137"/>
            <p:cNvCxnSpPr>
              <a:cxnSpLocks noChangeShapeType="1"/>
              <a:stCxn id="2241637" idx="6"/>
              <a:endCxn id="2241645" idx="1"/>
            </p:cNvCxnSpPr>
            <p:nvPr/>
          </p:nvCxnSpPr>
          <p:spPr bwMode="auto">
            <a:xfrm>
              <a:off x="2592" y="2016"/>
              <a:ext cx="940" cy="220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4" name="AutoShape 138"/>
            <p:cNvCxnSpPr>
              <a:cxnSpLocks noChangeShapeType="1"/>
              <a:stCxn id="2241641" idx="7"/>
              <a:endCxn id="2241644" idx="3"/>
            </p:cNvCxnSpPr>
            <p:nvPr/>
          </p:nvCxnSpPr>
          <p:spPr bwMode="auto">
            <a:xfrm flipV="1">
              <a:off x="256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5" name="AutoShape 139"/>
            <p:cNvCxnSpPr>
              <a:cxnSpLocks noChangeShapeType="1"/>
              <a:stCxn id="2241642" idx="7"/>
              <a:endCxn id="2241645" idx="4"/>
            </p:cNvCxnSpPr>
            <p:nvPr/>
          </p:nvCxnSpPr>
          <p:spPr bwMode="auto">
            <a:xfrm flipV="1">
              <a:off x="3188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6" name="AutoShape 140"/>
            <p:cNvCxnSpPr>
              <a:cxnSpLocks noChangeShapeType="1"/>
              <a:stCxn id="2241638" idx="5"/>
              <a:endCxn id="2241644" idx="2"/>
            </p:cNvCxnSpPr>
            <p:nvPr/>
          </p:nvCxnSpPr>
          <p:spPr bwMode="auto">
            <a:xfrm>
              <a:off x="2084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7" name="AutoShape 141"/>
            <p:cNvCxnSpPr>
              <a:cxnSpLocks noChangeShapeType="1"/>
              <a:stCxn id="2241637" idx="5"/>
              <a:endCxn id="2241644" idx="1"/>
            </p:cNvCxnSpPr>
            <p:nvPr/>
          </p:nvCxnSpPr>
          <p:spPr bwMode="auto">
            <a:xfrm>
              <a:off x="256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8" name="AutoShape 142"/>
            <p:cNvCxnSpPr>
              <a:cxnSpLocks noChangeShapeType="1"/>
              <a:stCxn id="2241645" idx="3"/>
              <a:endCxn id="2241641" idx="0"/>
            </p:cNvCxnSpPr>
            <p:nvPr/>
          </p:nvCxnSpPr>
          <p:spPr bwMode="auto">
            <a:xfrm flipH="1">
              <a:off x="2496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79" name="AutoShape 143"/>
            <p:cNvCxnSpPr>
              <a:cxnSpLocks noChangeShapeType="1"/>
              <a:stCxn id="2241645" idx="3"/>
              <a:endCxn id="2241639" idx="6"/>
            </p:cNvCxnSpPr>
            <p:nvPr/>
          </p:nvCxnSpPr>
          <p:spPr bwMode="auto">
            <a:xfrm flipH="1">
              <a:off x="1872" y="2372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0" name="AutoShape 144"/>
            <p:cNvCxnSpPr>
              <a:cxnSpLocks noChangeShapeType="1"/>
              <a:stCxn id="2241646" idx="4"/>
              <a:endCxn id="2241641" idx="0"/>
            </p:cNvCxnSpPr>
            <p:nvPr/>
          </p:nvCxnSpPr>
          <p:spPr bwMode="auto">
            <a:xfrm flipH="1"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1" name="AutoShape 145"/>
            <p:cNvCxnSpPr>
              <a:cxnSpLocks noChangeShapeType="1"/>
              <a:stCxn id="2241646" idx="4"/>
              <a:endCxn id="2241640" idx="7"/>
            </p:cNvCxnSpPr>
            <p:nvPr/>
          </p:nvCxnSpPr>
          <p:spPr bwMode="auto">
            <a:xfrm flipH="1">
              <a:off x="2084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2" name="AutoShape 146"/>
            <p:cNvCxnSpPr>
              <a:cxnSpLocks noChangeShapeType="1"/>
              <a:stCxn id="2241646" idx="3"/>
              <a:endCxn id="2241639" idx="7"/>
            </p:cNvCxnSpPr>
            <p:nvPr/>
          </p:nvCxnSpPr>
          <p:spPr bwMode="auto">
            <a:xfrm flipH="1">
              <a:off x="1844" y="2084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3" name="AutoShape 147"/>
            <p:cNvCxnSpPr>
              <a:cxnSpLocks noChangeShapeType="1"/>
              <a:stCxn id="2241637" idx="4"/>
              <a:endCxn id="2241642" idx="0"/>
            </p:cNvCxnSpPr>
            <p:nvPr/>
          </p:nvCxnSpPr>
          <p:spPr bwMode="auto">
            <a:xfrm>
              <a:off x="2496" y="2112"/>
              <a:ext cx="624" cy="163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4" name="AutoShape 148"/>
            <p:cNvCxnSpPr>
              <a:cxnSpLocks noChangeShapeType="1"/>
              <a:stCxn id="2241638" idx="5"/>
              <a:endCxn id="2241642" idx="0"/>
            </p:cNvCxnSpPr>
            <p:nvPr/>
          </p:nvCxnSpPr>
          <p:spPr bwMode="auto">
            <a:xfrm>
              <a:off x="2084" y="237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5" name="AutoShape 149"/>
            <p:cNvCxnSpPr>
              <a:cxnSpLocks noChangeShapeType="1"/>
              <a:stCxn id="2241638" idx="4"/>
              <a:endCxn id="2241641" idx="1"/>
            </p:cNvCxnSpPr>
            <p:nvPr/>
          </p:nvCxnSpPr>
          <p:spPr bwMode="auto">
            <a:xfrm>
              <a:off x="2016" y="2400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6" name="AutoShape 150"/>
            <p:cNvCxnSpPr>
              <a:cxnSpLocks noChangeShapeType="1"/>
              <a:stCxn id="2241639" idx="5"/>
              <a:endCxn id="2241642" idx="1"/>
            </p:cNvCxnSpPr>
            <p:nvPr/>
          </p:nvCxnSpPr>
          <p:spPr bwMode="auto">
            <a:xfrm>
              <a:off x="1844" y="2996"/>
              <a:ext cx="1208" cy="77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7" name="AutoShape 151"/>
            <p:cNvCxnSpPr>
              <a:cxnSpLocks noChangeShapeType="1"/>
              <a:stCxn id="2241639" idx="6"/>
              <a:endCxn id="2241643" idx="1"/>
            </p:cNvCxnSpPr>
            <p:nvPr/>
          </p:nvCxnSpPr>
          <p:spPr bwMode="auto">
            <a:xfrm>
              <a:off x="1872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8" name="AutoShape 152"/>
            <p:cNvCxnSpPr>
              <a:cxnSpLocks noChangeShapeType="1"/>
              <a:stCxn id="2241637" idx="3"/>
              <a:endCxn id="2241640" idx="0"/>
            </p:cNvCxnSpPr>
            <p:nvPr/>
          </p:nvCxnSpPr>
          <p:spPr bwMode="auto">
            <a:xfrm flipH="1">
              <a:off x="2016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89" name="AutoShape 153"/>
            <p:cNvCxnSpPr>
              <a:cxnSpLocks noChangeShapeType="1"/>
              <a:stCxn id="2241640" idx="7"/>
              <a:endCxn id="2241644" idx="2"/>
            </p:cNvCxnSpPr>
            <p:nvPr/>
          </p:nvCxnSpPr>
          <p:spPr bwMode="auto">
            <a:xfrm flipV="1">
              <a:off x="2084" y="2928"/>
              <a:ext cx="1660" cy="556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0" name="AutoShape 154"/>
            <p:cNvCxnSpPr>
              <a:cxnSpLocks noChangeShapeType="1"/>
              <a:stCxn id="2241637" idx="4"/>
              <a:endCxn id="2241643" idx="1"/>
            </p:cNvCxnSpPr>
            <p:nvPr/>
          </p:nvCxnSpPr>
          <p:spPr bwMode="auto">
            <a:xfrm>
              <a:off x="2496" y="2112"/>
              <a:ext cx="1036" cy="1372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41691" name="AutoShape 155"/>
            <p:cNvCxnSpPr>
              <a:cxnSpLocks noChangeShapeType="1"/>
              <a:stCxn id="2241646" idx="5"/>
              <a:endCxn id="2241643" idx="0"/>
            </p:cNvCxnSpPr>
            <p:nvPr/>
          </p:nvCxnSpPr>
          <p:spPr bwMode="auto">
            <a:xfrm>
              <a:off x="3188" y="2084"/>
              <a:ext cx="412" cy="137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58" name="Group 156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1693" name="Rectangle 157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3560" name="Picture 158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800080"/>
                </a:solidFill>
                <a:cs typeface="+mj-cs"/>
              </a:rPr>
              <a:t>Assess Quality and Coverage of </a:t>
            </a:r>
            <a:r>
              <a:rPr lang="en-US" sz="2400" dirty="0" err="1">
                <a:solidFill>
                  <a:srgbClr val="800080"/>
                </a:solidFill>
                <a:cs typeface="+mj-cs"/>
              </a:rPr>
              <a:t>PPints</a:t>
            </a:r>
            <a:endParaRPr lang="en-US" sz="2400" dirty="0">
              <a:solidFill>
                <a:srgbClr val="800080"/>
              </a:solidFill>
              <a:cs typeface="+mj-cs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152400" y="2057400"/>
            <a:ext cx="8839200" cy="1600200"/>
            <a:chOff x="96" y="1296"/>
            <a:chExt cx="5568" cy="1008"/>
          </a:xfrm>
        </p:grpSpPr>
        <p:grpSp>
          <p:nvGrpSpPr>
            <p:cNvPr id="25714" name="Group 4"/>
            <p:cNvGrpSpPr>
              <a:grpSpLocks/>
            </p:cNvGrpSpPr>
            <p:nvPr/>
          </p:nvGrpSpPr>
          <p:grpSpPr bwMode="auto">
            <a:xfrm>
              <a:off x="96" y="1440"/>
              <a:ext cx="5568" cy="144"/>
              <a:chOff x="96" y="1872"/>
              <a:chExt cx="5568" cy="144"/>
            </a:xfrm>
          </p:grpSpPr>
          <p:sp>
            <p:nvSpPr>
              <p:cNvPr id="2243589" name="Rectangle 5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0" name="Rectangle 6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1" name="Rectangle 7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2" name="Rectangle 8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3" name="Rectangle 9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4" name="Rectangle 10"/>
              <p:cNvSpPr>
                <a:spLocks noChangeArrowheads="1"/>
              </p:cNvSpPr>
              <p:nvPr/>
            </p:nvSpPr>
            <p:spPr bwMode="auto">
              <a:xfrm>
                <a:off x="1920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5" name="Rectangle 11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596" name="Rectangle 12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2</a:t>
                </a:r>
              </a:p>
            </p:txBody>
          </p:sp>
          <p:sp>
            <p:nvSpPr>
              <p:cNvPr id="2243597" name="Rectangle 13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8" name="Rectangle 14"/>
              <p:cNvSpPr>
                <a:spLocks noChangeArrowheads="1"/>
              </p:cNvSpPr>
              <p:nvPr/>
            </p:nvSpPr>
            <p:spPr bwMode="auto">
              <a:xfrm>
                <a:off x="230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599" name="Rectangle 15"/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0" name="Rectangle 16"/>
              <p:cNvSpPr>
                <a:spLocks noChangeArrowheads="1"/>
              </p:cNvSpPr>
              <p:nvPr/>
            </p:nvSpPr>
            <p:spPr bwMode="auto">
              <a:xfrm>
                <a:off x="249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1" name="Rectangle 1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2" name="Rectangle 18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3" name="Rectangle 1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4" name="Rectangle 2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5" name="Rectangle 2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6" name="Rectangl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07" name="Rectangle 2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8" name="Rectangle 24"/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09" name="Rectangle 2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0" name="Rectangle 26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1" name="Rectangle 2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2" name="Rectangle 28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3" name="Rectangle 29"/>
              <p:cNvSpPr>
                <a:spLocks noChangeArrowheads="1"/>
              </p:cNvSpPr>
              <p:nvPr/>
            </p:nvSpPr>
            <p:spPr bwMode="auto">
              <a:xfrm>
                <a:off x="403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4" name="Rectangle 30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15" name="Rectangle 31"/>
              <p:cNvSpPr>
                <a:spLocks noChangeArrowheads="1"/>
              </p:cNvSpPr>
              <p:nvPr/>
            </p:nvSpPr>
            <p:spPr bwMode="auto">
              <a:xfrm>
                <a:off x="422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6" name="Rectangle 32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7" name="Rectangle 33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8" name="Rectangle 34"/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19" name="Rectangle 35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0" name="Rectangle 36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1" name="Rectangle 37"/>
              <p:cNvSpPr>
                <a:spLocks noChangeArrowheads="1"/>
              </p:cNvSpPr>
              <p:nvPr/>
            </p:nvSpPr>
            <p:spPr bwMode="auto">
              <a:xfrm>
                <a:off x="489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2" name="Rectangle 38"/>
              <p:cNvSpPr>
                <a:spLocks noChangeArrowheads="1"/>
              </p:cNvSpPr>
              <p:nvPr/>
            </p:nvSpPr>
            <p:spPr bwMode="auto">
              <a:xfrm>
                <a:off x="5088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3" name="Rectangle 39"/>
              <p:cNvSpPr>
                <a:spLocks noChangeArrowheads="1"/>
              </p:cNvSpPr>
              <p:nvPr/>
            </p:nvSpPr>
            <p:spPr bwMode="auto">
              <a:xfrm>
                <a:off x="5184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4" name="Rectangle 40"/>
              <p:cNvSpPr>
                <a:spLocks noChangeArrowheads="1"/>
              </p:cNvSpPr>
              <p:nvPr/>
            </p:nvSpPr>
            <p:spPr bwMode="auto">
              <a:xfrm>
                <a:off x="5376" y="1872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25" name="Rectangle 41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6" name="Rectangle 4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7" name="Rectangle 43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8" name="Rectangle 4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29" name="Rectangle 45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0" name="Rectangle 46"/>
              <p:cNvSpPr>
                <a:spLocks noChangeArrowheads="1"/>
              </p:cNvSpPr>
              <p:nvPr/>
            </p:nvSpPr>
            <p:spPr bwMode="auto">
              <a:xfrm>
                <a:off x="547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1" name="Rectangle 47"/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2" name="Rectangle 48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3" name="Rectangle 49"/>
              <p:cNvSpPr>
                <a:spLocks noChangeArrowheads="1"/>
              </p:cNvSpPr>
              <p:nvPr/>
            </p:nvSpPr>
            <p:spPr bwMode="auto">
              <a:xfrm>
                <a:off x="3552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34" name="Rectangle 5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5" name="Group 51"/>
            <p:cNvGrpSpPr>
              <a:grpSpLocks/>
            </p:cNvGrpSpPr>
            <p:nvPr/>
          </p:nvGrpSpPr>
          <p:grpSpPr bwMode="auto">
            <a:xfrm>
              <a:off x="96" y="1296"/>
              <a:ext cx="5568" cy="144"/>
              <a:chOff x="96" y="1728"/>
              <a:chExt cx="5568" cy="144"/>
            </a:xfrm>
          </p:grpSpPr>
          <p:sp>
            <p:nvSpPr>
              <p:cNvPr id="22436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7" name="Rectangle 53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38" name="Rectangle 54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39" name="Rectangle 5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0" name="Rectangle 56"/>
              <p:cNvSpPr>
                <a:spLocks noChangeArrowheads="1"/>
              </p:cNvSpPr>
              <p:nvPr/>
            </p:nvSpPr>
            <p:spPr bwMode="auto">
              <a:xfrm>
                <a:off x="182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1" name="Rectangle 57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2" name="Rectangle 58"/>
              <p:cNvSpPr>
                <a:spLocks noChangeArrowheads="1"/>
              </p:cNvSpPr>
              <p:nvPr/>
            </p:nvSpPr>
            <p:spPr bwMode="auto">
              <a:xfrm>
                <a:off x="201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3" name="Rectangle 59"/>
              <p:cNvSpPr>
                <a:spLocks noChangeArrowheads="1"/>
              </p:cNvSpPr>
              <p:nvPr/>
            </p:nvSpPr>
            <p:spPr bwMode="auto">
              <a:xfrm>
                <a:off x="96" y="1728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1</a:t>
                </a:r>
              </a:p>
            </p:txBody>
          </p:sp>
          <p:sp>
            <p:nvSpPr>
              <p:cNvPr id="2243644" name="Rectangle 60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5" name="Rectangle 6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6" name="Rectangle 62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7" name="Rectangle 6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48" name="Rectangle 6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49" name="Rectangle 65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0" name="Rectangle 66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1" name="Rectangle 67"/>
              <p:cNvSpPr>
                <a:spLocks noChangeArrowheads="1"/>
              </p:cNvSpPr>
              <p:nvPr/>
            </p:nvSpPr>
            <p:spPr bwMode="auto">
              <a:xfrm>
                <a:off x="297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2" name="Rectangle 68"/>
              <p:cNvSpPr>
                <a:spLocks noChangeArrowheads="1"/>
              </p:cNvSpPr>
              <p:nvPr/>
            </p:nvSpPr>
            <p:spPr bwMode="auto">
              <a:xfrm>
                <a:off x="3072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3" name="Rectangle 69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4" name="Rectangle 7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5" name="Rectangle 71"/>
              <p:cNvSpPr>
                <a:spLocks noChangeArrowheads="1"/>
              </p:cNvSpPr>
              <p:nvPr/>
            </p:nvSpPr>
            <p:spPr bwMode="auto">
              <a:xfrm>
                <a:off x="345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6" name="Rectangle 72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7" name="Rectangle 73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58" name="Rectangle 74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59" name="Rectangle 75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0" name="Rectangle 76"/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1" name="Rectangle 77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2" name="Rectangle 78"/>
              <p:cNvSpPr>
                <a:spLocks noChangeArrowheads="1"/>
              </p:cNvSpPr>
              <p:nvPr/>
            </p:nvSpPr>
            <p:spPr bwMode="auto">
              <a:xfrm>
                <a:off x="422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3" name="Rectangle 7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4" name="Rectangle 80"/>
              <p:cNvSpPr>
                <a:spLocks noChangeArrowheads="1"/>
              </p:cNvSpPr>
              <p:nvPr/>
            </p:nvSpPr>
            <p:spPr bwMode="auto">
              <a:xfrm>
                <a:off x="441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5" name="Rectangle 81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6" name="Rectangle 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7" name="Rectangle 83"/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68" name="Rectangle 84"/>
              <p:cNvSpPr>
                <a:spLocks noChangeArrowheads="1"/>
              </p:cNvSpPr>
              <p:nvPr/>
            </p:nvSpPr>
            <p:spPr bwMode="auto">
              <a:xfrm>
                <a:off x="489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69" name="Rectangle 85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0" name="Rectangle 86"/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1" name="Rectangle 87"/>
              <p:cNvSpPr>
                <a:spLocks noChangeArrowheads="1"/>
              </p:cNvSpPr>
              <p:nvPr/>
            </p:nvSpPr>
            <p:spPr bwMode="auto">
              <a:xfrm>
                <a:off x="5376" y="1728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72" name="Rectangle 88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3" name="Rectangle 89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4" name="Rectangle 90"/>
              <p:cNvSpPr>
                <a:spLocks noChangeArrowheads="1"/>
              </p:cNvSpPr>
              <p:nvPr/>
            </p:nvSpPr>
            <p:spPr bwMode="auto">
              <a:xfrm>
                <a:off x="499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5" name="Rectangle 91"/>
              <p:cNvSpPr>
                <a:spLocks noChangeArrowheads="1"/>
              </p:cNvSpPr>
              <p:nvPr/>
            </p:nvSpPr>
            <p:spPr bwMode="auto">
              <a:xfrm>
                <a:off x="52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6" name="Rectangle 92"/>
              <p:cNvSpPr>
                <a:spLocks noChangeArrowheads="1"/>
              </p:cNvSpPr>
              <p:nvPr/>
            </p:nvSpPr>
            <p:spPr bwMode="auto">
              <a:xfrm>
                <a:off x="556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7" name="Rectangle 93"/>
              <p:cNvSpPr>
                <a:spLocks noChangeArrowheads="1"/>
              </p:cNvSpPr>
              <p:nvPr/>
            </p:nvSpPr>
            <p:spPr bwMode="auto">
              <a:xfrm>
                <a:off x="547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8" name="Rectangle 94"/>
              <p:cNvSpPr>
                <a:spLocks noChangeArrowheads="1"/>
              </p:cNvSpPr>
              <p:nvPr/>
            </p:nvSpPr>
            <p:spPr bwMode="auto">
              <a:xfrm>
                <a:off x="460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79" name="Rectangle 95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0" name="Rectangle 96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681" name="Rectangle 97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6" name="Group 98"/>
            <p:cNvGrpSpPr>
              <a:grpSpLocks/>
            </p:cNvGrpSpPr>
            <p:nvPr/>
          </p:nvGrpSpPr>
          <p:grpSpPr bwMode="auto">
            <a:xfrm>
              <a:off x="96" y="1728"/>
              <a:ext cx="5568" cy="144"/>
              <a:chOff x="96" y="1440"/>
              <a:chExt cx="5568" cy="144"/>
            </a:xfrm>
          </p:grpSpPr>
          <p:sp>
            <p:nvSpPr>
              <p:cNvPr id="2243683" name="Rectangle 99"/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4" name="Rectangle 100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85" name="Rectangle 101"/>
              <p:cNvSpPr>
                <a:spLocks noChangeArrowheads="1"/>
              </p:cNvSpPr>
              <p:nvPr/>
            </p:nvSpPr>
            <p:spPr bwMode="auto">
              <a:xfrm>
                <a:off x="268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6" name="Rectangle 102"/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7" name="Rectangle 103"/>
              <p:cNvSpPr>
                <a:spLocks noChangeArrowheads="1"/>
              </p:cNvSpPr>
              <p:nvPr/>
            </p:nvSpPr>
            <p:spPr bwMode="auto">
              <a:xfrm>
                <a:off x="288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8" name="Rectangle 104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89" name="Rectangle 105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0" name="Rectangle 106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1" name="Rectangle 107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692" name="Rectangle 108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3" name="Rectangle 109"/>
              <p:cNvSpPr>
                <a:spLocks noChangeArrowheads="1"/>
              </p:cNvSpPr>
              <p:nvPr/>
            </p:nvSpPr>
            <p:spPr bwMode="auto">
              <a:xfrm>
                <a:off x="96" y="144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Cross-linking</a:t>
                </a:r>
              </a:p>
            </p:txBody>
          </p:sp>
          <p:sp>
            <p:nvSpPr>
              <p:cNvPr id="2243694" name="Rectangle 110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5" name="Rectangle 111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6" name="Rectangle 11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7" name="Rectangle 113"/>
              <p:cNvSpPr>
                <a:spLocks noChangeArrowheads="1"/>
              </p:cNvSpPr>
              <p:nvPr/>
            </p:nvSpPr>
            <p:spPr bwMode="auto">
              <a:xfrm>
                <a:off x="153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8" name="Rectangle 114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699" name="Rectangle 115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0" name="Rectangle 116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1" name="Rectangle 11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2" name="Rectangle 1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3" name="Rectangle 119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04" name="Rectangle 120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5" name="Rectangle 1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6" name="Rectangle 122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7" name="Rectangle 123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09" name="Rectangle 125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0" name="Rectangle 126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1" name="Rectangle 127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2" name="Rectangle 128"/>
              <p:cNvSpPr>
                <a:spLocks noChangeArrowheads="1"/>
              </p:cNvSpPr>
              <p:nvPr/>
            </p:nvSpPr>
            <p:spPr bwMode="auto">
              <a:xfrm>
                <a:off x="480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3" name="Rectangle 129"/>
              <p:cNvSpPr>
                <a:spLocks noChangeArrowheads="1"/>
              </p:cNvSpPr>
              <p:nvPr/>
            </p:nvSpPr>
            <p:spPr bwMode="auto">
              <a:xfrm>
                <a:off x="489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4" name="Rectangle 130"/>
              <p:cNvSpPr>
                <a:spLocks noChangeArrowheads="1"/>
              </p:cNvSpPr>
              <p:nvPr/>
            </p:nvSpPr>
            <p:spPr bwMode="auto">
              <a:xfrm>
                <a:off x="499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5" name="Rectangle 131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6" name="Rectangle 132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7" name="Rectangle 133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8" name="Rectangle 134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19" name="Rectangle 135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0" name="Rectangle 136"/>
              <p:cNvSpPr>
                <a:spLocks noChangeArrowheads="1"/>
              </p:cNvSpPr>
              <p:nvPr/>
            </p:nvSpPr>
            <p:spPr bwMode="auto">
              <a:xfrm>
                <a:off x="3264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1" name="Rectangle 137"/>
              <p:cNvSpPr>
                <a:spLocks noChangeArrowheads="1"/>
              </p:cNvSpPr>
              <p:nvPr/>
            </p:nvSpPr>
            <p:spPr bwMode="auto">
              <a:xfrm>
                <a:off x="528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2" name="Rectangle 138"/>
              <p:cNvSpPr>
                <a:spLocks noChangeArrowheads="1"/>
              </p:cNvSpPr>
              <p:nvPr/>
            </p:nvSpPr>
            <p:spPr bwMode="auto">
              <a:xfrm>
                <a:off x="537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3" name="Rectangle 139"/>
              <p:cNvSpPr>
                <a:spLocks noChangeArrowheads="1"/>
              </p:cNvSpPr>
              <p:nvPr/>
            </p:nvSpPr>
            <p:spPr bwMode="auto">
              <a:xfrm>
                <a:off x="547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4" name="Rectangle 140"/>
              <p:cNvSpPr>
                <a:spLocks noChangeArrowheads="1"/>
              </p:cNvSpPr>
              <p:nvPr/>
            </p:nvSpPr>
            <p:spPr bwMode="auto">
              <a:xfrm>
                <a:off x="556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5" name="Rectangle 141"/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6" name="Rectangle 142"/>
              <p:cNvSpPr>
                <a:spLocks noChangeArrowheads="1"/>
              </p:cNvSpPr>
              <p:nvPr/>
            </p:nvSpPr>
            <p:spPr bwMode="auto">
              <a:xfrm>
                <a:off x="3936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7" name="Rectangle 143"/>
              <p:cNvSpPr>
                <a:spLocks noChangeArrowheads="1"/>
              </p:cNvSpPr>
              <p:nvPr/>
            </p:nvSpPr>
            <p:spPr bwMode="auto">
              <a:xfrm>
                <a:off x="4032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28" name="Rectangle 144"/>
              <p:cNvSpPr>
                <a:spLocks noChangeArrowheads="1"/>
              </p:cNvSpPr>
              <p:nvPr/>
            </p:nvSpPr>
            <p:spPr bwMode="auto">
              <a:xfrm>
                <a:off x="4128" y="144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7" name="Group 145"/>
            <p:cNvGrpSpPr>
              <a:grpSpLocks/>
            </p:cNvGrpSpPr>
            <p:nvPr/>
          </p:nvGrpSpPr>
          <p:grpSpPr bwMode="auto">
            <a:xfrm>
              <a:off x="96" y="1584"/>
              <a:ext cx="5568" cy="144"/>
              <a:chOff x="96" y="2016"/>
              <a:chExt cx="5568" cy="144"/>
            </a:xfrm>
          </p:grpSpPr>
          <p:sp>
            <p:nvSpPr>
              <p:cNvPr id="2243730" name="Rectangle 14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1" name="Rectangle 14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Pull-down 3</a:t>
                </a:r>
              </a:p>
            </p:txBody>
          </p:sp>
          <p:sp>
            <p:nvSpPr>
              <p:cNvPr id="2243732" name="Rectangle 148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3" name="Rectangle 14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4" name="Rectangle 150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5" name="Rectangle 15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6" name="Rectangle 152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37" name="Rectangle 153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8" name="Rectangle 15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39" name="Rectangle 155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40" name="Rectangle 156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1" name="Rectangle 157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2" name="Rectangle 15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3" name="Rectangle 159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4" name="Rectangle 160"/>
              <p:cNvSpPr>
                <a:spLocks noChangeArrowheads="1"/>
              </p:cNvSpPr>
              <p:nvPr/>
            </p:nvSpPr>
            <p:spPr bwMode="auto">
              <a:xfrm>
                <a:off x="39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5" name="Rectangle 161"/>
              <p:cNvSpPr>
                <a:spLocks noChangeArrowheads="1"/>
              </p:cNvSpPr>
              <p:nvPr/>
            </p:nvSpPr>
            <p:spPr bwMode="auto">
              <a:xfrm>
                <a:off x="40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6" name="Rectangle 162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7" name="Rectangle 163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8" name="Rectangle 164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49" name="Rectangle 165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0" name="Rectangle 166"/>
              <p:cNvSpPr>
                <a:spLocks noChangeArrowheads="1"/>
              </p:cNvSpPr>
              <p:nvPr/>
            </p:nvSpPr>
            <p:spPr bwMode="auto">
              <a:xfrm>
                <a:off x="45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1" name="Rectangle 167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2" name="Rectangle 168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3" name="Rectangle 169"/>
              <p:cNvSpPr>
                <a:spLocks noChangeArrowheads="1"/>
              </p:cNvSpPr>
              <p:nvPr/>
            </p:nvSpPr>
            <p:spPr bwMode="auto">
              <a:xfrm>
                <a:off x="48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4" name="Rectangle 170"/>
              <p:cNvSpPr>
                <a:spLocks noChangeArrowheads="1"/>
              </p:cNvSpPr>
              <p:nvPr/>
            </p:nvSpPr>
            <p:spPr bwMode="auto">
              <a:xfrm>
                <a:off x="48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5" name="Rectangle 171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6" name="Rectangle 172"/>
              <p:cNvSpPr>
                <a:spLocks noChangeArrowheads="1"/>
              </p:cNvSpPr>
              <p:nvPr/>
            </p:nvSpPr>
            <p:spPr bwMode="auto">
              <a:xfrm>
                <a:off x="50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7" name="Rectangle 173"/>
              <p:cNvSpPr>
                <a:spLocks noChangeArrowheads="1"/>
              </p:cNvSpPr>
              <p:nvPr/>
            </p:nvSpPr>
            <p:spPr bwMode="auto">
              <a:xfrm>
                <a:off x="51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8" name="Rectangle 174"/>
              <p:cNvSpPr>
                <a:spLocks noChangeArrowheads="1"/>
              </p:cNvSpPr>
              <p:nvPr/>
            </p:nvSpPr>
            <p:spPr bwMode="auto">
              <a:xfrm>
                <a:off x="52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59" name="Rectangle 175"/>
              <p:cNvSpPr>
                <a:spLocks noChangeArrowheads="1"/>
              </p:cNvSpPr>
              <p:nvPr/>
            </p:nvSpPr>
            <p:spPr bwMode="auto">
              <a:xfrm>
                <a:off x="537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0" name="Rectangle 176"/>
              <p:cNvSpPr>
                <a:spLocks noChangeArrowheads="1"/>
              </p:cNvSpPr>
              <p:nvPr/>
            </p:nvSpPr>
            <p:spPr bwMode="auto">
              <a:xfrm>
                <a:off x="547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1" name="Rectangle 17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2" name="Rectangle 178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3" name="Rectangle 179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4" name="Rectangle 180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5" name="Rectangle 181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6" name="Rectangle 182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7" name="Rectangle 183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8" name="Rectangle 184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69" name="Rectangle 185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0" name="Rectangle 186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1" name="Rectangle 18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2" name="Rectangle 188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3" name="Rectangle 189"/>
              <p:cNvSpPr>
                <a:spLocks noChangeArrowheads="1"/>
              </p:cNvSpPr>
              <p:nvPr/>
            </p:nvSpPr>
            <p:spPr bwMode="auto">
              <a:xfrm>
                <a:off x="5568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4" name="Rectangle 19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75" name="Rectangle 191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8" name="Group 192"/>
            <p:cNvGrpSpPr>
              <a:grpSpLocks/>
            </p:cNvGrpSpPr>
            <p:nvPr/>
          </p:nvGrpSpPr>
          <p:grpSpPr bwMode="auto">
            <a:xfrm>
              <a:off x="96" y="2160"/>
              <a:ext cx="5568" cy="144"/>
              <a:chOff x="96" y="2160"/>
              <a:chExt cx="5568" cy="144"/>
            </a:xfrm>
          </p:grpSpPr>
          <p:sp>
            <p:nvSpPr>
              <p:cNvPr id="2243777" name="Rectangle 193"/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3</a:t>
                </a:r>
              </a:p>
            </p:txBody>
          </p:sp>
          <p:sp>
            <p:nvSpPr>
              <p:cNvPr id="2243778" name="Rectangle 194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79" name="Rectangle 19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0" name="Rectangle 19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1" name="Rectangle 197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782" name="Rectangle 198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3" name="Rectangle 199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784" name="Rectangle 20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5" name="Rectangle 201"/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6" name="Rectangle 202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7" name="Rectangle 203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8" name="Rectangle 20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89" name="Rectangle 205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0" name="Rectangle 20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1" name="Rectangle 20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2" name="Rectangle 208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3" name="Rectangle 209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4" name="Rectangle 210"/>
              <p:cNvSpPr>
                <a:spLocks noChangeArrowheads="1"/>
              </p:cNvSpPr>
              <p:nvPr/>
            </p:nvSpPr>
            <p:spPr bwMode="auto">
              <a:xfrm>
                <a:off x="364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5" name="Rectangle 211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6" name="Rectangle 212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7" name="Rectangle 213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8" name="Rectangle 214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799" name="Rectangle 215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0" name="Rectangle 216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1" name="Rectangle 217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2" name="Rectangle 218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3" name="Rectangle 219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4" name="Rectangle 220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5" name="Rectangle 221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6" name="Rectangle 22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7" name="Rectangle 223"/>
              <p:cNvSpPr>
                <a:spLocks noChangeArrowheads="1"/>
              </p:cNvSpPr>
              <p:nvPr/>
            </p:nvSpPr>
            <p:spPr bwMode="auto">
              <a:xfrm>
                <a:off x="48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8" name="Rectangle 224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09" name="Rectangle 225"/>
              <p:cNvSpPr>
                <a:spLocks noChangeArrowheads="1"/>
              </p:cNvSpPr>
              <p:nvPr/>
            </p:nvSpPr>
            <p:spPr bwMode="auto">
              <a:xfrm>
                <a:off x="50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0" name="Rectangle 226"/>
              <p:cNvSpPr>
                <a:spLocks noChangeArrowheads="1"/>
              </p:cNvSpPr>
              <p:nvPr/>
            </p:nvSpPr>
            <p:spPr bwMode="auto">
              <a:xfrm>
                <a:off x="51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1" name="Rectangle 227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2" name="Rectangle 228"/>
              <p:cNvSpPr>
                <a:spLocks noChangeArrowheads="1"/>
              </p:cNvSpPr>
              <p:nvPr/>
            </p:nvSpPr>
            <p:spPr bwMode="auto">
              <a:xfrm>
                <a:off x="537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3" name="Rectangle 229"/>
              <p:cNvSpPr>
                <a:spLocks noChangeArrowheads="1"/>
              </p:cNvSpPr>
              <p:nvPr/>
            </p:nvSpPr>
            <p:spPr bwMode="auto">
              <a:xfrm>
                <a:off x="547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4" name="Rectangle 230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5" name="Rectangle 231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6" name="Rectangle 232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7" name="Rectangle 233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8" name="Rectangle 234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19" name="Rectangle 23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0" name="Rectangle 236"/>
              <p:cNvSpPr>
                <a:spLocks noChangeArrowheads="1"/>
              </p:cNvSpPr>
              <p:nvPr/>
            </p:nvSpPr>
            <p:spPr bwMode="auto">
              <a:xfrm>
                <a:off x="5568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1" name="Rectangle 237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22" name="Rectangle 23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19" name="Group 239"/>
            <p:cNvGrpSpPr>
              <a:grpSpLocks/>
            </p:cNvGrpSpPr>
            <p:nvPr/>
          </p:nvGrpSpPr>
          <p:grpSpPr bwMode="auto">
            <a:xfrm>
              <a:off x="96" y="2016"/>
              <a:ext cx="5568" cy="144"/>
              <a:chOff x="96" y="1584"/>
              <a:chExt cx="5568" cy="144"/>
            </a:xfrm>
          </p:grpSpPr>
          <p:sp>
            <p:nvSpPr>
              <p:cNvPr id="2243824" name="Rectangle 240"/>
              <p:cNvSpPr>
                <a:spLocks noChangeArrowheads="1"/>
              </p:cNvSpPr>
              <p:nvPr/>
            </p:nvSpPr>
            <p:spPr bwMode="auto">
              <a:xfrm>
                <a:off x="96" y="1584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2</a:t>
                </a:r>
              </a:p>
            </p:txBody>
          </p:sp>
          <p:sp>
            <p:nvSpPr>
              <p:cNvPr id="2243825" name="Rectangle 241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6" name="Rectangle 242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7" name="Rectangle 243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8" name="Rectangle 244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29" name="Rectangle 24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0" name="Rectangle 246"/>
              <p:cNvSpPr>
                <a:spLocks noChangeArrowheads="1"/>
              </p:cNvSpPr>
              <p:nvPr/>
            </p:nvSpPr>
            <p:spPr bwMode="auto">
              <a:xfrm>
                <a:off x="2496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1" name="Rectangle 247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2" name="Rectangle 24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3" name="Rectangle 249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4" name="Rectangle 250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35" name="Rectangle 25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6" name="Rectangle 25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7" name="Rectangle 25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8" name="Rectangle 254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39" name="Rectangle 255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0" name="Rectangle 256"/>
              <p:cNvSpPr>
                <a:spLocks noChangeArrowheads="1"/>
              </p:cNvSpPr>
              <p:nvPr/>
            </p:nvSpPr>
            <p:spPr bwMode="auto">
              <a:xfrm>
                <a:off x="345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41" name="Rectangle 257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2" name="Rectangle 258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3" name="Rectangle 259"/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4" name="Rectangle 260"/>
              <p:cNvSpPr>
                <a:spLocks noChangeArrowheads="1"/>
              </p:cNvSpPr>
              <p:nvPr/>
            </p:nvSpPr>
            <p:spPr bwMode="auto">
              <a:xfrm>
                <a:off x="412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5" name="Rectangle 26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6" name="Rectangle 262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7" name="Rectangle 263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8" name="Rectangle 264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49" name="Rectangle 265"/>
              <p:cNvSpPr>
                <a:spLocks noChangeArrowheads="1"/>
              </p:cNvSpPr>
              <p:nvPr/>
            </p:nvSpPr>
            <p:spPr bwMode="auto">
              <a:xfrm>
                <a:off x="4800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0" name="Rectangle 266"/>
              <p:cNvSpPr>
                <a:spLocks noChangeArrowheads="1"/>
              </p:cNvSpPr>
              <p:nvPr/>
            </p:nvSpPr>
            <p:spPr bwMode="auto">
              <a:xfrm>
                <a:off x="489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1" name="Rectangle 267"/>
              <p:cNvSpPr>
                <a:spLocks noChangeArrowheads="1"/>
              </p:cNvSpPr>
              <p:nvPr/>
            </p:nvSpPr>
            <p:spPr bwMode="auto">
              <a:xfrm>
                <a:off x="499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2" name="Rectangle 268"/>
              <p:cNvSpPr>
                <a:spLocks noChangeArrowheads="1"/>
              </p:cNvSpPr>
              <p:nvPr/>
            </p:nvSpPr>
            <p:spPr bwMode="auto">
              <a:xfrm>
                <a:off x="5376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3" name="Rectangle 269"/>
              <p:cNvSpPr>
                <a:spLocks noChangeArrowheads="1"/>
              </p:cNvSpPr>
              <p:nvPr/>
            </p:nvSpPr>
            <p:spPr bwMode="auto">
              <a:xfrm>
                <a:off x="5472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4" name="Rectangle 270"/>
              <p:cNvSpPr>
                <a:spLocks noChangeArrowheads="1"/>
              </p:cNvSpPr>
              <p:nvPr/>
            </p:nvSpPr>
            <p:spPr bwMode="auto">
              <a:xfrm>
                <a:off x="5568" y="1584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55" name="Rectangle 27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6" name="Rectangle 272"/>
              <p:cNvSpPr>
                <a:spLocks noChangeArrowheads="1"/>
              </p:cNvSpPr>
              <p:nvPr/>
            </p:nvSpPr>
            <p:spPr bwMode="auto">
              <a:xfrm>
                <a:off x="14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7" name="Rectangle 273"/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8" name="Rectangle 274"/>
              <p:cNvSpPr>
                <a:spLocks noChangeArrowheads="1"/>
              </p:cNvSpPr>
              <p:nvPr/>
            </p:nvSpPr>
            <p:spPr bwMode="auto">
              <a:xfrm>
                <a:off x="508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59" name="Rectangle 275"/>
              <p:cNvSpPr>
                <a:spLocks noChangeArrowheads="1"/>
              </p:cNvSpPr>
              <p:nvPr/>
            </p:nvSpPr>
            <p:spPr bwMode="auto">
              <a:xfrm>
                <a:off x="518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0" name="Rectangle 27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1" name="Rectangle 27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2" name="Rectangle 278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3" name="Rectangle 279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4" name="Rectangle 280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5" name="Rectangle 281"/>
              <p:cNvSpPr>
                <a:spLocks noChangeArrowheads="1"/>
              </p:cNvSpPr>
              <p:nvPr/>
            </p:nvSpPr>
            <p:spPr bwMode="auto">
              <a:xfrm>
                <a:off x="432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6" name="Rectangle 282"/>
              <p:cNvSpPr>
                <a:spLocks noChangeArrowheads="1"/>
              </p:cNvSpPr>
              <p:nvPr/>
            </p:nvSpPr>
            <p:spPr bwMode="auto">
              <a:xfrm>
                <a:off x="470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7" name="Rectangle 28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8" name="Rectangle 28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69" name="Rectangle 285"/>
              <p:cNvSpPr>
                <a:spLocks noChangeArrowheads="1"/>
              </p:cNvSpPr>
              <p:nvPr/>
            </p:nvSpPr>
            <p:spPr bwMode="auto">
              <a:xfrm>
                <a:off x="3840" y="1584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  <p:grpSp>
          <p:nvGrpSpPr>
            <p:cNvPr id="25720" name="Group 286"/>
            <p:cNvGrpSpPr>
              <a:grpSpLocks/>
            </p:cNvGrpSpPr>
            <p:nvPr/>
          </p:nvGrpSpPr>
          <p:grpSpPr bwMode="auto">
            <a:xfrm>
              <a:off x="96" y="1872"/>
              <a:ext cx="5568" cy="144"/>
              <a:chOff x="96" y="1296"/>
              <a:chExt cx="5568" cy="144"/>
            </a:xfrm>
          </p:grpSpPr>
          <p:sp>
            <p:nvSpPr>
              <p:cNvPr id="2243871" name="Rectangle 287"/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2" name="Rectangle 288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3" name="Rectangle 289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4" name="Rectangle 290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5" name="Rectangle 291"/>
              <p:cNvSpPr>
                <a:spLocks noChangeArrowheads="1"/>
              </p:cNvSpPr>
              <p:nvPr/>
            </p:nvSpPr>
            <p:spPr bwMode="auto">
              <a:xfrm>
                <a:off x="297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6" name="Rectangle 292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7" name="Rectangle 293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78" name="Rectangle 294"/>
              <p:cNvSpPr>
                <a:spLocks noChangeArrowheads="1"/>
              </p:cNvSpPr>
              <p:nvPr/>
            </p:nvSpPr>
            <p:spPr bwMode="auto">
              <a:xfrm>
                <a:off x="3744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879" name="Rectangle 295"/>
              <p:cNvSpPr>
                <a:spLocks noChangeArrowheads="1"/>
              </p:cNvSpPr>
              <p:nvPr/>
            </p:nvSpPr>
            <p:spPr bwMode="auto">
              <a:xfrm>
                <a:off x="96" y="129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Far Western 1</a:t>
                </a:r>
              </a:p>
            </p:txBody>
          </p:sp>
          <p:sp>
            <p:nvSpPr>
              <p:cNvPr id="2243880" name="Rectangle 296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1" name="Rectangle 297"/>
              <p:cNvSpPr>
                <a:spLocks noChangeArrowheads="1"/>
              </p:cNvSpPr>
              <p:nvPr/>
            </p:nvSpPr>
            <p:spPr bwMode="auto">
              <a:xfrm>
                <a:off x="3456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2" name="Rectangle 298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144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3" name="Rectangle 299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4" name="Rectangle 300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5" name="Rectangle 301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6" name="Rectangle 30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144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0</a:t>
                </a:r>
              </a:p>
            </p:txBody>
          </p:sp>
          <p:sp>
            <p:nvSpPr>
              <p:cNvPr id="2243887" name="Rectangle 30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8" name="Rectangle 304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89" name="Rectangle 305"/>
              <p:cNvSpPr>
                <a:spLocks noChangeArrowheads="1"/>
              </p:cNvSpPr>
              <p:nvPr/>
            </p:nvSpPr>
            <p:spPr bwMode="auto">
              <a:xfrm>
                <a:off x="18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0" name="Rectangle 306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1" name="Rectangle 307"/>
              <p:cNvSpPr>
                <a:spLocks noChangeArrowheads="1"/>
              </p:cNvSpPr>
              <p:nvPr/>
            </p:nvSpPr>
            <p:spPr bwMode="auto">
              <a:xfrm>
                <a:off x="20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2" name="Rectangle 308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3" name="Rectangle 309"/>
              <p:cNvSpPr>
                <a:spLocks noChangeArrowheads="1"/>
              </p:cNvSpPr>
              <p:nvPr/>
            </p:nvSpPr>
            <p:spPr bwMode="auto">
              <a:xfrm>
                <a:off x="432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4" name="Rectangle 310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5" name="Rectangle 311"/>
              <p:cNvSpPr>
                <a:spLocks noChangeArrowheads="1"/>
              </p:cNvSpPr>
              <p:nvPr/>
            </p:nvSpPr>
            <p:spPr bwMode="auto">
              <a:xfrm>
                <a:off x="45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6" name="Rectangle 312"/>
              <p:cNvSpPr>
                <a:spLocks noChangeArrowheads="1"/>
              </p:cNvSpPr>
              <p:nvPr/>
            </p:nvSpPr>
            <p:spPr bwMode="auto">
              <a:xfrm>
                <a:off x="460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7" name="Rectangle 313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8" name="Rectangle 314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899" name="Rectangle 315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0" name="Rectangle 316"/>
              <p:cNvSpPr>
                <a:spLocks noChangeArrowheads="1"/>
              </p:cNvSpPr>
              <p:nvPr/>
            </p:nvSpPr>
            <p:spPr bwMode="auto">
              <a:xfrm>
                <a:off x="49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1" name="Rectangle 317"/>
              <p:cNvSpPr>
                <a:spLocks noChangeArrowheads="1"/>
              </p:cNvSpPr>
              <p:nvPr/>
            </p:nvSpPr>
            <p:spPr bwMode="auto">
              <a:xfrm>
                <a:off x="50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2" name="Rectangle 318"/>
              <p:cNvSpPr>
                <a:spLocks noChangeArrowheads="1"/>
              </p:cNvSpPr>
              <p:nvPr/>
            </p:nvSpPr>
            <p:spPr bwMode="auto">
              <a:xfrm>
                <a:off x="51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3" name="Rectangle 319"/>
              <p:cNvSpPr>
                <a:spLocks noChangeArrowheads="1"/>
              </p:cNvSpPr>
              <p:nvPr/>
            </p:nvSpPr>
            <p:spPr bwMode="auto">
              <a:xfrm>
                <a:off x="52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4" name="Rectangle 320"/>
              <p:cNvSpPr>
                <a:spLocks noChangeArrowheads="1"/>
              </p:cNvSpPr>
              <p:nvPr/>
            </p:nvSpPr>
            <p:spPr bwMode="auto">
              <a:xfrm>
                <a:off x="537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5" name="Rectangle 321"/>
              <p:cNvSpPr>
                <a:spLocks noChangeArrowheads="1"/>
              </p:cNvSpPr>
              <p:nvPr/>
            </p:nvSpPr>
            <p:spPr bwMode="auto">
              <a:xfrm>
                <a:off x="547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6" name="Rectangle 322"/>
              <p:cNvSpPr>
                <a:spLocks noChangeArrowheads="1"/>
              </p:cNvSpPr>
              <p:nvPr/>
            </p:nvSpPr>
            <p:spPr bwMode="auto">
              <a:xfrm>
                <a:off x="556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7" name="Rectangle 323"/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8" name="Rectangle 324"/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09" name="Rectangle 325"/>
              <p:cNvSpPr>
                <a:spLocks noChangeArrowheads="1"/>
              </p:cNvSpPr>
              <p:nvPr/>
            </p:nvSpPr>
            <p:spPr bwMode="auto">
              <a:xfrm>
                <a:off x="259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0" name="Rectangle 326"/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1" name="Rectangle 327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2" name="Rectangle 328"/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3" name="Rectangle 329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4" name="Rectangle 330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5" name="Rectangle 331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  <p:sp>
            <p:nvSpPr>
              <p:cNvPr id="2243916" name="Rectangle 332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9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99FF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800">
                  <a:cs typeface="+mn-cs"/>
                </a:endParaRPr>
              </a:p>
            </p:txBody>
          </p:sp>
        </p:grpSp>
      </p:grpSp>
      <p:grpSp>
        <p:nvGrpSpPr>
          <p:cNvPr id="25603" name="Group 333"/>
          <p:cNvGrpSpPr>
            <a:grpSpLocks/>
          </p:cNvGrpSpPr>
          <p:nvPr/>
        </p:nvGrpSpPr>
        <p:grpSpPr bwMode="auto">
          <a:xfrm>
            <a:off x="152400" y="1447800"/>
            <a:ext cx="8839200" cy="457200"/>
            <a:chOff x="96" y="912"/>
            <a:chExt cx="5568" cy="288"/>
          </a:xfrm>
        </p:grpSpPr>
        <p:grpSp>
          <p:nvGrpSpPr>
            <p:cNvPr id="25620" name="Group 334"/>
            <p:cNvGrpSpPr>
              <a:grpSpLocks/>
            </p:cNvGrpSpPr>
            <p:nvPr/>
          </p:nvGrpSpPr>
          <p:grpSpPr bwMode="auto">
            <a:xfrm>
              <a:off x="96" y="912"/>
              <a:ext cx="5568" cy="144"/>
              <a:chOff x="96" y="912"/>
              <a:chExt cx="5568" cy="144"/>
            </a:xfrm>
          </p:grpSpPr>
          <p:sp>
            <p:nvSpPr>
              <p:cNvPr id="2243919" name="Rectangle 335"/>
              <p:cNvSpPr>
                <a:spLocks noChangeArrowheads="1"/>
              </p:cNvSpPr>
              <p:nvPr/>
            </p:nvSpPr>
            <p:spPr bwMode="auto">
              <a:xfrm>
                <a:off x="134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0" name="Rectangle 336"/>
              <p:cNvSpPr>
                <a:spLocks noChangeArrowheads="1"/>
              </p:cNvSpPr>
              <p:nvPr/>
            </p:nvSpPr>
            <p:spPr bwMode="auto">
              <a:xfrm>
                <a:off x="14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1" name="Rectangle 337"/>
              <p:cNvSpPr>
                <a:spLocks noChangeArrowheads="1"/>
              </p:cNvSpPr>
              <p:nvPr/>
            </p:nvSpPr>
            <p:spPr bwMode="auto">
              <a:xfrm>
                <a:off x="153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2" name="Rectangle 338"/>
              <p:cNvSpPr>
                <a:spLocks noChangeArrowheads="1"/>
              </p:cNvSpPr>
              <p:nvPr/>
            </p:nvSpPr>
            <p:spPr bwMode="auto">
              <a:xfrm>
                <a:off x="163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3" name="Rectangle 33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4" name="Rectangle 340"/>
              <p:cNvSpPr>
                <a:spLocks noChangeArrowheads="1"/>
              </p:cNvSpPr>
              <p:nvPr/>
            </p:nvSpPr>
            <p:spPr bwMode="auto">
              <a:xfrm>
                <a:off x="1824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5" name="Rectangle 341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6" name="Rectangle 342"/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7" name="Rectangle 343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</a:t>
                </a:r>
              </a:p>
            </p:txBody>
          </p:sp>
          <p:sp>
            <p:nvSpPr>
              <p:cNvPr id="2243928" name="Rectangle 344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29" name="Rectangle 345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30" name="Rectangle 346"/>
              <p:cNvSpPr>
                <a:spLocks noChangeArrowheads="1"/>
              </p:cNvSpPr>
              <p:nvPr/>
            </p:nvSpPr>
            <p:spPr bwMode="auto">
              <a:xfrm>
                <a:off x="364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31" name="Rectangle 347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2" name="Rectangle 348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3" name="Rectangle 349"/>
              <p:cNvSpPr>
                <a:spLocks noChangeArrowheads="1"/>
              </p:cNvSpPr>
              <p:nvPr/>
            </p:nvSpPr>
            <p:spPr bwMode="auto">
              <a:xfrm>
                <a:off x="441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4" name="Rectangle 350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5" name="Rectangle 351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36" name="Rectangle 352"/>
              <p:cNvSpPr>
                <a:spLocks noChangeArrowheads="1"/>
              </p:cNvSpPr>
              <p:nvPr/>
            </p:nvSpPr>
            <p:spPr bwMode="auto">
              <a:xfrm>
                <a:off x="47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7" name="Rectangle 353"/>
              <p:cNvSpPr>
                <a:spLocks noChangeArrowheads="1"/>
              </p:cNvSpPr>
              <p:nvPr/>
            </p:nvSpPr>
            <p:spPr bwMode="auto">
              <a:xfrm>
                <a:off x="48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8" name="Rectangle 354"/>
              <p:cNvSpPr>
                <a:spLocks noChangeArrowheads="1"/>
              </p:cNvSpPr>
              <p:nvPr/>
            </p:nvSpPr>
            <p:spPr bwMode="auto">
              <a:xfrm>
                <a:off x="48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39" name="Rectangle 355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40" name="Rectangle 356"/>
              <p:cNvSpPr>
                <a:spLocks noChangeArrowheads="1"/>
              </p:cNvSpPr>
              <p:nvPr/>
            </p:nvSpPr>
            <p:spPr bwMode="auto">
              <a:xfrm>
                <a:off x="508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1" name="Rectangle 357"/>
              <p:cNvSpPr>
                <a:spLocks noChangeArrowheads="1"/>
              </p:cNvSpPr>
              <p:nvPr/>
            </p:nvSpPr>
            <p:spPr bwMode="auto">
              <a:xfrm>
                <a:off x="51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2" name="Rectangle 3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43" name="Rectangle 359"/>
              <p:cNvSpPr>
                <a:spLocks noChangeArrowheads="1"/>
              </p:cNvSpPr>
              <p:nvPr/>
            </p:nvSpPr>
            <p:spPr bwMode="auto">
              <a:xfrm>
                <a:off x="537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4" name="Rectangle 360"/>
              <p:cNvSpPr>
                <a:spLocks noChangeArrowheads="1"/>
              </p:cNvSpPr>
              <p:nvPr/>
            </p:nvSpPr>
            <p:spPr bwMode="auto">
              <a:xfrm>
                <a:off x="54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45" name="Rectangle 361"/>
              <p:cNvSpPr>
                <a:spLocks noChangeArrowheads="1"/>
              </p:cNvSpPr>
              <p:nvPr/>
            </p:nvSpPr>
            <p:spPr bwMode="auto">
              <a:xfrm>
                <a:off x="55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46" name="Rectangle 362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7" name="Rectangle 363"/>
              <p:cNvSpPr>
                <a:spLocks noChangeArrowheads="1"/>
              </p:cNvSpPr>
              <p:nvPr/>
            </p:nvSpPr>
            <p:spPr bwMode="auto">
              <a:xfrm>
                <a:off x="240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8" name="Rectangle 36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49" name="Rectangle 365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0" name="Rectangle 366"/>
              <p:cNvSpPr>
                <a:spLocks noChangeArrowheads="1"/>
              </p:cNvSpPr>
              <p:nvPr/>
            </p:nvSpPr>
            <p:spPr bwMode="auto">
              <a:xfrm>
                <a:off x="278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1" name="Rectangle 367"/>
              <p:cNvSpPr>
                <a:spLocks noChangeArrowheads="1"/>
              </p:cNvSpPr>
              <p:nvPr/>
            </p:nvSpPr>
            <p:spPr bwMode="auto">
              <a:xfrm>
                <a:off x="288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2" name="Rectangle 368"/>
              <p:cNvSpPr>
                <a:spLocks noChangeArrowheads="1"/>
              </p:cNvSpPr>
              <p:nvPr/>
            </p:nvSpPr>
            <p:spPr bwMode="auto">
              <a:xfrm>
                <a:off x="249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53" name="Rectangle 369"/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4" name="Rectangle 370"/>
              <p:cNvSpPr>
                <a:spLocks noChangeArrowheads="1"/>
              </p:cNvSpPr>
              <p:nvPr/>
            </p:nvSpPr>
            <p:spPr bwMode="auto">
              <a:xfrm>
                <a:off x="316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5" name="Rectangle 371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6" name="Rectangle 372"/>
              <p:cNvSpPr>
                <a:spLocks noChangeArrowheads="1"/>
              </p:cNvSpPr>
              <p:nvPr/>
            </p:nvSpPr>
            <p:spPr bwMode="auto">
              <a:xfrm>
                <a:off x="3456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7" name="Rectangle 373"/>
              <p:cNvSpPr>
                <a:spLocks noChangeArrowheads="1"/>
              </p:cNvSpPr>
              <p:nvPr/>
            </p:nvSpPr>
            <p:spPr bwMode="auto">
              <a:xfrm>
                <a:off x="3552" y="912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8" name="Rectangle 374"/>
              <p:cNvSpPr>
                <a:spLocks noChangeArrowheads="1"/>
              </p:cNvSpPr>
              <p:nvPr/>
            </p:nvSpPr>
            <p:spPr bwMode="auto">
              <a:xfrm>
                <a:off x="326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59" name="Rectangle 375"/>
              <p:cNvSpPr>
                <a:spLocks noChangeArrowheads="1"/>
              </p:cNvSpPr>
              <p:nvPr/>
            </p:nvSpPr>
            <p:spPr bwMode="auto">
              <a:xfrm>
                <a:off x="3744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0" name="Rectangle 376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1" name="Rectangle 377"/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2" name="Rectangle 378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3" name="Rectangle 379"/>
              <p:cNvSpPr>
                <a:spLocks noChangeArrowheads="1"/>
              </p:cNvSpPr>
              <p:nvPr/>
            </p:nvSpPr>
            <p:spPr bwMode="auto">
              <a:xfrm>
                <a:off x="3936" y="912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4" name="Rectangle 380"/>
              <p:cNvSpPr>
                <a:spLocks noChangeArrowheads="1"/>
              </p:cNvSpPr>
              <p:nvPr/>
            </p:nvSpPr>
            <p:spPr bwMode="auto">
              <a:xfrm>
                <a:off x="96" y="912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  <p:grpSp>
          <p:nvGrpSpPr>
            <p:cNvPr id="25621" name="Group 381"/>
            <p:cNvGrpSpPr>
              <a:grpSpLocks/>
            </p:cNvGrpSpPr>
            <p:nvPr/>
          </p:nvGrpSpPr>
          <p:grpSpPr bwMode="auto">
            <a:xfrm>
              <a:off x="96" y="1056"/>
              <a:ext cx="5568" cy="144"/>
              <a:chOff x="96" y="1056"/>
              <a:chExt cx="5568" cy="144"/>
            </a:xfrm>
          </p:grpSpPr>
          <p:sp>
            <p:nvSpPr>
              <p:cNvPr id="2243966" name="Rectangle 382"/>
              <p:cNvSpPr>
                <a:spLocks noChangeArrowheads="1"/>
              </p:cNvSpPr>
              <p:nvPr/>
            </p:nvSpPr>
            <p:spPr bwMode="auto">
              <a:xfrm>
                <a:off x="134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2</a:t>
                </a:r>
              </a:p>
            </p:txBody>
          </p:sp>
          <p:sp>
            <p:nvSpPr>
              <p:cNvPr id="2243967" name="Rectangle 383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68" name="Rectangle 384"/>
              <p:cNvSpPr>
                <a:spLocks noChangeArrowheads="1"/>
              </p:cNvSpPr>
              <p:nvPr/>
            </p:nvSpPr>
            <p:spPr bwMode="auto">
              <a:xfrm>
                <a:off x="153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69" name="Rectangle 385"/>
              <p:cNvSpPr>
                <a:spLocks noChangeArrowheads="1"/>
              </p:cNvSpPr>
              <p:nvPr/>
            </p:nvSpPr>
            <p:spPr bwMode="auto">
              <a:xfrm>
                <a:off x="163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0" name="Rectangle 386"/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1" name="Rectangle 387"/>
              <p:cNvSpPr>
                <a:spLocks noChangeArrowheads="1"/>
              </p:cNvSpPr>
              <p:nvPr/>
            </p:nvSpPr>
            <p:spPr bwMode="auto">
              <a:xfrm>
                <a:off x="1824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72" name="Rectangle 388"/>
              <p:cNvSpPr>
                <a:spLocks noChangeArrowheads="1"/>
              </p:cNvSpPr>
              <p:nvPr/>
            </p:nvSpPr>
            <p:spPr bwMode="auto">
              <a:xfrm>
                <a:off x="19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73" name="Rectangle 389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74" name="Rectangle 390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75" name="Rectangle 391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3</a:t>
                </a:r>
              </a:p>
            </p:txBody>
          </p:sp>
          <p:sp>
            <p:nvSpPr>
              <p:cNvPr id="2243976" name="Rectangle 392"/>
              <p:cNvSpPr>
                <a:spLocks noChangeArrowheads="1"/>
              </p:cNvSpPr>
              <p:nvPr/>
            </p:nvSpPr>
            <p:spPr bwMode="auto">
              <a:xfrm>
                <a:off x="23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77" name="Rectangle 393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78" name="Rectangle 394"/>
              <p:cNvSpPr>
                <a:spLocks noChangeArrowheads="1"/>
              </p:cNvSpPr>
              <p:nvPr/>
            </p:nvSpPr>
            <p:spPr bwMode="auto">
              <a:xfrm>
                <a:off x="24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79" name="Rectangle 395"/>
              <p:cNvSpPr>
                <a:spLocks noChangeArrowheads="1"/>
              </p:cNvSpPr>
              <p:nvPr/>
            </p:nvSpPr>
            <p:spPr bwMode="auto">
              <a:xfrm>
                <a:off x="259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0" name="Rectangle 396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1" name="Rectangle 397"/>
              <p:cNvSpPr>
                <a:spLocks noChangeArrowheads="1"/>
              </p:cNvSpPr>
              <p:nvPr/>
            </p:nvSpPr>
            <p:spPr bwMode="auto">
              <a:xfrm>
                <a:off x="27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2" name="Rectangle 398"/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83" name="Rectangle 399"/>
              <p:cNvSpPr>
                <a:spLocks noChangeArrowheads="1"/>
              </p:cNvSpPr>
              <p:nvPr/>
            </p:nvSpPr>
            <p:spPr bwMode="auto">
              <a:xfrm>
                <a:off x="29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5</a:t>
                </a:r>
              </a:p>
            </p:txBody>
          </p:sp>
          <p:sp>
            <p:nvSpPr>
              <p:cNvPr id="2243984" name="Rectangle 400"/>
              <p:cNvSpPr>
                <a:spLocks noChangeArrowheads="1"/>
              </p:cNvSpPr>
              <p:nvPr/>
            </p:nvSpPr>
            <p:spPr bwMode="auto">
              <a:xfrm>
                <a:off x="30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85" name="Rectangle 40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86" name="Rectangle 402"/>
              <p:cNvSpPr>
                <a:spLocks noChangeArrowheads="1"/>
              </p:cNvSpPr>
              <p:nvPr/>
            </p:nvSpPr>
            <p:spPr bwMode="auto">
              <a:xfrm>
                <a:off x="326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87" name="Rectangle 403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88" name="Rectangle 404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89" name="Rectangle 40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96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0" name="Rectangle 406"/>
              <p:cNvSpPr>
                <a:spLocks noChangeArrowheads="1"/>
              </p:cNvSpPr>
              <p:nvPr/>
            </p:nvSpPr>
            <p:spPr bwMode="auto">
              <a:xfrm>
                <a:off x="364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6</a:t>
                </a:r>
              </a:p>
            </p:txBody>
          </p:sp>
          <p:sp>
            <p:nvSpPr>
              <p:cNvPr id="2243991" name="Rectangle 407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2" name="Rectangle 408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3" name="Rectangle 40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4" name="Rectangle 410"/>
              <p:cNvSpPr>
                <a:spLocks noChangeArrowheads="1"/>
              </p:cNvSpPr>
              <p:nvPr/>
            </p:nvSpPr>
            <p:spPr bwMode="auto">
              <a:xfrm>
                <a:off x="403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3995" name="Rectangle 411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3996" name="Rectangle 412"/>
              <p:cNvSpPr>
                <a:spLocks noChangeArrowheads="1"/>
              </p:cNvSpPr>
              <p:nvPr/>
            </p:nvSpPr>
            <p:spPr bwMode="auto">
              <a:xfrm>
                <a:off x="422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8</a:t>
                </a:r>
              </a:p>
            </p:txBody>
          </p:sp>
          <p:sp>
            <p:nvSpPr>
              <p:cNvPr id="2243997" name="Rectangle 413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3998" name="Rectangle 4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3999" name="Rectangle 415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0" name="Rectangle 416"/>
              <p:cNvSpPr>
                <a:spLocks noChangeArrowheads="1"/>
              </p:cNvSpPr>
              <p:nvPr/>
            </p:nvSpPr>
            <p:spPr bwMode="auto">
              <a:xfrm>
                <a:off x="460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1" name="Rectangle 417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9</a:t>
                </a:r>
              </a:p>
            </p:txBody>
          </p:sp>
          <p:sp>
            <p:nvSpPr>
              <p:cNvPr id="2244002" name="Rectangle 418"/>
              <p:cNvSpPr>
                <a:spLocks noChangeArrowheads="1"/>
              </p:cNvSpPr>
              <p:nvPr/>
            </p:nvSpPr>
            <p:spPr bwMode="auto">
              <a:xfrm>
                <a:off x="480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3" name="Rectangle 419"/>
              <p:cNvSpPr>
                <a:spLocks noChangeArrowheads="1"/>
              </p:cNvSpPr>
              <p:nvPr/>
            </p:nvSpPr>
            <p:spPr bwMode="auto">
              <a:xfrm>
                <a:off x="489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4" name="Rectangle 420"/>
              <p:cNvSpPr>
                <a:spLocks noChangeArrowheads="1"/>
              </p:cNvSpPr>
              <p:nvPr/>
            </p:nvSpPr>
            <p:spPr bwMode="auto">
              <a:xfrm>
                <a:off x="499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5" name="Rectangle 421"/>
              <p:cNvSpPr>
                <a:spLocks noChangeArrowheads="1"/>
              </p:cNvSpPr>
              <p:nvPr/>
            </p:nvSpPr>
            <p:spPr bwMode="auto">
              <a:xfrm>
                <a:off x="508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10</a:t>
                </a:r>
              </a:p>
            </p:txBody>
          </p:sp>
          <p:sp>
            <p:nvSpPr>
              <p:cNvPr id="2244006" name="Rectangle 422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7" name="Rectangle 423"/>
              <p:cNvSpPr>
                <a:spLocks noChangeArrowheads="1"/>
              </p:cNvSpPr>
              <p:nvPr/>
            </p:nvSpPr>
            <p:spPr bwMode="auto">
              <a:xfrm>
                <a:off x="5280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08" name="Rectangle 424"/>
              <p:cNvSpPr>
                <a:spLocks noChangeArrowheads="1"/>
              </p:cNvSpPr>
              <p:nvPr/>
            </p:nvSpPr>
            <p:spPr bwMode="auto">
              <a:xfrm>
                <a:off x="5376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09" name="Rectangle 425"/>
              <p:cNvSpPr>
                <a:spLocks noChangeArrowheads="1"/>
              </p:cNvSpPr>
              <p:nvPr/>
            </p:nvSpPr>
            <p:spPr bwMode="auto">
              <a:xfrm>
                <a:off x="5472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11</a:t>
                </a:r>
              </a:p>
            </p:txBody>
          </p:sp>
          <p:sp>
            <p:nvSpPr>
              <p:cNvPr id="2244010" name="Rectangle 426"/>
              <p:cNvSpPr>
                <a:spLocks noChangeArrowheads="1"/>
              </p:cNvSpPr>
              <p:nvPr/>
            </p:nvSpPr>
            <p:spPr bwMode="auto">
              <a:xfrm>
                <a:off x="5568" y="1056"/>
                <a:ext cx="96" cy="14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800">
                    <a:cs typeface="+mn-cs"/>
                  </a:rPr>
                  <a:t>12</a:t>
                </a:r>
              </a:p>
            </p:txBody>
          </p:sp>
          <p:sp>
            <p:nvSpPr>
              <p:cNvPr id="2244011" name="Rectangle 427"/>
              <p:cNvSpPr>
                <a:spLocks noChangeArrowheads="1"/>
              </p:cNvSpPr>
              <p:nvPr/>
            </p:nvSpPr>
            <p:spPr bwMode="auto">
              <a:xfrm>
                <a:off x="96" y="1056"/>
                <a:ext cx="124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Subunits</a:t>
                </a:r>
              </a:p>
            </p:txBody>
          </p:sp>
        </p:grpSp>
      </p:grpSp>
      <p:grpSp>
        <p:nvGrpSpPr>
          <p:cNvPr id="25604" name="Group 428"/>
          <p:cNvGrpSpPr>
            <a:grpSpLocks/>
          </p:cNvGrpSpPr>
          <p:nvPr/>
        </p:nvGrpSpPr>
        <p:grpSpPr bwMode="auto">
          <a:xfrm>
            <a:off x="457200" y="5562600"/>
            <a:ext cx="990600" cy="914400"/>
            <a:chOff x="288" y="3312"/>
            <a:chExt cx="624" cy="576"/>
          </a:xfrm>
        </p:grpSpPr>
        <p:sp>
          <p:nvSpPr>
            <p:cNvPr id="2244013" name="Rectangle 429"/>
            <p:cNvSpPr>
              <a:spLocks noChangeArrowheads="1"/>
            </p:cNvSpPr>
            <p:nvPr/>
          </p:nvSpPr>
          <p:spPr bwMode="auto">
            <a:xfrm>
              <a:off x="288" y="3744"/>
              <a:ext cx="96" cy="14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4" name="Rectangle 430"/>
            <p:cNvSpPr>
              <a:spLocks noChangeArrowheads="1"/>
            </p:cNvSpPr>
            <p:nvPr/>
          </p:nvSpPr>
          <p:spPr bwMode="auto">
            <a:xfrm>
              <a:off x="288" y="3600"/>
              <a:ext cx="96" cy="144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5" name="Rectangle 431"/>
            <p:cNvSpPr>
              <a:spLocks noChangeArrowheads="1"/>
            </p:cNvSpPr>
            <p:nvPr/>
          </p:nvSpPr>
          <p:spPr bwMode="auto">
            <a:xfrm>
              <a:off x="432" y="3600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True</a:t>
              </a:r>
            </a:p>
          </p:txBody>
        </p:sp>
        <p:sp>
          <p:nvSpPr>
            <p:cNvPr id="2244016" name="Rectangle 432"/>
            <p:cNvSpPr>
              <a:spLocks noChangeArrowheads="1"/>
            </p:cNvSpPr>
            <p:nvPr/>
          </p:nvSpPr>
          <p:spPr bwMode="auto">
            <a:xfrm>
              <a:off x="432" y="3744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False</a:t>
              </a:r>
            </a:p>
          </p:txBody>
        </p:sp>
        <p:sp>
          <p:nvSpPr>
            <p:cNvPr id="2244017" name="Rectangle 433"/>
            <p:cNvSpPr>
              <a:spLocks noChangeArrowheads="1"/>
            </p:cNvSpPr>
            <p:nvPr/>
          </p:nvSpPr>
          <p:spPr bwMode="auto">
            <a:xfrm>
              <a:off x="288" y="3456"/>
              <a:ext cx="96" cy="1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8" name="Rectangle 434"/>
            <p:cNvSpPr>
              <a:spLocks noChangeArrowheads="1"/>
            </p:cNvSpPr>
            <p:nvPr/>
          </p:nvSpPr>
          <p:spPr bwMode="auto">
            <a:xfrm>
              <a:off x="288" y="3312"/>
              <a:ext cx="96" cy="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800">
                <a:cs typeface="+mn-cs"/>
              </a:endParaRPr>
            </a:p>
          </p:txBody>
        </p:sp>
        <p:sp>
          <p:nvSpPr>
            <p:cNvPr id="2244019" name="Rectangle 435"/>
            <p:cNvSpPr>
              <a:spLocks noChangeArrowheads="1"/>
            </p:cNvSpPr>
            <p:nvPr/>
          </p:nvSpPr>
          <p:spPr bwMode="auto">
            <a:xfrm>
              <a:off x="432" y="3312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GSTD+</a:t>
              </a:r>
            </a:p>
          </p:txBody>
        </p:sp>
        <p:sp>
          <p:nvSpPr>
            <p:cNvPr id="2244020" name="Rectangle 436"/>
            <p:cNvSpPr>
              <a:spLocks noChangeArrowheads="1"/>
            </p:cNvSpPr>
            <p:nvPr/>
          </p:nvSpPr>
          <p:spPr bwMode="auto">
            <a:xfrm>
              <a:off x="432" y="3456"/>
              <a:ext cx="4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GSTD-</a:t>
              </a:r>
            </a:p>
          </p:txBody>
        </p:sp>
      </p:grpSp>
      <p:grpSp>
        <p:nvGrpSpPr>
          <p:cNvPr id="25605" name="Group 437"/>
          <p:cNvGrpSpPr>
            <a:grpSpLocks/>
          </p:cNvGrpSpPr>
          <p:nvPr/>
        </p:nvGrpSpPr>
        <p:grpSpPr bwMode="auto">
          <a:xfrm>
            <a:off x="442913" y="228600"/>
            <a:ext cx="8226425" cy="1022350"/>
            <a:chOff x="279" y="144"/>
            <a:chExt cx="5182" cy="644"/>
          </a:xfrm>
        </p:grpSpPr>
        <p:sp>
          <p:nvSpPr>
            <p:cNvPr id="2244022" name="Rectangle 438"/>
            <p:cNvSpPr>
              <a:spLocks noChangeArrowheads="1"/>
            </p:cNvSpPr>
            <p:nvPr/>
          </p:nvSpPr>
          <p:spPr bwMode="gray">
            <a:xfrm>
              <a:off x="279" y="768"/>
              <a:ext cx="5182" cy="20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en-US" b="0">
                <a:latin typeface="Tahoma" charset="0"/>
                <a:cs typeface="+mn-cs"/>
              </a:endParaRPr>
            </a:p>
          </p:txBody>
        </p:sp>
        <p:pic>
          <p:nvPicPr>
            <p:cNvPr id="25611" name="Picture 439" descr="ne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+mj-cs"/>
              </a:rPr>
              <a:t>Re-drawn in a different color scheme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3188" y="1295400"/>
          <a:ext cx="8812212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53000" imgH="10515600" progId="Excel.Sheet.8">
                  <p:embed/>
                </p:oleObj>
              </mc:Choice>
              <mc:Fallback>
                <p:oleObj name="Worksheet" r:id="rId3" imgW="17653000" imgH="1051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295400"/>
                        <a:ext cx="8812212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527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36314</TotalTime>
  <Words>3372</Words>
  <Application>Microsoft Macintosh PowerPoint</Application>
  <PresentationFormat>Letter Paper (8.5x11 in)</PresentationFormat>
  <Paragraphs>2364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 Unicode MS</vt:lpstr>
      <vt:lpstr>Arial</vt:lpstr>
      <vt:lpstr>Courier New</vt:lpstr>
      <vt:lpstr>Lucida Grande</vt:lpstr>
      <vt:lpstr>Symbol</vt:lpstr>
      <vt:lpstr>Tahoma</vt:lpstr>
      <vt:lpstr>Times New Roman</vt:lpstr>
      <vt:lpstr>Default Design</vt:lpstr>
      <vt:lpstr>6_Default Design</vt:lpstr>
      <vt:lpstr>7_Default Design</vt:lpstr>
      <vt:lpstr>8_Default Design</vt:lpstr>
      <vt:lpstr>9_Default Design</vt:lpstr>
      <vt:lpstr>1_template</vt:lpstr>
      <vt:lpstr>2_template</vt:lpstr>
      <vt:lpstr>Worksheet</vt:lpstr>
      <vt:lpstr>Equation</vt:lpstr>
      <vt:lpstr>Equation.DSMT4</vt:lpstr>
      <vt:lpstr>Visio</vt:lpstr>
      <vt:lpstr>PowerPoint Presentation</vt:lpstr>
      <vt:lpstr> Predicting Networks via Bayesian Integration: Problem Motivation </vt:lpstr>
      <vt:lpstr>RNA polymerase II: Structure</vt:lpstr>
      <vt:lpstr>Binding Experiments on Subunit Pairs</vt:lpstr>
      <vt:lpstr>Gold-Standard Positives</vt:lpstr>
      <vt:lpstr>Gold-Standard Negatives</vt:lpstr>
      <vt:lpstr>RNA Polymerase II: Gold-Standards</vt:lpstr>
      <vt:lpstr>Assess Quality and Coverage of PPints</vt:lpstr>
      <vt:lpstr>Re-drawn in a different color scheme</vt:lpstr>
      <vt:lpstr>PowerPoint Presentation</vt:lpstr>
      <vt:lpstr>Data integration: RNA polymerase II</vt:lpstr>
      <vt:lpstr>Data integration: RNA polymerase II</vt:lpstr>
      <vt:lpstr>Weighted Voting: the Likelihood Ratio</vt:lpstr>
      <vt:lpstr> Predicting Networks via Bayesian Integration: Intuition &amp; Formalism </vt:lpstr>
      <vt:lpstr>Supervised  Classification by Weighted Voting</vt:lpstr>
      <vt:lpstr>Classification by Voting</vt:lpstr>
      <vt:lpstr>Bayes Rule</vt:lpstr>
      <vt:lpstr>More Bayes Rule</vt:lpstr>
      <vt:lpstr>More Bayes Rule</vt:lpstr>
      <vt:lpstr>Estimating Probabilities</vt:lpstr>
      <vt:lpstr>m-estimate</vt:lpstr>
      <vt:lpstr> Predicting Networks via Bayesian Integration: Worked Examples </vt:lpstr>
      <vt:lpstr>Likelihood Ratios</vt:lpstr>
      <vt:lpstr>Calculating Likelihood Ratios</vt:lpstr>
      <vt:lpstr>Calculating Likelihood Ratios</vt:lpstr>
      <vt:lpstr>Calculating Likelihood Ratios</vt:lpstr>
      <vt:lpstr>Data Integration: ROC-Curve</vt:lpstr>
      <vt:lpstr>Data Integration: ROC Curve</vt:lpstr>
      <vt:lpstr> Predicting Networks via Bayesian Integration: Features Correlation </vt:lpstr>
      <vt:lpstr>Correlations between similar features</vt:lpstr>
      <vt:lpstr>Feature Correlation and Fully Connected Bayes</vt:lpstr>
      <vt:lpstr>Naive Bayes</vt:lpstr>
      <vt:lpstr>A ‘correct’ factorisation</vt:lpstr>
      <vt:lpstr>PowerPoint Presentation</vt:lpstr>
      <vt:lpstr>Predicting Networks via Bayesian Integration: Real Thing but with a few features</vt:lpstr>
      <vt:lpstr>Papers on Predicting Protein Interactions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313</cp:revision>
  <cp:lastPrinted>1998-02-05T01:10:52Z</cp:lastPrinted>
  <dcterms:created xsi:type="dcterms:W3CDTF">1997-04-29T07:41:28Z</dcterms:created>
  <dcterms:modified xsi:type="dcterms:W3CDTF">2023-04-12T18:27:19Z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