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2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4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5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6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7.xml" ContentType="application/vnd.openxmlformats-officedocument.presentationml.tags+xml"/>
  <Override PartName="/ppt/notesSlides/notesSlide13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  <p:sldMasterId id="2147483707" r:id="rId2"/>
    <p:sldMasterId id="2147483823" r:id="rId3"/>
    <p:sldMasterId id="2147483837" r:id="rId4"/>
    <p:sldMasterId id="2147483851" r:id="rId5"/>
    <p:sldMasterId id="2147483867" r:id="rId6"/>
    <p:sldMasterId id="2147483908" r:id="rId7"/>
    <p:sldMasterId id="2147484377" r:id="rId8"/>
    <p:sldMasterId id="2147485191" r:id="rId9"/>
    <p:sldMasterId id="2147485205" r:id="rId10"/>
    <p:sldMasterId id="2147486839" r:id="rId11"/>
    <p:sldMasterId id="2147486867" r:id="rId12"/>
    <p:sldMasterId id="2147486881" r:id="rId13"/>
    <p:sldMasterId id="2147486896" r:id="rId14"/>
    <p:sldMasterId id="2147487582" r:id="rId15"/>
    <p:sldMasterId id="2147489283" r:id="rId16"/>
    <p:sldMasterId id="2147489297" r:id="rId17"/>
  </p:sldMasterIdLst>
  <p:notesMasterIdLst>
    <p:notesMasterId r:id="rId37"/>
  </p:notesMasterIdLst>
  <p:handoutMasterIdLst>
    <p:handoutMasterId r:id="rId38"/>
  </p:handoutMasterIdLst>
  <p:sldIdLst>
    <p:sldId id="6370" r:id="rId18"/>
    <p:sldId id="2145" r:id="rId19"/>
    <p:sldId id="1565" r:id="rId20"/>
    <p:sldId id="1582" r:id="rId21"/>
    <p:sldId id="1566" r:id="rId22"/>
    <p:sldId id="2132" r:id="rId23"/>
    <p:sldId id="2131" r:id="rId24"/>
    <p:sldId id="2146" r:id="rId25"/>
    <p:sldId id="2105" r:id="rId26"/>
    <p:sldId id="2070" r:id="rId27"/>
    <p:sldId id="2113" r:id="rId28"/>
    <p:sldId id="2106" r:id="rId29"/>
    <p:sldId id="2147" r:id="rId30"/>
    <p:sldId id="2073" r:id="rId31"/>
    <p:sldId id="2116" r:id="rId32"/>
    <p:sldId id="2074" r:id="rId33"/>
    <p:sldId id="2134" r:id="rId34"/>
    <p:sldId id="916" r:id="rId35"/>
    <p:sldId id="917" r:id="rId36"/>
  </p:sldIdLst>
  <p:sldSz cx="9144000" cy="6858000" type="letter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pos="25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73"/>
  </p:normalViewPr>
  <p:slideViewPr>
    <p:cSldViewPr>
      <p:cViewPr varScale="1">
        <p:scale>
          <a:sx n="111" d="100"/>
          <a:sy n="111" d="100"/>
        </p:scale>
        <p:origin x="1688" y="200"/>
      </p:cViewPr>
      <p:guideLst>
        <p:guide orient="horz" pos="2400"/>
        <p:guide pos="2544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1296" y="-72"/>
      </p:cViewPr>
      <p:guideLst>
        <p:guide orient="horz" pos="2924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presProps" Target="presProps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7F772C5-4D32-D54B-EF43-A478EEA270B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032126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578" tIns="48288" rIns="96578" bIns="48288" numCol="1" anchor="t" anchorCtr="0" compatLnSpc="1">
            <a:prstTxWarp prst="textNoShape">
              <a:avLst/>
            </a:prstTxWarp>
          </a:bodyPr>
          <a:lstStyle>
            <a:lvl1pPr defTabSz="958850" eaLnBrk="0" hangingPunct="0">
              <a:defRPr sz="1300" b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720C94F-D0E3-7848-E1D3-D0CD6F00203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7163" y="0"/>
            <a:ext cx="3030537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578" tIns="48288" rIns="96578" bIns="48288" numCol="1" anchor="t" anchorCtr="0" compatLnSpc="1">
            <a:prstTxWarp prst="textNoShape">
              <a:avLst/>
            </a:prstTxWarp>
          </a:bodyPr>
          <a:lstStyle>
            <a:lvl1pPr algn="r" defTabSz="958850" eaLnBrk="0" hangingPunct="0">
              <a:defRPr sz="1300" b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9AD9992-710B-E3B5-052E-D01E23CC029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8820150"/>
            <a:ext cx="3032126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578" tIns="48288" rIns="96578" bIns="48288" numCol="1" anchor="b" anchorCtr="0" compatLnSpc="1">
            <a:prstTxWarp prst="textNoShape">
              <a:avLst/>
            </a:prstTxWarp>
          </a:bodyPr>
          <a:lstStyle>
            <a:lvl1pPr defTabSz="958850" eaLnBrk="0" hangingPunct="0">
              <a:defRPr sz="1300" b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33632A86-C32E-6C7E-93A6-8CC91154744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7163" y="8820150"/>
            <a:ext cx="3030537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578" tIns="48288" rIns="96578" bIns="48288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 b="0"/>
            </a:lvl1pPr>
          </a:lstStyle>
          <a:p>
            <a:pPr>
              <a:defRPr/>
            </a:pPr>
            <a:fld id="{27A1FD6B-A5C5-254D-9CC0-8FE4D31ED8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E2F15DE-5B74-59C0-0AD0-81A12D5E32F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032126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578" tIns="48288" rIns="96578" bIns="48288" numCol="1" anchor="t" anchorCtr="0" compatLnSpc="1">
            <a:prstTxWarp prst="textNoShape">
              <a:avLst/>
            </a:prstTxWarp>
          </a:bodyPr>
          <a:lstStyle>
            <a:lvl1pPr defTabSz="958850" eaLnBrk="0" hangingPunct="0">
              <a:defRPr sz="1300" b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219F40C-A285-4C9C-3C0C-948C14E4297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67163" y="0"/>
            <a:ext cx="3030537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578" tIns="48288" rIns="96578" bIns="48288" numCol="1" anchor="t" anchorCtr="0" compatLnSpc="1">
            <a:prstTxWarp prst="textNoShape">
              <a:avLst/>
            </a:prstTxWarp>
          </a:bodyPr>
          <a:lstStyle>
            <a:lvl1pPr algn="r" defTabSz="958850" eaLnBrk="0" hangingPunct="0">
              <a:defRPr sz="1300" b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DAB0AA3E-3AE4-2C0D-0BEC-DDC8957B3BE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C86F680C-B056-F347-C9F5-433A9649B34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13250"/>
            <a:ext cx="5129213" cy="417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578" tIns="48288" rIns="96578" bIns="482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8EF5D6ED-3DE9-1FA4-542E-99B2F3831EB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8820150"/>
            <a:ext cx="3032126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578" tIns="48288" rIns="96578" bIns="48288" numCol="1" anchor="b" anchorCtr="0" compatLnSpc="1">
            <a:prstTxWarp prst="textNoShape">
              <a:avLst/>
            </a:prstTxWarp>
          </a:bodyPr>
          <a:lstStyle>
            <a:lvl1pPr defTabSz="958850" eaLnBrk="0" hangingPunct="0">
              <a:defRPr sz="1300" b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6C978D66-632F-D8CA-8918-82BCEB16A5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7163" y="8820150"/>
            <a:ext cx="3030537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578" tIns="48288" rIns="96578" bIns="48288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 b="0"/>
            </a:lvl1pPr>
          </a:lstStyle>
          <a:p>
            <a:pPr>
              <a:defRPr/>
            </a:pPr>
            <a:fld id="{B7C6DB61-CC92-D040-B4D1-3B8A16581A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58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49CA78-16C5-7B49-B2D2-051E2A089D15}" type="slidenum">
              <a:rPr kumimoji="0" lang="en-US" altLang="x-non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58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x-non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0392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>
            <a:extLst>
              <a:ext uri="{FF2B5EF4-FFF2-40B4-BE49-F238E27FC236}">
                <a16:creationId xmlns:a16="http://schemas.microsoft.com/office/drawing/2014/main" id="{D335DD79-AC95-5E95-FCF8-54D43FEAEE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备注占位符 2">
            <a:extLst>
              <a:ext uri="{FF2B5EF4-FFF2-40B4-BE49-F238E27FC236}">
                <a16:creationId xmlns:a16="http://schemas.microsoft.com/office/drawing/2014/main" id="{611F8BD3-F6AA-B566-61ED-4507A71D01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以例子说明</a:t>
            </a:r>
          </a:p>
        </p:txBody>
      </p:sp>
      <p:sp>
        <p:nvSpPr>
          <p:cNvPr id="66563" name="灯片编号占位符 3">
            <a:extLst>
              <a:ext uri="{FF2B5EF4-FFF2-40B4-BE49-F238E27FC236}">
                <a16:creationId xmlns:a16="http://schemas.microsoft.com/office/drawing/2014/main" id="{075CB3E4-9306-E67F-BAED-69A8DE3987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0590A8B-8AFA-FA47-890B-88B1D649CFC3}" type="slidenum">
              <a:rPr lang="en-US" altLang="zh-CN" sz="130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</a:pPr>
              <a:t>12</a:t>
            </a:fld>
            <a:endParaRPr lang="en-US" altLang="zh-CN" sz="13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16D5DB29-6EB1-B891-87B5-786A705F80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F1D38E5-C57D-D04A-9BE4-0148E7D3EB68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CE181B4B-E1E9-A49E-982D-806BC7AA41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8BC673C2-4F55-D812-4605-C103015A2C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AAE4E4A2-444C-6F22-E715-5451CE0751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5949BF9-5FF3-F14F-B7AC-ED9A09336E1A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4FC9A5DC-B3CF-4E63-A5CA-79A0CBDBAE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DA34F9C3-6C80-09B4-4816-7599B72CDA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We call this construction method "BFS-level" (Breadth-First Search to define Level). As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described in Figure 1B, it is based on a straightforward application of breadth-first search: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we first identified all TFs at the bottom level (i.e., level 1). A TF is at the bottom level if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and only if it does not regulate other TFs. TFs that only regulate themselves (i.e., autoregulation)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are also placed at the bottom. Starting from each bottom TF, we then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performed a breadth-first search to convert the whole network into a "breadth-first tree"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(18) (see Figure 2A and Table 1A). In other words, we define the level of a non-bottom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TF in the hierarchy as its shortest distance from a bottom one. Here, the construction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procedure is only focused on inter-regulation between TFs (or officials in social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networks). A top TF could directly regulate non-TF target genes (or a higher-ranked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official could have an assistant with no managerial responsibility), but this will not affect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 constructed hierarchy. If the resulted layered structure has a pyramidal shape (i.e.,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few nodes at the top and most nodes at the bottom), we, then, considered it as a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generalized hierarchy.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hape 704">
            <a:extLst>
              <a:ext uri="{FF2B5EF4-FFF2-40B4-BE49-F238E27FC236}">
                <a16:creationId xmlns:a16="http://schemas.microsoft.com/office/drawing/2014/main" id="{E5744E3D-7194-D57E-3F16-1EC96AD4BB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4" name="Shape 705">
            <a:extLst>
              <a:ext uri="{FF2B5EF4-FFF2-40B4-BE49-F238E27FC236}">
                <a16:creationId xmlns:a16="http://schemas.microsoft.com/office/drawing/2014/main" id="{06912CFA-B4CD-9E04-9B92-8BA2E14915B8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20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8FBD11F8-FC98-F510-DE24-5A33EFAE10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6AE8237-3EAB-344D-8F34-9D1F67C4DEEB}" type="slidenum">
              <a:rPr lang="en-US" altLang="en-US" sz="1300" smtClean="0"/>
              <a:pPr>
                <a:spcBef>
                  <a:spcPct val="0"/>
                </a:spcBef>
              </a:pPr>
              <a:t>3</a:t>
            </a:fld>
            <a:endParaRPr lang="en-US" altLang="en-US" sz="13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7DE28E4F-FEF1-2571-B0F9-604560951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0263" cy="3479800"/>
          </a:xfrm>
          <a:ln/>
        </p:spPr>
      </p:sp>
      <p:sp>
        <p:nvSpPr>
          <p:cNvPr id="2304003" name="Rectangle 3">
            <a:extLst>
              <a:ext uri="{FF2B5EF4-FFF2-40B4-BE49-F238E27FC236}">
                <a16:creationId xmlns:a16="http://schemas.microsoft.com/office/drawing/2014/main" id="{A9B17FDF-6AEF-0AA0-D607-11669B77F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4411663"/>
            <a:ext cx="5129213" cy="4175125"/>
          </a:xfrm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8158135D-118B-591D-71F7-C35B76A575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5822BE-4446-C647-A321-CD9E64B7B973}" type="slidenum">
              <a:rPr lang="en-US" altLang="en-US" sz="1300" smtClean="0"/>
              <a:pPr>
                <a:spcBef>
                  <a:spcPct val="0"/>
                </a:spcBef>
              </a:pPr>
              <a:t>4</a:t>
            </a:fld>
            <a:endParaRPr lang="en-US" altLang="en-US" sz="13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1A8C57E4-23B0-9261-B522-B44098AE1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683" name="Rectangle 3">
            <a:extLst>
              <a:ext uri="{FF2B5EF4-FFF2-40B4-BE49-F238E27FC236}">
                <a16:creationId xmlns:a16="http://schemas.microsoft.com/office/drawing/2014/main" id="{A517CE80-AEA7-68C1-0B2F-EAB4064732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0BDC0757-0EC8-6AD0-6709-58BE1ADE4C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AA9A1CC-5678-1B4B-B507-CBE91E00A21B}" type="slidenum">
              <a:rPr lang="en-US" altLang="en-US" sz="1300" smtClean="0"/>
              <a:pPr>
                <a:spcBef>
                  <a:spcPct val="0"/>
                </a:spcBef>
              </a:pPr>
              <a:t>5</a:t>
            </a:fld>
            <a:endParaRPr lang="en-US" altLang="en-US" sz="13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3872058F-BE55-DE82-45AB-786E77625E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0263" cy="3479800"/>
          </a:xfrm>
          <a:ln/>
        </p:spPr>
      </p:sp>
      <p:sp>
        <p:nvSpPr>
          <p:cNvPr id="2306051" name="Rectangle 3">
            <a:extLst>
              <a:ext uri="{FF2B5EF4-FFF2-40B4-BE49-F238E27FC236}">
                <a16:creationId xmlns:a16="http://schemas.microsoft.com/office/drawing/2014/main" id="{AA10E579-80FD-0530-7A50-B7AA2B904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4411663"/>
            <a:ext cx="5129213" cy="4175125"/>
          </a:xfrm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F1704BBC-E64F-D6E2-EEE0-1B8E6443D8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1DF7FFE5-C636-7010-E16A-5EAA6318B6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63550" eaLnBrk="1" hangingPunct="1">
              <a:spcBef>
                <a:spcPct val="0"/>
              </a:spcBef>
            </a:pPr>
            <a:r>
              <a:rPr lang="en-US" altLang="en-US" sz="13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Fitness Effect: </a:t>
            </a:r>
            <a:r>
              <a:rPr lang="en-US" altLang="en-US" sz="1300">
                <a:latin typeface="Calibri" panose="020F0502020204030204" pitchFamily="34" charset="0"/>
                <a:ea typeface="ＭＳ Ｐゴシック" panose="020B0600070205080204" pitchFamily="34" charset="-128"/>
              </a:rPr>
              <a:t>proteins with many interactors have a greater effect on organism fitness, they could evolve more slowly, not because a greater proportion of the sequence is required for proper function, but because the entire sequence is subject to stronger selection against slightly deleterious mutations</a:t>
            </a:r>
          </a:p>
          <a:p>
            <a:pPr defTabSz="463550"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defTabSz="463550"/>
            <a:r>
              <a:rPr lang="en-US" altLang="en-US" sz="1300">
                <a:latin typeface="Calibri" panose="020F0502020204030204" pitchFamily="34" charset="0"/>
                <a:ea typeface="ＭＳ Ｐゴシック" panose="020B0600070205080204" pitchFamily="34" charset="-128"/>
              </a:rPr>
              <a:t>Structure Constrain: Because central net- work proteins (hubs) are likely to have a larger fraction of their surface involved in interactions, they tend to be constrained and under negative selection.</a:t>
            </a:r>
          </a:p>
          <a:p>
            <a:pPr defTabSz="463550"/>
            <a:endParaRPr lang="en-US" altLang="en-US" sz="130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defTabSz="463550"/>
            <a:endParaRPr lang="en-US" altLang="en-US" sz="130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defTabSz="463550"/>
            <a:r>
              <a:rPr lang="en-US" altLang="en-US" sz="1300">
                <a:latin typeface="Calibri" panose="020F0502020204030204" pitchFamily="34" charset="0"/>
                <a:ea typeface="ＭＳ Ｐゴシック" panose="020B0600070205080204" pitchFamily="34" charset="-128"/>
              </a:rPr>
              <a:t>Other paper:</a:t>
            </a:r>
          </a:p>
          <a:p>
            <a:pPr defTabSz="463550"/>
            <a:endParaRPr lang="en-US" altLang="en-US" sz="130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defTabSz="463550">
              <a:spcBef>
                <a:spcPct val="0"/>
              </a:spcBef>
              <a:buClr>
                <a:srgbClr val="22228B"/>
              </a:buClr>
              <a:buFont typeface="Wingdings" pitchFamily="2" charset="2"/>
              <a:buChar char="q"/>
            </a:pPr>
            <a:r>
              <a:rPr lang="en-US" altLang="en-US" sz="13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negative correlation between number of interactions and evolutionary rate is observed. (</a:t>
            </a:r>
            <a:r>
              <a:rPr lang="en-US" altLang="en-US" sz="13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Saccharomyces cerevisiae</a:t>
            </a:r>
            <a:r>
              <a:rPr lang="en-US" altLang="en-US" sz="13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pPr defTabSz="463550">
              <a:spcBef>
                <a:spcPct val="0"/>
              </a:spcBef>
              <a:buClr>
                <a:srgbClr val="22228B"/>
              </a:buClr>
            </a:pPr>
            <a:r>
              <a:rPr lang="en-US" altLang="en-US" sz="13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									</a:t>
            </a:r>
            <a:r>
              <a:rPr lang="en-US" altLang="en-US" sz="13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- Saeed et al.  2006, BMC </a:t>
            </a:r>
            <a:r>
              <a:rPr lang="en-US" altLang="en-US" sz="13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</a:t>
            </a:r>
          </a:p>
          <a:p>
            <a:pPr defTabSz="463550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85362A60-47FF-0833-9FFF-B2961AB809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D306A32-86B1-9D4A-BCE1-0110625715E5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9896EDA6-01FA-DF22-A610-47A30038F7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09750" y="1193800"/>
            <a:ext cx="10575925" cy="7932738"/>
          </a:xfrm>
          <a:ln/>
        </p:spPr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922F1925-0014-CA79-039A-B2DB0E89DB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6613" y="346075"/>
            <a:ext cx="5962650" cy="29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232558D2-E044-4C54-CA40-6555AAEB15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82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82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82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82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1427C3-1ADF-6A4F-91E7-89AE291FA93F}" type="slidenum">
              <a:rPr lang="en-US" altLang="zh-CN" sz="130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</a:pPr>
              <a:t>9</a:t>
            </a:fld>
            <a:endParaRPr lang="en-US" altLang="zh-CN" sz="13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C481EF00-69A1-246E-A859-F941C14A67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13C7CA73-39F8-63B1-96F7-ECDBB2F416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0088" y="4410075"/>
            <a:ext cx="559752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E5308D2F-78AE-C432-991F-BCE1A9546B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349301-87F8-D74F-BC4B-8AC1E4AAD74E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E92AAA3F-F758-63C8-4684-F516E2A472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EC7E39C3-7DB8-4C94-785E-054B9B454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54BD996F-8302-1C58-23C9-B98620DAFB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F116D0-63FE-E445-952D-FB1D2A0FDD47}" type="slidenum">
              <a:rPr lang="en-US" altLang="zh-CN" sz="130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</a:pPr>
              <a:t>11</a:t>
            </a:fld>
            <a:endParaRPr lang="en-US" altLang="zh-CN" sz="13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3657259F-B5E0-43C0-2338-0B3998B16E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0263" cy="3479800"/>
          </a:xfrm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12A66C74-D59B-811E-9870-9C09A32068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4411663"/>
            <a:ext cx="5129213" cy="417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latin typeface="Arial" panose="020B0604020202020204" pitchFamily="34" charset="0"/>
                <a:ea typeface="ＭＳ Ｐゴシック" panose="020B0600070205080204" pitchFamily="34" charset="-128"/>
              </a:rPr>
              <a:t>Moreover, our approach of focusing on non-hub-bottlenecks is useful for finding proteins</a:t>
            </a:r>
          </a:p>
          <a:p>
            <a:pPr eaLnBrk="1" hangingPunct="1"/>
            <a:r>
              <a:rPr lang="en-US" altLang="zh-CN">
                <a:latin typeface="Arial" panose="020B0604020202020204" pitchFamily="34" charset="0"/>
                <a:ea typeface="ＭＳ Ｐゴシック" panose="020B0600070205080204" pitchFamily="34" charset="-128"/>
              </a:rPr>
              <a:t>that mediate different processes and are involved in cross talk. An example is Cak1p (see</a:t>
            </a:r>
          </a:p>
          <a:p>
            <a:pPr eaLnBrk="1" hangingPunct="1"/>
            <a:r>
              <a:rPr lang="en-US" altLang="zh-CN">
                <a:latin typeface="Arial" panose="020B0604020202020204" pitchFamily="34" charset="0"/>
                <a:ea typeface="ＭＳ Ｐゴシック" panose="020B0600070205080204" pitchFamily="34" charset="-128"/>
              </a:rPr>
              <a:t>Figure 5), which is a Cyclin-dependent kinase-activating kinase involved in two key</a:t>
            </a:r>
          </a:p>
          <a:p>
            <a:pPr eaLnBrk="1" hangingPunct="1"/>
            <a:r>
              <a:rPr lang="en-US" altLang="zh-CN">
                <a:latin typeface="Arial" panose="020B0604020202020204" pitchFamily="34" charset="0"/>
                <a:ea typeface="ＭＳ Ｐゴシック" panose="020B0600070205080204" pitchFamily="34" charset="-128"/>
              </a:rPr>
              <a:t>signaling-transduction pathways. It activates Cdc28p, an important regulator of the cellcycle.</a:t>
            </a:r>
          </a:p>
          <a:p>
            <a:pPr eaLnBrk="1" hangingPunct="1"/>
            <a:r>
              <a:rPr lang="en-US" altLang="zh-CN">
                <a:latin typeface="Arial" panose="020B0604020202020204" pitchFamily="34" charset="0"/>
                <a:ea typeface="ＭＳ Ｐゴシック" panose="020B0600070205080204" pitchFamily="34" charset="-128"/>
              </a:rPr>
              <a:t>Cak1p also induces Smk1p, a MAP kinase involved in sporulation [37]. Besides</a:t>
            </a:r>
          </a:p>
          <a:p>
            <a:pPr eaLnBrk="1" hangingPunct="1"/>
            <a:r>
              <a:rPr lang="en-US" altLang="zh-CN">
                <a:latin typeface="Arial" panose="020B0604020202020204" pitchFamily="34" charset="0"/>
                <a:ea typeface="ＭＳ Ｐゴシック" panose="020B0600070205080204" pitchFamily="34" charset="-128"/>
              </a:rPr>
              <a:t>these two proteins, Cak1p only has two other interaction partners (YDR279W and</a:t>
            </a:r>
          </a:p>
          <a:p>
            <a:pPr eaLnBrk="1" hangingPunct="1"/>
            <a:r>
              <a:rPr lang="en-US" altLang="zh-CN">
                <a:latin typeface="Arial" panose="020B0604020202020204" pitchFamily="34" charset="0"/>
                <a:ea typeface="ＭＳ Ｐゴシック" panose="020B0600070205080204" pitchFamily="34" charset="-128"/>
              </a:rPr>
              <a:t>Sgv1p), making its total degree 4. Therefore, it is not a hub in the interaction network.</a:t>
            </a:r>
          </a:p>
          <a:p>
            <a:pPr eaLnBrk="1" hangingPunct="1"/>
            <a:r>
              <a:rPr lang="en-US" altLang="zh-CN">
                <a:latin typeface="Arial" panose="020B0604020202020204" pitchFamily="34" charset="0"/>
                <a:ea typeface="ＭＳ Ｐゴシック" panose="020B0600070205080204" pitchFamily="34" charset="-128"/>
              </a:rPr>
              <a:t>However, since it coordinates two major signaling-transduction pathways, it is an</a:t>
            </a:r>
          </a:p>
          <a:p>
            <a:pPr eaLnBrk="1" hangingPunct="1"/>
            <a:r>
              <a:rPr lang="en-US" altLang="zh-CN">
                <a:latin typeface="Arial" panose="020B0604020202020204" pitchFamily="34" charset="0"/>
                <a:ea typeface="ＭＳ Ｐゴシック" panose="020B0600070205080204" pitchFamily="34" charset="-128"/>
              </a:rPr>
              <a:t>important non-hub bottleneck in the network with a high betweenness of 16832.95 paths.</a:t>
            </a:r>
          </a:p>
          <a:p>
            <a:pPr eaLnBrk="1" hangingPunct="1"/>
            <a:r>
              <a:rPr lang="en-US" altLang="zh-CN">
                <a:latin typeface="Arial" panose="020B0604020202020204" pitchFamily="34" charset="0"/>
                <a:ea typeface="ＭＳ Ｐゴシック" panose="020B0600070205080204" pitchFamily="34" charset="-128"/>
              </a:rPr>
              <a:t>Finally, due to its unique topological position in the network, </a:t>
            </a:r>
            <a:r>
              <a:rPr lang="en-US" altLang="zh-CN" i="1">
                <a:latin typeface="Arial" panose="020B0604020202020204" pitchFamily="34" charset="0"/>
                <a:ea typeface="ＭＳ Ｐゴシック" panose="020B0600070205080204" pitchFamily="34" charset="-128"/>
              </a:rPr>
              <a:t>CAK1 </a:t>
            </a:r>
            <a:r>
              <a:rPr lang="en-US" altLang="zh-CN">
                <a:latin typeface="Arial" panose="020B0604020202020204" pitchFamily="34" charset="0"/>
                <a:ea typeface="ＭＳ Ｐゴシック" panose="020B0600070205080204" pitchFamily="34" charset="-128"/>
              </a:rPr>
              <a:t>is an essential gene</a:t>
            </a:r>
          </a:p>
          <a:p>
            <a:pPr eaLnBrk="1" hangingPunct="1"/>
            <a:r>
              <a:rPr lang="en-US" altLang="zh-CN">
                <a:latin typeface="Arial" panose="020B0604020202020204" pitchFamily="34" charset="0"/>
                <a:ea typeface="ＭＳ Ｐゴシック" panose="020B0600070205080204" pitchFamily="34" charset="-128"/>
              </a:rPr>
              <a:t>in the cell. More interestingly, it is also a close homolog of a human cancer gene CDK6</a:t>
            </a:r>
          </a:p>
          <a:p>
            <a:pPr eaLnBrk="1" hangingPunct="1"/>
            <a:r>
              <a:rPr lang="en-US" altLang="zh-CN">
                <a:latin typeface="Arial" panose="020B0604020202020204" pitchFamily="34" charset="0"/>
                <a:ea typeface="ＭＳ Ｐゴシック" panose="020B0600070205080204" pitchFamily="34" charset="-128"/>
              </a:rPr>
              <a:t>(BLAST E value &lt; 10-10). This example shows that bottlenecks potentially could be</a:t>
            </a:r>
          </a:p>
          <a:p>
            <a:pPr eaLnBrk="1" hangingPunct="1"/>
            <a:r>
              <a:rPr lang="en-US" altLang="zh-CN">
                <a:latin typeface="Arial" panose="020B0604020202020204" pitchFamily="34" charset="0"/>
                <a:ea typeface="ＭＳ Ｐゴシック" panose="020B0600070205080204" pitchFamily="34" charset="-128"/>
              </a:rPr>
              <a:t>applied various medical and pharmaceutical contexts to identify key proteins. We have</a:t>
            </a:r>
          </a:p>
          <a:p>
            <a:pPr eaLnBrk="1" hangingPunct="1"/>
            <a:r>
              <a:rPr lang="en-US" altLang="zh-CN">
                <a:latin typeface="Arial" panose="020B0604020202020204" pitchFamily="34" charset="0"/>
                <a:ea typeface="ＭＳ Ｐゴシック" panose="020B0600070205080204" pitchFamily="34" charset="-128"/>
              </a:rPr>
              <a:t>actually applied this measure, together with others, in finding potential targets for</a:t>
            </a:r>
          </a:p>
          <a:p>
            <a:pPr eaLnBrk="1" hangingPunct="1"/>
            <a:r>
              <a:rPr lang="en-US" altLang="zh-CN">
                <a:latin typeface="Arial" panose="020B0604020202020204" pitchFamily="34" charset="0"/>
                <a:ea typeface="ＭＳ Ｐゴシック" panose="020B0600070205080204" pitchFamily="34" charset="-128"/>
              </a:rPr>
              <a:t>structural genomics [38].</a:t>
            </a:r>
          </a:p>
          <a:p>
            <a:pPr eaLnBrk="1" hangingPunct="1"/>
            <a:endParaRPr lang="en-US" altLang="zh-CN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043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32316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C8ED81-5792-3854-EB33-E20A41A32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8A1CB7B-4947-6D45-8362-68CDCFF8A3F7}" type="datetime1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708952-D88A-6A7E-44A8-5AC60DE99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cs typeface="ＭＳ Ｐゴシック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87C490F-C262-C467-4A8A-0D02346C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6199C3A-DB60-5346-AA75-61B0EED354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3208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36CEC3-43BE-C8FC-CA54-8736F6F52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AEA628-BD28-ED43-A0F1-9FB230C2923C}" type="datetime1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E9E312-2B2B-F0CF-37F8-F7588384F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cs typeface="ＭＳ Ｐゴシック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0A0A6A-D23E-5153-B886-6222F9DF8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005B958-4D21-EA43-9D4B-281A87DE8A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1572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A044C-DDE8-FDE8-11B9-073E1B0B8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3EB25F0-AE89-0744-AEC4-78F23D87E864}" type="datetime1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C1650-3974-E3EF-24B9-68783CBDA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cs typeface="ＭＳ Ｐゴシック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5340CC-4649-A0F5-A61F-B42755568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B483A5C-CEF3-D947-9E4A-7706AEACD1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5893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062663-C83A-FD6B-DBE7-39C9964F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4EEFD26-22D9-5E4F-A2E4-81B03AF90285}" type="datetime1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17B683-F6B3-0131-6A78-D0222A068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cs typeface="ＭＳ Ｐゴシック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67A47-FE3C-8832-4EB4-D212E7577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C46FD2C-6459-4E4B-9CF4-E9E12F7C05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6539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52600"/>
            <a:ext cx="3810000" cy="43434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524096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7196" indent="0" algn="ctr">
              <a:buNone/>
              <a:defRPr/>
            </a:lvl2pPr>
            <a:lvl3pPr marL="914391" indent="0" algn="ctr">
              <a:buNone/>
              <a:defRPr/>
            </a:lvl3pPr>
            <a:lvl4pPr marL="1371587" indent="0" algn="ctr">
              <a:buNone/>
              <a:defRPr/>
            </a:lvl4pPr>
            <a:lvl5pPr marL="1828782" indent="0" algn="ctr">
              <a:buNone/>
              <a:defRPr/>
            </a:lvl5pPr>
            <a:lvl6pPr marL="2285978" indent="0" algn="ctr">
              <a:buNone/>
              <a:defRPr/>
            </a:lvl6pPr>
            <a:lvl7pPr marL="2743173" indent="0" algn="ctr">
              <a:buNone/>
              <a:defRPr/>
            </a:lvl7pPr>
            <a:lvl8pPr marL="3200368" indent="0" algn="ctr">
              <a:buNone/>
              <a:defRPr/>
            </a:lvl8pPr>
            <a:lvl9pPr marL="36575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879793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704592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376591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1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1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891391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7746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90060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099213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050386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05593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2766009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0719364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1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1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9812989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1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1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72129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22805081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71662808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88930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381000"/>
            <a:ext cx="7772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89491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0" indent="0">
              <a:buNone/>
              <a:defRPr sz="1800"/>
            </a:lvl2pPr>
            <a:lvl3pPr marL="913822" indent="0">
              <a:buNone/>
              <a:defRPr sz="1600"/>
            </a:lvl3pPr>
            <a:lvl4pPr marL="1370734" indent="0">
              <a:buNone/>
              <a:defRPr sz="1400"/>
            </a:lvl4pPr>
            <a:lvl5pPr marL="1827644" indent="0">
              <a:buNone/>
              <a:defRPr sz="1400"/>
            </a:lvl5pPr>
            <a:lvl6pPr marL="2284557" indent="0">
              <a:buNone/>
              <a:defRPr sz="1400"/>
            </a:lvl6pPr>
            <a:lvl7pPr marL="2741467" indent="0">
              <a:buNone/>
              <a:defRPr sz="1400"/>
            </a:lvl7pPr>
            <a:lvl8pPr marL="3198377" indent="0">
              <a:buNone/>
              <a:defRPr sz="1400"/>
            </a:lvl8pPr>
            <a:lvl9pPr marL="365528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3553051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1843584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22" indent="0">
              <a:buNone/>
              <a:defRPr sz="1800" b="1"/>
            </a:lvl3pPr>
            <a:lvl4pPr marL="1370734" indent="0">
              <a:buNone/>
              <a:defRPr sz="1600" b="1"/>
            </a:lvl4pPr>
            <a:lvl5pPr marL="1827644" indent="0">
              <a:buNone/>
              <a:defRPr sz="1600" b="1"/>
            </a:lvl5pPr>
            <a:lvl6pPr marL="2284557" indent="0">
              <a:buNone/>
              <a:defRPr sz="1600" b="1"/>
            </a:lvl6pPr>
            <a:lvl7pPr marL="2741467" indent="0">
              <a:buNone/>
              <a:defRPr sz="1600" b="1"/>
            </a:lvl7pPr>
            <a:lvl8pPr marL="3198377" indent="0">
              <a:buNone/>
              <a:defRPr sz="1600" b="1"/>
            </a:lvl8pPr>
            <a:lvl9pPr marL="36552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22" indent="0">
              <a:buNone/>
              <a:defRPr sz="1800" b="1"/>
            </a:lvl3pPr>
            <a:lvl4pPr marL="1370734" indent="0">
              <a:buNone/>
              <a:defRPr sz="1600" b="1"/>
            </a:lvl4pPr>
            <a:lvl5pPr marL="1827644" indent="0">
              <a:buNone/>
              <a:defRPr sz="1600" b="1"/>
            </a:lvl5pPr>
            <a:lvl6pPr marL="2284557" indent="0">
              <a:buNone/>
              <a:defRPr sz="1600" b="1"/>
            </a:lvl6pPr>
            <a:lvl7pPr marL="2741467" indent="0">
              <a:buNone/>
              <a:defRPr sz="1600" b="1"/>
            </a:lvl7pPr>
            <a:lvl8pPr marL="3198377" indent="0">
              <a:buNone/>
              <a:defRPr sz="1600" b="1"/>
            </a:lvl8pPr>
            <a:lvl9pPr marL="36552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8511595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4640914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200430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22" indent="0">
              <a:buNone/>
              <a:defRPr sz="1000"/>
            </a:lvl3pPr>
            <a:lvl4pPr marL="1370734" indent="0">
              <a:buNone/>
              <a:defRPr sz="900"/>
            </a:lvl4pPr>
            <a:lvl5pPr marL="1827644" indent="0">
              <a:buNone/>
              <a:defRPr sz="900"/>
            </a:lvl5pPr>
            <a:lvl6pPr marL="2284557" indent="0">
              <a:buNone/>
              <a:defRPr sz="900"/>
            </a:lvl6pPr>
            <a:lvl7pPr marL="2741467" indent="0">
              <a:buNone/>
              <a:defRPr sz="900"/>
            </a:lvl7pPr>
            <a:lvl8pPr marL="3198377" indent="0">
              <a:buNone/>
              <a:defRPr sz="900"/>
            </a:lvl8pPr>
            <a:lvl9pPr marL="36552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3255311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22" indent="0">
              <a:buNone/>
              <a:defRPr sz="2400"/>
            </a:lvl3pPr>
            <a:lvl4pPr marL="1370734" indent="0">
              <a:buNone/>
              <a:defRPr sz="2000"/>
            </a:lvl4pPr>
            <a:lvl5pPr marL="1827644" indent="0">
              <a:buNone/>
              <a:defRPr sz="2000"/>
            </a:lvl5pPr>
            <a:lvl6pPr marL="2284557" indent="0">
              <a:buNone/>
              <a:defRPr sz="2000"/>
            </a:lvl6pPr>
            <a:lvl7pPr marL="2741467" indent="0">
              <a:buNone/>
              <a:defRPr sz="2000"/>
            </a:lvl7pPr>
            <a:lvl8pPr marL="3198377" indent="0">
              <a:buNone/>
              <a:defRPr sz="2000"/>
            </a:lvl8pPr>
            <a:lvl9pPr marL="365528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22" indent="0">
              <a:buNone/>
              <a:defRPr sz="1000"/>
            </a:lvl3pPr>
            <a:lvl4pPr marL="1370734" indent="0">
              <a:buNone/>
              <a:defRPr sz="900"/>
            </a:lvl4pPr>
            <a:lvl5pPr marL="1827644" indent="0">
              <a:buNone/>
              <a:defRPr sz="900"/>
            </a:lvl5pPr>
            <a:lvl6pPr marL="2284557" indent="0">
              <a:buNone/>
              <a:defRPr sz="900"/>
            </a:lvl6pPr>
            <a:lvl7pPr marL="2741467" indent="0">
              <a:buNone/>
              <a:defRPr sz="900"/>
            </a:lvl7pPr>
            <a:lvl8pPr marL="3198377" indent="0">
              <a:buNone/>
              <a:defRPr sz="900"/>
            </a:lvl8pPr>
            <a:lvl9pPr marL="36552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6199384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9078538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7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7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101404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15996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114831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9976553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72977296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214211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8681799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3319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041002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764505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506296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8250964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320983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043305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0775541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3082712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8181364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512751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2186922"/>
      </p:ext>
    </p:extLst>
  </p:cSld>
  <p:clrMapOvr>
    <a:masterClrMapping/>
  </p:clrMapOvr>
  <p:hf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3994524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92273" y="1600201"/>
            <a:ext cx="3994524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5135926"/>
      </p:ext>
    </p:extLst>
  </p:cSld>
  <p:clrMapOvr>
    <a:masterClrMapping/>
  </p:clrMapOvr>
  <p:hf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3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2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841" indent="0" algn="ctr">
              <a:buNone/>
              <a:defRPr/>
            </a:lvl2pPr>
            <a:lvl3pPr marL="913689" indent="0" algn="ctr">
              <a:buNone/>
              <a:defRPr/>
            </a:lvl3pPr>
            <a:lvl4pPr marL="1370536" indent="0" algn="ctr">
              <a:buNone/>
              <a:defRPr/>
            </a:lvl4pPr>
            <a:lvl5pPr marL="1827381" indent="0" algn="ctr">
              <a:buNone/>
              <a:defRPr/>
            </a:lvl5pPr>
            <a:lvl6pPr marL="2284223" indent="0" algn="ctr">
              <a:buNone/>
              <a:defRPr/>
            </a:lvl6pPr>
            <a:lvl7pPr marL="2741070" indent="0" algn="ctr">
              <a:buNone/>
              <a:defRPr/>
            </a:lvl7pPr>
            <a:lvl8pPr marL="3197908" indent="0" algn="ctr">
              <a:buNone/>
              <a:defRPr/>
            </a:lvl8pPr>
            <a:lvl9pPr marL="365475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21103265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2317331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41" indent="0">
              <a:buNone/>
              <a:defRPr sz="1800"/>
            </a:lvl2pPr>
            <a:lvl3pPr marL="913689" indent="0">
              <a:buNone/>
              <a:defRPr sz="1600"/>
            </a:lvl3pPr>
            <a:lvl4pPr marL="1370536" indent="0">
              <a:buNone/>
              <a:defRPr sz="1400"/>
            </a:lvl4pPr>
            <a:lvl5pPr marL="1827381" indent="0">
              <a:buNone/>
              <a:defRPr sz="1400"/>
            </a:lvl5pPr>
            <a:lvl6pPr marL="2284223" indent="0">
              <a:buNone/>
              <a:defRPr sz="1400"/>
            </a:lvl6pPr>
            <a:lvl7pPr marL="2741070" indent="0">
              <a:buNone/>
              <a:defRPr sz="1400"/>
            </a:lvl7pPr>
            <a:lvl8pPr marL="3197908" indent="0">
              <a:buNone/>
              <a:defRPr sz="1400"/>
            </a:lvl8pPr>
            <a:lvl9pPr marL="365475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35051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16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981216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764376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0027699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1" indent="0">
              <a:buNone/>
              <a:defRPr sz="2000" b="1"/>
            </a:lvl2pPr>
            <a:lvl3pPr marL="913689" indent="0">
              <a:buNone/>
              <a:defRPr sz="1800" b="1"/>
            </a:lvl3pPr>
            <a:lvl4pPr marL="1370536" indent="0">
              <a:buNone/>
              <a:defRPr sz="1600" b="1"/>
            </a:lvl4pPr>
            <a:lvl5pPr marL="1827381" indent="0">
              <a:buNone/>
              <a:defRPr sz="1600" b="1"/>
            </a:lvl5pPr>
            <a:lvl6pPr marL="2284223" indent="0">
              <a:buNone/>
              <a:defRPr sz="1600" b="1"/>
            </a:lvl6pPr>
            <a:lvl7pPr marL="2741070" indent="0">
              <a:buNone/>
              <a:defRPr sz="1600" b="1"/>
            </a:lvl7pPr>
            <a:lvl8pPr marL="3197908" indent="0">
              <a:buNone/>
              <a:defRPr sz="1600" b="1"/>
            </a:lvl8pPr>
            <a:lvl9pPr marL="365475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1" indent="0">
              <a:buNone/>
              <a:defRPr sz="2000" b="1"/>
            </a:lvl2pPr>
            <a:lvl3pPr marL="913689" indent="0">
              <a:buNone/>
              <a:defRPr sz="1800" b="1"/>
            </a:lvl3pPr>
            <a:lvl4pPr marL="1370536" indent="0">
              <a:buNone/>
              <a:defRPr sz="1600" b="1"/>
            </a:lvl4pPr>
            <a:lvl5pPr marL="1827381" indent="0">
              <a:buNone/>
              <a:defRPr sz="1600" b="1"/>
            </a:lvl5pPr>
            <a:lvl6pPr marL="2284223" indent="0">
              <a:buNone/>
              <a:defRPr sz="1600" b="1"/>
            </a:lvl6pPr>
            <a:lvl7pPr marL="2741070" indent="0">
              <a:buNone/>
              <a:defRPr sz="1600" b="1"/>
            </a:lvl7pPr>
            <a:lvl8pPr marL="3197908" indent="0">
              <a:buNone/>
              <a:defRPr sz="1600" b="1"/>
            </a:lvl8pPr>
            <a:lvl9pPr marL="365475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8954751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7440741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047047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41" indent="0">
              <a:buNone/>
              <a:defRPr sz="1200"/>
            </a:lvl2pPr>
            <a:lvl3pPr marL="913689" indent="0">
              <a:buNone/>
              <a:defRPr sz="1000"/>
            </a:lvl3pPr>
            <a:lvl4pPr marL="1370536" indent="0">
              <a:buNone/>
              <a:defRPr sz="900"/>
            </a:lvl4pPr>
            <a:lvl5pPr marL="1827381" indent="0">
              <a:buNone/>
              <a:defRPr sz="900"/>
            </a:lvl5pPr>
            <a:lvl6pPr marL="2284223" indent="0">
              <a:buNone/>
              <a:defRPr sz="900"/>
            </a:lvl6pPr>
            <a:lvl7pPr marL="2741070" indent="0">
              <a:buNone/>
              <a:defRPr sz="900"/>
            </a:lvl7pPr>
            <a:lvl8pPr marL="3197908" indent="0">
              <a:buNone/>
              <a:defRPr sz="900"/>
            </a:lvl8pPr>
            <a:lvl9pPr marL="365475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2171864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41" indent="0">
              <a:buNone/>
              <a:defRPr sz="2800"/>
            </a:lvl2pPr>
            <a:lvl3pPr marL="913689" indent="0">
              <a:buNone/>
              <a:defRPr sz="2400"/>
            </a:lvl3pPr>
            <a:lvl4pPr marL="1370536" indent="0">
              <a:buNone/>
              <a:defRPr sz="2000"/>
            </a:lvl4pPr>
            <a:lvl5pPr marL="1827381" indent="0">
              <a:buNone/>
              <a:defRPr sz="2000"/>
            </a:lvl5pPr>
            <a:lvl6pPr marL="2284223" indent="0">
              <a:buNone/>
              <a:defRPr sz="2000"/>
            </a:lvl6pPr>
            <a:lvl7pPr marL="2741070" indent="0">
              <a:buNone/>
              <a:defRPr sz="2000"/>
            </a:lvl7pPr>
            <a:lvl8pPr marL="3197908" indent="0">
              <a:buNone/>
              <a:defRPr sz="2000"/>
            </a:lvl8pPr>
            <a:lvl9pPr marL="365475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41" indent="0">
              <a:buNone/>
              <a:defRPr sz="1200"/>
            </a:lvl2pPr>
            <a:lvl3pPr marL="913689" indent="0">
              <a:buNone/>
              <a:defRPr sz="1000"/>
            </a:lvl3pPr>
            <a:lvl4pPr marL="1370536" indent="0">
              <a:buNone/>
              <a:defRPr sz="900"/>
            </a:lvl4pPr>
            <a:lvl5pPr marL="1827381" indent="0">
              <a:buNone/>
              <a:defRPr sz="900"/>
            </a:lvl5pPr>
            <a:lvl6pPr marL="2284223" indent="0">
              <a:buNone/>
              <a:defRPr sz="900"/>
            </a:lvl6pPr>
            <a:lvl7pPr marL="2741070" indent="0">
              <a:buNone/>
              <a:defRPr sz="900"/>
            </a:lvl7pPr>
            <a:lvl8pPr marL="3197908" indent="0">
              <a:buNone/>
              <a:defRPr sz="900"/>
            </a:lvl8pPr>
            <a:lvl9pPr marL="365475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542187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7080524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16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16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1556047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16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981216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1489042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2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193910229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846" indent="0" algn="ctr">
              <a:buNone/>
              <a:defRPr/>
            </a:lvl2pPr>
            <a:lvl3pPr marL="913696" indent="0" algn="ctr">
              <a:buNone/>
              <a:defRPr/>
            </a:lvl3pPr>
            <a:lvl4pPr marL="1370550" indent="0" algn="ctr">
              <a:buNone/>
              <a:defRPr/>
            </a:lvl4pPr>
            <a:lvl5pPr marL="1827398" indent="0" algn="ctr">
              <a:buNone/>
              <a:defRPr/>
            </a:lvl5pPr>
            <a:lvl6pPr marL="2284245" indent="0" algn="ctr">
              <a:buNone/>
              <a:defRPr/>
            </a:lvl6pPr>
            <a:lvl7pPr marL="2741098" indent="0" algn="ctr">
              <a:buNone/>
              <a:defRPr/>
            </a:lvl7pPr>
            <a:lvl8pPr marL="3197941" indent="0" algn="ctr">
              <a:buNone/>
              <a:defRPr/>
            </a:lvl8pPr>
            <a:lvl9pPr marL="365479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67900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7835131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5394381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46" indent="0">
              <a:buNone/>
              <a:defRPr sz="1800"/>
            </a:lvl2pPr>
            <a:lvl3pPr marL="913696" indent="0">
              <a:buNone/>
              <a:defRPr sz="1600"/>
            </a:lvl3pPr>
            <a:lvl4pPr marL="1370550" indent="0">
              <a:buNone/>
              <a:defRPr sz="1400"/>
            </a:lvl4pPr>
            <a:lvl5pPr marL="1827398" indent="0">
              <a:buNone/>
              <a:defRPr sz="1400"/>
            </a:lvl5pPr>
            <a:lvl6pPr marL="2284245" indent="0">
              <a:buNone/>
              <a:defRPr sz="1400"/>
            </a:lvl6pPr>
            <a:lvl7pPr marL="2741098" indent="0">
              <a:buNone/>
              <a:defRPr sz="1400"/>
            </a:lvl7pPr>
            <a:lvl8pPr marL="3197941" indent="0">
              <a:buNone/>
              <a:defRPr sz="1400"/>
            </a:lvl8pPr>
            <a:lvl9pPr marL="365479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115177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15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15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5308061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6" indent="0">
              <a:buNone/>
              <a:defRPr sz="2000" b="1"/>
            </a:lvl2pPr>
            <a:lvl3pPr marL="913696" indent="0">
              <a:buNone/>
              <a:defRPr sz="1800" b="1"/>
            </a:lvl3pPr>
            <a:lvl4pPr marL="1370550" indent="0">
              <a:buNone/>
              <a:defRPr sz="1600" b="1"/>
            </a:lvl4pPr>
            <a:lvl5pPr marL="1827398" indent="0">
              <a:buNone/>
              <a:defRPr sz="1600" b="1"/>
            </a:lvl5pPr>
            <a:lvl6pPr marL="2284245" indent="0">
              <a:buNone/>
              <a:defRPr sz="1600" b="1"/>
            </a:lvl6pPr>
            <a:lvl7pPr marL="2741098" indent="0">
              <a:buNone/>
              <a:defRPr sz="1600" b="1"/>
            </a:lvl7pPr>
            <a:lvl8pPr marL="3197941" indent="0">
              <a:buNone/>
              <a:defRPr sz="1600" b="1"/>
            </a:lvl8pPr>
            <a:lvl9pPr marL="36547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6" indent="0">
              <a:buNone/>
              <a:defRPr sz="2000" b="1"/>
            </a:lvl2pPr>
            <a:lvl3pPr marL="913696" indent="0">
              <a:buNone/>
              <a:defRPr sz="1800" b="1"/>
            </a:lvl3pPr>
            <a:lvl4pPr marL="1370550" indent="0">
              <a:buNone/>
              <a:defRPr sz="1600" b="1"/>
            </a:lvl4pPr>
            <a:lvl5pPr marL="1827398" indent="0">
              <a:buNone/>
              <a:defRPr sz="1600" b="1"/>
            </a:lvl5pPr>
            <a:lvl6pPr marL="2284245" indent="0">
              <a:buNone/>
              <a:defRPr sz="1600" b="1"/>
            </a:lvl6pPr>
            <a:lvl7pPr marL="2741098" indent="0">
              <a:buNone/>
              <a:defRPr sz="1600" b="1"/>
            </a:lvl7pPr>
            <a:lvl8pPr marL="3197941" indent="0">
              <a:buNone/>
              <a:defRPr sz="1600" b="1"/>
            </a:lvl8pPr>
            <a:lvl9pPr marL="36547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509468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7968699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241019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46" indent="0">
              <a:buNone/>
              <a:defRPr sz="1200"/>
            </a:lvl2pPr>
            <a:lvl3pPr marL="913696" indent="0">
              <a:buNone/>
              <a:defRPr sz="1000"/>
            </a:lvl3pPr>
            <a:lvl4pPr marL="1370550" indent="0">
              <a:buNone/>
              <a:defRPr sz="900"/>
            </a:lvl4pPr>
            <a:lvl5pPr marL="1827398" indent="0">
              <a:buNone/>
              <a:defRPr sz="900"/>
            </a:lvl5pPr>
            <a:lvl6pPr marL="2284245" indent="0">
              <a:buNone/>
              <a:defRPr sz="900"/>
            </a:lvl6pPr>
            <a:lvl7pPr marL="2741098" indent="0">
              <a:buNone/>
              <a:defRPr sz="900"/>
            </a:lvl7pPr>
            <a:lvl8pPr marL="3197941" indent="0">
              <a:buNone/>
              <a:defRPr sz="900"/>
            </a:lvl8pPr>
            <a:lvl9pPr marL="36547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8040524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46" indent="0">
              <a:buNone/>
              <a:defRPr sz="2800"/>
            </a:lvl2pPr>
            <a:lvl3pPr marL="913696" indent="0">
              <a:buNone/>
              <a:defRPr sz="2400"/>
            </a:lvl3pPr>
            <a:lvl4pPr marL="1370550" indent="0">
              <a:buNone/>
              <a:defRPr sz="2000"/>
            </a:lvl4pPr>
            <a:lvl5pPr marL="1827398" indent="0">
              <a:buNone/>
              <a:defRPr sz="2000"/>
            </a:lvl5pPr>
            <a:lvl6pPr marL="2284245" indent="0">
              <a:buNone/>
              <a:defRPr sz="2000"/>
            </a:lvl6pPr>
            <a:lvl7pPr marL="2741098" indent="0">
              <a:buNone/>
              <a:defRPr sz="2000"/>
            </a:lvl7pPr>
            <a:lvl8pPr marL="3197941" indent="0">
              <a:buNone/>
              <a:defRPr sz="2000"/>
            </a:lvl8pPr>
            <a:lvl9pPr marL="3654795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46" indent="0">
              <a:buNone/>
              <a:defRPr sz="1200"/>
            </a:lvl2pPr>
            <a:lvl3pPr marL="913696" indent="0">
              <a:buNone/>
              <a:defRPr sz="1000"/>
            </a:lvl3pPr>
            <a:lvl4pPr marL="1370550" indent="0">
              <a:buNone/>
              <a:defRPr sz="900"/>
            </a:lvl4pPr>
            <a:lvl5pPr marL="1827398" indent="0">
              <a:buNone/>
              <a:defRPr sz="900"/>
            </a:lvl5pPr>
            <a:lvl6pPr marL="2284245" indent="0">
              <a:buNone/>
              <a:defRPr sz="900"/>
            </a:lvl6pPr>
            <a:lvl7pPr marL="2741098" indent="0">
              <a:buNone/>
              <a:defRPr sz="900"/>
            </a:lvl7pPr>
            <a:lvl8pPr marL="3197941" indent="0">
              <a:buNone/>
              <a:defRPr sz="900"/>
            </a:lvl8pPr>
            <a:lvl9pPr marL="36547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1930637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2272586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15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15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056169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999681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15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15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1655996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324473292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15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E0C92E-EB5D-22DE-B231-69AFA8192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1369" tIns="45685" rIns="91369" bIns="45685"/>
          <a:lstStyle>
            <a:lvl1pPr defTabSz="913696" eaLnBrk="1" hangingPunct="1">
              <a:defRPr sz="1200" b="1">
                <a:solidFill>
                  <a:srgbClr val="000000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5CCBD3-868E-C780-F12F-580D9F7D9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1369" tIns="45685" rIns="91369" bIns="45685"/>
          <a:lstStyle>
            <a:lvl1pPr defTabSz="913696" eaLnBrk="1" hangingPunct="1">
              <a:defRPr sz="1200" b="1">
                <a:solidFill>
                  <a:srgbClr val="000000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D13765-8174-EE44-4F47-4AB2B6CA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F938EE5-10E5-9A45-B25B-B79737AD6F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54547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3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2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554" indent="0" algn="ctr">
              <a:buNone/>
              <a:defRPr/>
            </a:lvl2pPr>
            <a:lvl3pPr marL="913120" indent="0" algn="ctr">
              <a:buNone/>
              <a:defRPr/>
            </a:lvl3pPr>
            <a:lvl4pPr marL="1369684" indent="0" algn="ctr">
              <a:buNone/>
              <a:defRPr/>
            </a:lvl4pPr>
            <a:lvl5pPr marL="1826242" indent="0" algn="ctr">
              <a:buNone/>
              <a:defRPr/>
            </a:lvl5pPr>
            <a:lvl6pPr marL="2282802" indent="0" algn="ctr">
              <a:buNone/>
              <a:defRPr/>
            </a:lvl6pPr>
            <a:lvl7pPr marL="2739364" indent="0" algn="ctr">
              <a:buNone/>
              <a:defRPr/>
            </a:lvl7pPr>
            <a:lvl8pPr marL="3195926" indent="0" algn="ctr">
              <a:buNone/>
              <a:defRPr/>
            </a:lvl8pPr>
            <a:lvl9pPr marL="36524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49686765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8118430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54" indent="0">
              <a:buNone/>
              <a:defRPr sz="1800"/>
            </a:lvl2pPr>
            <a:lvl3pPr marL="913120" indent="0">
              <a:buNone/>
              <a:defRPr sz="1600"/>
            </a:lvl3pPr>
            <a:lvl4pPr marL="1369684" indent="0">
              <a:buNone/>
              <a:defRPr sz="1400"/>
            </a:lvl4pPr>
            <a:lvl5pPr marL="1826242" indent="0">
              <a:buNone/>
              <a:defRPr sz="1400"/>
            </a:lvl5pPr>
            <a:lvl6pPr marL="2282802" indent="0">
              <a:buNone/>
              <a:defRPr sz="1400"/>
            </a:lvl6pPr>
            <a:lvl7pPr marL="2739364" indent="0">
              <a:buNone/>
              <a:defRPr sz="1400"/>
            </a:lvl7pPr>
            <a:lvl8pPr marL="3195926" indent="0">
              <a:buNone/>
              <a:defRPr sz="1400"/>
            </a:lvl8pPr>
            <a:lvl9pPr marL="365248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3929493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18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981218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599823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4" indent="0">
              <a:buNone/>
              <a:defRPr sz="2000" b="1"/>
            </a:lvl2pPr>
            <a:lvl3pPr marL="913120" indent="0">
              <a:buNone/>
              <a:defRPr sz="1800" b="1"/>
            </a:lvl3pPr>
            <a:lvl4pPr marL="1369684" indent="0">
              <a:buNone/>
              <a:defRPr sz="1600" b="1"/>
            </a:lvl4pPr>
            <a:lvl5pPr marL="1826242" indent="0">
              <a:buNone/>
              <a:defRPr sz="1600" b="1"/>
            </a:lvl5pPr>
            <a:lvl6pPr marL="2282802" indent="0">
              <a:buNone/>
              <a:defRPr sz="1600" b="1"/>
            </a:lvl6pPr>
            <a:lvl7pPr marL="2739364" indent="0">
              <a:buNone/>
              <a:defRPr sz="1600" b="1"/>
            </a:lvl7pPr>
            <a:lvl8pPr marL="3195926" indent="0">
              <a:buNone/>
              <a:defRPr sz="1600" b="1"/>
            </a:lvl8pPr>
            <a:lvl9pPr marL="36524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4" indent="0">
              <a:buNone/>
              <a:defRPr sz="2000" b="1"/>
            </a:lvl2pPr>
            <a:lvl3pPr marL="913120" indent="0">
              <a:buNone/>
              <a:defRPr sz="1800" b="1"/>
            </a:lvl3pPr>
            <a:lvl4pPr marL="1369684" indent="0">
              <a:buNone/>
              <a:defRPr sz="1600" b="1"/>
            </a:lvl4pPr>
            <a:lvl5pPr marL="1826242" indent="0">
              <a:buNone/>
              <a:defRPr sz="1600" b="1"/>
            </a:lvl5pPr>
            <a:lvl6pPr marL="2282802" indent="0">
              <a:buNone/>
              <a:defRPr sz="1600" b="1"/>
            </a:lvl6pPr>
            <a:lvl7pPr marL="2739364" indent="0">
              <a:buNone/>
              <a:defRPr sz="1600" b="1"/>
            </a:lvl7pPr>
            <a:lvl8pPr marL="3195926" indent="0">
              <a:buNone/>
              <a:defRPr sz="1600" b="1"/>
            </a:lvl8pPr>
            <a:lvl9pPr marL="36524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1906626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31758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5989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303472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54" indent="0">
              <a:buNone/>
              <a:defRPr sz="1200"/>
            </a:lvl2pPr>
            <a:lvl3pPr marL="913120" indent="0">
              <a:buNone/>
              <a:defRPr sz="1000"/>
            </a:lvl3pPr>
            <a:lvl4pPr marL="1369684" indent="0">
              <a:buNone/>
              <a:defRPr sz="900"/>
            </a:lvl4pPr>
            <a:lvl5pPr marL="1826242" indent="0">
              <a:buNone/>
              <a:defRPr sz="900"/>
            </a:lvl5pPr>
            <a:lvl6pPr marL="2282802" indent="0">
              <a:buNone/>
              <a:defRPr sz="900"/>
            </a:lvl6pPr>
            <a:lvl7pPr marL="2739364" indent="0">
              <a:buNone/>
              <a:defRPr sz="900"/>
            </a:lvl7pPr>
            <a:lvl8pPr marL="3195926" indent="0">
              <a:buNone/>
              <a:defRPr sz="900"/>
            </a:lvl8pPr>
            <a:lvl9pPr marL="36524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4266503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54" indent="0">
              <a:buNone/>
              <a:defRPr sz="2800"/>
            </a:lvl2pPr>
            <a:lvl3pPr marL="913120" indent="0">
              <a:buNone/>
              <a:defRPr sz="2400"/>
            </a:lvl3pPr>
            <a:lvl4pPr marL="1369684" indent="0">
              <a:buNone/>
              <a:defRPr sz="2000"/>
            </a:lvl4pPr>
            <a:lvl5pPr marL="1826242" indent="0">
              <a:buNone/>
              <a:defRPr sz="2000"/>
            </a:lvl5pPr>
            <a:lvl6pPr marL="2282802" indent="0">
              <a:buNone/>
              <a:defRPr sz="2000"/>
            </a:lvl6pPr>
            <a:lvl7pPr marL="2739364" indent="0">
              <a:buNone/>
              <a:defRPr sz="2000"/>
            </a:lvl7pPr>
            <a:lvl8pPr marL="3195926" indent="0">
              <a:buNone/>
              <a:defRPr sz="2000"/>
            </a:lvl8pPr>
            <a:lvl9pPr marL="3652484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4" indent="0">
              <a:buNone/>
              <a:defRPr sz="1200"/>
            </a:lvl2pPr>
            <a:lvl3pPr marL="913120" indent="0">
              <a:buNone/>
              <a:defRPr sz="1000"/>
            </a:lvl3pPr>
            <a:lvl4pPr marL="1369684" indent="0">
              <a:buNone/>
              <a:defRPr sz="900"/>
            </a:lvl4pPr>
            <a:lvl5pPr marL="1826242" indent="0">
              <a:buNone/>
              <a:defRPr sz="900"/>
            </a:lvl5pPr>
            <a:lvl6pPr marL="2282802" indent="0">
              <a:buNone/>
              <a:defRPr sz="900"/>
            </a:lvl6pPr>
            <a:lvl7pPr marL="2739364" indent="0">
              <a:buNone/>
              <a:defRPr sz="900"/>
            </a:lvl7pPr>
            <a:lvl8pPr marL="3195926" indent="0">
              <a:buNone/>
              <a:defRPr sz="900"/>
            </a:lvl8pPr>
            <a:lvl9pPr marL="36524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212696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7733269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22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22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8034621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18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981218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6458291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2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354321314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1"/>
            <a:ext cx="3810000" cy="2243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2243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376753"/>
            <a:ext cx="3810000" cy="2243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376753"/>
            <a:ext cx="3810000" cy="2243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9837-A12B-E3F7-4E9F-C7E7701B4A34}"/>
              </a:ext>
            </a:extLst>
          </p:cNvPr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xfrm rot="16200000">
            <a:off x="6838950" y="4543426"/>
            <a:ext cx="4237037" cy="258762"/>
          </a:xfrm>
          <a:prstGeom prst="rect">
            <a:avLst/>
          </a:prstGeom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2941DB6-A17F-2343-9AF4-9D114B076048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 (c) Mark Gerstein, 2002, Yale, bioinfo.mbb.yale.edu</a:t>
            </a:r>
          </a:p>
        </p:txBody>
      </p:sp>
    </p:spTree>
    <p:extLst>
      <p:ext uri="{BB962C8B-B14F-4D97-AF65-F5344CB8AC3E}">
        <p14:creationId xmlns:p14="http://schemas.microsoft.com/office/powerpoint/2010/main" val="2243512619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4F1CE-6C1C-A17B-B38C-5FD371B89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FB71D-006A-6E4C-B6F9-5419185BB895}" type="datetimeFigureOut">
              <a:rPr lang="en-US" altLang="en-US"/>
              <a:pPr>
                <a:defRPr/>
              </a:pPr>
              <a:t>3/5/23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9A5E-BF62-E59A-4554-26A01B4BB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816E7-71DF-973D-0A8F-4006E9BB6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D63E3-017D-114B-8768-989F29DE20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88469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C7E8B-F42E-8720-3F89-110590742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FB71D-006A-6E4C-B6F9-5419185BB895}" type="datetimeFigureOut">
              <a:rPr lang="en-US" altLang="en-US"/>
              <a:pPr>
                <a:defRPr/>
              </a:pPr>
              <a:t>3/5/23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4CE09-94C1-077F-D087-BDEFE251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29C12-F533-2E82-519A-5300047E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90F1C-4784-8740-851A-A7BD67123D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77808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EDD02-2792-F3FC-E1A5-EF704F12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FB71D-006A-6E4C-B6F9-5419185BB895}" type="datetimeFigureOut">
              <a:rPr lang="en-US" altLang="en-US"/>
              <a:pPr>
                <a:defRPr/>
              </a:pPr>
              <a:t>3/5/23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A9C58-802B-F2FA-741D-11EABE943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1A469-787B-BD9A-7B9F-F259B03E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FC373-ABC1-E144-A05F-14DAE33B67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247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2119250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0C7018E-A5D8-3DDD-D6E4-30A8D14E8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FB71D-006A-6E4C-B6F9-5419185BB895}" type="datetimeFigureOut">
              <a:rPr lang="en-US" altLang="en-US"/>
              <a:pPr>
                <a:defRPr/>
              </a:pPr>
              <a:t>3/5/23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5A3513F-492E-43B4-99AA-372670938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1BB96B-36DB-5CD7-D672-0736EFEB2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92BB8-423C-794B-AA0B-3E1137CDDC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24839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96ACC1E-EC71-0456-5034-D53EA3317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FB71D-006A-6E4C-B6F9-5419185BB895}" type="datetimeFigureOut">
              <a:rPr lang="en-US" altLang="en-US"/>
              <a:pPr>
                <a:defRPr/>
              </a:pPr>
              <a:t>3/5/23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9CE7E7-CB76-C4A9-CC5C-9E971249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8390BB-4792-88DD-46A9-5D2C296A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2D3C8-E899-B042-A1A9-B76D96062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767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C27426F-5F2C-AB83-EDA5-C2A660033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FB71D-006A-6E4C-B6F9-5419185BB895}" type="datetimeFigureOut">
              <a:rPr lang="en-US" altLang="en-US"/>
              <a:pPr>
                <a:defRPr/>
              </a:pPr>
              <a:t>3/5/23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655E0B2-5339-1B87-CB57-3ABA8213C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19F2A6-498F-25C5-65C4-24464BE4F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8FDD6-EF24-DC4A-A4E1-5179567DE5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664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8575F74-81B2-8899-83E1-C9EB05C78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FB71D-006A-6E4C-B6F9-5419185BB895}" type="datetimeFigureOut">
              <a:rPr lang="en-US" altLang="en-US"/>
              <a:pPr>
                <a:defRPr/>
              </a:pPr>
              <a:t>3/5/23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1FF298-92B7-1E11-92E8-48D01345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DABDCC-E0AD-6E1B-7651-1B50734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A0CE9-AF9A-994E-BFDB-6D61A7B6F9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73881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07A6DB-A7D6-1857-05EB-F16BA243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FB71D-006A-6E4C-B6F9-5419185BB895}" type="datetimeFigureOut">
              <a:rPr lang="en-US" altLang="en-US"/>
              <a:pPr>
                <a:defRPr/>
              </a:pPr>
              <a:t>3/5/23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17F304-70BA-56A9-0C80-B3C40F82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0C8D87-2D6A-801B-1F1C-78F93EEA7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7BEB3-7E78-2F4E-B382-643650EF6B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8831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6F7B01-38D5-26B4-B920-9AE2C3EE7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FB71D-006A-6E4C-B6F9-5419185BB895}" type="datetimeFigureOut">
              <a:rPr lang="en-US" altLang="en-US"/>
              <a:pPr>
                <a:defRPr/>
              </a:pPr>
              <a:t>3/5/23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68430A-17DC-6652-48EC-E86085C7D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BA05A3-E1DE-26BB-31A7-19C21533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3D538-F0E5-BE45-A2D1-3DE0471367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47828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91F04-3DDD-02B9-2AB3-743DD0755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FB71D-006A-6E4C-B6F9-5419185BB895}" type="datetimeFigureOut">
              <a:rPr lang="en-US" altLang="en-US"/>
              <a:pPr>
                <a:defRPr/>
              </a:pPr>
              <a:t>3/5/23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1C9B3-4751-9FC4-03B7-A8384FAB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E91DE-281B-9992-E6AF-A6E1C92E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89E2B-31FA-864C-A01F-60117A200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25483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37F81-3D78-6C87-D11C-4FDC3DECE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FB71D-006A-6E4C-B6F9-5419185BB895}" type="datetimeFigureOut">
              <a:rPr lang="en-US" altLang="en-US"/>
              <a:pPr>
                <a:defRPr/>
              </a:pPr>
              <a:t>3/5/23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4E553-C3CC-1575-DE21-A9739A2F9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FA7B9-DB16-AC68-888E-38F529405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19224-F251-5147-AE1C-00B223FC03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76098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3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2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841" indent="0" algn="ctr">
              <a:buNone/>
              <a:defRPr/>
            </a:lvl2pPr>
            <a:lvl3pPr marL="913689" indent="0" algn="ctr">
              <a:buNone/>
              <a:defRPr/>
            </a:lvl3pPr>
            <a:lvl4pPr marL="1370536" indent="0" algn="ctr">
              <a:buNone/>
              <a:defRPr/>
            </a:lvl4pPr>
            <a:lvl5pPr marL="1827381" indent="0" algn="ctr">
              <a:buNone/>
              <a:defRPr/>
            </a:lvl5pPr>
            <a:lvl6pPr marL="2284223" indent="0" algn="ctr">
              <a:buNone/>
              <a:defRPr/>
            </a:lvl6pPr>
            <a:lvl7pPr marL="2741070" indent="0" algn="ctr">
              <a:buNone/>
              <a:defRPr/>
            </a:lvl7pPr>
            <a:lvl8pPr marL="3197908" indent="0" algn="ctr">
              <a:buNone/>
              <a:defRPr/>
            </a:lvl8pPr>
            <a:lvl9pPr marL="365475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7456971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70746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8581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8879996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41" indent="0">
              <a:buNone/>
              <a:defRPr sz="1800"/>
            </a:lvl2pPr>
            <a:lvl3pPr marL="913689" indent="0">
              <a:buNone/>
              <a:defRPr sz="1600"/>
            </a:lvl3pPr>
            <a:lvl4pPr marL="1370536" indent="0">
              <a:buNone/>
              <a:defRPr sz="1400"/>
            </a:lvl4pPr>
            <a:lvl5pPr marL="1827381" indent="0">
              <a:buNone/>
              <a:defRPr sz="1400"/>
            </a:lvl5pPr>
            <a:lvl6pPr marL="2284223" indent="0">
              <a:buNone/>
              <a:defRPr sz="1400"/>
            </a:lvl6pPr>
            <a:lvl7pPr marL="2741070" indent="0">
              <a:buNone/>
              <a:defRPr sz="1400"/>
            </a:lvl7pPr>
            <a:lvl8pPr marL="3197908" indent="0">
              <a:buNone/>
              <a:defRPr sz="1400"/>
            </a:lvl8pPr>
            <a:lvl9pPr marL="365475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6229722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16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981216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367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1" indent="0">
              <a:buNone/>
              <a:defRPr sz="2000" b="1"/>
            </a:lvl2pPr>
            <a:lvl3pPr marL="913689" indent="0">
              <a:buNone/>
              <a:defRPr sz="1800" b="1"/>
            </a:lvl3pPr>
            <a:lvl4pPr marL="1370536" indent="0">
              <a:buNone/>
              <a:defRPr sz="1600" b="1"/>
            </a:lvl4pPr>
            <a:lvl5pPr marL="1827381" indent="0">
              <a:buNone/>
              <a:defRPr sz="1600" b="1"/>
            </a:lvl5pPr>
            <a:lvl6pPr marL="2284223" indent="0">
              <a:buNone/>
              <a:defRPr sz="1600" b="1"/>
            </a:lvl6pPr>
            <a:lvl7pPr marL="2741070" indent="0">
              <a:buNone/>
              <a:defRPr sz="1600" b="1"/>
            </a:lvl7pPr>
            <a:lvl8pPr marL="3197908" indent="0">
              <a:buNone/>
              <a:defRPr sz="1600" b="1"/>
            </a:lvl8pPr>
            <a:lvl9pPr marL="365475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1" indent="0">
              <a:buNone/>
              <a:defRPr sz="2000" b="1"/>
            </a:lvl2pPr>
            <a:lvl3pPr marL="913689" indent="0">
              <a:buNone/>
              <a:defRPr sz="1800" b="1"/>
            </a:lvl3pPr>
            <a:lvl4pPr marL="1370536" indent="0">
              <a:buNone/>
              <a:defRPr sz="1600" b="1"/>
            </a:lvl4pPr>
            <a:lvl5pPr marL="1827381" indent="0">
              <a:buNone/>
              <a:defRPr sz="1600" b="1"/>
            </a:lvl5pPr>
            <a:lvl6pPr marL="2284223" indent="0">
              <a:buNone/>
              <a:defRPr sz="1600" b="1"/>
            </a:lvl6pPr>
            <a:lvl7pPr marL="2741070" indent="0">
              <a:buNone/>
              <a:defRPr sz="1600" b="1"/>
            </a:lvl7pPr>
            <a:lvl8pPr marL="3197908" indent="0">
              <a:buNone/>
              <a:defRPr sz="1600" b="1"/>
            </a:lvl8pPr>
            <a:lvl9pPr marL="365475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109585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911649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391314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41" indent="0">
              <a:buNone/>
              <a:defRPr sz="1200"/>
            </a:lvl2pPr>
            <a:lvl3pPr marL="913689" indent="0">
              <a:buNone/>
              <a:defRPr sz="1000"/>
            </a:lvl3pPr>
            <a:lvl4pPr marL="1370536" indent="0">
              <a:buNone/>
              <a:defRPr sz="900"/>
            </a:lvl4pPr>
            <a:lvl5pPr marL="1827381" indent="0">
              <a:buNone/>
              <a:defRPr sz="900"/>
            </a:lvl5pPr>
            <a:lvl6pPr marL="2284223" indent="0">
              <a:buNone/>
              <a:defRPr sz="900"/>
            </a:lvl6pPr>
            <a:lvl7pPr marL="2741070" indent="0">
              <a:buNone/>
              <a:defRPr sz="900"/>
            </a:lvl7pPr>
            <a:lvl8pPr marL="3197908" indent="0">
              <a:buNone/>
              <a:defRPr sz="900"/>
            </a:lvl8pPr>
            <a:lvl9pPr marL="365475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9097731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41" indent="0">
              <a:buNone/>
              <a:defRPr sz="2800"/>
            </a:lvl2pPr>
            <a:lvl3pPr marL="913689" indent="0">
              <a:buNone/>
              <a:defRPr sz="2400"/>
            </a:lvl3pPr>
            <a:lvl4pPr marL="1370536" indent="0">
              <a:buNone/>
              <a:defRPr sz="2000"/>
            </a:lvl4pPr>
            <a:lvl5pPr marL="1827381" indent="0">
              <a:buNone/>
              <a:defRPr sz="2000"/>
            </a:lvl5pPr>
            <a:lvl6pPr marL="2284223" indent="0">
              <a:buNone/>
              <a:defRPr sz="2000"/>
            </a:lvl6pPr>
            <a:lvl7pPr marL="2741070" indent="0">
              <a:buNone/>
              <a:defRPr sz="2000"/>
            </a:lvl7pPr>
            <a:lvl8pPr marL="3197908" indent="0">
              <a:buNone/>
              <a:defRPr sz="2000"/>
            </a:lvl8pPr>
            <a:lvl9pPr marL="365475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41" indent="0">
              <a:buNone/>
              <a:defRPr sz="1200"/>
            </a:lvl2pPr>
            <a:lvl3pPr marL="913689" indent="0">
              <a:buNone/>
              <a:defRPr sz="1000"/>
            </a:lvl3pPr>
            <a:lvl4pPr marL="1370536" indent="0">
              <a:buNone/>
              <a:defRPr sz="900"/>
            </a:lvl4pPr>
            <a:lvl5pPr marL="1827381" indent="0">
              <a:buNone/>
              <a:defRPr sz="900"/>
            </a:lvl5pPr>
            <a:lvl6pPr marL="2284223" indent="0">
              <a:buNone/>
              <a:defRPr sz="900"/>
            </a:lvl6pPr>
            <a:lvl7pPr marL="2741070" indent="0">
              <a:buNone/>
              <a:defRPr sz="900"/>
            </a:lvl7pPr>
            <a:lvl8pPr marL="3197908" indent="0">
              <a:buNone/>
              <a:defRPr sz="900"/>
            </a:lvl8pPr>
            <a:lvl9pPr marL="365475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526387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4957342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16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16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737819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16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981216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823606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780726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2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146584566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846" indent="0" algn="ctr">
              <a:buNone/>
              <a:defRPr/>
            </a:lvl2pPr>
            <a:lvl3pPr marL="913696" indent="0" algn="ctr">
              <a:buNone/>
              <a:defRPr/>
            </a:lvl3pPr>
            <a:lvl4pPr marL="1370550" indent="0" algn="ctr">
              <a:buNone/>
              <a:defRPr/>
            </a:lvl4pPr>
            <a:lvl5pPr marL="1827398" indent="0" algn="ctr">
              <a:buNone/>
              <a:defRPr/>
            </a:lvl5pPr>
            <a:lvl6pPr marL="2284245" indent="0" algn="ctr">
              <a:buNone/>
              <a:defRPr/>
            </a:lvl6pPr>
            <a:lvl7pPr marL="2741098" indent="0" algn="ctr">
              <a:buNone/>
              <a:defRPr/>
            </a:lvl7pPr>
            <a:lvl8pPr marL="3197941" indent="0" algn="ctr">
              <a:buNone/>
              <a:defRPr/>
            </a:lvl8pPr>
            <a:lvl9pPr marL="365479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3159518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618408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46" indent="0">
              <a:buNone/>
              <a:defRPr sz="1800"/>
            </a:lvl2pPr>
            <a:lvl3pPr marL="913696" indent="0">
              <a:buNone/>
              <a:defRPr sz="1600"/>
            </a:lvl3pPr>
            <a:lvl4pPr marL="1370550" indent="0">
              <a:buNone/>
              <a:defRPr sz="1400"/>
            </a:lvl4pPr>
            <a:lvl5pPr marL="1827398" indent="0">
              <a:buNone/>
              <a:defRPr sz="1400"/>
            </a:lvl5pPr>
            <a:lvl6pPr marL="2284245" indent="0">
              <a:buNone/>
              <a:defRPr sz="1400"/>
            </a:lvl6pPr>
            <a:lvl7pPr marL="2741098" indent="0">
              <a:buNone/>
              <a:defRPr sz="1400"/>
            </a:lvl7pPr>
            <a:lvl8pPr marL="3197941" indent="0">
              <a:buNone/>
              <a:defRPr sz="1400"/>
            </a:lvl8pPr>
            <a:lvl9pPr marL="365479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891586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15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15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152088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6" indent="0">
              <a:buNone/>
              <a:defRPr sz="2000" b="1"/>
            </a:lvl2pPr>
            <a:lvl3pPr marL="913696" indent="0">
              <a:buNone/>
              <a:defRPr sz="1800" b="1"/>
            </a:lvl3pPr>
            <a:lvl4pPr marL="1370550" indent="0">
              <a:buNone/>
              <a:defRPr sz="1600" b="1"/>
            </a:lvl4pPr>
            <a:lvl5pPr marL="1827398" indent="0">
              <a:buNone/>
              <a:defRPr sz="1600" b="1"/>
            </a:lvl5pPr>
            <a:lvl6pPr marL="2284245" indent="0">
              <a:buNone/>
              <a:defRPr sz="1600" b="1"/>
            </a:lvl6pPr>
            <a:lvl7pPr marL="2741098" indent="0">
              <a:buNone/>
              <a:defRPr sz="1600" b="1"/>
            </a:lvl7pPr>
            <a:lvl8pPr marL="3197941" indent="0">
              <a:buNone/>
              <a:defRPr sz="1600" b="1"/>
            </a:lvl8pPr>
            <a:lvl9pPr marL="36547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6" indent="0">
              <a:buNone/>
              <a:defRPr sz="2000" b="1"/>
            </a:lvl2pPr>
            <a:lvl3pPr marL="913696" indent="0">
              <a:buNone/>
              <a:defRPr sz="1800" b="1"/>
            </a:lvl3pPr>
            <a:lvl4pPr marL="1370550" indent="0">
              <a:buNone/>
              <a:defRPr sz="1600" b="1"/>
            </a:lvl4pPr>
            <a:lvl5pPr marL="1827398" indent="0">
              <a:buNone/>
              <a:defRPr sz="1600" b="1"/>
            </a:lvl5pPr>
            <a:lvl6pPr marL="2284245" indent="0">
              <a:buNone/>
              <a:defRPr sz="1600" b="1"/>
            </a:lvl6pPr>
            <a:lvl7pPr marL="2741098" indent="0">
              <a:buNone/>
              <a:defRPr sz="1600" b="1"/>
            </a:lvl7pPr>
            <a:lvl8pPr marL="3197941" indent="0">
              <a:buNone/>
              <a:defRPr sz="1600" b="1"/>
            </a:lvl8pPr>
            <a:lvl9pPr marL="36547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07884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8856660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897503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46" indent="0">
              <a:buNone/>
              <a:defRPr sz="1200"/>
            </a:lvl2pPr>
            <a:lvl3pPr marL="913696" indent="0">
              <a:buNone/>
              <a:defRPr sz="1000"/>
            </a:lvl3pPr>
            <a:lvl4pPr marL="1370550" indent="0">
              <a:buNone/>
              <a:defRPr sz="900"/>
            </a:lvl4pPr>
            <a:lvl5pPr marL="1827398" indent="0">
              <a:buNone/>
              <a:defRPr sz="900"/>
            </a:lvl5pPr>
            <a:lvl6pPr marL="2284245" indent="0">
              <a:buNone/>
              <a:defRPr sz="900"/>
            </a:lvl6pPr>
            <a:lvl7pPr marL="2741098" indent="0">
              <a:buNone/>
              <a:defRPr sz="900"/>
            </a:lvl7pPr>
            <a:lvl8pPr marL="3197941" indent="0">
              <a:buNone/>
              <a:defRPr sz="900"/>
            </a:lvl8pPr>
            <a:lvl9pPr marL="36547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6410779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46" indent="0">
              <a:buNone/>
              <a:defRPr sz="2800"/>
            </a:lvl2pPr>
            <a:lvl3pPr marL="913696" indent="0">
              <a:buNone/>
              <a:defRPr sz="2400"/>
            </a:lvl3pPr>
            <a:lvl4pPr marL="1370550" indent="0">
              <a:buNone/>
              <a:defRPr sz="2000"/>
            </a:lvl4pPr>
            <a:lvl5pPr marL="1827398" indent="0">
              <a:buNone/>
              <a:defRPr sz="2000"/>
            </a:lvl5pPr>
            <a:lvl6pPr marL="2284245" indent="0">
              <a:buNone/>
              <a:defRPr sz="2000"/>
            </a:lvl6pPr>
            <a:lvl7pPr marL="2741098" indent="0">
              <a:buNone/>
              <a:defRPr sz="2000"/>
            </a:lvl7pPr>
            <a:lvl8pPr marL="3197941" indent="0">
              <a:buNone/>
              <a:defRPr sz="2000"/>
            </a:lvl8pPr>
            <a:lvl9pPr marL="3654795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46" indent="0">
              <a:buNone/>
              <a:defRPr sz="1200"/>
            </a:lvl2pPr>
            <a:lvl3pPr marL="913696" indent="0">
              <a:buNone/>
              <a:defRPr sz="1000"/>
            </a:lvl3pPr>
            <a:lvl4pPr marL="1370550" indent="0">
              <a:buNone/>
              <a:defRPr sz="900"/>
            </a:lvl4pPr>
            <a:lvl5pPr marL="1827398" indent="0">
              <a:buNone/>
              <a:defRPr sz="900"/>
            </a:lvl5pPr>
            <a:lvl6pPr marL="2284245" indent="0">
              <a:buNone/>
              <a:defRPr sz="900"/>
            </a:lvl6pPr>
            <a:lvl7pPr marL="2741098" indent="0">
              <a:buNone/>
              <a:defRPr sz="900"/>
            </a:lvl7pPr>
            <a:lvl8pPr marL="3197941" indent="0">
              <a:buNone/>
              <a:defRPr sz="900"/>
            </a:lvl8pPr>
            <a:lvl9pPr marL="36547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56596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9346097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510561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15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15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8823062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15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15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7506383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859664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64160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514324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881332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439547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3793121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508135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7225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5003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347036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338245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089766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55301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39798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998658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234716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491917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86424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00674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9420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35111337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173735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725697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327969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318506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35381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860358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26955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42265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618249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1041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210282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032540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974998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17026966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4559489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68538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136462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85957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967323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95521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08670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39692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1978757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17343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10028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856017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292125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18898363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7196" indent="0" algn="ctr">
              <a:buNone/>
              <a:defRPr/>
            </a:lvl2pPr>
            <a:lvl3pPr marL="914391" indent="0" algn="ctr">
              <a:buNone/>
              <a:defRPr/>
            </a:lvl3pPr>
            <a:lvl4pPr marL="1371587" indent="0" algn="ctr">
              <a:buNone/>
              <a:defRPr/>
            </a:lvl4pPr>
            <a:lvl5pPr marL="1828782" indent="0" algn="ctr">
              <a:buNone/>
              <a:defRPr/>
            </a:lvl5pPr>
            <a:lvl6pPr marL="2285978" indent="0" algn="ctr">
              <a:buNone/>
              <a:defRPr/>
            </a:lvl6pPr>
            <a:lvl7pPr marL="2743173" indent="0" algn="ctr">
              <a:buNone/>
              <a:defRPr/>
            </a:lvl7pPr>
            <a:lvl8pPr marL="3200368" indent="0" algn="ctr">
              <a:buNone/>
              <a:defRPr/>
            </a:lvl8pPr>
            <a:lvl9pPr marL="36575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978409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634759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085402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3811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1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1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655121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418818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481303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44043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943706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319765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4803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1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1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918146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1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1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147042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2930698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106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7196" indent="0" algn="ctr">
              <a:buNone/>
              <a:defRPr/>
            </a:lvl2pPr>
            <a:lvl3pPr marL="914391" indent="0" algn="ctr">
              <a:buNone/>
              <a:defRPr/>
            </a:lvl3pPr>
            <a:lvl4pPr marL="1371587" indent="0" algn="ctr">
              <a:buNone/>
              <a:defRPr/>
            </a:lvl4pPr>
            <a:lvl5pPr marL="1828782" indent="0" algn="ctr">
              <a:buNone/>
              <a:defRPr/>
            </a:lvl5pPr>
            <a:lvl6pPr marL="2285978" indent="0" algn="ctr">
              <a:buNone/>
              <a:defRPr/>
            </a:lvl6pPr>
            <a:lvl7pPr marL="2743173" indent="0" algn="ctr">
              <a:buNone/>
              <a:defRPr/>
            </a:lvl7pPr>
            <a:lvl8pPr marL="3200368" indent="0" algn="ctr">
              <a:buNone/>
              <a:defRPr/>
            </a:lvl8pPr>
            <a:lvl9pPr marL="36575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82229150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52317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973625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1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1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89399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954379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8442320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89368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452843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904566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372144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59781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1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1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485535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1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1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8163505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19489515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7ABCB7-3F9D-14EE-747D-C4977F786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AC4DFEE-578C-A145-A000-BD959606A867}" type="datetime1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D997D4-0A48-1C17-0DA4-AE57C33B3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cs typeface="ＭＳ Ｐゴシック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1358B-4A05-A224-9B98-F24FDEE3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9EEA390-7C8D-8A46-B4F9-9ECEB0B15F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5015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343BDC-E646-0C4B-B516-B38EFFA40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62EF5A2-05C1-5946-B782-9CC5CDE11AA1}" type="datetime1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4624A5-31A7-9A1E-0D80-40EF8F7EF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cs typeface="ＭＳ Ｐゴシック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5B9256-C3E0-89ED-274C-08305EEC0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1299813-6E08-C042-ACBC-3316C14477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5116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E401E2-BF38-F6F4-EBB1-DEDC51D98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63B9DCB-403F-F544-BB91-5F4EA8793E66}" type="datetime1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522A53-EA20-D18A-21F8-58E819487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cs typeface="ＭＳ Ｐゴシック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39EA63-F564-88B0-CE41-873287C4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4B87BDC-EF8A-354E-9D2C-E0E2C9FAEA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5601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93B0D7A-2DDD-85B6-8CBB-D847AA17D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B5D7219-6DC8-8C4C-BD45-A7419779FB60}" type="datetime1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43570C-368F-CE0D-0159-DAA78377A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cs typeface="ＭＳ Ｐゴシック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0F5AFAE-DD2F-67A4-FC07-A103CE35E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B034402-DEE3-A348-9BF2-6D363608E5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2655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F019D04-1605-39F7-233B-89375E17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6EC22CB-F5DD-F549-9801-21803E694AB0}" type="datetime1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FA5B9A-B4AD-B887-A838-1F424A066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cs typeface="ＭＳ Ｐゴシック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74AF7BD-BFFD-7290-64CA-734BC519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A7EE901-DD6C-0946-B7D0-FA75EB630A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4629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E8494E5-0787-43BB-83DC-3FC935857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E99D107-9E8E-674C-A563-63885FD0CD96}" type="datetime1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3D0539-1CB2-7FB2-DE18-7B302C00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cs typeface="ＭＳ Ｐゴシック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500A31-854D-CC7F-A650-F9432B682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B621A4B-4CA0-DE45-A023-A2D5E97C6A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679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D92557-C49A-8CF4-8B5A-DB471EE91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978E51E-E500-E942-8C57-EAFBEAD6DC34}" type="datetime1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857669-C45F-D4E7-0222-B744AB171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cs typeface="ＭＳ Ｐゴシック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1486D8-F0F5-C961-0B0F-B9A9426C7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30A69D2-C7C8-9C46-A36B-44E00CE118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61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119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tags" Target="../tags/tag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tags" Target="../tags/tag7.xml"/><Relationship Id="rId2" Type="http://schemas.openxmlformats.org/officeDocument/2006/relationships/slideLayout" Target="../slideLayouts/slideLayout132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19" Type="http://schemas.openxmlformats.org/officeDocument/2006/relationships/tags" Target="../tags/tag9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tags" Target="../tags/tag12.xml"/><Relationship Id="rId2" Type="http://schemas.openxmlformats.org/officeDocument/2006/relationships/slideLayout" Target="../slideLayouts/slideLayout147.xml"/><Relationship Id="rId16" Type="http://schemas.openxmlformats.org/officeDocument/2006/relationships/tags" Target="../tags/tag11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tags" Target="../tags/tag1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tags" Target="../tags/tag15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tags" Target="../tags/tag14.xml"/><Relationship Id="rId2" Type="http://schemas.openxmlformats.org/officeDocument/2006/relationships/slideLayout" Target="../slideLayouts/slideLayout174.xml"/><Relationship Id="rId16" Type="http://schemas.openxmlformats.org/officeDocument/2006/relationships/tags" Target="../tags/tag13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17" Type="http://schemas.openxmlformats.org/officeDocument/2006/relationships/tags" Target="../tags/tag19.xml"/><Relationship Id="rId2" Type="http://schemas.openxmlformats.org/officeDocument/2006/relationships/slideLayout" Target="../slideLayouts/slideLayout199.xml"/><Relationship Id="rId16" Type="http://schemas.openxmlformats.org/officeDocument/2006/relationships/tags" Target="../tags/tag18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5" Type="http://schemas.openxmlformats.org/officeDocument/2006/relationships/tags" Target="../tags/tag17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theme" Target="../theme/theme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106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1FEA693-CA8D-E031-D6D7-3F93F9DC39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FB3894-1ABE-4CFC-6AF1-A9ED64D26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9">
            <a:extLst>
              <a:ext uri="{FF2B5EF4-FFF2-40B4-BE49-F238E27FC236}">
                <a16:creationId xmlns:a16="http://schemas.microsoft.com/office/drawing/2014/main" id="{6ACDDDC0-D76A-F292-BCA8-BFBD094E6FD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583487" y="5302251"/>
            <a:ext cx="2867025" cy="2286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srgbClr val="B2B2B2"/>
                </a:solidFill>
              </a:rPr>
              <a:t>     (c) M Gerstein, gerstein.info/talks</a:t>
            </a:r>
          </a:p>
        </p:txBody>
      </p:sp>
      <p:sp>
        <p:nvSpPr>
          <p:cNvPr id="1034" name="Text Box 10">
            <a:extLst>
              <a:ext uri="{FF2B5EF4-FFF2-40B4-BE49-F238E27FC236}">
                <a16:creationId xmlns:a16="http://schemas.microsoft.com/office/drawing/2014/main" id="{7EA85747-148E-1206-0C39-59443D34032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45550" y="6589713"/>
            <a:ext cx="37465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D081E437-77F2-644F-ADFD-E547E3E9AA7B}" type="slidenum">
              <a:rPr lang="en-US" altLang="en-US" sz="1000" smtClean="0">
                <a:solidFill>
                  <a:srgbClr val="000066"/>
                </a:solidFill>
              </a:rPr>
              <a:pPr algn="r" eaLnBrk="1" hangingPunct="1">
                <a:defRPr/>
              </a:pPr>
              <a:t>‹#›</a:t>
            </a:fld>
            <a:r>
              <a:rPr lang="en-US" altLang="en-US" sz="100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1030" name="Rectangle 11">
            <a:extLst>
              <a:ext uri="{FF2B5EF4-FFF2-40B4-BE49-F238E27FC236}">
                <a16:creationId xmlns:a16="http://schemas.microsoft.com/office/drawing/2014/main" id="{7C6B79D1-718A-12DB-A3CC-3C624D89EEA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02700" y="4191000"/>
            <a:ext cx="609600" cy="29067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50" r:id="rId1"/>
    <p:sldLayoutId id="2147490851" r:id="rId2"/>
    <p:sldLayoutId id="2147490852" r:id="rId3"/>
    <p:sldLayoutId id="2147490853" r:id="rId4"/>
    <p:sldLayoutId id="2147490854" r:id="rId5"/>
    <p:sldLayoutId id="2147490855" r:id="rId6"/>
    <p:sldLayoutId id="2147490856" r:id="rId7"/>
    <p:sldLayoutId id="2147490857" r:id="rId8"/>
    <p:sldLayoutId id="2147490858" r:id="rId9"/>
    <p:sldLayoutId id="2147490859" r:id="rId10"/>
    <p:sldLayoutId id="2147490860" r:id="rId11"/>
    <p:sldLayoutId id="2147490861" r:id="rId12"/>
    <p:sldLayoutId id="2147490862" r:id="rId13"/>
    <p:sldLayoutId id="21474908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571500" indent="-228600" algn="l" rtl="0" eaLnBrk="0" fontAlgn="base" hangingPunct="0">
        <a:spcBef>
          <a:spcPct val="20000"/>
        </a:spcBef>
        <a:spcAft>
          <a:spcPct val="0"/>
        </a:spcAft>
        <a:buFont typeface="Symbol" pitchFamily="2" charset="2"/>
        <a:buChar char="à"/>
        <a:defRPr>
          <a:solidFill>
            <a:schemeClr val="tx1"/>
          </a:solidFill>
          <a:latin typeface="+mn-lt"/>
          <a:ea typeface="+mn-ea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+mn-ea"/>
        </a:defRPr>
      </a:lvl3pPr>
      <a:lvl4pPr marL="12573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6528315-34B8-16BB-567F-4B160481593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3F53B31-88F6-35D0-D838-833D7D072DCD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B52E7F6F-0CCD-A808-FD66-E3C2BA1368B8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5545BDF-721D-B549-A649-E0242D3F5F4B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1000">
                <a:solidFill>
                  <a:srgbClr val="969696"/>
                </a:solidFill>
              </a:rPr>
              <a:t>Lectures.GersteinLab.org</a:t>
            </a:r>
            <a:endParaRPr lang="en-US" altLang="en-US" sz="300" b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955" r:id="rId1"/>
    <p:sldLayoutId id="2147490956" r:id="rId2"/>
    <p:sldLayoutId id="2147490957" r:id="rId3"/>
    <p:sldLayoutId id="2147490958" r:id="rId4"/>
    <p:sldLayoutId id="2147490959" r:id="rId5"/>
    <p:sldLayoutId id="2147490960" r:id="rId6"/>
    <p:sldLayoutId id="2147490961" r:id="rId7"/>
    <p:sldLayoutId id="2147490962" r:id="rId8"/>
    <p:sldLayoutId id="2147490963" r:id="rId9"/>
    <p:sldLayoutId id="2147490964" r:id="rId10"/>
    <p:sldLayoutId id="2147490965" r:id="rId11"/>
    <p:sldLayoutId id="2147490966" r:id="rId12"/>
    <p:sldLayoutId id="2147490967" r:id="rId13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77D591AD-4011-5554-1229-B104DBE710D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7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BE6B7B4-C759-0D45-A781-7267C2B91696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8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8A02BD93-57B4-38E6-F511-5F6C3EDA5AB1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3" rIns="92066" bIns="46033"/>
          <a:lstStyle>
            <a:lvl1pPr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38E1CCEF-61B6-E147-A1FE-088A00B65E7B}" type="slidenum">
              <a:rPr lang="en-US" altLang="en-US" sz="1600" b="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sz="1800" b="0">
                <a:solidFill>
                  <a:srgbClr val="808080"/>
                </a:solidFill>
                <a:latin typeface="Calibri" panose="020F0502020204030204" pitchFamily="34" charset="0"/>
              </a:rPr>
              <a:t> - </a:t>
            </a:r>
            <a:r>
              <a:rPr lang="en-US" altLang="en-US" sz="1000" b="0">
                <a:solidFill>
                  <a:srgbClr val="969696"/>
                </a:solidFill>
                <a:latin typeface="Calibri" panose="020F0502020204030204" pitchFamily="34" charset="0"/>
              </a:rPr>
              <a:t>Lectures.GersteinLab.org</a:t>
            </a:r>
            <a:endParaRPr lang="en-US" altLang="en-US" sz="300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968" r:id="rId1"/>
    <p:sldLayoutId id="2147490969" r:id="rId2"/>
    <p:sldLayoutId id="2147490970" r:id="rId3"/>
    <p:sldLayoutId id="2147490971" r:id="rId4"/>
    <p:sldLayoutId id="2147490972" r:id="rId5"/>
    <p:sldLayoutId id="2147490973" r:id="rId6"/>
    <p:sldLayoutId id="2147490974" r:id="rId7"/>
    <p:sldLayoutId id="2147490975" r:id="rId8"/>
    <p:sldLayoutId id="2147490976" r:id="rId9"/>
    <p:sldLayoutId id="2147490977" r:id="rId10"/>
    <p:sldLayoutId id="2147490978" r:id="rId11"/>
    <p:sldLayoutId id="2147490979" r:id="rId12"/>
    <p:sldLayoutId id="2147490980" r:id="rId13"/>
    <p:sldLayoutId id="2147490981" r:id="rId14"/>
    <p:sldLayoutId id="2147490982" r:id="rId15"/>
  </p:sldLayoutIdLst>
  <p:transition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163127D-72B5-A24B-1117-C0CAF891F01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994" tIns="45998" rIns="91994" bIns="459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B7299D9-2D95-CB5B-CCC4-BDCF9F0EC3E2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994" tIns="45998" rIns="91994" bIns="459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0751C340-6096-F4A6-AF3F-55890EBD3018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994" tIns="45998" rIns="91994" bIns="45998"/>
          <a:lstStyle>
            <a:lvl1pPr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7490BE9C-52B2-DB41-8526-AA3A1D4179FF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1000">
                <a:solidFill>
                  <a:srgbClr val="969696"/>
                </a:solidFill>
              </a:rPr>
              <a:t>Lectures.GersteinLab.org</a:t>
            </a:r>
            <a:endParaRPr lang="en-US" altLang="en-US" sz="300" b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983" r:id="rId1"/>
    <p:sldLayoutId id="2147490984" r:id="rId2"/>
    <p:sldLayoutId id="2147490985" r:id="rId3"/>
    <p:sldLayoutId id="2147490986" r:id="rId4"/>
    <p:sldLayoutId id="2147490987" r:id="rId5"/>
    <p:sldLayoutId id="2147490988" r:id="rId6"/>
    <p:sldLayoutId id="2147490989" r:id="rId7"/>
    <p:sldLayoutId id="2147490990" r:id="rId8"/>
    <p:sldLayoutId id="2147490991" r:id="rId9"/>
    <p:sldLayoutId id="2147490992" r:id="rId10"/>
    <p:sldLayoutId id="2147490993" r:id="rId11"/>
    <p:sldLayoutId id="2147490994" r:id="rId12"/>
    <p:sldLayoutId id="2147490995" r:id="rId13"/>
  </p:sldLayoutIdLst>
  <p:transition/>
  <p:hf hdr="0" ftr="0" dt="0"/>
  <p:txStyles>
    <p:titleStyle>
      <a:lvl1pPr algn="ctr" defTabSz="90963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963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963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963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963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841" algn="ctr" defTabSz="912102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689" algn="ctr" defTabSz="912102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536" algn="ctr" defTabSz="912102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381" algn="ctr" defTabSz="912102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5425" indent="-225425" algn="l" defTabSz="90963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8325" indent="-225425" algn="l" defTabSz="909638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9638" indent="-223838" algn="l" defTabSz="90963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3188" indent="-225425" algn="l" defTabSz="90963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4038" indent="-225425" algn="l" defTabSz="909638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2647" indent="-228420" algn="l" defTabSz="912102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490" indent="-228420" algn="l" defTabSz="912102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336" indent="-228420" algn="l" defTabSz="912102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176" indent="-228420" algn="l" defTabSz="912102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1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89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36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81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23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70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08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58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B45D406-F6C5-603D-F359-6A489BDA50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994" tIns="45998" rIns="91994" bIns="459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55C2D519-7B26-F8FB-F238-835A76FB15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994" tIns="45998" rIns="91994" bIns="459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64C92AB1-2226-9A05-92BA-F52341559FD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994" tIns="45998" rIns="91994" bIns="45998"/>
          <a:lstStyle>
            <a:lvl1pPr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624EA5D-E1AA-374A-9C41-6E5F576861CA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1000">
                <a:solidFill>
                  <a:srgbClr val="969696"/>
                </a:solidFill>
              </a:rPr>
              <a:t>Lectures.GersteinLab.org</a:t>
            </a:r>
            <a:r>
              <a:rPr lang="en-US" altLang="en-US" sz="400" b="0">
                <a:solidFill>
                  <a:srgbClr val="808080"/>
                </a:solidFill>
              </a:rPr>
              <a:t> </a:t>
            </a:r>
            <a:r>
              <a:rPr lang="en-US" altLang="en-US" sz="300" b="0">
                <a:solidFill>
                  <a:srgbClr val="000000"/>
                </a:solidFill>
              </a:rPr>
              <a:t>(c) '09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996" r:id="rId1"/>
    <p:sldLayoutId id="2147490997" r:id="rId2"/>
    <p:sldLayoutId id="2147490998" r:id="rId3"/>
    <p:sldLayoutId id="2147490999" r:id="rId4"/>
    <p:sldLayoutId id="2147491000" r:id="rId5"/>
    <p:sldLayoutId id="2147491001" r:id="rId6"/>
    <p:sldLayoutId id="2147491002" r:id="rId7"/>
    <p:sldLayoutId id="2147491003" r:id="rId8"/>
    <p:sldLayoutId id="2147491004" r:id="rId9"/>
    <p:sldLayoutId id="2147491005" r:id="rId10"/>
    <p:sldLayoutId id="2147491006" r:id="rId11"/>
    <p:sldLayoutId id="2147491007" r:id="rId12"/>
    <p:sldLayoutId id="2147491008" r:id="rId13"/>
    <p:sldLayoutId id="2147491071" r:id="rId14"/>
  </p:sldLayoutIdLst>
  <p:transition/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846" algn="ctr" defTabSz="9121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696" algn="ctr" defTabSz="9121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550" algn="ctr" defTabSz="9121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398" algn="ctr" defTabSz="9121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7013" indent="-227013" algn="l" defTabSz="91122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9913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225425" algn="l" defTabSz="9112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4775" indent="-227013" algn="l" defTabSz="91122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5625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2673" indent="-228422" algn="l" defTabSz="9121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520" indent="-228422" algn="l" defTabSz="9121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372" indent="-228422" algn="l" defTabSz="9121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216" indent="-228422" algn="l" defTabSz="9121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6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96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50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98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45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98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41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95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EBBC050-8893-3148-4919-6CB1C677F4D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935" tIns="45969" rIns="91935" bIns="459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BF77739-48B7-FD6C-1258-5F5CB74D1418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935" tIns="45969" rIns="91935" bIns="459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6AEFB386-F1F9-5EDA-A275-D68414FF831F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935" tIns="45969" rIns="91935" bIns="45969"/>
          <a:lstStyle>
            <a:lvl1pPr defTabSz="909638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D5037FFB-4B91-A346-8DB5-8EADE40AA3D7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1000">
                <a:solidFill>
                  <a:srgbClr val="969696"/>
                </a:solidFill>
              </a:rPr>
              <a:t>Lectures.GersteinLab.org</a:t>
            </a:r>
            <a:endParaRPr lang="en-US" altLang="en-US" sz="300" b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009" r:id="rId1"/>
    <p:sldLayoutId id="2147491010" r:id="rId2"/>
    <p:sldLayoutId id="2147491011" r:id="rId3"/>
    <p:sldLayoutId id="2147491012" r:id="rId4"/>
    <p:sldLayoutId id="2147491013" r:id="rId5"/>
    <p:sldLayoutId id="2147491014" r:id="rId6"/>
    <p:sldLayoutId id="2147491015" r:id="rId7"/>
    <p:sldLayoutId id="2147491016" r:id="rId8"/>
    <p:sldLayoutId id="2147491017" r:id="rId9"/>
    <p:sldLayoutId id="2147491018" r:id="rId10"/>
    <p:sldLayoutId id="2147491019" r:id="rId11"/>
    <p:sldLayoutId id="2147491020" r:id="rId12"/>
    <p:sldLayoutId id="2147491021" r:id="rId13"/>
    <p:sldLayoutId id="2147491072" r:id="rId14"/>
  </p:sldLayoutIdLst>
  <p:transition/>
  <p:hf hdr="0" ftr="0" dt="0"/>
  <p:txStyles>
    <p:titleStyle>
      <a:lvl1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554" algn="ctr" defTabSz="91153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120" algn="ctr" defTabSz="91153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69684" algn="ctr" defTabSz="91153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6242" algn="ctr" defTabSz="91153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2250" indent="-222250" algn="l" defTabSz="90646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5150" indent="-222250" algn="l" defTabSz="90646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6463" indent="-220663" algn="l" defTabSz="90646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0013" indent="-222250" algn="l" defTabSz="90646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0863" indent="-222250" algn="l" defTabSz="90646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1086" indent="-228278" algn="l" defTabSz="91153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7643" indent="-228278" algn="l" defTabSz="91153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4205" indent="-228278" algn="l" defTabSz="91153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0760" indent="-228278" algn="l" defTabSz="91153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4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20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84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42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02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64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26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84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>
            <a:extLst>
              <a:ext uri="{FF2B5EF4-FFF2-40B4-BE49-F238E27FC236}">
                <a16:creationId xmlns:a16="http://schemas.microsoft.com/office/drawing/2014/main" id="{031A93ED-7782-30DA-3FB4-AF8002D85C5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8675" name="Text Placeholder 2">
            <a:extLst>
              <a:ext uri="{FF2B5EF4-FFF2-40B4-BE49-F238E27FC236}">
                <a16:creationId xmlns:a16="http://schemas.microsoft.com/office/drawing/2014/main" id="{EF39D0A4-1AE5-8093-7F9E-96692AE57B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38CB3-DEFB-9677-1B76-26195B50E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EE9FB71D-006A-6E4C-B6F9-5419185BB895}" type="datetimeFigureOut">
              <a:rPr lang="en-US" altLang="en-US"/>
              <a:pPr>
                <a:defRPr/>
              </a:pPr>
              <a:t>3/5/23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91178-B871-8CCB-DA7A-9CF09A615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07673-9324-678D-3029-14DFFA788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B6DC47D-21F6-2144-B62E-9761AB999E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91022" r:id="rId1"/>
    <p:sldLayoutId id="2147491023" r:id="rId2"/>
    <p:sldLayoutId id="2147491024" r:id="rId3"/>
    <p:sldLayoutId id="2147491025" r:id="rId4"/>
    <p:sldLayoutId id="2147491026" r:id="rId5"/>
    <p:sldLayoutId id="2147491027" r:id="rId6"/>
    <p:sldLayoutId id="2147491028" r:id="rId7"/>
    <p:sldLayoutId id="2147491029" r:id="rId8"/>
    <p:sldLayoutId id="2147491030" r:id="rId9"/>
    <p:sldLayoutId id="2147491031" r:id="rId10"/>
    <p:sldLayoutId id="21474910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025E3B0-9C71-ADF6-8ECE-58E8F3BB2D22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994" tIns="45998" rIns="91994" bIns="459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091CF3E-57DB-9A1A-5DE0-69FFDDCD0AE7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994" tIns="45998" rIns="91994" bIns="459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CC53A934-7104-D58E-B110-A18800BBE4C2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994" tIns="45998" rIns="91994" bIns="45998"/>
          <a:lstStyle>
            <a:lvl1pPr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E699A1D8-6092-7745-8AED-CCD1EA6FCF86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1000">
                <a:solidFill>
                  <a:srgbClr val="969696"/>
                </a:solidFill>
              </a:rPr>
              <a:t>Lectures.GersteinLab.org</a:t>
            </a:r>
            <a:endParaRPr lang="en-US" altLang="en-US" sz="3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033" r:id="rId1"/>
    <p:sldLayoutId id="2147491034" r:id="rId2"/>
    <p:sldLayoutId id="2147491035" r:id="rId3"/>
    <p:sldLayoutId id="2147491036" r:id="rId4"/>
    <p:sldLayoutId id="2147491037" r:id="rId5"/>
    <p:sldLayoutId id="2147491038" r:id="rId6"/>
    <p:sldLayoutId id="2147491039" r:id="rId7"/>
    <p:sldLayoutId id="2147491040" r:id="rId8"/>
    <p:sldLayoutId id="2147491041" r:id="rId9"/>
    <p:sldLayoutId id="2147491042" r:id="rId10"/>
    <p:sldLayoutId id="2147491043" r:id="rId11"/>
    <p:sldLayoutId id="2147491044" r:id="rId12"/>
    <p:sldLayoutId id="2147491045" r:id="rId13"/>
  </p:sldLayoutIdLst>
  <p:transition/>
  <p:hf hdr="0" ftr="0" dt="0"/>
  <p:txStyles>
    <p:titleStyle>
      <a:lvl1pPr algn="ctr" defTabSz="90963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963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963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963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963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841" algn="ctr" defTabSz="912102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689" algn="ctr" defTabSz="912102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536" algn="ctr" defTabSz="912102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381" algn="ctr" defTabSz="912102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5425" indent="-225425" algn="l" defTabSz="90963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8325" indent="-225425" algn="l" defTabSz="909638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9638" indent="-223838" algn="l" defTabSz="90963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3188" indent="-225425" algn="l" defTabSz="90963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4038" indent="-225425" algn="l" defTabSz="909638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2647" indent="-228420" algn="l" defTabSz="912102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490" indent="-228420" algn="l" defTabSz="912102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336" indent="-228420" algn="l" defTabSz="912102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176" indent="-228420" algn="l" defTabSz="912102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1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89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36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81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23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70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08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58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B77E7B33-648F-31A2-86B7-B465902AC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994" tIns="45998" rIns="91994" bIns="459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3CB55C57-E30A-DB3E-962A-906836D56A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994" tIns="45998" rIns="91994" bIns="459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7A2A2E77-5C44-A66B-A341-956A1B5EBA5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994" tIns="45998" rIns="91994" bIns="45998"/>
          <a:lstStyle>
            <a:lvl1pPr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17D72BA5-192B-8444-87D2-0CB0D7DE9ECC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1000">
                <a:solidFill>
                  <a:srgbClr val="969696"/>
                </a:solidFill>
              </a:rPr>
              <a:t>Lectures.GersteinLab.org</a:t>
            </a:r>
            <a:r>
              <a:rPr lang="en-US" altLang="en-US" sz="400">
                <a:solidFill>
                  <a:srgbClr val="808080"/>
                </a:solidFill>
              </a:rPr>
              <a:t> </a:t>
            </a:r>
            <a:r>
              <a:rPr lang="en-US" altLang="en-US" sz="300">
                <a:solidFill>
                  <a:srgbClr val="000000"/>
                </a:solidFill>
              </a:rPr>
              <a:t>(c) '09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046" r:id="rId1"/>
    <p:sldLayoutId id="2147491047" r:id="rId2"/>
    <p:sldLayoutId id="2147491048" r:id="rId3"/>
    <p:sldLayoutId id="2147491049" r:id="rId4"/>
    <p:sldLayoutId id="2147491050" r:id="rId5"/>
    <p:sldLayoutId id="2147491051" r:id="rId6"/>
    <p:sldLayoutId id="2147491052" r:id="rId7"/>
    <p:sldLayoutId id="2147491053" r:id="rId8"/>
    <p:sldLayoutId id="2147491054" r:id="rId9"/>
    <p:sldLayoutId id="2147491055" r:id="rId10"/>
    <p:sldLayoutId id="2147491056" r:id="rId11"/>
    <p:sldLayoutId id="2147491057" r:id="rId12"/>
    <p:sldLayoutId id="2147491058" r:id="rId13"/>
  </p:sldLayoutIdLst>
  <p:transition/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846" algn="ctr" defTabSz="9121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696" algn="ctr" defTabSz="9121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550" algn="ctr" defTabSz="9121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398" algn="ctr" defTabSz="9121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7013" indent="-227013" algn="l" defTabSz="91122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9913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225425" algn="l" defTabSz="9112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4775" indent="-227013" algn="l" defTabSz="91122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5625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2673" indent="-228422" algn="l" defTabSz="9121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520" indent="-228422" algn="l" defTabSz="9121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372" indent="-228422" algn="l" defTabSz="9121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216" indent="-228422" algn="l" defTabSz="9121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6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96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50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98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45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98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41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95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8086462-C723-E071-BD0E-C0B85AFB4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704DC0F-0B17-516B-A3A0-AFC40DCCA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131C4334-8B55-D880-8EC4-65D449BEF0B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3" rIns="92066" bIns="46033"/>
          <a:lstStyle>
            <a:lvl1pPr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B779B7A3-584D-E346-AA4E-6EC3BDB857E3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1000">
                <a:solidFill>
                  <a:srgbClr val="969696"/>
                </a:solidFill>
              </a:rPr>
              <a:t>Lectures.GersteinLab.org</a:t>
            </a:r>
            <a:endParaRPr lang="en-US" altLang="en-US" sz="300" b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64" r:id="rId1"/>
    <p:sldLayoutId id="2147490865" r:id="rId2"/>
    <p:sldLayoutId id="2147490866" r:id="rId3"/>
    <p:sldLayoutId id="2147490867" r:id="rId4"/>
    <p:sldLayoutId id="2147490868" r:id="rId5"/>
    <p:sldLayoutId id="2147490869" r:id="rId6"/>
    <p:sldLayoutId id="2147490870" r:id="rId7"/>
    <p:sldLayoutId id="2147490871" r:id="rId8"/>
    <p:sldLayoutId id="2147490872" r:id="rId9"/>
    <p:sldLayoutId id="2147490873" r:id="rId10"/>
    <p:sldLayoutId id="2147490874" r:id="rId11"/>
    <p:sldLayoutId id="2147490875" r:id="rId12"/>
    <p:sldLayoutId id="2147490876" r:id="rId13"/>
  </p:sldLayoutIdLst>
  <p:transition/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B76D386-38BB-9F1C-0D65-546D43173E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4A86481-BDE6-987D-5E4E-F6D9D0ACF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5E6C1A90-3393-CF09-F431-FB7F30F6BB5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3" rIns="92066" bIns="46033"/>
          <a:lstStyle>
            <a:lvl1pPr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8F7F944A-569E-3842-9DA9-7CA28D8E9894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1000">
                <a:solidFill>
                  <a:srgbClr val="969696"/>
                </a:solidFill>
              </a:rPr>
              <a:t>Lectures.GersteinLab.org</a:t>
            </a:r>
            <a:r>
              <a:rPr lang="en-US" altLang="en-US" sz="400" b="0">
                <a:solidFill>
                  <a:srgbClr val="808080"/>
                </a:solidFill>
              </a:rPr>
              <a:t> </a:t>
            </a:r>
            <a:endParaRPr lang="en-US" altLang="en-US" sz="300" b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77" r:id="rId1"/>
    <p:sldLayoutId id="2147490878" r:id="rId2"/>
    <p:sldLayoutId id="2147490879" r:id="rId3"/>
    <p:sldLayoutId id="2147490880" r:id="rId4"/>
    <p:sldLayoutId id="2147490881" r:id="rId5"/>
    <p:sldLayoutId id="2147490882" r:id="rId6"/>
    <p:sldLayoutId id="2147490883" r:id="rId7"/>
    <p:sldLayoutId id="2147490884" r:id="rId8"/>
    <p:sldLayoutId id="2147490885" r:id="rId9"/>
    <p:sldLayoutId id="2147490886" r:id="rId10"/>
    <p:sldLayoutId id="2147490887" r:id="rId11"/>
    <p:sldLayoutId id="2147490888" r:id="rId12"/>
    <p:sldLayoutId id="2147490889" r:id="rId13"/>
  </p:sldLayoutIdLst>
  <p:transition/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8EA72B3-C5AF-C4C2-B412-F62CBB8035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ABB32DA-9036-9C9C-3D24-DAE1A3958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5CF46553-6FDD-D4C4-8A4E-177903912FC3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3" rIns="92066" bIns="46033"/>
          <a:lstStyle>
            <a:lvl1pPr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D4C19EB9-2C8B-BE4F-8191-DAD1F23648D0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1000">
                <a:solidFill>
                  <a:srgbClr val="969696"/>
                </a:solidFill>
              </a:rPr>
              <a:t>Lectures.GersteinLab.org</a:t>
            </a:r>
            <a:endParaRPr lang="en-US" altLang="en-US" sz="300" b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90" r:id="rId1"/>
    <p:sldLayoutId id="2147490891" r:id="rId2"/>
    <p:sldLayoutId id="2147490892" r:id="rId3"/>
    <p:sldLayoutId id="2147490893" r:id="rId4"/>
    <p:sldLayoutId id="2147490894" r:id="rId5"/>
    <p:sldLayoutId id="2147490895" r:id="rId6"/>
    <p:sldLayoutId id="2147490896" r:id="rId7"/>
    <p:sldLayoutId id="2147490897" r:id="rId8"/>
    <p:sldLayoutId id="2147490898" r:id="rId9"/>
    <p:sldLayoutId id="2147490899" r:id="rId10"/>
    <p:sldLayoutId id="2147490900" r:id="rId11"/>
    <p:sldLayoutId id="2147490901" r:id="rId12"/>
    <p:sldLayoutId id="2147490902" r:id="rId13"/>
  </p:sldLayoutIdLst>
  <p:transition/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41C784B-D623-9040-53B3-E0B67EACD6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58EC0964-DA1B-0CCD-3CA4-7F7BF25F3D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F84D342C-A821-F873-62AB-B94E04F35CE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3" rIns="92066" bIns="46033"/>
          <a:lstStyle>
            <a:lvl1pPr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102918E-A576-4D40-8030-890C8F389F06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1000">
                <a:solidFill>
                  <a:srgbClr val="969696"/>
                </a:solidFill>
              </a:rPr>
              <a:t>Lectures.GersteinLab.org</a:t>
            </a:r>
            <a:r>
              <a:rPr lang="en-US" altLang="en-US" sz="400" b="0">
                <a:solidFill>
                  <a:srgbClr val="808080"/>
                </a:solidFill>
              </a:rPr>
              <a:t> </a:t>
            </a:r>
            <a:r>
              <a:rPr lang="en-US" altLang="en-US" sz="300" b="0">
                <a:solidFill>
                  <a:srgbClr val="000000"/>
                </a:solidFill>
              </a:rPr>
              <a:t>(c) '09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903" r:id="rId1"/>
    <p:sldLayoutId id="2147490904" r:id="rId2"/>
    <p:sldLayoutId id="2147490905" r:id="rId3"/>
    <p:sldLayoutId id="2147490906" r:id="rId4"/>
    <p:sldLayoutId id="2147490907" r:id="rId5"/>
    <p:sldLayoutId id="2147490908" r:id="rId6"/>
    <p:sldLayoutId id="2147490909" r:id="rId7"/>
    <p:sldLayoutId id="2147490910" r:id="rId8"/>
    <p:sldLayoutId id="2147490911" r:id="rId9"/>
    <p:sldLayoutId id="2147490912" r:id="rId10"/>
    <p:sldLayoutId id="2147490913" r:id="rId11"/>
    <p:sldLayoutId id="2147490914" r:id="rId12"/>
    <p:sldLayoutId id="2147490915" r:id="rId13"/>
  </p:sldLayoutIdLst>
  <p:transition/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79E6309-EA67-3085-D055-A844459FB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2" rIns="92066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41A05C7-C13C-69AE-D454-E84A7E10E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2" rIns="92066" bIns="46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3C095563-089B-43CA-58A2-3AEDF970489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2" rIns="92066" bIns="46032"/>
          <a:lstStyle>
            <a:lvl1pPr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69184E76-79F7-BB4F-8DAB-F4716D2DBCCA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1000">
                <a:solidFill>
                  <a:srgbClr val="969696"/>
                </a:solidFill>
              </a:rPr>
              <a:t>Lectures.GersteinLab.org</a:t>
            </a:r>
            <a:endParaRPr lang="en-US" altLang="en-US" sz="300" b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916" r:id="rId1"/>
    <p:sldLayoutId id="2147490917" r:id="rId2"/>
    <p:sldLayoutId id="2147490918" r:id="rId3"/>
    <p:sldLayoutId id="2147490919" r:id="rId4"/>
    <p:sldLayoutId id="2147490920" r:id="rId5"/>
    <p:sldLayoutId id="2147490921" r:id="rId6"/>
    <p:sldLayoutId id="2147490922" r:id="rId7"/>
    <p:sldLayoutId id="2147490923" r:id="rId8"/>
    <p:sldLayoutId id="2147490924" r:id="rId9"/>
    <p:sldLayoutId id="2147490925" r:id="rId10"/>
    <p:sldLayoutId id="2147490926" r:id="rId11"/>
    <p:sldLayoutId id="2147490927" r:id="rId12"/>
    <p:sldLayoutId id="2147490928" r:id="rId13"/>
  </p:sldLayoutIdLst>
  <p:transition/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196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391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587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782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7013" indent="-227013" algn="l" defTabSz="91122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9913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225425" algn="l" defTabSz="9112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4775" indent="-227013" algn="l" defTabSz="91122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5625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575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770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8966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161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E66F9B3-ECD6-386F-F06E-41D591683A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2" rIns="92066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8DC64E4-7904-8FAF-71D8-CB162C5841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2" rIns="92066" bIns="46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E8ED6314-F74D-0ACC-DB92-321774432E4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2" rIns="92066" bIns="46032"/>
          <a:lstStyle>
            <a:lvl1pPr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193D08AD-40F8-CE46-A354-A608B2523567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1000">
                <a:solidFill>
                  <a:srgbClr val="969696"/>
                </a:solidFill>
              </a:rPr>
              <a:t>Lectures.GersteinLab.org</a:t>
            </a:r>
            <a:endParaRPr lang="en-US" altLang="en-US" sz="300" b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929" r:id="rId1"/>
    <p:sldLayoutId id="2147490930" r:id="rId2"/>
    <p:sldLayoutId id="2147490931" r:id="rId3"/>
    <p:sldLayoutId id="2147490932" r:id="rId4"/>
    <p:sldLayoutId id="2147490933" r:id="rId5"/>
    <p:sldLayoutId id="2147490934" r:id="rId6"/>
    <p:sldLayoutId id="2147490935" r:id="rId7"/>
    <p:sldLayoutId id="2147490936" r:id="rId8"/>
    <p:sldLayoutId id="2147490937" r:id="rId9"/>
    <p:sldLayoutId id="2147490938" r:id="rId10"/>
    <p:sldLayoutId id="2147490939" r:id="rId11"/>
    <p:sldLayoutId id="2147490940" r:id="rId12"/>
    <p:sldLayoutId id="2147490941" r:id="rId13"/>
  </p:sldLayoutIdLst>
  <p:transition/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196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391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587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782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7013" indent="-227013" algn="l" defTabSz="91122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9913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225425" algn="l" defTabSz="9112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4775" indent="-227013" algn="l" defTabSz="91122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5625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575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770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8966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161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占位符 1">
            <a:extLst>
              <a:ext uri="{FF2B5EF4-FFF2-40B4-BE49-F238E27FC236}">
                <a16:creationId xmlns:a16="http://schemas.microsoft.com/office/drawing/2014/main" id="{0F70181E-625A-32D6-29CF-EF8894F46B2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8195" name="文本占位符 2">
            <a:extLst>
              <a:ext uri="{FF2B5EF4-FFF2-40B4-BE49-F238E27FC236}">
                <a16:creationId xmlns:a16="http://schemas.microsoft.com/office/drawing/2014/main" id="{9EE3C00A-FF49-25FC-2946-F0BB120828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C90284-B49A-B99E-480E-4866A4B9A8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3030BFB-7CB0-3E4D-BE23-54D36C756BC5}" type="datetime1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C800D6-EE8F-993A-92AC-CEB021D95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DADF4C-F931-4E5A-8B4E-D5B022D5E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0CDC00E-151A-3144-96A4-000E1E56B9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059" r:id="rId1"/>
    <p:sldLayoutId id="2147491060" r:id="rId2"/>
    <p:sldLayoutId id="2147491061" r:id="rId3"/>
    <p:sldLayoutId id="2147491062" r:id="rId4"/>
    <p:sldLayoutId id="2147491063" r:id="rId5"/>
    <p:sldLayoutId id="2147491064" r:id="rId6"/>
    <p:sldLayoutId id="2147491065" r:id="rId7"/>
    <p:sldLayoutId id="2147491066" r:id="rId8"/>
    <p:sldLayoutId id="2147491067" r:id="rId9"/>
    <p:sldLayoutId id="2147491068" r:id="rId10"/>
    <p:sldLayoutId id="2147491069" r:id="rId11"/>
    <p:sldLayoutId id="214749107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A138655-AA31-26DA-244B-AE41973EB1A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2" rIns="92066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ACB7322-9DCB-033E-3886-6433B9A07E63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2" rIns="92066" bIns="46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DE245431-8F93-F053-FF83-96C521F42A2F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2" rIns="92066" bIns="46032"/>
          <a:lstStyle>
            <a:lvl1pPr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28FCC525-F942-3B4B-9EC5-39492C09E35A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1000">
                <a:solidFill>
                  <a:srgbClr val="969696"/>
                </a:solidFill>
              </a:rPr>
              <a:t>Lectures.GersteinLab.org</a:t>
            </a:r>
            <a:endParaRPr lang="en-US" altLang="en-US" sz="300" b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942" r:id="rId1"/>
    <p:sldLayoutId id="2147490943" r:id="rId2"/>
    <p:sldLayoutId id="2147490944" r:id="rId3"/>
    <p:sldLayoutId id="2147490945" r:id="rId4"/>
    <p:sldLayoutId id="2147490946" r:id="rId5"/>
    <p:sldLayoutId id="2147490947" r:id="rId6"/>
    <p:sldLayoutId id="2147490948" r:id="rId7"/>
    <p:sldLayoutId id="2147490949" r:id="rId8"/>
    <p:sldLayoutId id="2147490950" r:id="rId9"/>
    <p:sldLayoutId id="2147490951" r:id="rId10"/>
    <p:sldLayoutId id="2147490952" r:id="rId11"/>
    <p:sldLayoutId id="2147490953" r:id="rId12"/>
    <p:sldLayoutId id="2147490954" r:id="rId13"/>
  </p:sldLayoutIdLst>
  <p:transition/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196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391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587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782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7013" indent="-227013" algn="l" defTabSz="91122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9913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225425" algn="l" defTabSz="9112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4775" indent="-227013" algn="l" defTabSz="91122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5625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575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770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8966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161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0.jpeg"/><Relationship Id="rId5" Type="http://schemas.openxmlformats.org/officeDocument/2006/relationships/hyperlink" Target="http://blog.wired.com/.shared/image.html?/photos/uncategorized/2007/06/17/traffic_jam.jpg" TargetMode="Externa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33.xml"/><Relationship Id="rId18" Type="http://schemas.openxmlformats.org/officeDocument/2006/relationships/tags" Target="../tags/tag38.xml"/><Relationship Id="rId26" Type="http://schemas.openxmlformats.org/officeDocument/2006/relationships/tags" Target="../tags/tag46.xml"/><Relationship Id="rId21" Type="http://schemas.openxmlformats.org/officeDocument/2006/relationships/tags" Target="../tags/tag41.xml"/><Relationship Id="rId34" Type="http://schemas.openxmlformats.org/officeDocument/2006/relationships/tags" Target="../tags/tag54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tags" Target="../tags/tag37.xml"/><Relationship Id="rId25" Type="http://schemas.openxmlformats.org/officeDocument/2006/relationships/tags" Target="../tags/tag45.xml"/><Relationship Id="rId33" Type="http://schemas.openxmlformats.org/officeDocument/2006/relationships/tags" Target="../tags/tag53.xml"/><Relationship Id="rId38" Type="http://schemas.openxmlformats.org/officeDocument/2006/relationships/notesSlide" Target="../notesSlides/notesSlide11.xml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20" Type="http://schemas.openxmlformats.org/officeDocument/2006/relationships/tags" Target="../tags/tag40.xml"/><Relationship Id="rId29" Type="http://schemas.openxmlformats.org/officeDocument/2006/relationships/tags" Target="../tags/tag49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24" Type="http://schemas.openxmlformats.org/officeDocument/2006/relationships/tags" Target="../tags/tag44.xml"/><Relationship Id="rId32" Type="http://schemas.openxmlformats.org/officeDocument/2006/relationships/tags" Target="../tags/tag52.xml"/><Relationship Id="rId37" Type="http://schemas.openxmlformats.org/officeDocument/2006/relationships/slideLayout" Target="../slideLayouts/slideLayout72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23" Type="http://schemas.openxmlformats.org/officeDocument/2006/relationships/tags" Target="../tags/tag43.xml"/><Relationship Id="rId28" Type="http://schemas.openxmlformats.org/officeDocument/2006/relationships/tags" Target="../tags/tag48.xml"/><Relationship Id="rId36" Type="http://schemas.openxmlformats.org/officeDocument/2006/relationships/tags" Target="../tags/tag56.xml"/><Relationship Id="rId10" Type="http://schemas.openxmlformats.org/officeDocument/2006/relationships/tags" Target="../tags/tag30.xml"/><Relationship Id="rId19" Type="http://schemas.openxmlformats.org/officeDocument/2006/relationships/tags" Target="../tags/tag39.xml"/><Relationship Id="rId31" Type="http://schemas.openxmlformats.org/officeDocument/2006/relationships/tags" Target="../tags/tag51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tags" Target="../tags/tag42.xml"/><Relationship Id="rId27" Type="http://schemas.openxmlformats.org/officeDocument/2006/relationships/tags" Target="../tags/tag47.xml"/><Relationship Id="rId30" Type="http://schemas.openxmlformats.org/officeDocument/2006/relationships/tags" Target="../tags/tag50.xml"/><Relationship Id="rId35" Type="http://schemas.openxmlformats.org/officeDocument/2006/relationships/tags" Target="../tags/tag55.xml"/><Relationship Id="rId8" Type="http://schemas.openxmlformats.org/officeDocument/2006/relationships/tags" Target="../tags/tag28.xml"/><Relationship Id="rId3" Type="http://schemas.openxmlformats.org/officeDocument/2006/relationships/tags" Target="../tags/tag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2.xml"/><Relationship Id="rId1" Type="http://schemas.openxmlformats.org/officeDocument/2006/relationships/tags" Target="../tags/tag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99.xml"/><Relationship Id="rId1" Type="http://schemas.openxmlformats.org/officeDocument/2006/relationships/tags" Target="../tags/tag5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61.xml"/><Relationship Id="rId7" Type="http://schemas.openxmlformats.org/officeDocument/2006/relationships/image" Target="../media/image18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Layout" Target="../slideLayouts/slideLayout199.xml"/><Relationship Id="rId5" Type="http://schemas.openxmlformats.org/officeDocument/2006/relationships/tags" Target="../tags/tag63.xml"/><Relationship Id="rId10" Type="http://schemas.openxmlformats.org/officeDocument/2006/relationships/image" Target="../media/image21.emf"/><Relationship Id="rId4" Type="http://schemas.openxmlformats.org/officeDocument/2006/relationships/tags" Target="../tags/tag62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20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83464" y="6168037"/>
            <a:ext cx="1464965" cy="487509"/>
          </a:xfrm>
        </p:spPr>
        <p:txBody>
          <a:bodyPr/>
          <a:lstStyle/>
          <a:p>
            <a:pPr algn="l" eaLnBrk="1" hangingPunct="1"/>
            <a:r>
              <a:rPr lang="en-US" altLang="x-none" sz="16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-128"/>
              </a:rPr>
              <a:t>Mark Gerstein</a:t>
            </a:r>
            <a:br>
              <a:rPr lang="en-US" altLang="x-none" sz="16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-128"/>
              </a:rPr>
            </a:br>
            <a:r>
              <a:rPr lang="en-US" altLang="x-none" sz="16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-128"/>
              </a:rPr>
              <a:t>Yale U.</a:t>
            </a: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8556625" y="0"/>
            <a:ext cx="58737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Symbol" charset="2"/>
              <a:buChar char="à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CC422-BA08-6284-A4AE-2840DDD83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997" y="1476573"/>
            <a:ext cx="5618006" cy="4314627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E7A36139-0478-44C0-C73E-8E1A0189F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64" y="259932"/>
            <a:ext cx="8577072" cy="9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Symbol" charset="2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Biomedical Data Science</a:t>
            </a:r>
            <a:r>
              <a:rPr kumimoji="0" lang="en-US" altLang="x-non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</a:t>
            </a:r>
            <a:r>
              <a:rPr kumimoji="0" lang="en-US" alt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(</a:t>
            </a:r>
            <a:r>
              <a:rPr kumimoji="0" lang="en-US" altLang="x-non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GersteinLab.org</a:t>
            </a:r>
            <a:r>
              <a:rPr kumimoji="0" lang="en-US" alt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/courses/452)</a:t>
            </a:r>
          </a:p>
          <a:p>
            <a:pPr lvl="0" eaLnBrk="1" hangingPunct="1">
              <a:lnSpc>
                <a:spcPct val="80000"/>
              </a:lnSpc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Network Topology – Central Points </a:t>
            </a:r>
            <a:r>
              <a:rPr kumimoji="0" lang="en-US" alt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(23m10d)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D1F2A44-489F-A451-BEA1-689BEA611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76" y="5954862"/>
            <a:ext cx="3333389" cy="70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Symbol" pitchFamily="2" charset="2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0" algn="r" eaLnBrk="1" hangingPunct="1"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Last edit in spring ’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23. Very similar to</a:t>
            </a:r>
            <a:r>
              <a:rPr kumimoji="0" lang="en-US" altLang="ja-JP" sz="1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 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2022’s 22m10d &amp; </a:t>
            </a:r>
            <a:b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</a:b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2021’s M10d [which has a video]. </a:t>
            </a:r>
            <a:endParaRPr kumimoji="0" lang="en-US" altLang="x-none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399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48"/>
    </mc:Choice>
    <mc:Fallback xmlns="">
      <p:transition spd="slow" advTm="3204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2D4A3F80-3840-A384-D6F6-6F9939FEF9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22938" y="609600"/>
            <a:ext cx="3175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Bottlenecks &amp; Hubs</a:t>
            </a:r>
          </a:p>
        </p:txBody>
      </p:sp>
      <p:pic>
        <p:nvPicPr>
          <p:cNvPr id="61442" name="Picture 3">
            <a:extLst>
              <a:ext uri="{FF2B5EF4-FFF2-40B4-BE49-F238E27FC236}">
                <a16:creationId xmlns:a16="http://schemas.microsoft.com/office/drawing/2014/main" id="{E971F5B1-E38F-51E0-2806-6F32FED43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41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1443" name="Text Box 4">
            <a:extLst>
              <a:ext uri="{FF2B5EF4-FFF2-40B4-BE49-F238E27FC236}">
                <a16:creationId xmlns:a16="http://schemas.microsoft.com/office/drawing/2014/main" id="{2443836C-916D-85CA-1736-5C694B3C7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563" y="6440488"/>
            <a:ext cx="20558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</a:rPr>
              <a:t>[Yu et al., PLOS CB (2007)]</a:t>
            </a:r>
          </a:p>
        </p:txBody>
      </p:sp>
      <p:pic>
        <p:nvPicPr>
          <p:cNvPr id="61444" name="Picture 8" descr="http://upload.wikimedia.org/wikipedia/commons/thumb/7/78/George_Washington_Bridge_NY.JPG/800px-George_Washington_Bridge_NY.JPG">
            <a:extLst>
              <a:ext uri="{FF2B5EF4-FFF2-40B4-BE49-F238E27FC236}">
                <a16:creationId xmlns:a16="http://schemas.microsoft.com/office/drawing/2014/main" id="{F58F419B-D5ED-7263-DB1D-88661D2C4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3259138"/>
            <a:ext cx="356711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10" descr="Traffic_jam">
            <a:hlinkClick r:id="rId5"/>
            <a:extLst>
              <a:ext uri="{FF2B5EF4-FFF2-40B4-BE49-F238E27FC236}">
                <a16:creationId xmlns:a16="http://schemas.microsoft.com/office/drawing/2014/main" id="{9840578F-CA24-6ACF-AE18-EFDD1F884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3" y="2082800"/>
            <a:ext cx="1366837" cy="1676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4995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>
            <a:extLst>
              <a:ext uri="{FF2B5EF4-FFF2-40B4-BE49-F238E27FC236}">
                <a16:creationId xmlns:a16="http://schemas.microsoft.com/office/drawing/2014/main" id="{766A43DE-10B4-72F1-6804-2A1D3D14D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223963"/>
            <a:ext cx="7904163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8818" name="Rectangle 2">
            <a:extLst>
              <a:ext uri="{FF2B5EF4-FFF2-40B4-BE49-F238E27FC236}">
                <a16:creationId xmlns:a16="http://schemas.microsoft.com/office/drawing/2014/main" id="{641B9403-E1E5-C4F4-C63C-2761ACFAB8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1675" y="193675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Bottleneck bridging between processes</a:t>
            </a:r>
          </a:p>
        </p:txBody>
      </p:sp>
      <p:sp>
        <p:nvSpPr>
          <p:cNvPr id="63491" name="Text Box 4">
            <a:extLst>
              <a:ext uri="{FF2B5EF4-FFF2-40B4-BE49-F238E27FC236}">
                <a16:creationId xmlns:a16="http://schemas.microsoft.com/office/drawing/2014/main" id="{34338979-AB10-F3E1-B79B-A790AA5E2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188" y="6583363"/>
            <a:ext cx="20558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0">
                <a:solidFill>
                  <a:srgbClr val="000000"/>
                </a:solidFill>
                <a:ea typeface="宋体" panose="02010600030101010101" pitchFamily="2" charset="-122"/>
              </a:rPr>
              <a:t>[Yu et al., PLOS CB (2007)]</a:t>
            </a:r>
          </a:p>
        </p:txBody>
      </p:sp>
      <p:sp>
        <p:nvSpPr>
          <p:cNvPr id="63492" name="灯片编号占位符 5">
            <a:extLst>
              <a:ext uri="{FF2B5EF4-FFF2-40B4-BE49-F238E27FC236}">
                <a16:creationId xmlns:a16="http://schemas.microsoft.com/office/drawing/2014/main" id="{7675F59A-E393-E318-A175-D0C4CC653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0196B9-DE78-B94F-A959-E0F11BEBD1B9}" type="slidenum">
              <a:rPr lang="zh-CN" altLang="en-US" sz="1200" smtClean="0">
                <a:solidFill>
                  <a:srgbClr val="898989"/>
                </a:solidFill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zh-CN" altLang="en-US" sz="1200">
              <a:solidFill>
                <a:srgbClr val="898989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标题 1">
            <a:extLst>
              <a:ext uri="{FF2B5EF4-FFF2-40B4-BE49-F238E27FC236}">
                <a16:creationId xmlns:a16="http://schemas.microsoft.com/office/drawing/2014/main" id="{37AF37A7-A144-13DF-9388-B8AF7EA7F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dirty="0">
                <a:ea typeface="ＭＳ Ｐゴシック" pitchFamily="34" charset="-128"/>
                <a:cs typeface="+mj-cs"/>
              </a:rPr>
              <a:t>Shortest Paths: The Dijkstra Algorithm</a:t>
            </a:r>
            <a:endParaRPr lang="zh-CN" altLang="en-US" dirty="0">
              <a:ea typeface="ＭＳ Ｐゴシック" pitchFamily="34" charset="-128"/>
              <a:cs typeface="+mj-cs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7184A8C-6213-4D42-E8EA-7E48DD912809}"/>
              </a:ext>
            </a:extLst>
          </p:cNvPr>
          <p:cNvCxnSpPr>
            <a:stCxn id="6" idx="2"/>
            <a:endCxn id="4" idx="7"/>
          </p:cNvCxnSpPr>
          <p:nvPr/>
        </p:nvCxnSpPr>
        <p:spPr bwMode="auto">
          <a:xfrm flipH="1">
            <a:off x="1554892" y="2103261"/>
            <a:ext cx="1125669" cy="757931"/>
          </a:xfrm>
          <a:prstGeom prst="line">
            <a:avLst/>
          </a:prstGeom>
          <a:noFill/>
          <a:ln w="34925" cap="sq" cmpd="sng" algn="ctr">
            <a:solidFill>
              <a:srgbClr val="CC66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76200">
            <a:bevelT w="6350"/>
            <a:bevelB w="6350"/>
            <a:extrusionClr>
              <a:srgbClr val="CC6600"/>
            </a:extrusionClr>
          </a:sp3d>
        </p:spPr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D9571AED-C2B4-16C1-F273-76625BF6166C}"/>
              </a:ext>
            </a:extLst>
          </p:cNvPr>
          <p:cNvCxnSpPr/>
          <p:nvPr/>
        </p:nvCxnSpPr>
        <p:spPr bwMode="auto">
          <a:xfrm flipH="1">
            <a:off x="3276600" y="3898900"/>
            <a:ext cx="1524000" cy="0"/>
          </a:xfrm>
          <a:prstGeom prst="line">
            <a:avLst/>
          </a:prstGeom>
          <a:noFill/>
          <a:ln w="34925" cap="sq" cmpd="sng" algn="ctr">
            <a:solidFill>
              <a:srgbClr val="CC66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76200">
            <a:bevelT w="6350"/>
            <a:bevelB w="6350"/>
            <a:extrusionClr>
              <a:srgbClr val="CC6600"/>
            </a:extrusionClr>
          </a:sp3d>
        </p:spPr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977C5778-1014-CC3E-9B7A-F37FB59FF259}"/>
              </a:ext>
            </a:extLst>
          </p:cNvPr>
          <p:cNvCxnSpPr>
            <a:stCxn id="6" idx="4"/>
            <a:endCxn id="8" idx="0"/>
          </p:cNvCxnSpPr>
          <p:nvPr/>
        </p:nvCxnSpPr>
        <p:spPr bwMode="auto">
          <a:xfrm flipH="1">
            <a:off x="3009900" y="2272439"/>
            <a:ext cx="7761" cy="1308961"/>
          </a:xfrm>
          <a:prstGeom prst="line">
            <a:avLst/>
          </a:prstGeom>
          <a:noFill/>
          <a:ln w="34925" cap="sq" cmpd="sng" algn="ctr">
            <a:solidFill>
              <a:srgbClr val="CC66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76200">
            <a:bevelT w="6350"/>
            <a:bevelB w="6350"/>
            <a:extrusionClr>
              <a:srgbClr val="CC6600"/>
            </a:extrusionClr>
          </a:sp3d>
        </p:spPr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DAC4F2BA-423C-6C45-95A1-EE11B8541FD1}"/>
              </a:ext>
            </a:extLst>
          </p:cNvPr>
          <p:cNvCxnSpPr>
            <a:stCxn id="4" idx="5"/>
            <a:endCxn id="8" idx="2"/>
          </p:cNvCxnSpPr>
          <p:nvPr/>
        </p:nvCxnSpPr>
        <p:spPr bwMode="auto">
          <a:xfrm>
            <a:off x="1482208" y="3231292"/>
            <a:ext cx="1260992" cy="616808"/>
          </a:xfrm>
          <a:prstGeom prst="line">
            <a:avLst/>
          </a:prstGeom>
          <a:noFill/>
          <a:ln w="34925" cap="sq" cmpd="sng" algn="ctr">
            <a:solidFill>
              <a:srgbClr val="CC66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76200">
            <a:bevelT w="6350"/>
            <a:bevelB w="6350"/>
            <a:extrusionClr>
              <a:srgbClr val="CC6600"/>
            </a:extrusionClr>
          </a:sp3d>
        </p:spPr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A134E8F6-221A-7FCA-5008-E1FF94BF8809}"/>
              </a:ext>
            </a:extLst>
          </p:cNvPr>
          <p:cNvCxnSpPr>
            <a:stCxn id="9" idx="1"/>
            <a:endCxn id="8" idx="5"/>
          </p:cNvCxnSpPr>
          <p:nvPr/>
        </p:nvCxnSpPr>
        <p:spPr bwMode="auto">
          <a:xfrm flipH="1" flipV="1">
            <a:off x="3198485" y="4036685"/>
            <a:ext cx="918230" cy="1299230"/>
          </a:xfrm>
          <a:prstGeom prst="line">
            <a:avLst/>
          </a:prstGeom>
          <a:noFill/>
          <a:ln w="34925" cap="sq" cmpd="sng" algn="ctr">
            <a:solidFill>
              <a:srgbClr val="CC66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76200">
            <a:bevelT w="6350"/>
            <a:bevelB w="6350"/>
            <a:extrusionClr>
              <a:srgbClr val="CC6600"/>
            </a:extrusionClr>
          </a:sp3d>
        </p:spPr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1AA75B62-F400-A597-B9FB-4F97C2BC2820}"/>
              </a:ext>
            </a:extLst>
          </p:cNvPr>
          <p:cNvCxnSpPr>
            <a:stCxn id="7" idx="2"/>
            <a:endCxn id="5" idx="7"/>
          </p:cNvCxnSpPr>
          <p:nvPr/>
        </p:nvCxnSpPr>
        <p:spPr bwMode="auto">
          <a:xfrm flipH="1">
            <a:off x="5255885" y="2516391"/>
            <a:ext cx="1015116" cy="1143124"/>
          </a:xfrm>
          <a:prstGeom prst="line">
            <a:avLst/>
          </a:prstGeom>
          <a:noFill/>
          <a:ln w="34925" cap="sq" cmpd="sng" algn="ctr">
            <a:solidFill>
              <a:srgbClr val="CC66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76200">
            <a:bevelT w="6350"/>
            <a:bevelB w="6350"/>
            <a:extrusionClr>
              <a:srgbClr val="CC6600"/>
            </a:extrusionClr>
          </a:sp3d>
        </p:spPr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F252B05D-DD86-979F-15E0-C62A7F373A7B}"/>
              </a:ext>
            </a:extLst>
          </p:cNvPr>
          <p:cNvCxnSpPr>
            <a:stCxn id="49" idx="1"/>
            <a:endCxn id="5" idx="5"/>
          </p:cNvCxnSpPr>
          <p:nvPr/>
        </p:nvCxnSpPr>
        <p:spPr bwMode="auto">
          <a:xfrm flipH="1" flipV="1">
            <a:off x="5255885" y="4036685"/>
            <a:ext cx="1163035" cy="1314988"/>
          </a:xfrm>
          <a:prstGeom prst="line">
            <a:avLst/>
          </a:prstGeom>
          <a:noFill/>
          <a:ln w="34925" cap="sq" cmpd="sng" algn="ctr">
            <a:solidFill>
              <a:srgbClr val="CC66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76200">
            <a:bevelT w="6350"/>
            <a:bevelB w="6350"/>
            <a:extrusionClr>
              <a:srgbClr val="CC6600"/>
            </a:extrusionClr>
          </a:sp3d>
        </p:spPr>
      </p:cxnSp>
      <p:grpSp>
        <p:nvGrpSpPr>
          <p:cNvPr id="65545" name="组合 75">
            <a:extLst>
              <a:ext uri="{FF2B5EF4-FFF2-40B4-BE49-F238E27FC236}">
                <a16:creationId xmlns:a16="http://schemas.microsoft.com/office/drawing/2014/main" id="{F188BB2D-50A0-71E2-8542-5F395A0D563F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1752600"/>
            <a:ext cx="533400" cy="533400"/>
            <a:chOff x="2667000" y="1752600"/>
            <a:chExt cx="533400" cy="533400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383C433F-1FBE-097A-6F4B-E652F0BB7819}"/>
                </a:ext>
              </a:extLst>
            </p:cNvPr>
            <p:cNvSpPr/>
            <p:nvPr/>
          </p:nvSpPr>
          <p:spPr bwMode="auto">
            <a:xfrm rot="20499030">
              <a:off x="2667000" y="1752600"/>
              <a:ext cx="533400" cy="533400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91281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0" dirty="0">
                <a:solidFill>
                  <a:prstClr val="black"/>
                </a:solidFill>
              </a:endParaRPr>
            </a:p>
          </p:txBody>
        </p:sp>
        <p:sp>
          <p:nvSpPr>
            <p:cNvPr id="65583" name="TextBox 56">
              <a:extLst>
                <a:ext uri="{FF2B5EF4-FFF2-40B4-BE49-F238E27FC236}">
                  <a16:creationId xmlns:a16="http://schemas.microsoft.com/office/drawing/2014/main" id="{CAF962D7-0E30-4D9C-D23E-9BD82248A1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3200" y="1752600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800">
                  <a:solidFill>
                    <a:srgbClr val="FFFFFF"/>
                  </a:solidFill>
                  <a:ea typeface="宋体" panose="02010600030101010101" pitchFamily="2" charset="-122"/>
                </a:rPr>
                <a:t>B</a:t>
              </a:r>
              <a:endParaRPr lang="zh-CN" altLang="en-US" sz="28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4" name="椭圆 3">
            <a:extLst>
              <a:ext uri="{FF2B5EF4-FFF2-40B4-BE49-F238E27FC236}">
                <a16:creationId xmlns:a16="http://schemas.microsoft.com/office/drawing/2014/main" id="{E357790F-93E5-5637-8B6A-EC48E5DA2A15}"/>
              </a:ext>
            </a:extLst>
          </p:cNvPr>
          <p:cNvSpPr/>
          <p:nvPr/>
        </p:nvSpPr>
        <p:spPr bwMode="auto">
          <a:xfrm rot="666651">
            <a:off x="1066800" y="2743200"/>
            <a:ext cx="533400" cy="5334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b="0">
              <a:solidFill>
                <a:prstClr val="black"/>
              </a:solidFill>
            </a:endParaRPr>
          </a:p>
        </p:txBody>
      </p:sp>
      <p:sp>
        <p:nvSpPr>
          <p:cNvPr id="65549" name="TextBox 57">
            <a:extLst>
              <a:ext uri="{FF2B5EF4-FFF2-40B4-BE49-F238E27FC236}">
                <a16:creationId xmlns:a16="http://schemas.microsoft.com/office/drawing/2014/main" id="{21E233DB-B69D-C690-7F76-EC31613AA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708275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>
                <a:solidFill>
                  <a:srgbClr val="FFFFFF"/>
                </a:solidFill>
                <a:ea typeface="宋体" panose="02010600030101010101" pitchFamily="2" charset="-122"/>
              </a:rPr>
              <a:t>A</a:t>
            </a:r>
            <a:endParaRPr lang="zh-CN" altLang="en-US" sz="28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65550" name="组合 72">
            <a:extLst>
              <a:ext uri="{FF2B5EF4-FFF2-40B4-BE49-F238E27FC236}">
                <a16:creationId xmlns:a16="http://schemas.microsoft.com/office/drawing/2014/main" id="{B9D06715-80E1-7604-A525-EB0B2C281DEF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3581400"/>
            <a:ext cx="533400" cy="533400"/>
            <a:chOff x="2743200" y="3581400"/>
            <a:chExt cx="533400" cy="533400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F386024C-945F-3485-AC1F-41993A0F4E25}"/>
                </a:ext>
              </a:extLst>
            </p:cNvPr>
            <p:cNvSpPr/>
            <p:nvPr/>
          </p:nvSpPr>
          <p:spPr bwMode="auto">
            <a:xfrm>
              <a:off x="2743200" y="3581400"/>
              <a:ext cx="533400" cy="533400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91281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0">
                <a:solidFill>
                  <a:prstClr val="black"/>
                </a:solidFill>
              </a:endParaRPr>
            </a:p>
          </p:txBody>
        </p:sp>
        <p:sp>
          <p:nvSpPr>
            <p:cNvPr id="65579" name="TextBox 58">
              <a:extLst>
                <a:ext uri="{FF2B5EF4-FFF2-40B4-BE49-F238E27FC236}">
                  <a16:creationId xmlns:a16="http://schemas.microsoft.com/office/drawing/2014/main" id="{C4D2C340-2870-83E3-C2F6-80ABBF191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9400" y="3581400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800">
                  <a:solidFill>
                    <a:srgbClr val="FFFFFF"/>
                  </a:solidFill>
                  <a:ea typeface="宋体" panose="02010600030101010101" pitchFamily="2" charset="-122"/>
                </a:rPr>
                <a:t>C</a:t>
              </a:r>
              <a:endParaRPr lang="zh-CN" altLang="en-US" sz="28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65551" name="组合 74">
            <a:extLst>
              <a:ext uri="{FF2B5EF4-FFF2-40B4-BE49-F238E27FC236}">
                <a16:creationId xmlns:a16="http://schemas.microsoft.com/office/drawing/2014/main" id="{DDDF1F3E-AD12-69FE-D798-03CE5C3DFE42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5257800"/>
            <a:ext cx="533400" cy="533400"/>
            <a:chOff x="4038600" y="5257800"/>
            <a:chExt cx="533400" cy="5334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937A2761-869B-54C8-968D-16F86DE20015}"/>
                </a:ext>
              </a:extLst>
            </p:cNvPr>
            <p:cNvSpPr/>
            <p:nvPr/>
          </p:nvSpPr>
          <p:spPr bwMode="auto">
            <a:xfrm>
              <a:off x="4038600" y="5257800"/>
              <a:ext cx="533400" cy="533400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91281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0">
                <a:solidFill>
                  <a:prstClr val="black"/>
                </a:solidFill>
              </a:endParaRPr>
            </a:p>
          </p:txBody>
        </p:sp>
        <p:sp>
          <p:nvSpPr>
            <p:cNvPr id="65575" name="TextBox 59">
              <a:extLst>
                <a:ext uri="{FF2B5EF4-FFF2-40B4-BE49-F238E27FC236}">
                  <a16:creationId xmlns:a16="http://schemas.microsoft.com/office/drawing/2014/main" id="{5DD50D59-264C-5E71-CA18-976925E4A8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4800" y="5257800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800">
                  <a:solidFill>
                    <a:srgbClr val="FFFFFF"/>
                  </a:solidFill>
                  <a:ea typeface="宋体" panose="02010600030101010101" pitchFamily="2" charset="-122"/>
                </a:rPr>
                <a:t>D</a:t>
              </a:r>
              <a:endParaRPr lang="zh-CN" altLang="en-US" sz="28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65552" name="组合 73">
            <a:extLst>
              <a:ext uri="{FF2B5EF4-FFF2-40B4-BE49-F238E27FC236}">
                <a16:creationId xmlns:a16="http://schemas.microsoft.com/office/drawing/2014/main" id="{6B9553DD-614F-717C-B0A7-A5D29E2866ED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3581400"/>
            <a:ext cx="533400" cy="533400"/>
            <a:chOff x="4800600" y="3581400"/>
            <a:chExt cx="533400" cy="533400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F05B76B5-20C0-FB79-1499-D8102B6346F8}"/>
                </a:ext>
              </a:extLst>
            </p:cNvPr>
            <p:cNvSpPr/>
            <p:nvPr/>
          </p:nvSpPr>
          <p:spPr bwMode="auto">
            <a:xfrm>
              <a:off x="4800600" y="3581400"/>
              <a:ext cx="533400" cy="533400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91281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0">
                <a:solidFill>
                  <a:prstClr val="black"/>
                </a:solidFill>
              </a:endParaRPr>
            </a:p>
          </p:txBody>
        </p:sp>
        <p:sp>
          <p:nvSpPr>
            <p:cNvPr id="65571" name="TextBox 60">
              <a:extLst>
                <a:ext uri="{FF2B5EF4-FFF2-40B4-BE49-F238E27FC236}">
                  <a16:creationId xmlns:a16="http://schemas.microsoft.com/office/drawing/2014/main" id="{B18F6853-932F-7F86-1BE1-B034490AFD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800" y="3581400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800">
                  <a:solidFill>
                    <a:srgbClr val="FFFFFF"/>
                  </a:solidFill>
                  <a:ea typeface="宋体" panose="02010600030101010101" pitchFamily="2" charset="-122"/>
                </a:rPr>
                <a:t>E</a:t>
              </a:r>
              <a:endParaRPr lang="zh-CN" altLang="en-US" sz="28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65553" name="组合 63">
            <a:extLst>
              <a:ext uri="{FF2B5EF4-FFF2-40B4-BE49-F238E27FC236}">
                <a16:creationId xmlns:a16="http://schemas.microsoft.com/office/drawing/2014/main" id="{6ABA8C2C-706C-AC1D-973A-00CC5AB5F66A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2133600"/>
            <a:ext cx="533400" cy="541338"/>
            <a:chOff x="6333245" y="2133600"/>
            <a:chExt cx="533400" cy="542044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81F2824E-C126-4CEF-6CF8-696B162789B3}"/>
                </a:ext>
              </a:extLst>
            </p:cNvPr>
            <p:cNvSpPr/>
            <p:nvPr/>
          </p:nvSpPr>
          <p:spPr bwMode="auto">
            <a:xfrm rot="20174518">
              <a:off x="6333245" y="2142244"/>
              <a:ext cx="533400" cy="533400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91281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0">
                <a:solidFill>
                  <a:prstClr val="black"/>
                </a:solidFill>
              </a:endParaRPr>
            </a:p>
          </p:txBody>
        </p:sp>
        <p:sp>
          <p:nvSpPr>
            <p:cNvPr id="65567" name="TextBox 61">
              <a:extLst>
                <a:ext uri="{FF2B5EF4-FFF2-40B4-BE49-F238E27FC236}">
                  <a16:creationId xmlns:a16="http://schemas.microsoft.com/office/drawing/2014/main" id="{3C962FBD-4FA8-956B-A493-67CC42873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1508" y="2133600"/>
              <a:ext cx="381000" cy="524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800">
                  <a:solidFill>
                    <a:srgbClr val="FFFFFF"/>
                  </a:solidFill>
                  <a:ea typeface="宋体" panose="02010600030101010101" pitchFamily="2" charset="-122"/>
                </a:rPr>
                <a:t>F</a:t>
              </a:r>
              <a:endParaRPr lang="zh-CN" altLang="en-US" sz="28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65554" name="组合 64">
            <a:extLst>
              <a:ext uri="{FF2B5EF4-FFF2-40B4-BE49-F238E27FC236}">
                <a16:creationId xmlns:a16="http://schemas.microsoft.com/office/drawing/2014/main" id="{F8AE14E7-59EA-D8A1-0D36-24D4F4DC7930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181600"/>
            <a:ext cx="533400" cy="533400"/>
            <a:chOff x="6257044" y="5266445"/>
            <a:chExt cx="533400" cy="533400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E25B81AC-D629-FDA0-D815-3458279B25B8}"/>
                </a:ext>
              </a:extLst>
            </p:cNvPr>
            <p:cNvSpPr/>
            <p:nvPr/>
          </p:nvSpPr>
          <p:spPr bwMode="auto">
            <a:xfrm rot="20174518">
              <a:off x="6257044" y="5266445"/>
              <a:ext cx="533400" cy="533400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91281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0">
                <a:solidFill>
                  <a:prstClr val="black"/>
                </a:solidFill>
              </a:endParaRPr>
            </a:p>
          </p:txBody>
        </p:sp>
        <p:sp>
          <p:nvSpPr>
            <p:cNvPr id="65563" name="TextBox 62">
              <a:extLst>
                <a:ext uri="{FF2B5EF4-FFF2-40B4-BE49-F238E27FC236}">
                  <a16:creationId xmlns:a16="http://schemas.microsoft.com/office/drawing/2014/main" id="{23D0B66A-9805-35B7-5C68-6B1086F775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3244" y="5266445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800">
                  <a:solidFill>
                    <a:srgbClr val="FFFFFF"/>
                  </a:solidFill>
                  <a:ea typeface="宋体" panose="02010600030101010101" pitchFamily="2" charset="-122"/>
                </a:rPr>
                <a:t>G</a:t>
              </a:r>
              <a:endParaRPr lang="zh-CN" altLang="en-US" sz="28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65555" name="TextBox 76">
            <a:extLst>
              <a:ext uri="{FF2B5EF4-FFF2-40B4-BE49-F238E27FC236}">
                <a16:creationId xmlns:a16="http://schemas.microsoft.com/office/drawing/2014/main" id="{D75D2036-1128-994F-C87B-F7A4FD272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43840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0">
                <a:solidFill>
                  <a:srgbClr val="FF0000"/>
                </a:solidFill>
                <a:ea typeface="宋体" panose="02010600030101010101" pitchFamily="2" charset="-122"/>
              </a:rPr>
              <a:t>Source</a:t>
            </a:r>
            <a:endParaRPr lang="zh-CN" altLang="en-US" sz="1800" b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65556" name="TextBox 77">
            <a:extLst>
              <a:ext uri="{FF2B5EF4-FFF2-40B4-BE49-F238E27FC236}">
                <a16:creationId xmlns:a16="http://schemas.microsoft.com/office/drawing/2014/main" id="{EE40C7E0-C334-88A9-5E60-9BDA98692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87680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0">
                <a:solidFill>
                  <a:srgbClr val="FF0000"/>
                </a:solidFill>
                <a:ea typeface="宋体" panose="02010600030101010101" pitchFamily="2" charset="-122"/>
              </a:rPr>
              <a:t>Target</a:t>
            </a:r>
            <a:endParaRPr lang="zh-CN" altLang="en-US" sz="1800" b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65557" name="TextBox 78">
            <a:extLst>
              <a:ext uri="{FF2B5EF4-FFF2-40B4-BE49-F238E27FC236}">
                <a16:creationId xmlns:a16="http://schemas.microsoft.com/office/drawing/2014/main" id="{850A1000-CE90-6000-74C0-E7DA99FCB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971800"/>
            <a:ext cx="205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0">
                <a:solidFill>
                  <a:srgbClr val="000000"/>
                </a:solidFill>
                <a:ea typeface="宋体" panose="02010600030101010101" pitchFamily="2" charset="-122"/>
              </a:rPr>
              <a:t>A </a:t>
            </a:r>
            <a:r>
              <a:rPr lang="en-US" altLang="zh-CN" sz="1800" b="0">
                <a:solidFill>
                  <a:srgbClr val="000000"/>
                </a:solidFill>
                <a:ea typeface="宋体" panose="02010600030101010101" pitchFamily="2" charset="-122"/>
                <a:sym typeface="Wingdings" pitchFamily="2" charset="2"/>
              </a:rPr>
              <a:t> G (through C)</a:t>
            </a:r>
            <a:r>
              <a:rPr lang="en-US" altLang="zh-CN" sz="1800" b="0">
                <a:solidFill>
                  <a:srgbClr val="000000"/>
                </a:solidFill>
                <a:ea typeface="宋体" panose="02010600030101010101" pitchFamily="2" charset="-122"/>
              </a:rPr>
              <a:t> </a:t>
            </a:r>
            <a:endParaRPr lang="zh-CN" altLang="en-US" sz="18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5558" name="TextBox 33">
            <a:extLst>
              <a:ext uri="{FF2B5EF4-FFF2-40B4-BE49-F238E27FC236}">
                <a16:creationId xmlns:a16="http://schemas.microsoft.com/office/drawing/2014/main" id="{47F40780-668D-A5D8-0029-490F49C8E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581525"/>
            <a:ext cx="26654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100" b="0">
                <a:solidFill>
                  <a:srgbClr val="000000"/>
                </a:solidFill>
                <a:ea typeface="宋体" panose="02010600030101010101" pitchFamily="2" charset="-122"/>
              </a:rPr>
              <a:t>More information: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zh-CN" sz="1100" b="0">
                <a:solidFill>
                  <a:srgbClr val="000000"/>
                </a:solidFill>
                <a:ea typeface="宋体" panose="02010600030101010101" pitchFamily="2" charset="-122"/>
              </a:rPr>
              <a:t>Dijkstra, E. W. (1959). "A note on two problems in connexion with graphs". </a:t>
            </a:r>
            <a:r>
              <a:rPr lang="en-US" altLang="zh-CN" sz="1100" b="0" i="1">
                <a:solidFill>
                  <a:srgbClr val="000000"/>
                </a:solidFill>
                <a:ea typeface="宋体" panose="02010600030101010101" pitchFamily="2" charset="-122"/>
              </a:rPr>
              <a:t>Numerische Mathematik </a:t>
            </a:r>
            <a:r>
              <a:rPr lang="en-US" altLang="zh-CN" sz="1100" b="0">
                <a:solidFill>
                  <a:srgbClr val="000000"/>
                </a:solidFill>
                <a:ea typeface="宋体" panose="02010600030101010101" pitchFamily="2" charset="-122"/>
              </a:rPr>
              <a:t>1: 269–271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zh-CN" sz="1100" b="0" i="1">
                <a:solidFill>
                  <a:srgbClr val="000000"/>
                </a:solidFill>
                <a:ea typeface="宋体" panose="02010600030101010101" pitchFamily="2" charset="-122"/>
              </a:rPr>
              <a:t>Algorithmics</a:t>
            </a:r>
            <a:r>
              <a:rPr lang="en-US" altLang="zh-CN" sz="1100" b="0">
                <a:solidFill>
                  <a:srgbClr val="000000"/>
                </a:solidFill>
                <a:ea typeface="宋体" panose="02010600030101010101" pitchFamily="2" charset="-122"/>
              </a:rPr>
              <a:t>: Theory and Practice, </a:t>
            </a:r>
            <a:r>
              <a:rPr lang="en-US" altLang="zh-CN" sz="1100" b="0" i="1">
                <a:solidFill>
                  <a:srgbClr val="000000"/>
                </a:solidFill>
                <a:ea typeface="宋体" panose="02010600030101010101" pitchFamily="2" charset="-122"/>
              </a:rPr>
              <a:t>Brassard</a:t>
            </a:r>
            <a:r>
              <a:rPr lang="en-US" altLang="zh-CN" sz="1100" b="0">
                <a:solidFill>
                  <a:srgbClr val="000000"/>
                </a:solidFill>
                <a:ea typeface="宋体" panose="02010600030101010101" pitchFamily="2" charset="-122"/>
              </a:rPr>
              <a:t> and </a:t>
            </a:r>
            <a:r>
              <a:rPr lang="en-US" altLang="zh-CN" sz="1100" b="0" i="1">
                <a:solidFill>
                  <a:srgbClr val="000000"/>
                </a:solidFill>
                <a:ea typeface="宋体" panose="02010600030101010101" pitchFamily="2" charset="-122"/>
              </a:rPr>
              <a:t>Bratley</a:t>
            </a:r>
            <a:r>
              <a:rPr lang="en-US" altLang="zh-CN" sz="1100" b="0">
                <a:solidFill>
                  <a:srgbClr val="000000"/>
                </a:solidFill>
                <a:ea typeface="宋体" panose="02010600030101010101" pitchFamily="2" charset="-122"/>
              </a:rPr>
              <a:t> (</a:t>
            </a:r>
            <a:r>
              <a:rPr lang="en-US" altLang="zh-CN" sz="1100" b="0" i="1">
                <a:solidFill>
                  <a:srgbClr val="000000"/>
                </a:solidFill>
                <a:ea typeface="宋体" panose="02010600030101010101" pitchFamily="2" charset="-122"/>
              </a:rPr>
              <a:t>1988</a:t>
            </a:r>
            <a:r>
              <a:rPr lang="en-US" altLang="zh-CN" sz="1100" b="0">
                <a:solidFill>
                  <a:srgbClr val="000000"/>
                </a:solidFill>
                <a:ea typeface="宋体" panose="02010600030101010101" pitchFamily="2" charset="-122"/>
              </a:rPr>
              <a:t>), p87-92</a:t>
            </a:r>
            <a:endParaRPr lang="zh-CN" altLang="en-US" sz="11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5559" name="灯片编号占位符 34">
            <a:extLst>
              <a:ext uri="{FF2B5EF4-FFF2-40B4-BE49-F238E27FC236}">
                <a16:creationId xmlns:a16="http://schemas.microsoft.com/office/drawing/2014/main" id="{8077C7DD-6DDA-A6B4-F88C-27C449903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454EAE-B021-B843-898C-96168156152E}" type="slidenum">
              <a:rPr lang="zh-CN" altLang="en-US" sz="1200" smtClean="0">
                <a:solidFill>
                  <a:srgbClr val="898989"/>
                </a:solidFill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zh-CN" altLang="en-US" sz="1200">
              <a:solidFill>
                <a:srgbClr val="898989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2">
            <a:extLst>
              <a:ext uri="{FF2B5EF4-FFF2-40B4-BE49-F238E27FC236}">
                <a16:creationId xmlns:a16="http://schemas.microsoft.com/office/drawing/2014/main" id="{86322388-411D-9858-3CBA-A926A6902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5415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Network Topology</a:t>
            </a:r>
          </a:p>
        </p:txBody>
      </p:sp>
      <p:sp>
        <p:nvSpPr>
          <p:cNvPr id="210946" name="Subtitle 3">
            <a:extLst>
              <a:ext uri="{FF2B5EF4-FFF2-40B4-BE49-F238E27FC236}">
                <a16:creationId xmlns:a16="http://schemas.microsoft.com/office/drawing/2014/main" id="{6C4A76F3-65BE-CAE7-2996-AFA9892D8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209925"/>
            <a:ext cx="6400800" cy="17526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4400" b="1" dirty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Other Measures of Centrality besides Hubs: Hierarchy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2DF903C6-DEA2-912E-DE8B-FFA5CDBC8F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0" y="609600"/>
            <a:ext cx="2319338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Network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Hierarchy</a:t>
            </a:r>
          </a:p>
        </p:txBody>
      </p:sp>
      <p:pic>
        <p:nvPicPr>
          <p:cNvPr id="68610" name="Picture 7">
            <a:extLst>
              <a:ext uri="{FF2B5EF4-FFF2-40B4-BE49-F238E27FC236}">
                <a16:creationId xmlns:a16="http://schemas.microsoft.com/office/drawing/2014/main" id="{5F5E4F77-1EB7-575B-1D37-3B2DAF271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877888"/>
            <a:ext cx="5913437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5632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212C69A7-A254-4D33-A81E-7A2754F32DE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3175000" y="5834063"/>
            <a:ext cx="37004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6" tIns="46032" rIns="92066" bIns="46032" anchor="ctr"/>
          <a:lstStyle>
            <a:lvl1pPr defTabSz="9112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22228B"/>
                </a:solidFill>
              </a:rPr>
              <a:t>Hierarchy Height Statistic =  </a:t>
            </a:r>
            <a:br>
              <a:rPr lang="en-US" altLang="en-US" sz="1600">
                <a:solidFill>
                  <a:srgbClr val="22228B"/>
                </a:solidFill>
              </a:rPr>
            </a:br>
            <a:r>
              <a:rPr lang="en-US" altLang="en-US" sz="1600">
                <a:solidFill>
                  <a:srgbClr val="22228B"/>
                </a:solidFill>
              </a:rPr>
              <a:t>(normalized TF Out deg. – In deg.)</a:t>
            </a:r>
          </a:p>
        </p:txBody>
      </p:sp>
      <p:sp>
        <p:nvSpPr>
          <p:cNvPr id="69634" name="Line 12">
            <a:extLst>
              <a:ext uri="{FF2B5EF4-FFF2-40B4-BE49-F238E27FC236}">
                <a16:creationId xmlns:a16="http://schemas.microsoft.com/office/drawing/2014/main" id="{21B9B691-C3A3-A052-F1ED-DF84D7D692C1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757738" y="3111500"/>
            <a:ext cx="0" cy="673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5" name="Line 13">
            <a:extLst>
              <a:ext uri="{FF2B5EF4-FFF2-40B4-BE49-F238E27FC236}">
                <a16:creationId xmlns:a16="http://schemas.microsoft.com/office/drawing/2014/main" id="{6113B79D-7EAA-3BDB-8691-23710A2F725B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756150" y="3111500"/>
            <a:ext cx="590550" cy="588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6" name="Line 14">
            <a:extLst>
              <a:ext uri="{FF2B5EF4-FFF2-40B4-BE49-F238E27FC236}">
                <a16:creationId xmlns:a16="http://schemas.microsoft.com/office/drawing/2014/main" id="{B484C70F-6A4A-D80F-6054-3DD275C78662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4143375" y="3111500"/>
            <a:ext cx="587375" cy="588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7" name="Line 15">
            <a:extLst>
              <a:ext uri="{FF2B5EF4-FFF2-40B4-BE49-F238E27FC236}">
                <a16:creationId xmlns:a16="http://schemas.microsoft.com/office/drawing/2014/main" id="{8C40B962-4F32-311C-4684-27A708C55186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756150" y="3111500"/>
            <a:ext cx="841375" cy="339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8" name="Line 16">
            <a:extLst>
              <a:ext uri="{FF2B5EF4-FFF2-40B4-BE49-F238E27FC236}">
                <a16:creationId xmlns:a16="http://schemas.microsoft.com/office/drawing/2014/main" id="{BC65F235-6E4A-D182-A1CC-DB880B621FF6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3971925" y="3111500"/>
            <a:ext cx="758825" cy="257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9" name="Line 18">
            <a:extLst>
              <a:ext uri="{FF2B5EF4-FFF2-40B4-BE49-F238E27FC236}">
                <a16:creationId xmlns:a16="http://schemas.microsoft.com/office/drawing/2014/main" id="{8CBD325A-2B10-3779-4738-A36059A42AA1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4748213" y="1574800"/>
            <a:ext cx="20637" cy="78581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0" name="Rectangle 1">
            <a:extLst>
              <a:ext uri="{FF2B5EF4-FFF2-40B4-BE49-F238E27FC236}">
                <a16:creationId xmlns:a16="http://schemas.microsoft.com/office/drawing/2014/main" id="{5326D57F-2ADA-5540-7904-8AED9C630DA4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562600" y="1320800"/>
            <a:ext cx="803275" cy="490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9641" name="Rectangle 2">
            <a:extLst>
              <a:ext uri="{FF2B5EF4-FFF2-40B4-BE49-F238E27FC236}">
                <a16:creationId xmlns:a16="http://schemas.microsoft.com/office/drawing/2014/main" id="{3244ABE7-AA69-5C20-D09E-88BFA5D528B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0"/>
            </p:custDataLst>
          </p:nvPr>
        </p:nvSpPr>
        <p:spPr>
          <a:xfrm>
            <a:off x="609600" y="533400"/>
            <a:ext cx="1676400" cy="1828800"/>
          </a:xfrm>
        </p:spPr>
        <p:txBody>
          <a:bodyPr/>
          <a:lstStyle/>
          <a:p>
            <a:r>
              <a:rPr lang="en-US" altLang="en-US" sz="2000">
                <a:ea typeface="ＭＳ Ｐゴシック" panose="020B0600070205080204" pitchFamily="34" charset="-128"/>
              </a:rPr>
              <a:t>Network Stats to Identify Hierarchy</a:t>
            </a:r>
          </a:p>
        </p:txBody>
      </p:sp>
      <p:sp>
        <p:nvSpPr>
          <p:cNvPr id="69642" name="Rectangle 1">
            <a:extLst>
              <a:ext uri="{FF2B5EF4-FFF2-40B4-BE49-F238E27FC236}">
                <a16:creationId xmlns:a16="http://schemas.microsoft.com/office/drawing/2014/main" id="{D8FF9017-0901-A117-3F9E-9875889D7A00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660900" y="3852863"/>
            <a:ext cx="195263" cy="193675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9643" name="Oval 2">
            <a:extLst>
              <a:ext uri="{FF2B5EF4-FFF2-40B4-BE49-F238E27FC236}">
                <a16:creationId xmlns:a16="http://schemas.microsoft.com/office/drawing/2014/main" id="{E2C05D0D-DC00-383C-D0CC-4539364BF23B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508500" y="914400"/>
            <a:ext cx="550863" cy="550863"/>
          </a:xfrm>
          <a:prstGeom prst="ellipse">
            <a:avLst/>
          </a:prstGeom>
          <a:solidFill>
            <a:srgbClr val="257FD7"/>
          </a:solidFill>
          <a:ln w="57150">
            <a:solidFill>
              <a:srgbClr val="20FF37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9644" name="Oval 25">
            <a:extLst>
              <a:ext uri="{FF2B5EF4-FFF2-40B4-BE49-F238E27FC236}">
                <a16:creationId xmlns:a16="http://schemas.microsoft.com/office/drawing/2014/main" id="{D941D95C-267B-6798-7D32-154DAA5C2E90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83100" y="2387600"/>
            <a:ext cx="550863" cy="550863"/>
          </a:xfrm>
          <a:prstGeom prst="ellipse">
            <a:avLst/>
          </a:prstGeom>
          <a:solidFill>
            <a:srgbClr val="0000FF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9645" name="Oval 26">
            <a:extLst>
              <a:ext uri="{FF2B5EF4-FFF2-40B4-BE49-F238E27FC236}">
                <a16:creationId xmlns:a16="http://schemas.microsoft.com/office/drawing/2014/main" id="{124A4341-CB81-B64E-137E-1EB53A10488E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683000" y="3708400"/>
            <a:ext cx="550863" cy="550863"/>
          </a:xfrm>
          <a:prstGeom prst="ellipse">
            <a:avLst/>
          </a:prstGeom>
          <a:solidFill>
            <a:srgbClr val="257FD7"/>
          </a:solidFill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9646" name="Oval 27">
            <a:extLst>
              <a:ext uri="{FF2B5EF4-FFF2-40B4-BE49-F238E27FC236}">
                <a16:creationId xmlns:a16="http://schemas.microsoft.com/office/drawing/2014/main" id="{E198B43C-260F-6A38-8445-F8F48AB4B5C2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344863" y="3175000"/>
            <a:ext cx="549275" cy="550863"/>
          </a:xfrm>
          <a:prstGeom prst="ellipse">
            <a:avLst/>
          </a:prstGeom>
          <a:solidFill>
            <a:srgbClr val="257FD7"/>
          </a:solidFill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9647" name="Oval 28">
            <a:extLst>
              <a:ext uri="{FF2B5EF4-FFF2-40B4-BE49-F238E27FC236}">
                <a16:creationId xmlns:a16="http://schemas.microsoft.com/office/drawing/2014/main" id="{EAE1E3BA-7546-FE70-80A4-2E5DDF1A9C78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240338" y="3725863"/>
            <a:ext cx="550862" cy="549275"/>
          </a:xfrm>
          <a:prstGeom prst="ellipse">
            <a:avLst/>
          </a:prstGeom>
          <a:solidFill>
            <a:srgbClr val="257FD7"/>
          </a:solidFill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9648" name="Rectangle 30">
            <a:extLst>
              <a:ext uri="{FF2B5EF4-FFF2-40B4-BE49-F238E27FC236}">
                <a16:creationId xmlns:a16="http://schemas.microsoft.com/office/drawing/2014/main" id="{0EE572BE-A248-D06A-E57A-2B66017A7F1C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638800" y="3370263"/>
            <a:ext cx="195263" cy="193675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4" name="Line 18">
            <a:extLst>
              <a:ext uri="{FF2B5EF4-FFF2-40B4-BE49-F238E27FC236}">
                <a16:creationId xmlns:a16="http://schemas.microsoft.com/office/drawing/2014/main" id="{8CF9DEC7-8774-38F6-8CB3-D07DBDA1D9C0}"/>
              </a:ext>
            </a:extLst>
          </p:cNvPr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>
            <a:off x="4148138" y="1600200"/>
            <a:ext cx="601662" cy="60483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B522A2C-8364-8E71-A357-A864D612E502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3662363" y="2151063"/>
            <a:ext cx="549275" cy="5492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 eaLnBrk="1" hangingPunct="1">
              <a:defRPr/>
            </a:pPr>
            <a:endParaRPr lang="en-US" sz="1200">
              <a:solidFill>
                <a:srgbClr val="000000"/>
              </a:solidFill>
              <a:latin typeface="Arial" pitchFamily="-6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Line 18">
            <a:extLst>
              <a:ext uri="{FF2B5EF4-FFF2-40B4-BE49-F238E27FC236}">
                <a16:creationId xmlns:a16="http://schemas.microsoft.com/office/drawing/2014/main" id="{968BA8E6-AD99-A9B8-700F-0F1B43AA5095}"/>
              </a:ext>
            </a:extLst>
          </p:cNvPr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H="1">
            <a:off x="3944938" y="1592263"/>
            <a:ext cx="796925" cy="193675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7108339-9C36-96F9-9CEC-DDAC5932FD74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3332163" y="1541463"/>
            <a:ext cx="549275" cy="5492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 eaLnBrk="1" hangingPunct="1">
              <a:defRPr/>
            </a:pPr>
            <a:endParaRPr lang="en-US" sz="1200">
              <a:solidFill>
                <a:srgbClr val="000000"/>
              </a:solidFill>
              <a:latin typeface="Arial" pitchFamily="-6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53" name="Line 15">
            <a:extLst>
              <a:ext uri="{FF2B5EF4-FFF2-40B4-BE49-F238E27FC236}">
                <a16:creationId xmlns:a16="http://schemas.microsoft.com/office/drawing/2014/main" id="{C54B6AEE-C31E-9D99-E4F6-72CB87DA29C9}"/>
              </a:ext>
            </a:extLst>
          </p:cNvPr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4764088" y="1587500"/>
            <a:ext cx="841375" cy="339725"/>
          </a:xfrm>
          <a:prstGeom prst="line">
            <a:avLst/>
          </a:prstGeom>
          <a:noFill/>
          <a:ln w="38100">
            <a:solidFill>
              <a:srgbClr val="BFBFB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4" name="Rectangle 38">
            <a:extLst>
              <a:ext uri="{FF2B5EF4-FFF2-40B4-BE49-F238E27FC236}">
                <a16:creationId xmlns:a16="http://schemas.microsoft.com/office/drawing/2014/main" id="{1E7A386C-CE7F-2C07-503F-8CDC3237BF79}"/>
              </a:ext>
            </a:extLst>
          </p:cNvPr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621338" y="1879600"/>
            <a:ext cx="195262" cy="195263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9655" name="Line 12">
            <a:extLst>
              <a:ext uri="{FF2B5EF4-FFF2-40B4-BE49-F238E27FC236}">
                <a16:creationId xmlns:a16="http://schemas.microsoft.com/office/drawing/2014/main" id="{252CED2B-A1ED-7A2C-4717-A1CF33184CC2}"/>
              </a:ext>
            </a:extLst>
          </p:cNvPr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3944938" y="4321175"/>
            <a:ext cx="0" cy="674688"/>
          </a:xfrm>
          <a:prstGeom prst="line">
            <a:avLst/>
          </a:prstGeom>
          <a:noFill/>
          <a:ln w="38100">
            <a:solidFill>
              <a:srgbClr val="BFBFB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6" name="Rectangle 40">
            <a:extLst>
              <a:ext uri="{FF2B5EF4-FFF2-40B4-BE49-F238E27FC236}">
                <a16:creationId xmlns:a16="http://schemas.microsoft.com/office/drawing/2014/main" id="{2C1C3038-4A90-92DE-7E36-536EF395B358}"/>
              </a:ext>
            </a:extLst>
          </p:cNvPr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840163" y="5046663"/>
            <a:ext cx="193675" cy="193675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9657" name="Line 15">
            <a:extLst>
              <a:ext uri="{FF2B5EF4-FFF2-40B4-BE49-F238E27FC236}">
                <a16:creationId xmlns:a16="http://schemas.microsoft.com/office/drawing/2014/main" id="{38BBC612-94C3-A241-86AA-27279D616535}"/>
              </a:ext>
            </a:extLst>
          </p:cNvPr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3943350" y="4346575"/>
            <a:ext cx="841375" cy="341313"/>
          </a:xfrm>
          <a:prstGeom prst="line">
            <a:avLst/>
          </a:prstGeom>
          <a:noFill/>
          <a:ln w="38100">
            <a:solidFill>
              <a:srgbClr val="BFBFB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8" name="Rectangle 42">
            <a:extLst>
              <a:ext uri="{FF2B5EF4-FFF2-40B4-BE49-F238E27FC236}">
                <a16:creationId xmlns:a16="http://schemas.microsoft.com/office/drawing/2014/main" id="{C350FA48-5787-849A-0D0E-8295BFFB8044}"/>
              </a:ext>
            </a:extLst>
          </p:cNvPr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826000" y="4605338"/>
            <a:ext cx="195263" cy="195262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9659" name="Line 15">
            <a:extLst>
              <a:ext uri="{FF2B5EF4-FFF2-40B4-BE49-F238E27FC236}">
                <a16:creationId xmlns:a16="http://schemas.microsoft.com/office/drawing/2014/main" id="{BFD31643-0B63-60AB-619F-0521EE0CAC94}"/>
              </a:ext>
            </a:extLst>
          </p:cNvPr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3951288" y="4346575"/>
            <a:ext cx="400050" cy="555625"/>
          </a:xfrm>
          <a:prstGeom prst="line">
            <a:avLst/>
          </a:prstGeom>
          <a:noFill/>
          <a:ln w="38100">
            <a:solidFill>
              <a:srgbClr val="BFBFB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0" name="Rectangle 44">
            <a:extLst>
              <a:ext uri="{FF2B5EF4-FFF2-40B4-BE49-F238E27FC236}">
                <a16:creationId xmlns:a16="http://schemas.microsoft.com/office/drawing/2014/main" id="{52C9A73F-4BB3-685F-E00A-43885EF7364A}"/>
              </a:ext>
            </a:extLst>
          </p:cNvPr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351338" y="4945063"/>
            <a:ext cx="195262" cy="193675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9661" name="Line 15">
            <a:extLst>
              <a:ext uri="{FF2B5EF4-FFF2-40B4-BE49-F238E27FC236}">
                <a16:creationId xmlns:a16="http://schemas.microsoft.com/office/drawing/2014/main" id="{EC6822A2-193B-8C04-4A05-15071020BE79}"/>
              </a:ext>
            </a:extLst>
          </p:cNvPr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flipH="1">
            <a:off x="3479800" y="4351338"/>
            <a:ext cx="474663" cy="593725"/>
          </a:xfrm>
          <a:prstGeom prst="line">
            <a:avLst/>
          </a:prstGeom>
          <a:noFill/>
          <a:ln w="38100">
            <a:solidFill>
              <a:srgbClr val="BFBFB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6346E29-4C6F-CA0D-BE0E-032ACDE4CCA9}"/>
              </a:ext>
            </a:extLst>
          </p:cNvPr>
          <p:cNvSpPr/>
          <p:nvPr>
            <p:custDataLst>
              <p:tags r:id="rId31"/>
            </p:custDataLst>
          </p:nvPr>
        </p:nvSpPr>
        <p:spPr bwMode="auto">
          <a:xfrm>
            <a:off x="3035300" y="4935538"/>
            <a:ext cx="550863" cy="55086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 eaLnBrk="1" hangingPunct="1">
              <a:defRPr/>
            </a:pPr>
            <a:endParaRPr lang="en-US" sz="1200">
              <a:solidFill>
                <a:srgbClr val="000000"/>
              </a:solidFill>
              <a:latin typeface="Arial" pitchFamily="-6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63" name="TextBox 3">
            <a:extLst>
              <a:ext uri="{FF2B5EF4-FFF2-40B4-BE49-F238E27FC236}">
                <a16:creationId xmlns:a16="http://schemas.microsoft.com/office/drawing/2014/main" id="{2A5ACB10-98E8-0F95-5808-325AA92DCE1C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164138" y="4241800"/>
            <a:ext cx="842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TF target</a:t>
            </a:r>
          </a:p>
        </p:txBody>
      </p:sp>
      <p:sp>
        <p:nvSpPr>
          <p:cNvPr id="69664" name="TextBox 48">
            <a:extLst>
              <a:ext uri="{FF2B5EF4-FFF2-40B4-BE49-F238E27FC236}">
                <a16:creationId xmlns:a16="http://schemas.microsoft.com/office/drawing/2014/main" id="{A6FC5A6E-F3A9-84EE-61D9-7287DDBEBD21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4487863" y="4894263"/>
            <a:ext cx="1176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non-TF target</a:t>
            </a:r>
          </a:p>
        </p:txBody>
      </p:sp>
      <p:sp>
        <p:nvSpPr>
          <p:cNvPr id="69665" name="TextBox 49">
            <a:extLst>
              <a:ext uri="{FF2B5EF4-FFF2-40B4-BE49-F238E27FC236}">
                <a16:creationId xmlns:a16="http://schemas.microsoft.com/office/drawing/2014/main" id="{0058FE10-63C7-25E1-CDB4-02452BA0A185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4818063" y="2082800"/>
            <a:ext cx="1138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20FF37"/>
                </a:solidFill>
              </a:rPr>
              <a:t>In-degree = 1</a:t>
            </a:r>
          </a:p>
        </p:txBody>
      </p:sp>
      <p:sp>
        <p:nvSpPr>
          <p:cNvPr id="69666" name="TextBox 50">
            <a:extLst>
              <a:ext uri="{FF2B5EF4-FFF2-40B4-BE49-F238E27FC236}">
                <a16:creationId xmlns:a16="http://schemas.microsoft.com/office/drawing/2014/main" id="{C51F9F0A-D753-FED0-C998-52A7A6A959B1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090863" y="2903538"/>
            <a:ext cx="14716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TF out-degree = 3</a:t>
            </a:r>
          </a:p>
        </p:txBody>
      </p:sp>
      <p:sp>
        <p:nvSpPr>
          <p:cNvPr id="69667" name="Rectangle 4">
            <a:extLst>
              <a:ext uri="{FF2B5EF4-FFF2-40B4-BE49-F238E27FC236}">
                <a16:creationId xmlns:a16="http://schemas.microsoft.com/office/drawing/2014/main" id="{BD8B9345-03F7-7960-0312-66ABCA31ED30}"/>
              </a:ext>
            </a:extLst>
          </p:cNvPr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6561138" y="0"/>
            <a:ext cx="1355725" cy="728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7039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CE7A2975-C574-7CD6-00BB-0403881748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02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Determination of "Level"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in Regulatory Network Hierarchy with Breadth-first Search</a:t>
            </a:r>
          </a:p>
        </p:txBody>
      </p:sp>
      <p:sp>
        <p:nvSpPr>
          <p:cNvPr id="71682" name="Slide Number Placeholder 2">
            <a:extLst>
              <a:ext uri="{FF2B5EF4-FFF2-40B4-BE49-F238E27FC236}">
                <a16:creationId xmlns:a16="http://schemas.microsoft.com/office/drawing/2014/main" id="{B4ABC4EC-098F-8DDA-0AEC-05F245D1BB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 rot="16200000">
            <a:off x="4906963" y="4543425"/>
            <a:ext cx="4237037" cy="2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9370F2-02CE-8E4D-BB68-81D70B510023}" type="slidenum">
              <a:rPr lang="en-US" altLang="en-US" sz="120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r>
              <a:rPr lang="en-US" altLang="en-US" sz="1200">
                <a:solidFill>
                  <a:srgbClr val="FFFFFF"/>
                </a:solidFill>
              </a:rPr>
              <a:t>   (c) Mark Gerstein, 2002, Yale, bioinfo.mbb.yale.edu</a:t>
            </a: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D559C1FA-746E-E984-32C6-CF1636A5B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8"/>
          <a:stretch>
            <a:fillRect/>
          </a:stretch>
        </p:blipFill>
        <p:spPr bwMode="auto">
          <a:xfrm>
            <a:off x="0" y="1812925"/>
            <a:ext cx="8896350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5CD6C2BB-8133-A638-72E3-7C9D4D4B3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809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</a:rPr>
              <a:t>[Yu et al., PNAS (2006)]</a:t>
            </a:r>
          </a:p>
        </p:txBody>
      </p:sp>
    </p:spTree>
  </p:cSld>
  <p:clrMapOvr>
    <a:masterClrMapping/>
  </p:clrMapOvr>
  <p:transition advTm="35474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>
            <a:extLst>
              <a:ext uri="{FF2B5EF4-FFF2-40B4-BE49-F238E27FC236}">
                <a16:creationId xmlns:a16="http://schemas.microsoft.com/office/drawing/2014/main" id="{0542FFE7-C904-C93C-4A84-42F811BFF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63" y="395288"/>
            <a:ext cx="8229600" cy="1600200"/>
          </a:xfrm>
        </p:spPr>
        <p:txBody>
          <a:bodyPr lIns="0" tIns="0" rIns="0" bIns="0"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600">
                <a:solidFill>
                  <a:srgbClr val="2F589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Using Simulated Annealing to Globally Minimize the Number of Upward Pointing Edges</a:t>
            </a:r>
          </a:p>
        </p:txBody>
      </p:sp>
      <p:sp>
        <p:nvSpPr>
          <p:cNvPr id="628" name="Shape 628">
            <a:extLst>
              <a:ext uri="{FF2B5EF4-FFF2-40B4-BE49-F238E27FC236}">
                <a16:creationId xmlns:a16="http://schemas.microsoft.com/office/drawing/2014/main" id="{1177FBEA-2837-0C02-8DA9-4C03B70B0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4333875"/>
            <a:ext cx="1028700" cy="165100"/>
          </a:xfrm>
          <a:prstGeom prst="rightArrow">
            <a:avLst>
              <a:gd name="adj1" fmla="val 50000"/>
              <a:gd name="adj2" fmla="val 49990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38100" dist="23000" dir="5400000" rotWithShape="0">
              <a:srgbClr val="808080">
                <a:alpha val="34998"/>
              </a:srgbClr>
            </a:outerShdw>
          </a:effectLst>
        </p:spPr>
        <p:txBody>
          <a:bodyPr lIns="0" tIns="0" rIns="0" bIns="0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 b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629" name="Shape 629">
            <a:extLst>
              <a:ext uri="{FF2B5EF4-FFF2-40B4-BE49-F238E27FC236}">
                <a16:creationId xmlns:a16="http://schemas.microsoft.com/office/drawing/2014/main" id="{68C86E2E-9F6D-0114-FAE2-15D67C013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0" y="3927475"/>
            <a:ext cx="1693863" cy="27622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pPr>
            <a:r>
              <a:rPr sz="1800" b="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relocating nodes</a:t>
            </a:r>
          </a:p>
        </p:txBody>
      </p:sp>
      <p:sp>
        <p:nvSpPr>
          <p:cNvPr id="630" name="Shape 630">
            <a:extLst>
              <a:ext uri="{FF2B5EF4-FFF2-40B4-BE49-F238E27FC236}">
                <a16:creationId xmlns:a16="http://schemas.microsoft.com/office/drawing/2014/main" id="{CC9AD002-A5FA-15C9-C6DA-24FAE16B3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3190875"/>
            <a:ext cx="2451100" cy="55403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800" b="0" ker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Probing direction is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800" b="0" ker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an optimization problem</a:t>
            </a:r>
          </a:p>
        </p:txBody>
      </p:sp>
      <p:sp>
        <p:nvSpPr>
          <p:cNvPr id="73733" name="Shape 633">
            <a:extLst>
              <a:ext uri="{FF2B5EF4-FFF2-40B4-BE49-F238E27FC236}">
                <a16:creationId xmlns:a16="http://schemas.microsoft.com/office/drawing/2014/main" id="{C4A3EDBD-9C7F-1F6A-64A1-E3A0A1771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3925" y="5491163"/>
            <a:ext cx="5619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0">
                <a:solidFill>
                  <a:srgbClr val="000000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￼</a:t>
            </a:r>
          </a:p>
        </p:txBody>
      </p:sp>
      <p:grpSp>
        <p:nvGrpSpPr>
          <p:cNvPr id="73734" name="Group 667">
            <a:extLst>
              <a:ext uri="{FF2B5EF4-FFF2-40B4-BE49-F238E27FC236}">
                <a16:creationId xmlns:a16="http://schemas.microsoft.com/office/drawing/2014/main" id="{0FF26E80-E697-26FC-D044-E24D71AA7D27}"/>
              </a:ext>
            </a:extLst>
          </p:cNvPr>
          <p:cNvGrpSpPr>
            <a:grpSpLocks/>
          </p:cNvGrpSpPr>
          <p:nvPr/>
        </p:nvGrpSpPr>
        <p:grpSpPr bwMode="auto">
          <a:xfrm>
            <a:off x="5611813" y="3290888"/>
            <a:ext cx="3038475" cy="2189162"/>
            <a:chOff x="0" y="0"/>
            <a:chExt cx="3039459" cy="2188446"/>
          </a:xfrm>
        </p:grpSpPr>
        <p:sp>
          <p:nvSpPr>
            <p:cNvPr id="634" name="Shape 634">
              <a:extLst>
                <a:ext uri="{FF2B5EF4-FFF2-40B4-BE49-F238E27FC236}">
                  <a16:creationId xmlns:a16="http://schemas.microsoft.com/office/drawing/2014/main" id="{A186F58B-C28F-5BF8-FAE4-A83D27B2B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696" y="38088"/>
              <a:ext cx="327131" cy="322157"/>
            </a:xfrm>
            <a:custGeom>
              <a:avLst/>
              <a:gdLst>
                <a:gd name="T0" fmla="*/ 45105761 w 19679"/>
                <a:gd name="T1" fmla="*/ 43159232 h 19679"/>
                <a:gd name="T2" fmla="*/ 45105761 w 19679"/>
                <a:gd name="T3" fmla="*/ 43159232 h 19679"/>
                <a:gd name="T4" fmla="*/ 45105761 w 19679"/>
                <a:gd name="T5" fmla="*/ 43159232 h 19679"/>
                <a:gd name="T6" fmla="*/ 45105761 w 19679"/>
                <a:gd name="T7" fmla="*/ 43159232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5" name="Shape 635">
              <a:extLst>
                <a:ext uri="{FF2B5EF4-FFF2-40B4-BE49-F238E27FC236}">
                  <a16:creationId xmlns:a16="http://schemas.microsoft.com/office/drawing/2014/main" id="{DFF42A0C-EE7F-C721-C0D2-1A72EACBD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624" y="25392"/>
              <a:ext cx="327131" cy="322157"/>
            </a:xfrm>
            <a:custGeom>
              <a:avLst/>
              <a:gdLst>
                <a:gd name="T0" fmla="*/ 45105761 w 19679"/>
                <a:gd name="T1" fmla="*/ 43159232 h 19679"/>
                <a:gd name="T2" fmla="*/ 45105761 w 19679"/>
                <a:gd name="T3" fmla="*/ 43159232 h 19679"/>
                <a:gd name="T4" fmla="*/ 45105761 w 19679"/>
                <a:gd name="T5" fmla="*/ 43159232 h 19679"/>
                <a:gd name="T6" fmla="*/ 45105761 w 19679"/>
                <a:gd name="T7" fmla="*/ 43159232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6" name="Shape 636">
              <a:extLst>
                <a:ext uri="{FF2B5EF4-FFF2-40B4-BE49-F238E27FC236}">
                  <a16:creationId xmlns:a16="http://schemas.microsoft.com/office/drawing/2014/main" id="{A4B739DE-F529-7FB7-F9C1-29869BB20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4553" y="25392"/>
              <a:ext cx="325543" cy="322157"/>
            </a:xfrm>
            <a:custGeom>
              <a:avLst/>
              <a:gdLst>
                <a:gd name="T0" fmla="*/ 44668903 w 19679"/>
                <a:gd name="T1" fmla="*/ 43159232 h 19679"/>
                <a:gd name="T2" fmla="*/ 44668903 w 19679"/>
                <a:gd name="T3" fmla="*/ 43159232 h 19679"/>
                <a:gd name="T4" fmla="*/ 44668903 w 19679"/>
                <a:gd name="T5" fmla="*/ 43159232 h 19679"/>
                <a:gd name="T6" fmla="*/ 44668903 w 19679"/>
                <a:gd name="T7" fmla="*/ 43159232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7" name="Shape 637">
              <a:extLst>
                <a:ext uri="{FF2B5EF4-FFF2-40B4-BE49-F238E27FC236}">
                  <a16:creationId xmlns:a16="http://schemas.microsoft.com/office/drawing/2014/main" id="{F0B144FD-20D4-6666-8911-13EE51E30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696" y="963297"/>
              <a:ext cx="327131" cy="322158"/>
            </a:xfrm>
            <a:custGeom>
              <a:avLst/>
              <a:gdLst>
                <a:gd name="T0" fmla="*/ 45105761 w 19679"/>
                <a:gd name="T1" fmla="*/ 43159497 h 19679"/>
                <a:gd name="T2" fmla="*/ 45105761 w 19679"/>
                <a:gd name="T3" fmla="*/ 43159497 h 19679"/>
                <a:gd name="T4" fmla="*/ 45105761 w 19679"/>
                <a:gd name="T5" fmla="*/ 43159497 h 19679"/>
                <a:gd name="T6" fmla="*/ 45105761 w 19679"/>
                <a:gd name="T7" fmla="*/ 4315949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8" name="Shape 638">
              <a:extLst>
                <a:ext uri="{FF2B5EF4-FFF2-40B4-BE49-F238E27FC236}">
                  <a16:creationId xmlns:a16="http://schemas.microsoft.com/office/drawing/2014/main" id="{579D44D1-59DA-1049-86BF-306CA3EE0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624" y="963297"/>
              <a:ext cx="327131" cy="322158"/>
            </a:xfrm>
            <a:custGeom>
              <a:avLst/>
              <a:gdLst>
                <a:gd name="T0" fmla="*/ 45105761 w 19679"/>
                <a:gd name="T1" fmla="*/ 43159497 h 19679"/>
                <a:gd name="T2" fmla="*/ 45105761 w 19679"/>
                <a:gd name="T3" fmla="*/ 43159497 h 19679"/>
                <a:gd name="T4" fmla="*/ 45105761 w 19679"/>
                <a:gd name="T5" fmla="*/ 43159497 h 19679"/>
                <a:gd name="T6" fmla="*/ 45105761 w 19679"/>
                <a:gd name="T7" fmla="*/ 4315949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9" name="Shape 639">
              <a:extLst>
                <a:ext uri="{FF2B5EF4-FFF2-40B4-BE49-F238E27FC236}">
                  <a16:creationId xmlns:a16="http://schemas.microsoft.com/office/drawing/2014/main" id="{F195EF55-4CA3-2BF3-8060-D489D6B06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4553" y="963297"/>
              <a:ext cx="325543" cy="322158"/>
            </a:xfrm>
            <a:custGeom>
              <a:avLst/>
              <a:gdLst>
                <a:gd name="T0" fmla="*/ 44668903 w 19679"/>
                <a:gd name="T1" fmla="*/ 43159497 h 19679"/>
                <a:gd name="T2" fmla="*/ 44668903 w 19679"/>
                <a:gd name="T3" fmla="*/ 43159497 h 19679"/>
                <a:gd name="T4" fmla="*/ 44668903 w 19679"/>
                <a:gd name="T5" fmla="*/ 43159497 h 19679"/>
                <a:gd name="T6" fmla="*/ 44668903 w 19679"/>
                <a:gd name="T7" fmla="*/ 4315949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0" name="Shape 640">
              <a:extLst>
                <a:ext uri="{FF2B5EF4-FFF2-40B4-BE49-F238E27FC236}">
                  <a16:creationId xmlns:a16="http://schemas.microsoft.com/office/drawing/2014/main" id="{E9AA3ED9-05F8-661D-EFBE-DA096AA47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866289"/>
              <a:ext cx="327131" cy="322157"/>
            </a:xfrm>
            <a:custGeom>
              <a:avLst/>
              <a:gdLst>
                <a:gd name="T0" fmla="*/ 45105761 w 19679"/>
                <a:gd name="T1" fmla="*/ 43159232 h 19679"/>
                <a:gd name="T2" fmla="*/ 45105761 w 19679"/>
                <a:gd name="T3" fmla="*/ 43159232 h 19679"/>
                <a:gd name="T4" fmla="*/ 45105761 w 19679"/>
                <a:gd name="T5" fmla="*/ 43159232 h 19679"/>
                <a:gd name="T6" fmla="*/ 45105761 w 19679"/>
                <a:gd name="T7" fmla="*/ 43159232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1" name="Shape 641">
              <a:extLst>
                <a:ext uri="{FF2B5EF4-FFF2-40B4-BE49-F238E27FC236}">
                  <a16:creationId xmlns:a16="http://schemas.microsoft.com/office/drawing/2014/main" id="{589D524B-45B8-925F-01E9-ED6E6E07A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72" y="1866289"/>
              <a:ext cx="327131" cy="322157"/>
            </a:xfrm>
            <a:custGeom>
              <a:avLst/>
              <a:gdLst>
                <a:gd name="T0" fmla="*/ 45105761 w 19679"/>
                <a:gd name="T1" fmla="*/ 43159232 h 19679"/>
                <a:gd name="T2" fmla="*/ 45105761 w 19679"/>
                <a:gd name="T3" fmla="*/ 43159232 h 19679"/>
                <a:gd name="T4" fmla="*/ 45105761 w 19679"/>
                <a:gd name="T5" fmla="*/ 43159232 h 19679"/>
                <a:gd name="T6" fmla="*/ 45105761 w 19679"/>
                <a:gd name="T7" fmla="*/ 43159232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2" name="Shape 642">
              <a:extLst>
                <a:ext uri="{FF2B5EF4-FFF2-40B4-BE49-F238E27FC236}">
                  <a16:creationId xmlns:a16="http://schemas.microsoft.com/office/drawing/2014/main" id="{D5385099-80F4-B538-67F0-8C238E5A4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7332" y="1866289"/>
              <a:ext cx="325543" cy="322157"/>
            </a:xfrm>
            <a:custGeom>
              <a:avLst/>
              <a:gdLst>
                <a:gd name="T0" fmla="*/ 44668903 w 19679"/>
                <a:gd name="T1" fmla="*/ 43159232 h 19679"/>
                <a:gd name="T2" fmla="*/ 44668903 w 19679"/>
                <a:gd name="T3" fmla="*/ 43159232 h 19679"/>
                <a:gd name="T4" fmla="*/ 44668903 w 19679"/>
                <a:gd name="T5" fmla="*/ 43159232 h 19679"/>
                <a:gd name="T6" fmla="*/ 44668903 w 19679"/>
                <a:gd name="T7" fmla="*/ 43159232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3" name="Shape 643">
              <a:extLst>
                <a:ext uri="{FF2B5EF4-FFF2-40B4-BE49-F238E27FC236}">
                  <a16:creationId xmlns:a16="http://schemas.microsoft.com/office/drawing/2014/main" id="{6D53456F-604E-C049-506A-7037FD13A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328" y="1866289"/>
              <a:ext cx="327131" cy="322157"/>
            </a:xfrm>
            <a:custGeom>
              <a:avLst/>
              <a:gdLst>
                <a:gd name="T0" fmla="*/ 45105761 w 19679"/>
                <a:gd name="T1" fmla="*/ 43159232 h 19679"/>
                <a:gd name="T2" fmla="*/ 45105761 w 19679"/>
                <a:gd name="T3" fmla="*/ 43159232 h 19679"/>
                <a:gd name="T4" fmla="*/ 45105761 w 19679"/>
                <a:gd name="T5" fmla="*/ 43159232 h 19679"/>
                <a:gd name="T6" fmla="*/ 45105761 w 19679"/>
                <a:gd name="T7" fmla="*/ 43159232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4" name="Shape 644">
              <a:extLst>
                <a:ext uri="{FF2B5EF4-FFF2-40B4-BE49-F238E27FC236}">
                  <a16:creationId xmlns:a16="http://schemas.microsoft.com/office/drawing/2014/main" id="{597B97B5-E3D3-6C40-F0A7-675142A456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4262" y="387223"/>
              <a:ext cx="0" cy="577661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5" name="Shape 645">
              <a:extLst>
                <a:ext uri="{FF2B5EF4-FFF2-40B4-BE49-F238E27FC236}">
                  <a16:creationId xmlns:a16="http://schemas.microsoft.com/office/drawing/2014/main" id="{4A0B7A03-F203-1D36-BB76-8D61340E04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6066" y="325331"/>
              <a:ext cx="679670" cy="680815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6" name="Shape 646">
              <a:extLst>
                <a:ext uri="{FF2B5EF4-FFF2-40B4-BE49-F238E27FC236}">
                  <a16:creationId xmlns:a16="http://schemas.microsoft.com/office/drawing/2014/main" id="{0ACBEFB0-A62C-1463-22FA-430BD23382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9130" y="372940"/>
              <a:ext cx="0" cy="577661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7" name="Shape 647">
              <a:extLst>
                <a:ext uri="{FF2B5EF4-FFF2-40B4-BE49-F238E27FC236}">
                  <a16:creationId xmlns:a16="http://schemas.microsoft.com/office/drawing/2014/main" id="{0A5A1E11-AB20-65DA-749E-F95FD72100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8118" y="372940"/>
              <a:ext cx="0" cy="577661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8" name="Shape 648">
              <a:extLst>
                <a:ext uri="{FF2B5EF4-FFF2-40B4-BE49-F238E27FC236}">
                  <a16:creationId xmlns:a16="http://schemas.microsoft.com/office/drawing/2014/main" id="{887A06B1-33E6-08D4-5AB2-A2954C97E6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48403" y="360244"/>
              <a:ext cx="643146" cy="642728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9" name="Shape 649">
              <a:extLst>
                <a:ext uri="{FF2B5EF4-FFF2-40B4-BE49-F238E27FC236}">
                  <a16:creationId xmlns:a16="http://schemas.microsoft.com/office/drawing/2014/main" id="{860F8D90-A5F2-C008-297E-EBE1A1FCA2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7730" y="1296563"/>
              <a:ext cx="343011" cy="569727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0" name="Shape 650">
              <a:extLst>
                <a:ext uri="{FF2B5EF4-FFF2-40B4-BE49-F238E27FC236}">
                  <a16:creationId xmlns:a16="http://schemas.microsoft.com/office/drawing/2014/main" id="{56D225FD-E8BA-FBC5-5DF8-7CB39E34E7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5078" y="1309259"/>
              <a:ext cx="331894" cy="544335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1" name="Shape 651">
              <a:extLst>
                <a:ext uri="{FF2B5EF4-FFF2-40B4-BE49-F238E27FC236}">
                  <a16:creationId xmlns:a16="http://schemas.microsoft.com/office/drawing/2014/main" id="{A55873C3-68CA-D122-291F-85CD3BDC92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27490" y="1290215"/>
              <a:ext cx="463700" cy="584009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2" name="Shape 652">
              <a:extLst>
                <a:ext uri="{FF2B5EF4-FFF2-40B4-BE49-F238E27FC236}">
                  <a16:creationId xmlns:a16="http://schemas.microsoft.com/office/drawing/2014/main" id="{9882462C-4038-25BC-72C3-69E9161B26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7070" y="1290215"/>
              <a:ext cx="343011" cy="584009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3" name="Shape 653">
              <a:extLst>
                <a:ext uri="{FF2B5EF4-FFF2-40B4-BE49-F238E27FC236}">
                  <a16:creationId xmlns:a16="http://schemas.microsoft.com/office/drawing/2014/main" id="{DD5BC341-7319-A3DB-C6C7-884F4C099D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6874" y="1315607"/>
              <a:ext cx="214382" cy="571313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4" name="Shape 654">
              <a:extLst>
                <a:ext uri="{FF2B5EF4-FFF2-40B4-BE49-F238E27FC236}">
                  <a16:creationId xmlns:a16="http://schemas.microsoft.com/office/drawing/2014/main" id="{4DF35278-7754-876D-CE65-AA508F8088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08883" y="1310846"/>
              <a:ext cx="419236" cy="576074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5" name="Shape 655">
              <a:extLst>
                <a:ext uri="{FF2B5EF4-FFF2-40B4-BE49-F238E27FC236}">
                  <a16:creationId xmlns:a16="http://schemas.microsoft.com/office/drawing/2014/main" id="{9EE8B18F-33D5-7404-F7AB-6C2813F1D8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73542" y="1283867"/>
              <a:ext cx="1257707" cy="641140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6" name="Shape 656">
              <a:extLst>
                <a:ext uri="{FF2B5EF4-FFF2-40B4-BE49-F238E27FC236}">
                  <a16:creationId xmlns:a16="http://schemas.microsoft.com/office/drawing/2014/main" id="{559EE56B-7268-BA54-5233-3CD061ACF4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6486" y="1266411"/>
              <a:ext cx="1124314" cy="610987"/>
            </a:xfrm>
            <a:prstGeom prst="line">
              <a:avLst/>
            </a:prstGeom>
            <a:noFill/>
            <a:ln w="28575">
              <a:solidFill>
                <a:srgbClr val="FF2600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7" name="Shape 657">
              <a:extLst>
                <a:ext uri="{FF2B5EF4-FFF2-40B4-BE49-F238E27FC236}">
                  <a16:creationId xmlns:a16="http://schemas.microsoft.com/office/drawing/2014/main" id="{2BEE1087-1780-4742-0097-74EC6DA81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984" y="11108"/>
              <a:ext cx="128630" cy="2761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658" name="Shape 658">
              <a:extLst>
                <a:ext uri="{FF2B5EF4-FFF2-40B4-BE49-F238E27FC236}">
                  <a16:creationId xmlns:a16="http://schemas.microsoft.com/office/drawing/2014/main" id="{12C34C5E-830F-6757-95C4-F4D42E069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40" y="1852006"/>
              <a:ext cx="128629" cy="2777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659" name="Shape 659">
              <a:extLst>
                <a:ext uri="{FF2B5EF4-FFF2-40B4-BE49-F238E27FC236}">
                  <a16:creationId xmlns:a16="http://schemas.microsoft.com/office/drawing/2014/main" id="{96A63CF7-E765-EA5F-E0DA-637C19602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1145" y="11108"/>
              <a:ext cx="128630" cy="2761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660" name="Shape 660">
              <a:extLst>
                <a:ext uri="{FF2B5EF4-FFF2-40B4-BE49-F238E27FC236}">
                  <a16:creationId xmlns:a16="http://schemas.microsoft.com/office/drawing/2014/main" id="{77DA2EF2-71F8-B19E-3F59-49223DD30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193" y="939493"/>
              <a:ext cx="128630" cy="2777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661" name="Shape 661">
              <a:extLst>
                <a:ext uri="{FF2B5EF4-FFF2-40B4-BE49-F238E27FC236}">
                  <a16:creationId xmlns:a16="http://schemas.microsoft.com/office/drawing/2014/main" id="{4DB7F1C7-8B80-69BF-6A27-8CB6CFF385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452" y="1847246"/>
              <a:ext cx="128630" cy="2761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662" name="Shape 662">
              <a:extLst>
                <a:ext uri="{FF2B5EF4-FFF2-40B4-BE49-F238E27FC236}">
                  <a16:creationId xmlns:a16="http://schemas.microsoft.com/office/drawing/2014/main" id="{77CBC50A-2D8A-289D-6F51-CC14FBCB1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1324" y="1852006"/>
              <a:ext cx="127041" cy="2777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663" name="Shape 663">
              <a:extLst>
                <a:ext uri="{FF2B5EF4-FFF2-40B4-BE49-F238E27FC236}">
                  <a16:creationId xmlns:a16="http://schemas.microsoft.com/office/drawing/2014/main" id="{D20CB838-D651-8715-6253-4EE40E226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9557" y="939493"/>
              <a:ext cx="127041" cy="2777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664" name="Shape 664">
              <a:extLst>
                <a:ext uri="{FF2B5EF4-FFF2-40B4-BE49-F238E27FC236}">
                  <a16:creationId xmlns:a16="http://schemas.microsoft.com/office/drawing/2014/main" id="{AB7855B0-0E0E-D04D-0A65-3C3C0D63C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2673" y="1842484"/>
              <a:ext cx="128629" cy="2777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665" name="Shape 665">
              <a:extLst>
                <a:ext uri="{FF2B5EF4-FFF2-40B4-BE49-F238E27FC236}">
                  <a16:creationId xmlns:a16="http://schemas.microsoft.com/office/drawing/2014/main" id="{F209E061-DACC-F209-1435-D669FEB85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688" y="952188"/>
              <a:ext cx="127041" cy="2761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666" name="Shape 666">
              <a:extLst>
                <a:ext uri="{FF2B5EF4-FFF2-40B4-BE49-F238E27FC236}">
                  <a16:creationId xmlns:a16="http://schemas.microsoft.com/office/drawing/2014/main" id="{6119F672-F4F7-E860-1701-07F3354D7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5968" y="0"/>
              <a:ext cx="255671" cy="2777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</a:p>
          </p:txBody>
        </p:sp>
      </p:grpSp>
      <p:grpSp>
        <p:nvGrpSpPr>
          <p:cNvPr id="73735" name="Group 701">
            <a:extLst>
              <a:ext uri="{FF2B5EF4-FFF2-40B4-BE49-F238E27FC236}">
                <a16:creationId xmlns:a16="http://schemas.microsoft.com/office/drawing/2014/main" id="{D5AC993D-1396-8F75-7CA4-8ECF21C857FB}"/>
              </a:ext>
            </a:extLst>
          </p:cNvPr>
          <p:cNvGrpSpPr>
            <a:grpSpLocks/>
          </p:cNvGrpSpPr>
          <p:nvPr/>
        </p:nvGrpSpPr>
        <p:grpSpPr bwMode="auto">
          <a:xfrm>
            <a:off x="560388" y="3313113"/>
            <a:ext cx="3284537" cy="2312987"/>
            <a:chOff x="415298" y="101543"/>
            <a:chExt cx="3284494" cy="2314063"/>
          </a:xfrm>
        </p:grpSpPr>
        <p:sp>
          <p:nvSpPr>
            <p:cNvPr id="668" name="Shape 668">
              <a:extLst>
                <a:ext uri="{FF2B5EF4-FFF2-40B4-BE49-F238E27FC236}">
                  <a16:creationId xmlns:a16="http://schemas.microsoft.com/office/drawing/2014/main" id="{9BDCAA30-770F-D8FB-343F-D0061823C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640" y="128543"/>
              <a:ext cx="327021" cy="322413"/>
            </a:xfrm>
            <a:custGeom>
              <a:avLst/>
              <a:gdLst>
                <a:gd name="T0" fmla="*/ 45075439 w 19679"/>
                <a:gd name="T1" fmla="*/ 43227852 h 19679"/>
                <a:gd name="T2" fmla="*/ 45075439 w 19679"/>
                <a:gd name="T3" fmla="*/ 43227852 h 19679"/>
                <a:gd name="T4" fmla="*/ 45075439 w 19679"/>
                <a:gd name="T5" fmla="*/ 43227852 h 19679"/>
                <a:gd name="T6" fmla="*/ 45075439 w 19679"/>
                <a:gd name="T7" fmla="*/ 43227852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9" name="Shape 669">
              <a:extLst>
                <a:ext uri="{FF2B5EF4-FFF2-40B4-BE49-F238E27FC236}">
                  <a16:creationId xmlns:a16="http://schemas.microsoft.com/office/drawing/2014/main" id="{39F9E39C-4718-17FA-E98D-079B3DEEB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3252" y="115837"/>
              <a:ext cx="325433" cy="322413"/>
            </a:xfrm>
            <a:custGeom>
              <a:avLst/>
              <a:gdLst>
                <a:gd name="T0" fmla="*/ 44638728 w 19679"/>
                <a:gd name="T1" fmla="*/ 43227852 h 19679"/>
                <a:gd name="T2" fmla="*/ 44638728 w 19679"/>
                <a:gd name="T3" fmla="*/ 43227852 h 19679"/>
                <a:gd name="T4" fmla="*/ 44638728 w 19679"/>
                <a:gd name="T5" fmla="*/ 43227852 h 19679"/>
                <a:gd name="T6" fmla="*/ 44638728 w 19679"/>
                <a:gd name="T7" fmla="*/ 43227852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0" name="Shape 670">
              <a:extLst>
                <a:ext uri="{FF2B5EF4-FFF2-40B4-BE49-F238E27FC236}">
                  <a16:creationId xmlns:a16="http://schemas.microsoft.com/office/drawing/2014/main" id="{8B79F80A-A469-C6A6-0C50-3C502EE78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5265" y="115837"/>
              <a:ext cx="325433" cy="322413"/>
            </a:xfrm>
            <a:custGeom>
              <a:avLst/>
              <a:gdLst>
                <a:gd name="T0" fmla="*/ 44638728 w 19679"/>
                <a:gd name="T1" fmla="*/ 43227852 h 19679"/>
                <a:gd name="T2" fmla="*/ 44638728 w 19679"/>
                <a:gd name="T3" fmla="*/ 43227852 h 19679"/>
                <a:gd name="T4" fmla="*/ 44638728 w 19679"/>
                <a:gd name="T5" fmla="*/ 43227852 h 19679"/>
                <a:gd name="T6" fmla="*/ 44638728 w 19679"/>
                <a:gd name="T7" fmla="*/ 43227852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1" name="Shape 671">
              <a:extLst>
                <a:ext uri="{FF2B5EF4-FFF2-40B4-BE49-F238E27FC236}">
                  <a16:creationId xmlns:a16="http://schemas.microsoft.com/office/drawing/2014/main" id="{87B1BE33-C5C3-C6BE-C810-EA9F3BFD8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640" y="1054486"/>
              <a:ext cx="327021" cy="322412"/>
            </a:xfrm>
            <a:custGeom>
              <a:avLst/>
              <a:gdLst>
                <a:gd name="T0" fmla="*/ 45075439 w 19679"/>
                <a:gd name="T1" fmla="*/ 43227570 h 19679"/>
                <a:gd name="T2" fmla="*/ 45075439 w 19679"/>
                <a:gd name="T3" fmla="*/ 43227570 h 19679"/>
                <a:gd name="T4" fmla="*/ 45075439 w 19679"/>
                <a:gd name="T5" fmla="*/ 43227570 h 19679"/>
                <a:gd name="T6" fmla="*/ 45075439 w 19679"/>
                <a:gd name="T7" fmla="*/ 43227570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2" name="Shape 672">
              <a:extLst>
                <a:ext uri="{FF2B5EF4-FFF2-40B4-BE49-F238E27FC236}">
                  <a16:creationId xmlns:a16="http://schemas.microsoft.com/office/drawing/2014/main" id="{83D269C6-3AE0-966E-BDBE-4A67A8E84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8965" y="1054486"/>
              <a:ext cx="327021" cy="322412"/>
            </a:xfrm>
            <a:custGeom>
              <a:avLst/>
              <a:gdLst>
                <a:gd name="T0" fmla="*/ 45075439 w 19679"/>
                <a:gd name="T1" fmla="*/ 43227570 h 19679"/>
                <a:gd name="T2" fmla="*/ 45075439 w 19679"/>
                <a:gd name="T3" fmla="*/ 43227570 h 19679"/>
                <a:gd name="T4" fmla="*/ 45075439 w 19679"/>
                <a:gd name="T5" fmla="*/ 43227570 h 19679"/>
                <a:gd name="T6" fmla="*/ 45075439 w 19679"/>
                <a:gd name="T7" fmla="*/ 43227570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3" name="Shape 673">
              <a:extLst>
                <a:ext uri="{FF2B5EF4-FFF2-40B4-BE49-F238E27FC236}">
                  <a16:creationId xmlns:a16="http://schemas.microsoft.com/office/drawing/2014/main" id="{13D98C5D-BDE1-164C-00BF-131D1CB35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865" y="1029074"/>
              <a:ext cx="325433" cy="322412"/>
            </a:xfrm>
            <a:custGeom>
              <a:avLst/>
              <a:gdLst>
                <a:gd name="T0" fmla="*/ 44638728 w 19679"/>
                <a:gd name="T1" fmla="*/ 43227570 h 19679"/>
                <a:gd name="T2" fmla="*/ 44638728 w 19679"/>
                <a:gd name="T3" fmla="*/ 43227570 h 19679"/>
                <a:gd name="T4" fmla="*/ 44638728 w 19679"/>
                <a:gd name="T5" fmla="*/ 43227570 h 19679"/>
                <a:gd name="T6" fmla="*/ 44638728 w 19679"/>
                <a:gd name="T7" fmla="*/ 43227570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4" name="Shape 674">
              <a:extLst>
                <a:ext uri="{FF2B5EF4-FFF2-40B4-BE49-F238E27FC236}">
                  <a16:creationId xmlns:a16="http://schemas.microsoft.com/office/drawing/2014/main" id="{8283256C-850B-E8E5-22B2-48E7FFA7D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298" y="1945487"/>
              <a:ext cx="327021" cy="322413"/>
            </a:xfrm>
            <a:custGeom>
              <a:avLst/>
              <a:gdLst>
                <a:gd name="T0" fmla="*/ 45075439 w 19679"/>
                <a:gd name="T1" fmla="*/ 43227852 h 19679"/>
                <a:gd name="T2" fmla="*/ 45075439 w 19679"/>
                <a:gd name="T3" fmla="*/ 43227852 h 19679"/>
                <a:gd name="T4" fmla="*/ 45075439 w 19679"/>
                <a:gd name="T5" fmla="*/ 43227852 h 19679"/>
                <a:gd name="T6" fmla="*/ 45075439 w 19679"/>
                <a:gd name="T7" fmla="*/ 43227852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5" name="Shape 675">
              <a:extLst>
                <a:ext uri="{FF2B5EF4-FFF2-40B4-BE49-F238E27FC236}">
                  <a16:creationId xmlns:a16="http://schemas.microsoft.com/office/drawing/2014/main" id="{62A5DE62-853E-58B2-F982-C05B76CD1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671" y="1956606"/>
              <a:ext cx="327021" cy="322412"/>
            </a:xfrm>
            <a:custGeom>
              <a:avLst/>
              <a:gdLst>
                <a:gd name="T0" fmla="*/ 45075439 w 19679"/>
                <a:gd name="T1" fmla="*/ 43227570 h 19679"/>
                <a:gd name="T2" fmla="*/ 45075439 w 19679"/>
                <a:gd name="T3" fmla="*/ 43227570 h 19679"/>
                <a:gd name="T4" fmla="*/ 45075439 w 19679"/>
                <a:gd name="T5" fmla="*/ 43227570 h 19679"/>
                <a:gd name="T6" fmla="*/ 45075439 w 19679"/>
                <a:gd name="T7" fmla="*/ 43227570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6" name="Shape 676">
              <a:extLst>
                <a:ext uri="{FF2B5EF4-FFF2-40B4-BE49-F238E27FC236}">
                  <a16:creationId xmlns:a16="http://schemas.microsoft.com/office/drawing/2014/main" id="{2B1D42BD-1D2E-5D00-221B-A946CDF8C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822" y="1956606"/>
              <a:ext cx="325433" cy="322412"/>
            </a:xfrm>
            <a:custGeom>
              <a:avLst/>
              <a:gdLst>
                <a:gd name="T0" fmla="*/ 44638728 w 19679"/>
                <a:gd name="T1" fmla="*/ 43227570 h 19679"/>
                <a:gd name="T2" fmla="*/ 44638728 w 19679"/>
                <a:gd name="T3" fmla="*/ 43227570 h 19679"/>
                <a:gd name="T4" fmla="*/ 44638728 w 19679"/>
                <a:gd name="T5" fmla="*/ 43227570 h 19679"/>
                <a:gd name="T6" fmla="*/ 44638728 w 19679"/>
                <a:gd name="T7" fmla="*/ 43227570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7" name="Shape 677">
              <a:extLst>
                <a:ext uri="{FF2B5EF4-FFF2-40B4-BE49-F238E27FC236}">
                  <a16:creationId xmlns:a16="http://schemas.microsoft.com/office/drawing/2014/main" id="{ABB961B6-DEA3-BB83-1BB1-D93471CAC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523" y="1956606"/>
              <a:ext cx="327021" cy="322412"/>
            </a:xfrm>
            <a:custGeom>
              <a:avLst/>
              <a:gdLst>
                <a:gd name="T0" fmla="*/ 45075439 w 19679"/>
                <a:gd name="T1" fmla="*/ 43227570 h 19679"/>
                <a:gd name="T2" fmla="*/ 45075439 w 19679"/>
                <a:gd name="T3" fmla="*/ 43227570 h 19679"/>
                <a:gd name="T4" fmla="*/ 45075439 w 19679"/>
                <a:gd name="T5" fmla="*/ 43227570 h 19679"/>
                <a:gd name="T6" fmla="*/ 45075439 w 19679"/>
                <a:gd name="T7" fmla="*/ 43227570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076B4"/>
              </a:solidFill>
              <a:prstDash val="solid"/>
              <a:bevel/>
              <a:headEnd/>
              <a:tailEnd/>
            </a:ln>
            <a:effectLst>
              <a:outerShdw blurRad="381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8" name="Shape 678">
              <a:extLst>
                <a:ext uri="{FF2B5EF4-FFF2-40B4-BE49-F238E27FC236}">
                  <a16:creationId xmlns:a16="http://schemas.microsoft.com/office/drawing/2014/main" id="{C1185627-F5FE-1E5A-7B64-77590D4ED6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9607" y="477955"/>
              <a:ext cx="527043" cy="1461179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9" name="Shape 679">
              <a:extLst>
                <a:ext uri="{FF2B5EF4-FFF2-40B4-BE49-F238E27FC236}">
                  <a16:creationId xmlns:a16="http://schemas.microsoft.com/office/drawing/2014/main" id="{BE19137D-28BF-7025-2C1A-937A91FAEA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4700" y="463661"/>
              <a:ext cx="0" cy="576530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0" name="Shape 680">
              <a:extLst>
                <a:ext uri="{FF2B5EF4-FFF2-40B4-BE49-F238E27FC236}">
                  <a16:creationId xmlns:a16="http://schemas.microsoft.com/office/drawing/2014/main" id="{2B174A70-5716-BCEB-818F-8C6E0C8292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1788" y="463661"/>
              <a:ext cx="0" cy="576530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1" name="Shape 681">
              <a:extLst>
                <a:ext uri="{FF2B5EF4-FFF2-40B4-BE49-F238E27FC236}">
                  <a16:creationId xmlns:a16="http://schemas.microsoft.com/office/drawing/2014/main" id="{83A38996-5499-E574-F465-D6012BECB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2961" y="470014"/>
              <a:ext cx="1025512" cy="1593003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2" name="Shape 682">
              <a:extLst>
                <a:ext uri="{FF2B5EF4-FFF2-40B4-BE49-F238E27FC236}">
                  <a16:creationId xmlns:a16="http://schemas.microsoft.com/office/drawing/2014/main" id="{4BFA6C85-CFE9-7314-D229-77D01F8B67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7869" y="1362604"/>
              <a:ext cx="433381" cy="621001"/>
            </a:xfrm>
            <a:prstGeom prst="line">
              <a:avLst/>
            </a:prstGeom>
            <a:noFill/>
            <a:ln w="28575">
              <a:solidFill>
                <a:srgbClr val="FF2600"/>
              </a:solidFill>
              <a:bevel/>
              <a:headEnd type="triangle" w="med" len="med"/>
              <a:tailEnd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3" name="Shape 683">
              <a:extLst>
                <a:ext uri="{FF2B5EF4-FFF2-40B4-BE49-F238E27FC236}">
                  <a16:creationId xmlns:a16="http://schemas.microsoft.com/office/drawing/2014/main" id="{634EA923-DBC0-BE28-4226-2CCC4FEF8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314" y="101543"/>
              <a:ext cx="128585" cy="2763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684" name="Shape 684">
              <a:extLst>
                <a:ext uri="{FF2B5EF4-FFF2-40B4-BE49-F238E27FC236}">
                  <a16:creationId xmlns:a16="http://schemas.microsoft.com/office/drawing/2014/main" id="{C598FC13-2857-77D2-1795-157461765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922" y="1931194"/>
              <a:ext cx="128585" cy="2779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685" name="Shape 685">
              <a:extLst>
                <a:ext uri="{FF2B5EF4-FFF2-40B4-BE49-F238E27FC236}">
                  <a16:creationId xmlns:a16="http://schemas.microsoft.com/office/drawing/2014/main" id="{56FBEB86-EEC9-31EF-53F8-91D2A0F6A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052" y="101543"/>
              <a:ext cx="128585" cy="2763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686" name="Shape 686">
              <a:extLst>
                <a:ext uri="{FF2B5EF4-FFF2-40B4-BE49-F238E27FC236}">
                  <a16:creationId xmlns:a16="http://schemas.microsoft.com/office/drawing/2014/main" id="{BB5E6154-E5F1-C897-9960-228FF4855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7489" y="1030662"/>
              <a:ext cx="126998" cy="2779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687" name="Shape 687">
              <a:extLst>
                <a:ext uri="{FF2B5EF4-FFF2-40B4-BE49-F238E27FC236}">
                  <a16:creationId xmlns:a16="http://schemas.microsoft.com/office/drawing/2014/main" id="{B8D192E8-FD88-91A2-5E21-B92D7C63E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7645" y="1950253"/>
              <a:ext cx="128586" cy="2779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688" name="Shape 688">
              <a:extLst>
                <a:ext uri="{FF2B5EF4-FFF2-40B4-BE49-F238E27FC236}">
                  <a16:creationId xmlns:a16="http://schemas.microsoft.com/office/drawing/2014/main" id="{2BEF3273-9A0F-5FDC-F8E3-5AB7D2A58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9009" y="1942311"/>
              <a:ext cx="257172" cy="2779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689" name="Shape 689">
              <a:extLst>
                <a:ext uri="{FF2B5EF4-FFF2-40B4-BE49-F238E27FC236}">
                  <a16:creationId xmlns:a16="http://schemas.microsoft.com/office/drawing/2014/main" id="{AC0D10E4-843D-1941-B1D9-FD44E3754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577" y="1030662"/>
              <a:ext cx="128585" cy="2779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690" name="Shape 690">
              <a:extLst>
                <a:ext uri="{FF2B5EF4-FFF2-40B4-BE49-F238E27FC236}">
                  <a16:creationId xmlns:a16="http://schemas.microsoft.com/office/drawing/2014/main" id="{2E160454-723A-4DCE-43F4-3B706BB48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7847" y="1934370"/>
              <a:ext cx="128586" cy="2763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691" name="Shape 691">
              <a:extLst>
                <a:ext uri="{FF2B5EF4-FFF2-40B4-BE49-F238E27FC236}">
                  <a16:creationId xmlns:a16="http://schemas.microsoft.com/office/drawing/2014/main" id="{9EC37C20-C27C-F560-6516-AEF1CEDFC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026" y="1041780"/>
              <a:ext cx="128586" cy="2779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692" name="Shape 692">
              <a:extLst>
                <a:ext uri="{FF2B5EF4-FFF2-40B4-BE49-F238E27FC236}">
                  <a16:creationId xmlns:a16="http://schemas.microsoft.com/office/drawing/2014/main" id="{D7F5F0C8-2281-C3E6-688B-245F802A2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088" y="115837"/>
              <a:ext cx="126998" cy="2779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</a:p>
          </p:txBody>
        </p:sp>
        <p:cxnSp>
          <p:nvCxnSpPr>
            <p:cNvPr id="693" name="Connector 693">
              <a:extLst>
                <a:ext uri="{FF2B5EF4-FFF2-40B4-BE49-F238E27FC236}">
                  <a16:creationId xmlns:a16="http://schemas.microsoft.com/office/drawing/2014/main" id="{51B27F6C-93AE-8C3A-2E65-55DD5B74D710}"/>
                </a:ext>
              </a:extLst>
            </p:cNvPr>
            <p:cNvCxnSpPr>
              <a:cxnSpLocks noChangeShapeType="1"/>
              <a:stCxn id="683" idx="0"/>
              <a:endCxn id="670" idx="0"/>
            </p:cNvCxnSpPr>
            <p:nvPr/>
          </p:nvCxnSpPr>
          <p:spPr bwMode="auto">
            <a:xfrm>
              <a:off x="1186813" y="101543"/>
              <a:ext cx="1930375" cy="174706"/>
            </a:xfrm>
            <a:prstGeom prst="straightConnector1">
              <a:avLst/>
            </a:prstGeom>
            <a:noFill/>
            <a:ln w="28575">
              <a:solidFill>
                <a:srgbClr val="FF2600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94" name="Connector 694">
              <a:extLst>
                <a:ext uri="{FF2B5EF4-FFF2-40B4-BE49-F238E27FC236}">
                  <a16:creationId xmlns:a16="http://schemas.microsoft.com/office/drawing/2014/main" id="{ED9BB969-E013-B21B-6C17-4FB3DA29B3FF}"/>
                </a:ext>
              </a:extLst>
            </p:cNvPr>
            <p:cNvCxnSpPr>
              <a:cxnSpLocks noChangeShapeType="1"/>
              <a:stCxn id="687" idx="0"/>
              <a:endCxn id="692" idx="0"/>
            </p:cNvCxnSpPr>
            <p:nvPr/>
          </p:nvCxnSpPr>
          <p:spPr bwMode="auto">
            <a:xfrm flipV="1">
              <a:off x="1602732" y="115837"/>
              <a:ext cx="1539855" cy="1834416"/>
            </a:xfrm>
            <a:prstGeom prst="straightConnector1">
              <a:avLst/>
            </a:prstGeom>
            <a:noFill/>
            <a:ln w="28575">
              <a:solidFill>
                <a:srgbClr val="FF2600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703" name="Shape 703">
              <a:extLst>
                <a:ext uri="{FF2B5EF4-FFF2-40B4-BE49-F238E27FC236}">
                  <a16:creationId xmlns:a16="http://schemas.microsoft.com/office/drawing/2014/main" id="{E68C11BE-4F72-FA80-B03E-AF543D4F4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7780" y="520838"/>
              <a:ext cx="962012" cy="1894768"/>
            </a:xfrm>
            <a:custGeom>
              <a:avLst/>
              <a:gdLst>
                <a:gd name="T0" fmla="*/ 1631250633 w 16518"/>
                <a:gd name="T1" fmla="*/ 2147483646 h 18265"/>
                <a:gd name="T2" fmla="*/ 1631250633 w 16518"/>
                <a:gd name="T3" fmla="*/ 2147483646 h 18265"/>
                <a:gd name="T4" fmla="*/ 1631250633 w 16518"/>
                <a:gd name="T5" fmla="*/ 2147483646 h 18265"/>
                <a:gd name="T6" fmla="*/ 1631250633 w 16518"/>
                <a:gd name="T7" fmla="*/ 2147483646 h 18265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18" h="18265" extrusionOk="0">
                  <a:moveTo>
                    <a:pt x="0" y="16306"/>
                  </a:moveTo>
                  <a:cubicBezTo>
                    <a:pt x="18968" y="21600"/>
                    <a:pt x="21600" y="16165"/>
                    <a:pt x="7896" y="0"/>
                  </a:cubicBezTo>
                </a:path>
              </a:pathLst>
            </a:custGeom>
            <a:noFill/>
            <a:ln w="28575" cap="flat">
              <a:solidFill>
                <a:srgbClr val="FF2600"/>
              </a:solidFill>
              <a:prstDash val="solid"/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696" name="Connector 696">
              <a:extLst>
                <a:ext uri="{FF2B5EF4-FFF2-40B4-BE49-F238E27FC236}">
                  <a16:creationId xmlns:a16="http://schemas.microsoft.com/office/drawing/2014/main" id="{16A567E9-99B0-F026-879F-4911537596C7}"/>
                </a:ext>
              </a:extLst>
            </p:cNvPr>
            <p:cNvCxnSpPr>
              <a:cxnSpLocks noChangeShapeType="1"/>
              <a:stCxn id="688" idx="0"/>
              <a:endCxn id="669" idx="0"/>
            </p:cNvCxnSpPr>
            <p:nvPr/>
          </p:nvCxnSpPr>
          <p:spPr bwMode="auto">
            <a:xfrm flipH="1" flipV="1">
              <a:off x="2156762" y="276249"/>
              <a:ext cx="350833" cy="1666062"/>
            </a:xfrm>
            <a:prstGeom prst="straightConnector1">
              <a:avLst/>
            </a:prstGeom>
            <a:noFill/>
            <a:ln w="28575">
              <a:solidFill>
                <a:srgbClr val="FF2600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697" name="Shape 697">
              <a:extLst>
                <a:ext uri="{FF2B5EF4-FFF2-40B4-BE49-F238E27FC236}">
                  <a16:creationId xmlns:a16="http://schemas.microsoft.com/office/drawing/2014/main" id="{17343133-5578-80E3-FDA5-4BF57A8FED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1368" y="1313368"/>
              <a:ext cx="2178021" cy="759178"/>
            </a:xfrm>
            <a:prstGeom prst="line">
              <a:avLst/>
            </a:prstGeom>
            <a:noFill/>
            <a:ln w="28575">
              <a:solidFill>
                <a:srgbClr val="FF2600"/>
              </a:solidFill>
              <a:bevel/>
              <a:headEnd type="triangle" w="med" len="med"/>
              <a:tailEnd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8" name="Shape 698">
              <a:extLst>
                <a:ext uri="{FF2B5EF4-FFF2-40B4-BE49-F238E27FC236}">
                  <a16:creationId xmlns:a16="http://schemas.microsoft.com/office/drawing/2014/main" id="{BABFF42A-633C-7CAB-600A-F87AC08DCB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099" y="506543"/>
              <a:ext cx="280984" cy="1429415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9" name="Shape 699">
              <a:extLst>
                <a:ext uri="{FF2B5EF4-FFF2-40B4-BE49-F238E27FC236}">
                  <a16:creationId xmlns:a16="http://schemas.microsoft.com/office/drawing/2014/main" id="{63D8F951-1CD2-14EB-10F8-CCD3CABC72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1698" y="460485"/>
              <a:ext cx="585779" cy="586060"/>
            </a:xfrm>
            <a:prstGeom prst="line">
              <a:avLst/>
            </a:prstGeom>
            <a:noFill/>
            <a:ln w="28575">
              <a:solidFill>
                <a:srgbClr val="4F6E19"/>
              </a:solidFill>
              <a:bevel/>
              <a:headEnd/>
              <a:tailEnd type="triangle" w="med" len="med"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0" name="Shape 700">
              <a:extLst>
                <a:ext uri="{FF2B5EF4-FFF2-40B4-BE49-F238E27FC236}">
                  <a16:creationId xmlns:a16="http://schemas.microsoft.com/office/drawing/2014/main" id="{43E1556B-4E55-A82B-1296-B5649A84E9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56673" y="476367"/>
              <a:ext cx="1609704" cy="627354"/>
            </a:xfrm>
            <a:prstGeom prst="line">
              <a:avLst/>
            </a:prstGeom>
            <a:noFill/>
            <a:ln w="28575">
              <a:solidFill>
                <a:srgbClr val="FF2600"/>
              </a:solidFill>
              <a:bevel/>
              <a:headEnd type="triangle" w="med" len="med"/>
              <a:tailEnd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3736" name="TextBox 7">
            <a:extLst>
              <a:ext uri="{FF2B5EF4-FFF2-40B4-BE49-F238E27FC236}">
                <a16:creationId xmlns:a16="http://schemas.microsoft.com/office/drawing/2014/main" id="{FBCA6D14-52B4-46CB-49AC-70A7384B658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448550" y="6623050"/>
            <a:ext cx="282733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>
            <a:spAutoFit/>
          </a:bodyPr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0">
                <a:solidFill>
                  <a:srgbClr val="A6A6A6"/>
                </a:solidFill>
              </a:rPr>
              <a:t>[ Gerstein et al. Nature ('12) ]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3">
            <a:extLst>
              <a:ext uri="{FF2B5EF4-FFF2-40B4-BE49-F238E27FC236}">
                <a16:creationId xmlns:a16="http://schemas.microsoft.com/office/drawing/2014/main" id="{29F0B8A9-7198-F2BE-F6DA-6678DBF4C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6484938"/>
            <a:ext cx="38719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b="0">
                <a:solidFill>
                  <a:srgbClr val="808080"/>
                </a:solidFill>
              </a:rPr>
              <a:t>[Wang et al. (‘18) Science, Gerstein et al. Nature ('12)]</a:t>
            </a:r>
          </a:p>
        </p:txBody>
      </p:sp>
      <p:sp>
        <p:nvSpPr>
          <p:cNvPr id="75778" name="Title 11">
            <a:extLst>
              <a:ext uri="{FF2B5EF4-FFF2-40B4-BE49-F238E27FC236}">
                <a16:creationId xmlns:a16="http://schemas.microsoft.com/office/drawing/2014/main" id="{57538562-BBD7-A4C5-C06A-D1808EE46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3113" y="-4445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Transforming a Regulatory Network into a Hierachy</a:t>
            </a:r>
          </a:p>
        </p:txBody>
      </p:sp>
      <p:pic>
        <p:nvPicPr>
          <p:cNvPr id="75779" name="Content Placeholder 9">
            <a:extLst>
              <a:ext uri="{FF2B5EF4-FFF2-40B4-BE49-F238E27FC236}">
                <a16:creationId xmlns:a16="http://schemas.microsoft.com/office/drawing/2014/main" id="{CEE94BCF-4935-AB1D-0C38-2735FE67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5" t="55402" r="49911" b="397"/>
          <a:stretch>
            <a:fillRect/>
          </a:stretch>
        </p:blipFill>
        <p:spPr bwMode="auto">
          <a:xfrm>
            <a:off x="512763" y="1011238"/>
            <a:ext cx="3011487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6">
            <a:extLst>
              <a:ext uri="{FF2B5EF4-FFF2-40B4-BE49-F238E27FC236}">
                <a16:creationId xmlns:a16="http://schemas.microsoft.com/office/drawing/2014/main" id="{941B839C-2EBD-39F4-0AD8-D9530E8EAE1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1244600"/>
            <a:ext cx="3748087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9">
            <a:extLst>
              <a:ext uri="{FF2B5EF4-FFF2-40B4-BE49-F238E27FC236}">
                <a16:creationId xmlns:a16="http://schemas.microsoft.com/office/drawing/2014/main" id="{332D9C40-5DB4-BB7A-734D-303FB475B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4373563"/>
            <a:ext cx="24193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10">
            <a:extLst>
              <a:ext uri="{FF2B5EF4-FFF2-40B4-BE49-F238E27FC236}">
                <a16:creationId xmlns:a16="http://schemas.microsoft.com/office/drawing/2014/main" id="{001BCA22-07F1-AFC5-DA8F-64DFF97D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4433888"/>
            <a:ext cx="306546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TextBox 12">
            <a:extLst>
              <a:ext uri="{FF2B5EF4-FFF2-40B4-BE49-F238E27FC236}">
                <a16:creationId xmlns:a16="http://schemas.microsoft.com/office/drawing/2014/main" id="{407EB638-A3AD-C53E-4EEE-70E906C7F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950" y="4462463"/>
            <a:ext cx="1550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>
            <a:spAutoFit/>
          </a:bodyPr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808080"/>
                </a:solidFill>
              </a:rPr>
              <a:t>simulated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808080"/>
                </a:solidFill>
              </a:rPr>
              <a:t>annealing</a:t>
            </a:r>
          </a:p>
        </p:txBody>
      </p:sp>
      <p:sp>
        <p:nvSpPr>
          <p:cNvPr id="75784" name="TextBox 16">
            <a:extLst>
              <a:ext uri="{FF2B5EF4-FFF2-40B4-BE49-F238E27FC236}">
                <a16:creationId xmlns:a16="http://schemas.microsoft.com/office/drawing/2014/main" id="{B4BB827B-61A8-FD03-6142-FCDA20EED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38" y="7366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56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0">
                <a:solidFill>
                  <a:srgbClr val="000000"/>
                </a:solidFill>
                <a:latin typeface="Calibri" panose="020F0502020204030204" pitchFamily="34" charset="0"/>
              </a:rPr>
              <a:t>Regulatory Network</a:t>
            </a:r>
          </a:p>
        </p:txBody>
      </p:sp>
      <p:sp>
        <p:nvSpPr>
          <p:cNvPr id="75785" name="TextBox 34">
            <a:extLst>
              <a:ext uri="{FF2B5EF4-FFF2-40B4-BE49-F238E27FC236}">
                <a16:creationId xmlns:a16="http://schemas.microsoft.com/office/drawing/2014/main" id="{DF638D1C-430B-AD21-9960-3A053DF2C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775" y="733425"/>
            <a:ext cx="194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56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0">
                <a:solidFill>
                  <a:srgbClr val="000000"/>
                </a:solidFill>
                <a:latin typeface="Calibri" panose="020F0502020204030204" pitchFamily="34" charset="0"/>
              </a:rPr>
              <a:t>Network Hierarchy</a:t>
            </a: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0CDD9E85-A63F-29BB-9EDC-C1BA45DBD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5243513"/>
            <a:ext cx="381000" cy="246062"/>
          </a:xfrm>
          <a:prstGeom prst="rightArrow">
            <a:avLst>
              <a:gd name="adj1" fmla="val 50000"/>
              <a:gd name="adj2" fmla="val 49993"/>
            </a:avLst>
          </a:prstGeom>
          <a:solidFill>
            <a:srgbClr val="8585E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lIns="91369" tIns="45685" rIns="91369" bIns="45685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5787" name="Rectangle 44">
            <a:extLst>
              <a:ext uri="{FF2B5EF4-FFF2-40B4-BE49-F238E27FC236}">
                <a16:creationId xmlns:a16="http://schemas.microsoft.com/office/drawing/2014/main" id="{1138685A-1E55-B933-E60A-ACF30B0B8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713" y="4433888"/>
            <a:ext cx="5918200" cy="18923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200">
              <a:solidFill>
                <a:srgbClr val="000000"/>
              </a:solidFill>
            </a:endParaRPr>
          </a:p>
        </p:txBody>
      </p:sp>
      <p:cxnSp>
        <p:nvCxnSpPr>
          <p:cNvPr id="75788" name="Straight Connector 47">
            <a:extLst>
              <a:ext uri="{FF2B5EF4-FFF2-40B4-BE49-F238E27FC236}">
                <a16:creationId xmlns:a16="http://schemas.microsoft.com/office/drawing/2014/main" id="{740C0D15-9D38-9018-9057-E681082ED9A5}"/>
              </a:ext>
            </a:extLst>
          </p:cNvPr>
          <p:cNvCxnSpPr>
            <a:cxnSpLocks/>
          </p:cNvCxnSpPr>
          <p:nvPr/>
        </p:nvCxnSpPr>
        <p:spPr bwMode="auto">
          <a:xfrm>
            <a:off x="3832225" y="2906713"/>
            <a:ext cx="0" cy="152717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Right Arrow 45">
            <a:extLst>
              <a:ext uri="{FF2B5EF4-FFF2-40B4-BE49-F238E27FC236}">
                <a16:creationId xmlns:a16="http://schemas.microsoft.com/office/drawing/2014/main" id="{8D9E08F5-FFB2-3FFD-0F2B-8164A1392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1725" y="2557463"/>
            <a:ext cx="381000" cy="246062"/>
          </a:xfrm>
          <a:prstGeom prst="rightArrow">
            <a:avLst>
              <a:gd name="adj1" fmla="val 50000"/>
              <a:gd name="adj2" fmla="val 49993"/>
            </a:avLst>
          </a:prstGeom>
          <a:solidFill>
            <a:srgbClr val="8585E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lIns="91369" tIns="45685" rIns="91369" bIns="45685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3">
            <a:extLst>
              <a:ext uri="{FF2B5EF4-FFF2-40B4-BE49-F238E27FC236}">
                <a16:creationId xmlns:a16="http://schemas.microsoft.com/office/drawing/2014/main" id="{76749586-BBE8-CE69-9D63-4A119C376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6484938"/>
            <a:ext cx="38719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b="0">
                <a:solidFill>
                  <a:srgbClr val="808080"/>
                </a:solidFill>
              </a:rPr>
              <a:t>[Wang et al. (‘18) Science, Gerstein et al. Nature ('12)]</a:t>
            </a:r>
          </a:p>
        </p:txBody>
      </p:sp>
      <p:sp>
        <p:nvSpPr>
          <p:cNvPr id="76802" name="Title 11">
            <a:extLst>
              <a:ext uri="{FF2B5EF4-FFF2-40B4-BE49-F238E27FC236}">
                <a16:creationId xmlns:a16="http://schemas.microsoft.com/office/drawing/2014/main" id="{27670383-22BE-2E30-7A24-1FDA822B4B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3113" y="-4445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Mid-level of the hierarchy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has many high-connectivity bottlenecks</a:t>
            </a:r>
          </a:p>
        </p:txBody>
      </p:sp>
      <p:pic>
        <p:nvPicPr>
          <p:cNvPr id="76803" name="Content Placeholder 9">
            <a:extLst>
              <a:ext uri="{FF2B5EF4-FFF2-40B4-BE49-F238E27FC236}">
                <a16:creationId xmlns:a16="http://schemas.microsoft.com/office/drawing/2014/main" id="{9307868D-27C9-CF42-D5AE-DCDB0AF31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5" t="55402" r="49911" b="397"/>
          <a:stretch>
            <a:fillRect/>
          </a:stretch>
        </p:blipFill>
        <p:spPr bwMode="auto">
          <a:xfrm>
            <a:off x="512763" y="1011238"/>
            <a:ext cx="3011487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5">
            <a:extLst>
              <a:ext uri="{FF2B5EF4-FFF2-40B4-BE49-F238E27FC236}">
                <a16:creationId xmlns:a16="http://schemas.microsoft.com/office/drawing/2014/main" id="{5A918EAE-059F-EC1D-EA77-4C972FBE76B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2" t="31009" r="47409"/>
          <a:stretch>
            <a:fillRect/>
          </a:stretch>
        </p:blipFill>
        <p:spPr bwMode="auto">
          <a:xfrm>
            <a:off x="7726363" y="1373188"/>
            <a:ext cx="8191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6">
            <a:extLst>
              <a:ext uri="{FF2B5EF4-FFF2-40B4-BE49-F238E27FC236}">
                <a16:creationId xmlns:a16="http://schemas.microsoft.com/office/drawing/2014/main" id="{82EAF02A-621B-CC87-2EF1-6A5F65F782E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1244600"/>
            <a:ext cx="3748087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TextBox 7">
            <a:extLst>
              <a:ext uri="{FF2B5EF4-FFF2-40B4-BE49-F238E27FC236}">
                <a16:creationId xmlns:a16="http://schemas.microsoft.com/office/drawing/2014/main" id="{7C180306-2F31-A547-C46B-A81B24DDEAD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70800" y="3987800"/>
            <a:ext cx="1095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</a:rPr>
              <a:t>betweenness</a:t>
            </a: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76807" name="Rectangle 12">
            <a:extLst>
              <a:ext uri="{FF2B5EF4-FFF2-40B4-BE49-F238E27FC236}">
                <a16:creationId xmlns:a16="http://schemas.microsoft.com/office/drawing/2014/main" id="{6915502E-63C4-A9D4-39CF-2E23B222EC0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854950" y="2343150"/>
            <a:ext cx="538163" cy="563563"/>
          </a:xfrm>
          <a:prstGeom prst="rect">
            <a:avLst/>
          </a:prstGeom>
          <a:noFill/>
          <a:ln w="38100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F7B3CF1B-BE03-6DD9-F98A-7070F0A50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1725" y="2557463"/>
            <a:ext cx="381000" cy="246062"/>
          </a:xfrm>
          <a:prstGeom prst="rightArrow">
            <a:avLst>
              <a:gd name="adj1" fmla="val 50000"/>
              <a:gd name="adj2" fmla="val 49993"/>
            </a:avLst>
          </a:prstGeom>
          <a:solidFill>
            <a:srgbClr val="8585E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lIns="91369" tIns="45685" rIns="91369" bIns="45685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76809" name="Picture 3">
            <a:extLst>
              <a:ext uri="{FF2B5EF4-FFF2-40B4-BE49-F238E27FC236}">
                <a16:creationId xmlns:a16="http://schemas.microsoft.com/office/drawing/2014/main" id="{9DAA39D9-3216-CAA3-D70C-784DDA7DC0A8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t="69124" r="15840"/>
          <a:stretch>
            <a:fillRect/>
          </a:stretch>
        </p:blipFill>
        <p:spPr bwMode="auto">
          <a:xfrm>
            <a:off x="1322388" y="4676775"/>
            <a:ext cx="20828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0" name="Picture 3">
            <a:extLst>
              <a:ext uri="{FF2B5EF4-FFF2-40B4-BE49-F238E27FC236}">
                <a16:creationId xmlns:a16="http://schemas.microsoft.com/office/drawing/2014/main" id="{33EFBBD6-DD84-3378-14D0-B5B8E221FC12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8"/>
          <a:stretch>
            <a:fillRect/>
          </a:stretch>
        </p:blipFill>
        <p:spPr bwMode="auto">
          <a:xfrm>
            <a:off x="4803775" y="4351338"/>
            <a:ext cx="317817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2">
            <a:extLst>
              <a:ext uri="{FF2B5EF4-FFF2-40B4-BE49-F238E27FC236}">
                <a16:creationId xmlns:a16="http://schemas.microsoft.com/office/drawing/2014/main" id="{FF780314-590E-219E-C6E8-9BE0747F9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5415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Network Topology</a:t>
            </a:r>
          </a:p>
        </p:txBody>
      </p:sp>
      <p:sp>
        <p:nvSpPr>
          <p:cNvPr id="210946" name="Subtitle 3">
            <a:extLst>
              <a:ext uri="{FF2B5EF4-FFF2-40B4-BE49-F238E27FC236}">
                <a16:creationId xmlns:a16="http://schemas.microsoft.com/office/drawing/2014/main" id="{FAA294D2-800E-50E9-C30F-3C70D4C21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209925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4400" b="1" dirty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Measures of Centrality: Hubs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978" name="Rectangle 2">
            <a:extLst>
              <a:ext uri="{FF2B5EF4-FFF2-40B4-BE49-F238E27FC236}">
                <a16:creationId xmlns:a16="http://schemas.microsoft.com/office/drawing/2014/main" id="{89585184-4747-107A-6762-FD36987389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Scale-free networks in Biology</a:t>
            </a:r>
          </a:p>
        </p:txBody>
      </p:sp>
      <p:pic>
        <p:nvPicPr>
          <p:cNvPr id="48130" name="Picture 3">
            <a:extLst>
              <a:ext uri="{FF2B5EF4-FFF2-40B4-BE49-F238E27FC236}">
                <a16:creationId xmlns:a16="http://schemas.microsoft.com/office/drawing/2014/main" id="{35F5FEFB-9F20-C284-9A46-7CBB3AEC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2603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scalefree2">
            <a:extLst>
              <a:ext uri="{FF2B5EF4-FFF2-40B4-BE49-F238E27FC236}">
                <a16:creationId xmlns:a16="http://schemas.microsoft.com/office/drawing/2014/main" id="{6015EE4C-E642-F67A-DB47-9070158C1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365760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5">
            <a:extLst>
              <a:ext uri="{FF2B5EF4-FFF2-40B4-BE49-F238E27FC236}">
                <a16:creationId xmlns:a16="http://schemas.microsoft.com/office/drawing/2014/main" id="{4B2BF919-AE24-F02C-6099-99D599CDE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562600"/>
            <a:ext cx="6934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i="1">
                <a:latin typeface="Verdana" panose="020B0604030504040204" pitchFamily="34" charset="0"/>
              </a:rPr>
              <a:t>Hubs</a:t>
            </a:r>
            <a:r>
              <a:rPr lang="en-US" altLang="en-US">
                <a:latin typeface="Verdana" panose="020B0604030504040204" pitchFamily="34" charset="0"/>
              </a:rPr>
              <a:t> </a:t>
            </a:r>
            <a:r>
              <a:rPr lang="en-US" altLang="en-US" b="0">
                <a:latin typeface="Verdana" panose="020B0604030504040204" pitchFamily="34" charset="0"/>
              </a:rPr>
              <a:t>dictate the structure of the network</a:t>
            </a:r>
          </a:p>
        </p:txBody>
      </p:sp>
      <p:sp>
        <p:nvSpPr>
          <p:cNvPr id="48133" name="Text Box 6">
            <a:extLst>
              <a:ext uri="{FF2B5EF4-FFF2-40B4-BE49-F238E27FC236}">
                <a16:creationId xmlns:a16="http://schemas.microsoft.com/office/drawing/2014/main" id="{3A66D9A3-4998-1DE2-54C7-8845B985F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8006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0"/>
              <a:t>log(Degree)</a:t>
            </a:r>
          </a:p>
        </p:txBody>
      </p:sp>
      <p:sp>
        <p:nvSpPr>
          <p:cNvPr id="48134" name="Text Box 7">
            <a:extLst>
              <a:ext uri="{FF2B5EF4-FFF2-40B4-BE49-F238E27FC236}">
                <a16:creationId xmlns:a16="http://schemas.microsoft.com/office/drawing/2014/main" id="{FAEEC2D8-BF7C-2FC8-5DD2-522C928AB0F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9369" y="3626644"/>
            <a:ext cx="1828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0"/>
              <a:t>log(Frequency)</a:t>
            </a:r>
          </a:p>
        </p:txBody>
      </p:sp>
      <p:sp>
        <p:nvSpPr>
          <p:cNvPr id="48135" name="Text Box 8">
            <a:extLst>
              <a:ext uri="{FF2B5EF4-FFF2-40B4-BE49-F238E27FC236}">
                <a16:creationId xmlns:a16="http://schemas.microsoft.com/office/drawing/2014/main" id="{ECDA23DE-812E-59B4-9D04-55059FB85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828800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/>
              <a:t>Power-law distribution</a:t>
            </a:r>
          </a:p>
        </p:txBody>
      </p:sp>
      <p:grpSp>
        <p:nvGrpSpPr>
          <p:cNvPr id="48136" name="Group 9">
            <a:extLst>
              <a:ext uri="{FF2B5EF4-FFF2-40B4-BE49-F238E27FC236}">
                <a16:creationId xmlns:a16="http://schemas.microsoft.com/office/drawing/2014/main" id="{C11E4D05-CC34-9F7C-27DC-37A8CA6D5A5D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2438400"/>
            <a:ext cx="609600" cy="492125"/>
            <a:chOff x="2536" y="830"/>
            <a:chExt cx="635" cy="502"/>
          </a:xfrm>
        </p:grpSpPr>
        <p:sp>
          <p:nvSpPr>
            <p:cNvPr id="48164" name="Oval 10">
              <a:extLst>
                <a:ext uri="{FF2B5EF4-FFF2-40B4-BE49-F238E27FC236}">
                  <a16:creationId xmlns:a16="http://schemas.microsoft.com/office/drawing/2014/main" id="{7FD33CC9-1639-9E5B-FA63-71ACCF71DD2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2742" y="1001"/>
              <a:ext cx="165" cy="17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grpSp>
          <p:nvGrpSpPr>
            <p:cNvPr id="48165" name="Group 11">
              <a:extLst>
                <a:ext uri="{FF2B5EF4-FFF2-40B4-BE49-F238E27FC236}">
                  <a16:creationId xmlns:a16="http://schemas.microsoft.com/office/drawing/2014/main" id="{3D484E31-D826-B40D-1A1D-A5998D7ADB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6" y="830"/>
              <a:ext cx="236" cy="205"/>
              <a:chOff x="1569" y="1054"/>
              <a:chExt cx="236" cy="205"/>
            </a:xfrm>
          </p:grpSpPr>
          <p:sp>
            <p:nvSpPr>
              <p:cNvPr id="48172" name="Oval 12">
                <a:extLst>
                  <a:ext uri="{FF2B5EF4-FFF2-40B4-BE49-F238E27FC236}">
                    <a16:creationId xmlns:a16="http://schemas.microsoft.com/office/drawing/2014/main" id="{F5089DC0-244E-FCED-AF7E-85339AA2CD0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6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48173" name="Line 13">
                <a:extLst>
                  <a:ext uri="{FF2B5EF4-FFF2-40B4-BE49-F238E27FC236}">
                    <a16:creationId xmlns:a16="http://schemas.microsoft.com/office/drawing/2014/main" id="{319C009C-D624-545E-1BAE-B7500BF60D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8" y="1171"/>
                <a:ext cx="107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166" name="Group 14">
              <a:extLst>
                <a:ext uri="{FF2B5EF4-FFF2-40B4-BE49-F238E27FC236}">
                  <a16:creationId xmlns:a16="http://schemas.microsoft.com/office/drawing/2014/main" id="{3A7A5D7D-1A9F-F6D6-8EF6-65CB3D4190FE}"/>
                </a:ext>
              </a:extLst>
            </p:cNvPr>
            <p:cNvGrpSpPr>
              <a:grpSpLocks/>
            </p:cNvGrpSpPr>
            <p:nvPr/>
          </p:nvGrpSpPr>
          <p:grpSpPr bwMode="auto">
            <a:xfrm rot="-4728718">
              <a:off x="2526" y="1111"/>
              <a:ext cx="236" cy="205"/>
              <a:chOff x="1569" y="1054"/>
              <a:chExt cx="236" cy="205"/>
            </a:xfrm>
          </p:grpSpPr>
          <p:sp>
            <p:nvSpPr>
              <p:cNvPr id="48170" name="Oval 15">
                <a:extLst>
                  <a:ext uri="{FF2B5EF4-FFF2-40B4-BE49-F238E27FC236}">
                    <a16:creationId xmlns:a16="http://schemas.microsoft.com/office/drawing/2014/main" id="{EF12ABEB-CCFD-08F9-0EFE-673ABF06B07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1"/>
                <a:ext cx="147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48171" name="Line 16">
                <a:extLst>
                  <a:ext uri="{FF2B5EF4-FFF2-40B4-BE49-F238E27FC236}">
                    <a16:creationId xmlns:a16="http://schemas.microsoft.com/office/drawing/2014/main" id="{3C70A958-98AF-C77A-6D9B-FE8AFFECB4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2" y="115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167" name="Group 17">
              <a:extLst>
                <a:ext uri="{FF2B5EF4-FFF2-40B4-BE49-F238E27FC236}">
                  <a16:creationId xmlns:a16="http://schemas.microsoft.com/office/drawing/2014/main" id="{0E7E366E-5556-2928-2B8E-D9393404BAA8}"/>
                </a:ext>
              </a:extLst>
            </p:cNvPr>
            <p:cNvGrpSpPr>
              <a:grpSpLocks/>
            </p:cNvGrpSpPr>
            <p:nvPr/>
          </p:nvGrpSpPr>
          <p:grpSpPr bwMode="auto">
            <a:xfrm rot="8341726">
              <a:off x="2935" y="985"/>
              <a:ext cx="236" cy="205"/>
              <a:chOff x="1569" y="1054"/>
              <a:chExt cx="236" cy="205"/>
            </a:xfrm>
          </p:grpSpPr>
          <p:sp>
            <p:nvSpPr>
              <p:cNvPr id="48168" name="Oval 18">
                <a:extLst>
                  <a:ext uri="{FF2B5EF4-FFF2-40B4-BE49-F238E27FC236}">
                    <a16:creationId xmlns:a16="http://schemas.microsoft.com/office/drawing/2014/main" id="{84666431-06B1-1899-B879-5EE2CBCD385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67" y="1055"/>
                <a:ext cx="143" cy="150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48169" name="Line 19">
                <a:extLst>
                  <a:ext uri="{FF2B5EF4-FFF2-40B4-BE49-F238E27FC236}">
                    <a16:creationId xmlns:a16="http://schemas.microsoft.com/office/drawing/2014/main" id="{40B2DD3E-B175-B42B-1744-9F5147B2BE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4" y="1200"/>
                <a:ext cx="107" cy="8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8137" name="Group 20">
            <a:extLst>
              <a:ext uri="{FF2B5EF4-FFF2-40B4-BE49-F238E27FC236}">
                <a16:creationId xmlns:a16="http://schemas.microsoft.com/office/drawing/2014/main" id="{51A8EEB2-45A4-4C80-005E-85FEF8656606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3505200"/>
            <a:ext cx="685800" cy="685800"/>
            <a:chOff x="4537" y="737"/>
            <a:chExt cx="699" cy="665"/>
          </a:xfrm>
        </p:grpSpPr>
        <p:sp>
          <p:nvSpPr>
            <p:cNvPr id="48139" name="Oval 21">
              <a:extLst>
                <a:ext uri="{FF2B5EF4-FFF2-40B4-BE49-F238E27FC236}">
                  <a16:creationId xmlns:a16="http://schemas.microsoft.com/office/drawing/2014/main" id="{56D180CA-2069-7F0D-3A4A-2FD8CAD03E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4807" y="998"/>
              <a:ext cx="166" cy="17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grpSp>
          <p:nvGrpSpPr>
            <p:cNvPr id="48140" name="Group 22">
              <a:extLst>
                <a:ext uri="{FF2B5EF4-FFF2-40B4-BE49-F238E27FC236}">
                  <a16:creationId xmlns:a16="http://schemas.microsoft.com/office/drawing/2014/main" id="{67A36A79-324A-6C1A-3492-D2A3935B98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1" y="827"/>
              <a:ext cx="236" cy="205"/>
              <a:chOff x="1569" y="1054"/>
              <a:chExt cx="236" cy="205"/>
            </a:xfrm>
          </p:grpSpPr>
          <p:sp>
            <p:nvSpPr>
              <p:cNvPr id="48162" name="Oval 23">
                <a:extLst>
                  <a:ext uri="{FF2B5EF4-FFF2-40B4-BE49-F238E27FC236}">
                    <a16:creationId xmlns:a16="http://schemas.microsoft.com/office/drawing/2014/main" id="{57732AB1-5F51-0FD1-7ACF-19E69FFE20A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6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48163" name="Line 24">
                <a:extLst>
                  <a:ext uri="{FF2B5EF4-FFF2-40B4-BE49-F238E27FC236}">
                    <a16:creationId xmlns:a16="http://schemas.microsoft.com/office/drawing/2014/main" id="{C6102AE9-4683-D2CE-F834-70DB35E9ED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141" name="Group 25">
              <a:extLst>
                <a:ext uri="{FF2B5EF4-FFF2-40B4-BE49-F238E27FC236}">
                  <a16:creationId xmlns:a16="http://schemas.microsoft.com/office/drawing/2014/main" id="{156E7306-1B17-9443-7460-4632D77AA1F9}"/>
                </a:ext>
              </a:extLst>
            </p:cNvPr>
            <p:cNvGrpSpPr>
              <a:grpSpLocks/>
            </p:cNvGrpSpPr>
            <p:nvPr/>
          </p:nvGrpSpPr>
          <p:grpSpPr bwMode="auto">
            <a:xfrm rot="-4728718">
              <a:off x="4591" y="1108"/>
              <a:ext cx="236" cy="205"/>
              <a:chOff x="1569" y="1054"/>
              <a:chExt cx="236" cy="205"/>
            </a:xfrm>
          </p:grpSpPr>
          <p:sp>
            <p:nvSpPr>
              <p:cNvPr id="48160" name="Oval 26">
                <a:extLst>
                  <a:ext uri="{FF2B5EF4-FFF2-40B4-BE49-F238E27FC236}">
                    <a16:creationId xmlns:a16="http://schemas.microsoft.com/office/drawing/2014/main" id="{56B37F6F-4322-F38C-265A-4CBBCCD8476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90" y="1031"/>
                <a:ext cx="136" cy="152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48161" name="Line 27">
                <a:extLst>
                  <a:ext uri="{FF2B5EF4-FFF2-40B4-BE49-F238E27FC236}">
                    <a16:creationId xmlns:a16="http://schemas.microsoft.com/office/drawing/2014/main" id="{F7E43AE7-1ED2-CF25-70C9-4A684A0316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7" y="1151"/>
                <a:ext cx="115" cy="8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142" name="Group 28">
              <a:extLst>
                <a:ext uri="{FF2B5EF4-FFF2-40B4-BE49-F238E27FC236}">
                  <a16:creationId xmlns:a16="http://schemas.microsoft.com/office/drawing/2014/main" id="{226C2DC7-DDBA-D288-5CAA-D9530E5C2735}"/>
                </a:ext>
              </a:extLst>
            </p:cNvPr>
            <p:cNvGrpSpPr>
              <a:grpSpLocks/>
            </p:cNvGrpSpPr>
            <p:nvPr/>
          </p:nvGrpSpPr>
          <p:grpSpPr bwMode="auto">
            <a:xfrm rot="8341726">
              <a:off x="5000" y="982"/>
              <a:ext cx="236" cy="205"/>
              <a:chOff x="1569" y="1054"/>
              <a:chExt cx="236" cy="205"/>
            </a:xfrm>
          </p:grpSpPr>
          <p:sp>
            <p:nvSpPr>
              <p:cNvPr id="48158" name="Oval 29">
                <a:extLst>
                  <a:ext uri="{FF2B5EF4-FFF2-40B4-BE49-F238E27FC236}">
                    <a16:creationId xmlns:a16="http://schemas.microsoft.com/office/drawing/2014/main" id="{79D7EC3E-A20D-8E91-6F28-E266C2E3120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89" y="1054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48159" name="Line 30">
                <a:extLst>
                  <a:ext uri="{FF2B5EF4-FFF2-40B4-BE49-F238E27FC236}">
                    <a16:creationId xmlns:a16="http://schemas.microsoft.com/office/drawing/2014/main" id="{3AEB99B1-C741-A8B3-0FDC-6CF7F00BF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6" y="1193"/>
                <a:ext cx="107" cy="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143" name="Group 31">
              <a:extLst>
                <a:ext uri="{FF2B5EF4-FFF2-40B4-BE49-F238E27FC236}">
                  <a16:creationId xmlns:a16="http://schemas.microsoft.com/office/drawing/2014/main" id="{880CF6E4-9D26-F2C5-1F40-165B8FE3D352}"/>
                </a:ext>
              </a:extLst>
            </p:cNvPr>
            <p:cNvGrpSpPr>
              <a:grpSpLocks/>
            </p:cNvGrpSpPr>
            <p:nvPr/>
          </p:nvGrpSpPr>
          <p:grpSpPr bwMode="auto">
            <a:xfrm rot="6340408">
              <a:off x="4965" y="840"/>
              <a:ext cx="236" cy="205"/>
              <a:chOff x="1569" y="1054"/>
              <a:chExt cx="236" cy="205"/>
            </a:xfrm>
          </p:grpSpPr>
          <p:sp>
            <p:nvSpPr>
              <p:cNvPr id="48156" name="Oval 32">
                <a:extLst>
                  <a:ext uri="{FF2B5EF4-FFF2-40B4-BE49-F238E27FC236}">
                    <a16:creationId xmlns:a16="http://schemas.microsoft.com/office/drawing/2014/main" id="{5A6200D4-71C3-8BCD-D301-DD26754270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78" y="1088"/>
                <a:ext cx="139" cy="148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48157" name="Line 33">
                <a:extLst>
                  <a:ext uri="{FF2B5EF4-FFF2-40B4-BE49-F238E27FC236}">
                    <a16:creationId xmlns:a16="http://schemas.microsoft.com/office/drawing/2014/main" id="{3CD69082-9561-402E-3E6A-D850565305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9" y="1175"/>
                <a:ext cx="105" cy="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144" name="Group 34">
              <a:extLst>
                <a:ext uri="{FF2B5EF4-FFF2-40B4-BE49-F238E27FC236}">
                  <a16:creationId xmlns:a16="http://schemas.microsoft.com/office/drawing/2014/main" id="{52470A24-774C-3674-F794-D5CDB42E616F}"/>
                </a:ext>
              </a:extLst>
            </p:cNvPr>
            <p:cNvGrpSpPr>
              <a:grpSpLocks/>
            </p:cNvGrpSpPr>
            <p:nvPr/>
          </p:nvGrpSpPr>
          <p:grpSpPr bwMode="auto">
            <a:xfrm rot="-8468712">
              <a:off x="4817" y="1197"/>
              <a:ext cx="236" cy="205"/>
              <a:chOff x="1569" y="1054"/>
              <a:chExt cx="236" cy="205"/>
            </a:xfrm>
          </p:grpSpPr>
          <p:sp>
            <p:nvSpPr>
              <p:cNvPr id="48154" name="Oval 35">
                <a:extLst>
                  <a:ext uri="{FF2B5EF4-FFF2-40B4-BE49-F238E27FC236}">
                    <a16:creationId xmlns:a16="http://schemas.microsoft.com/office/drawing/2014/main" id="{0AECCB44-B2AF-3E55-6A11-B41BFC4AF5E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72" y="1045"/>
                <a:ext cx="146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48155" name="Line 36">
                <a:extLst>
                  <a:ext uri="{FF2B5EF4-FFF2-40B4-BE49-F238E27FC236}">
                    <a16:creationId xmlns:a16="http://schemas.microsoft.com/office/drawing/2014/main" id="{169DFD04-59DE-8107-14E4-B0094C2400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4" y="1150"/>
                <a:ext cx="108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145" name="Group 37">
              <a:extLst>
                <a:ext uri="{FF2B5EF4-FFF2-40B4-BE49-F238E27FC236}">
                  <a16:creationId xmlns:a16="http://schemas.microsoft.com/office/drawing/2014/main" id="{083503A0-7FB6-8C01-885B-F069ED340CF2}"/>
                </a:ext>
              </a:extLst>
            </p:cNvPr>
            <p:cNvGrpSpPr>
              <a:grpSpLocks/>
            </p:cNvGrpSpPr>
            <p:nvPr/>
          </p:nvGrpSpPr>
          <p:grpSpPr bwMode="auto">
            <a:xfrm rot="3344373">
              <a:off x="4812" y="752"/>
              <a:ext cx="236" cy="205"/>
              <a:chOff x="1569" y="1054"/>
              <a:chExt cx="236" cy="205"/>
            </a:xfrm>
          </p:grpSpPr>
          <p:sp>
            <p:nvSpPr>
              <p:cNvPr id="48152" name="Oval 38">
                <a:extLst>
                  <a:ext uri="{FF2B5EF4-FFF2-40B4-BE49-F238E27FC236}">
                    <a16:creationId xmlns:a16="http://schemas.microsoft.com/office/drawing/2014/main" id="{714DDE74-0C3D-CBB5-58AD-29615205DB2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53" y="1062"/>
                <a:ext cx="150" cy="145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48153" name="Line 39">
                <a:extLst>
                  <a:ext uri="{FF2B5EF4-FFF2-40B4-BE49-F238E27FC236}">
                    <a16:creationId xmlns:a16="http://schemas.microsoft.com/office/drawing/2014/main" id="{5217DDE5-FDFA-D317-09EA-071369496E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5" y="1170"/>
                <a:ext cx="105" cy="9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146" name="Group 40">
              <a:extLst>
                <a:ext uri="{FF2B5EF4-FFF2-40B4-BE49-F238E27FC236}">
                  <a16:creationId xmlns:a16="http://schemas.microsoft.com/office/drawing/2014/main" id="{18FE968D-3AC8-9327-D01F-FABEA5075034}"/>
                </a:ext>
              </a:extLst>
            </p:cNvPr>
            <p:cNvGrpSpPr>
              <a:grpSpLocks/>
            </p:cNvGrpSpPr>
            <p:nvPr/>
          </p:nvGrpSpPr>
          <p:grpSpPr bwMode="auto">
            <a:xfrm rot="-2169917">
              <a:off x="4537" y="973"/>
              <a:ext cx="236" cy="205"/>
              <a:chOff x="1569" y="1054"/>
              <a:chExt cx="236" cy="205"/>
            </a:xfrm>
          </p:grpSpPr>
          <p:sp>
            <p:nvSpPr>
              <p:cNvPr id="48150" name="Oval 41">
                <a:extLst>
                  <a:ext uri="{FF2B5EF4-FFF2-40B4-BE49-F238E27FC236}">
                    <a16:creationId xmlns:a16="http://schemas.microsoft.com/office/drawing/2014/main" id="{6A400DA3-594D-8209-B146-9EF6F626653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72" y="1036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48151" name="Line 42">
                <a:extLst>
                  <a:ext uri="{FF2B5EF4-FFF2-40B4-BE49-F238E27FC236}">
                    <a16:creationId xmlns:a16="http://schemas.microsoft.com/office/drawing/2014/main" id="{4A479205-EAFE-13ED-B157-14EA398E89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8" y="1146"/>
                <a:ext cx="108" cy="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147" name="Group 43">
              <a:extLst>
                <a:ext uri="{FF2B5EF4-FFF2-40B4-BE49-F238E27FC236}">
                  <a16:creationId xmlns:a16="http://schemas.microsoft.com/office/drawing/2014/main" id="{02DD9278-CF15-CB2D-CC63-1BEB262512A1}"/>
                </a:ext>
              </a:extLst>
            </p:cNvPr>
            <p:cNvGrpSpPr>
              <a:grpSpLocks/>
            </p:cNvGrpSpPr>
            <p:nvPr/>
          </p:nvGrpSpPr>
          <p:grpSpPr bwMode="auto">
            <a:xfrm rot="10516566">
              <a:off x="4958" y="1126"/>
              <a:ext cx="236" cy="205"/>
              <a:chOff x="1569" y="1054"/>
              <a:chExt cx="236" cy="205"/>
            </a:xfrm>
          </p:grpSpPr>
          <p:sp>
            <p:nvSpPr>
              <p:cNvPr id="48148" name="Oval 44">
                <a:extLst>
                  <a:ext uri="{FF2B5EF4-FFF2-40B4-BE49-F238E27FC236}">
                    <a16:creationId xmlns:a16="http://schemas.microsoft.com/office/drawing/2014/main" id="{CCA63C80-A80B-3422-6095-206E2EB153E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93" y="1048"/>
                <a:ext cx="146" cy="150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48149" name="Line 45">
                <a:extLst>
                  <a:ext uri="{FF2B5EF4-FFF2-40B4-BE49-F238E27FC236}">
                    <a16:creationId xmlns:a16="http://schemas.microsoft.com/office/drawing/2014/main" id="{5C275F68-D032-5F55-AE5C-70390FF2FE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5" y="1167"/>
                <a:ext cx="107" cy="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8138" name="Text Box 46">
            <a:extLst>
              <a:ext uri="{FF2B5EF4-FFF2-40B4-BE49-F238E27FC236}">
                <a16:creationId xmlns:a16="http://schemas.microsoft.com/office/drawing/2014/main" id="{75542C5A-5E90-AE95-CCF3-4C8739795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324600"/>
            <a:ext cx="1123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Tahoma" panose="020B0604030504040204" pitchFamily="34" charset="0"/>
              </a:rPr>
              <a:t>[Barabasi]</a:t>
            </a:r>
          </a:p>
        </p:txBody>
      </p:sp>
    </p:spTree>
  </p:cSld>
  <p:clrMapOvr>
    <a:masterClrMapping/>
  </p:clrMapOvr>
  <p:transition advTm="38436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940" name="Rectangle 4">
            <a:extLst>
              <a:ext uri="{FF2B5EF4-FFF2-40B4-BE49-F238E27FC236}">
                <a16:creationId xmlns:a16="http://schemas.microsoft.com/office/drawing/2014/main" id="{C9B9E915-A63A-EDCA-5145-DBB967F4BE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72200" y="1828800"/>
            <a:ext cx="2743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Knocking Out </a:t>
            </a:r>
            <a:br>
              <a:rPr lang="en-US">
                <a:cs typeface="+mj-cs"/>
              </a:rPr>
            </a:br>
            <a:r>
              <a:rPr lang="en-US">
                <a:cs typeface="+mj-cs"/>
              </a:rPr>
              <a:t>Nodes in Scale-free and Random Networks</a:t>
            </a:r>
          </a:p>
        </p:txBody>
      </p:sp>
      <p:graphicFrame>
        <p:nvGraphicFramePr>
          <p:cNvPr id="50178" name="Object 5">
            <a:extLst>
              <a:ext uri="{FF2B5EF4-FFF2-40B4-BE49-F238E27FC236}">
                <a16:creationId xmlns:a16="http://schemas.microsoft.com/office/drawing/2014/main" id="{CBED5A03-53B3-0CB1-5E90-E70F36BE84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" y="381000"/>
          <a:ext cx="6335713" cy="591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267450" imgH="5848350" progId="Photoshop.Image.7">
                  <p:embed/>
                </p:oleObj>
              </mc:Choice>
              <mc:Fallback>
                <p:oleObj name="Image" r:id="rId3" imgW="6267450" imgH="5848350" progId="Photoshop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81000"/>
                        <a:ext cx="6335713" cy="591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9" name="Text Box 6">
            <a:extLst>
              <a:ext uri="{FF2B5EF4-FFF2-40B4-BE49-F238E27FC236}">
                <a16:creationId xmlns:a16="http://schemas.microsoft.com/office/drawing/2014/main" id="{3CF18CF6-682B-A439-9823-DEFF7107D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400800"/>
            <a:ext cx="3411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b="0"/>
              <a:t>[From Barabasi &amp; Bonabeau, </a:t>
            </a:r>
            <a:r>
              <a:rPr lang="en-US" altLang="en-US" sz="1200" b="0" i="1"/>
              <a:t>Sci. Am.,</a:t>
            </a:r>
            <a:r>
              <a:rPr lang="en-US" altLang="en-US" sz="1200" b="0"/>
              <a:t> May '03]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Essen2">
            <a:extLst>
              <a:ext uri="{FF2B5EF4-FFF2-40B4-BE49-F238E27FC236}">
                <a16:creationId xmlns:a16="http://schemas.microsoft.com/office/drawing/2014/main" id="{2A342E48-7AE9-D6B2-1475-B8564CEE9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136775"/>
            <a:ext cx="7065963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5027" name="Rectangle 3">
            <a:extLst>
              <a:ext uri="{FF2B5EF4-FFF2-40B4-BE49-F238E27FC236}">
                <a16:creationId xmlns:a16="http://schemas.microsoft.com/office/drawing/2014/main" id="{74743B71-EFFF-CD30-7516-5395D8CA1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9863" y="290513"/>
            <a:ext cx="6264275" cy="40798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>
                <a:cs typeface="+mj-cs"/>
              </a:rPr>
              <a:t>Hubs tend to be Essential</a:t>
            </a:r>
          </a:p>
        </p:txBody>
      </p:sp>
      <p:grpSp>
        <p:nvGrpSpPr>
          <p:cNvPr id="52227" name="Group 4">
            <a:extLst>
              <a:ext uri="{FF2B5EF4-FFF2-40B4-BE49-F238E27FC236}">
                <a16:creationId xmlns:a16="http://schemas.microsoft.com/office/drawing/2014/main" id="{BE8DF9FD-1199-497C-C5E1-9270CE3BC6A7}"/>
              </a:ext>
            </a:extLst>
          </p:cNvPr>
          <p:cNvGrpSpPr>
            <a:grpSpLocks/>
          </p:cNvGrpSpPr>
          <p:nvPr/>
        </p:nvGrpSpPr>
        <p:grpSpPr bwMode="auto">
          <a:xfrm>
            <a:off x="3908425" y="2359025"/>
            <a:ext cx="1008063" cy="796925"/>
            <a:chOff x="2536" y="830"/>
            <a:chExt cx="635" cy="502"/>
          </a:xfrm>
        </p:grpSpPr>
        <p:sp>
          <p:nvSpPr>
            <p:cNvPr id="52264" name="Oval 5">
              <a:extLst>
                <a:ext uri="{FF2B5EF4-FFF2-40B4-BE49-F238E27FC236}">
                  <a16:creationId xmlns:a16="http://schemas.microsoft.com/office/drawing/2014/main" id="{991D2E94-0796-A7E9-F698-332306188C1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2742" y="1001"/>
              <a:ext cx="166" cy="17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grpSp>
          <p:nvGrpSpPr>
            <p:cNvPr id="52265" name="Group 6">
              <a:extLst>
                <a:ext uri="{FF2B5EF4-FFF2-40B4-BE49-F238E27FC236}">
                  <a16:creationId xmlns:a16="http://schemas.microsoft.com/office/drawing/2014/main" id="{A74E46FB-0C94-0391-45B4-085E5610F1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6" y="830"/>
              <a:ext cx="236" cy="205"/>
              <a:chOff x="1569" y="1054"/>
              <a:chExt cx="236" cy="205"/>
            </a:xfrm>
          </p:grpSpPr>
          <p:sp>
            <p:nvSpPr>
              <p:cNvPr id="52272" name="Oval 7">
                <a:extLst>
                  <a:ext uri="{FF2B5EF4-FFF2-40B4-BE49-F238E27FC236}">
                    <a16:creationId xmlns:a16="http://schemas.microsoft.com/office/drawing/2014/main" id="{DE343668-9099-5089-2703-76961FD68D0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2273" name="Line 8">
                <a:extLst>
                  <a:ext uri="{FF2B5EF4-FFF2-40B4-BE49-F238E27FC236}">
                    <a16:creationId xmlns:a16="http://schemas.microsoft.com/office/drawing/2014/main" id="{49F4FD25-F0B2-0C29-B07C-FE03B687BB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266" name="Group 9">
              <a:extLst>
                <a:ext uri="{FF2B5EF4-FFF2-40B4-BE49-F238E27FC236}">
                  <a16:creationId xmlns:a16="http://schemas.microsoft.com/office/drawing/2014/main" id="{7800F4E9-6DC6-6B66-7982-6500D70F5D8C}"/>
                </a:ext>
              </a:extLst>
            </p:cNvPr>
            <p:cNvGrpSpPr>
              <a:grpSpLocks/>
            </p:cNvGrpSpPr>
            <p:nvPr/>
          </p:nvGrpSpPr>
          <p:grpSpPr bwMode="auto">
            <a:xfrm rot="-4728718">
              <a:off x="2526" y="1111"/>
              <a:ext cx="236" cy="205"/>
              <a:chOff x="1569" y="1054"/>
              <a:chExt cx="236" cy="205"/>
            </a:xfrm>
          </p:grpSpPr>
          <p:sp>
            <p:nvSpPr>
              <p:cNvPr id="52270" name="Oval 10">
                <a:extLst>
                  <a:ext uri="{FF2B5EF4-FFF2-40B4-BE49-F238E27FC236}">
                    <a16:creationId xmlns:a16="http://schemas.microsoft.com/office/drawing/2014/main" id="{8EB8CDCE-ECA0-F2BD-9D69-AFEE400D4F1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81" y="1038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2271" name="Line 11">
                <a:extLst>
                  <a:ext uri="{FF2B5EF4-FFF2-40B4-BE49-F238E27FC236}">
                    <a16:creationId xmlns:a16="http://schemas.microsoft.com/office/drawing/2014/main" id="{2F23ACB6-BA2D-A41B-7ADA-4E072E4383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8" y="1156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267" name="Group 12">
              <a:extLst>
                <a:ext uri="{FF2B5EF4-FFF2-40B4-BE49-F238E27FC236}">
                  <a16:creationId xmlns:a16="http://schemas.microsoft.com/office/drawing/2014/main" id="{83F72033-7F34-A1D0-EE72-B2D11F86BB06}"/>
                </a:ext>
              </a:extLst>
            </p:cNvPr>
            <p:cNvGrpSpPr>
              <a:grpSpLocks/>
            </p:cNvGrpSpPr>
            <p:nvPr/>
          </p:nvGrpSpPr>
          <p:grpSpPr bwMode="auto">
            <a:xfrm rot="8341726">
              <a:off x="2935" y="985"/>
              <a:ext cx="236" cy="205"/>
              <a:chOff x="1569" y="1054"/>
              <a:chExt cx="236" cy="205"/>
            </a:xfrm>
          </p:grpSpPr>
          <p:sp>
            <p:nvSpPr>
              <p:cNvPr id="52268" name="Oval 13">
                <a:extLst>
                  <a:ext uri="{FF2B5EF4-FFF2-40B4-BE49-F238E27FC236}">
                    <a16:creationId xmlns:a16="http://schemas.microsoft.com/office/drawing/2014/main" id="{65E53E5C-C507-5E6C-2AF8-9C94FA9CA1E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83" y="1064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2269" name="Line 14">
                <a:extLst>
                  <a:ext uri="{FF2B5EF4-FFF2-40B4-BE49-F238E27FC236}">
                    <a16:creationId xmlns:a16="http://schemas.microsoft.com/office/drawing/2014/main" id="{11145B42-E6BA-0A5B-034B-AE6DAAA43F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1" y="1186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2228" name="Text Box 15">
            <a:extLst>
              <a:ext uri="{FF2B5EF4-FFF2-40B4-BE49-F238E27FC236}">
                <a16:creationId xmlns:a16="http://schemas.microsoft.com/office/drawing/2014/main" id="{52569175-B1F4-5BA5-D3A6-DA202ECD4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8" y="6343650"/>
            <a:ext cx="129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i="1"/>
              <a:t>Essential</a:t>
            </a:r>
          </a:p>
        </p:txBody>
      </p:sp>
      <p:sp>
        <p:nvSpPr>
          <p:cNvPr id="52229" name="Text Box 16">
            <a:extLst>
              <a:ext uri="{FF2B5EF4-FFF2-40B4-BE49-F238E27FC236}">
                <a16:creationId xmlns:a16="http://schemas.microsoft.com/office/drawing/2014/main" id="{A63873D3-2683-8FA0-CD58-3E8D4153B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6346825"/>
            <a:ext cx="1947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i="1"/>
              <a:t>Non- Essential</a:t>
            </a:r>
          </a:p>
        </p:txBody>
      </p:sp>
      <p:grpSp>
        <p:nvGrpSpPr>
          <p:cNvPr id="52230" name="Group 17">
            <a:extLst>
              <a:ext uri="{FF2B5EF4-FFF2-40B4-BE49-F238E27FC236}">
                <a16:creationId xmlns:a16="http://schemas.microsoft.com/office/drawing/2014/main" id="{7C1E4992-D78A-C24F-A465-5521BE9678E2}"/>
              </a:ext>
            </a:extLst>
          </p:cNvPr>
          <p:cNvGrpSpPr>
            <a:grpSpLocks/>
          </p:cNvGrpSpPr>
          <p:nvPr/>
        </p:nvGrpSpPr>
        <p:grpSpPr bwMode="auto">
          <a:xfrm>
            <a:off x="2116138" y="4267200"/>
            <a:ext cx="4589462" cy="1635125"/>
            <a:chOff x="1402" y="2640"/>
            <a:chExt cx="2891" cy="1030"/>
          </a:xfrm>
        </p:grpSpPr>
        <p:sp>
          <p:nvSpPr>
            <p:cNvPr id="52260" name="Rectangle 18">
              <a:extLst>
                <a:ext uri="{FF2B5EF4-FFF2-40B4-BE49-F238E27FC236}">
                  <a16:creationId xmlns:a16="http://schemas.microsoft.com/office/drawing/2014/main" id="{314F8F6D-89B4-6290-4534-B3A38378B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2" y="2812"/>
              <a:ext cx="2891" cy="858"/>
            </a:xfrm>
            <a:prstGeom prst="rect">
              <a:avLst/>
            </a:prstGeom>
            <a:solidFill>
              <a:srgbClr val="99CCFF"/>
            </a:solidFill>
            <a:ln w="12700">
              <a:solidFill>
                <a:srgbClr val="99CC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grpSp>
          <p:nvGrpSpPr>
            <p:cNvPr id="52261" name="Group 19">
              <a:extLst>
                <a:ext uri="{FF2B5EF4-FFF2-40B4-BE49-F238E27FC236}">
                  <a16:creationId xmlns:a16="http://schemas.microsoft.com/office/drawing/2014/main" id="{EA5CB6C1-2644-5D4F-4EFB-71AFE5A4A7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9" y="2640"/>
              <a:ext cx="388" cy="177"/>
              <a:chOff x="2640" y="1791"/>
              <a:chExt cx="388" cy="177"/>
            </a:xfrm>
          </p:grpSpPr>
          <p:sp>
            <p:nvSpPr>
              <p:cNvPr id="52262" name="Line 20">
                <a:extLst>
                  <a:ext uri="{FF2B5EF4-FFF2-40B4-BE49-F238E27FC236}">
                    <a16:creationId xmlns:a16="http://schemas.microsoft.com/office/drawing/2014/main" id="{F2A5D96B-11B0-4601-3036-C220946A8D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0" y="1791"/>
                <a:ext cx="38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3" name="Line 21">
                <a:extLst>
                  <a:ext uri="{FF2B5EF4-FFF2-40B4-BE49-F238E27FC236}">
                    <a16:creationId xmlns:a16="http://schemas.microsoft.com/office/drawing/2014/main" id="{59D50E9B-A642-4B4E-24E6-49873B680D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7" y="1797"/>
                <a:ext cx="0" cy="1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2231" name="Group 22">
            <a:extLst>
              <a:ext uri="{FF2B5EF4-FFF2-40B4-BE49-F238E27FC236}">
                <a16:creationId xmlns:a16="http://schemas.microsoft.com/office/drawing/2014/main" id="{C126BD58-C7F1-810C-9830-88DA857133DE}"/>
              </a:ext>
            </a:extLst>
          </p:cNvPr>
          <p:cNvGrpSpPr>
            <a:grpSpLocks/>
          </p:cNvGrpSpPr>
          <p:nvPr/>
        </p:nvGrpSpPr>
        <p:grpSpPr bwMode="auto">
          <a:xfrm>
            <a:off x="7024688" y="1339850"/>
            <a:ext cx="1109662" cy="1055688"/>
            <a:chOff x="4537" y="737"/>
            <a:chExt cx="699" cy="665"/>
          </a:xfrm>
        </p:grpSpPr>
        <p:sp>
          <p:nvSpPr>
            <p:cNvPr id="52235" name="Oval 23">
              <a:extLst>
                <a:ext uri="{FF2B5EF4-FFF2-40B4-BE49-F238E27FC236}">
                  <a16:creationId xmlns:a16="http://schemas.microsoft.com/office/drawing/2014/main" id="{2DA8AE38-F7BA-4078-B2BE-F38C158B48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4807" y="998"/>
              <a:ext cx="166" cy="17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grpSp>
          <p:nvGrpSpPr>
            <p:cNvPr id="52236" name="Group 24">
              <a:extLst>
                <a:ext uri="{FF2B5EF4-FFF2-40B4-BE49-F238E27FC236}">
                  <a16:creationId xmlns:a16="http://schemas.microsoft.com/office/drawing/2014/main" id="{61C89B41-1CCC-6863-F971-3AAE703836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1" y="827"/>
              <a:ext cx="236" cy="205"/>
              <a:chOff x="1569" y="1054"/>
              <a:chExt cx="236" cy="205"/>
            </a:xfrm>
          </p:grpSpPr>
          <p:sp>
            <p:nvSpPr>
              <p:cNvPr id="52258" name="Oval 25">
                <a:extLst>
                  <a:ext uri="{FF2B5EF4-FFF2-40B4-BE49-F238E27FC236}">
                    <a16:creationId xmlns:a16="http://schemas.microsoft.com/office/drawing/2014/main" id="{FE00750D-F4B0-343E-3346-9C7515C0AFD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2259" name="Line 26">
                <a:extLst>
                  <a:ext uri="{FF2B5EF4-FFF2-40B4-BE49-F238E27FC236}">
                    <a16:creationId xmlns:a16="http://schemas.microsoft.com/office/drawing/2014/main" id="{93BAFF25-F290-E861-F72A-034766BB92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237" name="Group 27">
              <a:extLst>
                <a:ext uri="{FF2B5EF4-FFF2-40B4-BE49-F238E27FC236}">
                  <a16:creationId xmlns:a16="http://schemas.microsoft.com/office/drawing/2014/main" id="{E1C282FC-85CA-C1FB-924E-8483FA4B344D}"/>
                </a:ext>
              </a:extLst>
            </p:cNvPr>
            <p:cNvGrpSpPr>
              <a:grpSpLocks/>
            </p:cNvGrpSpPr>
            <p:nvPr/>
          </p:nvGrpSpPr>
          <p:grpSpPr bwMode="auto">
            <a:xfrm rot="-4728718">
              <a:off x="4591" y="1108"/>
              <a:ext cx="236" cy="205"/>
              <a:chOff x="1569" y="1054"/>
              <a:chExt cx="236" cy="205"/>
            </a:xfrm>
          </p:grpSpPr>
          <p:sp>
            <p:nvSpPr>
              <p:cNvPr id="52256" name="Oval 28">
                <a:extLst>
                  <a:ext uri="{FF2B5EF4-FFF2-40B4-BE49-F238E27FC236}">
                    <a16:creationId xmlns:a16="http://schemas.microsoft.com/office/drawing/2014/main" id="{F7606210-C899-62BE-305C-5DC64D41B98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81" y="1038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2257" name="Line 29">
                <a:extLst>
                  <a:ext uri="{FF2B5EF4-FFF2-40B4-BE49-F238E27FC236}">
                    <a16:creationId xmlns:a16="http://schemas.microsoft.com/office/drawing/2014/main" id="{E3A0EE6D-0A78-02D8-19F2-8ABE627EA6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8" y="1156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238" name="Group 30">
              <a:extLst>
                <a:ext uri="{FF2B5EF4-FFF2-40B4-BE49-F238E27FC236}">
                  <a16:creationId xmlns:a16="http://schemas.microsoft.com/office/drawing/2014/main" id="{D1E2B70E-956E-3C60-23E1-946876C9A487}"/>
                </a:ext>
              </a:extLst>
            </p:cNvPr>
            <p:cNvGrpSpPr>
              <a:grpSpLocks/>
            </p:cNvGrpSpPr>
            <p:nvPr/>
          </p:nvGrpSpPr>
          <p:grpSpPr bwMode="auto">
            <a:xfrm rot="8341726">
              <a:off x="5000" y="982"/>
              <a:ext cx="236" cy="205"/>
              <a:chOff x="1569" y="1054"/>
              <a:chExt cx="236" cy="205"/>
            </a:xfrm>
          </p:grpSpPr>
          <p:sp>
            <p:nvSpPr>
              <p:cNvPr id="52254" name="Oval 31">
                <a:extLst>
                  <a:ext uri="{FF2B5EF4-FFF2-40B4-BE49-F238E27FC236}">
                    <a16:creationId xmlns:a16="http://schemas.microsoft.com/office/drawing/2014/main" id="{0E40952F-4C3E-3940-AE32-A371FD29EE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83" y="1064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2255" name="Line 32">
                <a:extLst>
                  <a:ext uri="{FF2B5EF4-FFF2-40B4-BE49-F238E27FC236}">
                    <a16:creationId xmlns:a16="http://schemas.microsoft.com/office/drawing/2014/main" id="{89154010-1590-CEAE-DCF7-0958D1D6DC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1" y="1186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239" name="Group 33">
              <a:extLst>
                <a:ext uri="{FF2B5EF4-FFF2-40B4-BE49-F238E27FC236}">
                  <a16:creationId xmlns:a16="http://schemas.microsoft.com/office/drawing/2014/main" id="{99A9F78A-B619-EBF6-FF1C-5402167B54BF}"/>
                </a:ext>
              </a:extLst>
            </p:cNvPr>
            <p:cNvGrpSpPr>
              <a:grpSpLocks/>
            </p:cNvGrpSpPr>
            <p:nvPr/>
          </p:nvGrpSpPr>
          <p:grpSpPr bwMode="auto">
            <a:xfrm rot="6340408">
              <a:off x="4965" y="840"/>
              <a:ext cx="236" cy="205"/>
              <a:chOff x="1569" y="1054"/>
              <a:chExt cx="236" cy="205"/>
            </a:xfrm>
          </p:grpSpPr>
          <p:sp>
            <p:nvSpPr>
              <p:cNvPr id="52252" name="Oval 34">
                <a:extLst>
                  <a:ext uri="{FF2B5EF4-FFF2-40B4-BE49-F238E27FC236}">
                    <a16:creationId xmlns:a16="http://schemas.microsoft.com/office/drawing/2014/main" id="{8D612CB6-BA11-1653-63A6-50C89F5256E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74" y="1065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2253" name="Line 35">
                <a:extLst>
                  <a:ext uri="{FF2B5EF4-FFF2-40B4-BE49-F238E27FC236}">
                    <a16:creationId xmlns:a16="http://schemas.microsoft.com/office/drawing/2014/main" id="{FA864D89-CB77-727B-7199-8665F4D0B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1" y="1183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240" name="Group 36">
              <a:extLst>
                <a:ext uri="{FF2B5EF4-FFF2-40B4-BE49-F238E27FC236}">
                  <a16:creationId xmlns:a16="http://schemas.microsoft.com/office/drawing/2014/main" id="{A773C4BA-0671-20CD-C1B2-12B8F49F348E}"/>
                </a:ext>
              </a:extLst>
            </p:cNvPr>
            <p:cNvGrpSpPr>
              <a:grpSpLocks/>
            </p:cNvGrpSpPr>
            <p:nvPr/>
          </p:nvGrpSpPr>
          <p:grpSpPr bwMode="auto">
            <a:xfrm rot="-8468712">
              <a:off x="4817" y="1197"/>
              <a:ext cx="236" cy="205"/>
              <a:chOff x="1569" y="1054"/>
              <a:chExt cx="236" cy="205"/>
            </a:xfrm>
          </p:grpSpPr>
          <p:sp>
            <p:nvSpPr>
              <p:cNvPr id="52250" name="Oval 37">
                <a:extLst>
                  <a:ext uri="{FF2B5EF4-FFF2-40B4-BE49-F238E27FC236}">
                    <a16:creationId xmlns:a16="http://schemas.microsoft.com/office/drawing/2014/main" id="{9DE6D578-15AC-9C12-5DD8-3A956E646EE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92" y="1051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2251" name="Line 38">
                <a:extLst>
                  <a:ext uri="{FF2B5EF4-FFF2-40B4-BE49-F238E27FC236}">
                    <a16:creationId xmlns:a16="http://schemas.microsoft.com/office/drawing/2014/main" id="{6219BEF1-CF6E-720F-19E2-7316D05F7F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0" y="1168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241" name="Group 39">
              <a:extLst>
                <a:ext uri="{FF2B5EF4-FFF2-40B4-BE49-F238E27FC236}">
                  <a16:creationId xmlns:a16="http://schemas.microsoft.com/office/drawing/2014/main" id="{A7EF9925-9EA4-A838-59F0-3A34E37F7D25}"/>
                </a:ext>
              </a:extLst>
            </p:cNvPr>
            <p:cNvGrpSpPr>
              <a:grpSpLocks/>
            </p:cNvGrpSpPr>
            <p:nvPr/>
          </p:nvGrpSpPr>
          <p:grpSpPr bwMode="auto">
            <a:xfrm rot="3344373">
              <a:off x="4812" y="752"/>
              <a:ext cx="236" cy="205"/>
              <a:chOff x="1569" y="1054"/>
              <a:chExt cx="236" cy="205"/>
            </a:xfrm>
          </p:grpSpPr>
          <p:sp>
            <p:nvSpPr>
              <p:cNvPr id="52248" name="Oval 40">
                <a:extLst>
                  <a:ext uri="{FF2B5EF4-FFF2-40B4-BE49-F238E27FC236}">
                    <a16:creationId xmlns:a16="http://schemas.microsoft.com/office/drawing/2014/main" id="{5653752B-ED7D-ADF9-30D0-B748B06949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70" y="1053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2249" name="Line 41">
                <a:extLst>
                  <a:ext uri="{FF2B5EF4-FFF2-40B4-BE49-F238E27FC236}">
                    <a16:creationId xmlns:a16="http://schemas.microsoft.com/office/drawing/2014/main" id="{0A98EA81-D927-A001-36CA-C62AA34625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1178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242" name="Group 42">
              <a:extLst>
                <a:ext uri="{FF2B5EF4-FFF2-40B4-BE49-F238E27FC236}">
                  <a16:creationId xmlns:a16="http://schemas.microsoft.com/office/drawing/2014/main" id="{74E6B717-8DDB-0F42-9BA6-41AD2325B06E}"/>
                </a:ext>
              </a:extLst>
            </p:cNvPr>
            <p:cNvGrpSpPr>
              <a:grpSpLocks/>
            </p:cNvGrpSpPr>
            <p:nvPr/>
          </p:nvGrpSpPr>
          <p:grpSpPr bwMode="auto">
            <a:xfrm rot="-2169917">
              <a:off x="4537" y="973"/>
              <a:ext cx="236" cy="205"/>
              <a:chOff x="1569" y="1054"/>
              <a:chExt cx="236" cy="205"/>
            </a:xfrm>
          </p:grpSpPr>
          <p:sp>
            <p:nvSpPr>
              <p:cNvPr id="52246" name="Oval 43">
                <a:extLst>
                  <a:ext uri="{FF2B5EF4-FFF2-40B4-BE49-F238E27FC236}">
                    <a16:creationId xmlns:a16="http://schemas.microsoft.com/office/drawing/2014/main" id="{68332A02-BCBC-4B6C-C48E-5D345C8E058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39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2247" name="Line 44">
                <a:extLst>
                  <a:ext uri="{FF2B5EF4-FFF2-40B4-BE49-F238E27FC236}">
                    <a16:creationId xmlns:a16="http://schemas.microsoft.com/office/drawing/2014/main" id="{EDB9A800-BE7A-DAD6-D24C-7882A30B8C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7" y="1156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243" name="Group 45">
              <a:extLst>
                <a:ext uri="{FF2B5EF4-FFF2-40B4-BE49-F238E27FC236}">
                  <a16:creationId xmlns:a16="http://schemas.microsoft.com/office/drawing/2014/main" id="{3157E822-AB57-4D40-487B-9DDEC63EFF9F}"/>
                </a:ext>
              </a:extLst>
            </p:cNvPr>
            <p:cNvGrpSpPr>
              <a:grpSpLocks/>
            </p:cNvGrpSpPr>
            <p:nvPr/>
          </p:nvGrpSpPr>
          <p:grpSpPr bwMode="auto">
            <a:xfrm rot="10516566">
              <a:off x="4958" y="1126"/>
              <a:ext cx="236" cy="205"/>
              <a:chOff x="1569" y="1054"/>
              <a:chExt cx="236" cy="205"/>
            </a:xfrm>
          </p:grpSpPr>
          <p:sp>
            <p:nvSpPr>
              <p:cNvPr id="52244" name="Oval 46">
                <a:extLst>
                  <a:ext uri="{FF2B5EF4-FFF2-40B4-BE49-F238E27FC236}">
                    <a16:creationId xmlns:a16="http://schemas.microsoft.com/office/drawing/2014/main" id="{0F3B0CE2-86FD-EF51-634E-2780FF0C8E8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591" y="1061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2245" name="Line 47">
                <a:extLst>
                  <a:ext uri="{FF2B5EF4-FFF2-40B4-BE49-F238E27FC236}">
                    <a16:creationId xmlns:a16="http://schemas.microsoft.com/office/drawing/2014/main" id="{8CDABB7D-3786-BA2F-8E69-1BE9E5A2F5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8" y="118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2232" name="Text Box 48">
            <a:extLst>
              <a:ext uri="{FF2B5EF4-FFF2-40B4-BE49-F238E27FC236}">
                <a16:creationId xmlns:a16="http://schemas.microsoft.com/office/drawing/2014/main" id="{76541DBA-2803-E85A-6504-2BE9CE08E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908050"/>
            <a:ext cx="5329237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en-US" sz="1800" b="0">
                <a:latin typeface="Tahoma" panose="020B0604030504040204" pitchFamily="34" charset="0"/>
              </a:rPr>
              <a:t>Integrate gene essentiality data with protein interaction network. Perhaps hubs represent vulnerable points?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sz="1800" b="0">
                <a:latin typeface="Tahoma" panose="020B0604030504040204" pitchFamily="34" charset="0"/>
              </a:rPr>
              <a:t>[</a:t>
            </a:r>
            <a:r>
              <a:rPr lang="en-US" altLang="en-US" sz="1800" b="0">
                <a:latin typeface="Tahoma" panose="020B0604030504040204" pitchFamily="34" charset="0"/>
              </a:rPr>
              <a:t>Lauffenburger, Barabasi]</a:t>
            </a:r>
          </a:p>
          <a:p>
            <a:pPr eaLnBrk="1" hangingPunct="1">
              <a:spcBef>
                <a:spcPct val="20000"/>
              </a:spcBef>
            </a:pPr>
            <a:endParaRPr lang="en-US" altLang="en-US" sz="1800" b="0">
              <a:latin typeface="Tahoma" panose="020B0604030504040204" pitchFamily="34" charset="0"/>
            </a:endParaRPr>
          </a:p>
        </p:txBody>
      </p:sp>
      <p:sp>
        <p:nvSpPr>
          <p:cNvPr id="52233" name="Rectangle 49">
            <a:extLst>
              <a:ext uri="{FF2B5EF4-FFF2-40B4-BE49-F238E27FC236}">
                <a16:creationId xmlns:a16="http://schemas.microsoft.com/office/drawing/2014/main" id="{FAFE1301-8BE7-39EC-7F28-8378C63394B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703262" y="3819525"/>
            <a:ext cx="259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3600" b="0"/>
              <a:t>"hubbiness"</a:t>
            </a:r>
            <a:endParaRPr lang="en-US" altLang="en-US" sz="3600" b="0"/>
          </a:p>
        </p:txBody>
      </p:sp>
      <p:sp>
        <p:nvSpPr>
          <p:cNvPr id="52234" name="Text Box 50">
            <a:extLst>
              <a:ext uri="{FF2B5EF4-FFF2-40B4-BE49-F238E27FC236}">
                <a16:creationId xmlns:a16="http://schemas.microsoft.com/office/drawing/2014/main" id="{E8C55819-229D-D858-A07F-55D827976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6418263"/>
            <a:ext cx="15922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200" b="0"/>
              <a:t>[Yu et al., 2003, TIG]</a:t>
            </a:r>
          </a:p>
        </p:txBody>
      </p:sp>
    </p:spTree>
  </p:cSld>
  <p:clrMapOvr>
    <a:masterClrMapping/>
  </p:clrMapOvr>
  <p:transition advTm="2196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F1EAA2F-6AA1-218E-B716-469EFE33F701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352CC9-160A-46C6-B08E-1C11EEDEA61A}"/>
              </a:ext>
            </a:extLst>
          </p:cNvPr>
          <p:cNvSpPr txBox="1">
            <a:spLocks/>
          </p:cNvSpPr>
          <p:nvPr/>
        </p:nvSpPr>
        <p:spPr>
          <a:xfrm>
            <a:off x="0" y="34925"/>
            <a:ext cx="9144000" cy="43624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6600"/>
              </a:buClr>
              <a:buFont typeface="Wingdings" pitchFamily="2" charset="2"/>
              <a:buChar char="q"/>
              <a:defRPr/>
            </a:pP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Notably, the most highly conserved proteins were highly connected in </a:t>
            </a:r>
            <a:r>
              <a:rPr lang="en-US" altLang="en-US" sz="1500" i="1">
                <a:solidFill>
                  <a:srgbClr val="000000"/>
                </a:solidFill>
                <a:latin typeface="Times New Roman" panose="02020603050405020304" pitchFamily="18" charset="0"/>
              </a:rPr>
              <a:t>E.coli</a:t>
            </a: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 protein interaction network. (</a:t>
            </a:r>
            <a:r>
              <a:rPr lang="en-US" altLang="en-US" sz="1500" i="1">
                <a:solidFill>
                  <a:srgbClr val="000000"/>
                </a:solidFill>
                <a:latin typeface="Times New Roman" panose="02020603050405020304" pitchFamily="18" charset="0"/>
              </a:rPr>
              <a:t>E.coli</a:t>
            </a: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)  </a:t>
            </a:r>
          </a:p>
          <a:p>
            <a:pPr eaLnBrk="1" hangingPunct="1">
              <a:spcBef>
                <a:spcPct val="0"/>
              </a:spcBef>
              <a:buClr>
                <a:srgbClr val="FF6600"/>
              </a:buClr>
              <a:buFontTx/>
              <a:buNone/>
              <a:defRPr/>
            </a:pP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                   </a:t>
            </a:r>
            <a:r>
              <a:rPr lang="en-US" altLang="en-US" sz="1500" i="1">
                <a:solidFill>
                  <a:srgbClr val="000000"/>
                </a:solidFill>
                <a:latin typeface="Times New Roman" panose="02020603050405020304" pitchFamily="18" charset="0"/>
              </a:rPr>
              <a:t>-  Butland et al.  2004, Nature</a:t>
            </a:r>
            <a:endParaRPr lang="en-US" altLang="en-US" sz="15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FF6600"/>
              </a:buClr>
              <a:buFont typeface="Wingdings" pitchFamily="2" charset="2"/>
              <a:buChar char="q"/>
              <a:defRPr/>
            </a:pP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Connectivity of well-conserved proteins in network is negatively correlated with their rate of evolution.  (</a:t>
            </a:r>
            <a:r>
              <a:rPr lang="en-US" altLang="en-US" sz="1500" i="1">
                <a:solidFill>
                  <a:srgbClr val="000000"/>
                </a:solidFill>
                <a:latin typeface="Times New Roman" panose="02020603050405020304" pitchFamily="18" charset="0"/>
              </a:rPr>
              <a:t>Saccharomyces cerevisiae</a:t>
            </a: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  <a:defRPr/>
            </a:pPr>
            <a:r>
              <a:rPr lang="en-US" altLang="en-US" sz="1500" i="1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                  -  Fraser et al.  2002, Science</a:t>
            </a:r>
            <a:br>
              <a:rPr lang="en-US" altLang="en-US" sz="1500" i="1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1500" i="1">
                <a:solidFill>
                  <a:srgbClr val="000000"/>
                </a:solidFill>
                <a:latin typeface="Times New Roman" panose="02020603050405020304" pitchFamily="18" charset="0"/>
              </a:rPr>
              <a:t>   												      - Fraser et al. BMC Evol. Biol. (2003)</a:t>
            </a: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  <a:defRPr/>
            </a:pP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FF6600"/>
              </a:buClr>
              <a:buFont typeface="Wingdings" pitchFamily="2" charset="2"/>
              <a:buChar char="q"/>
              <a:defRPr/>
            </a:pP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Proteins that have a more central position evolve more slowly and are more likely to be essential for survival. (</a:t>
            </a:r>
            <a:r>
              <a:rPr lang="en-US" altLang="en-US" sz="1500" i="1">
                <a:solidFill>
                  <a:srgbClr val="000000"/>
                </a:solidFill>
                <a:latin typeface="Times New Roman" panose="02020603050405020304" pitchFamily="18" charset="0"/>
              </a:rPr>
              <a:t>Saccharomyces cerevisiae; C. elegans; Drosophila</a:t>
            </a: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>
                <a:srgbClr val="FF6600"/>
              </a:buClr>
              <a:buFontTx/>
              <a:buNone/>
              <a:defRPr/>
            </a:pP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											                     </a:t>
            </a:r>
            <a:r>
              <a:rPr lang="en-US" altLang="en-US" sz="1500" i="1">
                <a:solidFill>
                  <a:srgbClr val="000000"/>
                </a:solidFill>
                <a:latin typeface="Times New Roman" panose="02020603050405020304" pitchFamily="18" charset="0"/>
              </a:rPr>
              <a:t>- Hahn et al. 2005, Mol Biol Evol</a:t>
            </a:r>
          </a:p>
          <a:p>
            <a:pPr eaLnBrk="1" hangingPunct="1">
              <a:spcBef>
                <a:spcPct val="0"/>
              </a:spcBef>
              <a:buClr>
                <a:srgbClr val="FF6600"/>
              </a:buClr>
              <a:buFontTx/>
              <a:buNone/>
              <a:defRPr/>
            </a:pPr>
            <a:endParaRPr lang="en-US" altLang="en-US" sz="1500" i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FF6600"/>
              </a:buClr>
              <a:buFont typeface="Wingdings" pitchFamily="2" charset="2"/>
              <a:buChar char="q"/>
              <a:defRPr/>
            </a:pP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More miRNA regulation of a target gene associated with lower dN/dS (r = -.21) </a:t>
            </a:r>
            <a:r>
              <a:rPr lang="en-US" altLang="en-US" sz="1500" i="1">
                <a:solidFill>
                  <a:srgbClr val="000000"/>
                </a:solidFill>
                <a:latin typeface="Times New Roman" panose="02020603050405020304" pitchFamily="18" charset="0"/>
              </a:rPr>
              <a:t>(M. musculus)</a:t>
            </a: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  <a:defRPr/>
            </a:pPr>
            <a:r>
              <a:rPr lang="en-US" altLang="en-US" sz="1500" i="1">
                <a:solidFill>
                  <a:srgbClr val="000000"/>
                </a:solidFill>
                <a:latin typeface="Times New Roman" panose="02020603050405020304" pitchFamily="18" charset="0"/>
              </a:rPr>
              <a:t>								                                                - Cheng et al. 2009, BMC Genomics</a:t>
            </a: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  <a:defRPr/>
            </a:pPr>
            <a:endParaRPr lang="en-US" altLang="en-US" sz="1500" i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FF6600"/>
              </a:buClr>
              <a:buFont typeface="Wingdings" pitchFamily="2" charset="2"/>
              <a:buChar char="q"/>
              <a:defRPr/>
            </a:pP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Slowly evolving proteins tend to have more interaction partners. (</a:t>
            </a:r>
            <a:r>
              <a:rPr lang="en-US" altLang="en-US" sz="1500" i="1">
                <a:solidFill>
                  <a:srgbClr val="000000"/>
                </a:solidFill>
                <a:latin typeface="Times New Roman" panose="02020603050405020304" pitchFamily="18" charset="0"/>
              </a:rPr>
              <a:t>Saccharomyces cerevisiae</a:t>
            </a: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  <a:defRPr/>
            </a:pP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								                                                     </a:t>
            </a:r>
            <a:r>
              <a:rPr lang="en-US" altLang="en-US" sz="1500" i="1">
                <a:solidFill>
                  <a:srgbClr val="000000"/>
                </a:solidFill>
                <a:latin typeface="Times New Roman" panose="02020603050405020304" pitchFamily="18" charset="0"/>
              </a:rPr>
              <a:t>-  Xia et al. 2009, Plos Comput Biol</a:t>
            </a:r>
          </a:p>
          <a:p>
            <a:pPr eaLnBrk="1" hangingPunct="1">
              <a:buClr>
                <a:srgbClr val="0000FF"/>
              </a:buClr>
              <a:buFontTx/>
              <a:buNone/>
              <a:defRPr/>
            </a:pPr>
            <a:r>
              <a:rPr lang="en-US" altLang="en-US" sz="1500" i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4275" name="Picture 1">
            <a:extLst>
              <a:ext uri="{FF2B5EF4-FFF2-40B4-BE49-F238E27FC236}">
                <a16:creationId xmlns:a16="http://schemas.microsoft.com/office/drawing/2014/main" id="{228CE900-91D8-AB16-6341-717051B2C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3970338"/>
            <a:ext cx="5578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5">
            <a:extLst>
              <a:ext uri="{FF2B5EF4-FFF2-40B4-BE49-F238E27FC236}">
                <a16:creationId xmlns:a16="http://schemas.microsoft.com/office/drawing/2014/main" id="{4AA46611-4D3F-04BD-99F5-1585ABA89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713" y="6419850"/>
            <a:ext cx="4524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Helvetica" pitchFamily="2" charset="0"/>
              </a:rPr>
              <a:t>Fold Enrichment of slowly evolved proteins </a:t>
            </a:r>
            <a:r>
              <a:rPr lang="en-US" altLang="en-US" sz="1400" b="0" i="1">
                <a:solidFill>
                  <a:srgbClr val="000000"/>
                </a:solidFill>
                <a:latin typeface="Helvetica" pitchFamily="2" charset="0"/>
              </a:rPr>
              <a:t>-  Xia et al. </a:t>
            </a:r>
            <a:endParaRPr lang="en-US" altLang="en-US" sz="1400" b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4277" name="Title 2">
            <a:extLst>
              <a:ext uri="{FF2B5EF4-FFF2-40B4-BE49-F238E27FC236}">
                <a16:creationId xmlns:a16="http://schemas.microsoft.com/office/drawing/2014/main" id="{DCEC99B1-4FCA-FFB6-6BCA-B02E291A89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105275"/>
            <a:ext cx="2986088" cy="19970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More Connectivity, More Constraint :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A theme borne out in many studies</a:t>
            </a:r>
          </a:p>
        </p:txBody>
      </p:sp>
    </p:spTree>
  </p:cSld>
  <p:clrMapOvr>
    <a:masterClrMapping/>
  </p:clrMapOvr>
  <p:transition advTm="45058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060419_cytoscape_HPRDng_almostall_colorPS">
            <a:extLst>
              <a:ext uri="{FF2B5EF4-FFF2-40B4-BE49-F238E27FC236}">
                <a16:creationId xmlns:a16="http://schemas.microsoft.com/office/drawing/2014/main" id="{88EC7633-0A75-7A29-C318-C41BFC742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153988"/>
            <a:ext cx="4897437" cy="45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3">
            <a:extLst>
              <a:ext uri="{FF2B5EF4-FFF2-40B4-BE49-F238E27FC236}">
                <a16:creationId xmlns:a16="http://schemas.microsoft.com/office/drawing/2014/main" id="{38108FF0-3FA8-6449-0033-A1D20D6F24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6225" y="-28575"/>
            <a:ext cx="4343400" cy="1316038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Rapid Evolution in the interaction network takes place at the periphery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C00E1A5-EBF4-D936-DC14-14A130976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88" y="1316038"/>
            <a:ext cx="4252912" cy="4638675"/>
          </a:xfrm>
        </p:spPr>
        <p:txBody>
          <a:bodyPr/>
          <a:lstStyle/>
          <a:p>
            <a:pPr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Pos. sel. v. deg. centrality: </a:t>
            </a:r>
            <a:b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= -.06</a:t>
            </a:r>
            <a:r>
              <a:rPr lang="en-US" sz="1600" dirty="0"/>
              <a:t>, </a:t>
            </a:r>
            <a:r>
              <a:rPr lang="en-US" sz="1050" dirty="0"/>
              <a:t>P &lt; 1.2e-6</a:t>
            </a:r>
          </a:p>
          <a:p>
            <a:pPr lvl="1">
              <a:buFont typeface="Lucida Grande" charset="0"/>
              <a:buChar char="-"/>
              <a:defRPr/>
            </a:pPr>
            <a:endParaRPr lang="en-US" sz="1000" dirty="0"/>
          </a:p>
          <a:p>
            <a:pPr lvl="1">
              <a:buFont typeface="Lucida Grande" charset="0"/>
              <a:buChar char="-"/>
              <a:defRPr/>
            </a:pPr>
            <a:r>
              <a:rPr lang="en-US" sz="1600" dirty="0"/>
              <a:t>Effect is independent of any bias due to gene expression differences</a:t>
            </a:r>
          </a:p>
          <a:p>
            <a:pPr lvl="1">
              <a:buFont typeface="Lucida Grande" charset="0"/>
              <a:buChar char="-"/>
              <a:defRPr/>
            </a:pPr>
            <a:r>
              <a:rPr lang="en-US" sz="1600" dirty="0"/>
              <a:t>Update w. 1000G Phase I </a:t>
            </a:r>
            <a:br>
              <a:rPr lang="en-US" sz="1600" dirty="0"/>
            </a:br>
            <a:r>
              <a:rPr lang="en-US" sz="1600" dirty="0"/>
              <a:t>SNP dens. v. centrality: </a:t>
            </a:r>
            <a:br>
              <a:rPr lang="en-US" sz="1600" dirty="0"/>
            </a:br>
            <a:r>
              <a:rPr lang="en-US" sz="1600" dirty="0">
                <a:latin typeface="Symbol" charset="2"/>
                <a:cs typeface="Symbol" charset="2"/>
              </a:rPr>
              <a:t>r</a:t>
            </a:r>
            <a:r>
              <a:rPr lang="fi-FI" sz="1600" dirty="0"/>
              <a:t> = -.1, </a:t>
            </a:r>
            <a:r>
              <a:rPr lang="fi-FI" sz="1200" dirty="0"/>
              <a:t>p&lt; 2.2e-16</a:t>
            </a:r>
            <a:endParaRPr lang="en-US" sz="1600" dirty="0"/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</p:txBody>
      </p:sp>
      <p:sp>
        <p:nvSpPr>
          <p:cNvPr id="56324" name="McK Footnote">
            <a:extLst>
              <a:ext uri="{FF2B5EF4-FFF2-40B4-BE49-F238E27FC236}">
                <a16:creationId xmlns:a16="http://schemas.microsoft.com/office/drawing/2014/main" id="{7FF0BED9-B450-0261-C682-5D14CE23772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32163" y="6618288"/>
            <a:ext cx="5359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marL="585788" indent="-585788" defTabSz="912813">
              <a:spcBef>
                <a:spcPct val="20000"/>
              </a:spcBef>
              <a:buChar char="•"/>
              <a:tabLst>
                <a:tab pos="544513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tabLst>
                <a:tab pos="544513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tabLst>
                <a:tab pos="54451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tabLst>
                <a:tab pos="54451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tabLst>
                <a:tab pos="54451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tabLst>
                <a:tab pos="54451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tabLst>
                <a:tab pos="54451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tabLst>
                <a:tab pos="54451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tabLst>
                <a:tab pos="54451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</a:rPr>
              <a:t>	Source: Nielsen et al. </a:t>
            </a:r>
            <a:r>
              <a:rPr lang="en-US" altLang="en-US" sz="1200" b="0" i="1">
                <a:solidFill>
                  <a:srgbClr val="000000"/>
                </a:solidFill>
              </a:rPr>
              <a:t>PLoS Biol. </a:t>
            </a:r>
            <a:r>
              <a:rPr lang="en-US" altLang="en-US" sz="1200" b="0">
                <a:solidFill>
                  <a:srgbClr val="000000"/>
                </a:solidFill>
              </a:rPr>
              <a:t>(2005), HPRD, and Kim et al. PNAS (2007)</a:t>
            </a:r>
          </a:p>
        </p:txBody>
      </p:sp>
      <p:sp>
        <p:nvSpPr>
          <p:cNvPr id="56325" name="Oval 6">
            <a:extLst>
              <a:ext uri="{FF2B5EF4-FFF2-40B4-BE49-F238E27FC236}">
                <a16:creationId xmlns:a16="http://schemas.microsoft.com/office/drawing/2014/main" id="{4C7BE688-422A-4C19-B480-2AE6CD2B0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338" y="4743450"/>
            <a:ext cx="111125" cy="112713"/>
          </a:xfrm>
          <a:prstGeom prst="ellipse">
            <a:avLst/>
          </a:prstGeom>
          <a:solidFill>
            <a:srgbClr val="660033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6326" name="Oval 7">
            <a:extLst>
              <a:ext uri="{FF2B5EF4-FFF2-40B4-BE49-F238E27FC236}">
                <a16:creationId xmlns:a16="http://schemas.microsoft.com/office/drawing/2014/main" id="{2D9D36B9-EFEE-15CF-D1CE-914F92D8A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0" y="5262563"/>
            <a:ext cx="111125" cy="111125"/>
          </a:xfrm>
          <a:prstGeom prst="ellipse">
            <a:avLst/>
          </a:prstGeom>
          <a:solidFill>
            <a:srgbClr val="FF33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6327" name="Oval 8">
            <a:extLst>
              <a:ext uri="{FF2B5EF4-FFF2-40B4-BE49-F238E27FC236}">
                <a16:creationId xmlns:a16="http://schemas.microsoft.com/office/drawing/2014/main" id="{A9699643-3489-9F55-F1C9-113A5F822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0" y="5780088"/>
            <a:ext cx="111125" cy="112712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6328" name="Oval 9">
            <a:extLst>
              <a:ext uri="{FF2B5EF4-FFF2-40B4-BE49-F238E27FC236}">
                <a16:creationId xmlns:a16="http://schemas.microsoft.com/office/drawing/2014/main" id="{DC7D7BC2-E52F-55A2-DD9E-284162411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0" y="6284913"/>
            <a:ext cx="111125" cy="1111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6329" name="Rectangle 10">
            <a:extLst>
              <a:ext uri="{FF2B5EF4-FFF2-40B4-BE49-F238E27FC236}">
                <a16:creationId xmlns:a16="http://schemas.microsoft.com/office/drawing/2014/main" id="{4D18D538-34F6-23DA-CCA0-A884F7F6D64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89625" y="4587875"/>
            <a:ext cx="17113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86" tIns="46643" rIns="93286" bIns="46643" anchor="ctr">
            <a:spAutoFit/>
          </a:bodyPr>
          <a:lstStyle>
            <a:lvl1pPr defTabSz="9334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High likelihood of positive selection</a:t>
            </a:r>
          </a:p>
        </p:txBody>
      </p:sp>
      <p:sp>
        <p:nvSpPr>
          <p:cNvPr id="56330" name="Rectangle 11">
            <a:extLst>
              <a:ext uri="{FF2B5EF4-FFF2-40B4-BE49-F238E27FC236}">
                <a16:creationId xmlns:a16="http://schemas.microsoft.com/office/drawing/2014/main" id="{CF9EAB28-5BB7-3E70-18FB-C758EAD9DF64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89625" y="5054600"/>
            <a:ext cx="18669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86" tIns="46643" rIns="93286" bIns="46643" anchor="ctr">
            <a:spAutoFit/>
          </a:bodyPr>
          <a:lstStyle>
            <a:lvl1pPr defTabSz="9334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Lower likelihood of positive selection</a:t>
            </a:r>
          </a:p>
        </p:txBody>
      </p:sp>
      <p:sp>
        <p:nvSpPr>
          <p:cNvPr id="56331" name="Rectangle 12">
            <a:extLst>
              <a:ext uri="{FF2B5EF4-FFF2-40B4-BE49-F238E27FC236}">
                <a16:creationId xmlns:a16="http://schemas.microsoft.com/office/drawing/2014/main" id="{5BA9101B-8D3F-EC05-FADB-2F4F53DB6831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89625" y="5599113"/>
            <a:ext cx="17113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86" tIns="46643" rIns="93286" bIns="46643" anchor="ctr">
            <a:spAutoFit/>
          </a:bodyPr>
          <a:lstStyle>
            <a:lvl1pPr defTabSz="9334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Not under positive selection</a:t>
            </a:r>
          </a:p>
        </p:txBody>
      </p:sp>
      <p:sp>
        <p:nvSpPr>
          <p:cNvPr id="56332" name="Rectangle 13">
            <a:extLst>
              <a:ext uri="{FF2B5EF4-FFF2-40B4-BE49-F238E27FC236}">
                <a16:creationId xmlns:a16="http://schemas.microsoft.com/office/drawing/2014/main" id="{4F97A8D3-B619-A45C-73C2-856BCFEEF2E7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89625" y="6129338"/>
            <a:ext cx="17113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86" tIns="46643" rIns="93286" bIns="46643" anchor="ctr">
            <a:spAutoFit/>
          </a:bodyPr>
          <a:lstStyle>
            <a:lvl1pPr defTabSz="9334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No data about positive selection</a:t>
            </a:r>
          </a:p>
        </p:txBody>
      </p:sp>
    </p:spTree>
  </p:cSld>
  <p:clrMapOvr>
    <a:masterClrMapping/>
  </p:clrMapOvr>
  <p:transition advTm="72575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2">
            <a:extLst>
              <a:ext uri="{FF2B5EF4-FFF2-40B4-BE49-F238E27FC236}">
                <a16:creationId xmlns:a16="http://schemas.microsoft.com/office/drawing/2014/main" id="{2A27DD56-AF50-4DA1-4FB1-C17A4184E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5415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Network Topology</a:t>
            </a:r>
          </a:p>
        </p:txBody>
      </p:sp>
      <p:sp>
        <p:nvSpPr>
          <p:cNvPr id="210946" name="Subtitle 3">
            <a:extLst>
              <a:ext uri="{FF2B5EF4-FFF2-40B4-BE49-F238E27FC236}">
                <a16:creationId xmlns:a16="http://schemas.microsoft.com/office/drawing/2014/main" id="{6190138A-7D5E-BEDB-74BD-8105BCFDB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209925"/>
            <a:ext cx="6400800" cy="17526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4400" b="1" dirty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Other Measures of Centrality besides Hubs: Bottlenecks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3">
            <a:extLst>
              <a:ext uri="{FF2B5EF4-FFF2-40B4-BE49-F238E27FC236}">
                <a16:creationId xmlns:a16="http://schemas.microsoft.com/office/drawing/2014/main" id="{13084F76-CE90-F298-DEC2-BAE7112A41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>
                <a:ea typeface="ＭＳ Ｐゴシック" pitchFamily="34" charset="-128"/>
                <a:cs typeface="+mj-cs"/>
              </a:rPr>
              <a:t>Another measure of Centrality:</a:t>
            </a:r>
            <a:br>
              <a:rPr lang="en-US" altLang="zh-CN">
                <a:ea typeface="ＭＳ Ｐゴシック" pitchFamily="34" charset="-128"/>
                <a:cs typeface="+mj-cs"/>
              </a:rPr>
            </a:br>
            <a:r>
              <a:rPr lang="en-US" altLang="zh-CN">
                <a:ea typeface="ＭＳ Ｐゴシック" pitchFamily="34" charset="-128"/>
                <a:cs typeface="+mj-cs"/>
              </a:rPr>
              <a:t>Betweenness centrality</a:t>
            </a:r>
          </a:p>
        </p:txBody>
      </p:sp>
      <p:sp>
        <p:nvSpPr>
          <p:cNvPr id="59394" name="AutoShape 2">
            <a:extLst>
              <a:ext uri="{FF2B5EF4-FFF2-40B4-BE49-F238E27FC236}">
                <a16:creationId xmlns:a16="http://schemas.microsoft.com/office/drawing/2014/main" id="{49125CB9-4EFD-20BF-42A0-F6531CF3F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50" y="4864100"/>
            <a:ext cx="2500313" cy="850900"/>
          </a:xfrm>
          <a:prstGeom prst="leftRightArrow">
            <a:avLst>
              <a:gd name="adj1" fmla="val 50000"/>
              <a:gd name="adj2" fmla="val 58769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2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9395" name="Oval 4">
            <a:extLst>
              <a:ext uri="{FF2B5EF4-FFF2-40B4-BE49-F238E27FC236}">
                <a16:creationId xmlns:a16="http://schemas.microsoft.com/office/drawing/2014/main" id="{9A9B0510-5F25-91E0-1E87-476B47BF57B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4372769" y="5077619"/>
            <a:ext cx="428625" cy="439737"/>
          </a:xfrm>
          <a:prstGeom prst="ellipse">
            <a:avLst/>
          </a:prstGeom>
          <a:gradFill rotWithShape="0">
            <a:gsLst>
              <a:gs pos="0">
                <a:srgbClr val="CCECFF"/>
              </a:gs>
              <a:gs pos="100000">
                <a:srgbClr val="3333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2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9396" name="Oval 5">
            <a:extLst>
              <a:ext uri="{FF2B5EF4-FFF2-40B4-BE49-F238E27FC236}">
                <a16:creationId xmlns:a16="http://schemas.microsoft.com/office/drawing/2014/main" id="{4837D1CB-4727-59BE-2D97-A41B66DB703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1688306" y="4504532"/>
            <a:ext cx="428625" cy="439738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2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9397" name="Oval 6">
            <a:extLst>
              <a:ext uri="{FF2B5EF4-FFF2-40B4-BE49-F238E27FC236}">
                <a16:creationId xmlns:a16="http://schemas.microsoft.com/office/drawing/2014/main" id="{87C743FC-B109-3C89-E510-21B075C317C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2466181" y="5015707"/>
            <a:ext cx="428625" cy="439738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2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9398" name="Oval 7">
            <a:extLst>
              <a:ext uri="{FF2B5EF4-FFF2-40B4-BE49-F238E27FC236}">
                <a16:creationId xmlns:a16="http://schemas.microsoft.com/office/drawing/2014/main" id="{3DD4856F-0C1F-6503-E3B4-1EA63225995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1019969" y="5085557"/>
            <a:ext cx="428625" cy="439737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2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9399" name="Oval 8">
            <a:extLst>
              <a:ext uri="{FF2B5EF4-FFF2-40B4-BE49-F238E27FC236}">
                <a16:creationId xmlns:a16="http://schemas.microsoft.com/office/drawing/2014/main" id="{921697B7-0F36-44CF-2DBC-A92BDF06470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1672431" y="5812632"/>
            <a:ext cx="428625" cy="439738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2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9400" name="Oval 9">
            <a:extLst>
              <a:ext uri="{FF2B5EF4-FFF2-40B4-BE49-F238E27FC236}">
                <a16:creationId xmlns:a16="http://schemas.microsoft.com/office/drawing/2014/main" id="{B95B49CE-7188-6132-E679-462C6B124E9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7009606" y="4572794"/>
            <a:ext cx="428625" cy="439738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2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9401" name="Oval 10">
            <a:extLst>
              <a:ext uri="{FF2B5EF4-FFF2-40B4-BE49-F238E27FC236}">
                <a16:creationId xmlns:a16="http://schemas.microsoft.com/office/drawing/2014/main" id="{47A5F448-E525-8741-3E3E-2D0F75EA39A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7363619" y="5844382"/>
            <a:ext cx="428625" cy="439737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2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9402" name="Oval 11">
            <a:extLst>
              <a:ext uri="{FF2B5EF4-FFF2-40B4-BE49-F238E27FC236}">
                <a16:creationId xmlns:a16="http://schemas.microsoft.com/office/drawing/2014/main" id="{5FC8C115-72B2-C259-DF35-BD803579F8A6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6666706" y="5866607"/>
            <a:ext cx="428625" cy="439738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2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9403" name="Oval 12">
            <a:extLst>
              <a:ext uri="{FF2B5EF4-FFF2-40B4-BE49-F238E27FC236}">
                <a16:creationId xmlns:a16="http://schemas.microsoft.com/office/drawing/2014/main" id="{5D8214E7-5021-33DE-95B7-0EC4B2E1EFEE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7747794" y="5145882"/>
            <a:ext cx="428625" cy="439737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2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9404" name="Oval 13">
            <a:extLst>
              <a:ext uri="{FF2B5EF4-FFF2-40B4-BE49-F238E27FC236}">
                <a16:creationId xmlns:a16="http://schemas.microsoft.com/office/drawing/2014/main" id="{79FDE345-BFCC-B1BD-A4AD-816DE0280DD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6253956" y="5114132"/>
            <a:ext cx="428625" cy="439738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2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9405" name="Oval 14">
            <a:extLst>
              <a:ext uri="{FF2B5EF4-FFF2-40B4-BE49-F238E27FC236}">
                <a16:creationId xmlns:a16="http://schemas.microsoft.com/office/drawing/2014/main" id="{62649D08-8857-EDB6-7FD4-4DE706222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850" y="4341813"/>
            <a:ext cx="2141538" cy="2162175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9406" name="Oval 15">
            <a:extLst>
              <a:ext uri="{FF2B5EF4-FFF2-40B4-BE49-F238E27FC236}">
                <a16:creationId xmlns:a16="http://schemas.microsoft.com/office/drawing/2014/main" id="{BF087DE5-05B3-3A72-E86D-BF34282C1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838" y="4289425"/>
            <a:ext cx="2141537" cy="2162175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2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9407" name="Line 16">
            <a:extLst>
              <a:ext uri="{FF2B5EF4-FFF2-40B4-BE49-F238E27FC236}">
                <a16:creationId xmlns:a16="http://schemas.microsoft.com/office/drawing/2014/main" id="{298E6FA4-893C-B242-11DF-B6A51D395C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4752975"/>
            <a:ext cx="1444625" cy="484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8" name="Line 17">
            <a:extLst>
              <a:ext uri="{FF2B5EF4-FFF2-40B4-BE49-F238E27FC236}">
                <a16:creationId xmlns:a16="http://schemas.microsoft.com/office/drawing/2014/main" id="{00B680E9-9785-B412-36B6-B45603BEB3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0850" y="5273675"/>
            <a:ext cx="1362075" cy="111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9" name="Line 18">
            <a:extLst>
              <a:ext uri="{FF2B5EF4-FFF2-40B4-BE49-F238E27FC236}">
                <a16:creationId xmlns:a16="http://schemas.microsoft.com/office/drawing/2014/main" id="{A2FF1F3A-A893-FB1F-D374-A228025B2E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0213" y="5367338"/>
            <a:ext cx="1382712" cy="439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0" name="Line 19">
            <a:extLst>
              <a:ext uri="{FF2B5EF4-FFF2-40B4-BE49-F238E27FC236}">
                <a16:creationId xmlns:a16="http://schemas.microsoft.com/office/drawing/2014/main" id="{9EB29579-02FF-4F85-B203-6B0B93EF30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3775" y="4578350"/>
            <a:ext cx="1670050" cy="5730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1" name="Line 20">
            <a:extLst>
              <a:ext uri="{FF2B5EF4-FFF2-40B4-BE49-F238E27FC236}">
                <a16:creationId xmlns:a16="http://schemas.microsoft.com/office/drawing/2014/main" id="{D01FFB93-D18B-65C2-44B2-41D525E350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4250" y="4967288"/>
            <a:ext cx="1433513" cy="266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2" name="Line 21">
            <a:extLst>
              <a:ext uri="{FF2B5EF4-FFF2-40B4-BE49-F238E27FC236}">
                <a16:creationId xmlns:a16="http://schemas.microsoft.com/office/drawing/2014/main" id="{EDBC0B00-E1EA-E4EF-D398-274438377C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13300" y="5314950"/>
            <a:ext cx="1343025" cy="20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3" name="Line 22">
            <a:extLst>
              <a:ext uri="{FF2B5EF4-FFF2-40B4-BE49-F238E27FC236}">
                <a16:creationId xmlns:a16="http://schemas.microsoft.com/office/drawing/2014/main" id="{7AC7C0E0-070A-102A-B0F9-311A1407B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3775" y="5376863"/>
            <a:ext cx="1474788" cy="573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4" name="Text Box 23">
            <a:extLst>
              <a:ext uri="{FF2B5EF4-FFF2-40B4-BE49-F238E27FC236}">
                <a16:creationId xmlns:a16="http://schemas.microsoft.com/office/drawing/2014/main" id="{BA3A6E87-C536-1AC3-D047-676AEF1A7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1933575"/>
            <a:ext cx="6880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 b="0">
                <a:solidFill>
                  <a:srgbClr val="000000"/>
                </a:solidFill>
              </a:rPr>
              <a:t>Betweenness of a node is the number of shortest paths of pairs of vertices that run through it -- a measure of information flow.</a:t>
            </a:r>
          </a:p>
        </p:txBody>
      </p:sp>
      <p:sp>
        <p:nvSpPr>
          <p:cNvPr id="59415" name="Rectangle 25">
            <a:extLst>
              <a:ext uri="{FF2B5EF4-FFF2-40B4-BE49-F238E27FC236}">
                <a16:creationId xmlns:a16="http://schemas.microsoft.com/office/drawing/2014/main" id="{5ED50A35-EFF4-0B4A-CC2A-A71A9A9F2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5610225" cy="2619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100" b="0">
                <a:solidFill>
                  <a:srgbClr val="000000"/>
                </a:solidFill>
                <a:ea typeface="宋体" panose="02010600030101010101" pitchFamily="2" charset="-122"/>
              </a:rPr>
              <a:t>Freeman LC (1977) Set of measures of centrality based on betweenness. Sociometry 40: 35–41. </a:t>
            </a:r>
          </a:p>
        </p:txBody>
      </p:sp>
      <p:sp>
        <p:nvSpPr>
          <p:cNvPr id="59416" name="Text Box 26">
            <a:extLst>
              <a:ext uri="{FF2B5EF4-FFF2-40B4-BE49-F238E27FC236}">
                <a16:creationId xmlns:a16="http://schemas.microsoft.com/office/drawing/2014/main" id="{2CE3DD91-D93A-341A-541B-D82B124A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4005263"/>
            <a:ext cx="2555875" cy="2619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100" b="0">
                <a:solidFill>
                  <a:srgbClr val="000000"/>
                </a:solidFill>
                <a:ea typeface="宋体" panose="02010600030101010101" pitchFamily="2" charset="-122"/>
              </a:rPr>
              <a:t>Girvan &amp; Newman (2002) PNAS 99: 7821.</a:t>
            </a:r>
          </a:p>
        </p:txBody>
      </p:sp>
      <p:sp>
        <p:nvSpPr>
          <p:cNvPr id="59417" name="灯片编号占位符 25">
            <a:extLst>
              <a:ext uri="{FF2B5EF4-FFF2-40B4-BE49-F238E27FC236}">
                <a16:creationId xmlns:a16="http://schemas.microsoft.com/office/drawing/2014/main" id="{46F2F2BE-B662-549C-A8F2-2B008594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2F55A8-503C-6B4B-8AAF-84A74362AB91}" type="slidenum">
              <a:rPr lang="zh-CN" altLang="en-US" sz="1200" smtClean="0">
                <a:solidFill>
                  <a:srgbClr val="898989"/>
                </a:solidFill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zh-CN" altLang="en-US" sz="1200">
              <a:solidFill>
                <a:srgbClr val="898989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Tm="7986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CZF55QxkJr6T6Qfs9IA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9NKbms9QH4zoLtSFqymz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RM3CiusfydTLi1LDosA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kJFTHkrqW1GQuSpiQRle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BihadqSOA23nYDQgWby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9NKbms9QH4zoLtSFqymz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RM3CiusfydTLi1LDosA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kJFTHkrqW1GQuSpiQRle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atNZVsBofcKJgX42e57Fs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umACC8C9cJLLExcOzjsgU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PC2LbNrd9Esw4DQtNpJrY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3k70YQdwpvUpfvhj5hC7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nFhT0KF0wqyIzHDaPB0Cf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BEnlbuksPQq4XrJ4PtQpY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RwWAFUr173Jq4CvFybF3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iuJcrKLxLPY6NRoBOp1OI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lwn6zaUFJUT9erQstHfAh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sXOEgWmg2MYV9cPkbBC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Pd0ihVRAIsMMrwR69oWWt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biiDD9vDXbOpKb0ib0kId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QH8p2gIENCb6slE7IMOV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DEF7TALi88TlrAue7eVj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dDIFD4hxUhFW3tJUm7Sut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c7T4CuFz0Rwrr1oeWH0B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Fvw0ucROqSIbrBMzsNRkh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qC2Iw8abtSOAroxB0tHcr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JfANrnedJTkR5UYMFJDep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nQ9n2QMoD4mMSM7JHNWg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gzjCDeNYyceSSKD3knqk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vi1bEW1Qh9HsAA4pdyAE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yZUm5DszPNE040ArzRWHU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bqa2ZUaSKBJlK1hiQooIk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zw3OLZJIOfsOtc3ExoW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hJgzag0xjcLhBAwV6oS0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hdN5NKQjnQLiMNfBIJav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HxSBwJr033amDYmnbcNsS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rQiJ7QMahIp2AFUth0pij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V9PTexwm2aj62jMBAeTM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XAoGsHVM3z4EemAiXyDK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RhzSaupO4p09YyqcLPBzY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esNXcjDFg15AI77zxqnfu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D5o1RKMN8Log275ch5bp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3nPj5ciacJ6zOHybsSStT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cs4Ztk8i45vE11bxEAuYz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sioD6CiwF5Janf6JY1TF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3aFx0VeiYVKxjCG5G2FMz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gBooMft2oRv74FjAJejE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paReiVyTaUA8fgVs6Rw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GbvkoU4oLdcU3SpQhG3g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paReiVyTaUA8fgVs6Rw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3f4trYwed1Dsu131c0Sj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H7qUg3G6tn6uMxqi1tdIk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OdPIJyskTSaMQrv9Noc0Y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SsfxFNIPCnBeW7IaQiad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q0wXpkk7UQBFibTH7B3Y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HEemHG7T6IOsDPx9Pjuif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houghts-on-ENCODE-annotations-MG-draft--i0enc1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40773</TotalTime>
  <Words>1441</Words>
  <Application>Microsoft Macintosh PowerPoint</Application>
  <PresentationFormat>Letter Paper (8.5x11 in)</PresentationFormat>
  <Paragraphs>172</Paragraphs>
  <Slides>19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50" baseType="lpstr">
      <vt:lpstr>Arial</vt:lpstr>
      <vt:lpstr>ＭＳ Ｐゴシック</vt:lpstr>
      <vt:lpstr>Symbol</vt:lpstr>
      <vt:lpstr>Lucida Grande</vt:lpstr>
      <vt:lpstr>Calibri</vt:lpstr>
      <vt:lpstr>Courier New</vt:lpstr>
      <vt:lpstr>宋体</vt:lpstr>
      <vt:lpstr>Verdana</vt:lpstr>
      <vt:lpstr>Tahoma</vt:lpstr>
      <vt:lpstr>Times New Roman</vt:lpstr>
      <vt:lpstr>Wingdings</vt:lpstr>
      <vt:lpstr>Helvetica</vt:lpstr>
      <vt:lpstr>Century Gothic</vt:lpstr>
      <vt:lpstr>Default Design</vt:lpstr>
      <vt:lpstr>6_Default Design</vt:lpstr>
      <vt:lpstr>7_Default Design</vt:lpstr>
      <vt:lpstr>8_Default Design</vt:lpstr>
      <vt:lpstr>9_Default Design</vt:lpstr>
      <vt:lpstr>1_template</vt:lpstr>
      <vt:lpstr>2_template</vt:lpstr>
      <vt:lpstr>1_Office 主题</vt:lpstr>
      <vt:lpstr>5_template</vt:lpstr>
      <vt:lpstr>7_template</vt:lpstr>
      <vt:lpstr>thoughts-on-ENCODE-annotations-MG-draft--i0enc15</vt:lpstr>
      <vt:lpstr>3_template</vt:lpstr>
      <vt:lpstr>12_Default Design</vt:lpstr>
      <vt:lpstr>8_template</vt:lpstr>
      <vt:lpstr>Black</vt:lpstr>
      <vt:lpstr>4_template</vt:lpstr>
      <vt:lpstr>13_Default Design</vt:lpstr>
      <vt:lpstr>Image</vt:lpstr>
      <vt:lpstr>PowerPoint Presentation</vt:lpstr>
      <vt:lpstr>Network Topology</vt:lpstr>
      <vt:lpstr>Scale-free networks in Biology</vt:lpstr>
      <vt:lpstr>Knocking Out  Nodes in Scale-free and Random Networks</vt:lpstr>
      <vt:lpstr>Hubs tend to be Essential</vt:lpstr>
      <vt:lpstr>More Connectivity, More Constraint :  A theme borne out in many studies</vt:lpstr>
      <vt:lpstr>Rapid Evolution in the interaction network takes place at the periphery</vt:lpstr>
      <vt:lpstr>Network Topology</vt:lpstr>
      <vt:lpstr>Another measure of Centrality: Betweenness centrality</vt:lpstr>
      <vt:lpstr>Bottlenecks &amp; Hubs</vt:lpstr>
      <vt:lpstr>Bottleneck bridging between processes</vt:lpstr>
      <vt:lpstr>Shortest Paths: The Dijkstra Algorithm</vt:lpstr>
      <vt:lpstr>Network Topology</vt:lpstr>
      <vt:lpstr>Network Hierarchy</vt:lpstr>
      <vt:lpstr>Network Stats to Identify Hierarchy</vt:lpstr>
      <vt:lpstr>Determination of "Level"  in Regulatory Network Hierarchy with Breadth-first Search</vt:lpstr>
      <vt:lpstr>Using Simulated Annealing to Globally Minimize the Number of Upward Pointing Edges</vt:lpstr>
      <vt:lpstr>Transforming a Regulatory Network into a Hierachy</vt:lpstr>
      <vt:lpstr>Mid-level of the hierarchy  has many high-connectivity bottlenecks</vt:lpstr>
    </vt:vector>
  </TitlesOfParts>
  <Company>Yale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Protein Geometry,  Particularly Related to Packing at the Protein Surface</dc:title>
  <dc:creator>Office97</dc:creator>
  <cp:lastModifiedBy>Gerstein, Mark</cp:lastModifiedBy>
  <cp:revision>329</cp:revision>
  <cp:lastPrinted>1998-02-05T01:10:52Z</cp:lastPrinted>
  <dcterms:created xsi:type="dcterms:W3CDTF">1997-04-29T07:41:28Z</dcterms:created>
  <dcterms:modified xsi:type="dcterms:W3CDTF">2023-03-05T20:17:58Z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>Mark.Gerstein@Yale.edu</vt:lpwstr>
  </property>
  <property fmtid="{D5CDD505-2E9C-101B-9397-08002B2CF9AE}" pid="8" name="HomePage">
    <vt:lpwstr>http://bioinfo.mbb.yale.edu/course</vt:lpwstr>
  </property>
  <property fmtid="{D5CDD505-2E9C-101B-9397-08002B2CF9AE}" pid="9" name="Other">
    <vt:lpwstr>All overheads are copyright 1998, Mark Gerstein, All Rights Reserved</vt:lpwstr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false</vt:bool>
  </property>
  <property fmtid="{D5CDD505-2E9C-101B-9397-08002B2CF9AE}" pid="13" name="BackColor">
    <vt:i4>16777215</vt:i4>
  </property>
  <property fmtid="{D5CDD505-2E9C-101B-9397-08002B2CF9AE}" pid="14" name="TextColor">
    <vt:i4>2105376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4</vt:i4>
  </property>
  <property fmtid="{D5CDD505-2E9C-101B-9397-08002B2CF9AE}" pid="19" name="ShowNotes">
    <vt:bool>true</vt:bool>
  </property>
  <property fmtid="{D5CDD505-2E9C-101B-9397-08002B2CF9AE}" pid="20" name="NavBtnPos">
    <vt:i4>1</vt:i4>
  </property>
  <property fmtid="{D5CDD505-2E9C-101B-9397-08002B2CF9AE}" pid="21" name="OutputDir">
    <vt:lpwstr>D:\pp</vt:lpwstr>
  </property>
</Properties>
</file>