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6789" r:id="rId4"/>
    <p:sldId id="6792" r:id="rId5"/>
    <p:sldId id="260" r:id="rId6"/>
    <p:sldId id="6786" r:id="rId7"/>
    <p:sldId id="6790" r:id="rId8"/>
    <p:sldId id="6784" r:id="rId9"/>
    <p:sldId id="262" r:id="rId10"/>
    <p:sldId id="6791" r:id="rId11"/>
    <p:sldId id="6496" r:id="rId12"/>
    <p:sldId id="265" r:id="rId13"/>
    <p:sldId id="266" r:id="rId14"/>
    <p:sldId id="267" r:id="rId15"/>
    <p:sldId id="270" r:id="rId16"/>
    <p:sldId id="269" r:id="rId17"/>
    <p:sldId id="271" r:id="rId18"/>
    <p:sldId id="272" r:id="rId19"/>
    <p:sldId id="273" r:id="rId20"/>
    <p:sldId id="274" r:id="rId21"/>
    <p:sldId id="268" r:id="rId22"/>
    <p:sldId id="6506" r:id="rId23"/>
    <p:sldId id="6778" r:id="rId24"/>
    <p:sldId id="6779" r:id="rId25"/>
    <p:sldId id="6781" r:id="rId26"/>
    <p:sldId id="6783" r:id="rId27"/>
    <p:sldId id="6476" r:id="rId28"/>
    <p:sldId id="6777" r:id="rId29"/>
    <p:sldId id="6480" r:id="rId30"/>
    <p:sldId id="6787" r:id="rId31"/>
    <p:sldId id="67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1"/>
    <p:restoredTop sz="80680"/>
  </p:normalViewPr>
  <p:slideViewPr>
    <p:cSldViewPr snapToGrid="0">
      <p:cViewPr varScale="1">
        <p:scale>
          <a:sx n="108" d="100"/>
          <a:sy n="108" d="100"/>
        </p:scale>
        <p:origin x="12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826A45-194A-3142-1D6C-8EF8D337B0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60C0DD-8F86-8F3E-3BAA-51A40C3A4E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8D4C4-F6BF-DE4D-BD31-B79AD59DF88D}" type="datetimeFigureOut">
              <a:rPr lang="en-US" smtClean="0"/>
              <a:t>4/3/23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2E714-8E9D-325E-D973-1B2F541F6C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BAE7F-5E75-6EBB-D0CF-C9543D0666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06135-60DD-D94E-96C9-CADBB877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977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4613E-A6D2-2A44-BCCA-18EF28F33978}" type="datetimeFigureOut">
              <a:rPr lang="en-US" smtClean="0"/>
              <a:t>4/3/23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5350-D552-904F-AA24-4354F1693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96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68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further complicate things, imagine now you have the weather and other covariates to take into account.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38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Covariates fit in the narrative here – </a:t>
            </a:r>
          </a:p>
          <a:p>
            <a:endParaRPr lang="en-US" dirty="0"/>
          </a:p>
          <a:p>
            <a:r>
              <a:rPr lang="en-US" dirty="0"/>
              <a:t>Genomics signal processing – 1 histone mark – process it , find peak; cross histone-mark </a:t>
            </a:r>
            <a:r>
              <a:rPr lang="en-US" dirty="0" err="1"/>
              <a:t>processin</a:t>
            </a:r>
            <a:r>
              <a:rPr lang="en-US" dirty="0"/>
              <a:t> g- call larger elements based on multiple 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26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12 - is it alignment or sampling rate</a:t>
            </a:r>
            <a:endParaRPr lang="en-US" b="0" dirty="0">
              <a:effectLst/>
            </a:endParaRPr>
          </a:p>
          <a:p>
            <a:br>
              <a:rPr lang="en-US" dirty="0"/>
            </a:br>
            <a:r>
              <a:rPr lang="en-US" dirty="0"/>
              <a:t>sampling rate /</a:t>
            </a:r>
            <a:r>
              <a:rPr lang="en-US" dirty="0" err="1"/>
              <a:t>freq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Irregular sampling</a:t>
            </a:r>
          </a:p>
          <a:p>
            <a:endParaRPr lang="en-US" dirty="0"/>
          </a:p>
          <a:p>
            <a:r>
              <a:rPr lang="en-US" dirty="0"/>
              <a:t>Time is true continuous – but how are you sampling time (different rates) is making it hard to compare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91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14 - should put this all under the head of pre processing &amp; then modelling</a:t>
            </a:r>
            <a:endParaRPr lang="en-US" b="0" dirty="0">
              <a:effectLst/>
            </a:endParaRPr>
          </a:p>
          <a:p>
            <a:br>
              <a:rPr lang="en-US" dirty="0"/>
            </a:br>
            <a:r>
              <a:rPr lang="en-US" dirty="0"/>
              <a:t>many levels of processing</a:t>
            </a:r>
          </a:p>
          <a:p>
            <a:endParaRPr lang="en-US" dirty="0"/>
          </a:p>
          <a:p>
            <a:r>
              <a:rPr lang="en-US" dirty="0"/>
              <a:t>High level organization  - introduce this </a:t>
            </a:r>
          </a:p>
          <a:p>
            <a:endParaRPr lang="en-US" dirty="0"/>
          </a:p>
          <a:p>
            <a:r>
              <a:rPr lang="en-US" dirty="0"/>
              <a:t>Pre-processing – fill in gaps of data, denoise, etc. </a:t>
            </a:r>
          </a:p>
          <a:p>
            <a:r>
              <a:rPr lang="en-US" dirty="0"/>
              <a:t>Feature engineering/extraction –</a:t>
            </a:r>
          </a:p>
          <a:p>
            <a:r>
              <a:rPr lang="en-US" dirty="0"/>
              <a:t>Modeling/state analysis – trying to extract meaningful states/classes – SCF – underlying states , latent variable? – or maybe “state” that you ascertain? – do you have covid in Snyder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11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16 - could you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kernel smoother more - window avg</a:t>
            </a:r>
            <a:endParaRPr lang="en-US" b="0" dirty="0">
              <a:effectLst/>
            </a:endParaRPr>
          </a:p>
          <a:p>
            <a:endParaRPr lang="en-US" dirty="0"/>
          </a:p>
          <a:p>
            <a:r>
              <a:rPr lang="en-US" dirty="0"/>
              <a:t>Say more about kernel smoothing</a:t>
            </a:r>
          </a:p>
          <a:p>
            <a:r>
              <a:rPr lang="en-US" dirty="0"/>
              <a:t>Window </a:t>
            </a:r>
            <a:r>
              <a:rPr lang="en-US" dirty="0" err="1"/>
              <a:t>avging</a:t>
            </a:r>
            <a:r>
              <a:rPr lang="en-US" dirty="0"/>
              <a:t>; </a:t>
            </a:r>
            <a:br>
              <a:rPr lang="en-US" dirty="0"/>
            </a:br>
            <a:r>
              <a:rPr lang="en-US" dirty="0"/>
              <a:t>a little bit of math </a:t>
            </a:r>
          </a:p>
          <a:p>
            <a:r>
              <a:rPr lang="en-US" dirty="0"/>
              <a:t>Include a little more detail – </a:t>
            </a:r>
          </a:p>
          <a:p>
            <a:r>
              <a:rPr lang="en-US" dirty="0"/>
              <a:t>Bandwidths..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85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 on the AE here</a:t>
            </a:r>
          </a:p>
          <a:p>
            <a:endParaRPr lang="en-US" dirty="0"/>
          </a:p>
          <a:p>
            <a:r>
              <a:rPr lang="en-US" dirty="0"/>
              <a:t>Same </a:t>
            </a:r>
            <a:r>
              <a:rPr lang="en-US" dirty="0" err="1"/>
              <a:t>ts</a:t>
            </a:r>
            <a:r>
              <a:rPr lang="en-US" dirty="0"/>
              <a:t> 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91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PCR assays can take up to 3 days processing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about pre-symptomatic detection?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5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 processing</a:t>
            </a:r>
          </a:p>
          <a:p>
            <a:endParaRPr lang="en-US" dirty="0"/>
          </a:p>
          <a:p>
            <a:r>
              <a:rPr lang="en-US" dirty="0"/>
              <a:t>step2</a:t>
            </a:r>
          </a:p>
          <a:p>
            <a:r>
              <a:rPr lang="en-US" dirty="0"/>
              <a:t>Feature engineering – </a:t>
            </a:r>
          </a:p>
          <a:p>
            <a:endParaRPr lang="en-US" dirty="0"/>
          </a:p>
          <a:p>
            <a:r>
              <a:rPr lang="en-US" dirty="0"/>
              <a:t>Explain engineered feature</a:t>
            </a:r>
          </a:p>
          <a:p>
            <a:endParaRPr lang="en-US" dirty="0"/>
          </a:p>
          <a:p>
            <a:r>
              <a:rPr lang="en-US" dirty="0" err="1"/>
              <a:t>Scf</a:t>
            </a:r>
            <a:r>
              <a:rPr lang="en-US" dirty="0"/>
              <a:t> – step 3</a:t>
            </a:r>
          </a:p>
          <a:p>
            <a:r>
              <a:rPr lang="en-US" dirty="0"/>
              <a:t>Latent variables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86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hape 1890">
            <a:extLst>
              <a:ext uri="{FF2B5EF4-FFF2-40B4-BE49-F238E27FC236}">
                <a16:creationId xmlns:a16="http://schemas.microsoft.com/office/drawing/2014/main" id="{EF2F7FDC-5907-0649-B399-04D9DE31AC0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05826" name="Shape 1891">
            <a:extLst>
              <a:ext uri="{FF2B5EF4-FFF2-40B4-BE49-F238E27FC236}">
                <a16:creationId xmlns:a16="http://schemas.microsoft.com/office/drawing/2014/main" id="{6CF57935-E1DC-804A-9F47-FF3C841B03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dirty="0"/>
              <a:t>Confidence interval</a:t>
            </a:r>
          </a:p>
        </p:txBody>
      </p:sp>
    </p:spTree>
    <p:extLst>
      <p:ext uri="{BB962C8B-B14F-4D97-AF65-F5344CB8AC3E}">
        <p14:creationId xmlns:p14="http://schemas.microsoft.com/office/powerpoint/2010/main" val="2407062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hape 1890">
            <a:extLst>
              <a:ext uri="{FF2B5EF4-FFF2-40B4-BE49-F238E27FC236}">
                <a16:creationId xmlns:a16="http://schemas.microsoft.com/office/drawing/2014/main" id="{EF2F7FDC-5907-0649-B399-04D9DE31AC0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05826" name="Shape 1891">
            <a:extLst>
              <a:ext uri="{FF2B5EF4-FFF2-40B4-BE49-F238E27FC236}">
                <a16:creationId xmlns:a16="http://schemas.microsoft.com/office/drawing/2014/main" id="{6CF57935-E1DC-804A-9F47-FF3C841B03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072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2 - slide mention link to intro from earlier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46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hape 1890">
            <a:extLst>
              <a:ext uri="{FF2B5EF4-FFF2-40B4-BE49-F238E27FC236}">
                <a16:creationId xmlns:a16="http://schemas.microsoft.com/office/drawing/2014/main" id="{EF2F7FDC-5907-0649-B399-04D9DE31AC0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05826" name="Shape 1891">
            <a:extLst>
              <a:ext uri="{FF2B5EF4-FFF2-40B4-BE49-F238E27FC236}">
                <a16:creationId xmlns:a16="http://schemas.microsoft.com/office/drawing/2014/main" id="{6CF57935-E1DC-804A-9F47-FF3C841B03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35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Explored omics previous half of the course, now we move to wearables and other ways to better understand phenotype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Wearables are in the news a lot now. We’re going to hopefully explore why they’re so popular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24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5 - relate to med sensors - other sensor;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nextgen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orig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genome seq.</a:t>
            </a:r>
            <a:endParaRPr lang="en-US" b="0" dirty="0">
              <a:effectLst/>
            </a:endParaRPr>
          </a:p>
          <a:p>
            <a:br>
              <a:rPr lang="en-US" dirty="0"/>
            </a:br>
            <a:r>
              <a:rPr lang="en-US" dirty="0"/>
              <a:t>sensor monitoring/modeling , </a:t>
            </a:r>
            <a:r>
              <a:rPr lang="en-US" dirty="0" err="1"/>
              <a:t>icu</a:t>
            </a:r>
            <a:r>
              <a:rPr lang="en-US" dirty="0"/>
              <a:t>, bunch of sensors used before</a:t>
            </a:r>
          </a:p>
          <a:p>
            <a:endParaRPr lang="en-US" dirty="0"/>
          </a:p>
          <a:p>
            <a:r>
              <a:rPr lang="en-US" dirty="0"/>
              <a:t>But </a:t>
            </a:r>
            <a:r>
              <a:rPr lang="en-US" dirty="0" err="1"/>
              <a:t>whats</a:t>
            </a:r>
            <a:r>
              <a:rPr lang="en-US" dirty="0"/>
              <a:t> difference now is the scale – analogy is scale of nucleotide sequence (genes level) -&gt; </a:t>
            </a:r>
            <a:r>
              <a:rPr lang="en-US" dirty="0" err="1"/>
              <a:t>wgs</a:t>
            </a:r>
            <a:r>
              <a:rPr lang="en-US" dirty="0"/>
              <a:t> – genome level – big data/scale</a:t>
            </a:r>
          </a:p>
          <a:p>
            <a:endParaRPr lang="en-US" dirty="0"/>
          </a:p>
          <a:p>
            <a:r>
              <a:rPr lang="en-US" dirty="0"/>
              <a:t>Apple watch – </a:t>
            </a:r>
            <a:r>
              <a:rPr lang="en-US" dirty="0" err="1"/>
              <a:t>nextgenseq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Maybe add covariates here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68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Apple watch – </a:t>
            </a:r>
            <a:r>
              <a:rPr lang="en-US" sz="1800" dirty="0" err="1"/>
              <a:t>illumina</a:t>
            </a:r>
            <a:r>
              <a:rPr lang="en-US" sz="1800" dirty="0"/>
              <a:t> – easy convenient cheap</a:t>
            </a:r>
          </a:p>
          <a:p>
            <a:r>
              <a:rPr lang="en-US" sz="1800" dirty="0" err="1"/>
              <a:t>Axivity</a:t>
            </a:r>
            <a:r>
              <a:rPr lang="en-US" sz="1800" dirty="0"/>
              <a:t> – deeper sequencing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5 - relate to med sensors - other sensor;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nextgen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orig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genome seq.</a:t>
            </a:r>
            <a:endParaRPr lang="en-US" b="0" dirty="0">
              <a:effectLst/>
            </a:endParaRPr>
          </a:p>
          <a:p>
            <a:br>
              <a:rPr lang="en-US" dirty="0"/>
            </a:br>
            <a:r>
              <a:rPr lang="en-US" dirty="0"/>
              <a:t>sensor monitoring/modeling , </a:t>
            </a:r>
            <a:r>
              <a:rPr lang="en-US" dirty="0" err="1"/>
              <a:t>icu</a:t>
            </a:r>
            <a:r>
              <a:rPr lang="en-US" dirty="0"/>
              <a:t>, bunch of sensors used before</a:t>
            </a:r>
          </a:p>
          <a:p>
            <a:endParaRPr lang="en-US" dirty="0"/>
          </a:p>
          <a:p>
            <a:r>
              <a:rPr lang="en-US" dirty="0"/>
              <a:t>But </a:t>
            </a:r>
            <a:r>
              <a:rPr lang="en-US" dirty="0" err="1"/>
              <a:t>whats</a:t>
            </a:r>
            <a:r>
              <a:rPr lang="en-US" dirty="0"/>
              <a:t> difference now is the scale – analogy is scale of nucleotide sequence (genes level) -&gt; </a:t>
            </a:r>
            <a:r>
              <a:rPr lang="en-US" dirty="0" err="1"/>
              <a:t>wgs</a:t>
            </a:r>
            <a:r>
              <a:rPr lang="en-US" dirty="0"/>
              <a:t> – genome level – big data/scale</a:t>
            </a:r>
          </a:p>
          <a:p>
            <a:endParaRPr lang="en-US" dirty="0"/>
          </a:p>
          <a:p>
            <a:r>
              <a:rPr lang="en-US" dirty="0"/>
              <a:t>Apple watch – </a:t>
            </a:r>
            <a:r>
              <a:rPr lang="en-US" dirty="0" err="1"/>
              <a:t>nextgenseq</a:t>
            </a:r>
            <a:endParaRPr lang="en-US" dirty="0"/>
          </a:p>
          <a:p>
            <a:endParaRPr lang="en-US" dirty="0"/>
          </a:p>
          <a:p>
            <a:r>
              <a:rPr lang="en-US" dirty="0"/>
              <a:t>Apple watch – </a:t>
            </a:r>
            <a:r>
              <a:rPr lang="en-US" dirty="0" err="1"/>
              <a:t>illumina</a:t>
            </a:r>
            <a:r>
              <a:rPr lang="en-US" dirty="0"/>
              <a:t> – easy convenient cheap</a:t>
            </a:r>
          </a:p>
          <a:p>
            <a:r>
              <a:rPr lang="en-US" dirty="0" err="1"/>
              <a:t>Axivity</a:t>
            </a:r>
            <a:r>
              <a:rPr lang="en-US" dirty="0"/>
              <a:t> – deeper sequencing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Maybe add covariates here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44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it’s not just UKBB that’s catching on. Many research consortium and companies are collecting wearable and biosensor data.</a:t>
            </a:r>
          </a:p>
          <a:p>
            <a:endParaRPr lang="en-US" dirty="0"/>
          </a:p>
          <a:p>
            <a:r>
              <a:rPr lang="en-US" dirty="0"/>
              <a:t>So why is this happening?</a:t>
            </a:r>
          </a:p>
          <a:p>
            <a:r>
              <a:rPr lang="en-US" dirty="0"/>
              <a:t>Well, let’s take a look at the data</a:t>
            </a:r>
          </a:p>
          <a:p>
            <a:endParaRPr lang="en-US" dirty="0"/>
          </a:p>
          <a:p>
            <a:r>
              <a:rPr lang="en-US" dirty="0"/>
              <a:t>You can see, it’s really about these two axis. (scale, emphasize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75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it’s not just UKBB that’s catching on. Many research consortium and companies are collecting wearable and biosensor data.</a:t>
            </a:r>
          </a:p>
          <a:p>
            <a:endParaRPr lang="en-US" dirty="0"/>
          </a:p>
          <a:p>
            <a:r>
              <a:rPr lang="en-US" dirty="0"/>
              <a:t>So why is this happening?</a:t>
            </a:r>
          </a:p>
          <a:p>
            <a:r>
              <a:rPr lang="en-US" dirty="0"/>
              <a:t>Well, let’s take a look at the data</a:t>
            </a:r>
          </a:p>
          <a:p>
            <a:endParaRPr lang="en-US" dirty="0"/>
          </a:p>
          <a:p>
            <a:r>
              <a:rPr lang="en-US" dirty="0"/>
              <a:t>You can see, it’s really about these two axis. (scale, emphasize time)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44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can we leverage the strength of this data to solve real world problems?</a:t>
            </a:r>
          </a:p>
          <a:p>
            <a:endParaRPr lang="en-US" dirty="0"/>
          </a:p>
          <a:p>
            <a:r>
              <a:rPr lang="en-US" dirty="0"/>
              <a:t>3 steps:</a:t>
            </a:r>
          </a:p>
          <a:p>
            <a:r>
              <a:rPr lang="en-US" dirty="0"/>
              <a:t>Processing</a:t>
            </a:r>
          </a:p>
          <a:p>
            <a:r>
              <a:rPr lang="en-US" dirty="0"/>
              <a:t>Feature engineering</a:t>
            </a:r>
          </a:p>
          <a:p>
            <a:r>
              <a:rPr lang="en-US" dirty="0"/>
              <a:t>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25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Week scale, you can see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theres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cyclical nature high during day, low night, and cycles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Going to the day, the “pattern” falls apart,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5350-D552-904F-AA24-4354F1693F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9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5044-9639-CA7E-84D1-DB8E5D73E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655E39-7E77-ED7B-8C56-BC1A32F6C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FC4C3-2E7A-C0F4-492A-09F0AEA7D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9BAB7-6816-FCC8-3CFA-5D393CBD2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438BC-9603-A7D5-F53E-028AF229C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34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9741A-011D-6ECD-172B-ED0CBD1D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19D6A-AFDA-A352-9ABF-C278A919E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60B04-8996-2D43-D165-E5CB20B64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FAB93-AC2E-0155-45B7-C224F3C5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53A2E-A72E-9E7A-CB16-1B6CA6C6A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2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8CF433-2F87-84E2-6C46-4175AED860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DA7840-5C85-92F8-9CDD-8DBFFFE94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05CFE-D11C-6870-D949-FC53F1C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D46C7-9117-2EB4-D27D-415B8B70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D580E-368B-67CA-E028-534760621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9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7012" marR="0" lvl="0" indent="-746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888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BD14-B4FD-3711-4866-0ACC041B9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18C5-51A2-7F10-D8AF-AEBFCEED7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49A88-B28A-4268-5FEC-814B5F0E0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24C58-79E3-344D-3760-83FF8B4A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99D8-307B-6282-50CC-C6C849B28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9E0B2-42C2-BE5A-35D8-6BA21763D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AF73D-E552-9581-8ACB-75E87A436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DC6A1-1741-980E-33BA-F68844621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003ED-0BA2-B0C5-7534-1EC63BEF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C9FA3-18D3-1170-F923-58235C20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5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4944E-1F09-CBA9-8496-6DCE6A20E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5AF18-9726-1DD3-AEB5-A761BD465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61E6B-BA1A-F123-9848-00C5813D3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0C4F9-B918-9E1C-62FF-C659DBD3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AAAD6-965A-BBBA-5B48-FC9EEC04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2E8E1-2DB2-DC47-CDED-54408664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1D21-C384-3473-53FC-A58F3FE5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5BD0E-0C23-1C55-EC3F-149BF6BB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98DF-2A6A-06B7-20BB-82BEC05B0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91CC8-5C60-3406-19FC-AF2993E4A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F38F56-5E18-6BF1-BDBA-BD7A0A884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A7D51C-A3AD-C903-1912-3F0D5DF7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D85E8A-AD41-437A-6E8D-71D5B373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3AE7A-D196-64E2-3DCB-F39C11ED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0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41BDE-2D30-7489-20F8-D8037D11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2E8131-1011-BAD3-6DCB-08A1FCD97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C11EB-1A63-0363-04C1-E587AEFF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C4C58-2789-DAA8-156B-AC24004E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6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4A88EE-3C03-F2E9-C414-86C7AC3C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43F201-3E60-D095-AF82-46A1C31D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5924F-2BEA-6108-E084-B7FB507E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7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45886-3DEA-FE01-71C2-83275132D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CF56-D78F-EF3E-BBBE-05EE8A805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8DED5-97EB-0C4C-964E-0C2B6ED55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70B16-5FC3-2588-8E3D-B298F2D96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0963F-CBD6-2E7E-F199-3CB4DFD7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533C0-8174-361E-0436-BBDCA729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46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DBF4-F26D-1A04-26CA-B8A29CAD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6FE70C-4444-2965-5590-297AC988D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85390-893F-9486-9C0C-6EAF688A1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BB073-FA20-0665-E082-AC671CF35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91735-E0E1-2E73-08F8-6DA6D522F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72595-7B39-1904-0141-06185FA5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42A687-AE8C-9C32-99B3-B2559464E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4FC9F-FF91-506D-47F3-DBCA737C8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A2B96-2346-65C3-D38C-169E1F5EC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E06A8-6E78-C158-85F9-EDEF95F8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6BE15-84B5-29AC-287B-8BBBEFECC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22104-61AF-D746-9A4E-7D08D293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6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3000"/>
                <a:lumOff val="37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47E2E-1406-FE0D-BAEA-BA6C79080F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u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Data Science:</a:t>
            </a:r>
            <a:br>
              <a:rPr lang="en-US" altLang="en-US" sz="4000" u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u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Mining and Modeling</a:t>
            </a:r>
            <a:br>
              <a:rPr lang="en-US" altLang="en-US" b="1" u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u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Biosensors and Wearables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670DD-BF2A-3D70-4E6B-FA36BEEC2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Jason Liu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Lecture for CBB 752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Biomedical Data Science: Mining and Modeling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Spring 2023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Yale University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4CA15-1235-CA3A-CE26-6769349E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8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AA55AE-9837-8B70-59CB-0B3BD13E1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Biosensor and Wearable Time Series</a:t>
            </a:r>
            <a:br>
              <a:rPr lang="en-US" sz="3600" i="1" dirty="0">
                <a:latin typeface="Helvetica" pitchFamily="2" charset="0"/>
              </a:rPr>
            </a:br>
            <a:r>
              <a:rPr lang="en-US" sz="3600" i="1" dirty="0">
                <a:latin typeface="Helvetica" pitchFamily="2" charset="0"/>
              </a:rPr>
              <a:t>Strategies for Signal Processing</a:t>
            </a:r>
            <a:br>
              <a:rPr lang="en-US" sz="3600" i="1" dirty="0">
                <a:latin typeface="Helvetica" pitchFamily="2" charset="0"/>
              </a:rPr>
            </a:br>
            <a:endParaRPr lang="en-US" sz="36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38923-5901-D8B4-E7F6-579E4B4B8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" t="18871" b="20444"/>
          <a:stretch/>
        </p:blipFill>
        <p:spPr>
          <a:xfrm>
            <a:off x="907774" y="1986459"/>
            <a:ext cx="5502965" cy="1519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B0C36-DB2B-01F4-5C46-A5714E320A67}"/>
              </a:ext>
            </a:extLst>
          </p:cNvPr>
          <p:cNvSpPr txBox="1"/>
          <p:nvPr/>
        </p:nvSpPr>
        <p:spPr>
          <a:xfrm>
            <a:off x="3016448" y="169068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Heartrate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D083D3-D555-C152-3C8E-79DF1DBC2566}"/>
              </a:ext>
            </a:extLst>
          </p:cNvPr>
          <p:cNvSpPr txBox="1"/>
          <p:nvPr/>
        </p:nvSpPr>
        <p:spPr>
          <a:xfrm>
            <a:off x="0" y="6581775"/>
            <a:ext cx="4572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[NIMH ABCD Wearable Time Series Example]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BB5650-07B3-0736-5D97-8C9029492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27687"/>
            <a:ext cx="5502965" cy="20681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25F481-8217-D9E9-F1A2-6807538CAC7D}"/>
              </a:ext>
            </a:extLst>
          </p:cNvPr>
          <p:cNvSpPr txBox="1"/>
          <p:nvPr/>
        </p:nvSpPr>
        <p:spPr>
          <a:xfrm>
            <a:off x="861393" y="1321356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C48F9A-78D8-E29C-E0F2-0BBF5F42F9FC}"/>
              </a:ext>
            </a:extLst>
          </p:cNvPr>
          <p:cNvSpPr txBox="1"/>
          <p:nvPr/>
        </p:nvSpPr>
        <p:spPr>
          <a:xfrm>
            <a:off x="869257" y="354302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7E7D7C-7002-EF36-8CA5-966A0CAB2CC9}"/>
              </a:ext>
            </a:extLst>
          </p:cNvPr>
          <p:cNvSpPr txBox="1"/>
          <p:nvPr/>
        </p:nvSpPr>
        <p:spPr>
          <a:xfrm>
            <a:off x="861393" y="1321356"/>
            <a:ext cx="88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6BFC00-96B2-94FC-7A20-4349B1492B28}"/>
              </a:ext>
            </a:extLst>
          </p:cNvPr>
          <p:cNvSpPr txBox="1"/>
          <p:nvPr/>
        </p:nvSpPr>
        <p:spPr>
          <a:xfrm>
            <a:off x="6618164" y="3641528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Further complicated due to other data streams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3B78D-80D3-6C99-5E03-3F2BF3F44B07}"/>
              </a:ext>
            </a:extLst>
          </p:cNvPr>
          <p:cNvSpPr txBox="1"/>
          <p:nvPr/>
        </p:nvSpPr>
        <p:spPr>
          <a:xfrm>
            <a:off x="8482142" y="561121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Covariates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1AB4A0-5968-9585-B7C6-4865CFE3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6D6B2-AF1C-79ED-0407-EA1BA76C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72" t="4278" b="79376"/>
          <a:stretch/>
        </p:blipFill>
        <p:spPr>
          <a:xfrm>
            <a:off x="6410739" y="4049918"/>
            <a:ext cx="5639903" cy="1423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0A50FA-3E85-7D9C-4936-0C47C7123798}"/>
              </a:ext>
            </a:extLst>
          </p:cNvPr>
          <p:cNvSpPr txBox="1"/>
          <p:nvPr/>
        </p:nvSpPr>
        <p:spPr>
          <a:xfrm rot="16200000">
            <a:off x="440655" y="2570688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71257-089A-1C76-D394-EFB27B5D0EA9}"/>
              </a:ext>
            </a:extLst>
          </p:cNvPr>
          <p:cNvSpPr txBox="1"/>
          <p:nvPr/>
        </p:nvSpPr>
        <p:spPr>
          <a:xfrm rot="16200000">
            <a:off x="440655" y="4647836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BPM</a:t>
            </a:r>
          </a:p>
        </p:txBody>
      </p:sp>
    </p:spTree>
    <p:extLst>
      <p:ext uri="{BB962C8B-B14F-4D97-AF65-F5344CB8AC3E}">
        <p14:creationId xmlns:p14="http://schemas.microsoft.com/office/powerpoint/2010/main" val="1178518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AA55AE-9837-8B70-59CB-0B3BD13E1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Biosensor and Wearable Time Series</a:t>
            </a:r>
            <a:br>
              <a:rPr lang="en-US" sz="3600" i="1" dirty="0">
                <a:latin typeface="Helvetica" pitchFamily="2" charset="0"/>
              </a:rPr>
            </a:br>
            <a:r>
              <a:rPr lang="en-US" sz="3600" i="1" dirty="0">
                <a:latin typeface="Helvetica" pitchFamily="2" charset="0"/>
              </a:rPr>
              <a:t>Strategies for Signal Processing</a:t>
            </a:r>
            <a:br>
              <a:rPr lang="en-US" sz="3600" i="1" dirty="0">
                <a:latin typeface="Helvetica" pitchFamily="2" charset="0"/>
              </a:rPr>
            </a:br>
            <a:endParaRPr lang="en-US" sz="36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38923-5901-D8B4-E7F6-579E4B4B8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" t="18871" b="20444"/>
          <a:stretch/>
        </p:blipFill>
        <p:spPr>
          <a:xfrm>
            <a:off x="907774" y="1986459"/>
            <a:ext cx="5502965" cy="1519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B0C36-DB2B-01F4-5C46-A5714E320A67}"/>
              </a:ext>
            </a:extLst>
          </p:cNvPr>
          <p:cNvSpPr txBox="1"/>
          <p:nvPr/>
        </p:nvSpPr>
        <p:spPr>
          <a:xfrm>
            <a:off x="3016448" y="169068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Heartrate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D083D3-D555-C152-3C8E-79DF1DBC2566}"/>
              </a:ext>
            </a:extLst>
          </p:cNvPr>
          <p:cNvSpPr txBox="1"/>
          <p:nvPr/>
        </p:nvSpPr>
        <p:spPr>
          <a:xfrm>
            <a:off x="0" y="6581775"/>
            <a:ext cx="4572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[NIMH ABCD Wearable Time Series Example]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BB5650-07B3-0736-5D97-8C9029492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27687"/>
            <a:ext cx="5502965" cy="20681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25F481-8217-D9E9-F1A2-6807538CAC7D}"/>
              </a:ext>
            </a:extLst>
          </p:cNvPr>
          <p:cNvSpPr txBox="1"/>
          <p:nvPr/>
        </p:nvSpPr>
        <p:spPr>
          <a:xfrm>
            <a:off x="861393" y="1321356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C48F9A-78D8-E29C-E0F2-0BBF5F42F9FC}"/>
              </a:ext>
            </a:extLst>
          </p:cNvPr>
          <p:cNvSpPr txBox="1"/>
          <p:nvPr/>
        </p:nvSpPr>
        <p:spPr>
          <a:xfrm>
            <a:off x="869257" y="354302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7E7D7C-7002-EF36-8CA5-966A0CAB2CC9}"/>
              </a:ext>
            </a:extLst>
          </p:cNvPr>
          <p:cNvSpPr txBox="1"/>
          <p:nvPr/>
        </p:nvSpPr>
        <p:spPr>
          <a:xfrm>
            <a:off x="861393" y="1321356"/>
            <a:ext cx="88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B9394C-242F-8471-E801-D4C293F56BED}"/>
              </a:ext>
            </a:extLst>
          </p:cNvPr>
          <p:cNvSpPr txBox="1"/>
          <p:nvPr/>
        </p:nvSpPr>
        <p:spPr>
          <a:xfrm>
            <a:off x="7430047" y="1899278"/>
            <a:ext cx="3491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Missingness</a:t>
            </a:r>
          </a:p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Alignment/Sampling</a:t>
            </a:r>
          </a:p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De-noising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EA3B3-8A3E-186A-ECA7-77D2F954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F4D6F5-3334-DBFF-C1A8-844DE3DA28BE}"/>
              </a:ext>
            </a:extLst>
          </p:cNvPr>
          <p:cNvSpPr txBox="1"/>
          <p:nvPr/>
        </p:nvSpPr>
        <p:spPr>
          <a:xfrm>
            <a:off x="8482142" y="561121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Covariates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803007-800E-E622-A68E-3590970E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72" t="4278" b="79376"/>
          <a:stretch/>
        </p:blipFill>
        <p:spPr>
          <a:xfrm>
            <a:off x="6410739" y="4049918"/>
            <a:ext cx="5639903" cy="1423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A435BF-9549-2A0C-EFDD-9DF4D490BA4C}"/>
              </a:ext>
            </a:extLst>
          </p:cNvPr>
          <p:cNvSpPr txBox="1"/>
          <p:nvPr/>
        </p:nvSpPr>
        <p:spPr>
          <a:xfrm rot="16200000">
            <a:off x="440655" y="2570688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21C86-CE8D-B8DC-5D10-A46951318E46}"/>
              </a:ext>
            </a:extLst>
          </p:cNvPr>
          <p:cNvSpPr txBox="1"/>
          <p:nvPr/>
        </p:nvSpPr>
        <p:spPr>
          <a:xfrm rot="16200000">
            <a:off x="440655" y="4647836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BPM</a:t>
            </a:r>
          </a:p>
        </p:txBody>
      </p:sp>
    </p:spTree>
    <p:extLst>
      <p:ext uri="{BB962C8B-B14F-4D97-AF65-F5344CB8AC3E}">
        <p14:creationId xmlns:p14="http://schemas.microsoft.com/office/powerpoint/2010/main" val="3020557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953773-A9B2-3A57-BCB2-7EBDF5C88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39" y="3728210"/>
            <a:ext cx="5647662" cy="266176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FE0016-9608-D522-A2B7-8FF4E5E8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Processing the Data: Missingness</a:t>
            </a:r>
            <a:endParaRPr lang="en-US" sz="3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4C1DF-2330-3143-47B1-98195295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6" y="1530803"/>
            <a:ext cx="5502965" cy="20681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9F4A6C-BA2D-6147-0622-0A94C1B38CEF}"/>
              </a:ext>
            </a:extLst>
          </p:cNvPr>
          <p:cNvSpPr/>
          <p:nvPr/>
        </p:nvSpPr>
        <p:spPr>
          <a:xfrm>
            <a:off x="1957106" y="2425754"/>
            <a:ext cx="121076" cy="27829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3F08EB-4894-5910-433D-4E61973498AD}"/>
              </a:ext>
            </a:extLst>
          </p:cNvPr>
          <p:cNvSpPr/>
          <p:nvPr/>
        </p:nvSpPr>
        <p:spPr>
          <a:xfrm>
            <a:off x="2676941" y="2704050"/>
            <a:ext cx="186331" cy="27829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AA24D8-C589-50F5-5724-D879B0BD8DC0}"/>
              </a:ext>
            </a:extLst>
          </p:cNvPr>
          <p:cNvSpPr txBox="1"/>
          <p:nvPr/>
        </p:nvSpPr>
        <p:spPr>
          <a:xfrm>
            <a:off x="2478564" y="91220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98F7F-D3EA-2A06-E8FD-0F4C2312B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C2AA4-8C9F-F886-AA99-6E3BCD7AAFED}"/>
              </a:ext>
            </a:extLst>
          </p:cNvPr>
          <p:cNvSpPr txBox="1"/>
          <p:nvPr/>
        </p:nvSpPr>
        <p:spPr>
          <a:xfrm rot="16200000">
            <a:off x="14771" y="234522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BPM</a:t>
            </a:r>
          </a:p>
        </p:txBody>
      </p:sp>
    </p:spTree>
    <p:extLst>
      <p:ext uri="{BB962C8B-B14F-4D97-AF65-F5344CB8AC3E}">
        <p14:creationId xmlns:p14="http://schemas.microsoft.com/office/powerpoint/2010/main" val="906947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953773-A9B2-3A57-BCB2-7EBDF5C88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39" y="3728210"/>
            <a:ext cx="5647662" cy="266176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FE0016-9608-D522-A2B7-8FF4E5E8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Processing the Data: Missingness</a:t>
            </a:r>
            <a:endParaRPr lang="en-US" sz="3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4C1DF-2330-3143-47B1-98195295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6" y="1530803"/>
            <a:ext cx="5502965" cy="206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862026-8689-9565-051F-03C92A1B3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2" t="18871" b="12164"/>
          <a:stretch/>
        </p:blipFill>
        <p:spPr>
          <a:xfrm>
            <a:off x="6324601" y="1924312"/>
            <a:ext cx="5338566" cy="1674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2D2555-1DED-8C21-90B5-B20C085769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2" t="17866" b="13169"/>
          <a:stretch/>
        </p:blipFill>
        <p:spPr>
          <a:xfrm>
            <a:off x="6324601" y="3599001"/>
            <a:ext cx="5338566" cy="1674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564637-8FDB-48FD-EC79-5D28DCEC60C5}"/>
              </a:ext>
            </a:extLst>
          </p:cNvPr>
          <p:cNvSpPr/>
          <p:nvPr/>
        </p:nvSpPr>
        <p:spPr>
          <a:xfrm>
            <a:off x="7091923" y="4780798"/>
            <a:ext cx="1599495" cy="27829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4F03F-7904-FA08-0AFE-552850909449}"/>
              </a:ext>
            </a:extLst>
          </p:cNvPr>
          <p:cNvSpPr txBox="1"/>
          <p:nvPr/>
        </p:nvSpPr>
        <p:spPr>
          <a:xfrm>
            <a:off x="2478564" y="91220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A79EE5-1168-E466-B05B-2C6C557D3140}"/>
              </a:ext>
            </a:extLst>
          </p:cNvPr>
          <p:cNvSpPr txBox="1"/>
          <p:nvPr/>
        </p:nvSpPr>
        <p:spPr>
          <a:xfrm>
            <a:off x="8605299" y="97680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000806-9F76-DF7D-BCE6-C6A970B3D372}"/>
              </a:ext>
            </a:extLst>
          </p:cNvPr>
          <p:cNvSpPr/>
          <p:nvPr/>
        </p:nvSpPr>
        <p:spPr>
          <a:xfrm>
            <a:off x="1957106" y="2425754"/>
            <a:ext cx="121076" cy="27829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0A30A8-6016-D4FE-6499-3533C6F9616D}"/>
              </a:ext>
            </a:extLst>
          </p:cNvPr>
          <p:cNvSpPr/>
          <p:nvPr/>
        </p:nvSpPr>
        <p:spPr>
          <a:xfrm>
            <a:off x="2676941" y="2704050"/>
            <a:ext cx="186331" cy="27829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F0F0AB-33C9-3414-B549-EC88DAD9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93128-47F7-D031-E6B8-5DD06D150BA7}"/>
              </a:ext>
            </a:extLst>
          </p:cNvPr>
          <p:cNvSpPr txBox="1"/>
          <p:nvPr/>
        </p:nvSpPr>
        <p:spPr>
          <a:xfrm rot="16200000">
            <a:off x="14771" y="234522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6BEA2-3562-3AB8-3279-4BEF332F0236}"/>
              </a:ext>
            </a:extLst>
          </p:cNvPr>
          <p:cNvSpPr txBox="1"/>
          <p:nvPr/>
        </p:nvSpPr>
        <p:spPr>
          <a:xfrm rot="16200000">
            <a:off x="5935238" y="244672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D950B1-7BB4-7922-34BD-5C51FF8394D2}"/>
              </a:ext>
            </a:extLst>
          </p:cNvPr>
          <p:cNvSpPr txBox="1"/>
          <p:nvPr/>
        </p:nvSpPr>
        <p:spPr>
          <a:xfrm rot="16200000">
            <a:off x="5909302" y="4125925"/>
            <a:ext cx="569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METs</a:t>
            </a:r>
          </a:p>
        </p:txBody>
      </p:sp>
    </p:spTree>
    <p:extLst>
      <p:ext uri="{BB962C8B-B14F-4D97-AF65-F5344CB8AC3E}">
        <p14:creationId xmlns:p14="http://schemas.microsoft.com/office/powerpoint/2010/main" val="1612992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953773-A9B2-3A57-BCB2-7EBDF5C88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39" y="3728210"/>
            <a:ext cx="5647662" cy="266176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FE0016-9608-D522-A2B7-8FF4E5E8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Processing the Data: Missingness</a:t>
            </a:r>
            <a:endParaRPr lang="en-US" sz="3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4C1DF-2330-3143-47B1-98195295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6" y="1530803"/>
            <a:ext cx="5502965" cy="206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862026-8689-9565-051F-03C92A1B3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2" t="18871" b="12164"/>
          <a:stretch/>
        </p:blipFill>
        <p:spPr>
          <a:xfrm>
            <a:off x="6324601" y="1924312"/>
            <a:ext cx="5338566" cy="1674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2D2555-1DED-8C21-90B5-B20C085769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2" t="17866" b="13169"/>
          <a:stretch/>
        </p:blipFill>
        <p:spPr>
          <a:xfrm>
            <a:off x="6324601" y="3599001"/>
            <a:ext cx="5338566" cy="1674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33C40C-21C4-F1C8-9F0B-7679ADBFAB58}"/>
              </a:ext>
            </a:extLst>
          </p:cNvPr>
          <p:cNvSpPr/>
          <p:nvPr/>
        </p:nvSpPr>
        <p:spPr>
          <a:xfrm>
            <a:off x="7091923" y="4780798"/>
            <a:ext cx="1599495" cy="27829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40C98D-1491-0C57-CBB3-15E1A43BD2CB}"/>
              </a:ext>
            </a:extLst>
          </p:cNvPr>
          <p:cNvSpPr/>
          <p:nvPr/>
        </p:nvSpPr>
        <p:spPr>
          <a:xfrm>
            <a:off x="8691418" y="1944887"/>
            <a:ext cx="2662382" cy="311420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FDA31F-B921-14CD-E4CE-E82055E90C7C}"/>
              </a:ext>
            </a:extLst>
          </p:cNvPr>
          <p:cNvSpPr/>
          <p:nvPr/>
        </p:nvSpPr>
        <p:spPr>
          <a:xfrm>
            <a:off x="6982691" y="1944886"/>
            <a:ext cx="109232" cy="311420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1F3DC-28A3-5C75-B98B-12B29067B6D2}"/>
              </a:ext>
            </a:extLst>
          </p:cNvPr>
          <p:cNvSpPr txBox="1"/>
          <p:nvPr/>
        </p:nvSpPr>
        <p:spPr>
          <a:xfrm>
            <a:off x="2478564" y="91220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2F554D-8683-F2BA-CDB2-4F93168D6E08}"/>
              </a:ext>
            </a:extLst>
          </p:cNvPr>
          <p:cNvSpPr txBox="1"/>
          <p:nvPr/>
        </p:nvSpPr>
        <p:spPr>
          <a:xfrm>
            <a:off x="8605299" y="97680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A4689C-A1B6-8427-E5D2-46700845FD8D}"/>
              </a:ext>
            </a:extLst>
          </p:cNvPr>
          <p:cNvSpPr/>
          <p:nvPr/>
        </p:nvSpPr>
        <p:spPr>
          <a:xfrm>
            <a:off x="1957106" y="2425754"/>
            <a:ext cx="121076" cy="27829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B42D13-D27F-0076-4EBF-BB62AF3DB10D}"/>
              </a:ext>
            </a:extLst>
          </p:cNvPr>
          <p:cNvSpPr/>
          <p:nvPr/>
        </p:nvSpPr>
        <p:spPr>
          <a:xfrm>
            <a:off x="2676941" y="2704050"/>
            <a:ext cx="186331" cy="27829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FE074-324F-2073-A85C-35FB21158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649DD-BBDB-FAC6-F5CD-CEE19DAEDCD3}"/>
              </a:ext>
            </a:extLst>
          </p:cNvPr>
          <p:cNvSpPr txBox="1"/>
          <p:nvPr/>
        </p:nvSpPr>
        <p:spPr>
          <a:xfrm rot="16200000">
            <a:off x="14771" y="234522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ACB8CE-E2A4-16AC-3C50-70F14189DE10}"/>
              </a:ext>
            </a:extLst>
          </p:cNvPr>
          <p:cNvSpPr txBox="1"/>
          <p:nvPr/>
        </p:nvSpPr>
        <p:spPr>
          <a:xfrm rot="16200000">
            <a:off x="5935238" y="244672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3A6304-36B7-CB63-8361-431B87DF3739}"/>
              </a:ext>
            </a:extLst>
          </p:cNvPr>
          <p:cNvSpPr txBox="1"/>
          <p:nvPr/>
        </p:nvSpPr>
        <p:spPr>
          <a:xfrm rot="16200000">
            <a:off x="5909302" y="4125925"/>
            <a:ext cx="569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METs</a:t>
            </a:r>
          </a:p>
        </p:txBody>
      </p:sp>
    </p:spTree>
    <p:extLst>
      <p:ext uri="{BB962C8B-B14F-4D97-AF65-F5344CB8AC3E}">
        <p14:creationId xmlns:p14="http://schemas.microsoft.com/office/powerpoint/2010/main" val="258085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AFE0016-9608-D522-A2B7-8FF4E5E8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Processing the Data: Sampling/Alignment</a:t>
            </a:r>
            <a:endParaRPr lang="en-US" sz="3600" i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7ADDE72-A4BC-D106-68DF-F37D25DD1636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[Adapted and modified from Snyder Lab MOVES Data]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11863D-6C64-E4F0-D670-D1F36CA7B58E}"/>
              </a:ext>
            </a:extLst>
          </p:cNvPr>
          <p:cNvSpPr txBox="1"/>
          <p:nvPr/>
        </p:nvSpPr>
        <p:spPr>
          <a:xfrm>
            <a:off x="2874550" y="91220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9B805-60AB-EC78-9E9A-5FA92919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EBFA6-B344-14B1-CEC4-8674E6B5D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51" y="1521764"/>
            <a:ext cx="5709142" cy="21890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346908-E4FA-83CC-6508-99C790858DD4}"/>
              </a:ext>
            </a:extLst>
          </p:cNvPr>
          <p:cNvCxnSpPr/>
          <p:nvPr/>
        </p:nvCxnSpPr>
        <p:spPr>
          <a:xfrm>
            <a:off x="3235203" y="1521764"/>
            <a:ext cx="0" cy="203423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D7D9C0-E994-401A-E672-11B5C4F144D4}"/>
              </a:ext>
            </a:extLst>
          </p:cNvPr>
          <p:cNvCxnSpPr/>
          <p:nvPr/>
        </p:nvCxnSpPr>
        <p:spPr>
          <a:xfrm>
            <a:off x="3848634" y="1521764"/>
            <a:ext cx="0" cy="203423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A752ED-631B-3A5D-DE6B-58D457F7AC84}"/>
              </a:ext>
            </a:extLst>
          </p:cNvPr>
          <p:cNvCxnSpPr/>
          <p:nvPr/>
        </p:nvCxnSpPr>
        <p:spPr>
          <a:xfrm>
            <a:off x="3511904" y="1524068"/>
            <a:ext cx="0" cy="2034236"/>
          </a:xfrm>
          <a:prstGeom prst="line">
            <a:avLst/>
          </a:prstGeom>
          <a:ln w="254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14F4F6E-E151-A1B4-C5D4-E1A7C1652774}"/>
              </a:ext>
            </a:extLst>
          </p:cNvPr>
          <p:cNvSpPr txBox="1"/>
          <p:nvPr/>
        </p:nvSpPr>
        <p:spPr>
          <a:xfrm rot="16200000">
            <a:off x="25697" y="232762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Rate</a:t>
            </a:r>
          </a:p>
        </p:txBody>
      </p:sp>
    </p:spTree>
    <p:extLst>
      <p:ext uri="{BB962C8B-B14F-4D97-AF65-F5344CB8AC3E}">
        <p14:creationId xmlns:p14="http://schemas.microsoft.com/office/powerpoint/2010/main" val="3711065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3F063942-25FA-B445-58E6-CB0EB3183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60" y="3963772"/>
            <a:ext cx="5709142" cy="21890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FE0016-9608-D522-A2B7-8FF4E5E8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Processing the Data: Sampling/Alignment</a:t>
            </a:r>
            <a:endParaRPr lang="en-US" sz="3600" i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173D51-6088-265E-09D9-76F8A7C57B37}"/>
              </a:ext>
            </a:extLst>
          </p:cNvPr>
          <p:cNvSpPr/>
          <p:nvPr/>
        </p:nvSpPr>
        <p:spPr>
          <a:xfrm>
            <a:off x="3114921" y="4045527"/>
            <a:ext cx="160548" cy="2114048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D3368D-278E-202C-3FE4-9AA5CD9DA4BB}"/>
              </a:ext>
            </a:extLst>
          </p:cNvPr>
          <p:cNvSpPr/>
          <p:nvPr/>
        </p:nvSpPr>
        <p:spPr>
          <a:xfrm>
            <a:off x="3436017" y="4045527"/>
            <a:ext cx="160548" cy="2114048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0FEF9B-CD68-37C9-DC06-6F8600A932EF}"/>
              </a:ext>
            </a:extLst>
          </p:cNvPr>
          <p:cNvSpPr/>
          <p:nvPr/>
        </p:nvSpPr>
        <p:spPr>
          <a:xfrm>
            <a:off x="3750996" y="4045527"/>
            <a:ext cx="160548" cy="2114048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9AB1BC2-3737-BDD5-24F8-0FDFEAA4D777}"/>
              </a:ext>
            </a:extLst>
          </p:cNvPr>
          <p:cNvSpPr txBox="1"/>
          <p:nvPr/>
        </p:nvSpPr>
        <p:spPr>
          <a:xfrm>
            <a:off x="942620" y="3768528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6811EB-C50C-E163-E404-BCF79D536FED}"/>
              </a:ext>
            </a:extLst>
          </p:cNvPr>
          <p:cNvSpPr txBox="1"/>
          <p:nvPr/>
        </p:nvSpPr>
        <p:spPr>
          <a:xfrm>
            <a:off x="1143808" y="3775331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E3B2A3F-99DB-D4E2-B20E-212B79B554A6}"/>
              </a:ext>
            </a:extLst>
          </p:cNvPr>
          <p:cNvCxnSpPr/>
          <p:nvPr/>
        </p:nvCxnSpPr>
        <p:spPr>
          <a:xfrm>
            <a:off x="3761942" y="3941792"/>
            <a:ext cx="154431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9429080-1FC1-C0C0-D8C0-662449FD432D}"/>
              </a:ext>
            </a:extLst>
          </p:cNvPr>
          <p:cNvCxnSpPr/>
          <p:nvPr/>
        </p:nvCxnSpPr>
        <p:spPr>
          <a:xfrm>
            <a:off x="3114921" y="3941792"/>
            <a:ext cx="154431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8C5A7C2-FDA4-444A-D7B6-48F4537C76B5}"/>
              </a:ext>
            </a:extLst>
          </p:cNvPr>
          <p:cNvCxnSpPr>
            <a:cxnSpLocks/>
          </p:cNvCxnSpPr>
          <p:nvPr/>
        </p:nvCxnSpPr>
        <p:spPr>
          <a:xfrm>
            <a:off x="3380405" y="3941792"/>
            <a:ext cx="27251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7ADDE72-A4BC-D106-68DF-F37D25DD1636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[Adapted and modified from Snyder Lab MOVES Data]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B3A402D-3626-36E7-F54C-EE9131AD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51" y="1521764"/>
            <a:ext cx="5709142" cy="2189039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E00500F-EF34-99BB-D962-AB03403BB2F3}"/>
              </a:ext>
            </a:extLst>
          </p:cNvPr>
          <p:cNvCxnSpPr/>
          <p:nvPr/>
        </p:nvCxnSpPr>
        <p:spPr>
          <a:xfrm>
            <a:off x="3235203" y="1521764"/>
            <a:ext cx="0" cy="203423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E1BDFB6-CB46-69EB-32B2-81CAE1169F86}"/>
              </a:ext>
            </a:extLst>
          </p:cNvPr>
          <p:cNvCxnSpPr/>
          <p:nvPr/>
        </p:nvCxnSpPr>
        <p:spPr>
          <a:xfrm>
            <a:off x="3848634" y="1521764"/>
            <a:ext cx="0" cy="203423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9EEEB8E-29D4-91B8-95B1-40A6ABBA7936}"/>
              </a:ext>
            </a:extLst>
          </p:cNvPr>
          <p:cNvCxnSpPr/>
          <p:nvPr/>
        </p:nvCxnSpPr>
        <p:spPr>
          <a:xfrm>
            <a:off x="3511904" y="1524068"/>
            <a:ext cx="0" cy="2034236"/>
          </a:xfrm>
          <a:prstGeom prst="line">
            <a:avLst/>
          </a:prstGeom>
          <a:ln w="254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01F209D-FB80-27B9-BF7E-C30B2C583DC0}"/>
              </a:ext>
            </a:extLst>
          </p:cNvPr>
          <p:cNvSpPr txBox="1"/>
          <p:nvPr/>
        </p:nvSpPr>
        <p:spPr>
          <a:xfrm rot="16200000">
            <a:off x="25697" y="232762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Rate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D85C7EC-F6DE-FBD5-1D11-2AEB1C1923D9}"/>
              </a:ext>
            </a:extLst>
          </p:cNvPr>
          <p:cNvSpPr txBox="1"/>
          <p:nvPr/>
        </p:nvSpPr>
        <p:spPr>
          <a:xfrm rot="16200000">
            <a:off x="25696" y="476384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Rate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08F8E8C-F71B-A787-C3C5-681198687BB9}"/>
              </a:ext>
            </a:extLst>
          </p:cNvPr>
          <p:cNvSpPr txBox="1"/>
          <p:nvPr/>
        </p:nvSpPr>
        <p:spPr>
          <a:xfrm>
            <a:off x="2874550" y="91220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0905CC-6FE1-A1CD-470D-0D2DE8EA6876}"/>
              </a:ext>
            </a:extLst>
          </p:cNvPr>
          <p:cNvSpPr txBox="1"/>
          <p:nvPr/>
        </p:nvSpPr>
        <p:spPr>
          <a:xfrm>
            <a:off x="6240553" y="3803453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49E9B79-6C39-6191-4E8F-34F512678238}"/>
              </a:ext>
            </a:extLst>
          </p:cNvPr>
          <p:cNvSpPr txBox="1"/>
          <p:nvPr/>
        </p:nvSpPr>
        <p:spPr>
          <a:xfrm>
            <a:off x="3376515" y="3688368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12521-945A-3420-36C6-FC2860A4D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C61CD-7696-E80E-E461-765D44AA486E}"/>
              </a:ext>
            </a:extLst>
          </p:cNvPr>
          <p:cNvSpPr txBox="1"/>
          <p:nvPr/>
        </p:nvSpPr>
        <p:spPr>
          <a:xfrm>
            <a:off x="80717" y="3768368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Pseudotime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203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3F063942-25FA-B445-58E6-CB0EB3183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60" y="3963772"/>
            <a:ext cx="5709142" cy="21890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FE0016-9608-D522-A2B7-8FF4E5E8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Processing the Data: Sampling/Alignment</a:t>
            </a:r>
            <a:endParaRPr lang="en-US" sz="3600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E28642-98BB-1570-0E75-99BA8CDA0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054" y="3045368"/>
            <a:ext cx="3910295" cy="3503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CA7A1D-BCB9-33B8-6FE7-03192AEC64F8}"/>
              </a:ext>
            </a:extLst>
          </p:cNvPr>
          <p:cNvSpPr txBox="1"/>
          <p:nvPr/>
        </p:nvSpPr>
        <p:spPr>
          <a:xfrm>
            <a:off x="7435272" y="6581775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[Top: Olsen et al. J. Royal Stat Soc. (‘18); Bottom: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Giorgino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Jstatsoft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(‘19)]</a:t>
            </a: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4400FC19-BAF8-5781-75E1-D0FD678B7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219" y="1281533"/>
            <a:ext cx="2602454" cy="156960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9173D51-6088-265E-09D9-76F8A7C57B37}"/>
              </a:ext>
            </a:extLst>
          </p:cNvPr>
          <p:cNvSpPr/>
          <p:nvPr/>
        </p:nvSpPr>
        <p:spPr>
          <a:xfrm>
            <a:off x="3114921" y="4045527"/>
            <a:ext cx="160548" cy="2114048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D3368D-278E-202C-3FE4-9AA5CD9DA4BB}"/>
              </a:ext>
            </a:extLst>
          </p:cNvPr>
          <p:cNvSpPr/>
          <p:nvPr/>
        </p:nvSpPr>
        <p:spPr>
          <a:xfrm>
            <a:off x="3436017" y="4045527"/>
            <a:ext cx="160548" cy="2114048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0FEF9B-CD68-37C9-DC06-6F8600A932EF}"/>
              </a:ext>
            </a:extLst>
          </p:cNvPr>
          <p:cNvSpPr/>
          <p:nvPr/>
        </p:nvSpPr>
        <p:spPr>
          <a:xfrm>
            <a:off x="3750996" y="4045527"/>
            <a:ext cx="160548" cy="2114048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9AB1BC2-3737-BDD5-24F8-0FDFEAA4D777}"/>
              </a:ext>
            </a:extLst>
          </p:cNvPr>
          <p:cNvSpPr txBox="1"/>
          <p:nvPr/>
        </p:nvSpPr>
        <p:spPr>
          <a:xfrm>
            <a:off x="942620" y="3768528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6811EB-C50C-E163-E404-BCF79D536FED}"/>
              </a:ext>
            </a:extLst>
          </p:cNvPr>
          <p:cNvSpPr txBox="1"/>
          <p:nvPr/>
        </p:nvSpPr>
        <p:spPr>
          <a:xfrm>
            <a:off x="1143808" y="3775331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8A741D-9493-2AC6-2452-6B2D753F6D24}"/>
              </a:ext>
            </a:extLst>
          </p:cNvPr>
          <p:cNvSpPr txBox="1"/>
          <p:nvPr/>
        </p:nvSpPr>
        <p:spPr>
          <a:xfrm>
            <a:off x="6240553" y="3803453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4F130C6-4736-2CEF-952A-3CAAC0DF841F}"/>
              </a:ext>
            </a:extLst>
          </p:cNvPr>
          <p:cNvSpPr txBox="1"/>
          <p:nvPr/>
        </p:nvSpPr>
        <p:spPr>
          <a:xfrm>
            <a:off x="80717" y="3768368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Pseudotime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E3B2A3F-99DB-D4E2-B20E-212B79B554A6}"/>
              </a:ext>
            </a:extLst>
          </p:cNvPr>
          <p:cNvCxnSpPr/>
          <p:nvPr/>
        </p:nvCxnSpPr>
        <p:spPr>
          <a:xfrm>
            <a:off x="3761942" y="3941792"/>
            <a:ext cx="154431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9429080-1FC1-C0C0-D8C0-662449FD432D}"/>
              </a:ext>
            </a:extLst>
          </p:cNvPr>
          <p:cNvCxnSpPr/>
          <p:nvPr/>
        </p:nvCxnSpPr>
        <p:spPr>
          <a:xfrm>
            <a:off x="3114921" y="3941792"/>
            <a:ext cx="154431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8C5A7C2-FDA4-444A-D7B6-48F4537C76B5}"/>
              </a:ext>
            </a:extLst>
          </p:cNvPr>
          <p:cNvCxnSpPr>
            <a:cxnSpLocks/>
          </p:cNvCxnSpPr>
          <p:nvPr/>
        </p:nvCxnSpPr>
        <p:spPr>
          <a:xfrm>
            <a:off x="3380405" y="3941792"/>
            <a:ext cx="27251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7ADDE72-A4BC-D106-68DF-F37D25DD1636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[Adapted and modified from Snyder Lab MOVES Data]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E6AFCD-C7BE-8A84-E226-B1917D2795BC}"/>
              </a:ext>
            </a:extLst>
          </p:cNvPr>
          <p:cNvSpPr txBox="1"/>
          <p:nvPr/>
        </p:nvSpPr>
        <p:spPr>
          <a:xfrm rot="16200000">
            <a:off x="25696" y="476384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66461E-30C1-E071-6449-66835063AAD2}"/>
              </a:ext>
            </a:extLst>
          </p:cNvPr>
          <p:cNvSpPr txBox="1"/>
          <p:nvPr/>
        </p:nvSpPr>
        <p:spPr>
          <a:xfrm>
            <a:off x="7502757" y="2784811"/>
            <a:ext cx="33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Dynamic Time Warping (DTW)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B6E8F3-FC3C-23E7-6E88-3ED03859116B}"/>
              </a:ext>
            </a:extLst>
          </p:cNvPr>
          <p:cNvSpPr txBox="1"/>
          <p:nvPr/>
        </p:nvSpPr>
        <p:spPr>
          <a:xfrm>
            <a:off x="3376515" y="3688368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AC41D8-AEC6-85D1-E023-21BAA92C8766}"/>
              </a:ext>
            </a:extLst>
          </p:cNvPr>
          <p:cNvSpPr txBox="1"/>
          <p:nvPr/>
        </p:nvSpPr>
        <p:spPr>
          <a:xfrm>
            <a:off x="2873974" y="91220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4E934C-1D7B-257A-9C86-1778221AFB8A}"/>
              </a:ext>
            </a:extLst>
          </p:cNvPr>
          <p:cNvSpPr txBox="1"/>
          <p:nvPr/>
        </p:nvSpPr>
        <p:spPr>
          <a:xfrm>
            <a:off x="8605299" y="97680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17ED1E-6EFE-7A74-41A4-EC37BF26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0FCBB-EBC8-61C2-B996-8E9FFC1A5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51" y="1521764"/>
            <a:ext cx="5709142" cy="218903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E337D1-2F82-B6A1-D2C6-A315082283F9}"/>
              </a:ext>
            </a:extLst>
          </p:cNvPr>
          <p:cNvCxnSpPr/>
          <p:nvPr/>
        </p:nvCxnSpPr>
        <p:spPr>
          <a:xfrm>
            <a:off x="3235203" y="1521764"/>
            <a:ext cx="0" cy="203423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D5E4C-7D83-BA9B-9B1A-A0865609144F}"/>
              </a:ext>
            </a:extLst>
          </p:cNvPr>
          <p:cNvCxnSpPr/>
          <p:nvPr/>
        </p:nvCxnSpPr>
        <p:spPr>
          <a:xfrm>
            <a:off x="3848634" y="1521764"/>
            <a:ext cx="0" cy="203423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5E37A5-F012-1A33-9FA2-C4298A6BC53A}"/>
              </a:ext>
            </a:extLst>
          </p:cNvPr>
          <p:cNvCxnSpPr/>
          <p:nvPr/>
        </p:nvCxnSpPr>
        <p:spPr>
          <a:xfrm>
            <a:off x="3511904" y="1524068"/>
            <a:ext cx="0" cy="2034236"/>
          </a:xfrm>
          <a:prstGeom prst="line">
            <a:avLst/>
          </a:prstGeom>
          <a:ln w="254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8B3ACD-40A6-C9A5-1D0C-1E4E267369E7}"/>
              </a:ext>
            </a:extLst>
          </p:cNvPr>
          <p:cNvSpPr txBox="1"/>
          <p:nvPr/>
        </p:nvSpPr>
        <p:spPr>
          <a:xfrm rot="16200000">
            <a:off x="25697" y="232762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Rate</a:t>
            </a:r>
          </a:p>
        </p:txBody>
      </p:sp>
    </p:spTree>
    <p:extLst>
      <p:ext uri="{BB962C8B-B14F-4D97-AF65-F5344CB8AC3E}">
        <p14:creationId xmlns:p14="http://schemas.microsoft.com/office/powerpoint/2010/main" val="995839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AFE0016-9608-D522-A2B7-8FF4E5E8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Processing the Data: Denoising</a:t>
            </a:r>
            <a:endParaRPr lang="en-US" sz="3600" i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7ADDE72-A4BC-D106-68DF-F37D25DD1636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[Adapted and modified from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SciKit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-FDA]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E753E4-14CB-3116-157A-E87F36C68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8"/>
          <a:stretch/>
        </p:blipFill>
        <p:spPr>
          <a:xfrm>
            <a:off x="1809135" y="1346138"/>
            <a:ext cx="2806700" cy="22089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2ED840-1468-2CC6-8FC0-DE11F097639D}"/>
              </a:ext>
            </a:extLst>
          </p:cNvPr>
          <p:cNvSpPr txBox="1"/>
          <p:nvPr/>
        </p:nvSpPr>
        <p:spPr>
          <a:xfrm>
            <a:off x="2792896" y="3541314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C01AE1-7758-A970-E773-8552FCA73D6D}"/>
              </a:ext>
            </a:extLst>
          </p:cNvPr>
          <p:cNvSpPr txBox="1"/>
          <p:nvPr/>
        </p:nvSpPr>
        <p:spPr>
          <a:xfrm rot="16200000">
            <a:off x="890054" y="218873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Rate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E9615FF-FE95-14FE-8CF7-E49316B8CE03}"/>
              </a:ext>
            </a:extLst>
          </p:cNvPr>
          <p:cNvSpPr/>
          <p:nvPr/>
        </p:nvSpPr>
        <p:spPr>
          <a:xfrm>
            <a:off x="2455325" y="1743801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EA7C0BC-DB33-EB21-1963-F36F8B276DAA}"/>
              </a:ext>
            </a:extLst>
          </p:cNvPr>
          <p:cNvSpPr/>
          <p:nvPr/>
        </p:nvSpPr>
        <p:spPr>
          <a:xfrm>
            <a:off x="3446829" y="2615104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042C136-0437-E675-35AD-022EA3EE5274}"/>
              </a:ext>
            </a:extLst>
          </p:cNvPr>
          <p:cNvSpPr/>
          <p:nvPr/>
        </p:nvSpPr>
        <p:spPr>
          <a:xfrm>
            <a:off x="4248762" y="3095614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578C7B-7690-5AB4-54EA-18ADB10D9043}"/>
              </a:ext>
            </a:extLst>
          </p:cNvPr>
          <p:cNvSpPr/>
          <p:nvPr/>
        </p:nvSpPr>
        <p:spPr>
          <a:xfrm>
            <a:off x="3002613" y="2534236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9D3436-9FE4-AA1E-2995-DC88DBB3E3F2}"/>
              </a:ext>
            </a:extLst>
          </p:cNvPr>
          <p:cNvSpPr txBox="1"/>
          <p:nvPr/>
        </p:nvSpPr>
        <p:spPr>
          <a:xfrm>
            <a:off x="2575131" y="91220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5F5963-48F5-3F87-8CD8-7D20F18F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00C310-0037-AD26-2FFF-82757E084BBC}"/>
              </a:ext>
            </a:extLst>
          </p:cNvPr>
          <p:cNvSpPr txBox="1"/>
          <p:nvPr/>
        </p:nvSpPr>
        <p:spPr>
          <a:xfrm>
            <a:off x="2873374" y="3057610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outliers</a:t>
            </a:r>
          </a:p>
        </p:txBody>
      </p:sp>
    </p:spTree>
    <p:extLst>
      <p:ext uri="{BB962C8B-B14F-4D97-AF65-F5344CB8AC3E}">
        <p14:creationId xmlns:p14="http://schemas.microsoft.com/office/powerpoint/2010/main" val="1650132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AFE0016-9608-D522-A2B7-8FF4E5E8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Processing the Data: Denoising</a:t>
            </a:r>
            <a:endParaRPr lang="en-US" sz="3600" i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7ADDE72-A4BC-D106-68DF-F37D25DD1636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[Adapted and modified from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SciKit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-FDA]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E753E4-14CB-3116-157A-E87F36C68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8"/>
          <a:stretch/>
        </p:blipFill>
        <p:spPr>
          <a:xfrm>
            <a:off x="1809135" y="1346138"/>
            <a:ext cx="2806700" cy="22089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3E15DE-2292-E71D-2862-80A79751C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7"/>
          <a:stretch/>
        </p:blipFill>
        <p:spPr>
          <a:xfrm>
            <a:off x="456537" y="3952782"/>
            <a:ext cx="2806700" cy="22089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2ED840-1468-2CC6-8FC0-DE11F097639D}"/>
              </a:ext>
            </a:extLst>
          </p:cNvPr>
          <p:cNvSpPr txBox="1"/>
          <p:nvPr/>
        </p:nvSpPr>
        <p:spPr>
          <a:xfrm>
            <a:off x="2792896" y="3541314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C01AE1-7758-A970-E773-8552FCA73D6D}"/>
              </a:ext>
            </a:extLst>
          </p:cNvPr>
          <p:cNvSpPr txBox="1"/>
          <p:nvPr/>
        </p:nvSpPr>
        <p:spPr>
          <a:xfrm rot="16200000">
            <a:off x="890054" y="218873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Rate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C8DFF8-B62E-8A3C-DCD2-6524B5CF3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37" y="3973357"/>
            <a:ext cx="2772346" cy="218840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E9615FF-FE95-14FE-8CF7-E49316B8CE03}"/>
              </a:ext>
            </a:extLst>
          </p:cNvPr>
          <p:cNvSpPr/>
          <p:nvPr/>
        </p:nvSpPr>
        <p:spPr>
          <a:xfrm>
            <a:off x="2455325" y="1743801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EA7C0BC-DB33-EB21-1963-F36F8B276DAA}"/>
              </a:ext>
            </a:extLst>
          </p:cNvPr>
          <p:cNvSpPr/>
          <p:nvPr/>
        </p:nvSpPr>
        <p:spPr>
          <a:xfrm>
            <a:off x="3446829" y="2615104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042C136-0437-E675-35AD-022EA3EE5274}"/>
              </a:ext>
            </a:extLst>
          </p:cNvPr>
          <p:cNvSpPr/>
          <p:nvPr/>
        </p:nvSpPr>
        <p:spPr>
          <a:xfrm>
            <a:off x="4248762" y="3095614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578C7B-7690-5AB4-54EA-18ADB10D9043}"/>
              </a:ext>
            </a:extLst>
          </p:cNvPr>
          <p:cNvSpPr/>
          <p:nvPr/>
        </p:nvSpPr>
        <p:spPr>
          <a:xfrm>
            <a:off x="3002613" y="2534236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9E181-45B3-928D-4EC1-6F3B8C1A79B2}"/>
              </a:ext>
            </a:extLst>
          </p:cNvPr>
          <p:cNvSpPr txBox="1"/>
          <p:nvPr/>
        </p:nvSpPr>
        <p:spPr>
          <a:xfrm>
            <a:off x="2448494" y="6251650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Kernel Smoother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128AF-6968-E427-60A8-38A1F6D5FD1D}"/>
              </a:ext>
            </a:extLst>
          </p:cNvPr>
          <p:cNvSpPr txBox="1"/>
          <p:nvPr/>
        </p:nvSpPr>
        <p:spPr>
          <a:xfrm>
            <a:off x="2575131" y="91220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E346A-174C-B5CD-4A92-BC47646A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7A32A2-576E-9C7C-F937-569F745AD860}"/>
              </a:ext>
            </a:extLst>
          </p:cNvPr>
          <p:cNvSpPr txBox="1"/>
          <p:nvPr/>
        </p:nvSpPr>
        <p:spPr>
          <a:xfrm>
            <a:off x="1150942" y="5650801"/>
            <a:ext cx="136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Larger bandwidth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9A5A2-53D4-FF5B-DF80-545F4B36D44C}"/>
              </a:ext>
            </a:extLst>
          </p:cNvPr>
          <p:cNvSpPr txBox="1"/>
          <p:nvPr/>
        </p:nvSpPr>
        <p:spPr>
          <a:xfrm>
            <a:off x="3929436" y="5650801"/>
            <a:ext cx="144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Smaller bandwidth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8AA06-6FB3-C5AC-9052-C95A7B40AAF7}"/>
              </a:ext>
            </a:extLst>
          </p:cNvPr>
          <p:cNvSpPr txBox="1"/>
          <p:nvPr/>
        </p:nvSpPr>
        <p:spPr>
          <a:xfrm>
            <a:off x="2873374" y="3057610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outliers</a:t>
            </a:r>
          </a:p>
        </p:txBody>
      </p:sp>
    </p:spTree>
    <p:extLst>
      <p:ext uri="{BB962C8B-B14F-4D97-AF65-F5344CB8AC3E}">
        <p14:creationId xmlns:p14="http://schemas.microsoft.com/office/powerpoint/2010/main" val="225160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47522309-3E1B-A7C1-7563-0B05BDF11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3094" r="6934" b="37177"/>
          <a:stretch>
            <a:fillRect/>
          </a:stretch>
        </p:blipFill>
        <p:spPr bwMode="auto">
          <a:xfrm>
            <a:off x="93663" y="749610"/>
            <a:ext cx="64976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AEA949-2585-D965-CEC9-5E11F55D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1" y="86829"/>
            <a:ext cx="1875184" cy="1325563"/>
          </a:xfrm>
        </p:spPr>
        <p:txBody>
          <a:bodyPr>
            <a:normAutofit/>
          </a:bodyPr>
          <a:lstStyle/>
          <a:p>
            <a:r>
              <a:rPr lang="en-US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Data</a:t>
            </a:r>
            <a:br>
              <a:rPr lang="en-US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Drivers for Biomedical Data Science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0247C8-C8D4-B86B-F75C-81A79800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10CE05-9854-1AAE-6304-78E7E2F98B76}"/>
              </a:ext>
            </a:extLst>
          </p:cNvPr>
          <p:cNvSpPr txBox="1"/>
          <p:nvPr/>
        </p:nvSpPr>
        <p:spPr>
          <a:xfrm>
            <a:off x="0" y="6581775"/>
            <a:ext cx="4572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[Navarro et al. Genome Biol. (</a:t>
            </a:r>
            <a:r>
              <a:rPr lang="uk-UA" sz="1200" b="1" dirty="0">
                <a:solidFill>
                  <a:schemeClr val="bg1">
                    <a:lumMod val="50000"/>
                  </a:schemeClr>
                </a:solidFill>
              </a:rPr>
              <a:t>’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19)]</a:t>
            </a:r>
          </a:p>
        </p:txBody>
      </p:sp>
    </p:spTree>
    <p:extLst>
      <p:ext uri="{BB962C8B-B14F-4D97-AF65-F5344CB8AC3E}">
        <p14:creationId xmlns:p14="http://schemas.microsoft.com/office/powerpoint/2010/main" val="138548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AFE0016-9608-D522-A2B7-8FF4E5E8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Processing the Data: Denoising</a:t>
            </a:r>
            <a:endParaRPr lang="en-US" sz="3600" i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7ADDE72-A4BC-D106-68DF-F37D25DD1636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[Adapted and modified from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SciKit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-FDA]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E753E4-14CB-3116-157A-E87F36C68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8"/>
          <a:stretch/>
        </p:blipFill>
        <p:spPr>
          <a:xfrm>
            <a:off x="1809135" y="1346138"/>
            <a:ext cx="2806700" cy="22089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2ED840-1468-2CC6-8FC0-DE11F097639D}"/>
              </a:ext>
            </a:extLst>
          </p:cNvPr>
          <p:cNvSpPr txBox="1"/>
          <p:nvPr/>
        </p:nvSpPr>
        <p:spPr>
          <a:xfrm>
            <a:off x="2792896" y="3541314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C01AE1-7758-A970-E773-8552FCA73D6D}"/>
              </a:ext>
            </a:extLst>
          </p:cNvPr>
          <p:cNvSpPr txBox="1"/>
          <p:nvPr/>
        </p:nvSpPr>
        <p:spPr>
          <a:xfrm rot="16200000">
            <a:off x="890054" y="218873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Rate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E9615FF-FE95-14FE-8CF7-E49316B8CE03}"/>
              </a:ext>
            </a:extLst>
          </p:cNvPr>
          <p:cNvSpPr/>
          <p:nvPr/>
        </p:nvSpPr>
        <p:spPr>
          <a:xfrm>
            <a:off x="2455325" y="1743801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EA7C0BC-DB33-EB21-1963-F36F8B276DAA}"/>
              </a:ext>
            </a:extLst>
          </p:cNvPr>
          <p:cNvSpPr/>
          <p:nvPr/>
        </p:nvSpPr>
        <p:spPr>
          <a:xfrm>
            <a:off x="3446829" y="2615104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042C136-0437-E675-35AD-022EA3EE5274}"/>
              </a:ext>
            </a:extLst>
          </p:cNvPr>
          <p:cNvSpPr/>
          <p:nvPr/>
        </p:nvSpPr>
        <p:spPr>
          <a:xfrm>
            <a:off x="4248762" y="3095614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578C7B-7690-5AB4-54EA-18ADB10D9043}"/>
              </a:ext>
            </a:extLst>
          </p:cNvPr>
          <p:cNvSpPr/>
          <p:nvPr/>
        </p:nvSpPr>
        <p:spPr>
          <a:xfrm>
            <a:off x="3002613" y="2534236"/>
            <a:ext cx="209872" cy="20987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308B02A-1EC1-05B8-21DE-8EFE3F28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105" y="1909909"/>
            <a:ext cx="5132021" cy="36321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33E782-86A4-1DDD-FB6B-A98EF4CA8C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7"/>
          <a:stretch/>
        </p:blipFill>
        <p:spPr>
          <a:xfrm>
            <a:off x="456537" y="3952782"/>
            <a:ext cx="2806700" cy="2208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A15F8-46DC-CA5E-C874-5D577DE6F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237" y="3973357"/>
            <a:ext cx="2772346" cy="2188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5C51F-357C-74AA-3A8A-42F13C6C5E88}"/>
              </a:ext>
            </a:extLst>
          </p:cNvPr>
          <p:cNvSpPr txBox="1"/>
          <p:nvPr/>
        </p:nvSpPr>
        <p:spPr>
          <a:xfrm>
            <a:off x="2448494" y="6251650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Kernel Smoother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8D304-7F42-4E3C-9C0B-995FB5161903}"/>
              </a:ext>
            </a:extLst>
          </p:cNvPr>
          <p:cNvSpPr txBox="1"/>
          <p:nvPr/>
        </p:nvSpPr>
        <p:spPr>
          <a:xfrm>
            <a:off x="2575131" y="91220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21B41B-5C5D-BEE2-C75B-D7B66B49CF25}"/>
              </a:ext>
            </a:extLst>
          </p:cNvPr>
          <p:cNvSpPr txBox="1"/>
          <p:nvPr/>
        </p:nvSpPr>
        <p:spPr>
          <a:xfrm>
            <a:off x="8605299" y="97680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B8A4F-8E72-E95D-00D7-2A3EDB36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7D089-AC1E-4352-68CD-C3F1F6F9086F}"/>
              </a:ext>
            </a:extLst>
          </p:cNvPr>
          <p:cNvSpPr txBox="1"/>
          <p:nvPr/>
        </p:nvSpPr>
        <p:spPr>
          <a:xfrm>
            <a:off x="1150942" y="5650801"/>
            <a:ext cx="136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Larger bandwidth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0E7B7-63A6-DC22-839B-BBD0EE0C6F60}"/>
              </a:ext>
            </a:extLst>
          </p:cNvPr>
          <p:cNvSpPr txBox="1"/>
          <p:nvPr/>
        </p:nvSpPr>
        <p:spPr>
          <a:xfrm>
            <a:off x="3929436" y="5650801"/>
            <a:ext cx="144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Smaller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5BC6E0-20D0-194E-DD23-F62433DBB432}"/>
              </a:ext>
            </a:extLst>
          </p:cNvPr>
          <p:cNvSpPr txBox="1"/>
          <p:nvPr/>
        </p:nvSpPr>
        <p:spPr>
          <a:xfrm>
            <a:off x="2873374" y="3057610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outliers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5087A-563E-108A-7122-7F06FD08DA92}"/>
              </a:ext>
            </a:extLst>
          </p:cNvPr>
          <p:cNvSpPr txBox="1"/>
          <p:nvPr/>
        </p:nvSpPr>
        <p:spPr>
          <a:xfrm>
            <a:off x="6701782" y="5687242"/>
            <a:ext cx="4913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Encoded Time Series </a:t>
            </a:r>
            <a:r>
              <a:rPr lang="en-US" sz="1400" dirty="0">
                <a:latin typeface="Helvetica" pitchFamily="2" charset="0"/>
              </a:rPr>
              <a:t>Retains Signal and Removes Outliers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C0B4A-20D8-42B6-902D-E8EDFD5A8A6E}"/>
              </a:ext>
            </a:extLst>
          </p:cNvPr>
          <p:cNvSpPr txBox="1"/>
          <p:nvPr/>
        </p:nvSpPr>
        <p:spPr>
          <a:xfrm>
            <a:off x="7674754" y="1997631"/>
            <a:ext cx="2776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Similar to an autoencoder architecture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FB89C1-C7CC-1B12-60B2-B46AB50BECD3}"/>
              </a:ext>
            </a:extLst>
          </p:cNvPr>
          <p:cNvCxnSpPr>
            <a:cxnSpLocks/>
          </p:cNvCxnSpPr>
          <p:nvPr/>
        </p:nvCxnSpPr>
        <p:spPr>
          <a:xfrm>
            <a:off x="9042217" y="4649182"/>
            <a:ext cx="0" cy="531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07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2375-A229-0569-8552-3825860B4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854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Wearables and Biosensors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Feature Engineering and Modeling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F539B-B793-AB15-95B7-554C058F5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613822"/>
            <a:ext cx="7772400" cy="1846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616F2A-9178-844F-4AE1-A3E7C5D79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" t="3006" r="2526" b="4526"/>
          <a:stretch/>
        </p:blipFill>
        <p:spPr>
          <a:xfrm>
            <a:off x="4945625" y="4538531"/>
            <a:ext cx="2467898" cy="191345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327D5D-B38C-3CBB-7ABE-5B6A0BE6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73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83C0D-601F-F047-99C8-678EA6C7E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Wearable Sensors in Biomedical and Clinical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8264E-FC89-64BB-53BD-9CCC116E8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1615881"/>
            <a:ext cx="10782300" cy="455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C69A8A-8B96-5E17-1BBD-AF2A8344A237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[Mishra et al. Nat. BME (‘20)]</a:t>
            </a:r>
          </a:p>
        </p:txBody>
      </p:sp>
    </p:spTree>
    <p:extLst>
      <p:ext uri="{BB962C8B-B14F-4D97-AF65-F5344CB8AC3E}">
        <p14:creationId xmlns:p14="http://schemas.microsoft.com/office/powerpoint/2010/main" val="3186611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94564-3F20-7443-88A2-0CD289D25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111" y="1759975"/>
            <a:ext cx="8103497" cy="43211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3535C43-2B79-BA4F-AAD7-717D623A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2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Collected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7DB8F-0DBF-7958-40A1-4C785FE9A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25" r="870" b="35584"/>
          <a:stretch/>
        </p:blipFill>
        <p:spPr>
          <a:xfrm>
            <a:off x="139951" y="2934316"/>
            <a:ext cx="3644160" cy="18291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A9425-C59B-DB0E-9DE8-D204F823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038C42-6C77-DF64-0049-511469ED2EEC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[Mishra et al. Nat. BME (‘20)]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C9E0B-E39E-D8C3-2A6A-D105AD484A4C}"/>
              </a:ext>
            </a:extLst>
          </p:cNvPr>
          <p:cNvSpPr txBox="1"/>
          <p:nvPr/>
        </p:nvSpPr>
        <p:spPr>
          <a:xfrm>
            <a:off x="5144947" y="1523590"/>
            <a:ext cx="1755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Clinical Metadata</a:t>
            </a:r>
          </a:p>
        </p:txBody>
      </p:sp>
    </p:spTree>
    <p:extLst>
      <p:ext uri="{BB962C8B-B14F-4D97-AF65-F5344CB8AC3E}">
        <p14:creationId xmlns:p14="http://schemas.microsoft.com/office/powerpoint/2010/main" val="2997949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25D0-457A-0D4B-A195-DD49ABF92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Interpretable Feature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45D23-0D80-9745-BF96-945646911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Resting Heart Rate (RHR)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rate over steps ratio (HROS)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B9FF4-9F59-8C41-B084-44DB11A48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50" y="3103009"/>
            <a:ext cx="9436100" cy="34671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18BB5-2AEF-3B0E-3290-D00A5136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A187A-95D7-148E-5F78-DC21DA682677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[Mishra et al. Nat. BME (‘20)]</a:t>
            </a:r>
          </a:p>
        </p:txBody>
      </p:sp>
    </p:spTree>
    <p:extLst>
      <p:ext uri="{BB962C8B-B14F-4D97-AF65-F5344CB8AC3E}">
        <p14:creationId xmlns:p14="http://schemas.microsoft.com/office/powerpoint/2010/main" val="141364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51A2B2-F84C-894A-9A2B-66CDCDCCA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28" y="0"/>
            <a:ext cx="8093676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097641-3BAA-5442-B230-9C864F247085}"/>
              </a:ext>
            </a:extLst>
          </p:cNvPr>
          <p:cNvSpPr txBox="1"/>
          <p:nvPr/>
        </p:nvSpPr>
        <p:spPr>
          <a:xfrm>
            <a:off x="1824520" y="5886675"/>
            <a:ext cx="351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D5CADF-D8AA-0BA6-1900-E32DEDD2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668A9-A6FF-5DF5-B97B-4C72D0654434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[Mishra et al. Nat. BME (‘20)]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20687C-4915-9901-E214-322B84B0DE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2" r="34400"/>
          <a:stretch/>
        </p:blipFill>
        <p:spPr>
          <a:xfrm>
            <a:off x="8389255" y="3085647"/>
            <a:ext cx="3285278" cy="3158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C6B8FB-12B9-9387-4DD8-B677E3EC9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622"/>
          <a:stretch/>
        </p:blipFill>
        <p:spPr>
          <a:xfrm>
            <a:off x="8289867" y="0"/>
            <a:ext cx="3384666" cy="31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49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A186F-12FC-AC74-4B2D-0707DBF4C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18" y="2275428"/>
            <a:ext cx="9899571" cy="38402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54DE94-D726-770E-F8FE-47B16F36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15411"/>
            <a:ext cx="10972800" cy="11432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Wearable Sensors in Biomedical and Clinical Research: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Evaluating Personalized Interventions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B5471C-B13E-92AD-C92B-6C32B1E7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552C0-3E8E-7433-7C0E-E4CF026706D1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[Liu*, Spakowicz* et al. PLOS Computational Biology (‘21)]</a:t>
            </a:r>
          </a:p>
        </p:txBody>
      </p:sp>
    </p:spTree>
    <p:extLst>
      <p:ext uri="{BB962C8B-B14F-4D97-AF65-F5344CB8AC3E}">
        <p14:creationId xmlns:p14="http://schemas.microsoft.com/office/powerpoint/2010/main" val="3205426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Shape 1893">
            <a:extLst>
              <a:ext uri="{FF2B5EF4-FFF2-40B4-BE49-F238E27FC236}">
                <a16:creationId xmlns:a16="http://schemas.microsoft.com/office/drawing/2014/main" id="{8BE70037-4D7B-664E-86D9-92DB6868F7D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981200" y="-2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Bayesian Structural Time Series and Causal Impact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A06BCB-79D0-CA43-BB1E-CF081DFE5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261" y="857248"/>
            <a:ext cx="6765492" cy="5874231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2D9C21D-947A-8B71-D0BD-0DC0724E356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1422104-61AF-D746-9A4E-7D08D293A5D9}" type="slidenum">
              <a:rPr lang="en-US" sz="1200" smtClean="0"/>
              <a:pPr algn="r"/>
              <a:t>27</a:t>
            </a:fld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4AFEC-3ED1-658F-467E-786EEAB85716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Broderson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Annals of Applied Stat. (’15)]</a:t>
            </a:r>
          </a:p>
        </p:txBody>
      </p:sp>
    </p:spTree>
    <p:extLst>
      <p:ext uri="{BB962C8B-B14F-4D97-AF65-F5344CB8AC3E}">
        <p14:creationId xmlns:p14="http://schemas.microsoft.com/office/powerpoint/2010/main" val="1164125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55078-7A95-7A4C-8648-D1459777E943}"/>
              </a:ext>
            </a:extLst>
          </p:cNvPr>
          <p:cNvSpPr/>
          <p:nvPr/>
        </p:nvSpPr>
        <p:spPr>
          <a:xfrm>
            <a:off x="7321295" y="1686371"/>
            <a:ext cx="4767861" cy="9998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dirty="0">
              <a:solidFill>
                <a:srgbClr val="FFFFFF"/>
              </a:solidFill>
              <a:latin typeface="Arial"/>
              <a:sym typeface="Arial" panose="020B0604020202020204" pitchFamily="34" charset="0"/>
            </a:endParaRPr>
          </a:p>
        </p:txBody>
      </p:sp>
      <p:sp>
        <p:nvSpPr>
          <p:cNvPr id="204801" name="Shape 1893">
            <a:extLst>
              <a:ext uri="{FF2B5EF4-FFF2-40B4-BE49-F238E27FC236}">
                <a16:creationId xmlns:a16="http://schemas.microsoft.com/office/drawing/2014/main" id="{8BE70037-4D7B-664E-86D9-92DB6868F7D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981200" y="58204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Using a Bayesian Structural Time Series Framework for Modeling Biosensor Data to Evaluate Interventions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F9806C-D414-1D44-B3BB-505B863B7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3" y="1214619"/>
            <a:ext cx="6700764" cy="481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BF7EC2-2953-2741-8DB3-91D8B978CED9}"/>
                  </a:ext>
                </a:extLst>
              </p:cNvPr>
              <p:cNvSpPr txBox="1"/>
              <p:nvPr/>
            </p:nvSpPr>
            <p:spPr>
              <a:xfrm>
                <a:off x="6923572" y="1686372"/>
                <a:ext cx="5268428" cy="8567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95300" lvl="1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C355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355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rgbClr val="C355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′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355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 panose="020B060402020202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E3B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E3B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E3B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B66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 pitchFamily="34" charset="0"/>
                        </a:rPr>
                        <m:t>𝛽</m:t>
                      </m:r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 ~ </m:t>
                      </m:r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𝑁</m:t>
                      </m:r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(0, 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 panose="020B0604020202020204" pitchFamily="34" charset="0"/>
                            </a:rPr>
                            <m:t>𝑒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FFFF"/>
                  </a:solidFill>
                  <a:latin typeface="Helvetica" pitchFamily="2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marL="495300" lvl="1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 panose="020B060402020202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+1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 panose="020B060402020202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+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 panose="020B0604020202020204" pitchFamily="34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 panose="020B0604020202020204" pitchFamily="34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4D2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74D2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 </m:t>
                      </m:r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~ </m:t>
                      </m:r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𝑁</m:t>
                      </m:r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(0, 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 panose="020B0604020202020204" pitchFamily="34" charset="0"/>
                            </a:rPr>
                            <m:t>𝛿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Helvetica" pitchFamily="2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BF7EC2-2953-2741-8DB3-91D8B978C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572" y="1686372"/>
                <a:ext cx="5268428" cy="85670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3F22A4-057E-7742-BA97-EFD1D8EE615B}"/>
                  </a:ext>
                </a:extLst>
              </p:cNvPr>
              <p:cNvSpPr txBox="1"/>
              <p:nvPr/>
            </p:nvSpPr>
            <p:spPr>
              <a:xfrm>
                <a:off x="7151856" y="2867459"/>
                <a:ext cx="5001244" cy="2357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eaLnBrk="0" hangingPunct="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 panose="020B0604020202020204" pitchFamily="34" charset="0"/>
                      </a:rPr>
                      <m:t> :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" pitchFamily="2" charset="0"/>
                    <a:cs typeface="Arial" panose="020B0604020202020204" pitchFamily="34" charset="0"/>
                    <a:sym typeface="Arial" panose="020B0604020202020204" pitchFamily="34" charset="0"/>
                  </a:rPr>
                  <a:t> weight</a:t>
                </a:r>
              </a:p>
              <a:p>
                <a:pPr lvl="1" eaLnBrk="0" hangingPunct="0"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0000"/>
                    </a:solidFill>
                    <a:latin typeface="Helvetica" pitchFamily="2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 panose="020B0604020202020204" pitchFamily="34" charset="0"/>
                      </a:rPr>
                      <m:t> :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" pitchFamily="2" charset="0"/>
                    <a:cs typeface="Arial" panose="020B0604020202020204" pitchFamily="34" charset="0"/>
                    <a:sym typeface="Arial" panose="020B0604020202020204" pitchFamily="34" charset="0"/>
                  </a:rPr>
                  <a:t> Covariates (calories, weather, etc.)</a:t>
                </a:r>
              </a:p>
              <a:p>
                <a:pPr lvl="1" eaLnBrk="0" hangingPunct="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 panose="020B0604020202020204" pitchFamily="34" charset="0"/>
                      </a:rPr>
                      <m:t>  :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" pitchFamily="2" charset="0"/>
                    <a:cs typeface="Arial" panose="020B0604020202020204" pitchFamily="34" charset="0"/>
                    <a:sym typeface="Arial" panose="020B0604020202020204" pitchFamily="34" charset="0"/>
                  </a:rPr>
                  <a:t> error term</a:t>
                </a:r>
              </a:p>
              <a:p>
                <a:pPr lvl="1" eaLnBrk="0" hangingPunct="0"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0000"/>
                    </a:solidFill>
                    <a:latin typeface="Helvetica" pitchFamily="2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 panose="020B0604020202020204" pitchFamily="34" charset="0"/>
                      </a:rPr>
                      <m:t> :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" pitchFamily="2" charset="0"/>
                    <a:cs typeface="Arial" panose="020B0604020202020204" pitchFamily="34" charset="0"/>
                    <a:sym typeface="Arial" panose="020B0604020202020204" pitchFamily="34" charset="0"/>
                  </a:rPr>
                  <a:t> local level (unobserved trend)</a:t>
                </a:r>
              </a:p>
              <a:p>
                <a:pPr lvl="1" eaLnBrk="0" hangingPunct="0"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0000"/>
                    </a:solidFill>
                    <a:latin typeface="Helvetica" pitchFamily="2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 panose="020B0604020202020204" pitchFamily="34" charset="0"/>
                      </a:rPr>
                      <m:t> :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" pitchFamily="2" charset="0"/>
                    <a:cs typeface="Arial" panose="020B0604020202020204" pitchFamily="34" charset="0"/>
                    <a:sym typeface="Arial" panose="020B0604020202020204" pitchFamily="34" charset="0"/>
                  </a:rPr>
                  <a:t>slope</a:t>
                </a:r>
              </a:p>
              <a:p>
                <a:pPr lvl="1" eaLnBrk="0" hangingPunct="0">
                  <a:buFont typeface="Wingdings" pitchFamily="2" charset="2"/>
                  <a:buChar char="§"/>
                </a:pPr>
                <a:endParaRPr lang="en-US" dirty="0">
                  <a:solidFill>
                    <a:srgbClr val="000000"/>
                  </a:solidFill>
                  <a:latin typeface="Helvetica" pitchFamily="2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lvl="1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 panose="020B0604020202020204" pitchFamily="34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 panose="020B0604020202020204" pitchFamily="34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 panose="020B060402020202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 panose="020B0604020202020204" pitchFamily="34" charset="0"/>
                                </a:rPr>
                                <m:t>+1: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 panose="020B0604020202020204" pitchFamily="34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1: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Helvetica" pitchFamily="2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lvl="1" eaLnBrk="0" hangingPunct="0">
                  <a:buFont typeface="Wingdings" pitchFamily="2" charset="2"/>
                  <a:buChar char="§"/>
                </a:pPr>
                <a:endParaRPr lang="en-US" dirty="0">
                  <a:solidFill>
                    <a:srgbClr val="000000"/>
                  </a:solidFill>
                  <a:latin typeface="Helvetica" pitchFamily="2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3F22A4-057E-7742-BA97-EFD1D8EE6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856" y="2867459"/>
                <a:ext cx="5001244" cy="2357120"/>
              </a:xfrm>
              <a:prstGeom prst="rect">
                <a:avLst/>
              </a:prstGeom>
              <a:blipFill>
                <a:blip r:embed="rId5"/>
                <a:stretch>
                  <a:fillRect t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0B56BF-F528-F849-AA51-E97A04C86CE4}"/>
                  </a:ext>
                </a:extLst>
              </p:cNvPr>
              <p:cNvSpPr txBox="1"/>
              <p:nvPr/>
            </p:nvSpPr>
            <p:spPr>
              <a:xfrm>
                <a:off x="6763236" y="4689214"/>
                <a:ext cx="45262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9444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9444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9444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9444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1400" dirty="0">
                  <a:solidFill>
                    <a:srgbClr val="00944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0B56BF-F528-F849-AA51-E97A04C86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236" y="4689214"/>
                <a:ext cx="452628" cy="307777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0E0169-B25C-7C4D-8A56-B11B26E00715}"/>
                  </a:ext>
                </a:extLst>
              </p:cNvPr>
              <p:cNvSpPr txBox="1"/>
              <p:nvPr/>
            </p:nvSpPr>
            <p:spPr>
              <a:xfrm>
                <a:off x="6790668" y="4938945"/>
                <a:ext cx="36118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7F3F98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7F3F98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𝑦</m:t>
                          </m:r>
                          <m:r>
                            <a:rPr lang="en-US" sz="1400" i="1">
                              <a:solidFill>
                                <a:srgbClr val="7F3F98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′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7F3F98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1400" i="1">
                          <a:solidFill>
                            <a:srgbClr val="7F3F98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0E0169-B25C-7C4D-8A56-B11B26E00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668" y="4938945"/>
                <a:ext cx="361188" cy="307777"/>
              </a:xfrm>
              <a:prstGeom prst="rect">
                <a:avLst/>
              </a:prstGeom>
              <a:blipFill>
                <a:blip r:embed="rId7"/>
                <a:stretch>
                  <a:fillRect r="-20000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E22FB0-9135-C340-81E8-EB1C1F212EB8}"/>
                  </a:ext>
                </a:extLst>
              </p:cNvPr>
              <p:cNvSpPr txBox="1"/>
              <p:nvPr/>
            </p:nvSpPr>
            <p:spPr>
              <a:xfrm>
                <a:off x="6771752" y="5538457"/>
                <a:ext cx="44411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FFB66A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FFB66A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𝑋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B66A"/>
                              </a:solidFill>
                              <a:latin typeface="Cambria Math" panose="02040503050406030204" pitchFamily="18" charset="0"/>
                              <a:sym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1400">
                          <a:solidFill>
                            <a:srgbClr val="FFB66A"/>
                          </a:solidFill>
                          <a:latin typeface="Cambria Math" panose="02040503050406030204" pitchFamily="18" charset="0"/>
                          <a:sym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1400" dirty="0">
                  <a:solidFill>
                    <a:srgbClr val="FFB66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E22FB0-9135-C340-81E8-EB1C1F212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752" y="5538457"/>
                <a:ext cx="444112" cy="307777"/>
              </a:xfrm>
              <a:prstGeom prst="rect">
                <a:avLst/>
              </a:prstGeom>
              <a:blipFill>
                <a:blip r:embed="rId8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46D919D2-AE6E-C642-A5E5-6C6D37ED509C}"/>
              </a:ext>
            </a:extLst>
          </p:cNvPr>
          <p:cNvSpPr/>
          <p:nvPr/>
        </p:nvSpPr>
        <p:spPr>
          <a:xfrm>
            <a:off x="7215864" y="4888956"/>
            <a:ext cx="164592" cy="213154"/>
          </a:xfrm>
          <a:prstGeom prst="rightBrace">
            <a:avLst>
              <a:gd name="adj1" fmla="val 22091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1400">
              <a:solidFill>
                <a:srgbClr val="000000"/>
              </a:solidFill>
              <a:latin typeface="Arial"/>
              <a:sym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7ABF8-845F-744D-97D5-5319E6FA8EFA}"/>
              </a:ext>
            </a:extLst>
          </p:cNvPr>
          <p:cNvSpPr txBox="1"/>
          <p:nvPr/>
        </p:nvSpPr>
        <p:spPr>
          <a:xfrm>
            <a:off x="7390127" y="4866698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  <a:sym typeface="Arial" panose="020B0604020202020204" pitchFamily="34" charset="0"/>
              </a:rPr>
              <a:t>Impact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EF4AEFA-41C2-1D87-DBB0-E9BAC93B67A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1422104-61AF-D746-9A4E-7D08D293A5D9}" type="slidenum">
              <a:rPr lang="en-US" sz="1200" smtClean="0"/>
              <a:pPr algn="r"/>
              <a:t>28</a:t>
            </a:fld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9E5030-72CA-389F-8B7E-EACBD6D79D10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[Liu*, Spakowicz* et al. PLOS Computational Biology (‘21)]</a:t>
            </a:r>
          </a:p>
        </p:txBody>
      </p:sp>
    </p:spTree>
    <p:extLst>
      <p:ext uri="{BB962C8B-B14F-4D97-AF65-F5344CB8AC3E}">
        <p14:creationId xmlns:p14="http://schemas.microsoft.com/office/powerpoint/2010/main" val="3866095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Shape 1893">
            <a:extLst>
              <a:ext uri="{FF2B5EF4-FFF2-40B4-BE49-F238E27FC236}">
                <a16:creationId xmlns:a16="http://schemas.microsoft.com/office/drawing/2014/main" id="{8BE70037-4D7B-664E-86D9-92DB6868F7D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981200" y="-144493"/>
            <a:ext cx="8229600" cy="66960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Evaluating The Efficacy of Exercise Regimens in Diabetes Patients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8385-DCA1-7F3B-DC2A-9D1D790EB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32" y="571588"/>
            <a:ext cx="7443019" cy="5714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EE0B45-32B7-3632-0C32-086FF081A057}"/>
              </a:ext>
            </a:extLst>
          </p:cNvPr>
          <p:cNvSpPr txBox="1"/>
          <p:nvPr/>
        </p:nvSpPr>
        <p:spPr>
          <a:xfrm>
            <a:off x="3283972" y="6200035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HbA1c 8.6% to 6.9%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272C82-385D-F3E2-6D97-FDB4B4595D31}"/>
              </a:ext>
            </a:extLst>
          </p:cNvPr>
          <p:cNvSpPr txBox="1"/>
          <p:nvPr/>
        </p:nvSpPr>
        <p:spPr>
          <a:xfrm>
            <a:off x="7010399" y="6200035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HbA1c 5.3% to 5.2%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D7E78-2612-FD3A-E13D-534F24634566}"/>
              </a:ext>
            </a:extLst>
          </p:cNvPr>
          <p:cNvSpPr txBox="1"/>
          <p:nvPr/>
        </p:nvSpPr>
        <p:spPr>
          <a:xfrm>
            <a:off x="141252" y="6200035"/>
            <a:ext cx="314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Validated Blood sugar levels: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6BEDA-D786-EAB1-93D5-C181F2E4DA2E}"/>
              </a:ext>
            </a:extLst>
          </p:cNvPr>
          <p:cNvSpPr txBox="1"/>
          <p:nvPr/>
        </p:nvSpPr>
        <p:spPr>
          <a:xfrm>
            <a:off x="3830596" y="2782529"/>
            <a:ext cx="1220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Data Processing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7B98B37-9592-449B-1568-B082CE32B58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1422104-61AF-D746-9A4E-7D08D293A5D9}" type="slidenum">
              <a:rPr lang="en-US" sz="1200" smtClean="0"/>
              <a:pPr algn="r"/>
              <a:t>29</a:t>
            </a:fld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BF119-27E3-3678-27FF-0E475CC79194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[Liu*, Spakowicz* et al. PLOS Computational Biology (‘21)]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E8FAB-C466-7C48-9BB9-BF77A857D0C5}"/>
              </a:ext>
            </a:extLst>
          </p:cNvPr>
          <p:cNvSpPr txBox="1"/>
          <p:nvPr/>
        </p:nvSpPr>
        <p:spPr>
          <a:xfrm>
            <a:off x="94220" y="2580361"/>
            <a:ext cx="3236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448"/>
                </a:solidFill>
                <a:latin typeface="Helvetica" pitchFamily="2" charset="0"/>
              </a:rPr>
              <a:t>Green: Glucose</a:t>
            </a:r>
          </a:p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Dotted red: Exercise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Blue confidence: 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Impact of exercise on glucose</a:t>
            </a:r>
          </a:p>
        </p:txBody>
      </p:sp>
    </p:spTree>
    <p:extLst>
      <p:ext uri="{BB962C8B-B14F-4D97-AF65-F5344CB8AC3E}">
        <p14:creationId xmlns:p14="http://schemas.microsoft.com/office/powerpoint/2010/main" val="1213821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47522309-3E1B-A7C1-7563-0B05BDF11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3094" r="6934" b="37177"/>
          <a:stretch>
            <a:fillRect/>
          </a:stretch>
        </p:blipFill>
        <p:spPr bwMode="auto">
          <a:xfrm>
            <a:off x="93663" y="749610"/>
            <a:ext cx="64976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AEA949-2585-D965-CEC9-5E11F55D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1" y="86829"/>
            <a:ext cx="1875184" cy="1325563"/>
          </a:xfrm>
        </p:spPr>
        <p:txBody>
          <a:bodyPr>
            <a:normAutofit/>
          </a:bodyPr>
          <a:lstStyle/>
          <a:p>
            <a:r>
              <a:rPr lang="en-US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Data</a:t>
            </a:r>
            <a:br>
              <a:rPr lang="en-US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Drivers for Biomedical Data Science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9A7DBC-403C-5205-EDA7-5EA16A0E6F32}"/>
              </a:ext>
            </a:extLst>
          </p:cNvPr>
          <p:cNvSpPr txBox="1"/>
          <p:nvPr/>
        </p:nvSpPr>
        <p:spPr>
          <a:xfrm>
            <a:off x="0" y="6581775"/>
            <a:ext cx="4572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[Navarro et al. Genome Biol. (</a:t>
            </a:r>
            <a:r>
              <a:rPr lang="uk-UA" sz="1200" b="1" dirty="0">
                <a:solidFill>
                  <a:schemeClr val="bg1">
                    <a:lumMod val="50000"/>
                  </a:schemeClr>
                </a:solidFill>
              </a:rPr>
              <a:t>’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19)]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11DF22-FB3D-1810-20F1-507CDC99F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122"/>
          <a:stretch/>
        </p:blipFill>
        <p:spPr>
          <a:xfrm>
            <a:off x="6684963" y="2629736"/>
            <a:ext cx="5498194" cy="7912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A5EDAC-B0BC-B6F6-0F6A-292B128E3E96}"/>
              </a:ext>
            </a:extLst>
          </p:cNvPr>
          <p:cNvSpPr txBox="1"/>
          <p:nvPr/>
        </p:nvSpPr>
        <p:spPr>
          <a:xfrm>
            <a:off x="10794775" y="2515664"/>
            <a:ext cx="1303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Thomas R.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Insel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2FE6C8-8348-ED6F-A288-3103522F9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40"/>
          <a:stretch/>
        </p:blipFill>
        <p:spPr>
          <a:xfrm>
            <a:off x="6523810" y="516099"/>
            <a:ext cx="5683111" cy="18738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8224DC-2137-93B8-5444-EDA912491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365" y="86829"/>
            <a:ext cx="2705100" cy="520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E9A8F-D82E-6315-626B-C40404C4E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4963" y="3674174"/>
            <a:ext cx="5413374" cy="757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81FF2D-5C2D-41E3-9E04-58C20BEED729}"/>
              </a:ext>
            </a:extLst>
          </p:cNvPr>
          <p:cNvSpPr txBox="1"/>
          <p:nvPr/>
        </p:nvSpPr>
        <p:spPr>
          <a:xfrm>
            <a:off x="11353800" y="3215208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78FD4-3971-A4FD-035F-08955E6581C4}"/>
              </a:ext>
            </a:extLst>
          </p:cNvPr>
          <p:cNvSpPr txBox="1"/>
          <p:nvPr/>
        </p:nvSpPr>
        <p:spPr>
          <a:xfrm>
            <a:off x="11037724" y="239100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July 7, 2021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CDCF0FD-4BE7-7860-1AEB-1B180E7B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A612D4-C11E-DCB1-EE36-31E316079E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0736" y="5578587"/>
            <a:ext cx="5946185" cy="7832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27B35D-B078-747E-B27D-D3A37093F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0623" y="4884568"/>
            <a:ext cx="3606409" cy="551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19D12F-2081-4A6D-923C-7200479FDBCE}"/>
              </a:ext>
            </a:extLst>
          </p:cNvPr>
          <p:cNvSpPr txBox="1"/>
          <p:nvPr/>
        </p:nvSpPr>
        <p:spPr>
          <a:xfrm>
            <a:off x="11048017" y="4952839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Sep 21, 2021</a:t>
            </a:r>
          </a:p>
        </p:txBody>
      </p:sp>
    </p:spTree>
    <p:extLst>
      <p:ext uri="{BB962C8B-B14F-4D97-AF65-F5344CB8AC3E}">
        <p14:creationId xmlns:p14="http://schemas.microsoft.com/office/powerpoint/2010/main" val="1068132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C1C8F9-7B13-53F3-5685-20073633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923" y="871209"/>
            <a:ext cx="3455264" cy="1899355"/>
          </a:xfrm>
          <a:prstGeom prst="rect">
            <a:avLst/>
          </a:prstGeom>
        </p:spPr>
      </p:pic>
      <p:pic>
        <p:nvPicPr>
          <p:cNvPr id="1026" name="Picture 2" descr="Manhattan plot of a GWAS">
            <a:extLst>
              <a:ext uri="{FF2B5EF4-FFF2-40B4-BE49-F238E27FC236}">
                <a16:creationId xmlns:a16="http://schemas.microsoft.com/office/drawing/2014/main" id="{1E439B8C-7A94-E475-0E1B-7506AE5A5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87" y="696433"/>
            <a:ext cx="5461956" cy="23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893">
            <a:extLst>
              <a:ext uri="{FF2B5EF4-FFF2-40B4-BE49-F238E27FC236}">
                <a16:creationId xmlns:a16="http://schemas.microsoft.com/office/drawing/2014/main" id="{0A8C9148-C33A-E5A9-66FF-C1652B65BE4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981200" y="-144493"/>
            <a:ext cx="8229600" cy="66960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Exploring phenotype-to-genotype linkages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5DBB728-46DF-FE8F-C8C8-59EF8C0A60C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1422104-61AF-D746-9A4E-7D08D293A5D9}" type="slidenum">
              <a:rPr lang="en-US" sz="1200" smtClean="0"/>
              <a:pPr algn="r"/>
              <a:t>30</a:t>
            </a:fld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C864D-7396-8394-2D2C-9CE282DD97B5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[Adapted from EMBL-EBI and Wikipedia: GWAS]</a:t>
            </a:r>
          </a:p>
        </p:txBody>
      </p:sp>
    </p:spTree>
    <p:extLst>
      <p:ext uri="{BB962C8B-B14F-4D97-AF65-F5344CB8AC3E}">
        <p14:creationId xmlns:p14="http://schemas.microsoft.com/office/powerpoint/2010/main" val="2259820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C1C8F9-7B13-53F3-5685-20073633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923" y="871209"/>
            <a:ext cx="3455264" cy="1899355"/>
          </a:xfrm>
          <a:prstGeom prst="rect">
            <a:avLst/>
          </a:prstGeom>
        </p:spPr>
      </p:pic>
      <p:pic>
        <p:nvPicPr>
          <p:cNvPr id="1026" name="Picture 2" descr="Manhattan plot of a GWAS">
            <a:extLst>
              <a:ext uri="{FF2B5EF4-FFF2-40B4-BE49-F238E27FC236}">
                <a16:creationId xmlns:a16="http://schemas.microsoft.com/office/drawing/2014/main" id="{1E439B8C-7A94-E475-0E1B-7506AE5A5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87" y="696433"/>
            <a:ext cx="5461956" cy="23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014B0C-884B-F85E-27BC-F24FA502CF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02"/>
          <a:stretch/>
        </p:blipFill>
        <p:spPr>
          <a:xfrm>
            <a:off x="1848131" y="3264018"/>
            <a:ext cx="8151962" cy="3519070"/>
          </a:xfrm>
          <a:prstGeom prst="rect">
            <a:avLst/>
          </a:prstGeom>
        </p:spPr>
      </p:pic>
      <p:sp>
        <p:nvSpPr>
          <p:cNvPr id="6" name="Shape 1893">
            <a:extLst>
              <a:ext uri="{FF2B5EF4-FFF2-40B4-BE49-F238E27FC236}">
                <a16:creationId xmlns:a16="http://schemas.microsoft.com/office/drawing/2014/main" id="{0A8C9148-C33A-E5A9-66FF-C1652B65BE4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981200" y="-144493"/>
            <a:ext cx="8229600" cy="66960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Exploring phenotype-to-genotype linkages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F8881-95AA-BBB4-5AE9-436DBBDBE0F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1422104-61AF-D746-9A4E-7D08D293A5D9}" type="slidenum">
              <a:rPr lang="en-US" sz="1200" smtClean="0"/>
              <a:pPr algn="r"/>
              <a:t>31</a:t>
            </a:fld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A2401-1B36-45B5-DC71-573FA1F9C4CD}"/>
              </a:ext>
            </a:extLst>
          </p:cNvPr>
          <p:cNvSpPr txBox="1"/>
          <p:nvPr/>
        </p:nvSpPr>
        <p:spPr>
          <a:xfrm>
            <a:off x="5824602" y="3240424"/>
            <a:ext cx="1627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Quantitative</a:t>
            </a:r>
            <a:r>
              <a:rPr lang="en-US" sz="1400" dirty="0">
                <a:latin typeface="Helvetica" pitchFamily="2" charset="0"/>
              </a:rPr>
              <a:t> Traits</a:t>
            </a:r>
          </a:p>
        </p:txBody>
      </p:sp>
    </p:spTree>
    <p:extLst>
      <p:ext uri="{BB962C8B-B14F-4D97-AF65-F5344CB8AC3E}">
        <p14:creationId xmlns:p14="http://schemas.microsoft.com/office/powerpoint/2010/main" val="145504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6AFA0-4678-FA69-6113-0678F2FF3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92" y="416477"/>
            <a:ext cx="4879661" cy="2575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60F2C-B664-68EF-F92A-A71A40EDA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504" y="332492"/>
            <a:ext cx="5956071" cy="2736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8CA13F-851E-992A-9EDC-287671BCE701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[Adapted from NIH and PacBio websites]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9F689C-8ADD-D777-6486-5E9AF1A6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94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842971-A0CA-C51D-61DA-CC1F9DDEA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616" y="4503018"/>
            <a:ext cx="982747" cy="912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954BD8-BD9D-5542-38F3-4EA7F421C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884" y="5620858"/>
            <a:ext cx="982747" cy="627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92F116-A1BB-91B0-D6D4-637D67A15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883" y="3272070"/>
            <a:ext cx="982747" cy="10341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45DE68-B514-62BA-40D5-B186A38E75C5}"/>
              </a:ext>
            </a:extLst>
          </p:cNvPr>
          <p:cNvSpPr txBox="1"/>
          <p:nvPr/>
        </p:nvSpPr>
        <p:spPr>
          <a:xfrm>
            <a:off x="7275985" y="4267999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Garmin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4C6591-8505-D3F4-5836-481BC08C4F9B}"/>
              </a:ext>
            </a:extLst>
          </p:cNvPr>
          <p:cNvSpPr txBox="1"/>
          <p:nvPr/>
        </p:nvSpPr>
        <p:spPr>
          <a:xfrm>
            <a:off x="7332090" y="5378172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0DA3C-11E7-BEA4-267E-E55BE61D87BE}"/>
              </a:ext>
            </a:extLst>
          </p:cNvPr>
          <p:cNvSpPr txBox="1"/>
          <p:nvPr/>
        </p:nvSpPr>
        <p:spPr>
          <a:xfrm>
            <a:off x="7352127" y="6248533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FitBit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F4B12-48AB-7D85-0F45-0F8AEF900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87" y="3378371"/>
            <a:ext cx="4218471" cy="3140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56AFA0-4678-FA69-6113-0678F2FF3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92" y="416477"/>
            <a:ext cx="4879661" cy="2575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60F2C-B664-68EF-F92A-A71A40EDA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9504" y="332492"/>
            <a:ext cx="5956071" cy="2736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0C9F15-AF0A-7BB1-E8CF-5F432781C2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4653" y="4388028"/>
            <a:ext cx="3330089" cy="191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A6E151-E79B-9DB6-094F-20BA787A94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7155" y="3424159"/>
            <a:ext cx="2625083" cy="796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4B7F52-5EFC-FFD8-9DBA-B61D574226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7641" y="3239493"/>
            <a:ext cx="1285076" cy="1813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22EE739-DCD8-AB52-DA83-F5197697F944}"/>
              </a:ext>
            </a:extLst>
          </p:cNvPr>
          <p:cNvSpPr txBox="1"/>
          <p:nvPr/>
        </p:nvSpPr>
        <p:spPr>
          <a:xfrm>
            <a:off x="5108829" y="323949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1965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5BBD00-4502-871B-B900-3E19570ADAFB}"/>
              </a:ext>
            </a:extLst>
          </p:cNvPr>
          <p:cNvSpPr txBox="1"/>
          <p:nvPr/>
        </p:nvSpPr>
        <p:spPr>
          <a:xfrm>
            <a:off x="8833665" y="652394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857380-AE13-DEA1-DA23-C6E1CA7576FD}"/>
              </a:ext>
            </a:extLst>
          </p:cNvPr>
          <p:cNvSpPr txBox="1"/>
          <p:nvPr/>
        </p:nvSpPr>
        <p:spPr>
          <a:xfrm>
            <a:off x="5120041" y="655273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12E3AC-B4E8-4F8F-F989-8A8D5FAC9A73}"/>
              </a:ext>
            </a:extLst>
          </p:cNvPr>
          <p:cNvSpPr txBox="1"/>
          <p:nvPr/>
        </p:nvSpPr>
        <p:spPr>
          <a:xfrm rot="16200000">
            <a:off x="5992502" y="3957606"/>
            <a:ext cx="109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Manpo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-Meter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(Pedometer)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F69FCE-8E1A-219C-B1E7-DD558A0FA637}"/>
              </a:ext>
            </a:extLst>
          </p:cNvPr>
          <p:cNvSpPr txBox="1"/>
          <p:nvPr/>
        </p:nvSpPr>
        <p:spPr>
          <a:xfrm rot="16200000">
            <a:off x="5719225" y="5672900"/>
            <a:ext cx="16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Polar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Sport Tester PE 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121251-3B32-3675-6A30-94FA9AC53620}"/>
              </a:ext>
            </a:extLst>
          </p:cNvPr>
          <p:cNvSpPr txBox="1"/>
          <p:nvPr/>
        </p:nvSpPr>
        <p:spPr>
          <a:xfrm>
            <a:off x="-24425" y="6580002"/>
            <a:ext cx="5169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[Adapted from NIH, PacBio, BI Intelligence, UKBB websites]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60C1D882-D068-8544-7F27-C85E1AEF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8FEF0-DD16-E893-857E-06E47B08F5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6323" y="5110952"/>
            <a:ext cx="1185202" cy="14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72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3861A7B-5E21-7CCD-57D1-0A2223F1F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04" y="2118952"/>
            <a:ext cx="3142068" cy="14588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1FE46D-CC90-E780-4091-D3BCD54C3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71" y="1289081"/>
            <a:ext cx="3259135" cy="10768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D8A04A-ACD3-4739-9136-CE019A3C6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02" y="4734097"/>
            <a:ext cx="3364272" cy="9523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C74C442-2064-B583-C7F5-493D2CA42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825" y="5684124"/>
            <a:ext cx="1125060" cy="3575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477A-07FE-4300-BEEC-E5F13D13F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605" y="5545691"/>
            <a:ext cx="677703" cy="6252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75D739-C3BB-E29E-5753-1ADB1803B2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92" y="193154"/>
            <a:ext cx="3600093" cy="10920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F7E428F-2CFE-5DDF-7363-4694CE861B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237" y="3634271"/>
            <a:ext cx="2058402" cy="1337961"/>
          </a:xfrm>
          <a:prstGeom prst="rect">
            <a:avLst/>
          </a:prstGeom>
        </p:spPr>
      </p:pic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806438E9-B74D-6CF9-F2EB-3C96FF40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21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AE3EE-147C-C7C1-45F4-8CF008347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25" t="63564" r="870"/>
          <a:stretch/>
        </p:blipFill>
        <p:spPr>
          <a:xfrm>
            <a:off x="4959687" y="1692223"/>
            <a:ext cx="6547638" cy="1859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EA05D-EF50-2081-B55A-B4B8D58B9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25" t="32834" r="870" b="36478"/>
          <a:stretch/>
        </p:blipFill>
        <p:spPr>
          <a:xfrm>
            <a:off x="4959687" y="204529"/>
            <a:ext cx="6547638" cy="1565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FB6DCE-E6A0-0C66-2AB1-78BB75CEE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25" r="870" b="67165"/>
          <a:stretch/>
        </p:blipFill>
        <p:spPr>
          <a:xfrm>
            <a:off x="4959687" y="3227217"/>
            <a:ext cx="6547638" cy="167529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C149264-25D2-720B-AD2E-14BA672D9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692" r="35231" b="90698"/>
          <a:stretch/>
        </p:blipFill>
        <p:spPr bwMode="auto">
          <a:xfrm>
            <a:off x="5073944" y="4910832"/>
            <a:ext cx="6319123" cy="10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47C1F7-97DE-D2B6-2C60-C367B83AD88C}"/>
              </a:ext>
            </a:extLst>
          </p:cNvPr>
          <p:cNvSpPr txBox="1"/>
          <p:nvPr/>
        </p:nvSpPr>
        <p:spPr>
          <a:xfrm rot="16200000">
            <a:off x="3403864" y="1668651"/>
            <a:ext cx="239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b="0" dirty="0">
                <a:solidFill>
                  <a:srgbClr val="000000"/>
                </a:solidFill>
                <a:latin typeface="Helvetica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Macro Level Behavior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732501-A5D8-0242-630F-0FB014BA3718}"/>
              </a:ext>
            </a:extLst>
          </p:cNvPr>
          <p:cNvSpPr txBox="1"/>
          <p:nvPr/>
        </p:nvSpPr>
        <p:spPr>
          <a:xfrm rot="16200000">
            <a:off x="4169500" y="3806473"/>
            <a:ext cx="88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b="0" dirty="0">
                <a:solidFill>
                  <a:srgbClr val="000000"/>
                </a:solidFill>
                <a:latin typeface="Helvetica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Organ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752E8E-CA00-A3FB-80BF-6331EB7A93FC}"/>
              </a:ext>
            </a:extLst>
          </p:cNvPr>
          <p:cNvSpPr txBox="1"/>
          <p:nvPr/>
        </p:nvSpPr>
        <p:spPr>
          <a:xfrm rot="16200000">
            <a:off x="3868930" y="5235947"/>
            <a:ext cx="153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b="0" dirty="0">
                <a:solidFill>
                  <a:srgbClr val="000000"/>
                </a:solidFill>
                <a:latin typeface="Helvetica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Chemical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  <a:sym typeface="Arial" panose="020B0604020202020204" pitchFamily="34" charset="0"/>
              </a:rPr>
              <a:t>Metabolome </a:t>
            </a:r>
            <a:endParaRPr lang="en-US" b="0" dirty="0">
              <a:solidFill>
                <a:srgbClr val="000000"/>
              </a:solidFill>
              <a:latin typeface="Helvetica" pitchFamily="2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3BBAA2B6-504F-893E-0EBA-1337D42FFD30}"/>
              </a:ext>
            </a:extLst>
          </p:cNvPr>
          <p:cNvSpPr/>
          <p:nvPr/>
        </p:nvSpPr>
        <p:spPr>
          <a:xfrm>
            <a:off x="4492977" y="3175530"/>
            <a:ext cx="241862" cy="49168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0">
              <a:solidFill>
                <a:srgbClr val="FFFFFF"/>
              </a:solidFill>
              <a:latin typeface="Arial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E5E974-E5B3-95ED-0612-6451C0CFF1B3}"/>
              </a:ext>
            </a:extLst>
          </p:cNvPr>
          <p:cNvSpPr txBox="1"/>
          <p:nvPr/>
        </p:nvSpPr>
        <p:spPr>
          <a:xfrm>
            <a:off x="4175125" y="198124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Scale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39340266-516A-BEDB-B037-31A4FD509147}"/>
              </a:ext>
            </a:extLst>
          </p:cNvPr>
          <p:cNvSpPr/>
          <p:nvPr/>
        </p:nvSpPr>
        <p:spPr>
          <a:xfrm>
            <a:off x="4492977" y="4436984"/>
            <a:ext cx="241862" cy="49168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0">
              <a:solidFill>
                <a:srgbClr val="FFFFFF"/>
              </a:solidFill>
              <a:latin typeface="Arial"/>
              <a:sym typeface="Arial" panose="020B0604020202020204" pitchFamily="34" charset="0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E469D8C5-C53E-CB75-D315-877AA90C6CBC}"/>
              </a:ext>
            </a:extLst>
          </p:cNvPr>
          <p:cNvSpPr/>
          <p:nvPr/>
        </p:nvSpPr>
        <p:spPr>
          <a:xfrm rot="16200000">
            <a:off x="6354723" y="4839104"/>
            <a:ext cx="196275" cy="26015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0">
              <a:solidFill>
                <a:srgbClr val="FFFFFF"/>
              </a:solidFill>
              <a:latin typeface="Arial"/>
              <a:sym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C62B53-43CC-8747-314B-EDDD8E55270B}"/>
              </a:ext>
            </a:extLst>
          </p:cNvPr>
          <p:cNvSpPr txBox="1"/>
          <p:nvPr/>
        </p:nvSpPr>
        <p:spPr>
          <a:xfrm>
            <a:off x="7832804" y="5944737"/>
            <a:ext cx="880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Helvetica" pitchFamily="2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Time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3861A7B-5E21-7CCD-57D1-0A2223F1F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04" y="2118952"/>
            <a:ext cx="3142068" cy="14588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1FE46D-CC90-E780-4091-D3BCD54C3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871" y="1289081"/>
            <a:ext cx="3259135" cy="10768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D8A04A-ACD3-4739-9136-CE019A3C6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02" y="4734097"/>
            <a:ext cx="3364272" cy="9523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C74C442-2064-B583-C7F5-493D2CA429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825" y="5684124"/>
            <a:ext cx="1125060" cy="3575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477A-07FE-4300-BEEC-E5F13D13F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605" y="5545691"/>
            <a:ext cx="677703" cy="6252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75D739-C3BB-E29E-5753-1ADB1803B2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92" y="193154"/>
            <a:ext cx="3600093" cy="10920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F7E428F-2CFE-5DDF-7363-4694CE861B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237" y="3634271"/>
            <a:ext cx="2058402" cy="13379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964B7C-B579-BC48-4857-B92DDDE8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8E65F-C141-ED26-3952-28D82504C395}"/>
              </a:ext>
            </a:extLst>
          </p:cNvPr>
          <p:cNvSpPr txBox="1"/>
          <p:nvPr/>
        </p:nvSpPr>
        <p:spPr>
          <a:xfrm>
            <a:off x="0" y="6581775"/>
            <a:ext cx="4572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[Adapted from Mishra et al. Nat. BME (’20); Liu et al. PLOS CB (‘21)]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A9104790-915C-73A4-3A45-79CECB9A96DE}"/>
              </a:ext>
            </a:extLst>
          </p:cNvPr>
          <p:cNvSpPr/>
          <p:nvPr/>
        </p:nvSpPr>
        <p:spPr>
          <a:xfrm rot="16200000">
            <a:off x="9884062" y="4849533"/>
            <a:ext cx="196275" cy="26015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0">
              <a:solidFill>
                <a:srgbClr val="FFFFFF"/>
              </a:solidFill>
              <a:latin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7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4F94C-F042-A5C4-F1CF-28FFFE31D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93" y="785192"/>
            <a:ext cx="10911214" cy="5287615"/>
          </a:xfrm>
        </p:spPr>
        <p:txBody>
          <a:bodyPr>
            <a:normAutofit lnSpcReduction="10000"/>
          </a:bodyPr>
          <a:lstStyle/>
          <a:p>
            <a:r>
              <a:rPr lang="en-US" sz="4000" dirty="0">
                <a:latin typeface="Helvetica" pitchFamily="2" charset="0"/>
              </a:rPr>
              <a:t>Data and Signal Processing</a:t>
            </a:r>
          </a:p>
          <a:p>
            <a:endParaRPr lang="en-US" sz="4000" dirty="0">
              <a:latin typeface="Helvetica" pitchFamily="2" charset="0"/>
            </a:endParaRPr>
          </a:p>
          <a:p>
            <a:r>
              <a:rPr lang="en-US" sz="4000" dirty="0">
                <a:latin typeface="Helvetica" pitchFamily="2" charset="0"/>
              </a:rPr>
              <a:t>Feature Engineering</a:t>
            </a:r>
          </a:p>
          <a:p>
            <a:pPr lvl="1"/>
            <a:r>
              <a:rPr lang="en-US" sz="3600" dirty="0">
                <a:latin typeface="Helvetica" pitchFamily="2" charset="0"/>
              </a:rPr>
              <a:t>Can we extract meaningful information?</a:t>
            </a:r>
          </a:p>
          <a:p>
            <a:endParaRPr lang="en-US" sz="4000" dirty="0">
              <a:latin typeface="Helvetica" pitchFamily="2" charset="0"/>
            </a:endParaRPr>
          </a:p>
          <a:p>
            <a:r>
              <a:rPr lang="en-US" sz="4000" dirty="0">
                <a:latin typeface="Helvetica" pitchFamily="2" charset="0"/>
              </a:rPr>
              <a:t>Modeling</a:t>
            </a:r>
          </a:p>
          <a:p>
            <a:pPr lvl="1"/>
            <a:r>
              <a:rPr lang="en-US" sz="3600" dirty="0">
                <a:latin typeface="Helvetica" pitchFamily="2" charset="0"/>
              </a:rPr>
              <a:t>Can we address real world clinical and biological questions? </a:t>
            </a:r>
          </a:p>
          <a:p>
            <a:pPr lvl="1"/>
            <a:r>
              <a:rPr lang="en-US" sz="3600" dirty="0">
                <a:latin typeface="Helvetica" pitchFamily="2" charset="0"/>
              </a:rPr>
              <a:t>Can we refine phenotype-to-genotype linkages?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A18FB-9274-265A-96C9-69542882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57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AA55AE-9837-8B70-59CB-0B3BD13E1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latin typeface="Helvetica" pitchFamily="2" charset="0"/>
              </a:rPr>
              <a:t>Biosensor and Wearable Time Series</a:t>
            </a:r>
            <a:br>
              <a:rPr lang="en-US" sz="3600" i="1" dirty="0">
                <a:latin typeface="Helvetica" pitchFamily="2" charset="0"/>
              </a:rPr>
            </a:br>
            <a:r>
              <a:rPr lang="en-US" sz="3600" i="1" dirty="0">
                <a:latin typeface="Helvetica" pitchFamily="2" charset="0"/>
              </a:rPr>
              <a:t>Strategies for Signal Processing</a:t>
            </a:r>
            <a:br>
              <a:rPr lang="en-US" sz="3600" i="1" dirty="0">
                <a:latin typeface="Helvetica" pitchFamily="2" charset="0"/>
              </a:rPr>
            </a:br>
            <a:endParaRPr lang="en-US" sz="36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38923-5901-D8B4-E7F6-579E4B4B8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" t="18871" b="20444"/>
          <a:stretch/>
        </p:blipFill>
        <p:spPr>
          <a:xfrm>
            <a:off x="907774" y="1986459"/>
            <a:ext cx="5502965" cy="1519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B0C36-DB2B-01F4-5C46-A5714E320A67}"/>
              </a:ext>
            </a:extLst>
          </p:cNvPr>
          <p:cNvSpPr txBox="1"/>
          <p:nvPr/>
        </p:nvSpPr>
        <p:spPr>
          <a:xfrm>
            <a:off x="3016448" y="169068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Heartrate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D083D3-D555-C152-3C8E-79DF1DBC2566}"/>
              </a:ext>
            </a:extLst>
          </p:cNvPr>
          <p:cNvSpPr txBox="1"/>
          <p:nvPr/>
        </p:nvSpPr>
        <p:spPr>
          <a:xfrm>
            <a:off x="0" y="6581775"/>
            <a:ext cx="4572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[NIMH ABCD Wearable Time Series Example]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BB5650-07B3-0736-5D97-8C9029492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27687"/>
            <a:ext cx="5502965" cy="20681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25F481-8217-D9E9-F1A2-6807538CAC7D}"/>
              </a:ext>
            </a:extLst>
          </p:cNvPr>
          <p:cNvSpPr txBox="1"/>
          <p:nvPr/>
        </p:nvSpPr>
        <p:spPr>
          <a:xfrm>
            <a:off x="861393" y="1321356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C48F9A-78D8-E29C-E0F2-0BBF5F42F9FC}"/>
              </a:ext>
            </a:extLst>
          </p:cNvPr>
          <p:cNvSpPr txBox="1"/>
          <p:nvPr/>
        </p:nvSpPr>
        <p:spPr>
          <a:xfrm>
            <a:off x="869257" y="354302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7E7D7C-7002-EF36-8CA5-966A0CAB2CC9}"/>
              </a:ext>
            </a:extLst>
          </p:cNvPr>
          <p:cNvSpPr txBox="1"/>
          <p:nvPr/>
        </p:nvSpPr>
        <p:spPr>
          <a:xfrm>
            <a:off x="861393" y="1321356"/>
            <a:ext cx="88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4B0FE-68FD-FFE4-747B-8BA820A6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2104-61AF-D746-9A4E-7D08D293A5D9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5C1E91-FBAD-77E9-57F3-A0D701869D49}"/>
              </a:ext>
            </a:extLst>
          </p:cNvPr>
          <p:cNvSpPr txBox="1"/>
          <p:nvPr/>
        </p:nvSpPr>
        <p:spPr>
          <a:xfrm rot="16200000">
            <a:off x="440655" y="2570688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BPM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E953E-9181-8D2A-8EAF-EE1DCA5D5270}"/>
              </a:ext>
            </a:extLst>
          </p:cNvPr>
          <p:cNvSpPr txBox="1"/>
          <p:nvPr/>
        </p:nvSpPr>
        <p:spPr>
          <a:xfrm rot="16200000">
            <a:off x="440655" y="4647836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BPM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BF25C2-1B53-E090-157B-495DE0936A6E}"/>
              </a:ext>
            </a:extLst>
          </p:cNvPr>
          <p:cNvSpPr txBox="1"/>
          <p:nvPr/>
        </p:nvSpPr>
        <p:spPr>
          <a:xfrm>
            <a:off x="6943259" y="3543021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we zoom in, challenges begin to arise</a:t>
            </a:r>
          </a:p>
        </p:txBody>
      </p:sp>
    </p:spTree>
    <p:extLst>
      <p:ext uri="{BB962C8B-B14F-4D97-AF65-F5344CB8AC3E}">
        <p14:creationId xmlns:p14="http://schemas.microsoft.com/office/powerpoint/2010/main" val="2810990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1458</Words>
  <Application>Microsoft Macintosh PowerPoint</Application>
  <PresentationFormat>Widescreen</PresentationFormat>
  <Paragraphs>332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Helvetica</vt:lpstr>
      <vt:lpstr>Merriweather Sans</vt:lpstr>
      <vt:lpstr>Wingdings</vt:lpstr>
      <vt:lpstr>Office Theme</vt:lpstr>
      <vt:lpstr>Biomedical Data Science: Mining and Modeling Biosensors and Wearables</vt:lpstr>
      <vt:lpstr>Data Drivers for Biomedical Data Science</vt:lpstr>
      <vt:lpstr>Data Drivers for Biomedical Data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Biosensor and Wearable Time Series Strategies for Signal Processing </vt:lpstr>
      <vt:lpstr>Biosensor and Wearable Time Series Strategies for Signal Processing </vt:lpstr>
      <vt:lpstr>Biosensor and Wearable Time Series Strategies for Signal Processing </vt:lpstr>
      <vt:lpstr>Processing the Data: Missingness</vt:lpstr>
      <vt:lpstr>Processing the Data: Missingness</vt:lpstr>
      <vt:lpstr>Processing the Data: Missingness</vt:lpstr>
      <vt:lpstr>Processing the Data: Sampling/Alignment</vt:lpstr>
      <vt:lpstr>Processing the Data: Sampling/Alignment</vt:lpstr>
      <vt:lpstr>Processing the Data: Sampling/Alignment</vt:lpstr>
      <vt:lpstr>Processing the Data: Denoising</vt:lpstr>
      <vt:lpstr>Processing the Data: Denoising</vt:lpstr>
      <vt:lpstr>Processing the Data: Denoising</vt:lpstr>
      <vt:lpstr>Wearables and Biosensors Feature Engineering and Modeling</vt:lpstr>
      <vt:lpstr>Wearable Sensors in Biomedical and Clinical Research</vt:lpstr>
      <vt:lpstr>Data Collected</vt:lpstr>
      <vt:lpstr>Interpretable Feature Engineering</vt:lpstr>
      <vt:lpstr>PowerPoint Presentation</vt:lpstr>
      <vt:lpstr>Wearable Sensors in Biomedical and Clinical Research: Evaluating Personalized Interventions</vt:lpstr>
      <vt:lpstr>Bayesian Structural Time Series and Causal Impact MODELING</vt:lpstr>
      <vt:lpstr>Using a Bayesian Structural Time Series Framework for Modeling Biosensor Data to Evaluate Interventions</vt:lpstr>
      <vt:lpstr>Evaluating The Efficacy of Exercise Regimens in Diabetes Patients</vt:lpstr>
      <vt:lpstr>Exploring phenotype-to-genotype linkages</vt:lpstr>
      <vt:lpstr>Exploring phenotype-to-genotype linkages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Biomedical Data Science: Biosensor and Wearable Analysis</dc:title>
  <dc:creator>Jason Liu</dc:creator>
  <cp:lastModifiedBy>Jason Liu</cp:lastModifiedBy>
  <cp:revision>233</cp:revision>
  <dcterms:created xsi:type="dcterms:W3CDTF">2023-02-21T15:36:23Z</dcterms:created>
  <dcterms:modified xsi:type="dcterms:W3CDTF">2023-04-03T17:21:49Z</dcterms:modified>
</cp:coreProperties>
</file>