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7" r:id="rId18"/>
    <p:sldId id="278" r:id="rId19"/>
    <p:sldId id="272"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75"/>
    <p:restoredTop sz="85442"/>
  </p:normalViewPr>
  <p:slideViewPr>
    <p:cSldViewPr snapToGrid="0" snapToObjects="1">
      <p:cViewPr varScale="1">
        <p:scale>
          <a:sx n="108" d="100"/>
          <a:sy n="108" d="100"/>
        </p:scale>
        <p:origin x="74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EFD50-B7AF-7A46-B268-AF3FA18DE3F8}" type="datetimeFigureOut">
              <a:rPr lang="en-US" smtClean="0"/>
              <a:t>4/1/23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335CD-E88D-034E-9D03-AF74B7D2870F}" type="slidenum">
              <a:rPr lang="en-US" smtClean="0"/>
              <a:t>‹#›</a:t>
            </a:fld>
            <a:endParaRPr lang="en-US" dirty="0"/>
          </a:p>
        </p:txBody>
      </p:sp>
    </p:spTree>
    <p:extLst>
      <p:ext uri="{BB962C8B-B14F-4D97-AF65-F5344CB8AC3E}">
        <p14:creationId xmlns:p14="http://schemas.microsoft.com/office/powerpoint/2010/main" val="286603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Merged metadata</a:t>
            </a:r>
          </a:p>
          <a:p>
            <a:pPr marL="228600" indent="-228600">
              <a:buAutoNum type="arabicParenR"/>
            </a:pPr>
            <a:r>
              <a:rPr lang="en-US" dirty="0"/>
              <a:t>This metrics will give us an idea of the complexity of our dataset (more genes detected per UMI, the more complex our data is)</a:t>
            </a:r>
          </a:p>
          <a:p>
            <a:pPr marL="228600" indent="-228600">
              <a:buAutoNum type="arabicParenR"/>
            </a:pPr>
            <a:r>
              <a:rPr lang="en-US" dirty="0"/>
              <a:t>Mitochondrial ratio will give us a percentage of cell reads originating from the mitochondrial genes</a:t>
            </a:r>
          </a:p>
          <a:p>
            <a:pPr marL="228600" indent="-228600">
              <a:buAutoNum type="arabicParenR"/>
            </a:pPr>
            <a:endParaRPr lang="en-US" dirty="0"/>
          </a:p>
          <a:p>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3</a:t>
            </a:fld>
            <a:endParaRPr lang="en-US" dirty="0"/>
          </a:p>
        </p:txBody>
      </p:sp>
    </p:spTree>
    <p:extLst>
      <p:ext uri="{BB962C8B-B14F-4D97-AF65-F5344CB8AC3E}">
        <p14:creationId xmlns:p14="http://schemas.microsoft.com/office/powerpoint/2010/main" val="66801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06C71"/>
                </a:solidFill>
                <a:effectLst/>
                <a:latin typeface="Open Sans" panose="020B0606030504020204" pitchFamily="34" charset="0"/>
              </a:rPr>
              <a:t>In the example below, each gene app</a:t>
            </a:r>
          </a:p>
          <a:p>
            <a:pPr algn="l"/>
            <a:r>
              <a:rPr lang="en-US" b="0" i="0" dirty="0">
                <a:solidFill>
                  <a:srgbClr val="606C71"/>
                </a:solidFill>
                <a:effectLst/>
                <a:latin typeface="Open Sans" panose="020B0606030504020204" pitchFamily="34" charset="0"/>
              </a:rPr>
              <a:t>Each cell in scRNA-seq will have a differing number of reads associated with it. So to accurately compare expression between cells, it is necessary to normalize for sequencing depth.ears to have doubled in expression in cell 2, however this is a consequence of cell 2 having twice the sequencing depth.</a:t>
            </a:r>
          </a:p>
          <a:p>
            <a:pPr algn="l"/>
            <a:endParaRPr lang="en-US" b="0" i="0" dirty="0">
              <a:solidFill>
                <a:srgbClr val="606C71"/>
              </a:solidFill>
              <a:effectLst/>
              <a:latin typeface="Open Sans" panose="020B0606030504020204" pitchFamily="34" charset="0"/>
            </a:endParaRPr>
          </a:p>
          <a:p>
            <a:pPr algn="l"/>
            <a:r>
              <a:rPr lang="en-US" b="0" i="0" dirty="0">
                <a:solidFill>
                  <a:srgbClr val="606C71"/>
                </a:solidFill>
                <a:effectLst/>
                <a:latin typeface="Open Sans" panose="020B0606030504020204" pitchFamily="34" charset="0"/>
              </a:rPr>
              <a:t>The number of reads mapped to a longer gene can appear to have equal count/expression as a shorter gene that is more highly expressed.</a:t>
            </a:r>
          </a:p>
          <a:p>
            <a:pPr algn="l"/>
            <a:endParaRPr lang="en-US" b="0" i="0" dirty="0">
              <a:solidFill>
                <a:srgbClr val="606C71"/>
              </a:solidFill>
              <a:effectLst/>
              <a:latin typeface="Open Sans" panose="020B0606030504020204" pitchFamily="34" charset="0"/>
            </a:endParaRPr>
          </a:p>
          <a:p>
            <a:pPr algn="l"/>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12</a:t>
            </a:fld>
            <a:endParaRPr lang="en-US" dirty="0"/>
          </a:p>
        </p:txBody>
      </p:sp>
    </p:spTree>
    <p:extLst>
      <p:ext uri="{BB962C8B-B14F-4D97-AF65-F5344CB8AC3E}">
        <p14:creationId xmlns:p14="http://schemas.microsoft.com/office/powerpoint/2010/main" val="1345129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06C71"/>
                </a:solidFill>
                <a:effectLst/>
                <a:latin typeface="Open Sans" panose="020B0606030504020204" pitchFamily="34" charset="0"/>
              </a:rPr>
              <a:t>Different cells have different amounts of mRNA; this could be due to differences between cell types or variation within the same cell type depending on how well the chemistry worked in one drop versus another</a:t>
            </a:r>
          </a:p>
          <a:p>
            <a:endParaRPr lang="en-US" b="0" i="0" dirty="0">
              <a:solidFill>
                <a:srgbClr val="606C71"/>
              </a:solidFill>
              <a:effectLst/>
              <a:latin typeface="Open Sans" panose="020B0606030504020204" pitchFamily="34" charset="0"/>
            </a:endParaRPr>
          </a:p>
          <a:p>
            <a:pPr algn="l"/>
            <a:r>
              <a:rPr lang="en-US" b="0" i="0" dirty="0">
                <a:solidFill>
                  <a:srgbClr val="606C71"/>
                </a:solidFill>
                <a:effectLst/>
                <a:latin typeface="Open Sans" panose="020B0606030504020204" pitchFamily="34" charset="0"/>
              </a:rPr>
              <a:t>The method not only </a:t>
            </a:r>
            <a:r>
              <a:rPr lang="en-US" b="1" i="0" dirty="0">
                <a:solidFill>
                  <a:srgbClr val="606C71"/>
                </a:solidFill>
                <a:effectLst/>
                <a:latin typeface="Open Sans" panose="020B0606030504020204" pitchFamily="34" charset="0"/>
              </a:rPr>
              <a:t>normalizes data, but it also performs a variance stabilization and allows for additional covariates to be regressed out</a:t>
            </a:r>
            <a:r>
              <a:rPr lang="en-US" b="0" i="0" dirty="0">
                <a:solidFill>
                  <a:srgbClr val="606C71"/>
                </a:solidFill>
                <a:effectLst/>
                <a:latin typeface="Open Sans" panose="020B0606030504020204" pitchFamily="34" charset="0"/>
              </a:rPr>
              <a:t>.</a:t>
            </a:r>
          </a:p>
          <a:p>
            <a:pPr algn="l"/>
            <a:r>
              <a:rPr lang="en-US" dirty="0">
                <a:latin typeface="Times New Roman" panose="02020603050405020304" pitchFamily="18" charset="0"/>
                <a:cs typeface="Times New Roman" panose="02020603050405020304" pitchFamily="18" charset="0"/>
              </a:rPr>
              <a:t> (Measurements are multiplied by a gene-specific weight; each gene is weighted by how much evidence there is that it is non-uniformly expressed across cells)</a:t>
            </a:r>
            <a:endParaRPr lang="en-US" b="0" i="0" dirty="0">
              <a:solidFill>
                <a:srgbClr val="606C71"/>
              </a:solidFill>
              <a:effectLst/>
              <a:latin typeface="Open Sans" panose="020B0606030504020204"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13</a:t>
            </a:fld>
            <a:endParaRPr lang="en-US" dirty="0"/>
          </a:p>
        </p:txBody>
      </p:sp>
    </p:spTree>
    <p:extLst>
      <p:ext uri="{BB962C8B-B14F-4D97-AF65-F5344CB8AC3E}">
        <p14:creationId xmlns:p14="http://schemas.microsoft.com/office/powerpoint/2010/main" val="869989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606C71"/>
                </a:solidFill>
                <a:effectLst/>
                <a:latin typeface="Open Sans" panose="020B0606030504020204" pitchFamily="34" charset="0"/>
              </a:rPr>
              <a:t>We do not see large differences due to cell cycle phase</a:t>
            </a:r>
          </a:p>
          <a:p>
            <a:r>
              <a:rPr lang="en-US" b="0" i="0" dirty="0">
                <a:solidFill>
                  <a:srgbClr val="606C71"/>
                </a:solidFill>
                <a:effectLst/>
                <a:latin typeface="Open Sans" panose="020B0606030504020204" pitchFamily="34" charset="0"/>
              </a:rPr>
              <a:t>Mitochondrial expression is another factor which can greatly influence clustering. Oftentimes, it is useful to regress out variation due to mitochondrial expression. However, if the differences in mitochondrial gene expression represent a biological phenomenon that may help to distinguish cell clusters, then we advise not regressing this out. </a:t>
            </a:r>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14</a:t>
            </a:fld>
            <a:endParaRPr lang="en-US" dirty="0"/>
          </a:p>
        </p:txBody>
      </p:sp>
    </p:spTree>
    <p:extLst>
      <p:ext uri="{BB962C8B-B14F-4D97-AF65-F5344CB8AC3E}">
        <p14:creationId xmlns:p14="http://schemas.microsoft.com/office/powerpoint/2010/main" val="1322707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06C71"/>
                </a:solidFill>
                <a:effectLst/>
                <a:latin typeface="Open Sans" panose="020B0606030504020204" pitchFamily="34" charset="0"/>
              </a:rPr>
              <a:t>uses these shared sources of greatest variation to identify shared subpopulations across conditions or datasets</a:t>
            </a:r>
          </a:p>
          <a:p>
            <a:r>
              <a:rPr lang="en-US" b="0" i="0" dirty="0">
                <a:solidFill>
                  <a:srgbClr val="606C71"/>
                </a:solidFill>
                <a:effectLst/>
                <a:latin typeface="Open Sans" panose="020B0606030504020204" pitchFamily="34" charset="0"/>
              </a:rPr>
              <a:t>The goal of integration is to ensure that the cell types of one condition/dataset align with the same celltypes of the other conditions/datasets (e.g. control macrophages align with stimulated macrophages).</a:t>
            </a:r>
          </a:p>
          <a:p>
            <a:endParaRPr lang="en-US" b="0" i="0" dirty="0">
              <a:solidFill>
                <a:srgbClr val="606C71"/>
              </a:solidFill>
              <a:effectLst/>
              <a:latin typeface="Open Sans" panose="020B0606030504020204" pitchFamily="34" charset="0"/>
            </a:endParaRPr>
          </a:p>
          <a:p>
            <a:r>
              <a:rPr lang="en-US" b="0" i="0" dirty="0">
                <a:solidFill>
                  <a:srgbClr val="606C71"/>
                </a:solidFill>
                <a:effectLst/>
                <a:latin typeface="Open Sans" panose="020B0606030504020204" pitchFamily="34" charset="0"/>
              </a:rPr>
              <a:t>Perform </a:t>
            </a:r>
            <a:r>
              <a:rPr lang="en-US" b="1" i="0" dirty="0">
                <a:solidFill>
                  <a:srgbClr val="606C71"/>
                </a:solidFill>
                <a:effectLst/>
                <a:latin typeface="Open Sans" panose="020B0606030504020204" pitchFamily="34" charset="0"/>
              </a:rPr>
              <a:t>canonical correlation analysis (CCA):</a:t>
            </a:r>
            <a:endParaRPr lang="en-US" b="0" i="0" dirty="0">
              <a:solidFill>
                <a:srgbClr val="606C71"/>
              </a:solidFill>
              <a:effectLst/>
              <a:latin typeface="Open Sans" panose="020B0606030504020204" pitchFamily="34" charset="0"/>
            </a:endParaRPr>
          </a:p>
          <a:p>
            <a:r>
              <a:rPr lang="en-US" b="0" i="0" dirty="0">
                <a:solidFill>
                  <a:srgbClr val="606C71"/>
                </a:solidFill>
                <a:effectLst/>
                <a:latin typeface="Open Sans" panose="020B0606030504020204" pitchFamily="34" charset="0"/>
              </a:rPr>
              <a:t> in that it </a:t>
            </a:r>
            <a:r>
              <a:rPr lang="en-US" b="1" i="0" dirty="0">
                <a:solidFill>
                  <a:srgbClr val="606C71"/>
                </a:solidFill>
                <a:effectLst/>
                <a:latin typeface="Open Sans" panose="020B0606030504020204" pitchFamily="34" charset="0"/>
              </a:rPr>
              <a:t>identifies the greatest sources of variation</a:t>
            </a:r>
            <a:r>
              <a:rPr lang="en-US" b="0" i="0" dirty="0">
                <a:solidFill>
                  <a:srgbClr val="606C71"/>
                </a:solidFill>
                <a:effectLst/>
                <a:latin typeface="Open Sans" panose="020B0606030504020204" pitchFamily="34" charset="0"/>
              </a:rPr>
              <a:t> in the data, but only if it is </a:t>
            </a:r>
            <a:r>
              <a:rPr lang="en-US" b="1" i="0" dirty="0">
                <a:solidFill>
                  <a:srgbClr val="606C71"/>
                </a:solidFill>
                <a:effectLst/>
                <a:latin typeface="Open Sans" panose="020B0606030504020204" pitchFamily="34" charset="0"/>
              </a:rPr>
              <a:t>shared or conserved</a:t>
            </a:r>
            <a:r>
              <a:rPr lang="en-US" b="0" i="0" dirty="0">
                <a:solidFill>
                  <a:srgbClr val="606C71"/>
                </a:solidFill>
                <a:effectLst/>
                <a:latin typeface="Open Sans" panose="020B0606030504020204" pitchFamily="34" charset="0"/>
              </a:rPr>
              <a:t> across the conditions/groups </a:t>
            </a:r>
          </a:p>
          <a:p>
            <a:pPr algn="l">
              <a:buFont typeface="+mj-lt"/>
              <a:buAutoNum type="arabicPeriod"/>
            </a:pPr>
            <a:r>
              <a:rPr lang="en-US" b="0" i="1" dirty="0">
                <a:solidFill>
                  <a:srgbClr val="606C71"/>
                </a:solidFill>
                <a:effectLst/>
                <a:latin typeface="Open Sans" panose="020B0606030504020204" pitchFamily="34" charset="0"/>
              </a:rPr>
              <a:t>The shared highly variable genes are used because they are the most likely to represent those genes distinguishing the different cell types present.</a:t>
            </a:r>
            <a:endParaRPr lang="en-US" b="0" i="0" dirty="0">
              <a:solidFill>
                <a:srgbClr val="606C71"/>
              </a:solidFill>
              <a:effectLst/>
              <a:latin typeface="Open Sans" panose="020B0606030504020204" pitchFamily="34" charset="0"/>
            </a:endParaRPr>
          </a:p>
          <a:p>
            <a:br>
              <a:rPr lang="en-US" dirty="0"/>
            </a:br>
            <a:r>
              <a:rPr lang="en-US" b="1" i="0" dirty="0">
                <a:solidFill>
                  <a:srgbClr val="606C71"/>
                </a:solidFill>
                <a:effectLst/>
                <a:latin typeface="Open Sans" panose="020B0606030504020204" pitchFamily="34" charset="0"/>
              </a:rPr>
              <a:t>Identify anchors</a:t>
            </a:r>
            <a:r>
              <a:rPr lang="en-US" b="0" i="0" dirty="0">
                <a:solidFill>
                  <a:srgbClr val="606C71"/>
                </a:solidFill>
                <a:effectLst/>
                <a:latin typeface="Open Sans" panose="020B0606030504020204" pitchFamily="34" charset="0"/>
              </a:rPr>
              <a:t> or mutual nearest neighbors (MNNs) across datasets (sometimes incorrect anchors are identified):</a:t>
            </a:r>
          </a:p>
          <a:p>
            <a:r>
              <a:rPr lang="en-US" dirty="0"/>
              <a:t>t in practice we observe "incorrect" anchors at low frequency (red lines).</a:t>
            </a:r>
          </a:p>
          <a:p>
            <a:endParaRPr lang="en-US" b="0" i="0" dirty="0">
              <a:solidFill>
                <a:srgbClr val="606C71"/>
              </a:solidFill>
              <a:effectLst/>
              <a:latin typeface="Open Sans" panose="020B0606030504020204" pitchFamily="34" charset="0"/>
            </a:endParaRPr>
          </a:p>
          <a:p>
            <a:pPr algn="l"/>
            <a:r>
              <a:rPr lang="en-US" b="1" i="0" dirty="0">
                <a:solidFill>
                  <a:srgbClr val="606C71"/>
                </a:solidFill>
                <a:effectLst/>
                <a:latin typeface="Open Sans" panose="020B0606030504020204" pitchFamily="34" charset="0"/>
              </a:rPr>
              <a:t>Filter anchors</a:t>
            </a:r>
            <a:r>
              <a:rPr lang="en-US" b="0" i="0" dirty="0">
                <a:solidFill>
                  <a:srgbClr val="606C71"/>
                </a:solidFill>
                <a:effectLst/>
                <a:latin typeface="Open Sans" panose="020B0606030504020204" pitchFamily="34" charset="0"/>
              </a:rPr>
              <a:t> to remove incorrect anchors:</a:t>
            </a:r>
          </a:p>
          <a:p>
            <a:pPr algn="l"/>
            <a:r>
              <a:rPr lang="en-US" b="0" i="0" dirty="0">
                <a:solidFill>
                  <a:srgbClr val="606C71"/>
                </a:solidFill>
                <a:effectLst/>
                <a:latin typeface="Open Sans" panose="020B0606030504020204" pitchFamily="34" charset="0"/>
              </a:rPr>
              <a:t>Assess the similarity between anchor pairs by the overlap in their local neighborhoods </a:t>
            </a:r>
          </a:p>
          <a:p>
            <a:pPr algn="l"/>
            <a:endParaRPr lang="en-US" b="0" i="0" dirty="0">
              <a:solidFill>
                <a:srgbClr val="606C71"/>
              </a:solidFill>
              <a:effectLst/>
              <a:latin typeface="Open Sans" panose="020B0606030504020204" pitchFamily="34" charset="0"/>
            </a:endParaRPr>
          </a:p>
          <a:p>
            <a:pPr algn="l"/>
            <a:r>
              <a:rPr lang="en-US" b="1" i="0" dirty="0">
                <a:solidFill>
                  <a:srgbClr val="606C71"/>
                </a:solidFill>
                <a:effectLst/>
                <a:latin typeface="Open Sans" panose="020B0606030504020204" pitchFamily="34" charset="0"/>
              </a:rPr>
              <a:t>Integrate</a:t>
            </a:r>
            <a:r>
              <a:rPr lang="en-US" b="0" i="0" dirty="0">
                <a:solidFill>
                  <a:srgbClr val="606C71"/>
                </a:solidFill>
                <a:effectLst/>
                <a:latin typeface="Open Sans" panose="020B0606030504020204" pitchFamily="34" charset="0"/>
              </a:rPr>
              <a:t> the conditions/datasets:</a:t>
            </a:r>
          </a:p>
          <a:p>
            <a:endParaRPr lang="en-US" b="0" i="0" dirty="0">
              <a:solidFill>
                <a:srgbClr val="606C71"/>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15</a:t>
            </a:fld>
            <a:endParaRPr lang="en-US" dirty="0"/>
          </a:p>
        </p:txBody>
      </p:sp>
    </p:spTree>
    <p:extLst>
      <p:ext uri="{BB962C8B-B14F-4D97-AF65-F5344CB8AC3E}">
        <p14:creationId xmlns:p14="http://schemas.microsoft.com/office/powerpoint/2010/main" val="399849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06C71"/>
                </a:solidFill>
                <a:effectLst/>
                <a:latin typeface="Open Sans" panose="020B0606030504020204" pitchFamily="34" charset="0"/>
              </a:rPr>
              <a:t>Based on this plot, we could roughly determine the majority of the variation by where the elbow occurs around PC8 - PC10, or one could argue that it should be when the data points start to get close to the X-axis, PC30 or so.</a:t>
            </a:r>
          </a:p>
          <a:p>
            <a:endParaRPr lang="en-US" b="0" i="0" dirty="0">
              <a:solidFill>
                <a:srgbClr val="606C71"/>
              </a:solidFill>
              <a:effectLst/>
              <a:latin typeface="Open Sans" panose="020B0606030504020204" pitchFamily="34" charset="0"/>
            </a:endParaRPr>
          </a:p>
          <a:p>
            <a:r>
              <a:rPr lang="en-US" b="0" i="0" dirty="0">
                <a:solidFill>
                  <a:srgbClr val="333333"/>
                </a:solidFill>
                <a:effectLst/>
                <a:latin typeface="Helvetica Neue" panose="02000503000000020004" pitchFamily="2" charset="0"/>
              </a:rPr>
              <a:t>applied to scRNA-seq data by building a graph where each vertice represents a cell and (weight of) the edge measures similarity between two cells.</a:t>
            </a:r>
          </a:p>
          <a:p>
            <a:r>
              <a:rPr lang="en-US" b="0" i="0" dirty="0">
                <a:solidFill>
                  <a:srgbClr val="333333"/>
                </a:solidFill>
                <a:effectLst/>
                <a:latin typeface="Helvetica Neue" panose="02000503000000020004" pitchFamily="2" charset="0"/>
              </a:rPr>
              <a:t>therefore similarities measured by Euclidean distances etc are generally low between all objects.</a:t>
            </a:r>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16</a:t>
            </a:fld>
            <a:endParaRPr lang="en-US" dirty="0"/>
          </a:p>
        </p:txBody>
      </p:sp>
    </p:spTree>
    <p:extLst>
      <p:ext uri="{BB962C8B-B14F-4D97-AF65-F5344CB8AC3E}">
        <p14:creationId xmlns:p14="http://schemas.microsoft.com/office/powerpoint/2010/main" val="515016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Embed nodes on line assign positive and </a:t>
            </a:r>
            <a:r>
              <a:rPr lang="en-US" dirty="0" err="1"/>
              <a:t>negativevalues</a:t>
            </a:r>
            <a:r>
              <a:rPr lang="en-US" dirty="0"/>
              <a:t> </a:t>
            </a:r>
          </a:p>
          <a:p>
            <a:endParaRPr lang="en-US" dirty="0"/>
          </a:p>
          <a:p>
            <a:r>
              <a:rPr lang="en-US" dirty="0"/>
              <a:t>Build a reduced space from multiple eigenvectors and do k means </a:t>
            </a:r>
          </a:p>
        </p:txBody>
      </p:sp>
      <p:sp>
        <p:nvSpPr>
          <p:cNvPr id="4" name="Slide Number Placeholder 3"/>
          <p:cNvSpPr>
            <a:spLocks noGrp="1"/>
          </p:cNvSpPr>
          <p:nvPr>
            <p:ph type="sldNum" sz="quarter" idx="5"/>
          </p:nvPr>
        </p:nvSpPr>
        <p:spPr/>
        <p:txBody>
          <a:bodyPr/>
          <a:lstStyle/>
          <a:p>
            <a:fld id="{786335CD-E88D-034E-9D03-AF74B7D2870F}" type="slidenum">
              <a:rPr lang="en-US" smtClean="0"/>
              <a:t>17</a:t>
            </a:fld>
            <a:endParaRPr lang="en-US" dirty="0"/>
          </a:p>
        </p:txBody>
      </p:sp>
    </p:spTree>
    <p:extLst>
      <p:ext uri="{BB962C8B-B14F-4D97-AF65-F5344CB8AC3E}">
        <p14:creationId xmlns:p14="http://schemas.microsoft.com/office/powerpoint/2010/main" val="1024004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Modularity is a scale value between −0.5 (non-modular clustering) and 1 (fully modular clustering) that measures the relative density of edges inside communities with respect to edges outside communities. Optimizing this value theoretically results in the best possible grouping of the nodes of a given network</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M is the number of edges</a:t>
            </a:r>
          </a:p>
          <a:p>
            <a:r>
              <a:rPr lang="en-US" b="0" i="0" dirty="0">
                <a:solidFill>
                  <a:srgbClr val="202122"/>
                </a:solidFill>
                <a:effectLst/>
                <a:latin typeface="Arial" panose="020B0604020202020204" pitchFamily="34" charset="0"/>
              </a:rPr>
              <a:t>Shared degree of d I and j</a:t>
            </a:r>
          </a:p>
          <a:p>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18</a:t>
            </a:fld>
            <a:endParaRPr lang="en-US" dirty="0"/>
          </a:p>
        </p:txBody>
      </p:sp>
    </p:spTree>
    <p:extLst>
      <p:ext uri="{BB962C8B-B14F-4D97-AF65-F5344CB8AC3E}">
        <p14:creationId xmlns:p14="http://schemas.microsoft.com/office/powerpoint/2010/main" val="4215049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06C71"/>
                </a:solidFill>
                <a:effectLst/>
                <a:latin typeface="Open Sans" panose="020B0606030504020204" pitchFamily="34" charset="0"/>
              </a:rPr>
              <a:t>Then, it will estimate the gene-wise dispersions and shrink these estimates to generate more accurate estimates of dispersion to model the counts. Finally, DESeq2 will fit the negative binomial model and perform hypothesis testing using the Wald test or Likelihood Ratio test.</a:t>
            </a:r>
          </a:p>
          <a:p>
            <a:endParaRPr lang="en-US" b="0" i="0" dirty="0">
              <a:solidFill>
                <a:srgbClr val="606C71"/>
              </a:solidFill>
              <a:effectLst/>
              <a:latin typeface="Open Sans" panose="020B0606030504020204" pitchFamily="34" charset="0"/>
            </a:endParaRPr>
          </a:p>
          <a:p>
            <a:r>
              <a:rPr lang="en-US" sz="1200" b="0" i="0" dirty="0">
                <a:solidFill>
                  <a:srgbClr val="C00000"/>
                </a:solidFill>
                <a:effectLst/>
                <a:latin typeface="Times New Roman" panose="02020603050405020304" pitchFamily="18" charset="0"/>
                <a:cs typeface="Times New Roman" panose="02020603050405020304" pitchFamily="18" charset="0"/>
              </a:rPr>
              <a:t>, emphasizing the genes that are upregulated in the stimulated samples versus those that are downregulated</a:t>
            </a:r>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22</a:t>
            </a:fld>
            <a:endParaRPr lang="en-US" dirty="0"/>
          </a:p>
        </p:txBody>
      </p:sp>
    </p:spTree>
    <p:extLst>
      <p:ext uri="{BB962C8B-B14F-4D97-AF65-F5344CB8AC3E}">
        <p14:creationId xmlns:p14="http://schemas.microsoft.com/office/powerpoint/2010/main" val="322686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819198"/>
                </a:solidFill>
                <a:effectLst/>
                <a:latin typeface="Open Sans" panose="020B0606030504020204" pitchFamily="34" charset="0"/>
              </a:rPr>
              <a:t>Doublets are obviously undesirable when the aim is to characterize populations at the single-cell level. In particular, they can incorrectly suggest the existence of intermediate populations or transitory states that do not actually exist. Thus, it is desirable to remove doublet libraries so that they do not compromise interpretation of the results.</a:t>
            </a:r>
          </a:p>
          <a:p>
            <a:endParaRPr lang="en-US" b="0" i="0" dirty="0">
              <a:solidFill>
                <a:srgbClr val="819198"/>
              </a:solidFill>
              <a:effectLst/>
              <a:latin typeface="Open Sans" panose="020B0606030504020204" pitchFamily="34" charset="0"/>
            </a:endParaRPr>
          </a:p>
          <a:p>
            <a:r>
              <a:rPr lang="en-US" b="0" i="0" dirty="0">
                <a:solidFill>
                  <a:srgbClr val="819198"/>
                </a:solidFill>
                <a:effectLst/>
                <a:latin typeface="Open Sans" panose="020B0606030504020204" pitchFamily="34" charset="0"/>
              </a:rPr>
              <a:t> Many workflows use maximum thresholds for UMIs or genes, with the idea that a much higher number of reads or genes detected indicate multiple cells. While this rationale seems to be intuitive, it is not accurate. Also, many of the tools used to detect doublets tend to get rid of cells with intermediate or continuous phenotypes, although they may work well on datasets with very discrete cell types</a:t>
            </a:r>
          </a:p>
          <a:p>
            <a:r>
              <a:rPr lang="en-US" b="0" i="0" dirty="0">
                <a:solidFill>
                  <a:srgbClr val="819198"/>
                </a:solidFill>
                <a:effectLst/>
                <a:latin typeface="Open Sans" panose="020B0606030504020204" pitchFamily="34" charset="0"/>
              </a:rPr>
              <a:t>When we have identified markers for each of the clusters, we suggest exploring the markers to determine whether the markers apply to more than one cell type.</a:t>
            </a:r>
          </a:p>
          <a:p>
            <a:endParaRPr lang="en-US" b="0" i="0" dirty="0">
              <a:solidFill>
                <a:srgbClr val="819198"/>
              </a:solidFill>
              <a:effectLst/>
              <a:latin typeface="Open Sans" panose="020B0606030504020204" pitchFamily="34" charset="0"/>
            </a:endParaRPr>
          </a:p>
          <a:p>
            <a:r>
              <a:rPr lang="en-US" b="0" dirty="0">
                <a:solidFill>
                  <a:srgbClr val="000000"/>
                </a:solidFill>
                <a:effectLst/>
                <a:latin typeface="Courier New" panose="02070309020205020404" pitchFamily="49" charset="0"/>
              </a:rPr>
              <a:t>Generally, we assume that cells with high detection of mitochondrial RNAs have undergone degradation of the mitochondrial membrane as a result of apoptosis. This may be from stress during dissociation, culture, or really anywhere in the experimental pipeline. As with the high and low library size cells, we want to remove the long tail from the distribution. In a successful experiment, it's typical for 5-10% of the cells to have this apoptotic signature.</a:t>
            </a:r>
          </a:p>
          <a:p>
            <a:br>
              <a:rPr lang="en-US" b="0" dirty="0">
                <a:solidFill>
                  <a:srgbClr val="000000"/>
                </a:solidFill>
                <a:effectLst/>
                <a:latin typeface="Courier New" panose="02070309020205020404" pitchFamily="49" charset="0"/>
              </a:rPr>
            </a:br>
            <a:endParaRPr lang="en-US" b="0" dirty="0">
              <a:solidFill>
                <a:srgbClr val="000000"/>
              </a:solidFill>
              <a:effectLst/>
              <a:latin typeface="Courier New" panose="02070309020205020404" pitchFamily="49" charset="0"/>
            </a:endParaRPr>
          </a:p>
          <a:p>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4</a:t>
            </a:fld>
            <a:endParaRPr lang="en-US" dirty="0"/>
          </a:p>
        </p:txBody>
      </p:sp>
    </p:spTree>
    <p:extLst>
      <p:ext uri="{BB962C8B-B14F-4D97-AF65-F5344CB8AC3E}">
        <p14:creationId xmlns:p14="http://schemas.microsoft.com/office/powerpoint/2010/main" val="324345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Cell counts are determined by the number of unique cellular barcodes </a:t>
            </a:r>
          </a:p>
          <a:p>
            <a:r>
              <a:rPr lang="en-US" dirty="0"/>
              <a:t>Expected cell numbers are dependent on the number of cells you load, capture efficiency and the protoal. </a:t>
            </a:r>
          </a:p>
          <a:p>
            <a:r>
              <a:rPr lang="en-US" dirty="0"/>
              <a:t>The cell numbers can also be higher than what we loaded </a:t>
            </a:r>
            <a:r>
              <a:rPr lang="en-US" b="0" i="0" dirty="0">
                <a:solidFill>
                  <a:srgbClr val="606C71"/>
                </a:solidFill>
                <a:effectLst/>
                <a:latin typeface="Open Sans" panose="020B0606030504020204" pitchFamily="34" charset="0"/>
              </a:rPr>
              <a:t>with the 10X protocol there is a chance of obtaining only a barcoded bead in the emulsion droplet (GEM) and no actual cell</a:t>
            </a:r>
            <a:r>
              <a:rPr lang="zh-CN" altLang="en-US" b="0" i="0" dirty="0">
                <a:solidFill>
                  <a:srgbClr val="606C71"/>
                </a:solidFill>
                <a:effectLst/>
                <a:latin typeface="Open Sans" panose="020B0606030504020204" pitchFamily="34" charset="0"/>
              </a:rPr>
              <a:t> </a:t>
            </a:r>
            <a:r>
              <a:rPr lang="en-US" b="0" i="0" dirty="0">
                <a:solidFill>
                  <a:srgbClr val="606C71"/>
                </a:solidFill>
                <a:effectLst/>
                <a:latin typeface="Open Sans" panose="020B0606030504020204" pitchFamily="34" charset="0"/>
              </a:rPr>
              <a:t> in addition to the presence of dying cells can lead to a higher number of cellular barcodes than cells.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5</a:t>
            </a:fld>
            <a:endParaRPr lang="en-US" dirty="0"/>
          </a:p>
        </p:txBody>
      </p:sp>
    </p:spTree>
    <p:extLst>
      <p:ext uri="{BB962C8B-B14F-4D97-AF65-F5344CB8AC3E}">
        <p14:creationId xmlns:p14="http://schemas.microsoft.com/office/powerpoint/2010/main" val="80642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606C71"/>
                </a:solidFill>
                <a:effectLst/>
                <a:latin typeface="Open Sans" panose="020B0606030504020204" pitchFamily="34" charset="0"/>
              </a:rPr>
              <a:t>If UMI counts are between 500-1000 counts, it is usable but the cells probably should have been sequenced more deeply.</a:t>
            </a:r>
            <a:br>
              <a:rPr lang="en-US" sz="1200" dirty="0">
                <a:latin typeface="Times New Roman" panose="02020603050405020304" pitchFamily="18" charset="0"/>
                <a:cs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6</a:t>
            </a:fld>
            <a:endParaRPr lang="en-US" dirty="0"/>
          </a:p>
        </p:txBody>
      </p:sp>
    </p:spTree>
    <p:extLst>
      <p:ext uri="{BB962C8B-B14F-4D97-AF65-F5344CB8AC3E}">
        <p14:creationId xmlns:p14="http://schemas.microsoft.com/office/powerpoint/2010/main" val="231895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06C71"/>
                </a:solidFill>
                <a:effectLst/>
                <a:latin typeface="Open Sans" panose="020B0606030504020204" pitchFamily="34" charset="0"/>
              </a:rPr>
              <a:t>or high quality data, the proportional histogram should contain </a:t>
            </a:r>
            <a:r>
              <a:rPr lang="en-US" b="1" i="0" dirty="0">
                <a:solidFill>
                  <a:srgbClr val="606C71"/>
                </a:solidFill>
                <a:effectLst/>
                <a:latin typeface="Open Sans" panose="020B0606030504020204" pitchFamily="34" charset="0"/>
              </a:rPr>
              <a:t>a single large peak that represents cells that were encapsulated</a:t>
            </a:r>
            <a:r>
              <a:rPr lang="en-US" b="0" i="0" dirty="0">
                <a:solidFill>
                  <a:srgbClr val="606C71"/>
                </a:solidFill>
                <a:effectLst/>
                <a:latin typeface="Open Sans" panose="020B0606030504020204" pitchFamily="34" charset="0"/>
              </a:rPr>
              <a:t>. in the droplets with a single cell</a:t>
            </a:r>
          </a:p>
          <a:p>
            <a:r>
              <a:rPr lang="en-US" b="0" i="0" dirty="0">
                <a:solidFill>
                  <a:srgbClr val="606C71"/>
                </a:solidFill>
                <a:effectLst/>
                <a:latin typeface="Open Sans" panose="020B0606030504020204" pitchFamily="34" charset="0"/>
              </a:rPr>
              <a:t>If we see a </a:t>
            </a:r>
            <a:r>
              <a:rPr lang="en-US" b="1" i="0" dirty="0">
                <a:solidFill>
                  <a:srgbClr val="606C71"/>
                </a:solidFill>
                <a:effectLst/>
                <a:latin typeface="Open Sans" panose="020B0606030504020204" pitchFamily="34" charset="0"/>
              </a:rPr>
              <a:t>small shoulder</a:t>
            </a:r>
            <a:r>
              <a:rPr lang="en-US" b="0" i="0" dirty="0">
                <a:solidFill>
                  <a:srgbClr val="606C71"/>
                </a:solidFill>
                <a:effectLst/>
                <a:latin typeface="Open Sans" panose="020B0606030504020204" pitchFamily="34" charset="0"/>
              </a:rPr>
              <a:t> to the left of the major peak (not present in our data), or a bimodal distribution of the cells, that can indicate a couple of things. It might be that there are a set of </a:t>
            </a:r>
            <a:r>
              <a:rPr lang="en-US" b="1" i="0" dirty="0">
                <a:solidFill>
                  <a:srgbClr val="606C71"/>
                </a:solidFill>
                <a:effectLst/>
                <a:latin typeface="Open Sans" panose="020B0606030504020204" pitchFamily="34" charset="0"/>
              </a:rPr>
              <a:t>cells that failed</a:t>
            </a:r>
            <a:r>
              <a:rPr lang="en-US" b="0" i="0" dirty="0">
                <a:solidFill>
                  <a:srgbClr val="606C71"/>
                </a:solidFill>
                <a:effectLst/>
                <a:latin typeface="Open Sans" panose="020B0606030504020204" pitchFamily="34" charset="0"/>
              </a:rPr>
              <a:t> for some reason. It could also be that there are </a:t>
            </a:r>
            <a:r>
              <a:rPr lang="en-US" b="1" i="0" dirty="0">
                <a:solidFill>
                  <a:srgbClr val="606C71"/>
                </a:solidFill>
                <a:effectLst/>
                <a:latin typeface="Open Sans" panose="020B0606030504020204" pitchFamily="34" charset="0"/>
              </a:rPr>
              <a:t>biologically different types of cells</a:t>
            </a:r>
            <a:r>
              <a:rPr lang="en-US" b="0" i="0" dirty="0">
                <a:solidFill>
                  <a:srgbClr val="606C71"/>
                </a:solidFill>
                <a:effectLst/>
                <a:latin typeface="Open Sans" panose="020B0606030504020204" pitchFamily="34" charset="0"/>
              </a:rPr>
              <a:t> Therefore, this threshold should be assessed with other metrics that we describe in this lesson.</a:t>
            </a:r>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7</a:t>
            </a:fld>
            <a:endParaRPr lang="en-US" dirty="0"/>
          </a:p>
        </p:txBody>
      </p:sp>
    </p:spTree>
    <p:extLst>
      <p:ext uri="{BB962C8B-B14F-4D97-AF65-F5344CB8AC3E}">
        <p14:creationId xmlns:p14="http://schemas.microsoft.com/office/powerpoint/2010/main" val="393237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06C71"/>
                </a:solidFill>
                <a:effectLst/>
                <a:latin typeface="Open Sans" panose="020B0606030504020204" pitchFamily="34" charset="0"/>
              </a:rPr>
              <a:t> this likely means that you only captured a low number of genes and simply sequenced transcripts from those lower number of genes over and over again. These low complexity (low novelty) cells could represent a specific cell type</a:t>
            </a:r>
          </a:p>
          <a:p>
            <a:r>
              <a:rPr lang="en-US" b="0" i="0" dirty="0">
                <a:solidFill>
                  <a:srgbClr val="606C71"/>
                </a:solidFill>
                <a:effectLst/>
                <a:latin typeface="Open Sans" panose="020B0606030504020204" pitchFamily="34" charset="0"/>
              </a:rPr>
              <a:t>i.e. red blood cells which lack a typical transcriptome), or could be due to an artifact or contamination.</a:t>
            </a:r>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8</a:t>
            </a:fld>
            <a:endParaRPr lang="en-US" dirty="0"/>
          </a:p>
        </p:txBody>
      </p:sp>
    </p:spTree>
    <p:extLst>
      <p:ext uri="{BB962C8B-B14F-4D97-AF65-F5344CB8AC3E}">
        <p14:creationId xmlns:p14="http://schemas.microsoft.com/office/powerpoint/2010/main" val="905334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06C71"/>
                </a:solidFill>
                <a:effectLst/>
                <a:latin typeface="Open Sans" panose="020B0606030504020204" pitchFamily="34" charset="0"/>
              </a:rPr>
              <a:t>This metric can identify whether there is a large amount of </a:t>
            </a:r>
            <a:r>
              <a:rPr lang="en-US" b="1" i="0" dirty="0">
                <a:solidFill>
                  <a:srgbClr val="606C71"/>
                </a:solidFill>
                <a:effectLst/>
                <a:latin typeface="Open Sans" panose="020B0606030504020204" pitchFamily="34" charset="0"/>
              </a:rPr>
              <a:t>mitochondrial contamination from dead or dying cells</a:t>
            </a:r>
            <a:r>
              <a:rPr lang="en-US" b="0" i="0" dirty="0">
                <a:solidFill>
                  <a:srgbClr val="606C71"/>
                </a:solidFill>
                <a:effectLst/>
                <a:latin typeface="Open Sans" panose="020B0606030504020204" pitchFamily="34" charset="0"/>
              </a:rPr>
              <a:t>. </a:t>
            </a:r>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9</a:t>
            </a:fld>
            <a:endParaRPr lang="en-US" dirty="0"/>
          </a:p>
        </p:txBody>
      </p:sp>
    </p:spTree>
    <p:extLst>
      <p:ext uri="{BB962C8B-B14F-4D97-AF65-F5344CB8AC3E}">
        <p14:creationId xmlns:p14="http://schemas.microsoft.com/office/powerpoint/2010/main" val="354591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06C71"/>
                </a:solidFill>
                <a:effectLst/>
                <a:latin typeface="Open Sans" panose="020B0606030504020204" pitchFamily="34" charset="0"/>
              </a:rPr>
              <a:t>Considering any of these QC metrics in isolation can lead to misinterpretation of cellular signals. For example, cells with a comparatively high fraction of mitochondrial counts may be involved in respiratory processes and may be cells that you would like to keep. Likewise, other metrics can have other biological interpretations.</a:t>
            </a:r>
          </a:p>
          <a:p>
            <a:endParaRPr lang="en-US" b="0" i="0" dirty="0">
              <a:solidFill>
                <a:srgbClr val="606C71"/>
              </a:solidFill>
              <a:effectLst/>
              <a:latin typeface="Open Sans" panose="020B0606030504020204" pitchFamily="34" charset="0"/>
            </a:endParaRPr>
          </a:p>
          <a:p>
            <a:r>
              <a:rPr lang="en-US" b="0" i="0" dirty="0">
                <a:solidFill>
                  <a:srgbClr val="606C71"/>
                </a:solidFill>
                <a:effectLst/>
                <a:latin typeface="Open Sans" panose="020B0606030504020204" pitchFamily="34" charset="0"/>
              </a:rPr>
              <a:t>Here, we have plotted the </a:t>
            </a:r>
            <a:r>
              <a:rPr lang="en-US" b="1" i="0" dirty="0">
                <a:solidFill>
                  <a:srgbClr val="606C71"/>
                </a:solidFill>
                <a:effectLst/>
                <a:latin typeface="Open Sans" panose="020B0606030504020204" pitchFamily="34" charset="0"/>
              </a:rPr>
              <a:t>number of genes versus the number of UMIs coloured by the fraction of mitochondrial reads</a:t>
            </a:r>
          </a:p>
          <a:p>
            <a:endParaRPr lang="en-US" b="1" i="0" dirty="0">
              <a:solidFill>
                <a:srgbClr val="606C71"/>
              </a:solidFill>
              <a:effectLst/>
              <a:latin typeface="Open Sans" panose="020B0606030504020204" pitchFamily="34" charset="0"/>
            </a:endParaRPr>
          </a:p>
          <a:p>
            <a:r>
              <a:rPr lang="en-US" b="0" i="0" dirty="0">
                <a:solidFill>
                  <a:srgbClr val="606C71"/>
                </a:solidFill>
                <a:effectLst/>
                <a:latin typeface="Open Sans" panose="020B0606030504020204" pitchFamily="34" charset="0"/>
              </a:rPr>
              <a:t>and correspond to the data points in the bottom left quadrant of the plot.</a:t>
            </a:r>
          </a:p>
          <a:p>
            <a:endParaRPr lang="en-US" b="0" i="0" dirty="0">
              <a:solidFill>
                <a:srgbClr val="606C71"/>
              </a:solidFill>
              <a:effectLst/>
              <a:latin typeface="Open Sans" panose="020B0606030504020204" pitchFamily="34" charset="0"/>
            </a:endParaRPr>
          </a:p>
          <a:p>
            <a:r>
              <a:rPr lang="en-US" b="0" i="0" dirty="0">
                <a:solidFill>
                  <a:srgbClr val="606C71"/>
                </a:solidFill>
                <a:effectLst/>
                <a:latin typeface="Open Sans" panose="020B0606030504020204" pitchFamily="34" charset="0"/>
              </a:rPr>
              <a:t>This could be indicative of damaged/dying cells whose cytoplasmic mRNA has leaked out through a broken membrane, and thus, only mRNA located in the mitochondria is still conserved. We can see from the plot, that these cells are filtered out by our count and gene number thresholds.</a:t>
            </a:r>
          </a:p>
          <a:p>
            <a:endParaRPr lang="en-US" b="0" i="0" dirty="0">
              <a:solidFill>
                <a:srgbClr val="606C71"/>
              </a:solidFill>
              <a:effectLst/>
              <a:latin typeface="Open Sans" panose="020B0606030504020204" pitchFamily="34" charset="0"/>
            </a:endParaRPr>
          </a:p>
          <a:p>
            <a:r>
              <a:rPr lang="en-US" b="0" i="0" dirty="0">
                <a:solidFill>
                  <a:srgbClr val="606C71"/>
                </a:solidFill>
                <a:effectLst/>
                <a:latin typeface="Open Sans" panose="020B0606030504020204" pitchFamily="34" charset="0"/>
              </a:rPr>
              <a:t>data points in the </a:t>
            </a:r>
            <a:r>
              <a:rPr lang="en-US" b="1" i="0" dirty="0">
                <a:solidFill>
                  <a:srgbClr val="606C71"/>
                </a:solidFill>
                <a:effectLst/>
                <a:latin typeface="Open Sans" panose="020B0606030504020204" pitchFamily="34" charset="0"/>
              </a:rPr>
              <a:t>bottom right hand quadrant</a:t>
            </a:r>
            <a:r>
              <a:rPr lang="en-US" b="0" i="0" dirty="0">
                <a:solidFill>
                  <a:srgbClr val="606C71"/>
                </a:solidFill>
                <a:effectLst/>
                <a:latin typeface="Open Sans" panose="020B0606030504020204" pitchFamily="34" charset="0"/>
              </a:rPr>
              <a:t> of the plot. These cells have a high number of UMIs but only a few number of genes. These could be dying cells, but also could represent a population of a low complexity celltype (i.e red blood cells). </a:t>
            </a:r>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10</a:t>
            </a:fld>
            <a:endParaRPr lang="en-US" dirty="0"/>
          </a:p>
        </p:txBody>
      </p:sp>
    </p:spTree>
    <p:extLst>
      <p:ext uri="{BB962C8B-B14F-4D97-AF65-F5344CB8AC3E}">
        <p14:creationId xmlns:p14="http://schemas.microsoft.com/office/powerpoint/2010/main" val="2892957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606C71"/>
                </a:solidFill>
                <a:effectLst/>
                <a:latin typeface="Open Sans" panose="020B0606030504020204" pitchFamily="34" charset="0"/>
              </a:rPr>
              <a:t>. If a gene is only expressed in a handful of cells, it is not particularly meaningful as it still brings down the averages for all other cells it is not expressed in</a:t>
            </a:r>
            <a:endParaRPr lang="en-US" dirty="0"/>
          </a:p>
        </p:txBody>
      </p:sp>
      <p:sp>
        <p:nvSpPr>
          <p:cNvPr id="4" name="Slide Number Placeholder 3"/>
          <p:cNvSpPr>
            <a:spLocks noGrp="1"/>
          </p:cNvSpPr>
          <p:nvPr>
            <p:ph type="sldNum" sz="quarter" idx="5"/>
          </p:nvPr>
        </p:nvSpPr>
        <p:spPr/>
        <p:txBody>
          <a:bodyPr/>
          <a:lstStyle/>
          <a:p>
            <a:fld id="{786335CD-E88D-034E-9D03-AF74B7D2870F}" type="slidenum">
              <a:rPr lang="en-US" smtClean="0"/>
              <a:t>11</a:t>
            </a:fld>
            <a:endParaRPr lang="en-US" dirty="0"/>
          </a:p>
        </p:txBody>
      </p:sp>
    </p:spTree>
    <p:extLst>
      <p:ext uri="{BB962C8B-B14F-4D97-AF65-F5344CB8AC3E}">
        <p14:creationId xmlns:p14="http://schemas.microsoft.com/office/powerpoint/2010/main" val="104109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B79E-E16C-5D4F-B5A6-1E88DCC862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31C919-F84F-E541-9038-6FBEDF727D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3DD336-D895-7B44-B10B-B1D3F157C0E5}"/>
              </a:ext>
            </a:extLst>
          </p:cNvPr>
          <p:cNvSpPr>
            <a:spLocks noGrp="1"/>
          </p:cNvSpPr>
          <p:nvPr>
            <p:ph type="dt" sz="half" idx="10"/>
          </p:nvPr>
        </p:nvSpPr>
        <p:spPr/>
        <p:txBody>
          <a:bodyPr/>
          <a:lstStyle/>
          <a:p>
            <a:fld id="{BCB59270-5E06-6848-B3AE-7455CD656456}" type="datetimeFigureOut">
              <a:rPr lang="en-US" smtClean="0"/>
              <a:t>4/1/23</a:t>
            </a:fld>
            <a:endParaRPr lang="en-US" dirty="0"/>
          </a:p>
        </p:txBody>
      </p:sp>
      <p:sp>
        <p:nvSpPr>
          <p:cNvPr id="5" name="Footer Placeholder 4">
            <a:extLst>
              <a:ext uri="{FF2B5EF4-FFF2-40B4-BE49-F238E27FC236}">
                <a16:creationId xmlns:a16="http://schemas.microsoft.com/office/drawing/2014/main" id="{1BFC4435-4245-724E-AE7C-A404EAFB2A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1F5C2F-0F17-4E41-ABB9-7F02723E3F44}"/>
              </a:ext>
            </a:extLst>
          </p:cNvPr>
          <p:cNvSpPr>
            <a:spLocks noGrp="1"/>
          </p:cNvSpPr>
          <p:nvPr>
            <p:ph type="sldNum" sz="quarter" idx="12"/>
          </p:nvPr>
        </p:nvSpPr>
        <p:spPr/>
        <p:txBody>
          <a:bodyPr/>
          <a:lstStyle/>
          <a:p>
            <a:fld id="{D3448644-DBB7-8640-9029-96266E8D99C8}" type="slidenum">
              <a:rPr lang="en-US" smtClean="0"/>
              <a:t>‹#›</a:t>
            </a:fld>
            <a:endParaRPr lang="en-US" dirty="0"/>
          </a:p>
        </p:txBody>
      </p:sp>
    </p:spTree>
    <p:extLst>
      <p:ext uri="{BB962C8B-B14F-4D97-AF65-F5344CB8AC3E}">
        <p14:creationId xmlns:p14="http://schemas.microsoft.com/office/powerpoint/2010/main" val="35998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D1D6-8621-C74F-84CE-E25BA7848F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9E5BFE-8D36-F747-9476-EA133166AD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6ECDD-4CE5-0640-9175-7C34E93EB8A0}"/>
              </a:ext>
            </a:extLst>
          </p:cNvPr>
          <p:cNvSpPr>
            <a:spLocks noGrp="1"/>
          </p:cNvSpPr>
          <p:nvPr>
            <p:ph type="dt" sz="half" idx="10"/>
          </p:nvPr>
        </p:nvSpPr>
        <p:spPr/>
        <p:txBody>
          <a:bodyPr/>
          <a:lstStyle/>
          <a:p>
            <a:fld id="{BCB59270-5E06-6848-B3AE-7455CD656456}" type="datetimeFigureOut">
              <a:rPr lang="en-US" smtClean="0"/>
              <a:t>4/1/23</a:t>
            </a:fld>
            <a:endParaRPr lang="en-US" dirty="0"/>
          </a:p>
        </p:txBody>
      </p:sp>
      <p:sp>
        <p:nvSpPr>
          <p:cNvPr id="5" name="Footer Placeholder 4">
            <a:extLst>
              <a:ext uri="{FF2B5EF4-FFF2-40B4-BE49-F238E27FC236}">
                <a16:creationId xmlns:a16="http://schemas.microsoft.com/office/drawing/2014/main" id="{3076C428-D568-2846-8B1F-1DB4DB9663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3C709E-9F21-234A-A786-85E3B9073103}"/>
              </a:ext>
            </a:extLst>
          </p:cNvPr>
          <p:cNvSpPr>
            <a:spLocks noGrp="1"/>
          </p:cNvSpPr>
          <p:nvPr>
            <p:ph type="sldNum" sz="quarter" idx="12"/>
          </p:nvPr>
        </p:nvSpPr>
        <p:spPr/>
        <p:txBody>
          <a:bodyPr/>
          <a:lstStyle/>
          <a:p>
            <a:fld id="{D3448644-DBB7-8640-9029-96266E8D99C8}" type="slidenum">
              <a:rPr lang="en-US" smtClean="0"/>
              <a:t>‹#›</a:t>
            </a:fld>
            <a:endParaRPr lang="en-US" dirty="0"/>
          </a:p>
        </p:txBody>
      </p:sp>
    </p:spTree>
    <p:extLst>
      <p:ext uri="{BB962C8B-B14F-4D97-AF65-F5344CB8AC3E}">
        <p14:creationId xmlns:p14="http://schemas.microsoft.com/office/powerpoint/2010/main" val="395276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227B2E-4F9D-7646-A641-70A8B2718E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86039F-C3ED-3344-AA5F-4E108D3032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092A20-E0FB-E546-AA90-80AF300C14A5}"/>
              </a:ext>
            </a:extLst>
          </p:cNvPr>
          <p:cNvSpPr>
            <a:spLocks noGrp="1"/>
          </p:cNvSpPr>
          <p:nvPr>
            <p:ph type="dt" sz="half" idx="10"/>
          </p:nvPr>
        </p:nvSpPr>
        <p:spPr/>
        <p:txBody>
          <a:bodyPr/>
          <a:lstStyle/>
          <a:p>
            <a:fld id="{BCB59270-5E06-6848-B3AE-7455CD656456}" type="datetimeFigureOut">
              <a:rPr lang="en-US" smtClean="0"/>
              <a:t>4/1/23</a:t>
            </a:fld>
            <a:endParaRPr lang="en-US" dirty="0"/>
          </a:p>
        </p:txBody>
      </p:sp>
      <p:sp>
        <p:nvSpPr>
          <p:cNvPr id="5" name="Footer Placeholder 4">
            <a:extLst>
              <a:ext uri="{FF2B5EF4-FFF2-40B4-BE49-F238E27FC236}">
                <a16:creationId xmlns:a16="http://schemas.microsoft.com/office/drawing/2014/main" id="{9A268940-1F5B-A240-9C06-F6C45D4DE4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1AC578-B3F0-EB4C-B801-5EA0FA8615CE}"/>
              </a:ext>
            </a:extLst>
          </p:cNvPr>
          <p:cNvSpPr>
            <a:spLocks noGrp="1"/>
          </p:cNvSpPr>
          <p:nvPr>
            <p:ph type="sldNum" sz="quarter" idx="12"/>
          </p:nvPr>
        </p:nvSpPr>
        <p:spPr/>
        <p:txBody>
          <a:bodyPr/>
          <a:lstStyle/>
          <a:p>
            <a:fld id="{D3448644-DBB7-8640-9029-96266E8D99C8}" type="slidenum">
              <a:rPr lang="en-US" smtClean="0"/>
              <a:t>‹#›</a:t>
            </a:fld>
            <a:endParaRPr lang="en-US" dirty="0"/>
          </a:p>
        </p:txBody>
      </p:sp>
    </p:spTree>
    <p:extLst>
      <p:ext uri="{BB962C8B-B14F-4D97-AF65-F5344CB8AC3E}">
        <p14:creationId xmlns:p14="http://schemas.microsoft.com/office/powerpoint/2010/main" val="248588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3E4C7-2875-6442-84E8-4E6A649768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C08DF0-ADF7-754A-9A9C-77E47E5AB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12C2C-F46F-CE41-A436-1C12AA8103A9}"/>
              </a:ext>
            </a:extLst>
          </p:cNvPr>
          <p:cNvSpPr>
            <a:spLocks noGrp="1"/>
          </p:cNvSpPr>
          <p:nvPr>
            <p:ph type="dt" sz="half" idx="10"/>
          </p:nvPr>
        </p:nvSpPr>
        <p:spPr/>
        <p:txBody>
          <a:bodyPr/>
          <a:lstStyle/>
          <a:p>
            <a:fld id="{BCB59270-5E06-6848-B3AE-7455CD656456}" type="datetimeFigureOut">
              <a:rPr lang="en-US" smtClean="0"/>
              <a:t>4/1/23</a:t>
            </a:fld>
            <a:endParaRPr lang="en-US" dirty="0"/>
          </a:p>
        </p:txBody>
      </p:sp>
      <p:sp>
        <p:nvSpPr>
          <p:cNvPr id="5" name="Footer Placeholder 4">
            <a:extLst>
              <a:ext uri="{FF2B5EF4-FFF2-40B4-BE49-F238E27FC236}">
                <a16:creationId xmlns:a16="http://schemas.microsoft.com/office/drawing/2014/main" id="{BEEC79E9-DB9A-E747-B155-4419D0B669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0C1F43-934E-CA49-94B0-6C4F93A49B65}"/>
              </a:ext>
            </a:extLst>
          </p:cNvPr>
          <p:cNvSpPr>
            <a:spLocks noGrp="1"/>
          </p:cNvSpPr>
          <p:nvPr>
            <p:ph type="sldNum" sz="quarter" idx="12"/>
          </p:nvPr>
        </p:nvSpPr>
        <p:spPr/>
        <p:txBody>
          <a:bodyPr/>
          <a:lstStyle/>
          <a:p>
            <a:fld id="{D3448644-DBB7-8640-9029-96266E8D99C8}" type="slidenum">
              <a:rPr lang="en-US" smtClean="0"/>
              <a:t>‹#›</a:t>
            </a:fld>
            <a:endParaRPr lang="en-US" dirty="0"/>
          </a:p>
        </p:txBody>
      </p:sp>
    </p:spTree>
    <p:extLst>
      <p:ext uri="{BB962C8B-B14F-4D97-AF65-F5344CB8AC3E}">
        <p14:creationId xmlns:p14="http://schemas.microsoft.com/office/powerpoint/2010/main" val="200173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E251-CAC1-BB4F-901C-DFADD3A1BB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09C6C3-89C9-9145-9990-56822C8819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5AFFE1-5E16-8D46-9545-FC4D63A5FB50}"/>
              </a:ext>
            </a:extLst>
          </p:cNvPr>
          <p:cNvSpPr>
            <a:spLocks noGrp="1"/>
          </p:cNvSpPr>
          <p:nvPr>
            <p:ph type="dt" sz="half" idx="10"/>
          </p:nvPr>
        </p:nvSpPr>
        <p:spPr/>
        <p:txBody>
          <a:bodyPr/>
          <a:lstStyle/>
          <a:p>
            <a:fld id="{BCB59270-5E06-6848-B3AE-7455CD656456}" type="datetimeFigureOut">
              <a:rPr lang="en-US" smtClean="0"/>
              <a:t>4/1/23</a:t>
            </a:fld>
            <a:endParaRPr lang="en-US" dirty="0"/>
          </a:p>
        </p:txBody>
      </p:sp>
      <p:sp>
        <p:nvSpPr>
          <p:cNvPr id="5" name="Footer Placeholder 4">
            <a:extLst>
              <a:ext uri="{FF2B5EF4-FFF2-40B4-BE49-F238E27FC236}">
                <a16:creationId xmlns:a16="http://schemas.microsoft.com/office/drawing/2014/main" id="{5B6BB2FB-07A6-B54D-AED0-01D2E8F1AF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09B01C-4465-E447-ADB3-C28145F61BF8}"/>
              </a:ext>
            </a:extLst>
          </p:cNvPr>
          <p:cNvSpPr>
            <a:spLocks noGrp="1"/>
          </p:cNvSpPr>
          <p:nvPr>
            <p:ph type="sldNum" sz="quarter" idx="12"/>
          </p:nvPr>
        </p:nvSpPr>
        <p:spPr/>
        <p:txBody>
          <a:bodyPr/>
          <a:lstStyle/>
          <a:p>
            <a:fld id="{D3448644-DBB7-8640-9029-96266E8D99C8}" type="slidenum">
              <a:rPr lang="en-US" smtClean="0"/>
              <a:t>‹#›</a:t>
            </a:fld>
            <a:endParaRPr lang="en-US" dirty="0"/>
          </a:p>
        </p:txBody>
      </p:sp>
    </p:spTree>
    <p:extLst>
      <p:ext uri="{BB962C8B-B14F-4D97-AF65-F5344CB8AC3E}">
        <p14:creationId xmlns:p14="http://schemas.microsoft.com/office/powerpoint/2010/main" val="285709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1CBB-63D1-5D48-BBFE-3779E286F0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B5D054-81F6-5E44-8B73-C5C5BBA454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9FF7C0-CB96-8148-82C4-85251D0E7B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B624F3-D2A0-8645-9406-9686BFBFE224}"/>
              </a:ext>
            </a:extLst>
          </p:cNvPr>
          <p:cNvSpPr>
            <a:spLocks noGrp="1"/>
          </p:cNvSpPr>
          <p:nvPr>
            <p:ph type="dt" sz="half" idx="10"/>
          </p:nvPr>
        </p:nvSpPr>
        <p:spPr/>
        <p:txBody>
          <a:bodyPr/>
          <a:lstStyle/>
          <a:p>
            <a:fld id="{BCB59270-5E06-6848-B3AE-7455CD656456}" type="datetimeFigureOut">
              <a:rPr lang="en-US" smtClean="0"/>
              <a:t>4/1/23</a:t>
            </a:fld>
            <a:endParaRPr lang="en-US" dirty="0"/>
          </a:p>
        </p:txBody>
      </p:sp>
      <p:sp>
        <p:nvSpPr>
          <p:cNvPr id="6" name="Footer Placeholder 5">
            <a:extLst>
              <a:ext uri="{FF2B5EF4-FFF2-40B4-BE49-F238E27FC236}">
                <a16:creationId xmlns:a16="http://schemas.microsoft.com/office/drawing/2014/main" id="{65C18B52-BB89-C749-B013-22CF56FC5F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B2982F8-ED99-C14E-B2EB-5911F4A21EA9}"/>
              </a:ext>
            </a:extLst>
          </p:cNvPr>
          <p:cNvSpPr>
            <a:spLocks noGrp="1"/>
          </p:cNvSpPr>
          <p:nvPr>
            <p:ph type="sldNum" sz="quarter" idx="12"/>
          </p:nvPr>
        </p:nvSpPr>
        <p:spPr/>
        <p:txBody>
          <a:bodyPr/>
          <a:lstStyle/>
          <a:p>
            <a:fld id="{D3448644-DBB7-8640-9029-96266E8D99C8}" type="slidenum">
              <a:rPr lang="en-US" smtClean="0"/>
              <a:t>‹#›</a:t>
            </a:fld>
            <a:endParaRPr lang="en-US" dirty="0"/>
          </a:p>
        </p:txBody>
      </p:sp>
    </p:spTree>
    <p:extLst>
      <p:ext uri="{BB962C8B-B14F-4D97-AF65-F5344CB8AC3E}">
        <p14:creationId xmlns:p14="http://schemas.microsoft.com/office/powerpoint/2010/main" val="78479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F6D5B-99E3-8947-8004-A570CE8AF5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651064-CF57-C54E-98D4-5ED94FA560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BC0F8B-6D45-FB46-91D6-5A869A026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C7BE73-4CD3-1840-B4A4-5F8A12B591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3A5C67-F9C6-574C-81FC-10DC4D6323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A8B38-5E39-D64E-911A-6071DFEF52B0}"/>
              </a:ext>
            </a:extLst>
          </p:cNvPr>
          <p:cNvSpPr>
            <a:spLocks noGrp="1"/>
          </p:cNvSpPr>
          <p:nvPr>
            <p:ph type="dt" sz="half" idx="10"/>
          </p:nvPr>
        </p:nvSpPr>
        <p:spPr/>
        <p:txBody>
          <a:bodyPr/>
          <a:lstStyle/>
          <a:p>
            <a:fld id="{BCB59270-5E06-6848-B3AE-7455CD656456}" type="datetimeFigureOut">
              <a:rPr lang="en-US" smtClean="0"/>
              <a:t>4/1/23</a:t>
            </a:fld>
            <a:endParaRPr lang="en-US" dirty="0"/>
          </a:p>
        </p:txBody>
      </p:sp>
      <p:sp>
        <p:nvSpPr>
          <p:cNvPr id="8" name="Footer Placeholder 7">
            <a:extLst>
              <a:ext uri="{FF2B5EF4-FFF2-40B4-BE49-F238E27FC236}">
                <a16:creationId xmlns:a16="http://schemas.microsoft.com/office/drawing/2014/main" id="{CD1B5E12-9247-1849-81DE-20515583A1C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892619E-B2BC-384A-8FD1-AE3D9BB3F1E3}"/>
              </a:ext>
            </a:extLst>
          </p:cNvPr>
          <p:cNvSpPr>
            <a:spLocks noGrp="1"/>
          </p:cNvSpPr>
          <p:nvPr>
            <p:ph type="sldNum" sz="quarter" idx="12"/>
          </p:nvPr>
        </p:nvSpPr>
        <p:spPr/>
        <p:txBody>
          <a:bodyPr/>
          <a:lstStyle/>
          <a:p>
            <a:fld id="{D3448644-DBB7-8640-9029-96266E8D99C8}" type="slidenum">
              <a:rPr lang="en-US" smtClean="0"/>
              <a:t>‹#›</a:t>
            </a:fld>
            <a:endParaRPr lang="en-US" dirty="0"/>
          </a:p>
        </p:txBody>
      </p:sp>
    </p:spTree>
    <p:extLst>
      <p:ext uri="{BB962C8B-B14F-4D97-AF65-F5344CB8AC3E}">
        <p14:creationId xmlns:p14="http://schemas.microsoft.com/office/powerpoint/2010/main" val="8080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7352E-70C3-7B45-ABCB-7B3603369A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19B458-E8D9-8A43-8BDD-2BFC8B5BD3FE}"/>
              </a:ext>
            </a:extLst>
          </p:cNvPr>
          <p:cNvSpPr>
            <a:spLocks noGrp="1"/>
          </p:cNvSpPr>
          <p:nvPr>
            <p:ph type="dt" sz="half" idx="10"/>
          </p:nvPr>
        </p:nvSpPr>
        <p:spPr/>
        <p:txBody>
          <a:bodyPr/>
          <a:lstStyle/>
          <a:p>
            <a:fld id="{BCB59270-5E06-6848-B3AE-7455CD656456}" type="datetimeFigureOut">
              <a:rPr lang="en-US" smtClean="0"/>
              <a:t>4/1/23</a:t>
            </a:fld>
            <a:endParaRPr lang="en-US" dirty="0"/>
          </a:p>
        </p:txBody>
      </p:sp>
      <p:sp>
        <p:nvSpPr>
          <p:cNvPr id="4" name="Footer Placeholder 3">
            <a:extLst>
              <a:ext uri="{FF2B5EF4-FFF2-40B4-BE49-F238E27FC236}">
                <a16:creationId xmlns:a16="http://schemas.microsoft.com/office/drawing/2014/main" id="{42EC76DE-5ADC-A34D-A77C-EF8E8A1155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775D7E8-0CBC-BD40-9EF7-30EB53992EF0}"/>
              </a:ext>
            </a:extLst>
          </p:cNvPr>
          <p:cNvSpPr>
            <a:spLocks noGrp="1"/>
          </p:cNvSpPr>
          <p:nvPr>
            <p:ph type="sldNum" sz="quarter" idx="12"/>
          </p:nvPr>
        </p:nvSpPr>
        <p:spPr/>
        <p:txBody>
          <a:bodyPr/>
          <a:lstStyle/>
          <a:p>
            <a:fld id="{D3448644-DBB7-8640-9029-96266E8D99C8}" type="slidenum">
              <a:rPr lang="en-US" smtClean="0"/>
              <a:t>‹#›</a:t>
            </a:fld>
            <a:endParaRPr lang="en-US" dirty="0"/>
          </a:p>
        </p:txBody>
      </p:sp>
    </p:spTree>
    <p:extLst>
      <p:ext uri="{BB962C8B-B14F-4D97-AF65-F5344CB8AC3E}">
        <p14:creationId xmlns:p14="http://schemas.microsoft.com/office/powerpoint/2010/main" val="92458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2BF0F7-B4DF-9847-A4C8-FD87C9A2777F}"/>
              </a:ext>
            </a:extLst>
          </p:cNvPr>
          <p:cNvSpPr>
            <a:spLocks noGrp="1"/>
          </p:cNvSpPr>
          <p:nvPr>
            <p:ph type="dt" sz="half" idx="10"/>
          </p:nvPr>
        </p:nvSpPr>
        <p:spPr/>
        <p:txBody>
          <a:bodyPr/>
          <a:lstStyle/>
          <a:p>
            <a:fld id="{BCB59270-5E06-6848-B3AE-7455CD656456}" type="datetimeFigureOut">
              <a:rPr lang="en-US" smtClean="0"/>
              <a:t>4/1/23</a:t>
            </a:fld>
            <a:endParaRPr lang="en-US" dirty="0"/>
          </a:p>
        </p:txBody>
      </p:sp>
      <p:sp>
        <p:nvSpPr>
          <p:cNvPr id="3" name="Footer Placeholder 2">
            <a:extLst>
              <a:ext uri="{FF2B5EF4-FFF2-40B4-BE49-F238E27FC236}">
                <a16:creationId xmlns:a16="http://schemas.microsoft.com/office/drawing/2014/main" id="{53CCE85D-1805-E94E-B5AA-A9DF78F5DBD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309A2D-115E-2840-869B-87FE6570D1D6}"/>
              </a:ext>
            </a:extLst>
          </p:cNvPr>
          <p:cNvSpPr>
            <a:spLocks noGrp="1"/>
          </p:cNvSpPr>
          <p:nvPr>
            <p:ph type="sldNum" sz="quarter" idx="12"/>
          </p:nvPr>
        </p:nvSpPr>
        <p:spPr/>
        <p:txBody>
          <a:bodyPr/>
          <a:lstStyle/>
          <a:p>
            <a:fld id="{D3448644-DBB7-8640-9029-96266E8D99C8}" type="slidenum">
              <a:rPr lang="en-US" smtClean="0"/>
              <a:t>‹#›</a:t>
            </a:fld>
            <a:endParaRPr lang="en-US" dirty="0"/>
          </a:p>
        </p:txBody>
      </p:sp>
    </p:spTree>
    <p:extLst>
      <p:ext uri="{BB962C8B-B14F-4D97-AF65-F5344CB8AC3E}">
        <p14:creationId xmlns:p14="http://schemas.microsoft.com/office/powerpoint/2010/main" val="2771433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5B087-4CAF-B04B-B2E7-491B04D1C1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CB95CB-0D60-FA42-8891-612B507E4C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A57C3F-B672-944D-9528-6326818BE2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6F76A1-B77E-4649-A488-ECFE1091250B}"/>
              </a:ext>
            </a:extLst>
          </p:cNvPr>
          <p:cNvSpPr>
            <a:spLocks noGrp="1"/>
          </p:cNvSpPr>
          <p:nvPr>
            <p:ph type="dt" sz="half" idx="10"/>
          </p:nvPr>
        </p:nvSpPr>
        <p:spPr/>
        <p:txBody>
          <a:bodyPr/>
          <a:lstStyle/>
          <a:p>
            <a:fld id="{BCB59270-5E06-6848-B3AE-7455CD656456}" type="datetimeFigureOut">
              <a:rPr lang="en-US" smtClean="0"/>
              <a:t>4/1/23</a:t>
            </a:fld>
            <a:endParaRPr lang="en-US" dirty="0"/>
          </a:p>
        </p:txBody>
      </p:sp>
      <p:sp>
        <p:nvSpPr>
          <p:cNvPr id="6" name="Footer Placeholder 5">
            <a:extLst>
              <a:ext uri="{FF2B5EF4-FFF2-40B4-BE49-F238E27FC236}">
                <a16:creationId xmlns:a16="http://schemas.microsoft.com/office/drawing/2014/main" id="{B2E8763F-344E-1E43-B653-B9214F9FCB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E72915-FFD2-8948-92FC-7EE0FE42108B}"/>
              </a:ext>
            </a:extLst>
          </p:cNvPr>
          <p:cNvSpPr>
            <a:spLocks noGrp="1"/>
          </p:cNvSpPr>
          <p:nvPr>
            <p:ph type="sldNum" sz="quarter" idx="12"/>
          </p:nvPr>
        </p:nvSpPr>
        <p:spPr/>
        <p:txBody>
          <a:bodyPr/>
          <a:lstStyle/>
          <a:p>
            <a:fld id="{D3448644-DBB7-8640-9029-96266E8D99C8}" type="slidenum">
              <a:rPr lang="en-US" smtClean="0"/>
              <a:t>‹#›</a:t>
            </a:fld>
            <a:endParaRPr lang="en-US" dirty="0"/>
          </a:p>
        </p:txBody>
      </p:sp>
    </p:spTree>
    <p:extLst>
      <p:ext uri="{BB962C8B-B14F-4D97-AF65-F5344CB8AC3E}">
        <p14:creationId xmlns:p14="http://schemas.microsoft.com/office/powerpoint/2010/main" val="84554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0174-A6C1-E947-9767-1F6A9FCB5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F3F58C-F38F-3C43-8D0C-1E0FD3C1F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1B33995-73A8-684E-BC50-ACB26D573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98E47D-89E8-B54A-8040-21BE3D332217}"/>
              </a:ext>
            </a:extLst>
          </p:cNvPr>
          <p:cNvSpPr>
            <a:spLocks noGrp="1"/>
          </p:cNvSpPr>
          <p:nvPr>
            <p:ph type="dt" sz="half" idx="10"/>
          </p:nvPr>
        </p:nvSpPr>
        <p:spPr/>
        <p:txBody>
          <a:bodyPr/>
          <a:lstStyle/>
          <a:p>
            <a:fld id="{BCB59270-5E06-6848-B3AE-7455CD656456}" type="datetimeFigureOut">
              <a:rPr lang="en-US" smtClean="0"/>
              <a:t>4/1/23</a:t>
            </a:fld>
            <a:endParaRPr lang="en-US" dirty="0"/>
          </a:p>
        </p:txBody>
      </p:sp>
      <p:sp>
        <p:nvSpPr>
          <p:cNvPr id="6" name="Footer Placeholder 5">
            <a:extLst>
              <a:ext uri="{FF2B5EF4-FFF2-40B4-BE49-F238E27FC236}">
                <a16:creationId xmlns:a16="http://schemas.microsoft.com/office/drawing/2014/main" id="{D7631AF6-6FB2-864B-B017-488F3B6243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6FAD13-6BC0-D04F-9E37-49FF7A2606DD}"/>
              </a:ext>
            </a:extLst>
          </p:cNvPr>
          <p:cNvSpPr>
            <a:spLocks noGrp="1"/>
          </p:cNvSpPr>
          <p:nvPr>
            <p:ph type="sldNum" sz="quarter" idx="12"/>
          </p:nvPr>
        </p:nvSpPr>
        <p:spPr/>
        <p:txBody>
          <a:bodyPr/>
          <a:lstStyle/>
          <a:p>
            <a:fld id="{D3448644-DBB7-8640-9029-96266E8D99C8}" type="slidenum">
              <a:rPr lang="en-US" smtClean="0"/>
              <a:t>‹#›</a:t>
            </a:fld>
            <a:endParaRPr lang="en-US" dirty="0"/>
          </a:p>
        </p:txBody>
      </p:sp>
    </p:spTree>
    <p:extLst>
      <p:ext uri="{BB962C8B-B14F-4D97-AF65-F5344CB8AC3E}">
        <p14:creationId xmlns:p14="http://schemas.microsoft.com/office/powerpoint/2010/main" val="198477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81EDA0-39BF-F64C-AE81-068B9D97E1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8BD90-FBE1-FA41-BA78-7805F6F89F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0D0D7-3565-9D43-AC74-325E9666F5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59270-5E06-6848-B3AE-7455CD656456}" type="datetimeFigureOut">
              <a:rPr lang="en-US" smtClean="0"/>
              <a:t>4/1/23</a:t>
            </a:fld>
            <a:endParaRPr lang="en-US" dirty="0"/>
          </a:p>
        </p:txBody>
      </p:sp>
      <p:sp>
        <p:nvSpPr>
          <p:cNvPr id="5" name="Footer Placeholder 4">
            <a:extLst>
              <a:ext uri="{FF2B5EF4-FFF2-40B4-BE49-F238E27FC236}">
                <a16:creationId xmlns:a16="http://schemas.microsoft.com/office/drawing/2014/main" id="{35A2099F-8620-2047-AA01-44F6E7353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E92718-AA43-1E47-9D5A-8D53EAC676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48644-DBB7-8640-9029-96266E8D99C8}" type="slidenum">
              <a:rPr lang="en-US" smtClean="0"/>
              <a:t>‹#›</a:t>
            </a:fld>
            <a:endParaRPr lang="en-US" dirty="0"/>
          </a:p>
        </p:txBody>
      </p:sp>
    </p:spTree>
    <p:extLst>
      <p:ext uri="{BB962C8B-B14F-4D97-AF65-F5344CB8AC3E}">
        <p14:creationId xmlns:p14="http://schemas.microsoft.com/office/powerpoint/2010/main" val="100194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0B3F31-2451-0B44-9FE4-8BA023E52759}"/>
              </a:ext>
            </a:extLst>
          </p:cNvPr>
          <p:cNvSpPr txBox="1"/>
          <p:nvPr/>
        </p:nvSpPr>
        <p:spPr>
          <a:xfrm>
            <a:off x="2988593" y="1872212"/>
            <a:ext cx="6467061" cy="1323439"/>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Biomedical Data Science:</a:t>
            </a:r>
          </a:p>
          <a:p>
            <a:pPr algn="ct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Single Cell Workshop</a:t>
            </a:r>
          </a:p>
        </p:txBody>
      </p:sp>
      <p:sp>
        <p:nvSpPr>
          <p:cNvPr id="5" name="TextBox 4">
            <a:extLst>
              <a:ext uri="{FF2B5EF4-FFF2-40B4-BE49-F238E27FC236}">
                <a16:creationId xmlns:a16="http://schemas.microsoft.com/office/drawing/2014/main" id="{37D4BF01-D323-F541-9AC1-764298DDBBAD}"/>
              </a:ext>
            </a:extLst>
          </p:cNvPr>
          <p:cNvSpPr txBox="1"/>
          <p:nvPr/>
        </p:nvSpPr>
        <p:spPr>
          <a:xfrm>
            <a:off x="3231931" y="3429000"/>
            <a:ext cx="5728138" cy="1908215"/>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Donglu Bai</a:t>
            </a:r>
          </a:p>
          <a:p>
            <a:pPr algn="ctr"/>
            <a:r>
              <a:rPr lang="en-US" sz="2000" dirty="0">
                <a:latin typeface="Times New Roman" panose="02020603050405020304" pitchFamily="18" charset="0"/>
                <a:cs typeface="Times New Roman" panose="02020603050405020304" pitchFamily="18" charset="0"/>
              </a:rPr>
              <a:t>TA Lecture for CBB 752</a:t>
            </a:r>
          </a:p>
          <a:p>
            <a:pPr algn="ctr"/>
            <a:r>
              <a:rPr lang="en-US" sz="2000" dirty="0">
                <a:latin typeface="Times New Roman" panose="02020603050405020304" pitchFamily="18" charset="0"/>
                <a:cs typeface="Times New Roman" panose="02020603050405020304" pitchFamily="18" charset="0"/>
              </a:rPr>
              <a:t>Biomedical Data Science: Mining and Modeling </a:t>
            </a:r>
          </a:p>
          <a:p>
            <a:pPr algn="ctr"/>
            <a:r>
              <a:rPr lang="en-US" sz="2000" dirty="0">
                <a:latin typeface="Times New Roman" panose="02020603050405020304" pitchFamily="18" charset="0"/>
                <a:cs typeface="Times New Roman" panose="02020603050405020304" pitchFamily="18" charset="0"/>
              </a:rPr>
              <a:t>Spring, 2023</a:t>
            </a:r>
          </a:p>
          <a:p>
            <a:pPr algn="ctr"/>
            <a:r>
              <a:rPr lang="en-US" sz="2000" dirty="0">
                <a:latin typeface="Times New Roman" panose="02020603050405020304" pitchFamily="18" charset="0"/>
                <a:cs typeface="Times New Roman" panose="02020603050405020304" pitchFamily="18" charset="0"/>
              </a:rPr>
              <a:t>Yale University </a:t>
            </a:r>
          </a:p>
          <a:p>
            <a:endParaRPr lang="en-US" dirty="0"/>
          </a:p>
        </p:txBody>
      </p:sp>
      <p:sp>
        <p:nvSpPr>
          <p:cNvPr id="6" name="TextBox 5">
            <a:extLst>
              <a:ext uri="{FF2B5EF4-FFF2-40B4-BE49-F238E27FC236}">
                <a16:creationId xmlns:a16="http://schemas.microsoft.com/office/drawing/2014/main" id="{24523432-44FB-B34F-A2E5-EFAE9193FE94}"/>
              </a:ext>
            </a:extLst>
          </p:cNvPr>
          <p:cNvSpPr txBox="1"/>
          <p:nvPr/>
        </p:nvSpPr>
        <p:spPr>
          <a:xfrm>
            <a:off x="11728174" y="6519446"/>
            <a:ext cx="715617" cy="338554"/>
          </a:xfrm>
          <a:prstGeom prst="rect">
            <a:avLst/>
          </a:prstGeom>
          <a:noFill/>
        </p:spPr>
        <p:txBody>
          <a:bodyPr wrap="square" rtlCol="0">
            <a:spAutoFit/>
          </a:bodyPr>
          <a:lstStyle/>
          <a:p>
            <a:r>
              <a:rPr lang="en-US" sz="1600" dirty="0"/>
              <a:t>1</a:t>
            </a:r>
          </a:p>
        </p:txBody>
      </p:sp>
    </p:spTree>
    <p:extLst>
      <p:ext uri="{BB962C8B-B14F-4D97-AF65-F5344CB8AC3E}">
        <p14:creationId xmlns:p14="http://schemas.microsoft.com/office/powerpoint/2010/main" val="429758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BB5F8-49E0-EA47-9659-4A73748E92C4}"/>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Assess the quality metrics</a:t>
            </a:r>
          </a:p>
        </p:txBody>
      </p:sp>
      <p:sp>
        <p:nvSpPr>
          <p:cNvPr id="5" name="TextBox 4">
            <a:extLst>
              <a:ext uri="{FF2B5EF4-FFF2-40B4-BE49-F238E27FC236}">
                <a16:creationId xmlns:a16="http://schemas.microsoft.com/office/drawing/2014/main" id="{F6F9574B-D37E-2640-9F41-BBAF63406936}"/>
              </a:ext>
            </a:extLst>
          </p:cNvPr>
          <p:cNvSpPr txBox="1"/>
          <p:nvPr/>
        </p:nvSpPr>
        <p:spPr>
          <a:xfrm>
            <a:off x="1061357" y="2190114"/>
            <a:ext cx="3946781" cy="224676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Joint filtering effects</a:t>
            </a:r>
          </a:p>
          <a:p>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 general rule</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of thumb is to set thresholds for individual metrics as permissive as possible and consider the joint effects of these metrics</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7" name="Picture 6" descr="Chart, line chart&#10;&#10;Description automatically generated">
            <a:extLst>
              <a:ext uri="{FF2B5EF4-FFF2-40B4-BE49-F238E27FC236}">
                <a16:creationId xmlns:a16="http://schemas.microsoft.com/office/drawing/2014/main" id="{D7187532-C451-DE49-BCDA-D49E71E8D262}"/>
              </a:ext>
            </a:extLst>
          </p:cNvPr>
          <p:cNvPicPr>
            <a:picLocks noChangeAspect="1"/>
          </p:cNvPicPr>
          <p:nvPr/>
        </p:nvPicPr>
        <p:blipFill>
          <a:blip r:embed="rId3"/>
          <a:stretch>
            <a:fillRect/>
          </a:stretch>
        </p:blipFill>
        <p:spPr>
          <a:xfrm>
            <a:off x="5846871" y="1099111"/>
            <a:ext cx="5455074" cy="4292861"/>
          </a:xfrm>
          <a:prstGeom prst="rect">
            <a:avLst/>
          </a:prstGeom>
        </p:spPr>
      </p:pic>
      <p:sp>
        <p:nvSpPr>
          <p:cNvPr id="8" name="TextBox 7">
            <a:extLst>
              <a:ext uri="{FF2B5EF4-FFF2-40B4-BE49-F238E27FC236}">
                <a16:creationId xmlns:a16="http://schemas.microsoft.com/office/drawing/2014/main" id="{D236417C-5F66-2A4C-A70C-6EBD576CE154}"/>
              </a:ext>
            </a:extLst>
          </p:cNvPr>
          <p:cNvSpPr txBox="1"/>
          <p:nvPr/>
        </p:nvSpPr>
        <p:spPr>
          <a:xfrm>
            <a:off x="11728174" y="6519446"/>
            <a:ext cx="715617" cy="338554"/>
          </a:xfrm>
          <a:prstGeom prst="rect">
            <a:avLst/>
          </a:prstGeom>
          <a:noFill/>
        </p:spPr>
        <p:txBody>
          <a:bodyPr wrap="square" rtlCol="0">
            <a:spAutoFit/>
          </a:bodyPr>
          <a:lstStyle/>
          <a:p>
            <a:r>
              <a:rPr lang="en-US" sz="1600" dirty="0"/>
              <a:t>10</a:t>
            </a:r>
          </a:p>
        </p:txBody>
      </p:sp>
      <p:sp>
        <p:nvSpPr>
          <p:cNvPr id="9" name="TextBox 8">
            <a:extLst>
              <a:ext uri="{FF2B5EF4-FFF2-40B4-BE49-F238E27FC236}">
                <a16:creationId xmlns:a16="http://schemas.microsoft.com/office/drawing/2014/main" id="{36CD19D8-DC70-5449-90FF-A5743EF59C7F}"/>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11" name="Down Arrow 10">
            <a:extLst>
              <a:ext uri="{FF2B5EF4-FFF2-40B4-BE49-F238E27FC236}">
                <a16:creationId xmlns:a16="http://schemas.microsoft.com/office/drawing/2014/main" id="{1DBEEC00-B3B5-3B4E-AF2A-81B75A39BD37}"/>
              </a:ext>
            </a:extLst>
          </p:cNvPr>
          <p:cNvSpPr/>
          <p:nvPr/>
        </p:nvSpPr>
        <p:spPr>
          <a:xfrm rot="3323015">
            <a:off x="6252447" y="4826574"/>
            <a:ext cx="250491" cy="610528"/>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792DEF3-3C4C-5047-AB5D-2F538C2E56BA}"/>
              </a:ext>
            </a:extLst>
          </p:cNvPr>
          <p:cNvSpPr txBox="1"/>
          <p:nvPr/>
        </p:nvSpPr>
        <p:spPr>
          <a:xfrm>
            <a:off x="4487311" y="5241384"/>
            <a:ext cx="2637240" cy="400110"/>
          </a:xfrm>
          <a:prstGeom prst="rect">
            <a:avLst/>
          </a:prstGeom>
          <a:noFill/>
        </p:spPr>
        <p:txBody>
          <a:bodyPr wrap="square" rtlCol="0">
            <a:spAutoFit/>
          </a:bodyPr>
          <a:lstStyle/>
          <a:p>
            <a:r>
              <a:rPr lang="en-US" sz="2000" dirty="0">
                <a:solidFill>
                  <a:srgbClr val="C00000"/>
                </a:solidFill>
                <a:latin typeface="Times New Roman" panose="02020603050405020304" pitchFamily="18" charset="0"/>
                <a:cs typeface="Times New Roman" panose="02020603050405020304" pitchFamily="18" charset="0"/>
              </a:rPr>
              <a:t>Cells with poor quality</a:t>
            </a:r>
          </a:p>
        </p:txBody>
      </p:sp>
      <p:sp>
        <p:nvSpPr>
          <p:cNvPr id="14" name="TextBox 13">
            <a:extLst>
              <a:ext uri="{FF2B5EF4-FFF2-40B4-BE49-F238E27FC236}">
                <a16:creationId xmlns:a16="http://schemas.microsoft.com/office/drawing/2014/main" id="{91C8B181-0DB3-4943-828A-FD06177E0BBC}"/>
              </a:ext>
            </a:extLst>
          </p:cNvPr>
          <p:cNvSpPr txBox="1"/>
          <p:nvPr/>
        </p:nvSpPr>
        <p:spPr>
          <a:xfrm>
            <a:off x="9792935" y="4315376"/>
            <a:ext cx="2860943" cy="707886"/>
          </a:xfrm>
          <a:prstGeom prst="rect">
            <a:avLst/>
          </a:prstGeom>
          <a:noFill/>
        </p:spPr>
        <p:txBody>
          <a:bodyPr wrap="square" rtlCol="0">
            <a:spAutoFit/>
          </a:bodyPr>
          <a:lstStyle/>
          <a:p>
            <a:r>
              <a:rPr lang="en-US" sz="2000" dirty="0">
                <a:solidFill>
                  <a:srgbClr val="C00000"/>
                </a:solidFill>
                <a:latin typeface="Times New Roman" panose="02020603050405020304" pitchFamily="18" charset="0"/>
                <a:cs typeface="Times New Roman" panose="02020603050405020304" pitchFamily="18" charset="0"/>
              </a:rPr>
              <a:t>Dying cells/low complexity cell types</a:t>
            </a:r>
          </a:p>
        </p:txBody>
      </p:sp>
      <p:sp>
        <p:nvSpPr>
          <p:cNvPr id="15" name="Down Arrow 14">
            <a:extLst>
              <a:ext uri="{FF2B5EF4-FFF2-40B4-BE49-F238E27FC236}">
                <a16:creationId xmlns:a16="http://schemas.microsoft.com/office/drawing/2014/main" id="{04A289B1-8585-F04A-8A8C-BC686459740C}"/>
              </a:ext>
            </a:extLst>
          </p:cNvPr>
          <p:cNvSpPr/>
          <p:nvPr/>
        </p:nvSpPr>
        <p:spPr>
          <a:xfrm rot="16200000">
            <a:off x="9205812" y="3892815"/>
            <a:ext cx="250491" cy="610528"/>
          </a:xfrm>
          <a:prstGeom prst="down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8E1D4AD-414A-1D48-AA20-B91ED5EDA53D}"/>
              </a:ext>
            </a:extLst>
          </p:cNvPr>
          <p:cNvSpPr txBox="1"/>
          <p:nvPr/>
        </p:nvSpPr>
        <p:spPr>
          <a:xfrm>
            <a:off x="4487311" y="5601279"/>
            <a:ext cx="2276769" cy="707886"/>
          </a:xfrm>
          <a:prstGeom prst="rect">
            <a:avLst/>
          </a:prstGeom>
          <a:noFill/>
        </p:spPr>
        <p:txBody>
          <a:bodyPr wrap="square" rtlCol="0">
            <a:spAutoFit/>
          </a:bodyPr>
          <a:lstStyle/>
          <a:p>
            <a:r>
              <a:rPr lang="en-US" sz="2000" dirty="0">
                <a:solidFill>
                  <a:srgbClr val="C00000"/>
                </a:solidFill>
                <a:latin typeface="Times New Roman" panose="02020603050405020304" pitchFamily="18" charset="0"/>
                <a:cs typeface="Times New Roman" panose="02020603050405020304" pitchFamily="18" charset="0"/>
              </a:rPr>
              <a:t>High mitochondrial read fractions</a:t>
            </a:r>
          </a:p>
        </p:txBody>
      </p:sp>
      <p:cxnSp>
        <p:nvCxnSpPr>
          <p:cNvPr id="17" name="Straight Connector 16">
            <a:extLst>
              <a:ext uri="{FF2B5EF4-FFF2-40B4-BE49-F238E27FC236}">
                <a16:creationId xmlns:a16="http://schemas.microsoft.com/office/drawing/2014/main" id="{3D6B7368-55B9-5744-8B62-D90ACCC3EA09}"/>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2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CC8F69-0C41-3946-B746-B8B6A80AAA53}"/>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Filtering</a:t>
            </a:r>
          </a:p>
        </p:txBody>
      </p:sp>
      <p:sp>
        <p:nvSpPr>
          <p:cNvPr id="5" name="TextBox 4">
            <a:extLst>
              <a:ext uri="{FF2B5EF4-FFF2-40B4-BE49-F238E27FC236}">
                <a16:creationId xmlns:a16="http://schemas.microsoft.com/office/drawing/2014/main" id="{0EACCA25-F2E1-C542-B4FD-BDEA26D5FC3B}"/>
              </a:ext>
            </a:extLst>
          </p:cNvPr>
          <p:cNvSpPr txBox="1"/>
          <p:nvPr/>
        </p:nvSpPr>
        <p:spPr>
          <a:xfrm>
            <a:off x="1366156" y="1111410"/>
            <a:ext cx="3946781" cy="1938992"/>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Cell-level filtering</a:t>
            </a:r>
          </a:p>
          <a:p>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of UMI &gt;500</a:t>
            </a:r>
          </a:p>
          <a:p>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of Gene &gt;250</a:t>
            </a:r>
          </a:p>
          <a:p>
            <a:r>
              <a:rPr lang="en-US" sz="2000" dirty="0">
                <a:latin typeface="Times New Roman" panose="02020603050405020304" pitchFamily="18" charset="0"/>
                <a:cs typeface="Times New Roman" panose="02020603050405020304" pitchFamily="18" charset="0"/>
              </a:rPr>
              <a:t>-log10GenesPerUMI &gt;0.8</a:t>
            </a:r>
          </a:p>
          <a:p>
            <a:r>
              <a:rPr lang="en-US" sz="2000" dirty="0">
                <a:latin typeface="Times New Roman" panose="02020603050405020304" pitchFamily="18" charset="0"/>
                <a:cs typeface="Times New Roman" panose="02020603050405020304" pitchFamily="18" charset="0"/>
              </a:rPr>
              <a:t>-mitoRatio &lt;0.2</a:t>
            </a:r>
          </a:p>
          <a:p>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413DD77-A3AD-ED45-8884-FE7F97D4BEEB}"/>
              </a:ext>
            </a:extLst>
          </p:cNvPr>
          <p:cNvSpPr txBox="1"/>
          <p:nvPr/>
        </p:nvSpPr>
        <p:spPr>
          <a:xfrm>
            <a:off x="6221894" y="1111410"/>
            <a:ext cx="6096000" cy="707886"/>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Gene-level filtering</a:t>
            </a:r>
          </a:p>
          <a:p>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remove genes with zero counts from our data</a:t>
            </a:r>
            <a:endParaRPr lang="en-US" sz="2000"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D9F27000-AF55-0F4E-85E0-CCB41CC0D6DC}"/>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8F14B5E-6234-9944-ACF6-76C4D6F3D31E}"/>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10" name="TextBox 9">
            <a:extLst>
              <a:ext uri="{FF2B5EF4-FFF2-40B4-BE49-F238E27FC236}">
                <a16:creationId xmlns:a16="http://schemas.microsoft.com/office/drawing/2014/main" id="{93B045F9-F94A-3542-81E8-5E30251892B8}"/>
              </a:ext>
            </a:extLst>
          </p:cNvPr>
          <p:cNvSpPr txBox="1"/>
          <p:nvPr/>
        </p:nvSpPr>
        <p:spPr>
          <a:xfrm>
            <a:off x="11728174" y="6519446"/>
            <a:ext cx="715617" cy="338554"/>
          </a:xfrm>
          <a:prstGeom prst="rect">
            <a:avLst/>
          </a:prstGeom>
          <a:noFill/>
        </p:spPr>
        <p:txBody>
          <a:bodyPr wrap="square" rtlCol="0">
            <a:spAutoFit/>
          </a:bodyPr>
          <a:lstStyle/>
          <a:p>
            <a:r>
              <a:rPr lang="en-US" sz="1600" dirty="0"/>
              <a:t>11</a:t>
            </a:r>
          </a:p>
        </p:txBody>
      </p:sp>
      <p:pic>
        <p:nvPicPr>
          <p:cNvPr id="12" name="Picture 11">
            <a:extLst>
              <a:ext uri="{FF2B5EF4-FFF2-40B4-BE49-F238E27FC236}">
                <a16:creationId xmlns:a16="http://schemas.microsoft.com/office/drawing/2014/main" id="{43D6DD49-F876-1749-B01F-A793B4FD0527}"/>
              </a:ext>
            </a:extLst>
          </p:cNvPr>
          <p:cNvPicPr>
            <a:picLocks noChangeAspect="1"/>
          </p:cNvPicPr>
          <p:nvPr/>
        </p:nvPicPr>
        <p:blipFill>
          <a:blip r:embed="rId3"/>
          <a:stretch>
            <a:fillRect/>
          </a:stretch>
        </p:blipFill>
        <p:spPr>
          <a:xfrm>
            <a:off x="6243982" y="1987445"/>
            <a:ext cx="5842000" cy="254000"/>
          </a:xfrm>
          <a:prstGeom prst="rect">
            <a:avLst/>
          </a:prstGeom>
        </p:spPr>
      </p:pic>
      <p:pic>
        <p:nvPicPr>
          <p:cNvPr id="14" name="Picture 13">
            <a:extLst>
              <a:ext uri="{FF2B5EF4-FFF2-40B4-BE49-F238E27FC236}">
                <a16:creationId xmlns:a16="http://schemas.microsoft.com/office/drawing/2014/main" id="{DBD32F40-1983-0544-9E9F-2010FC27108A}"/>
              </a:ext>
            </a:extLst>
          </p:cNvPr>
          <p:cNvPicPr>
            <a:picLocks noChangeAspect="1"/>
          </p:cNvPicPr>
          <p:nvPr/>
        </p:nvPicPr>
        <p:blipFill>
          <a:blip r:embed="rId4"/>
          <a:stretch>
            <a:fillRect/>
          </a:stretch>
        </p:blipFill>
        <p:spPr>
          <a:xfrm>
            <a:off x="6243982" y="2480089"/>
            <a:ext cx="1803400" cy="241300"/>
          </a:xfrm>
          <a:prstGeom prst="rect">
            <a:avLst/>
          </a:prstGeom>
        </p:spPr>
      </p:pic>
      <p:sp>
        <p:nvSpPr>
          <p:cNvPr id="16" name="TextBox 15">
            <a:extLst>
              <a:ext uri="{FF2B5EF4-FFF2-40B4-BE49-F238E27FC236}">
                <a16:creationId xmlns:a16="http://schemas.microsoft.com/office/drawing/2014/main" id="{10D9CD90-FD10-3D44-91D0-A059FA93B181}"/>
              </a:ext>
            </a:extLst>
          </p:cNvPr>
          <p:cNvSpPr txBox="1"/>
          <p:nvPr/>
        </p:nvSpPr>
        <p:spPr>
          <a:xfrm>
            <a:off x="6116982" y="2808780"/>
            <a:ext cx="6096000" cy="1323439"/>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output a logical matrix for each gene on if there are more than zero counts per cell</a:t>
            </a:r>
          </a:p>
          <a:p>
            <a:r>
              <a:rPr lang="en-US" sz="2000" dirty="0">
                <a:latin typeface="Times New Roman" panose="02020603050405020304" pitchFamily="18" charset="0"/>
                <a:cs typeface="Times New Roman" panose="02020603050405020304" pitchFamily="18" charset="0"/>
              </a:rPr>
              <a:t>-keep only genes which are expressed in 10 or more cells; remove zero count</a:t>
            </a:r>
          </a:p>
        </p:txBody>
      </p:sp>
      <p:pic>
        <p:nvPicPr>
          <p:cNvPr id="18" name="Picture 17" descr="Graphical user interface, text, application&#10;&#10;Description automatically generated">
            <a:extLst>
              <a:ext uri="{FF2B5EF4-FFF2-40B4-BE49-F238E27FC236}">
                <a16:creationId xmlns:a16="http://schemas.microsoft.com/office/drawing/2014/main" id="{3E2F58F8-3A3D-324E-A0DB-ED9FB6AE268C}"/>
              </a:ext>
            </a:extLst>
          </p:cNvPr>
          <p:cNvPicPr>
            <a:picLocks noChangeAspect="1"/>
          </p:cNvPicPr>
          <p:nvPr/>
        </p:nvPicPr>
        <p:blipFill>
          <a:blip r:embed="rId5"/>
          <a:stretch>
            <a:fillRect/>
          </a:stretch>
        </p:blipFill>
        <p:spPr>
          <a:xfrm>
            <a:off x="6221894" y="4286477"/>
            <a:ext cx="5075575" cy="974633"/>
          </a:xfrm>
          <a:prstGeom prst="rect">
            <a:avLst/>
          </a:prstGeom>
        </p:spPr>
      </p:pic>
    </p:spTree>
    <p:extLst>
      <p:ext uri="{BB962C8B-B14F-4D97-AF65-F5344CB8AC3E}">
        <p14:creationId xmlns:p14="http://schemas.microsoft.com/office/powerpoint/2010/main" val="35345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725351-4EDC-C64D-9E7A-5F2D037A6D93}"/>
              </a:ext>
            </a:extLst>
          </p:cNvPr>
          <p:cNvSpPr txBox="1"/>
          <p:nvPr/>
        </p:nvSpPr>
        <p:spPr>
          <a:xfrm>
            <a:off x="170679" y="248479"/>
            <a:ext cx="5728138"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Normalization and regressing out unwanted variation</a:t>
            </a:r>
          </a:p>
        </p:txBody>
      </p:sp>
      <p:cxnSp>
        <p:nvCxnSpPr>
          <p:cNvPr id="5" name="Straight Connector 4">
            <a:extLst>
              <a:ext uri="{FF2B5EF4-FFF2-40B4-BE49-F238E27FC236}">
                <a16:creationId xmlns:a16="http://schemas.microsoft.com/office/drawing/2014/main" id="{644DA6DD-0A06-D642-B107-F98D623C5C42}"/>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CEDED75-F2B8-784E-97C1-1B3A6992E8CB}"/>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7" name="TextBox 6">
            <a:extLst>
              <a:ext uri="{FF2B5EF4-FFF2-40B4-BE49-F238E27FC236}">
                <a16:creationId xmlns:a16="http://schemas.microsoft.com/office/drawing/2014/main" id="{7F7B36D4-71AC-004A-90CE-04C7481D9F12}"/>
              </a:ext>
            </a:extLst>
          </p:cNvPr>
          <p:cNvSpPr txBox="1"/>
          <p:nvPr/>
        </p:nvSpPr>
        <p:spPr>
          <a:xfrm>
            <a:off x="11728174" y="6519446"/>
            <a:ext cx="715617" cy="338554"/>
          </a:xfrm>
          <a:prstGeom prst="rect">
            <a:avLst/>
          </a:prstGeom>
          <a:noFill/>
        </p:spPr>
        <p:txBody>
          <a:bodyPr wrap="square" rtlCol="0">
            <a:spAutoFit/>
          </a:bodyPr>
          <a:lstStyle/>
          <a:p>
            <a:r>
              <a:rPr lang="en-US" sz="1600" dirty="0"/>
              <a:t>12</a:t>
            </a:r>
          </a:p>
        </p:txBody>
      </p:sp>
      <p:sp>
        <p:nvSpPr>
          <p:cNvPr id="8" name="TextBox 7">
            <a:extLst>
              <a:ext uri="{FF2B5EF4-FFF2-40B4-BE49-F238E27FC236}">
                <a16:creationId xmlns:a16="http://schemas.microsoft.com/office/drawing/2014/main" id="{77D26762-E800-4643-A951-B1F0167A58A5}"/>
              </a:ext>
            </a:extLst>
          </p:cNvPr>
          <p:cNvSpPr txBox="1"/>
          <p:nvPr/>
        </p:nvSpPr>
        <p:spPr>
          <a:xfrm>
            <a:off x="1061357" y="1417700"/>
            <a:ext cx="3946781"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Main factors to consider</a:t>
            </a:r>
          </a:p>
          <a:p>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Sequencing depth</a:t>
            </a:r>
          </a:p>
        </p:txBody>
      </p:sp>
      <p:pic>
        <p:nvPicPr>
          <p:cNvPr id="10" name="Picture 9" descr="Diagram&#10;&#10;Description automatically generated">
            <a:extLst>
              <a:ext uri="{FF2B5EF4-FFF2-40B4-BE49-F238E27FC236}">
                <a16:creationId xmlns:a16="http://schemas.microsoft.com/office/drawing/2014/main" id="{F99C69F1-4237-F84B-974E-C214E1302C83}"/>
              </a:ext>
            </a:extLst>
          </p:cNvPr>
          <p:cNvPicPr>
            <a:picLocks noChangeAspect="1"/>
          </p:cNvPicPr>
          <p:nvPr/>
        </p:nvPicPr>
        <p:blipFill>
          <a:blip r:embed="rId3"/>
          <a:stretch>
            <a:fillRect/>
          </a:stretch>
        </p:blipFill>
        <p:spPr>
          <a:xfrm>
            <a:off x="1237145" y="2340364"/>
            <a:ext cx="4178300" cy="2867722"/>
          </a:xfrm>
          <a:prstGeom prst="rect">
            <a:avLst/>
          </a:prstGeom>
        </p:spPr>
      </p:pic>
      <p:sp>
        <p:nvSpPr>
          <p:cNvPr id="11" name="TextBox 10">
            <a:extLst>
              <a:ext uri="{FF2B5EF4-FFF2-40B4-BE49-F238E27FC236}">
                <a16:creationId xmlns:a16="http://schemas.microsoft.com/office/drawing/2014/main" id="{9F1F810C-479E-5D4B-BF53-97036EEDC1ED}"/>
              </a:ext>
            </a:extLst>
          </p:cNvPr>
          <p:cNvSpPr txBox="1"/>
          <p:nvPr/>
        </p:nvSpPr>
        <p:spPr>
          <a:xfrm>
            <a:off x="6965200" y="1417700"/>
            <a:ext cx="3946781" cy="707886"/>
          </a:xfrm>
          <a:prstGeom prst="rect">
            <a:avLst/>
          </a:prstGeom>
          <a:noFill/>
        </p:spPr>
        <p:txBody>
          <a:bodyPr wrap="square" rtlCol="0">
            <a:spAutoFit/>
          </a:bodyPr>
          <a:lstStyle/>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Gene length</a:t>
            </a:r>
          </a:p>
        </p:txBody>
      </p:sp>
      <p:grpSp>
        <p:nvGrpSpPr>
          <p:cNvPr id="15" name="Group 14">
            <a:extLst>
              <a:ext uri="{FF2B5EF4-FFF2-40B4-BE49-F238E27FC236}">
                <a16:creationId xmlns:a16="http://schemas.microsoft.com/office/drawing/2014/main" id="{E943024E-5536-1943-97D7-49EB268FF4F0}"/>
              </a:ext>
            </a:extLst>
          </p:cNvPr>
          <p:cNvGrpSpPr/>
          <p:nvPr/>
        </p:nvGrpSpPr>
        <p:grpSpPr>
          <a:xfrm>
            <a:off x="6644036" y="2340364"/>
            <a:ext cx="3308347" cy="3397827"/>
            <a:chOff x="6776557" y="2340364"/>
            <a:chExt cx="3308347" cy="3397827"/>
          </a:xfrm>
        </p:grpSpPr>
        <p:pic>
          <p:nvPicPr>
            <p:cNvPr id="13" name="Picture 12" descr="Text&#10;&#10;Description automatically generated">
              <a:extLst>
                <a:ext uri="{FF2B5EF4-FFF2-40B4-BE49-F238E27FC236}">
                  <a16:creationId xmlns:a16="http://schemas.microsoft.com/office/drawing/2014/main" id="{DCB847E0-EF45-D747-948B-61B5EC3F38B5}"/>
                </a:ext>
              </a:extLst>
            </p:cNvPr>
            <p:cNvPicPr>
              <a:picLocks noChangeAspect="1"/>
            </p:cNvPicPr>
            <p:nvPr/>
          </p:nvPicPr>
          <p:blipFill>
            <a:blip r:embed="rId4"/>
            <a:stretch>
              <a:fillRect/>
            </a:stretch>
          </p:blipFill>
          <p:spPr>
            <a:xfrm>
              <a:off x="6776557" y="2340364"/>
              <a:ext cx="3200400" cy="3099932"/>
            </a:xfrm>
            <a:prstGeom prst="rect">
              <a:avLst/>
            </a:prstGeom>
          </p:spPr>
        </p:pic>
        <p:sp>
          <p:nvSpPr>
            <p:cNvPr id="14" name="Rectangle 13">
              <a:extLst>
                <a:ext uri="{FF2B5EF4-FFF2-40B4-BE49-F238E27FC236}">
                  <a16:creationId xmlns:a16="http://schemas.microsoft.com/office/drawing/2014/main" id="{C44C345A-7DC0-E74B-84F7-A8C7C9387584}"/>
                </a:ext>
              </a:extLst>
            </p:cNvPr>
            <p:cNvSpPr/>
            <p:nvPr/>
          </p:nvSpPr>
          <p:spPr>
            <a:xfrm>
              <a:off x="6776557" y="5208086"/>
              <a:ext cx="3308347" cy="530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07500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7A2EDD-205C-2A4F-AE20-851FE873F4FB}"/>
              </a:ext>
            </a:extLst>
          </p:cNvPr>
          <p:cNvSpPr txBox="1"/>
          <p:nvPr/>
        </p:nvSpPr>
        <p:spPr>
          <a:xfrm>
            <a:off x="170679" y="248479"/>
            <a:ext cx="5728138"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Normalization and regressing out unwanted variation</a:t>
            </a:r>
          </a:p>
        </p:txBody>
      </p:sp>
      <p:sp>
        <p:nvSpPr>
          <p:cNvPr id="5" name="TextBox 4">
            <a:extLst>
              <a:ext uri="{FF2B5EF4-FFF2-40B4-BE49-F238E27FC236}">
                <a16:creationId xmlns:a16="http://schemas.microsoft.com/office/drawing/2014/main" id="{9232A3F3-E93B-8F49-99CA-DB5F78348BC4}"/>
              </a:ext>
            </a:extLst>
          </p:cNvPr>
          <p:cNvSpPr txBox="1"/>
          <p:nvPr/>
        </p:nvSpPr>
        <p:spPr>
          <a:xfrm>
            <a:off x="1061357" y="1417700"/>
            <a:ext cx="3946781"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Methods</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for scRNA-seq normalization</a:t>
            </a:r>
            <a:endParaRPr lang="en-US" sz="2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8B65490-13CD-1841-B08B-110A39AF89CC}"/>
              </a:ext>
            </a:extLst>
          </p:cNvPr>
          <p:cNvSpPr txBox="1"/>
          <p:nvPr/>
        </p:nvSpPr>
        <p:spPr>
          <a:xfrm>
            <a:off x="1444487" y="2358887"/>
            <a:ext cx="10045148" cy="2862322"/>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Scaling</a:t>
            </a:r>
          </a:p>
          <a:p>
            <a:r>
              <a:rPr lang="en-US" sz="2000" dirty="0">
                <a:latin typeface="Times New Roman" panose="02020603050405020304" pitchFamily="18" charset="0"/>
                <a:cs typeface="Times New Roman" panose="02020603050405020304" pitchFamily="18" charset="0"/>
              </a:rPr>
              <a:t>      multiply each UMI count by a cell specific factor to get all cells to have the same UMI counts</a:t>
            </a:r>
          </a:p>
          <a:p>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(not interested in comparing absolute counts between cells)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-Transformation</a:t>
            </a:r>
          </a:p>
          <a:p>
            <a:r>
              <a:rPr lang="en-US" sz="2000" dirty="0">
                <a:latin typeface="Times New Roman" panose="02020603050405020304" pitchFamily="18" charset="0"/>
                <a:cs typeface="Times New Roman" panose="02020603050405020304" pitchFamily="18" charset="0"/>
              </a:rPr>
              <a:t>      Pearson residuals for transformation </a:t>
            </a:r>
          </a:p>
          <a:p>
            <a:r>
              <a:rPr lang="en-US" sz="2000" dirty="0">
                <a:solidFill>
                  <a:srgbClr val="C00000"/>
                </a:solidFill>
                <a:latin typeface="Times New Roman" panose="02020603050405020304" pitchFamily="18" charset="0"/>
                <a:cs typeface="Times New Roman" panose="02020603050405020304" pitchFamily="18" charset="0"/>
              </a:rPr>
              <a:t>       (construct GLM for each gene with UMI as the response and sequencing depth as the explanatory variable to obtain residuals with normalized data values</a:t>
            </a:r>
            <a:r>
              <a:rPr lang="en-US" dirty="0">
                <a:solidFill>
                  <a:srgbClr val="C00000"/>
                </a:solidFill>
                <a:latin typeface="Times New Roman" panose="02020603050405020304" pitchFamily="18" charset="0"/>
                <a:cs typeface="Times New Roman" panose="02020603050405020304" pitchFamily="18" charset="0"/>
              </a:rPr>
              <a:t>)</a:t>
            </a:r>
            <a:endParaRPr lang="en-US" dirty="0"/>
          </a:p>
        </p:txBody>
      </p:sp>
      <p:cxnSp>
        <p:nvCxnSpPr>
          <p:cNvPr id="7" name="Straight Connector 6">
            <a:extLst>
              <a:ext uri="{FF2B5EF4-FFF2-40B4-BE49-F238E27FC236}">
                <a16:creationId xmlns:a16="http://schemas.microsoft.com/office/drawing/2014/main" id="{91DE44D1-3C4F-5C48-803A-8F354DD70276}"/>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928311E-D4A2-0F48-9426-47071C27DFB7}"/>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9" name="TextBox 8">
            <a:extLst>
              <a:ext uri="{FF2B5EF4-FFF2-40B4-BE49-F238E27FC236}">
                <a16:creationId xmlns:a16="http://schemas.microsoft.com/office/drawing/2014/main" id="{9580C0E5-5D37-A74F-965F-E9748DBACAC4}"/>
              </a:ext>
            </a:extLst>
          </p:cNvPr>
          <p:cNvSpPr txBox="1"/>
          <p:nvPr/>
        </p:nvSpPr>
        <p:spPr>
          <a:xfrm>
            <a:off x="11728174" y="6519446"/>
            <a:ext cx="715617" cy="338554"/>
          </a:xfrm>
          <a:prstGeom prst="rect">
            <a:avLst/>
          </a:prstGeom>
          <a:noFill/>
        </p:spPr>
        <p:txBody>
          <a:bodyPr wrap="square" rtlCol="0">
            <a:spAutoFit/>
          </a:bodyPr>
          <a:lstStyle/>
          <a:p>
            <a:r>
              <a:rPr lang="en-US" sz="1600" dirty="0"/>
              <a:t>13</a:t>
            </a:r>
          </a:p>
        </p:txBody>
      </p:sp>
    </p:spTree>
    <p:extLst>
      <p:ext uri="{BB962C8B-B14F-4D97-AF65-F5344CB8AC3E}">
        <p14:creationId xmlns:p14="http://schemas.microsoft.com/office/powerpoint/2010/main" val="149536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C2FD33-3CAB-7449-ACD7-868BA03066A7}"/>
              </a:ext>
            </a:extLst>
          </p:cNvPr>
          <p:cNvSpPr txBox="1"/>
          <p:nvPr/>
        </p:nvSpPr>
        <p:spPr>
          <a:xfrm>
            <a:off x="170679" y="248479"/>
            <a:ext cx="5728138"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Normalization and regressing out unwanted variation</a:t>
            </a:r>
          </a:p>
        </p:txBody>
      </p:sp>
      <p:sp>
        <p:nvSpPr>
          <p:cNvPr id="5" name="TextBox 4">
            <a:extLst>
              <a:ext uri="{FF2B5EF4-FFF2-40B4-BE49-F238E27FC236}">
                <a16:creationId xmlns:a16="http://schemas.microsoft.com/office/drawing/2014/main" id="{500CB5BC-3331-7A46-84D3-436CA0A83287}"/>
              </a:ext>
            </a:extLst>
          </p:cNvPr>
          <p:cNvSpPr txBox="1"/>
          <p:nvPr/>
        </p:nvSpPr>
        <p:spPr>
          <a:xfrm>
            <a:off x="1061357" y="1417700"/>
            <a:ext cx="3946781"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Explore sources of unwanted variation</a:t>
            </a:r>
          </a:p>
        </p:txBody>
      </p:sp>
      <p:sp>
        <p:nvSpPr>
          <p:cNvPr id="6" name="TextBox 5">
            <a:extLst>
              <a:ext uri="{FF2B5EF4-FFF2-40B4-BE49-F238E27FC236}">
                <a16:creationId xmlns:a16="http://schemas.microsoft.com/office/drawing/2014/main" id="{8DDE46B1-0942-C34E-BEB2-162A56EC73AD}"/>
              </a:ext>
            </a:extLst>
          </p:cNvPr>
          <p:cNvSpPr txBox="1"/>
          <p:nvPr/>
        </p:nvSpPr>
        <p:spPr>
          <a:xfrm>
            <a:off x="1444487" y="2178198"/>
            <a:ext cx="10045148" cy="1323439"/>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One most common biological data correction (uninteresting variation) is the effects of the cell cycle on the transcriptome</a:t>
            </a:r>
          </a:p>
          <a:p>
            <a:r>
              <a:rPr lang="en-US" sz="2000" dirty="0">
                <a:latin typeface="Times New Roman" panose="02020603050405020304" pitchFamily="18" charset="0"/>
                <a:cs typeface="Times New Roman" panose="02020603050405020304" pitchFamily="18" charset="0"/>
              </a:rPr>
              <a:t>-Explore effects of cell cycle (CellCycleScoring() calculates cell phase scores)</a:t>
            </a:r>
          </a:p>
          <a:p>
            <a:r>
              <a:rPr lang="en-US" sz="2000" dirty="0">
                <a:latin typeface="Times New Roman" panose="02020603050405020304" pitchFamily="18" charset="0"/>
                <a:cs typeface="Times New Roman" panose="02020603050405020304" pitchFamily="18" charset="0"/>
              </a:rPr>
              <a:t>-Determine if cell cycle is a major source of variation in our dataset using PCA </a:t>
            </a:r>
            <a:endParaRPr lang="en-US" sz="2000" dirty="0"/>
          </a:p>
        </p:txBody>
      </p:sp>
      <p:pic>
        <p:nvPicPr>
          <p:cNvPr id="8" name="Picture 7" descr="Chart, scatter chart&#10;&#10;Description automatically generated">
            <a:extLst>
              <a:ext uri="{FF2B5EF4-FFF2-40B4-BE49-F238E27FC236}">
                <a16:creationId xmlns:a16="http://schemas.microsoft.com/office/drawing/2014/main" id="{BFBAF7FB-8080-9846-B538-9FC69FD91AB6}"/>
              </a:ext>
            </a:extLst>
          </p:cNvPr>
          <p:cNvPicPr>
            <a:picLocks noChangeAspect="1"/>
          </p:cNvPicPr>
          <p:nvPr/>
        </p:nvPicPr>
        <p:blipFill>
          <a:blip r:embed="rId3"/>
          <a:stretch>
            <a:fillRect/>
          </a:stretch>
        </p:blipFill>
        <p:spPr>
          <a:xfrm>
            <a:off x="2650435" y="3701759"/>
            <a:ext cx="6225261" cy="2738727"/>
          </a:xfrm>
          <a:prstGeom prst="rect">
            <a:avLst/>
          </a:prstGeom>
        </p:spPr>
      </p:pic>
      <p:sp>
        <p:nvSpPr>
          <p:cNvPr id="9" name="TextBox 8">
            <a:extLst>
              <a:ext uri="{FF2B5EF4-FFF2-40B4-BE49-F238E27FC236}">
                <a16:creationId xmlns:a16="http://schemas.microsoft.com/office/drawing/2014/main" id="{CFE6CCE1-2D6E-FA41-B0FF-9DA0D3044997}"/>
              </a:ext>
            </a:extLst>
          </p:cNvPr>
          <p:cNvSpPr txBox="1"/>
          <p:nvPr/>
        </p:nvSpPr>
        <p:spPr>
          <a:xfrm>
            <a:off x="436522" y="4424637"/>
            <a:ext cx="2015930" cy="1015663"/>
          </a:xfrm>
          <a:prstGeom prst="rect">
            <a:avLst/>
          </a:prstGeom>
          <a:noFill/>
        </p:spPr>
        <p:txBody>
          <a:bodyPr wrap="square" rtlCol="0">
            <a:spAutoFit/>
          </a:bodyPr>
          <a:lstStyle/>
          <a:p>
            <a:r>
              <a:rPr lang="en-US" sz="2000" dirty="0">
                <a:solidFill>
                  <a:srgbClr val="C00000"/>
                </a:solidFill>
                <a:latin typeface="Times New Roman" panose="02020603050405020304" pitchFamily="18" charset="0"/>
                <a:cs typeface="Times New Roman" panose="02020603050405020304" pitchFamily="18" charset="0"/>
              </a:rPr>
              <a:t>Not regress out the variation due to cell cycle</a:t>
            </a:r>
          </a:p>
        </p:txBody>
      </p:sp>
      <p:cxnSp>
        <p:nvCxnSpPr>
          <p:cNvPr id="10" name="Straight Connector 9">
            <a:extLst>
              <a:ext uri="{FF2B5EF4-FFF2-40B4-BE49-F238E27FC236}">
                <a16:creationId xmlns:a16="http://schemas.microsoft.com/office/drawing/2014/main" id="{E6A5CC30-A25D-BC43-9E2A-3ACA6106F0B1}"/>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5CA476-5F91-014E-A6E5-177E02B8300B}"/>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12" name="TextBox 11">
            <a:extLst>
              <a:ext uri="{FF2B5EF4-FFF2-40B4-BE49-F238E27FC236}">
                <a16:creationId xmlns:a16="http://schemas.microsoft.com/office/drawing/2014/main" id="{48B8E208-39F3-3F45-BCA2-0014DE541E41}"/>
              </a:ext>
            </a:extLst>
          </p:cNvPr>
          <p:cNvSpPr txBox="1"/>
          <p:nvPr/>
        </p:nvSpPr>
        <p:spPr>
          <a:xfrm>
            <a:off x="11728174" y="6519446"/>
            <a:ext cx="715617" cy="338554"/>
          </a:xfrm>
          <a:prstGeom prst="rect">
            <a:avLst/>
          </a:prstGeom>
          <a:noFill/>
        </p:spPr>
        <p:txBody>
          <a:bodyPr wrap="square" rtlCol="0">
            <a:spAutoFit/>
          </a:bodyPr>
          <a:lstStyle/>
          <a:p>
            <a:r>
              <a:rPr lang="en-US" sz="1600" dirty="0"/>
              <a:t>14</a:t>
            </a:r>
          </a:p>
        </p:txBody>
      </p:sp>
    </p:spTree>
    <p:extLst>
      <p:ext uri="{BB962C8B-B14F-4D97-AF65-F5344CB8AC3E}">
        <p14:creationId xmlns:p14="http://schemas.microsoft.com/office/powerpoint/2010/main" val="2498295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7A45F3-12EA-624E-B2CA-2287E512212D}"/>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Integration</a:t>
            </a:r>
          </a:p>
        </p:txBody>
      </p:sp>
      <p:cxnSp>
        <p:nvCxnSpPr>
          <p:cNvPr id="5" name="Straight Connector 4">
            <a:extLst>
              <a:ext uri="{FF2B5EF4-FFF2-40B4-BE49-F238E27FC236}">
                <a16:creationId xmlns:a16="http://schemas.microsoft.com/office/drawing/2014/main" id="{C89074AC-2D6B-9640-A560-87C6C4C6273E}"/>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C5E1483-D886-4146-9C14-C879F8032C31}"/>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7" name="TextBox 6">
            <a:extLst>
              <a:ext uri="{FF2B5EF4-FFF2-40B4-BE49-F238E27FC236}">
                <a16:creationId xmlns:a16="http://schemas.microsoft.com/office/drawing/2014/main" id="{0AD666D0-6320-3C4F-98D3-FE5E62846D7A}"/>
              </a:ext>
            </a:extLst>
          </p:cNvPr>
          <p:cNvSpPr txBox="1"/>
          <p:nvPr/>
        </p:nvSpPr>
        <p:spPr>
          <a:xfrm>
            <a:off x="11728174" y="6519446"/>
            <a:ext cx="715617" cy="338554"/>
          </a:xfrm>
          <a:prstGeom prst="rect">
            <a:avLst/>
          </a:prstGeom>
          <a:noFill/>
        </p:spPr>
        <p:txBody>
          <a:bodyPr wrap="square" rtlCol="0">
            <a:spAutoFit/>
          </a:bodyPr>
          <a:lstStyle/>
          <a:p>
            <a:r>
              <a:rPr lang="en-US" sz="1600" dirty="0"/>
              <a:t>15</a:t>
            </a:r>
          </a:p>
        </p:txBody>
      </p:sp>
      <p:sp>
        <p:nvSpPr>
          <p:cNvPr id="8" name="TextBox 7">
            <a:extLst>
              <a:ext uri="{FF2B5EF4-FFF2-40B4-BE49-F238E27FC236}">
                <a16:creationId xmlns:a16="http://schemas.microsoft.com/office/drawing/2014/main" id="{62E352C4-DAD3-664D-A881-BF001018765B}"/>
              </a:ext>
            </a:extLst>
          </p:cNvPr>
          <p:cNvSpPr txBox="1"/>
          <p:nvPr/>
        </p:nvSpPr>
        <p:spPr>
          <a:xfrm>
            <a:off x="1073426" y="771699"/>
            <a:ext cx="10045148" cy="707886"/>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Integrate the cells across conditions to ensure that cells of the same cell type cluster together </a:t>
            </a:r>
            <a:r>
              <a:rPr lang="en-US" sz="2000" dirty="0">
                <a:solidFill>
                  <a:srgbClr val="C00000"/>
                </a:solidFill>
                <a:latin typeface="Times New Roman" panose="02020603050405020304" pitchFamily="18" charset="0"/>
                <a:cs typeface="Times New Roman" panose="02020603050405020304" pitchFamily="18" charset="0"/>
              </a:rPr>
              <a:t>(identify cell types that are present in all conditions for interpretable downstream analysis)</a:t>
            </a:r>
            <a:endParaRPr lang="en-US" sz="2000" dirty="0"/>
          </a:p>
        </p:txBody>
      </p:sp>
      <p:pic>
        <p:nvPicPr>
          <p:cNvPr id="10" name="Picture 9" descr="Chart&#10;&#10;Description automatically generated">
            <a:extLst>
              <a:ext uri="{FF2B5EF4-FFF2-40B4-BE49-F238E27FC236}">
                <a16:creationId xmlns:a16="http://schemas.microsoft.com/office/drawing/2014/main" id="{B2233EC9-7011-0E4C-9EA8-D1E53DA1C938}"/>
              </a:ext>
            </a:extLst>
          </p:cNvPr>
          <p:cNvPicPr>
            <a:picLocks noChangeAspect="1"/>
          </p:cNvPicPr>
          <p:nvPr/>
        </p:nvPicPr>
        <p:blipFill>
          <a:blip r:embed="rId3"/>
          <a:stretch>
            <a:fillRect/>
          </a:stretch>
        </p:blipFill>
        <p:spPr>
          <a:xfrm>
            <a:off x="2478155" y="1508692"/>
            <a:ext cx="6549887" cy="3840616"/>
          </a:xfrm>
          <a:prstGeom prst="rect">
            <a:avLst/>
          </a:prstGeom>
        </p:spPr>
      </p:pic>
    </p:spTree>
    <p:extLst>
      <p:ext uri="{BB962C8B-B14F-4D97-AF65-F5344CB8AC3E}">
        <p14:creationId xmlns:p14="http://schemas.microsoft.com/office/powerpoint/2010/main" val="277729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A68A2D-9112-EF4A-BEC3-1F67A721D038}"/>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Clustering</a:t>
            </a:r>
          </a:p>
        </p:txBody>
      </p:sp>
      <p:cxnSp>
        <p:nvCxnSpPr>
          <p:cNvPr id="5" name="Straight Connector 4">
            <a:extLst>
              <a:ext uri="{FF2B5EF4-FFF2-40B4-BE49-F238E27FC236}">
                <a16:creationId xmlns:a16="http://schemas.microsoft.com/office/drawing/2014/main" id="{2C5C5B51-35BF-DA4D-9C39-7D949270EFE9}"/>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ACF7927-F9C3-344A-B77C-F51AC364F8D6}"/>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7" name="TextBox 6">
            <a:extLst>
              <a:ext uri="{FF2B5EF4-FFF2-40B4-BE49-F238E27FC236}">
                <a16:creationId xmlns:a16="http://schemas.microsoft.com/office/drawing/2014/main" id="{DADD4A48-2308-474F-9AC3-3FF17AD7F86E}"/>
              </a:ext>
            </a:extLst>
          </p:cNvPr>
          <p:cNvSpPr txBox="1"/>
          <p:nvPr/>
        </p:nvSpPr>
        <p:spPr>
          <a:xfrm>
            <a:off x="11728174" y="6519446"/>
            <a:ext cx="715617" cy="338554"/>
          </a:xfrm>
          <a:prstGeom prst="rect">
            <a:avLst/>
          </a:prstGeom>
          <a:noFill/>
        </p:spPr>
        <p:txBody>
          <a:bodyPr wrap="square" rtlCol="0">
            <a:spAutoFit/>
          </a:bodyPr>
          <a:lstStyle/>
          <a:p>
            <a:r>
              <a:rPr lang="en-US" sz="1600" dirty="0"/>
              <a:t>1</a:t>
            </a:r>
            <a:r>
              <a:rPr lang="en-US" altLang="zh-CN" sz="1600" dirty="0"/>
              <a:t>6</a:t>
            </a:r>
            <a:endParaRPr lang="en-US" sz="1600" dirty="0"/>
          </a:p>
        </p:txBody>
      </p:sp>
      <p:sp>
        <p:nvSpPr>
          <p:cNvPr id="8" name="TextBox 7">
            <a:extLst>
              <a:ext uri="{FF2B5EF4-FFF2-40B4-BE49-F238E27FC236}">
                <a16:creationId xmlns:a16="http://schemas.microsoft.com/office/drawing/2014/main" id="{BCB08749-BBCF-F549-8684-06DA72429ACB}"/>
              </a:ext>
            </a:extLst>
          </p:cNvPr>
          <p:cNvSpPr txBox="1"/>
          <p:nvPr/>
        </p:nvSpPr>
        <p:spPr>
          <a:xfrm>
            <a:off x="917665" y="852257"/>
            <a:ext cx="3946781"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Identify significant PCs</a:t>
            </a:r>
          </a:p>
        </p:txBody>
      </p:sp>
      <p:pic>
        <p:nvPicPr>
          <p:cNvPr id="10" name="Picture 9" descr="Chart, histogram&#10;&#10;Description automatically generated">
            <a:extLst>
              <a:ext uri="{FF2B5EF4-FFF2-40B4-BE49-F238E27FC236}">
                <a16:creationId xmlns:a16="http://schemas.microsoft.com/office/drawing/2014/main" id="{D4726956-6183-6440-BE89-D0D2935FE206}"/>
              </a:ext>
            </a:extLst>
          </p:cNvPr>
          <p:cNvPicPr>
            <a:picLocks noChangeAspect="1"/>
          </p:cNvPicPr>
          <p:nvPr/>
        </p:nvPicPr>
        <p:blipFill>
          <a:blip r:embed="rId3"/>
          <a:stretch>
            <a:fillRect/>
          </a:stretch>
        </p:blipFill>
        <p:spPr>
          <a:xfrm>
            <a:off x="594843" y="1410769"/>
            <a:ext cx="4930746" cy="3252851"/>
          </a:xfrm>
          <a:prstGeom prst="rect">
            <a:avLst/>
          </a:prstGeom>
        </p:spPr>
      </p:pic>
      <p:sp>
        <p:nvSpPr>
          <p:cNvPr id="11" name="TextBox 10">
            <a:extLst>
              <a:ext uri="{FF2B5EF4-FFF2-40B4-BE49-F238E27FC236}">
                <a16:creationId xmlns:a16="http://schemas.microsoft.com/office/drawing/2014/main" id="{4732101D-29DA-1A41-B5D3-10C77E1C8F2F}"/>
              </a:ext>
            </a:extLst>
          </p:cNvPr>
          <p:cNvSpPr txBox="1"/>
          <p:nvPr/>
        </p:nvSpPr>
        <p:spPr>
          <a:xfrm>
            <a:off x="6787196" y="852257"/>
            <a:ext cx="3946781"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Clustering methods</a:t>
            </a:r>
          </a:p>
        </p:txBody>
      </p:sp>
      <p:sp>
        <p:nvSpPr>
          <p:cNvPr id="12" name="TextBox 11">
            <a:extLst>
              <a:ext uri="{FF2B5EF4-FFF2-40B4-BE49-F238E27FC236}">
                <a16:creationId xmlns:a16="http://schemas.microsoft.com/office/drawing/2014/main" id="{03C55826-14E8-424C-A2D7-50733543AC85}"/>
              </a:ext>
            </a:extLst>
          </p:cNvPr>
          <p:cNvSpPr txBox="1"/>
          <p:nvPr/>
        </p:nvSpPr>
        <p:spPr>
          <a:xfrm>
            <a:off x="6787196" y="1252367"/>
            <a:ext cx="5086941" cy="1015663"/>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K-means clustering</a:t>
            </a:r>
          </a:p>
          <a:p>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Measure of similarity: </a:t>
            </a:r>
            <a:r>
              <a:rPr lang="en-US" sz="2000" dirty="0">
                <a:latin typeface="Times New Roman" panose="02020603050405020304" pitchFamily="18" charset="0"/>
                <a:cs typeface="Times New Roman" panose="02020603050405020304" pitchFamily="18" charset="0"/>
              </a:rPr>
              <a:t>Euclidean distance</a:t>
            </a:r>
          </a:p>
          <a:p>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Quality function: </a:t>
            </a:r>
            <a:r>
              <a:rPr lang="en-US" sz="2000" dirty="0">
                <a:latin typeface="Times New Roman" panose="02020603050405020304" pitchFamily="18" charset="0"/>
                <a:cs typeface="Times New Roman" panose="02020603050405020304" pitchFamily="18" charset="0"/>
              </a:rPr>
              <a:t>Within cluster distance</a:t>
            </a:r>
            <a:endParaRPr lang="en-US" sz="2000" dirty="0"/>
          </a:p>
        </p:txBody>
      </p:sp>
      <p:sp>
        <p:nvSpPr>
          <p:cNvPr id="13" name="TextBox 12">
            <a:extLst>
              <a:ext uri="{FF2B5EF4-FFF2-40B4-BE49-F238E27FC236}">
                <a16:creationId xmlns:a16="http://schemas.microsoft.com/office/drawing/2014/main" id="{7923522C-06BE-4347-94BB-2B26FE5A701F}"/>
              </a:ext>
            </a:extLst>
          </p:cNvPr>
          <p:cNvSpPr txBox="1"/>
          <p:nvPr/>
        </p:nvSpPr>
        <p:spPr>
          <a:xfrm>
            <a:off x="6666413" y="2717525"/>
            <a:ext cx="5086941" cy="1631216"/>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Graph-based clustering      </a:t>
            </a:r>
          </a:p>
          <a:p>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Memory effectiveness: </a:t>
            </a:r>
            <a:r>
              <a:rPr lang="en-US" sz="2000" dirty="0">
                <a:latin typeface="Times New Roman" panose="02020603050405020304" pitchFamily="18" charset="0"/>
                <a:cs typeface="Times New Roman" panose="02020603050405020304" pitchFamily="18" charset="0"/>
              </a:rPr>
              <a:t>Current methods aim to build sparse graphs</a:t>
            </a:r>
          </a:p>
          <a:p>
            <a:r>
              <a:rPr lang="en-US" sz="20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Curse of dimensionality: </a:t>
            </a:r>
            <a:r>
              <a:rPr lang="en-US" sz="2000" dirty="0">
                <a:latin typeface="Times New Roman" panose="02020603050405020304" pitchFamily="18" charset="0"/>
                <a:cs typeface="Times New Roman" panose="02020603050405020304" pitchFamily="18" charset="0"/>
              </a:rPr>
              <a:t>All data become sparse in high-dimensional space</a:t>
            </a:r>
            <a:endParaRPr lang="en-US" sz="2000" dirty="0"/>
          </a:p>
        </p:txBody>
      </p:sp>
    </p:spTree>
    <p:extLst>
      <p:ext uri="{BB962C8B-B14F-4D97-AF65-F5344CB8AC3E}">
        <p14:creationId xmlns:p14="http://schemas.microsoft.com/office/powerpoint/2010/main" val="504112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6EF4F-6238-6841-96B8-5C27402EE374}"/>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Spectral clustering</a:t>
            </a:r>
          </a:p>
        </p:txBody>
      </p:sp>
      <p:sp>
        <p:nvSpPr>
          <p:cNvPr id="5" name="TextBox 4">
            <a:extLst>
              <a:ext uri="{FF2B5EF4-FFF2-40B4-BE49-F238E27FC236}">
                <a16:creationId xmlns:a16="http://schemas.microsoft.com/office/drawing/2014/main" id="{1B0C808F-35DF-2646-B55E-8022A2A3C6C2}"/>
              </a:ext>
            </a:extLst>
          </p:cNvPr>
          <p:cNvSpPr txBox="1"/>
          <p:nvPr/>
        </p:nvSpPr>
        <p:spPr>
          <a:xfrm>
            <a:off x="651520" y="1074509"/>
            <a:ext cx="4939383" cy="4093428"/>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Pre-processing</a:t>
            </a:r>
          </a:p>
          <a:p>
            <a:r>
              <a:rPr lang="en-US" sz="2000" dirty="0">
                <a:latin typeface="Times New Roman" panose="02020603050405020304" pitchFamily="18" charset="0"/>
                <a:cs typeface="Times New Roman" panose="02020603050405020304" pitchFamily="18" charset="0"/>
              </a:rPr>
              <a:t>     build Laplacian matrix L of the graph G</a:t>
            </a:r>
          </a:p>
          <a:p>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Decomposition</a:t>
            </a:r>
          </a:p>
          <a:p>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Find eigenvalues and eigenvectors</a:t>
            </a:r>
          </a:p>
          <a:p>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Map vertices to corresponding components of second smallest eigenvectors</a:t>
            </a:r>
          </a:p>
          <a:p>
            <a:r>
              <a:rPr lang="en-US" sz="2000"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Grouping</a:t>
            </a:r>
          </a:p>
          <a:p>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Identify clusters by splitting the sorted vector in two (split at 0 or median value)</a:t>
            </a:r>
          </a:p>
          <a:p>
            <a:r>
              <a:rPr lang="en-US" sz="2000" b="1" dirty="0">
                <a:solidFill>
                  <a:srgbClr val="C00000"/>
                </a:solidFill>
                <a:latin typeface="Times New Roman" panose="02020603050405020304" pitchFamily="18" charset="0"/>
                <a:cs typeface="Times New Roman" panose="02020603050405020304" pitchFamily="18" charset="0"/>
              </a:rPr>
              <a:t> Partition into k clusters</a:t>
            </a:r>
          </a:p>
          <a:p>
            <a:r>
              <a:rPr lang="en-US" sz="2000" b="1" dirty="0">
                <a:solidFill>
                  <a:srgbClr val="C00000"/>
                </a:solidFill>
                <a:latin typeface="Times New Roman" panose="02020603050405020304" pitchFamily="18" charset="0"/>
                <a:cs typeface="Times New Roman" panose="02020603050405020304" pitchFamily="18" charset="0"/>
              </a:rPr>
              <a:t>-</a:t>
            </a:r>
            <a:r>
              <a:rPr lang="en-US" sz="2000" dirty="0">
                <a:solidFill>
                  <a:srgbClr val="C00000"/>
                </a:solidFill>
                <a:latin typeface="Times New Roman" panose="02020603050405020304" pitchFamily="18" charset="0"/>
                <a:cs typeface="Times New Roman" panose="02020603050405020304" pitchFamily="18" charset="0"/>
              </a:rPr>
              <a:t>Recursive bi-partitioning</a:t>
            </a:r>
          </a:p>
          <a:p>
            <a:r>
              <a:rPr lang="en-US" sz="2000" b="1" dirty="0">
                <a:solidFill>
                  <a:srgbClr val="C00000"/>
                </a:solidFill>
                <a:latin typeface="Times New Roman" panose="02020603050405020304" pitchFamily="18" charset="0"/>
                <a:cs typeface="Times New Roman" panose="02020603050405020304" pitchFamily="18" charset="0"/>
              </a:rPr>
              <a:t>-</a:t>
            </a:r>
            <a:r>
              <a:rPr lang="en-US" sz="2000" dirty="0">
                <a:solidFill>
                  <a:srgbClr val="C00000"/>
                </a:solidFill>
                <a:latin typeface="Times New Roman" panose="02020603050405020304" pitchFamily="18" charset="0"/>
                <a:cs typeface="Times New Roman" panose="02020603050405020304" pitchFamily="18" charset="0"/>
              </a:rPr>
              <a:t>Cluster multiple eigenvectors</a:t>
            </a:r>
            <a:endParaRPr lang="en-US" sz="2000" b="1" dirty="0">
              <a:solidFill>
                <a:srgbClr val="C000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endParaRPr lang="en-US" sz="2000" dirty="0"/>
          </a:p>
        </p:txBody>
      </p:sp>
      <p:pic>
        <p:nvPicPr>
          <p:cNvPr id="9" name="Picture 8" descr="Chart, line chart&#10;&#10;Description automatically generated">
            <a:extLst>
              <a:ext uri="{FF2B5EF4-FFF2-40B4-BE49-F238E27FC236}">
                <a16:creationId xmlns:a16="http://schemas.microsoft.com/office/drawing/2014/main" id="{D4AEC7E3-660B-2842-9D32-0B2B9276B4B6}"/>
              </a:ext>
            </a:extLst>
          </p:cNvPr>
          <p:cNvPicPr>
            <a:picLocks noChangeAspect="1"/>
          </p:cNvPicPr>
          <p:nvPr/>
        </p:nvPicPr>
        <p:blipFill>
          <a:blip r:embed="rId3"/>
          <a:stretch>
            <a:fillRect/>
          </a:stretch>
        </p:blipFill>
        <p:spPr>
          <a:xfrm>
            <a:off x="5794314" y="1074509"/>
            <a:ext cx="5971502" cy="3745685"/>
          </a:xfrm>
          <a:prstGeom prst="rect">
            <a:avLst/>
          </a:prstGeom>
        </p:spPr>
      </p:pic>
      <p:cxnSp>
        <p:nvCxnSpPr>
          <p:cNvPr id="19" name="Straight Connector 18">
            <a:extLst>
              <a:ext uri="{FF2B5EF4-FFF2-40B4-BE49-F238E27FC236}">
                <a16:creationId xmlns:a16="http://schemas.microsoft.com/office/drawing/2014/main" id="{2292FE90-A9B5-A745-8820-D64EAA964314}"/>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A10A9BC-9989-2341-A6C3-5534B13E5FFC}"/>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a:t>
            </a:r>
            <a:r>
              <a:rPr lang="en-US" sz="1000" i="1" dirty="0" err="1">
                <a:solidFill>
                  <a:schemeClr val="bg2">
                    <a:lumMod val="50000"/>
                  </a:schemeClr>
                </a:solidFill>
                <a:latin typeface="Times New Roman" panose="02020603050405020304" pitchFamily="18" charset="0"/>
                <a:cs typeface="Times New Roman" panose="02020603050405020304" pitchFamily="18" charset="0"/>
              </a:rPr>
              <a:t>wandb.ai</a:t>
            </a:r>
            <a:r>
              <a:rPr lang="en-US" sz="1000" i="1" dirty="0">
                <a:solidFill>
                  <a:schemeClr val="bg2">
                    <a:lumMod val="50000"/>
                  </a:schemeClr>
                </a:solidFill>
                <a:latin typeface="Times New Roman" panose="02020603050405020304" pitchFamily="18" charset="0"/>
                <a:cs typeface="Times New Roman" panose="02020603050405020304" pitchFamily="18" charset="0"/>
              </a:rPr>
              <a:t>/</a:t>
            </a:r>
            <a:r>
              <a:rPr lang="en-US" sz="1000" i="1" dirty="0" err="1">
                <a:solidFill>
                  <a:schemeClr val="bg2">
                    <a:lumMod val="50000"/>
                  </a:schemeClr>
                </a:solidFill>
                <a:latin typeface="Times New Roman" panose="02020603050405020304" pitchFamily="18" charset="0"/>
                <a:cs typeface="Times New Roman" panose="02020603050405020304" pitchFamily="18" charset="0"/>
              </a:rPr>
              <a:t>syllogismos</a:t>
            </a:r>
            <a:r>
              <a:rPr lang="en-US" sz="1000" i="1" dirty="0">
                <a:solidFill>
                  <a:schemeClr val="bg2">
                    <a:lumMod val="50000"/>
                  </a:schemeClr>
                </a:solidFill>
                <a:latin typeface="Times New Roman" panose="02020603050405020304" pitchFamily="18" charset="0"/>
                <a:cs typeface="Times New Roman" panose="02020603050405020304" pitchFamily="18" charset="0"/>
              </a:rPr>
              <a:t>/machine-learning-with-graphs/reports/5-Spectral-Clustering--</a:t>
            </a:r>
            <a:r>
              <a:rPr lang="en-US" sz="1000" i="1" dirty="0" err="1">
                <a:solidFill>
                  <a:schemeClr val="bg2">
                    <a:lumMod val="50000"/>
                  </a:schemeClr>
                </a:solidFill>
                <a:latin typeface="Times New Roman" panose="02020603050405020304" pitchFamily="18" charset="0"/>
                <a:cs typeface="Times New Roman" panose="02020603050405020304" pitchFamily="18" charset="0"/>
              </a:rPr>
              <a:t>VmlldzozNzcwMDU</a:t>
            </a:r>
            <a:endParaRPr lang="en-US" sz="1000" i="1"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2FB978B9-0844-9B4D-8AB1-E6D4916291B4}"/>
              </a:ext>
            </a:extLst>
          </p:cNvPr>
          <p:cNvSpPr txBox="1"/>
          <p:nvPr/>
        </p:nvSpPr>
        <p:spPr>
          <a:xfrm>
            <a:off x="11728174" y="6519446"/>
            <a:ext cx="715617" cy="338554"/>
          </a:xfrm>
          <a:prstGeom prst="rect">
            <a:avLst/>
          </a:prstGeom>
          <a:noFill/>
        </p:spPr>
        <p:txBody>
          <a:bodyPr wrap="square" rtlCol="0">
            <a:spAutoFit/>
          </a:bodyPr>
          <a:lstStyle/>
          <a:p>
            <a:r>
              <a:rPr lang="en-US" sz="1600" dirty="0"/>
              <a:t>17</a:t>
            </a:r>
          </a:p>
        </p:txBody>
      </p:sp>
      <p:sp>
        <p:nvSpPr>
          <p:cNvPr id="25" name="TextBox 24">
            <a:extLst>
              <a:ext uri="{FF2B5EF4-FFF2-40B4-BE49-F238E27FC236}">
                <a16:creationId xmlns:a16="http://schemas.microsoft.com/office/drawing/2014/main" id="{A99AA03C-8A7D-CC40-8CDD-EF183C104249}"/>
              </a:ext>
            </a:extLst>
          </p:cNvPr>
          <p:cNvSpPr txBox="1"/>
          <p:nvPr/>
        </p:nvSpPr>
        <p:spPr>
          <a:xfrm>
            <a:off x="769086" y="5230475"/>
            <a:ext cx="6224450" cy="707886"/>
          </a:xfrm>
          <a:prstGeom prst="rect">
            <a:avLst/>
          </a:prstGeom>
          <a:noFill/>
        </p:spPr>
        <p:txBody>
          <a:bodyPr wrap="square">
            <a:spAutoFit/>
          </a:bodyPr>
          <a:lstStyle/>
          <a:p>
            <a:r>
              <a:rPr lang="en-US" sz="2000" dirty="0">
                <a:solidFill>
                  <a:srgbClr val="C00000"/>
                </a:solidFill>
              </a:rPr>
              <a:t>Avoids the curse of dimensionality by projecting</a:t>
            </a:r>
          </a:p>
          <a:p>
            <a:r>
              <a:rPr lang="en-US" sz="2000" dirty="0">
                <a:solidFill>
                  <a:srgbClr val="C00000"/>
                </a:solidFill>
              </a:rPr>
              <a:t>data into lower-dimensional space</a:t>
            </a:r>
          </a:p>
        </p:txBody>
      </p:sp>
    </p:spTree>
    <p:extLst>
      <p:ext uri="{BB962C8B-B14F-4D97-AF65-F5344CB8AC3E}">
        <p14:creationId xmlns:p14="http://schemas.microsoft.com/office/powerpoint/2010/main" val="404781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AEBC7A-61AD-0A4E-BC8B-CD09FF1748A0}"/>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Louvain clustering</a:t>
            </a:r>
          </a:p>
        </p:txBody>
      </p:sp>
      <p:cxnSp>
        <p:nvCxnSpPr>
          <p:cNvPr id="5" name="Straight Connector 4">
            <a:extLst>
              <a:ext uri="{FF2B5EF4-FFF2-40B4-BE49-F238E27FC236}">
                <a16:creationId xmlns:a16="http://schemas.microsoft.com/office/drawing/2014/main" id="{6C02AB48-1BC2-A848-B8F1-344B8C834DF0}"/>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8A0C69-F521-C449-9817-18106D32E210}"/>
              </a:ext>
            </a:extLst>
          </p:cNvPr>
          <p:cNvSpPr txBox="1"/>
          <p:nvPr/>
        </p:nvSpPr>
        <p:spPr>
          <a:xfrm>
            <a:off x="11728174" y="6519446"/>
            <a:ext cx="715617" cy="338554"/>
          </a:xfrm>
          <a:prstGeom prst="rect">
            <a:avLst/>
          </a:prstGeom>
          <a:noFill/>
        </p:spPr>
        <p:txBody>
          <a:bodyPr wrap="square" rtlCol="0">
            <a:spAutoFit/>
          </a:bodyPr>
          <a:lstStyle/>
          <a:p>
            <a:r>
              <a:rPr lang="en-US" sz="1600" dirty="0"/>
              <a:t>18</a:t>
            </a:r>
          </a:p>
        </p:txBody>
      </p:sp>
      <p:sp>
        <p:nvSpPr>
          <p:cNvPr id="7" name="TextBox 6">
            <a:extLst>
              <a:ext uri="{FF2B5EF4-FFF2-40B4-BE49-F238E27FC236}">
                <a16:creationId xmlns:a16="http://schemas.microsoft.com/office/drawing/2014/main" id="{126F13EE-63B2-1C46-AF00-AA3643237C7C}"/>
              </a:ext>
            </a:extLst>
          </p:cNvPr>
          <p:cNvSpPr txBox="1"/>
          <p:nvPr/>
        </p:nvSpPr>
        <p:spPr>
          <a:xfrm>
            <a:off x="651520" y="1074509"/>
            <a:ext cx="9419943" cy="1292662"/>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-The optimization of modularity</a:t>
            </a:r>
          </a:p>
          <a:p>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First small communities are found by optimizing modularity locally on all nodes; then each small community is grouped into one node and the first step is repeated </a:t>
            </a:r>
            <a:endParaRPr lang="en-US" sz="2000"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endParaRPr lang="en-US" sz="2000" dirty="0"/>
          </a:p>
        </p:txBody>
      </p:sp>
      <p:pic>
        <p:nvPicPr>
          <p:cNvPr id="9" name="Picture 8" descr="A picture containing text, clock, watch&#10;&#10;Description automatically generated">
            <a:extLst>
              <a:ext uri="{FF2B5EF4-FFF2-40B4-BE49-F238E27FC236}">
                <a16:creationId xmlns:a16="http://schemas.microsoft.com/office/drawing/2014/main" id="{46DE77EF-8703-D143-B1F4-AC178F445832}"/>
              </a:ext>
            </a:extLst>
          </p:cNvPr>
          <p:cNvPicPr>
            <a:picLocks noChangeAspect="1"/>
          </p:cNvPicPr>
          <p:nvPr/>
        </p:nvPicPr>
        <p:blipFill>
          <a:blip r:embed="rId3"/>
          <a:stretch>
            <a:fillRect/>
          </a:stretch>
        </p:blipFill>
        <p:spPr>
          <a:xfrm>
            <a:off x="1564126" y="3365852"/>
            <a:ext cx="2514600" cy="812800"/>
          </a:xfrm>
          <a:prstGeom prst="rect">
            <a:avLst/>
          </a:prstGeom>
        </p:spPr>
      </p:pic>
      <p:pic>
        <p:nvPicPr>
          <p:cNvPr id="12" name="Picture 11" descr="Diagram&#10;&#10;Description automatically generated with low confidence">
            <a:extLst>
              <a:ext uri="{FF2B5EF4-FFF2-40B4-BE49-F238E27FC236}">
                <a16:creationId xmlns:a16="http://schemas.microsoft.com/office/drawing/2014/main" id="{A403DE9D-8577-2C4B-BFD7-97634F9A0000}"/>
              </a:ext>
            </a:extLst>
          </p:cNvPr>
          <p:cNvPicPr>
            <a:picLocks noChangeAspect="1"/>
          </p:cNvPicPr>
          <p:nvPr/>
        </p:nvPicPr>
        <p:blipFill>
          <a:blip r:embed="rId4"/>
          <a:stretch>
            <a:fillRect/>
          </a:stretch>
        </p:blipFill>
        <p:spPr>
          <a:xfrm>
            <a:off x="5213322" y="1984504"/>
            <a:ext cx="6327158" cy="4211606"/>
          </a:xfrm>
          <a:prstGeom prst="rect">
            <a:avLst/>
          </a:prstGeom>
        </p:spPr>
      </p:pic>
      <p:sp>
        <p:nvSpPr>
          <p:cNvPr id="15" name="TextBox 14">
            <a:extLst>
              <a:ext uri="{FF2B5EF4-FFF2-40B4-BE49-F238E27FC236}">
                <a16:creationId xmlns:a16="http://schemas.microsoft.com/office/drawing/2014/main" id="{BA0D1E0F-C711-784B-8310-9FC76BDC0CF3}"/>
              </a:ext>
            </a:extLst>
          </p:cNvPr>
          <p:cNvSpPr txBox="1"/>
          <p:nvPr/>
        </p:nvSpPr>
        <p:spPr>
          <a:xfrm>
            <a:off x="651520" y="4549562"/>
            <a:ext cx="6224450" cy="707886"/>
          </a:xfrm>
          <a:prstGeom prst="rect">
            <a:avLst/>
          </a:prstGeom>
          <a:noFill/>
        </p:spPr>
        <p:txBody>
          <a:bodyPr wrap="square">
            <a:spAutoFit/>
          </a:bodyPr>
          <a:lstStyle/>
          <a:p>
            <a:r>
              <a:rPr lang="en-US" sz="2000" dirty="0">
                <a:solidFill>
                  <a:srgbClr val="C00000"/>
                </a:solidFill>
                <a:latin typeface="Times New Roman" panose="02020603050405020304" pitchFamily="18" charset="0"/>
                <a:cs typeface="Times New Roman" panose="02020603050405020304" pitchFamily="18" charset="0"/>
              </a:rPr>
              <a:t>Fast</a:t>
            </a:r>
          </a:p>
          <a:p>
            <a:r>
              <a:rPr lang="en-US" sz="2000" dirty="0">
                <a:solidFill>
                  <a:srgbClr val="C00000"/>
                </a:solidFill>
                <a:latin typeface="Times New Roman" panose="02020603050405020304" pitchFamily="18" charset="0"/>
                <a:cs typeface="Times New Roman" panose="02020603050405020304" pitchFamily="18" charset="0"/>
              </a:rPr>
              <a:t>No need to specify k     </a:t>
            </a:r>
            <a:endParaRPr lang="en-US" sz="2000" dirty="0">
              <a:solidFill>
                <a:srgbClr val="C00000"/>
              </a:solidFill>
            </a:endParaRPr>
          </a:p>
        </p:txBody>
      </p:sp>
    </p:spTree>
    <p:extLst>
      <p:ext uri="{BB962C8B-B14F-4D97-AF65-F5344CB8AC3E}">
        <p14:creationId xmlns:p14="http://schemas.microsoft.com/office/powerpoint/2010/main" val="1325457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6AA55E-6214-CF48-8D45-0DC827929AB9}"/>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Clustering quality control </a:t>
            </a:r>
          </a:p>
        </p:txBody>
      </p:sp>
      <p:cxnSp>
        <p:nvCxnSpPr>
          <p:cNvPr id="7" name="Straight Connector 6">
            <a:extLst>
              <a:ext uri="{FF2B5EF4-FFF2-40B4-BE49-F238E27FC236}">
                <a16:creationId xmlns:a16="http://schemas.microsoft.com/office/drawing/2014/main" id="{D0666CA8-DF52-684C-9104-89EE15879E3A}"/>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9847BD-88DB-9B48-B6D2-A344325B2E27}"/>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9" name="TextBox 8">
            <a:extLst>
              <a:ext uri="{FF2B5EF4-FFF2-40B4-BE49-F238E27FC236}">
                <a16:creationId xmlns:a16="http://schemas.microsoft.com/office/drawing/2014/main" id="{F8E6DCA0-35F3-4D44-A1F8-1ABBC42236D7}"/>
              </a:ext>
            </a:extLst>
          </p:cNvPr>
          <p:cNvSpPr txBox="1"/>
          <p:nvPr/>
        </p:nvSpPr>
        <p:spPr>
          <a:xfrm>
            <a:off x="11728174" y="6519446"/>
            <a:ext cx="715617" cy="338554"/>
          </a:xfrm>
          <a:prstGeom prst="rect">
            <a:avLst/>
          </a:prstGeom>
          <a:noFill/>
        </p:spPr>
        <p:txBody>
          <a:bodyPr wrap="square" rtlCol="0">
            <a:spAutoFit/>
          </a:bodyPr>
          <a:lstStyle/>
          <a:p>
            <a:r>
              <a:rPr lang="en-US" sz="1600" dirty="0"/>
              <a:t>19</a:t>
            </a:r>
          </a:p>
        </p:txBody>
      </p:sp>
      <p:sp>
        <p:nvSpPr>
          <p:cNvPr id="10" name="TextBox 9">
            <a:extLst>
              <a:ext uri="{FF2B5EF4-FFF2-40B4-BE49-F238E27FC236}">
                <a16:creationId xmlns:a16="http://schemas.microsoft.com/office/drawing/2014/main" id="{2476EB7E-FACF-2444-A1F1-459B3BC2AE80}"/>
              </a:ext>
            </a:extLst>
          </p:cNvPr>
          <p:cNvSpPr txBox="1"/>
          <p:nvPr/>
        </p:nvSpPr>
        <p:spPr>
          <a:xfrm>
            <a:off x="917665" y="852257"/>
            <a:ext cx="3946781"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Exploring known cell type markers</a:t>
            </a:r>
          </a:p>
        </p:txBody>
      </p:sp>
      <p:pic>
        <p:nvPicPr>
          <p:cNvPr id="12" name="Picture 11" descr="Chart, scatter chart&#10;&#10;Description automatically generated">
            <a:extLst>
              <a:ext uri="{FF2B5EF4-FFF2-40B4-BE49-F238E27FC236}">
                <a16:creationId xmlns:a16="http://schemas.microsoft.com/office/drawing/2014/main" id="{8AF935D0-0747-DF4C-AD93-79E22C5853AF}"/>
              </a:ext>
            </a:extLst>
          </p:cNvPr>
          <p:cNvPicPr>
            <a:picLocks noChangeAspect="1"/>
          </p:cNvPicPr>
          <p:nvPr/>
        </p:nvPicPr>
        <p:blipFill>
          <a:blip r:embed="rId2"/>
          <a:stretch>
            <a:fillRect/>
          </a:stretch>
        </p:blipFill>
        <p:spPr>
          <a:xfrm>
            <a:off x="1089280" y="1830194"/>
            <a:ext cx="4260504" cy="3292287"/>
          </a:xfrm>
          <a:prstGeom prst="rect">
            <a:avLst/>
          </a:prstGeom>
        </p:spPr>
      </p:pic>
      <p:pic>
        <p:nvPicPr>
          <p:cNvPr id="14" name="Picture 13" descr="Table&#10;&#10;Description automatically generated">
            <a:extLst>
              <a:ext uri="{FF2B5EF4-FFF2-40B4-BE49-F238E27FC236}">
                <a16:creationId xmlns:a16="http://schemas.microsoft.com/office/drawing/2014/main" id="{2C3C0240-D2E2-FD4D-8F6B-44144AEF4868}"/>
              </a:ext>
            </a:extLst>
          </p:cNvPr>
          <p:cNvPicPr>
            <a:picLocks noChangeAspect="1"/>
          </p:cNvPicPr>
          <p:nvPr/>
        </p:nvPicPr>
        <p:blipFill>
          <a:blip r:embed="rId3"/>
          <a:stretch>
            <a:fillRect/>
          </a:stretch>
        </p:blipFill>
        <p:spPr>
          <a:xfrm>
            <a:off x="6965856" y="1554025"/>
            <a:ext cx="3934371" cy="3383729"/>
          </a:xfrm>
          <a:prstGeom prst="rect">
            <a:avLst/>
          </a:prstGeom>
        </p:spPr>
      </p:pic>
      <p:sp>
        <p:nvSpPr>
          <p:cNvPr id="15" name="TextBox 14">
            <a:extLst>
              <a:ext uri="{FF2B5EF4-FFF2-40B4-BE49-F238E27FC236}">
                <a16:creationId xmlns:a16="http://schemas.microsoft.com/office/drawing/2014/main" id="{8963D66E-3CE7-464A-83D0-2C2AA4B627F5}"/>
              </a:ext>
            </a:extLst>
          </p:cNvPr>
          <p:cNvSpPr txBox="1"/>
          <p:nvPr/>
        </p:nvSpPr>
        <p:spPr>
          <a:xfrm>
            <a:off x="6842218" y="5303520"/>
            <a:ext cx="3346811" cy="707886"/>
          </a:xfrm>
          <a:prstGeom prst="rect">
            <a:avLst/>
          </a:prstGeom>
          <a:noFill/>
        </p:spPr>
        <p:txBody>
          <a:bodyPr wrap="square" rtlCol="0">
            <a:spAutoFit/>
          </a:bodyPr>
          <a:lstStyle/>
          <a:p>
            <a:r>
              <a:rPr lang="en-US" sz="2000" dirty="0">
                <a:solidFill>
                  <a:srgbClr val="C00000"/>
                </a:solidFill>
                <a:latin typeface="Times New Roman" panose="02020603050405020304" pitchFamily="18" charset="0"/>
                <a:cs typeface="Times New Roman" panose="02020603050405020304" pitchFamily="18" charset="0"/>
              </a:rPr>
              <a:t>Explore cell type identities by looking for known markers</a:t>
            </a:r>
          </a:p>
        </p:txBody>
      </p:sp>
    </p:spTree>
    <p:extLst>
      <p:ext uri="{BB962C8B-B14F-4D97-AF65-F5344CB8AC3E}">
        <p14:creationId xmlns:p14="http://schemas.microsoft.com/office/powerpoint/2010/main" val="142405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8680A0-0F2D-C44C-9A63-A89384F7A42E}"/>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Single-cell RNA-seq workflow</a:t>
            </a:r>
          </a:p>
        </p:txBody>
      </p:sp>
      <p:sp>
        <p:nvSpPr>
          <p:cNvPr id="10" name="TextBox 9">
            <a:extLst>
              <a:ext uri="{FF2B5EF4-FFF2-40B4-BE49-F238E27FC236}">
                <a16:creationId xmlns:a16="http://schemas.microsoft.com/office/drawing/2014/main" id="{9222331E-39F4-5F43-8577-97FF34C1093A}"/>
              </a:ext>
            </a:extLst>
          </p:cNvPr>
          <p:cNvSpPr txBox="1"/>
          <p:nvPr/>
        </p:nvSpPr>
        <p:spPr>
          <a:xfrm>
            <a:off x="0" y="6457890"/>
            <a:ext cx="6096000" cy="400110"/>
          </a:xfrm>
          <a:prstGeom prst="rect">
            <a:avLst/>
          </a:prstGeom>
          <a:noFill/>
        </p:spPr>
        <p:txBody>
          <a:bodyPr wrap="square">
            <a:spAutoFit/>
          </a:bodyPr>
          <a:lstStyle/>
          <a:p>
            <a:r>
              <a:rPr lang="en-US" sz="1000" b="0" i="1" dirty="0">
                <a:solidFill>
                  <a:srgbClr val="606C71"/>
                </a:solidFill>
                <a:effectLst/>
                <a:latin typeface="Times New Roman" panose="02020603050405020304" pitchFamily="18" charset="0"/>
                <a:cs typeface="Times New Roman" panose="02020603050405020304" pitchFamily="18" charset="0"/>
              </a:rPr>
              <a:t>Luecken, MD and Theis, FJ. Current best practices in single‐cell RNA‐seq analysis: a tutorial, Mol Syst Biol 2019 (doi: https://doi.org/10.15252/msb.20188746)</a:t>
            </a:r>
            <a:endParaRPr lang="en-US" sz="1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0F514DA-5EE7-4040-840D-EBD7C48E2A06}"/>
              </a:ext>
            </a:extLst>
          </p:cNvPr>
          <p:cNvSpPr txBox="1"/>
          <p:nvPr/>
        </p:nvSpPr>
        <p:spPr>
          <a:xfrm>
            <a:off x="662608" y="1977092"/>
            <a:ext cx="4996070" cy="2554545"/>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Generation of the count matrix</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Quality control of the raw counts </a:t>
            </a:r>
            <a:r>
              <a:rPr lang="en-US" sz="2000" dirty="0">
                <a:latin typeface="Times New Roman" panose="02020603050405020304" pitchFamily="18" charset="0"/>
                <a:cs typeface="Times New Roman" panose="02020603050405020304" pitchFamily="18" charset="0"/>
              </a:rPr>
              <a:t>– filter out poor quality cells</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Clustering of filtered counts: </a:t>
            </a:r>
            <a:r>
              <a:rPr lang="en-US" sz="2000" dirty="0">
                <a:latin typeface="Times New Roman" panose="02020603050405020304" pitchFamily="18" charset="0"/>
                <a:cs typeface="Times New Roman" panose="02020603050405020304" pitchFamily="18" charset="0"/>
              </a:rPr>
              <a:t>(cell types = different clusters)</a:t>
            </a:r>
          </a:p>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Marker identification and cluster annotation: </a:t>
            </a:r>
            <a:r>
              <a:rPr lang="en-US" sz="2000" dirty="0">
                <a:latin typeface="Times New Roman" panose="02020603050405020304" pitchFamily="18" charset="0"/>
                <a:cs typeface="Times New Roman" panose="02020603050405020304" pitchFamily="18" charset="0"/>
              </a:rPr>
              <a:t>identify gene markers for each cluster </a:t>
            </a:r>
          </a:p>
        </p:txBody>
      </p:sp>
      <p:sp>
        <p:nvSpPr>
          <p:cNvPr id="12" name="TextBox 11">
            <a:extLst>
              <a:ext uri="{FF2B5EF4-FFF2-40B4-BE49-F238E27FC236}">
                <a16:creationId xmlns:a16="http://schemas.microsoft.com/office/drawing/2014/main" id="{1DD32FB4-16D0-1F4F-83CB-17DE3A09B60C}"/>
              </a:ext>
            </a:extLst>
          </p:cNvPr>
          <p:cNvSpPr txBox="1"/>
          <p:nvPr/>
        </p:nvSpPr>
        <p:spPr>
          <a:xfrm>
            <a:off x="2602453" y="4894598"/>
            <a:ext cx="3916018"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Biological replicates are needed!</a:t>
            </a:r>
          </a:p>
        </p:txBody>
      </p:sp>
      <p:grpSp>
        <p:nvGrpSpPr>
          <p:cNvPr id="15" name="Group 14">
            <a:extLst>
              <a:ext uri="{FF2B5EF4-FFF2-40B4-BE49-F238E27FC236}">
                <a16:creationId xmlns:a16="http://schemas.microsoft.com/office/drawing/2014/main" id="{9EE2841E-B7A1-2E4B-9CE4-59FD07A12862}"/>
              </a:ext>
            </a:extLst>
          </p:cNvPr>
          <p:cNvGrpSpPr/>
          <p:nvPr/>
        </p:nvGrpSpPr>
        <p:grpSpPr>
          <a:xfrm>
            <a:off x="6293184" y="0"/>
            <a:ext cx="5898815" cy="6858000"/>
            <a:chOff x="6293184" y="0"/>
            <a:chExt cx="5898815" cy="6858000"/>
          </a:xfrm>
        </p:grpSpPr>
        <p:pic>
          <p:nvPicPr>
            <p:cNvPr id="8" name="Main graphic">
              <a:extLst>
                <a:ext uri="{FF2B5EF4-FFF2-40B4-BE49-F238E27FC236}">
                  <a16:creationId xmlns:a16="http://schemas.microsoft.com/office/drawing/2014/main" id="{DF1AB01F-2B6A-8C47-8C2A-AF6784788898}"/>
                </a:ext>
              </a:extLst>
            </p:cNvPr>
            <p:cNvPicPr/>
            <p:nvPr/>
          </p:nvPicPr>
          <p:blipFill>
            <a:blip r:embed="rId2"/>
            <a:stretch/>
          </p:blipFill>
          <p:spPr>
            <a:xfrm>
              <a:off x="6293184" y="0"/>
              <a:ext cx="5898815" cy="6858000"/>
            </a:xfrm>
            <a:prstGeom prst="rect">
              <a:avLst/>
            </a:prstGeom>
            <a:ln>
              <a:noFill/>
            </a:ln>
          </p:spPr>
        </p:pic>
        <p:sp>
          <p:nvSpPr>
            <p:cNvPr id="14" name="Rectangle 13">
              <a:extLst>
                <a:ext uri="{FF2B5EF4-FFF2-40B4-BE49-F238E27FC236}">
                  <a16:creationId xmlns:a16="http://schemas.microsoft.com/office/drawing/2014/main" id="{471AD02F-CBC6-CD48-90B2-C2FBE5E32C28}"/>
                </a:ext>
              </a:extLst>
            </p:cNvPr>
            <p:cNvSpPr/>
            <p:nvPr/>
          </p:nvSpPr>
          <p:spPr>
            <a:xfrm>
              <a:off x="6293184" y="6457890"/>
              <a:ext cx="225287"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0058E0C1-CF96-8D4B-AFCD-BFA507E6C962}"/>
              </a:ext>
            </a:extLst>
          </p:cNvPr>
          <p:cNvSpPr txBox="1"/>
          <p:nvPr/>
        </p:nvSpPr>
        <p:spPr>
          <a:xfrm>
            <a:off x="11728174" y="6519446"/>
            <a:ext cx="715617" cy="338554"/>
          </a:xfrm>
          <a:prstGeom prst="rect">
            <a:avLst/>
          </a:prstGeom>
          <a:noFill/>
        </p:spPr>
        <p:txBody>
          <a:bodyPr wrap="square" rtlCol="0">
            <a:spAutoFit/>
          </a:bodyPr>
          <a:lstStyle/>
          <a:p>
            <a:r>
              <a:rPr lang="en-US" sz="1600" dirty="0"/>
              <a:t>2</a:t>
            </a:r>
          </a:p>
        </p:txBody>
      </p:sp>
    </p:spTree>
    <p:extLst>
      <p:ext uri="{BB962C8B-B14F-4D97-AF65-F5344CB8AC3E}">
        <p14:creationId xmlns:p14="http://schemas.microsoft.com/office/powerpoint/2010/main" val="2962235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2FFBCC-3567-8742-91FD-B75CAF074296}"/>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Clustering</a:t>
            </a:r>
          </a:p>
        </p:txBody>
      </p:sp>
      <p:cxnSp>
        <p:nvCxnSpPr>
          <p:cNvPr id="5" name="Straight Connector 4">
            <a:extLst>
              <a:ext uri="{FF2B5EF4-FFF2-40B4-BE49-F238E27FC236}">
                <a16:creationId xmlns:a16="http://schemas.microsoft.com/office/drawing/2014/main" id="{4DDBBA85-6EF1-964A-90A8-E1909EE4D09A}"/>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268B2D1-CC63-2A40-AEDC-2B250F36C240}"/>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8" name="TextBox 7">
            <a:extLst>
              <a:ext uri="{FF2B5EF4-FFF2-40B4-BE49-F238E27FC236}">
                <a16:creationId xmlns:a16="http://schemas.microsoft.com/office/drawing/2014/main" id="{D7B5927B-8FD7-214F-84AA-B28D884D67A2}"/>
              </a:ext>
            </a:extLst>
          </p:cNvPr>
          <p:cNvSpPr txBox="1"/>
          <p:nvPr/>
        </p:nvSpPr>
        <p:spPr>
          <a:xfrm>
            <a:off x="11728174" y="6519446"/>
            <a:ext cx="715617" cy="338554"/>
          </a:xfrm>
          <a:prstGeom prst="rect">
            <a:avLst/>
          </a:prstGeom>
          <a:noFill/>
        </p:spPr>
        <p:txBody>
          <a:bodyPr wrap="square" rtlCol="0">
            <a:spAutoFit/>
          </a:bodyPr>
          <a:lstStyle/>
          <a:p>
            <a:r>
              <a:rPr lang="en-US" sz="1600" dirty="0"/>
              <a:t>20</a:t>
            </a:r>
          </a:p>
        </p:txBody>
      </p:sp>
      <p:sp>
        <p:nvSpPr>
          <p:cNvPr id="9" name="TextBox 8">
            <a:extLst>
              <a:ext uri="{FF2B5EF4-FFF2-40B4-BE49-F238E27FC236}">
                <a16:creationId xmlns:a16="http://schemas.microsoft.com/office/drawing/2014/main" id="{AAFBD1C1-564C-2A40-871E-6E70F35E5E37}"/>
              </a:ext>
            </a:extLst>
          </p:cNvPr>
          <p:cNvSpPr txBox="1"/>
          <p:nvPr/>
        </p:nvSpPr>
        <p:spPr>
          <a:xfrm>
            <a:off x="917665" y="852257"/>
            <a:ext cx="3946781"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Exploring known cell type markers</a:t>
            </a:r>
          </a:p>
        </p:txBody>
      </p:sp>
      <p:sp>
        <p:nvSpPr>
          <p:cNvPr id="10" name="TextBox 9">
            <a:extLst>
              <a:ext uri="{FF2B5EF4-FFF2-40B4-BE49-F238E27FC236}">
                <a16:creationId xmlns:a16="http://schemas.microsoft.com/office/drawing/2014/main" id="{0F41F28E-AB0A-8745-AA9D-9792DC89F08D}"/>
              </a:ext>
            </a:extLst>
          </p:cNvPr>
          <p:cNvSpPr txBox="1"/>
          <p:nvPr/>
        </p:nvSpPr>
        <p:spPr>
          <a:xfrm>
            <a:off x="1199320" y="1581212"/>
            <a:ext cx="10045148" cy="1015663"/>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The FeaturePlot() from Seurat makes it easy to visualize a handful of genes </a:t>
            </a:r>
          </a:p>
          <a:p>
            <a:r>
              <a:rPr lang="en-US" sz="2000" dirty="0">
                <a:latin typeface="Times New Roman" panose="02020603050405020304" pitchFamily="18" charset="0"/>
                <a:cs typeface="Times New Roman" panose="02020603050405020304" pitchFamily="18" charset="0"/>
              </a:rPr>
              <a:t>-The combined expression of our chosen positive or negative markers should give us an idea of which cluster corresponds to which cell type</a:t>
            </a:r>
            <a:endParaRPr lang="en-US" sz="2000" dirty="0"/>
          </a:p>
        </p:txBody>
      </p:sp>
      <p:pic>
        <p:nvPicPr>
          <p:cNvPr id="12" name="Picture 11" descr="Chart, scatter chart&#10;&#10;Description automatically generated">
            <a:extLst>
              <a:ext uri="{FF2B5EF4-FFF2-40B4-BE49-F238E27FC236}">
                <a16:creationId xmlns:a16="http://schemas.microsoft.com/office/drawing/2014/main" id="{E70E5E40-D977-2542-B09C-091523144C04}"/>
              </a:ext>
            </a:extLst>
          </p:cNvPr>
          <p:cNvPicPr>
            <a:picLocks noChangeAspect="1"/>
          </p:cNvPicPr>
          <p:nvPr/>
        </p:nvPicPr>
        <p:blipFill>
          <a:blip r:embed="rId2"/>
          <a:stretch>
            <a:fillRect/>
          </a:stretch>
        </p:blipFill>
        <p:spPr>
          <a:xfrm>
            <a:off x="887185" y="2874491"/>
            <a:ext cx="5611404" cy="2402297"/>
          </a:xfrm>
          <a:prstGeom prst="rect">
            <a:avLst/>
          </a:prstGeom>
        </p:spPr>
      </p:pic>
      <p:sp>
        <p:nvSpPr>
          <p:cNvPr id="13" name="TextBox 12">
            <a:extLst>
              <a:ext uri="{FF2B5EF4-FFF2-40B4-BE49-F238E27FC236}">
                <a16:creationId xmlns:a16="http://schemas.microsoft.com/office/drawing/2014/main" id="{9F5CED82-E68C-9F46-BC72-AC89440C33D7}"/>
              </a:ext>
            </a:extLst>
          </p:cNvPr>
          <p:cNvSpPr txBox="1"/>
          <p:nvPr/>
        </p:nvSpPr>
        <p:spPr>
          <a:xfrm>
            <a:off x="1073426" y="5418805"/>
            <a:ext cx="3791020" cy="707886"/>
          </a:xfrm>
          <a:prstGeom prst="rect">
            <a:avLst/>
          </a:prstGeom>
          <a:noFill/>
        </p:spPr>
        <p:txBody>
          <a:bodyPr wrap="square" rtlCol="0">
            <a:spAutoFit/>
          </a:bodyPr>
          <a:lstStyle/>
          <a:p>
            <a:r>
              <a:rPr lang="en-US" sz="2000" dirty="0">
                <a:solidFill>
                  <a:srgbClr val="C00000"/>
                </a:solidFill>
                <a:latin typeface="Times New Roman" panose="02020603050405020304" pitchFamily="18" charset="0"/>
                <a:cs typeface="Times New Roman" panose="02020603050405020304" pitchFamily="18" charset="0"/>
              </a:rPr>
              <a:t>CD14+ monocytes appear to correspond to clusters 1 and 3</a:t>
            </a:r>
          </a:p>
        </p:txBody>
      </p:sp>
      <p:pic>
        <p:nvPicPr>
          <p:cNvPr id="15" name="Picture 14" descr="Chart, scatter chart&#10;&#10;Description automatically generated">
            <a:extLst>
              <a:ext uri="{FF2B5EF4-FFF2-40B4-BE49-F238E27FC236}">
                <a16:creationId xmlns:a16="http://schemas.microsoft.com/office/drawing/2014/main" id="{A90C23DC-E17D-0546-9B38-626BE1A4E17B}"/>
              </a:ext>
            </a:extLst>
          </p:cNvPr>
          <p:cNvPicPr>
            <a:picLocks noChangeAspect="1"/>
          </p:cNvPicPr>
          <p:nvPr/>
        </p:nvPicPr>
        <p:blipFill>
          <a:blip r:embed="rId3"/>
          <a:stretch>
            <a:fillRect/>
          </a:stretch>
        </p:blipFill>
        <p:spPr>
          <a:xfrm>
            <a:off x="6597633" y="2798613"/>
            <a:ext cx="5611404" cy="2427755"/>
          </a:xfrm>
          <a:prstGeom prst="rect">
            <a:avLst/>
          </a:prstGeom>
        </p:spPr>
      </p:pic>
      <p:sp>
        <p:nvSpPr>
          <p:cNvPr id="16" name="TextBox 15">
            <a:extLst>
              <a:ext uri="{FF2B5EF4-FFF2-40B4-BE49-F238E27FC236}">
                <a16:creationId xmlns:a16="http://schemas.microsoft.com/office/drawing/2014/main" id="{FD93B4A8-3079-B84C-A46E-6AA6E890F66B}"/>
              </a:ext>
            </a:extLst>
          </p:cNvPr>
          <p:cNvSpPr txBox="1"/>
          <p:nvPr/>
        </p:nvSpPr>
        <p:spPr>
          <a:xfrm>
            <a:off x="7234740" y="5428106"/>
            <a:ext cx="3791020" cy="707886"/>
          </a:xfrm>
          <a:prstGeom prst="rect">
            <a:avLst/>
          </a:prstGeom>
          <a:noFill/>
        </p:spPr>
        <p:txBody>
          <a:bodyPr wrap="square" rtlCol="0">
            <a:spAutoFit/>
          </a:bodyPr>
          <a:lstStyle/>
          <a:p>
            <a:r>
              <a:rPr lang="en-US" sz="2000" dirty="0">
                <a:solidFill>
                  <a:srgbClr val="C00000"/>
                </a:solidFill>
                <a:latin typeface="Times New Roman" panose="02020603050405020304" pitchFamily="18" charset="0"/>
                <a:cs typeface="Times New Roman" panose="02020603050405020304" pitchFamily="18" charset="0"/>
              </a:rPr>
              <a:t>Conventional dendritic cell markers identify cluster 14</a:t>
            </a:r>
          </a:p>
        </p:txBody>
      </p:sp>
    </p:spTree>
    <p:extLst>
      <p:ext uri="{BB962C8B-B14F-4D97-AF65-F5344CB8AC3E}">
        <p14:creationId xmlns:p14="http://schemas.microsoft.com/office/powerpoint/2010/main" val="2399675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94DE47-F58F-7348-95A0-073A5DA85EF8}"/>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Clustering</a:t>
            </a:r>
          </a:p>
        </p:txBody>
      </p:sp>
      <p:sp>
        <p:nvSpPr>
          <p:cNvPr id="5" name="TextBox 4">
            <a:extLst>
              <a:ext uri="{FF2B5EF4-FFF2-40B4-BE49-F238E27FC236}">
                <a16:creationId xmlns:a16="http://schemas.microsoft.com/office/drawing/2014/main" id="{B7EDA52B-C955-C24B-A8D3-291CE2A9F8B7}"/>
              </a:ext>
            </a:extLst>
          </p:cNvPr>
          <p:cNvSpPr txBox="1"/>
          <p:nvPr/>
        </p:nvSpPr>
        <p:spPr>
          <a:xfrm>
            <a:off x="917665" y="852257"/>
            <a:ext cx="3946781"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Exploring known cell type markers</a:t>
            </a:r>
          </a:p>
        </p:txBody>
      </p:sp>
      <p:pic>
        <p:nvPicPr>
          <p:cNvPr id="7" name="Picture 6" descr="Diagram&#10;&#10;Description automatically generated with low confidence">
            <a:extLst>
              <a:ext uri="{FF2B5EF4-FFF2-40B4-BE49-F238E27FC236}">
                <a16:creationId xmlns:a16="http://schemas.microsoft.com/office/drawing/2014/main" id="{B57694CB-7358-8B48-B2A7-5938E01E327A}"/>
              </a:ext>
            </a:extLst>
          </p:cNvPr>
          <p:cNvPicPr>
            <a:picLocks noChangeAspect="1"/>
          </p:cNvPicPr>
          <p:nvPr/>
        </p:nvPicPr>
        <p:blipFill>
          <a:blip r:embed="rId2"/>
          <a:stretch>
            <a:fillRect/>
          </a:stretch>
        </p:blipFill>
        <p:spPr>
          <a:xfrm>
            <a:off x="1013262" y="1743660"/>
            <a:ext cx="6094730" cy="3131057"/>
          </a:xfrm>
          <a:prstGeom prst="rect">
            <a:avLst/>
          </a:prstGeom>
        </p:spPr>
      </p:pic>
      <p:cxnSp>
        <p:nvCxnSpPr>
          <p:cNvPr id="8" name="Straight Connector 7">
            <a:extLst>
              <a:ext uri="{FF2B5EF4-FFF2-40B4-BE49-F238E27FC236}">
                <a16:creationId xmlns:a16="http://schemas.microsoft.com/office/drawing/2014/main" id="{D735FB87-15BC-C74E-9EA8-D7B55261F560}"/>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36F3889-CEE3-4045-BC8C-A20DE0F3FCE2}"/>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10" name="TextBox 9">
            <a:extLst>
              <a:ext uri="{FF2B5EF4-FFF2-40B4-BE49-F238E27FC236}">
                <a16:creationId xmlns:a16="http://schemas.microsoft.com/office/drawing/2014/main" id="{1FCF38AB-319E-7E47-9FC2-DA89086E6D8F}"/>
              </a:ext>
            </a:extLst>
          </p:cNvPr>
          <p:cNvSpPr txBox="1"/>
          <p:nvPr/>
        </p:nvSpPr>
        <p:spPr>
          <a:xfrm>
            <a:off x="11728174" y="6519446"/>
            <a:ext cx="715617" cy="338554"/>
          </a:xfrm>
          <a:prstGeom prst="rect">
            <a:avLst/>
          </a:prstGeom>
          <a:noFill/>
        </p:spPr>
        <p:txBody>
          <a:bodyPr wrap="square" rtlCol="0">
            <a:spAutoFit/>
          </a:bodyPr>
          <a:lstStyle/>
          <a:p>
            <a:r>
              <a:rPr lang="en-US" sz="1600" dirty="0"/>
              <a:t>21</a:t>
            </a:r>
          </a:p>
        </p:txBody>
      </p:sp>
      <p:sp>
        <p:nvSpPr>
          <p:cNvPr id="11" name="TextBox 10">
            <a:extLst>
              <a:ext uri="{FF2B5EF4-FFF2-40B4-BE49-F238E27FC236}">
                <a16:creationId xmlns:a16="http://schemas.microsoft.com/office/drawing/2014/main" id="{2D89BBA8-7EE5-F247-AD56-9B2CCD125997}"/>
              </a:ext>
            </a:extLst>
          </p:cNvPr>
          <p:cNvSpPr txBox="1"/>
          <p:nvPr/>
        </p:nvSpPr>
        <p:spPr>
          <a:xfrm>
            <a:off x="7241137" y="1898524"/>
            <a:ext cx="4283142" cy="2554545"/>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Experimentally validate intriguing markers</a:t>
            </a:r>
          </a:p>
          <a:p>
            <a:r>
              <a:rPr lang="en-US" sz="2000" dirty="0">
                <a:latin typeface="Times New Roman" panose="02020603050405020304" pitchFamily="18" charset="0"/>
                <a:cs typeface="Times New Roman" panose="02020603050405020304" pitchFamily="18" charset="0"/>
              </a:rPr>
              <a:t>-Explore a subset of cell types to discover subclusters of cells</a:t>
            </a:r>
          </a:p>
          <a:p>
            <a:r>
              <a:rPr lang="en-US" sz="2000" dirty="0">
                <a:latin typeface="Times New Roman" panose="02020603050405020304" pitchFamily="18" charset="0"/>
                <a:cs typeface="Times New Roman" panose="02020603050405020304" pitchFamily="18" charset="0"/>
              </a:rPr>
              <a:t>-Perform differential expression analysis between control and stimulations</a:t>
            </a:r>
          </a:p>
          <a:p>
            <a:r>
              <a:rPr lang="en-US" sz="2000" dirty="0">
                <a:latin typeface="Times New Roman" panose="02020603050405020304" pitchFamily="18" charset="0"/>
                <a:cs typeface="Times New Roman" panose="02020603050405020304" pitchFamily="18" charset="0"/>
              </a:rPr>
              <a:t>-Trajectory analysis or lineage tracing</a:t>
            </a:r>
            <a:endParaRPr lang="en-US" sz="2000" dirty="0"/>
          </a:p>
        </p:txBody>
      </p:sp>
    </p:spTree>
    <p:extLst>
      <p:ext uri="{BB962C8B-B14F-4D97-AF65-F5344CB8AC3E}">
        <p14:creationId xmlns:p14="http://schemas.microsoft.com/office/powerpoint/2010/main" val="323174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531967-41F9-7D45-BB2B-76C84C823293}"/>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DE analysis</a:t>
            </a:r>
          </a:p>
        </p:txBody>
      </p:sp>
      <p:sp>
        <p:nvSpPr>
          <p:cNvPr id="5" name="TextBox 4">
            <a:extLst>
              <a:ext uri="{FF2B5EF4-FFF2-40B4-BE49-F238E27FC236}">
                <a16:creationId xmlns:a16="http://schemas.microsoft.com/office/drawing/2014/main" id="{1609C407-AFA9-7042-842E-47DB6F35CDCD}"/>
              </a:ext>
            </a:extLst>
          </p:cNvPr>
          <p:cNvSpPr txBox="1"/>
          <p:nvPr/>
        </p:nvSpPr>
        <p:spPr>
          <a:xfrm>
            <a:off x="917665" y="852257"/>
            <a:ext cx="3946781"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DESeq2 for pseudobulk DE analysis </a:t>
            </a:r>
          </a:p>
        </p:txBody>
      </p:sp>
      <p:sp>
        <p:nvSpPr>
          <p:cNvPr id="6" name="TextBox 5">
            <a:extLst>
              <a:ext uri="{FF2B5EF4-FFF2-40B4-BE49-F238E27FC236}">
                <a16:creationId xmlns:a16="http://schemas.microsoft.com/office/drawing/2014/main" id="{10F17ABB-F6E8-D44A-A96B-7FC42915D779}"/>
              </a:ext>
            </a:extLst>
          </p:cNvPr>
          <p:cNvSpPr txBox="1"/>
          <p:nvPr/>
        </p:nvSpPr>
        <p:spPr>
          <a:xfrm>
            <a:off x="1088532" y="1560143"/>
            <a:ext cx="8486542"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-normalizes the count data to account for differences in library sizes and RNA composition between samples</a:t>
            </a:r>
          </a:p>
          <a:p>
            <a:r>
              <a:rPr lang="en-US" sz="2000" dirty="0">
                <a:latin typeface="Times New Roman" panose="02020603050405020304" pitchFamily="18" charset="0"/>
                <a:cs typeface="Times New Roman" panose="02020603050405020304" pitchFamily="18" charset="0"/>
              </a:rPr>
              <a:t> </a:t>
            </a:r>
            <a:endParaRPr lang="en-US" sz="2000" dirty="0"/>
          </a:p>
        </p:txBody>
      </p:sp>
      <p:pic>
        <p:nvPicPr>
          <p:cNvPr id="8" name="Picture 7" descr="Diagram, text, chat or text message&#10;&#10;Description automatically generated">
            <a:extLst>
              <a:ext uri="{FF2B5EF4-FFF2-40B4-BE49-F238E27FC236}">
                <a16:creationId xmlns:a16="http://schemas.microsoft.com/office/drawing/2014/main" id="{55CE4BD4-4726-EB4E-851E-DE89BC433F7D}"/>
              </a:ext>
            </a:extLst>
          </p:cNvPr>
          <p:cNvPicPr>
            <a:picLocks noChangeAspect="1"/>
          </p:cNvPicPr>
          <p:nvPr/>
        </p:nvPicPr>
        <p:blipFill>
          <a:blip r:embed="rId3"/>
          <a:stretch>
            <a:fillRect/>
          </a:stretch>
        </p:blipFill>
        <p:spPr>
          <a:xfrm>
            <a:off x="917665" y="2405753"/>
            <a:ext cx="3949354" cy="3441844"/>
          </a:xfrm>
          <a:prstGeom prst="rect">
            <a:avLst/>
          </a:prstGeom>
        </p:spPr>
      </p:pic>
      <p:pic>
        <p:nvPicPr>
          <p:cNvPr id="10" name="Picture 9" descr="Chart&#10;&#10;Description automatically generated">
            <a:extLst>
              <a:ext uri="{FF2B5EF4-FFF2-40B4-BE49-F238E27FC236}">
                <a16:creationId xmlns:a16="http://schemas.microsoft.com/office/drawing/2014/main" id="{0C34AA4D-CA1C-7E4C-AC3F-8057AD644EAC}"/>
              </a:ext>
            </a:extLst>
          </p:cNvPr>
          <p:cNvPicPr>
            <a:picLocks noChangeAspect="1"/>
          </p:cNvPicPr>
          <p:nvPr/>
        </p:nvPicPr>
        <p:blipFill>
          <a:blip r:embed="rId4"/>
          <a:stretch>
            <a:fillRect/>
          </a:stretch>
        </p:blipFill>
        <p:spPr>
          <a:xfrm>
            <a:off x="6096000" y="2067974"/>
            <a:ext cx="3776405" cy="4033715"/>
          </a:xfrm>
          <a:prstGeom prst="rect">
            <a:avLst/>
          </a:prstGeom>
        </p:spPr>
      </p:pic>
      <p:cxnSp>
        <p:nvCxnSpPr>
          <p:cNvPr id="11" name="Straight Connector 10">
            <a:extLst>
              <a:ext uri="{FF2B5EF4-FFF2-40B4-BE49-F238E27FC236}">
                <a16:creationId xmlns:a16="http://schemas.microsoft.com/office/drawing/2014/main" id="{B94557E4-FA39-E240-A885-1C2B29DB8142}"/>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E81DD39-BDDD-F741-B996-A02935D84C64}"/>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13" name="TextBox 12">
            <a:extLst>
              <a:ext uri="{FF2B5EF4-FFF2-40B4-BE49-F238E27FC236}">
                <a16:creationId xmlns:a16="http://schemas.microsoft.com/office/drawing/2014/main" id="{EB3A35E2-FDF4-EE43-98DC-7B9AA060D565}"/>
              </a:ext>
            </a:extLst>
          </p:cNvPr>
          <p:cNvSpPr txBox="1"/>
          <p:nvPr/>
        </p:nvSpPr>
        <p:spPr>
          <a:xfrm>
            <a:off x="11728174" y="6519446"/>
            <a:ext cx="715617" cy="338554"/>
          </a:xfrm>
          <a:prstGeom prst="rect">
            <a:avLst/>
          </a:prstGeom>
          <a:noFill/>
        </p:spPr>
        <p:txBody>
          <a:bodyPr wrap="square" rtlCol="0">
            <a:spAutoFit/>
          </a:bodyPr>
          <a:lstStyle/>
          <a:p>
            <a:r>
              <a:rPr lang="en-US" sz="1600" dirty="0"/>
              <a:t>22</a:t>
            </a:r>
          </a:p>
        </p:txBody>
      </p:sp>
      <p:sp>
        <p:nvSpPr>
          <p:cNvPr id="14" name="TextBox 13">
            <a:extLst>
              <a:ext uri="{FF2B5EF4-FFF2-40B4-BE49-F238E27FC236}">
                <a16:creationId xmlns:a16="http://schemas.microsoft.com/office/drawing/2014/main" id="{EE71FEC4-2B2E-8242-9725-99F72BBA30A8}"/>
              </a:ext>
            </a:extLst>
          </p:cNvPr>
          <p:cNvSpPr txBox="1"/>
          <p:nvPr/>
        </p:nvSpPr>
        <p:spPr>
          <a:xfrm>
            <a:off x="9224413" y="5130370"/>
            <a:ext cx="2967587" cy="707886"/>
          </a:xfrm>
          <a:prstGeom prst="rect">
            <a:avLst/>
          </a:prstGeom>
          <a:noFill/>
        </p:spPr>
        <p:txBody>
          <a:bodyPr wrap="square" rtlCol="0">
            <a:spAutoFit/>
          </a:bodyPr>
          <a:lstStyle/>
          <a:p>
            <a:r>
              <a:rPr lang="en-US" sz="2000" dirty="0">
                <a:solidFill>
                  <a:srgbClr val="C00000"/>
                </a:solidFill>
                <a:latin typeface="Times New Roman" panose="02020603050405020304" pitchFamily="18" charset="0"/>
                <a:cs typeface="Times New Roman" panose="02020603050405020304" pitchFamily="18" charset="0"/>
              </a:rPr>
              <a:t>T</a:t>
            </a:r>
            <a:r>
              <a:rPr lang="en-US" sz="2000" b="0" i="0" dirty="0">
                <a:solidFill>
                  <a:srgbClr val="C00000"/>
                </a:solidFill>
                <a:effectLst/>
                <a:latin typeface="Times New Roman" panose="02020603050405020304" pitchFamily="18" charset="0"/>
                <a:cs typeface="Times New Roman" panose="02020603050405020304" pitchFamily="18" charset="0"/>
              </a:rPr>
              <a:t>wo clear modules of genes emerge</a:t>
            </a:r>
            <a:endParaRPr lang="en-US" sz="20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267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980B0-DC7E-C146-8713-DACABF6A5EF2}"/>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Any question? </a:t>
            </a:r>
          </a:p>
        </p:txBody>
      </p:sp>
      <p:sp>
        <p:nvSpPr>
          <p:cNvPr id="5" name="TextBox 4">
            <a:extLst>
              <a:ext uri="{FF2B5EF4-FFF2-40B4-BE49-F238E27FC236}">
                <a16:creationId xmlns:a16="http://schemas.microsoft.com/office/drawing/2014/main" id="{5A7DCCE5-A6CF-3D43-AD54-A013C93BD30C}"/>
              </a:ext>
            </a:extLst>
          </p:cNvPr>
          <p:cNvSpPr txBox="1"/>
          <p:nvPr/>
        </p:nvSpPr>
        <p:spPr>
          <a:xfrm>
            <a:off x="2905360" y="2451748"/>
            <a:ext cx="5728138"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Thanks for attention!</a:t>
            </a:r>
          </a:p>
        </p:txBody>
      </p:sp>
      <p:cxnSp>
        <p:nvCxnSpPr>
          <p:cNvPr id="6" name="Straight Connector 5">
            <a:extLst>
              <a:ext uri="{FF2B5EF4-FFF2-40B4-BE49-F238E27FC236}">
                <a16:creationId xmlns:a16="http://schemas.microsoft.com/office/drawing/2014/main" id="{03496331-E7BC-8F49-B4D9-634BEFF9CCD8}"/>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AB7D686-EF59-DB42-B81F-4F76D7EB3BAC}"/>
              </a:ext>
            </a:extLst>
          </p:cNvPr>
          <p:cNvSpPr txBox="1"/>
          <p:nvPr/>
        </p:nvSpPr>
        <p:spPr>
          <a:xfrm>
            <a:off x="11728174" y="6519446"/>
            <a:ext cx="715617" cy="338554"/>
          </a:xfrm>
          <a:prstGeom prst="rect">
            <a:avLst/>
          </a:prstGeom>
          <a:noFill/>
        </p:spPr>
        <p:txBody>
          <a:bodyPr wrap="square" rtlCol="0">
            <a:spAutoFit/>
          </a:bodyPr>
          <a:lstStyle/>
          <a:p>
            <a:r>
              <a:rPr lang="en-US" sz="1600" dirty="0"/>
              <a:t>23</a:t>
            </a:r>
          </a:p>
        </p:txBody>
      </p:sp>
    </p:spTree>
    <p:extLst>
      <p:ext uri="{BB962C8B-B14F-4D97-AF65-F5344CB8AC3E}">
        <p14:creationId xmlns:p14="http://schemas.microsoft.com/office/powerpoint/2010/main" val="290816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11E21C-F978-9345-8693-45473C4B952E}"/>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Quality control set up</a:t>
            </a:r>
          </a:p>
        </p:txBody>
      </p:sp>
      <p:sp>
        <p:nvSpPr>
          <p:cNvPr id="6" name="TextBox 5">
            <a:extLst>
              <a:ext uri="{FF2B5EF4-FFF2-40B4-BE49-F238E27FC236}">
                <a16:creationId xmlns:a16="http://schemas.microsoft.com/office/drawing/2014/main" id="{08B25FBD-CF49-3344-A9EA-FD2E7ECB2A66}"/>
              </a:ext>
            </a:extLst>
          </p:cNvPr>
          <p:cNvSpPr txBox="1"/>
          <p:nvPr/>
        </p:nvSpPr>
        <p:spPr>
          <a:xfrm>
            <a:off x="858550" y="1046364"/>
            <a:ext cx="7893563"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Goal:</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filter the data to only include true cells that are of high quality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 identify any failed samples </a:t>
            </a:r>
          </a:p>
        </p:txBody>
      </p:sp>
      <p:grpSp>
        <p:nvGrpSpPr>
          <p:cNvPr id="13" name="Group 12">
            <a:extLst>
              <a:ext uri="{FF2B5EF4-FFF2-40B4-BE49-F238E27FC236}">
                <a16:creationId xmlns:a16="http://schemas.microsoft.com/office/drawing/2014/main" id="{7249CBC2-EF54-3F4C-90E4-F40B7F7D98ED}"/>
              </a:ext>
            </a:extLst>
          </p:cNvPr>
          <p:cNvGrpSpPr/>
          <p:nvPr/>
        </p:nvGrpSpPr>
        <p:grpSpPr>
          <a:xfrm>
            <a:off x="604157" y="2443151"/>
            <a:ext cx="4818234" cy="2681600"/>
            <a:chOff x="604157" y="2443151"/>
            <a:chExt cx="4818234" cy="2681600"/>
          </a:xfrm>
        </p:grpSpPr>
        <p:grpSp>
          <p:nvGrpSpPr>
            <p:cNvPr id="9" name="Group 8">
              <a:extLst>
                <a:ext uri="{FF2B5EF4-FFF2-40B4-BE49-F238E27FC236}">
                  <a16:creationId xmlns:a16="http://schemas.microsoft.com/office/drawing/2014/main" id="{AB1C84BC-4981-9548-AF16-C4C973373E34}"/>
                </a:ext>
              </a:extLst>
            </p:cNvPr>
            <p:cNvGrpSpPr/>
            <p:nvPr/>
          </p:nvGrpSpPr>
          <p:grpSpPr>
            <a:xfrm>
              <a:off x="604157" y="3249386"/>
              <a:ext cx="3797693" cy="849085"/>
              <a:chOff x="604157" y="3249386"/>
              <a:chExt cx="3797693" cy="849085"/>
            </a:xfrm>
          </p:grpSpPr>
          <p:sp>
            <p:nvSpPr>
              <p:cNvPr id="8" name="Rectangle 7">
                <a:extLst>
                  <a:ext uri="{FF2B5EF4-FFF2-40B4-BE49-F238E27FC236}">
                    <a16:creationId xmlns:a16="http://schemas.microsoft.com/office/drawing/2014/main" id="{F7A91D4F-C3EC-964B-B05C-6C4059319422}"/>
                  </a:ext>
                </a:extLst>
              </p:cNvPr>
              <p:cNvSpPr/>
              <p:nvPr/>
            </p:nvSpPr>
            <p:spPr>
              <a:xfrm>
                <a:off x="604157" y="3249386"/>
                <a:ext cx="3543301" cy="8490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09653D3-93A9-A246-A6F9-08D26C2A2143}"/>
                  </a:ext>
                </a:extLst>
              </p:cNvPr>
              <p:cNvSpPr txBox="1"/>
              <p:nvPr/>
            </p:nvSpPr>
            <p:spPr>
              <a:xfrm>
                <a:off x="858550" y="3429000"/>
                <a:ext cx="354330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Generate quality metrics</a:t>
                </a:r>
              </a:p>
            </p:txBody>
          </p:sp>
        </p:grpSp>
        <p:sp>
          <p:nvSpPr>
            <p:cNvPr id="10" name="Right Arrow 9">
              <a:extLst>
                <a:ext uri="{FF2B5EF4-FFF2-40B4-BE49-F238E27FC236}">
                  <a16:creationId xmlns:a16="http://schemas.microsoft.com/office/drawing/2014/main" id="{189E8D17-3D60-364E-B01E-BD93636705B2}"/>
                </a:ext>
              </a:extLst>
            </p:cNvPr>
            <p:cNvSpPr/>
            <p:nvPr/>
          </p:nvSpPr>
          <p:spPr>
            <a:xfrm rot="19367470">
              <a:off x="4255578" y="2443151"/>
              <a:ext cx="1166813" cy="474742"/>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a:extLst>
                <a:ext uri="{FF2B5EF4-FFF2-40B4-BE49-F238E27FC236}">
                  <a16:creationId xmlns:a16="http://schemas.microsoft.com/office/drawing/2014/main" id="{EB542C60-8F43-8F4D-ACF5-A62BD8996395}"/>
                </a:ext>
              </a:extLst>
            </p:cNvPr>
            <p:cNvSpPr/>
            <p:nvPr/>
          </p:nvSpPr>
          <p:spPr>
            <a:xfrm rot="2530038">
              <a:off x="4151769" y="4650009"/>
              <a:ext cx="1198063" cy="474742"/>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4E013C32-576D-3445-9754-965E2BA58A57}"/>
              </a:ext>
            </a:extLst>
          </p:cNvPr>
          <p:cNvSpPr txBox="1"/>
          <p:nvPr/>
        </p:nvSpPr>
        <p:spPr>
          <a:xfrm>
            <a:off x="5530512" y="1925947"/>
            <a:ext cx="5208814" cy="132343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Example dataset: </a:t>
            </a:r>
            <a:r>
              <a:rPr lang="en-US" sz="2000" dirty="0">
                <a:latin typeface="Times New Roman" panose="02020603050405020304" pitchFamily="18" charset="0"/>
                <a:cs typeface="Times New Roman" panose="02020603050405020304" pitchFamily="18" charset="0"/>
              </a:rPr>
              <a:t> comprised of pooled peripheral blood mononuclear cells from eight lupus patients, split into control and interferon beta-treated (stimulated) conditions</a:t>
            </a:r>
            <a:endParaRPr lang="en-US" sz="2000" b="1" dirty="0">
              <a:latin typeface="Times New Roman" panose="02020603050405020304" pitchFamily="18" charset="0"/>
              <a:cs typeface="Times New Roman" panose="02020603050405020304" pitchFamily="18" charset="0"/>
            </a:endParaRPr>
          </a:p>
        </p:txBody>
      </p:sp>
      <p:pic>
        <p:nvPicPr>
          <p:cNvPr id="16" name="Picture 15" descr="Text&#10;&#10;Description automatically generated">
            <a:extLst>
              <a:ext uri="{FF2B5EF4-FFF2-40B4-BE49-F238E27FC236}">
                <a16:creationId xmlns:a16="http://schemas.microsoft.com/office/drawing/2014/main" id="{728C91F0-77A2-D847-885C-0D73FFE1ACAC}"/>
              </a:ext>
            </a:extLst>
          </p:cNvPr>
          <p:cNvPicPr>
            <a:picLocks noChangeAspect="1"/>
          </p:cNvPicPr>
          <p:nvPr/>
        </p:nvPicPr>
        <p:blipFill>
          <a:blip r:embed="rId3"/>
          <a:stretch>
            <a:fillRect/>
          </a:stretch>
        </p:blipFill>
        <p:spPr>
          <a:xfrm>
            <a:off x="5898816" y="3384346"/>
            <a:ext cx="5699351" cy="760718"/>
          </a:xfrm>
          <a:prstGeom prst="rect">
            <a:avLst/>
          </a:prstGeom>
        </p:spPr>
      </p:pic>
      <p:sp>
        <p:nvSpPr>
          <p:cNvPr id="17" name="TextBox 16">
            <a:extLst>
              <a:ext uri="{FF2B5EF4-FFF2-40B4-BE49-F238E27FC236}">
                <a16:creationId xmlns:a16="http://schemas.microsoft.com/office/drawing/2014/main" id="{62B49EEB-A1F1-ED4E-A26C-788E02BCEFBC}"/>
              </a:ext>
            </a:extLst>
          </p:cNvPr>
          <p:cNvSpPr txBox="1"/>
          <p:nvPr/>
        </p:nvSpPr>
        <p:spPr>
          <a:xfrm>
            <a:off x="5898817" y="4148613"/>
            <a:ext cx="1484243" cy="338554"/>
          </a:xfrm>
          <a:prstGeom prst="rect">
            <a:avLst/>
          </a:prstGeom>
          <a:noFill/>
        </p:spPr>
        <p:txBody>
          <a:bodyPr wrap="square" rtlCol="0">
            <a:spAutoFit/>
          </a:bodyPr>
          <a:lstStyle/>
          <a:p>
            <a:r>
              <a:rPr lang="en-US" sz="1600" dirty="0">
                <a:solidFill>
                  <a:srgbClr val="C00000"/>
                </a:solidFill>
                <a:latin typeface="Times New Roman" panose="02020603050405020304" pitchFamily="18" charset="0"/>
                <a:cs typeface="Times New Roman" panose="02020603050405020304" pitchFamily="18" charset="0"/>
              </a:rPr>
              <a:t>Sample id</a:t>
            </a:r>
          </a:p>
        </p:txBody>
      </p:sp>
      <p:sp>
        <p:nvSpPr>
          <p:cNvPr id="18" name="TextBox 17">
            <a:extLst>
              <a:ext uri="{FF2B5EF4-FFF2-40B4-BE49-F238E27FC236}">
                <a16:creationId xmlns:a16="http://schemas.microsoft.com/office/drawing/2014/main" id="{067D4EF5-832A-CF4D-9D8A-5272A771CC65}"/>
              </a:ext>
            </a:extLst>
          </p:cNvPr>
          <p:cNvSpPr txBox="1"/>
          <p:nvPr/>
        </p:nvSpPr>
        <p:spPr>
          <a:xfrm>
            <a:off x="9152226" y="4145064"/>
            <a:ext cx="1484243" cy="338554"/>
          </a:xfrm>
          <a:prstGeom prst="rect">
            <a:avLst/>
          </a:prstGeom>
          <a:noFill/>
        </p:spPr>
        <p:txBody>
          <a:bodyPr wrap="square" rtlCol="0">
            <a:spAutoFit/>
          </a:bodyPr>
          <a:lstStyle/>
          <a:p>
            <a:r>
              <a:rPr lang="en-US" sz="1600" dirty="0">
                <a:solidFill>
                  <a:srgbClr val="C00000"/>
                </a:solidFill>
                <a:latin typeface="Times New Roman" panose="02020603050405020304" pitchFamily="18" charset="0"/>
                <a:cs typeface="Times New Roman" panose="02020603050405020304" pitchFamily="18" charset="0"/>
              </a:rPr>
              <a:t># of UMIs/cell</a:t>
            </a:r>
          </a:p>
        </p:txBody>
      </p:sp>
      <p:sp>
        <p:nvSpPr>
          <p:cNvPr id="19" name="TextBox 18">
            <a:extLst>
              <a:ext uri="{FF2B5EF4-FFF2-40B4-BE49-F238E27FC236}">
                <a16:creationId xmlns:a16="http://schemas.microsoft.com/office/drawing/2014/main" id="{FB575003-DC2C-B844-8F99-9719F3768C53}"/>
              </a:ext>
            </a:extLst>
          </p:cNvPr>
          <p:cNvSpPr txBox="1"/>
          <p:nvPr/>
        </p:nvSpPr>
        <p:spPr>
          <a:xfrm>
            <a:off x="10594774" y="4148613"/>
            <a:ext cx="1484243" cy="338554"/>
          </a:xfrm>
          <a:prstGeom prst="rect">
            <a:avLst/>
          </a:prstGeom>
          <a:noFill/>
        </p:spPr>
        <p:txBody>
          <a:bodyPr wrap="square" rtlCol="0">
            <a:spAutoFit/>
          </a:bodyPr>
          <a:lstStyle/>
          <a:p>
            <a:r>
              <a:rPr lang="en-US" sz="1600" dirty="0">
                <a:solidFill>
                  <a:srgbClr val="C00000"/>
                </a:solidFill>
                <a:latin typeface="Times New Roman" panose="02020603050405020304" pitchFamily="18" charset="0"/>
                <a:cs typeface="Times New Roman" panose="02020603050405020304" pitchFamily="18" charset="0"/>
              </a:rPr>
              <a:t># of genes/cell</a:t>
            </a:r>
          </a:p>
        </p:txBody>
      </p:sp>
      <p:sp>
        <p:nvSpPr>
          <p:cNvPr id="21" name="TextBox 20">
            <a:extLst>
              <a:ext uri="{FF2B5EF4-FFF2-40B4-BE49-F238E27FC236}">
                <a16:creationId xmlns:a16="http://schemas.microsoft.com/office/drawing/2014/main" id="{D4A54D3B-D73E-1C41-867F-3B182060B86F}"/>
              </a:ext>
            </a:extLst>
          </p:cNvPr>
          <p:cNvSpPr txBox="1"/>
          <p:nvPr/>
        </p:nvSpPr>
        <p:spPr>
          <a:xfrm>
            <a:off x="5552968" y="4798577"/>
            <a:ext cx="6096000" cy="1015663"/>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Additional metrics:</a:t>
            </a:r>
          </a:p>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Number of genes detected per UMI (novelty score)</a:t>
            </a:r>
          </a:p>
          <a:p>
            <a:pPr marL="342900" indent="-342900">
              <a:buFont typeface="+mj-lt"/>
              <a:buAutoNum type="arabicPeriod"/>
            </a:pPr>
            <a:r>
              <a:rPr lang="en-US" sz="2000" dirty="0">
                <a:latin typeface="Times New Roman" panose="02020603050405020304" pitchFamily="18" charset="0"/>
                <a:cs typeface="Times New Roman" panose="02020603050405020304" pitchFamily="18" charset="0"/>
              </a:rPr>
              <a:t>Mitochondrial ratio</a:t>
            </a:r>
          </a:p>
        </p:txBody>
      </p:sp>
      <p:sp>
        <p:nvSpPr>
          <p:cNvPr id="22" name="TextBox 21">
            <a:extLst>
              <a:ext uri="{FF2B5EF4-FFF2-40B4-BE49-F238E27FC236}">
                <a16:creationId xmlns:a16="http://schemas.microsoft.com/office/drawing/2014/main" id="{C4B2E180-60B9-F647-935F-E076CA3ACA21}"/>
              </a:ext>
            </a:extLst>
          </p:cNvPr>
          <p:cNvSpPr txBox="1"/>
          <p:nvPr/>
        </p:nvSpPr>
        <p:spPr>
          <a:xfrm>
            <a:off x="11728174" y="6519446"/>
            <a:ext cx="715617" cy="338554"/>
          </a:xfrm>
          <a:prstGeom prst="rect">
            <a:avLst/>
          </a:prstGeom>
          <a:noFill/>
        </p:spPr>
        <p:txBody>
          <a:bodyPr wrap="square" rtlCol="0">
            <a:spAutoFit/>
          </a:bodyPr>
          <a:lstStyle/>
          <a:p>
            <a:r>
              <a:rPr lang="en-US" sz="1600" dirty="0"/>
              <a:t>3</a:t>
            </a:r>
          </a:p>
        </p:txBody>
      </p:sp>
      <p:sp>
        <p:nvSpPr>
          <p:cNvPr id="24" name="TextBox 23">
            <a:extLst>
              <a:ext uri="{FF2B5EF4-FFF2-40B4-BE49-F238E27FC236}">
                <a16:creationId xmlns:a16="http://schemas.microsoft.com/office/drawing/2014/main" id="{3142253A-B4DF-AE49-899C-00F9855027B4}"/>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cxnSp>
        <p:nvCxnSpPr>
          <p:cNvPr id="26" name="Straight Connector 25">
            <a:extLst>
              <a:ext uri="{FF2B5EF4-FFF2-40B4-BE49-F238E27FC236}">
                <a16:creationId xmlns:a16="http://schemas.microsoft.com/office/drawing/2014/main" id="{9EE21BBC-CEF8-B044-ABAD-3D774CC04A1F}"/>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47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0AF90B-7738-2545-8DCD-C879639E26FF}"/>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Quality control set up</a:t>
            </a:r>
          </a:p>
        </p:txBody>
      </p:sp>
      <p:sp>
        <p:nvSpPr>
          <p:cNvPr id="5" name="TextBox 4">
            <a:extLst>
              <a:ext uri="{FF2B5EF4-FFF2-40B4-BE49-F238E27FC236}">
                <a16:creationId xmlns:a16="http://schemas.microsoft.com/office/drawing/2014/main" id="{D49A8AEE-D46A-2A4F-8E04-23CD7625D560}"/>
              </a:ext>
            </a:extLst>
          </p:cNvPr>
          <p:cNvSpPr txBox="1"/>
          <p:nvPr/>
        </p:nvSpPr>
        <p:spPr>
          <a:xfrm>
            <a:off x="858550" y="1046364"/>
            <a:ext cx="7893563"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Novelty score</a:t>
            </a:r>
          </a:p>
        </p:txBody>
      </p:sp>
      <p:sp>
        <p:nvSpPr>
          <p:cNvPr id="6" name="TextBox 5">
            <a:extLst>
              <a:ext uri="{FF2B5EF4-FFF2-40B4-BE49-F238E27FC236}">
                <a16:creationId xmlns:a16="http://schemas.microsoft.com/office/drawing/2014/main" id="{767D7613-8F24-2544-AB45-12FB60641D98}"/>
              </a:ext>
            </a:extLst>
          </p:cNvPr>
          <p:cNvSpPr txBox="1"/>
          <p:nvPr/>
        </p:nvSpPr>
        <p:spPr>
          <a:xfrm>
            <a:off x="1524000" y="1521084"/>
            <a:ext cx="7792278" cy="400110"/>
          </a:xfrm>
          <a:prstGeom prst="rect">
            <a:avLst/>
          </a:prstGeom>
          <a:noFill/>
        </p:spPr>
        <p:txBody>
          <a:bodyPr wrap="square" rtlCol="0">
            <a:spAutoFit/>
          </a:bodyPr>
          <a:lstStyle/>
          <a:p>
            <a:r>
              <a:rPr lang="en-US" sz="2000" dirty="0">
                <a:solidFill>
                  <a:srgbClr val="C00000"/>
                </a:solidFill>
                <a:latin typeface="Times New Roman" panose="02020603050405020304" pitchFamily="18" charset="0"/>
                <a:cs typeface="Times New Roman" panose="02020603050405020304" pitchFamily="18" charset="0"/>
              </a:rPr>
              <a:t># of detected genes/UMI = # of genes/cell / # of UMIs per cell</a:t>
            </a:r>
          </a:p>
        </p:txBody>
      </p:sp>
      <p:sp>
        <p:nvSpPr>
          <p:cNvPr id="7" name="TextBox 6">
            <a:extLst>
              <a:ext uri="{FF2B5EF4-FFF2-40B4-BE49-F238E27FC236}">
                <a16:creationId xmlns:a16="http://schemas.microsoft.com/office/drawing/2014/main" id="{4F7E68B8-6F59-9D4F-AADC-8A5769C02EDB}"/>
              </a:ext>
            </a:extLst>
          </p:cNvPr>
          <p:cNvSpPr txBox="1"/>
          <p:nvPr/>
        </p:nvSpPr>
        <p:spPr>
          <a:xfrm>
            <a:off x="858549" y="2351703"/>
            <a:ext cx="7893563"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Mitochondrial Ratio</a:t>
            </a:r>
          </a:p>
          <a:p>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PercentageFeatureSet() searches for gene identifiers that begin with MT-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FCEFD07-BED5-7446-9042-97A5A454A5F7}"/>
              </a:ext>
            </a:extLst>
          </p:cNvPr>
          <p:cNvSpPr txBox="1"/>
          <p:nvPr/>
        </p:nvSpPr>
        <p:spPr>
          <a:xfrm>
            <a:off x="11728174" y="6519446"/>
            <a:ext cx="715617" cy="338554"/>
          </a:xfrm>
          <a:prstGeom prst="rect">
            <a:avLst/>
          </a:prstGeom>
          <a:noFill/>
        </p:spPr>
        <p:txBody>
          <a:bodyPr wrap="square" rtlCol="0">
            <a:spAutoFit/>
          </a:bodyPr>
          <a:lstStyle/>
          <a:p>
            <a:r>
              <a:rPr lang="en-US" sz="1600" dirty="0"/>
              <a:t>4</a:t>
            </a:r>
          </a:p>
        </p:txBody>
      </p:sp>
      <p:sp>
        <p:nvSpPr>
          <p:cNvPr id="9" name="TextBox 8">
            <a:extLst>
              <a:ext uri="{FF2B5EF4-FFF2-40B4-BE49-F238E27FC236}">
                <a16:creationId xmlns:a16="http://schemas.microsoft.com/office/drawing/2014/main" id="{C86BDA32-E6BC-7245-8B70-215153527B69}"/>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11" name="TextBox 10">
            <a:extLst>
              <a:ext uri="{FF2B5EF4-FFF2-40B4-BE49-F238E27FC236}">
                <a16:creationId xmlns:a16="http://schemas.microsoft.com/office/drawing/2014/main" id="{7B867FAA-D562-BF45-9CC0-DD4BCDE2C142}"/>
              </a:ext>
            </a:extLst>
          </p:cNvPr>
          <p:cNvSpPr txBox="1"/>
          <p:nvPr/>
        </p:nvSpPr>
        <p:spPr>
          <a:xfrm>
            <a:off x="858549" y="3764763"/>
            <a:ext cx="7893563" cy="400110"/>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Questions to consider:</a:t>
            </a:r>
          </a:p>
        </p:txBody>
      </p:sp>
      <p:sp>
        <p:nvSpPr>
          <p:cNvPr id="12" name="TextBox 11">
            <a:extLst>
              <a:ext uri="{FF2B5EF4-FFF2-40B4-BE49-F238E27FC236}">
                <a16:creationId xmlns:a16="http://schemas.microsoft.com/office/drawing/2014/main" id="{77DA26E6-6887-3043-9365-2F669A8D3286}"/>
              </a:ext>
            </a:extLst>
          </p:cNvPr>
          <p:cNvSpPr txBox="1"/>
          <p:nvPr/>
        </p:nvSpPr>
        <p:spPr>
          <a:xfrm>
            <a:off x="858549" y="4109988"/>
            <a:ext cx="8126424" cy="1015663"/>
          </a:xfrm>
          <a:prstGeom prst="rect">
            <a:avLst/>
          </a:prstGeom>
          <a:noFill/>
        </p:spPr>
        <p:txBody>
          <a:bodyPr wrap="square" rtlCol="0">
            <a:spAutoFit/>
          </a:bodyPr>
          <a:lstStyle/>
          <a:p>
            <a:pPr marL="342900" indent="-342900">
              <a:buFontTx/>
              <a:buChar char="-"/>
            </a:pPr>
            <a:r>
              <a:rPr lang="en-US" sz="2000" dirty="0">
                <a:latin typeface="Times New Roman" panose="02020603050405020304" pitchFamily="18" charset="0"/>
                <a:cs typeface="Times New Roman" panose="02020603050405020304" pitchFamily="18" charset="0"/>
              </a:rPr>
              <a:t>Why aren’t we checking for doublets?</a:t>
            </a:r>
          </a:p>
          <a:p>
            <a:pPr marL="342900" indent="-342900">
              <a:buFontTx/>
              <a:buChar char="-"/>
            </a:pPr>
            <a:r>
              <a:rPr lang="en-US" sz="2000" dirty="0">
                <a:latin typeface="Times New Roman" panose="02020603050405020304" pitchFamily="18" charset="0"/>
                <a:cs typeface="Times New Roman" panose="02020603050405020304" pitchFamily="18" charset="0"/>
              </a:rPr>
              <a:t>What does high mitochondrial gene expression indicate?</a:t>
            </a:r>
          </a:p>
          <a:p>
            <a:pPr marL="457200" indent="-457200">
              <a:buFont typeface="+mj-lt"/>
              <a:buAutoNum type="arabicPeriod"/>
            </a:pPr>
            <a:endParaRPr lang="en-US" sz="20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1A19F27E-353D-4348-9599-DB62D42B7A9D}"/>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944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74D597-76BA-414E-BA2B-A25EB8F5958F}"/>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Assess the quality metrics</a:t>
            </a:r>
          </a:p>
        </p:txBody>
      </p:sp>
      <p:sp>
        <p:nvSpPr>
          <p:cNvPr id="5" name="TextBox 4">
            <a:extLst>
              <a:ext uri="{FF2B5EF4-FFF2-40B4-BE49-F238E27FC236}">
                <a16:creationId xmlns:a16="http://schemas.microsoft.com/office/drawing/2014/main" id="{909FF84E-6CDC-F040-AA8A-8F2F100A185E}"/>
              </a:ext>
            </a:extLst>
          </p:cNvPr>
          <p:cNvSpPr txBox="1"/>
          <p:nvPr/>
        </p:nvSpPr>
        <p:spPr>
          <a:xfrm>
            <a:off x="732654" y="1549947"/>
            <a:ext cx="3946781" cy="317009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Cell counts</a:t>
            </a:r>
          </a:p>
          <a:p>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For this experiment, between 12,000-13,000 cells are expected</a:t>
            </a:r>
          </a:p>
          <a:p>
            <a:endParaRPr lang="en-US" sz="2000" dirty="0">
              <a:latin typeface="Times New Roman" panose="02020603050405020304" pitchFamily="18" charset="0"/>
              <a:cs typeface="Times New Roman" panose="02020603050405020304" pitchFamily="18" charset="0"/>
            </a:endParaRPr>
          </a:p>
          <a:p>
            <a:pPr algn="l"/>
            <a:r>
              <a:rPr lang="en-US" altLang="zh-CN" sz="2000" b="1" dirty="0">
                <a:latin typeface="Times New Roman" panose="02020603050405020304" pitchFamily="18" charset="0"/>
                <a:cs typeface="Times New Roman" panose="02020603050405020304" pitchFamily="18" charset="0"/>
              </a:rPr>
              <a:t>-</a:t>
            </a:r>
            <a:r>
              <a:rPr lang="en-US" sz="2000" b="0" i="0" dirty="0">
                <a:effectLst/>
                <a:latin typeface="Times New Roman" panose="02020603050405020304" pitchFamily="18" charset="0"/>
                <a:cs typeface="Times New Roman" panose="02020603050405020304" pitchFamily="18" charset="0"/>
              </a:rPr>
              <a:t>We see over 15,000 cells per sample, which is quite a bit more than the 12-13,000 expected. </a:t>
            </a:r>
            <a:r>
              <a:rPr lang="en-US" altLang="zh-CN" sz="2000" b="0" i="0" dirty="0">
                <a:effectLst/>
                <a:latin typeface="Times New Roman" panose="02020603050405020304" pitchFamily="18" charset="0"/>
                <a:cs typeface="Times New Roman" panose="02020603050405020304" pitchFamily="18" charset="0"/>
              </a:rPr>
              <a:t>We </a:t>
            </a:r>
            <a:r>
              <a:rPr lang="en-US" sz="2000" b="0" i="0" dirty="0">
                <a:effectLst/>
                <a:latin typeface="Times New Roman" panose="02020603050405020304" pitchFamily="18" charset="0"/>
                <a:cs typeface="Times New Roman" panose="02020603050405020304" pitchFamily="18" charset="0"/>
              </a:rPr>
              <a:t>have some junk ‘cells’ present.</a:t>
            </a:r>
          </a:p>
          <a:p>
            <a:br>
              <a:rPr lang="en-US" sz="2000" dirty="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p:txBody>
      </p:sp>
      <p:pic>
        <p:nvPicPr>
          <p:cNvPr id="9" name="Picture 8" descr="Chart, bar chart&#10;&#10;Description automatically generated">
            <a:extLst>
              <a:ext uri="{FF2B5EF4-FFF2-40B4-BE49-F238E27FC236}">
                <a16:creationId xmlns:a16="http://schemas.microsoft.com/office/drawing/2014/main" id="{74B6A67A-F7E2-2441-B655-237C8D313608}"/>
              </a:ext>
            </a:extLst>
          </p:cNvPr>
          <p:cNvPicPr>
            <a:picLocks noChangeAspect="1"/>
          </p:cNvPicPr>
          <p:nvPr/>
        </p:nvPicPr>
        <p:blipFill>
          <a:blip r:embed="rId3"/>
          <a:stretch>
            <a:fillRect/>
          </a:stretch>
        </p:blipFill>
        <p:spPr>
          <a:xfrm>
            <a:off x="5161896" y="1052671"/>
            <a:ext cx="6817699" cy="4595431"/>
          </a:xfrm>
          <a:prstGeom prst="rect">
            <a:avLst/>
          </a:prstGeom>
        </p:spPr>
      </p:pic>
      <p:sp>
        <p:nvSpPr>
          <p:cNvPr id="10" name="TextBox 9">
            <a:extLst>
              <a:ext uri="{FF2B5EF4-FFF2-40B4-BE49-F238E27FC236}">
                <a16:creationId xmlns:a16="http://schemas.microsoft.com/office/drawing/2014/main" id="{5541AC22-EBB8-184C-8823-54358E0729D6}"/>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11" name="TextBox 10">
            <a:extLst>
              <a:ext uri="{FF2B5EF4-FFF2-40B4-BE49-F238E27FC236}">
                <a16:creationId xmlns:a16="http://schemas.microsoft.com/office/drawing/2014/main" id="{1AC4E721-E297-6D45-B5D8-D2FAD9ABCE76}"/>
              </a:ext>
            </a:extLst>
          </p:cNvPr>
          <p:cNvSpPr txBox="1"/>
          <p:nvPr/>
        </p:nvSpPr>
        <p:spPr>
          <a:xfrm>
            <a:off x="11728174" y="6519446"/>
            <a:ext cx="715617" cy="338554"/>
          </a:xfrm>
          <a:prstGeom prst="rect">
            <a:avLst/>
          </a:prstGeom>
          <a:noFill/>
        </p:spPr>
        <p:txBody>
          <a:bodyPr wrap="square" rtlCol="0">
            <a:spAutoFit/>
          </a:bodyPr>
          <a:lstStyle/>
          <a:p>
            <a:r>
              <a:rPr lang="en-US" sz="1600" dirty="0"/>
              <a:t>5</a:t>
            </a:r>
          </a:p>
        </p:txBody>
      </p:sp>
      <p:cxnSp>
        <p:nvCxnSpPr>
          <p:cNvPr id="12" name="Straight Connector 11">
            <a:extLst>
              <a:ext uri="{FF2B5EF4-FFF2-40B4-BE49-F238E27FC236}">
                <a16:creationId xmlns:a16="http://schemas.microsoft.com/office/drawing/2014/main" id="{C59BF0E4-5DB0-C445-AA8D-BE8B26FCC259}"/>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00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35C808-B41A-B742-8AA9-B362FFD4C1DB}"/>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Assess the quality metrics</a:t>
            </a:r>
          </a:p>
        </p:txBody>
      </p:sp>
      <p:sp>
        <p:nvSpPr>
          <p:cNvPr id="5" name="TextBox 4">
            <a:extLst>
              <a:ext uri="{FF2B5EF4-FFF2-40B4-BE49-F238E27FC236}">
                <a16:creationId xmlns:a16="http://schemas.microsoft.com/office/drawing/2014/main" id="{8A3C55D8-E860-D84B-9167-44881A67A5B4}"/>
              </a:ext>
            </a:extLst>
          </p:cNvPr>
          <p:cNvSpPr txBox="1"/>
          <p:nvPr/>
        </p:nvSpPr>
        <p:spPr>
          <a:xfrm>
            <a:off x="739281" y="1911795"/>
            <a:ext cx="3946781" cy="224676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UMI counts (transcripts) per cell</a:t>
            </a:r>
          </a:p>
          <a:p>
            <a:r>
              <a:rPr lang="en-US" sz="2000" b="1" dirty="0">
                <a:latin typeface="Times New Roman" panose="02020603050405020304" pitchFamily="18" charset="0"/>
                <a:cs typeface="Times New Roman" panose="02020603050405020304" pitchFamily="18" charset="0"/>
              </a:rPr>
              <a:t>-</a:t>
            </a:r>
            <a:r>
              <a:rPr lang="en-US" sz="2000" b="0" i="0" dirty="0">
                <a:effectLst/>
                <a:latin typeface="Times New Roman" panose="02020603050405020304" pitchFamily="18" charset="0"/>
                <a:cs typeface="Times New Roman" panose="02020603050405020304" pitchFamily="18" charset="0"/>
              </a:rPr>
              <a:t>The UMI counts per cell should generally be above 500, that is the low end of what we expect. </a:t>
            </a:r>
          </a:p>
          <a:p>
            <a:endParaRPr lang="en-US" sz="2000" b="1" dirty="0">
              <a:latin typeface="Times New Roman" panose="02020603050405020304" pitchFamily="18" charset="0"/>
              <a:cs typeface="Times New Roman" panose="02020603050405020304" pitchFamily="18" charset="0"/>
            </a:endParaRPr>
          </a:p>
          <a:p>
            <a:r>
              <a:rPr lang="en-US" altLang="zh-CN" sz="2000" b="1"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Most cells in both samples have 1000 UMIs or greater</a:t>
            </a:r>
            <a:endParaRPr lang="en-US" sz="2000" b="1" dirty="0">
              <a:latin typeface="Times New Roman" panose="02020603050405020304" pitchFamily="18" charset="0"/>
              <a:cs typeface="Times New Roman" panose="02020603050405020304" pitchFamily="18" charset="0"/>
            </a:endParaRPr>
          </a:p>
        </p:txBody>
      </p:sp>
      <p:pic>
        <p:nvPicPr>
          <p:cNvPr id="9" name="Picture 8" descr="Chart, histogram&#10;&#10;Description automatically generated">
            <a:extLst>
              <a:ext uri="{FF2B5EF4-FFF2-40B4-BE49-F238E27FC236}">
                <a16:creationId xmlns:a16="http://schemas.microsoft.com/office/drawing/2014/main" id="{1AA87B14-114F-F742-AA70-271475E6FABA}"/>
              </a:ext>
            </a:extLst>
          </p:cNvPr>
          <p:cNvPicPr>
            <a:picLocks noChangeAspect="1"/>
          </p:cNvPicPr>
          <p:nvPr/>
        </p:nvPicPr>
        <p:blipFill>
          <a:blip r:embed="rId3"/>
          <a:stretch>
            <a:fillRect/>
          </a:stretch>
        </p:blipFill>
        <p:spPr>
          <a:xfrm>
            <a:off x="5212578" y="1232453"/>
            <a:ext cx="6515596" cy="4203610"/>
          </a:xfrm>
          <a:prstGeom prst="rect">
            <a:avLst/>
          </a:prstGeom>
        </p:spPr>
      </p:pic>
      <p:sp>
        <p:nvSpPr>
          <p:cNvPr id="11" name="TextBox 10">
            <a:extLst>
              <a:ext uri="{FF2B5EF4-FFF2-40B4-BE49-F238E27FC236}">
                <a16:creationId xmlns:a16="http://schemas.microsoft.com/office/drawing/2014/main" id="{2FF27B98-EFB5-884D-9B21-F15018017F92}"/>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12" name="TextBox 11">
            <a:extLst>
              <a:ext uri="{FF2B5EF4-FFF2-40B4-BE49-F238E27FC236}">
                <a16:creationId xmlns:a16="http://schemas.microsoft.com/office/drawing/2014/main" id="{269E571A-FD49-6342-B154-B791C37B5853}"/>
              </a:ext>
            </a:extLst>
          </p:cNvPr>
          <p:cNvSpPr txBox="1"/>
          <p:nvPr/>
        </p:nvSpPr>
        <p:spPr>
          <a:xfrm>
            <a:off x="11728174" y="6519446"/>
            <a:ext cx="715617" cy="338554"/>
          </a:xfrm>
          <a:prstGeom prst="rect">
            <a:avLst/>
          </a:prstGeom>
          <a:noFill/>
        </p:spPr>
        <p:txBody>
          <a:bodyPr wrap="square" rtlCol="0">
            <a:spAutoFit/>
          </a:bodyPr>
          <a:lstStyle/>
          <a:p>
            <a:r>
              <a:rPr lang="en-US" sz="1600" dirty="0"/>
              <a:t>6</a:t>
            </a:r>
          </a:p>
        </p:txBody>
      </p:sp>
      <p:cxnSp>
        <p:nvCxnSpPr>
          <p:cNvPr id="13" name="Straight Connector 12">
            <a:extLst>
              <a:ext uri="{FF2B5EF4-FFF2-40B4-BE49-F238E27FC236}">
                <a16:creationId xmlns:a16="http://schemas.microsoft.com/office/drawing/2014/main" id="{90E4E475-2AEC-9445-926C-6A15A7C4047C}"/>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59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13717C-F32C-CA44-932C-783E8997BB92}"/>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Assess the quality metrics</a:t>
            </a:r>
          </a:p>
        </p:txBody>
      </p:sp>
      <p:sp>
        <p:nvSpPr>
          <p:cNvPr id="5" name="TextBox 4">
            <a:extLst>
              <a:ext uri="{FF2B5EF4-FFF2-40B4-BE49-F238E27FC236}">
                <a16:creationId xmlns:a16="http://schemas.microsoft.com/office/drawing/2014/main" id="{D95D7E23-E896-E540-9BAF-B31A96901880}"/>
              </a:ext>
            </a:extLst>
          </p:cNvPr>
          <p:cNvSpPr txBox="1"/>
          <p:nvPr/>
        </p:nvSpPr>
        <p:spPr>
          <a:xfrm>
            <a:off x="858550" y="2322640"/>
            <a:ext cx="3946781"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Genes detected per cell</a:t>
            </a:r>
          </a:p>
          <a:p>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Similar expectations for gene detection as for UMI detection </a:t>
            </a:r>
          </a:p>
        </p:txBody>
      </p:sp>
      <p:sp>
        <p:nvSpPr>
          <p:cNvPr id="6" name="TextBox 5">
            <a:extLst>
              <a:ext uri="{FF2B5EF4-FFF2-40B4-BE49-F238E27FC236}">
                <a16:creationId xmlns:a16="http://schemas.microsoft.com/office/drawing/2014/main" id="{CE30B9A9-4D5C-4C45-ACCD-5A9528205FB5}"/>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sp>
        <p:nvSpPr>
          <p:cNvPr id="7" name="TextBox 6">
            <a:extLst>
              <a:ext uri="{FF2B5EF4-FFF2-40B4-BE49-F238E27FC236}">
                <a16:creationId xmlns:a16="http://schemas.microsoft.com/office/drawing/2014/main" id="{7E374016-A547-AB48-B014-01C8775D5D03}"/>
              </a:ext>
            </a:extLst>
          </p:cNvPr>
          <p:cNvSpPr txBox="1"/>
          <p:nvPr/>
        </p:nvSpPr>
        <p:spPr>
          <a:xfrm>
            <a:off x="11728174" y="6519446"/>
            <a:ext cx="715617" cy="338554"/>
          </a:xfrm>
          <a:prstGeom prst="rect">
            <a:avLst/>
          </a:prstGeom>
          <a:noFill/>
        </p:spPr>
        <p:txBody>
          <a:bodyPr wrap="square" rtlCol="0">
            <a:spAutoFit/>
          </a:bodyPr>
          <a:lstStyle/>
          <a:p>
            <a:r>
              <a:rPr lang="en-US" sz="1600" dirty="0"/>
              <a:t>7</a:t>
            </a:r>
          </a:p>
        </p:txBody>
      </p:sp>
      <p:pic>
        <p:nvPicPr>
          <p:cNvPr id="11" name="Picture 10" descr="Chart, histogram&#10;&#10;Description automatically generated">
            <a:extLst>
              <a:ext uri="{FF2B5EF4-FFF2-40B4-BE49-F238E27FC236}">
                <a16:creationId xmlns:a16="http://schemas.microsoft.com/office/drawing/2014/main" id="{34EE5085-52E4-CC4F-9CE7-977771EBFE2A}"/>
              </a:ext>
            </a:extLst>
          </p:cNvPr>
          <p:cNvPicPr>
            <a:picLocks noChangeAspect="1"/>
          </p:cNvPicPr>
          <p:nvPr/>
        </p:nvPicPr>
        <p:blipFill>
          <a:blip r:embed="rId3"/>
          <a:stretch>
            <a:fillRect/>
          </a:stretch>
        </p:blipFill>
        <p:spPr>
          <a:xfrm>
            <a:off x="4952856" y="1333735"/>
            <a:ext cx="6775318" cy="4009136"/>
          </a:xfrm>
          <a:prstGeom prst="rect">
            <a:avLst/>
          </a:prstGeom>
        </p:spPr>
      </p:pic>
      <p:cxnSp>
        <p:nvCxnSpPr>
          <p:cNvPr id="12" name="Straight Connector 11">
            <a:extLst>
              <a:ext uri="{FF2B5EF4-FFF2-40B4-BE49-F238E27FC236}">
                <a16:creationId xmlns:a16="http://schemas.microsoft.com/office/drawing/2014/main" id="{532F64EB-CE16-8F4E-B845-B88A7F8FCB78}"/>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95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2823D4-50F0-DA43-9781-6478BF3391B7}"/>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Assess the quality metrics</a:t>
            </a:r>
          </a:p>
        </p:txBody>
      </p:sp>
      <p:sp>
        <p:nvSpPr>
          <p:cNvPr id="5" name="TextBox 4">
            <a:extLst>
              <a:ext uri="{FF2B5EF4-FFF2-40B4-BE49-F238E27FC236}">
                <a16:creationId xmlns:a16="http://schemas.microsoft.com/office/drawing/2014/main" id="{7523929A-8623-0A44-8141-1744C6A8B8FF}"/>
              </a:ext>
            </a:extLst>
          </p:cNvPr>
          <p:cNvSpPr txBox="1"/>
          <p:nvPr/>
        </p:nvSpPr>
        <p:spPr>
          <a:xfrm>
            <a:off x="783061" y="1861069"/>
            <a:ext cx="3946781" cy="224676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Complexity</a:t>
            </a:r>
          </a:p>
          <a:p>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Novelty score for assessing how complex the RNA species are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-Generally, we expect the novelty score to be above 0.8 for good quality cells</a:t>
            </a:r>
          </a:p>
        </p:txBody>
      </p:sp>
      <p:pic>
        <p:nvPicPr>
          <p:cNvPr id="7" name="Picture 6" descr="Chart, histogram&#10;&#10;Description automatically generated">
            <a:extLst>
              <a:ext uri="{FF2B5EF4-FFF2-40B4-BE49-F238E27FC236}">
                <a16:creationId xmlns:a16="http://schemas.microsoft.com/office/drawing/2014/main" id="{EB108D05-867F-234D-87D1-F2FE899C1932}"/>
              </a:ext>
            </a:extLst>
          </p:cNvPr>
          <p:cNvPicPr>
            <a:picLocks noChangeAspect="1"/>
          </p:cNvPicPr>
          <p:nvPr/>
        </p:nvPicPr>
        <p:blipFill>
          <a:blip r:embed="rId3"/>
          <a:stretch>
            <a:fillRect/>
          </a:stretch>
        </p:blipFill>
        <p:spPr>
          <a:xfrm>
            <a:off x="5327374" y="1490008"/>
            <a:ext cx="6400800" cy="4127500"/>
          </a:xfrm>
          <a:prstGeom prst="rect">
            <a:avLst/>
          </a:prstGeom>
        </p:spPr>
      </p:pic>
      <p:sp>
        <p:nvSpPr>
          <p:cNvPr id="8" name="TextBox 7">
            <a:extLst>
              <a:ext uri="{FF2B5EF4-FFF2-40B4-BE49-F238E27FC236}">
                <a16:creationId xmlns:a16="http://schemas.microsoft.com/office/drawing/2014/main" id="{D554D705-AC7D-2D46-8646-3BF63CC380A2}"/>
              </a:ext>
            </a:extLst>
          </p:cNvPr>
          <p:cNvSpPr txBox="1"/>
          <p:nvPr/>
        </p:nvSpPr>
        <p:spPr>
          <a:xfrm>
            <a:off x="11728174" y="6519446"/>
            <a:ext cx="715617" cy="338554"/>
          </a:xfrm>
          <a:prstGeom prst="rect">
            <a:avLst/>
          </a:prstGeom>
          <a:noFill/>
        </p:spPr>
        <p:txBody>
          <a:bodyPr wrap="square" rtlCol="0">
            <a:spAutoFit/>
          </a:bodyPr>
          <a:lstStyle/>
          <a:p>
            <a:r>
              <a:rPr lang="en-US" sz="1600" dirty="0"/>
              <a:t>8</a:t>
            </a:r>
          </a:p>
        </p:txBody>
      </p:sp>
      <p:sp>
        <p:nvSpPr>
          <p:cNvPr id="9" name="TextBox 8">
            <a:extLst>
              <a:ext uri="{FF2B5EF4-FFF2-40B4-BE49-F238E27FC236}">
                <a16:creationId xmlns:a16="http://schemas.microsoft.com/office/drawing/2014/main" id="{545C0ECB-8D9A-8047-B2BF-00CA4C148FD4}"/>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cxnSp>
        <p:nvCxnSpPr>
          <p:cNvPr id="10" name="Straight Connector 9">
            <a:extLst>
              <a:ext uri="{FF2B5EF4-FFF2-40B4-BE49-F238E27FC236}">
                <a16:creationId xmlns:a16="http://schemas.microsoft.com/office/drawing/2014/main" id="{E82D1B67-6133-7E4E-96F6-A4CDC263632E}"/>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562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88DD72-2E63-844F-A776-0C6C3ED30769}"/>
              </a:ext>
            </a:extLst>
          </p:cNvPr>
          <p:cNvSpPr txBox="1"/>
          <p:nvPr/>
        </p:nvSpPr>
        <p:spPr>
          <a:xfrm>
            <a:off x="170679" y="248479"/>
            <a:ext cx="57281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Assess the quality metrics</a:t>
            </a:r>
          </a:p>
        </p:txBody>
      </p:sp>
      <p:sp>
        <p:nvSpPr>
          <p:cNvPr id="5" name="TextBox 4">
            <a:extLst>
              <a:ext uri="{FF2B5EF4-FFF2-40B4-BE49-F238E27FC236}">
                <a16:creationId xmlns:a16="http://schemas.microsoft.com/office/drawing/2014/main" id="{09637F56-9B6F-4443-909D-49920CE661C1}"/>
              </a:ext>
            </a:extLst>
          </p:cNvPr>
          <p:cNvSpPr txBox="1"/>
          <p:nvPr/>
        </p:nvSpPr>
        <p:spPr>
          <a:xfrm>
            <a:off x="875827" y="2298391"/>
            <a:ext cx="3946781" cy="163121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Mitochondrial counts ratio</a:t>
            </a:r>
          </a:p>
          <a:p>
            <a:r>
              <a:rPr lang="en-US" sz="2000" b="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define poor quality samples for mitochondrial counts as cells which surpass the 0.2 mitochondrial ratio mark </a:t>
            </a:r>
          </a:p>
        </p:txBody>
      </p:sp>
      <p:sp>
        <p:nvSpPr>
          <p:cNvPr id="6" name="TextBox 5">
            <a:extLst>
              <a:ext uri="{FF2B5EF4-FFF2-40B4-BE49-F238E27FC236}">
                <a16:creationId xmlns:a16="http://schemas.microsoft.com/office/drawing/2014/main" id="{2D495F02-DE29-F74D-8E59-FDF6AA40453A}"/>
              </a:ext>
            </a:extLst>
          </p:cNvPr>
          <p:cNvSpPr txBox="1"/>
          <p:nvPr/>
        </p:nvSpPr>
        <p:spPr>
          <a:xfrm>
            <a:off x="11728174" y="6519446"/>
            <a:ext cx="715617" cy="338554"/>
          </a:xfrm>
          <a:prstGeom prst="rect">
            <a:avLst/>
          </a:prstGeom>
          <a:noFill/>
        </p:spPr>
        <p:txBody>
          <a:bodyPr wrap="square" rtlCol="0">
            <a:spAutoFit/>
          </a:bodyPr>
          <a:lstStyle/>
          <a:p>
            <a:r>
              <a:rPr lang="en-US" sz="1600" dirty="0"/>
              <a:t>9</a:t>
            </a:r>
          </a:p>
        </p:txBody>
      </p:sp>
      <p:sp>
        <p:nvSpPr>
          <p:cNvPr id="7" name="TextBox 6">
            <a:extLst>
              <a:ext uri="{FF2B5EF4-FFF2-40B4-BE49-F238E27FC236}">
                <a16:creationId xmlns:a16="http://schemas.microsoft.com/office/drawing/2014/main" id="{D976AB95-FB47-0D45-849C-DC3A8DF42755}"/>
              </a:ext>
            </a:extLst>
          </p:cNvPr>
          <p:cNvSpPr txBox="1"/>
          <p:nvPr/>
        </p:nvSpPr>
        <p:spPr>
          <a:xfrm>
            <a:off x="0" y="6576158"/>
            <a:ext cx="6221894" cy="246221"/>
          </a:xfrm>
          <a:prstGeom prst="rect">
            <a:avLst/>
          </a:prstGeom>
          <a:noFill/>
        </p:spPr>
        <p:txBody>
          <a:bodyPr wrap="square">
            <a:spAutoFit/>
          </a:bodyPr>
          <a:lstStyle/>
          <a:p>
            <a:r>
              <a:rPr lang="en-US" sz="1000" i="1" dirty="0">
                <a:solidFill>
                  <a:schemeClr val="bg2">
                    <a:lumMod val="50000"/>
                  </a:schemeClr>
                </a:solidFill>
                <a:latin typeface="Times New Roman" panose="02020603050405020304" pitchFamily="18" charset="0"/>
                <a:cs typeface="Times New Roman" panose="02020603050405020304" pitchFamily="18" charset="0"/>
              </a:rPr>
              <a:t>https://hbctraining.github.io/scRNA-seq_online/lessons/04_SC_quality_control.html</a:t>
            </a:r>
          </a:p>
        </p:txBody>
      </p:sp>
      <p:pic>
        <p:nvPicPr>
          <p:cNvPr id="9" name="Picture 8" descr="Chart, histogram&#10;&#10;Description automatically generated">
            <a:extLst>
              <a:ext uri="{FF2B5EF4-FFF2-40B4-BE49-F238E27FC236}">
                <a16:creationId xmlns:a16="http://schemas.microsoft.com/office/drawing/2014/main" id="{BBD2021F-3725-8F45-902E-25ACBD296A52}"/>
              </a:ext>
            </a:extLst>
          </p:cNvPr>
          <p:cNvPicPr>
            <a:picLocks noChangeAspect="1"/>
          </p:cNvPicPr>
          <p:nvPr/>
        </p:nvPicPr>
        <p:blipFill>
          <a:blip r:embed="rId3"/>
          <a:stretch>
            <a:fillRect/>
          </a:stretch>
        </p:blipFill>
        <p:spPr>
          <a:xfrm>
            <a:off x="4987787" y="1490008"/>
            <a:ext cx="6934200" cy="4089400"/>
          </a:xfrm>
          <a:prstGeom prst="rect">
            <a:avLst/>
          </a:prstGeom>
        </p:spPr>
      </p:pic>
      <p:cxnSp>
        <p:nvCxnSpPr>
          <p:cNvPr id="10" name="Straight Connector 9">
            <a:extLst>
              <a:ext uri="{FF2B5EF4-FFF2-40B4-BE49-F238E27FC236}">
                <a16:creationId xmlns:a16="http://schemas.microsoft.com/office/drawing/2014/main" id="{7994A990-B14E-1746-ABED-98BA46B769E2}"/>
              </a:ext>
            </a:extLst>
          </p:cNvPr>
          <p:cNvCxnSpPr>
            <a:cxnSpLocks/>
          </p:cNvCxnSpPr>
          <p:nvPr/>
        </p:nvCxnSpPr>
        <p:spPr>
          <a:xfrm>
            <a:off x="0" y="6361043"/>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955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34940</TotalTime>
  <Words>2996</Words>
  <Application>Microsoft Macintosh PowerPoint</Application>
  <PresentationFormat>Widescreen</PresentationFormat>
  <Paragraphs>271</Paragraphs>
  <Slides>23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Courier New</vt:lpstr>
      <vt:lpstr>Helvetica Neue</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 Donglu</dc:creator>
  <cp:lastModifiedBy>Bai, Donglu</cp:lastModifiedBy>
  <cp:revision>1</cp:revision>
  <dcterms:created xsi:type="dcterms:W3CDTF">2023-02-28T18:43:19Z</dcterms:created>
  <dcterms:modified xsi:type="dcterms:W3CDTF">2023-04-02T02:25:36Z</dcterms:modified>
</cp:coreProperties>
</file>