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30" r:id="rId3"/>
    <p:sldId id="326" r:id="rId4"/>
    <p:sldId id="327" r:id="rId5"/>
    <p:sldId id="312" r:id="rId6"/>
    <p:sldId id="323" r:id="rId7"/>
    <p:sldId id="260" r:id="rId8"/>
    <p:sldId id="304" r:id="rId9"/>
    <p:sldId id="262" r:id="rId10"/>
    <p:sldId id="263" r:id="rId11"/>
    <p:sldId id="331" r:id="rId12"/>
    <p:sldId id="264" r:id="rId13"/>
    <p:sldId id="265" r:id="rId14"/>
    <p:sldId id="34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57" r:id="rId28"/>
    <p:sldId id="258" r:id="rId29"/>
    <p:sldId id="259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347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344" r:id="rId56"/>
    <p:sldId id="298" r:id="rId57"/>
    <p:sldId id="322" r:id="rId5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40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6F572C-48AC-48AE-8AB3-D82C7E1719E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2631-BC59-410E-AAAE-6C8315F5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4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6DA709-0457-44BE-A09A-360ACB5B74F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77963A-7A3C-454E-8B2D-1720EBEE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2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3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2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5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F012-9FEB-40DF-B2EC-8FF3E00367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2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vertabelo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5799"/>
            <a:ext cx="9143999" cy="1462698"/>
          </a:xfrm>
        </p:spPr>
        <p:txBody>
          <a:bodyPr>
            <a:normAutofit/>
          </a:bodyPr>
          <a:lstStyle/>
          <a:p>
            <a:r>
              <a:rPr lang="en-US" b="1" dirty="0"/>
              <a:t>Relational (SQL) Database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17463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b="1" dirty="0"/>
              <a:t>Kei-Hoi Cheung, Ph.D.</a:t>
            </a:r>
          </a:p>
          <a:p>
            <a:r>
              <a:rPr lang="en-US" sz="3200" b="1" dirty="0"/>
              <a:t>Professor</a:t>
            </a:r>
          </a:p>
          <a:p>
            <a:r>
              <a:rPr lang="en-US" sz="3200" b="1" dirty="0"/>
              <a:t>Biomedical Informatics and Data Science</a:t>
            </a:r>
          </a:p>
          <a:p>
            <a:endParaRPr lang="en-US" sz="3200" dirty="0"/>
          </a:p>
        </p:txBody>
      </p:sp>
      <p:pic>
        <p:nvPicPr>
          <p:cNvPr id="5" name="Picture 2" descr="Image result for yale university medical school logo">
            <a:extLst>
              <a:ext uri="{FF2B5EF4-FFF2-40B4-BE49-F238E27FC236}">
                <a16:creationId xmlns:a16="http://schemas.microsoft.com/office/drawing/2014/main" id="{D763E4A7-9941-408C-B688-D4140DC9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30" y="4590635"/>
            <a:ext cx="1169137" cy="13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8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Components of Relational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table (relation) represents some class of objects (e.g., patients, doctors, drugs, hospitals)</a:t>
            </a:r>
          </a:p>
          <a:p>
            <a:r>
              <a:rPr lang="en-US" b="1" dirty="0"/>
              <a:t>Each table consists of columns (attributes) and rows (tuples). </a:t>
            </a:r>
          </a:p>
          <a:p>
            <a:pPr lvl="1"/>
            <a:r>
              <a:rPr lang="en-US" b="1" dirty="0"/>
              <a:t>Each column represents some attribute of the object represented by the table (e.g., patient id, patient name)</a:t>
            </a:r>
          </a:p>
          <a:p>
            <a:pPr lvl="1"/>
            <a:r>
              <a:rPr lang="en-US" b="1" dirty="0"/>
              <a:t>Each row corresponds to an instance of the object represented by the table (e.g., each row in the Patient table represents a patient who has a specific patient id and name.)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3048-E4AA-441E-9E66-C37BB995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Formal definition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8DD1E-4F26-4745-8C31-38E3325F5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 </a:t>
            </a:r>
            <a:r>
              <a:rPr lang="en-US" b="1" dirty="0">
                <a:solidFill>
                  <a:srgbClr val="0070C0"/>
                </a:solidFill>
              </a:rPr>
              <a:t>relation</a:t>
            </a:r>
            <a:r>
              <a:rPr lang="en-US" b="1" dirty="0"/>
              <a:t> is a collection of </a:t>
            </a:r>
            <a:r>
              <a:rPr lang="en-US" b="1" dirty="0">
                <a:solidFill>
                  <a:srgbClr val="0070C0"/>
                </a:solidFill>
              </a:rPr>
              <a:t>tuples</a:t>
            </a:r>
          </a:p>
          <a:p>
            <a:r>
              <a:rPr lang="en-US" b="1" dirty="0"/>
              <a:t>Given a collection of </a:t>
            </a:r>
            <a:r>
              <a:rPr lang="en-US" b="1" u="sng" dirty="0">
                <a:solidFill>
                  <a:srgbClr val="0070C0"/>
                </a:solidFill>
              </a:rPr>
              <a:t>types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Ti</a:t>
            </a:r>
            <a:r>
              <a:rPr lang="en-US" b="1" dirty="0">
                <a:solidFill>
                  <a:srgbClr val="0070C0"/>
                </a:solidFill>
              </a:rPr>
              <a:t> (i=1,2, …n)</a:t>
            </a:r>
          </a:p>
          <a:p>
            <a:pPr lvl="1"/>
            <a:r>
              <a:rPr lang="en-US" b="1" dirty="0"/>
              <a:t>Each tuple</a:t>
            </a:r>
            <a:r>
              <a:rPr lang="en-US" b="1" dirty="0">
                <a:solidFill>
                  <a:srgbClr val="0070C0"/>
                </a:solidFill>
              </a:rPr>
              <a:t> t </a:t>
            </a:r>
            <a:r>
              <a:rPr lang="en-US" b="1" dirty="0"/>
              <a:t>is a set of ordered triples of the form &lt;</a:t>
            </a:r>
            <a:r>
              <a:rPr lang="en-US" b="1" dirty="0">
                <a:solidFill>
                  <a:srgbClr val="0070C0"/>
                </a:solidFill>
              </a:rPr>
              <a:t>Ai, </a:t>
            </a:r>
            <a:r>
              <a:rPr lang="en-US" b="1" dirty="0" err="1">
                <a:solidFill>
                  <a:srgbClr val="0070C0"/>
                </a:solidFill>
              </a:rPr>
              <a:t>Ti</a:t>
            </a:r>
            <a:r>
              <a:rPr lang="en-US" b="1" dirty="0">
                <a:solidFill>
                  <a:srgbClr val="0070C0"/>
                </a:solidFill>
              </a:rPr>
              <a:t>, vi&gt;, </a:t>
            </a:r>
            <a:r>
              <a:rPr lang="en-US" b="1" dirty="0"/>
              <a:t>where </a:t>
            </a:r>
            <a:r>
              <a:rPr lang="en-US" b="1" dirty="0">
                <a:solidFill>
                  <a:srgbClr val="0070C0"/>
                </a:solidFill>
              </a:rPr>
              <a:t>Ai</a:t>
            </a:r>
            <a:r>
              <a:rPr lang="en-US" b="1" dirty="0"/>
              <a:t> is an attribute name, </a:t>
            </a:r>
            <a:r>
              <a:rPr lang="en-US" b="1" dirty="0" err="1"/>
              <a:t>Ti</a:t>
            </a:r>
            <a:r>
              <a:rPr lang="en-US" b="1" dirty="0"/>
              <a:t> is a type name, and </a:t>
            </a:r>
            <a:r>
              <a:rPr lang="en-US" b="1" dirty="0">
                <a:solidFill>
                  <a:srgbClr val="0070C0"/>
                </a:solidFill>
              </a:rPr>
              <a:t>vi</a:t>
            </a:r>
            <a:r>
              <a:rPr lang="en-US" b="1" dirty="0"/>
              <a:t> is a value of type </a:t>
            </a:r>
            <a:r>
              <a:rPr lang="en-US" b="1" dirty="0" err="1">
                <a:solidFill>
                  <a:srgbClr val="0070C0"/>
                </a:solidFill>
              </a:rPr>
              <a:t>Ti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b="1" dirty="0"/>
              <a:t>The value 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en-US" b="1" dirty="0"/>
              <a:t> is the degree or arity of </a:t>
            </a:r>
            <a:r>
              <a:rPr lang="en-US" b="1" dirty="0">
                <a:solidFill>
                  <a:srgbClr val="0070C0"/>
                </a:solidFill>
              </a:rPr>
              <a:t>t</a:t>
            </a:r>
          </a:p>
          <a:p>
            <a:pPr lvl="1"/>
            <a:r>
              <a:rPr lang="en-US" b="1" dirty="0"/>
              <a:t>Each ordered triple </a:t>
            </a:r>
            <a:r>
              <a:rPr lang="en-US" b="1" dirty="0">
                <a:solidFill>
                  <a:srgbClr val="0070C0"/>
                </a:solidFill>
              </a:rPr>
              <a:t>&lt;Ai, </a:t>
            </a:r>
            <a:r>
              <a:rPr lang="en-US" b="1" dirty="0" err="1">
                <a:solidFill>
                  <a:srgbClr val="0070C0"/>
                </a:solidFill>
              </a:rPr>
              <a:t>Ti</a:t>
            </a:r>
            <a:r>
              <a:rPr lang="en-US" b="1" dirty="0">
                <a:solidFill>
                  <a:srgbClr val="0070C0"/>
                </a:solidFill>
              </a:rPr>
              <a:t>, vi&gt; </a:t>
            </a:r>
            <a:r>
              <a:rPr lang="en-US" b="1" dirty="0"/>
              <a:t>is a </a:t>
            </a:r>
            <a:r>
              <a:rPr lang="en-US" b="1" u="sng" dirty="0"/>
              <a:t>component</a:t>
            </a:r>
            <a:r>
              <a:rPr lang="en-US" b="1" dirty="0"/>
              <a:t> of</a:t>
            </a:r>
            <a:r>
              <a:rPr lang="en-US" b="1" dirty="0">
                <a:solidFill>
                  <a:srgbClr val="0070C0"/>
                </a:solidFill>
              </a:rPr>
              <a:t> t</a:t>
            </a:r>
          </a:p>
          <a:p>
            <a:pPr lvl="1"/>
            <a:r>
              <a:rPr lang="en-US" b="1" dirty="0"/>
              <a:t>Each ordered pair </a:t>
            </a:r>
            <a:r>
              <a:rPr lang="en-US" b="1" dirty="0">
                <a:solidFill>
                  <a:srgbClr val="0070C0"/>
                </a:solidFill>
              </a:rPr>
              <a:t>&lt;Ai, </a:t>
            </a:r>
            <a:r>
              <a:rPr lang="en-US" b="1" dirty="0" err="1">
                <a:solidFill>
                  <a:srgbClr val="0070C0"/>
                </a:solidFill>
              </a:rPr>
              <a:t>Ti</a:t>
            </a:r>
            <a:r>
              <a:rPr lang="en-US" b="1" dirty="0">
                <a:solidFill>
                  <a:srgbClr val="0070C0"/>
                </a:solidFill>
              </a:rPr>
              <a:t>&gt; </a:t>
            </a:r>
            <a:r>
              <a:rPr lang="en-US" b="1" dirty="0"/>
              <a:t>is an </a:t>
            </a:r>
            <a:r>
              <a:rPr lang="en-US" b="1" u="sng" dirty="0"/>
              <a:t>attribute</a:t>
            </a:r>
            <a:r>
              <a:rPr lang="en-US" b="1" dirty="0"/>
              <a:t> of </a:t>
            </a:r>
            <a:r>
              <a:rPr lang="en-US" b="1" dirty="0">
                <a:solidFill>
                  <a:srgbClr val="0070C0"/>
                </a:solidFill>
              </a:rPr>
              <a:t>t</a:t>
            </a:r>
          </a:p>
          <a:p>
            <a:pPr lvl="1"/>
            <a:r>
              <a:rPr lang="en-US" b="1" dirty="0"/>
              <a:t>The complete set of attributes is the </a:t>
            </a:r>
            <a:r>
              <a:rPr lang="en-US" b="1" u="sng" dirty="0"/>
              <a:t>heading</a:t>
            </a:r>
            <a:r>
              <a:rPr lang="en-US" b="1" dirty="0"/>
              <a:t> of </a:t>
            </a:r>
            <a:r>
              <a:rPr lang="en-US" b="1" dirty="0">
                <a:solidFill>
                  <a:srgbClr val="0070C0"/>
                </a:solidFill>
              </a:rPr>
              <a:t>t</a:t>
            </a:r>
          </a:p>
          <a:p>
            <a:r>
              <a:rPr lang="en-US" b="1" dirty="0"/>
              <a:t>Properties of </a:t>
            </a:r>
            <a:r>
              <a:rPr lang="en-US" b="1" u="sng" dirty="0">
                <a:solidFill>
                  <a:srgbClr val="0070C0"/>
                </a:solidFill>
              </a:rPr>
              <a:t>tuples</a:t>
            </a:r>
          </a:p>
          <a:p>
            <a:pPr lvl="1"/>
            <a:r>
              <a:rPr lang="en-US" b="1" dirty="0"/>
              <a:t>Every tuple contains exactly one value for each attribute</a:t>
            </a:r>
          </a:p>
          <a:p>
            <a:pPr lvl="1"/>
            <a:r>
              <a:rPr lang="en-US" b="1" dirty="0"/>
              <a:t>There is no left-to-right ordering to the components of a tuple</a:t>
            </a:r>
          </a:p>
          <a:p>
            <a:pPr lvl="1"/>
            <a:r>
              <a:rPr lang="en-US" b="1" dirty="0"/>
              <a:t>Every subset of a tuple is a tuple (and every subset of a heading is a heading)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1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8229600" cy="1143000"/>
          </a:xfrm>
        </p:spPr>
        <p:txBody>
          <a:bodyPr/>
          <a:lstStyle/>
          <a:p>
            <a:r>
              <a:rPr lang="en-US" b="1" dirty="0"/>
              <a:t>How to organize data into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2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Primary key: </a:t>
            </a:r>
            <a:r>
              <a:rPr lang="en-US" b="1" dirty="0"/>
              <a:t>Every table should have a primary key comprising a single or multiple columns that contain unique values. A primary key is the unique identifier of a table row (e.g., “sample id” is the primary key for the </a:t>
            </a:r>
            <a:r>
              <a:rPr lang="en-US" b="1" dirty="0">
                <a:solidFill>
                  <a:srgbClr val="00B050"/>
                </a:solidFill>
              </a:rPr>
              <a:t>Sample</a:t>
            </a:r>
            <a:r>
              <a:rPr lang="en-US" b="1" dirty="0"/>
              <a:t> table)</a:t>
            </a:r>
          </a:p>
          <a:p>
            <a:r>
              <a:rPr lang="en-US" b="1" dirty="0">
                <a:solidFill>
                  <a:srgbClr val="0070C0"/>
                </a:solidFill>
              </a:rPr>
              <a:t>Foreign key: </a:t>
            </a:r>
            <a:r>
              <a:rPr lang="en-US" b="1" dirty="0"/>
              <a:t>it is a key taken from a different table. For example, in the </a:t>
            </a:r>
            <a:r>
              <a:rPr lang="en-US" b="1" dirty="0">
                <a:solidFill>
                  <a:srgbClr val="00B050"/>
                </a:solidFill>
              </a:rPr>
              <a:t>Experiment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table, the “sample id” is the foreign key to the </a:t>
            </a:r>
            <a:r>
              <a:rPr lang="en-US" b="1" dirty="0">
                <a:solidFill>
                  <a:srgbClr val="00B050"/>
                </a:solidFill>
              </a:rPr>
              <a:t>Sample</a:t>
            </a:r>
            <a:r>
              <a:rPr lang="en-US" b="1" dirty="0"/>
              <a:t>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6950-01FF-719D-73E2-57C8E6A6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redundancy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EC0E-A364-9EF6-83C9-233C8F2B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redundancy occurs (accidentally or intentionally) when the same piece of data is stored in two or more separate places</a:t>
            </a:r>
          </a:p>
          <a:p>
            <a:r>
              <a:rPr lang="en-US" b="1" dirty="0"/>
              <a:t>It can increase database size and cause such anomalies as data inconsistency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603EC5-B344-E934-E114-039684AF4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85819"/>
              </p:ext>
            </p:extLst>
          </p:nvPr>
        </p:nvGraphicFramePr>
        <p:xfrm>
          <a:off x="3124199" y="4001294"/>
          <a:ext cx="50060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>
                          <a:effectLst/>
                        </a:rPr>
                        <a:t>Patient ID</a:t>
                      </a:r>
                      <a:endParaRPr lang="en-US" dirty="0"/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 City</a:t>
                      </a: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DOB</a:t>
                      </a:r>
                    </a:p>
                  </a:txBody>
                  <a:tcPr marL="22860" marR="22860" marT="22860" marB="228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Haven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1/1/1970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Bridgeport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3/16/1964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Fairfield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8/6/2000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Norwalk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2/1/1970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24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Normalization is a </a:t>
            </a:r>
            <a:r>
              <a:rPr lang="en-US" b="1" i="1" dirty="0"/>
              <a:t>process</a:t>
            </a:r>
            <a:r>
              <a:rPr lang="en-US" b="1" dirty="0"/>
              <a:t> in which we systematically organize columns and tables to eliminate anomalies due to data redundancy</a:t>
            </a:r>
          </a:p>
          <a:p>
            <a:r>
              <a:rPr lang="en-US" b="1" dirty="0"/>
              <a:t>It involves decomposing a (de-normalized) table into less redundant (smaller) tables without losing information</a:t>
            </a:r>
          </a:p>
          <a:p>
            <a:r>
              <a:rPr lang="en-US" b="1" dirty="0"/>
              <a:t>The objective is to isolate data so that additions, deletions, modifications of data can be made in just one table and then propagated to other tables using foreign keys.</a:t>
            </a:r>
          </a:p>
          <a:p>
            <a:r>
              <a:rPr lang="en-US" b="1" dirty="0"/>
              <a:t>Normalization is a trade-off between data redundancy and performance. </a:t>
            </a:r>
          </a:p>
          <a:p>
            <a:pPr lvl="1"/>
            <a:r>
              <a:rPr lang="en-US" b="1" dirty="0"/>
              <a:t>Normalizing a table reduces data redundancy but introduces the need for joins when all of the data is required for a report query.</a:t>
            </a:r>
          </a:p>
          <a:p>
            <a:r>
              <a:rPr lang="en-US" b="1" dirty="0">
                <a:solidFill>
                  <a:srgbClr val="0070C0"/>
                </a:solidFill>
              </a:rPr>
              <a:t>Normal Form</a:t>
            </a:r>
            <a:r>
              <a:rPr lang="en-US" b="1" dirty="0"/>
              <a:t>: A set of tables free from a certain set of addition, deletion and modification anomalies.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Different Normal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First normal form (1NF)</a:t>
            </a:r>
          </a:p>
          <a:p>
            <a:r>
              <a:rPr lang="en-US" b="1" dirty="0">
                <a:solidFill>
                  <a:srgbClr val="0070C0"/>
                </a:solidFill>
              </a:rPr>
              <a:t>Second normal form (2NF)</a:t>
            </a:r>
          </a:p>
          <a:p>
            <a:r>
              <a:rPr lang="en-US" b="1" dirty="0">
                <a:solidFill>
                  <a:srgbClr val="0070C0"/>
                </a:solidFill>
              </a:rPr>
              <a:t>Third normal form (3NF)</a:t>
            </a:r>
          </a:p>
          <a:p>
            <a:r>
              <a:rPr lang="en-US" b="1" dirty="0"/>
              <a:t>Boyce-</a:t>
            </a:r>
            <a:r>
              <a:rPr lang="en-US" b="1" dirty="0" err="1"/>
              <a:t>Codd</a:t>
            </a:r>
            <a:r>
              <a:rPr lang="en-US" b="1" dirty="0"/>
              <a:t> normal form (BCNF)</a:t>
            </a:r>
          </a:p>
          <a:p>
            <a:r>
              <a:rPr lang="en-US" b="1" dirty="0"/>
              <a:t>Fourth normal form (4NF)</a:t>
            </a:r>
          </a:p>
          <a:p>
            <a:r>
              <a:rPr lang="en-US" b="1" dirty="0"/>
              <a:t>Fifth normal form (5NF)</a:t>
            </a:r>
          </a:p>
          <a:p>
            <a:r>
              <a:rPr lang="en-US" b="1" dirty="0"/>
              <a:t>Domain-Key normal form (DK/NF)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Each column value must be a single value only.</a:t>
            </a:r>
          </a:p>
          <a:p>
            <a:r>
              <a:rPr lang="en-US" b="1" dirty="0"/>
              <a:t>All values for a given column must be of the same data type.</a:t>
            </a:r>
          </a:p>
          <a:p>
            <a:r>
              <a:rPr lang="en-US" b="1" dirty="0"/>
              <a:t>Each column name must be unique.</a:t>
            </a:r>
          </a:p>
          <a:p>
            <a:r>
              <a:rPr lang="en-US" b="1" dirty="0"/>
              <a:t>The order of columns is insignificant</a:t>
            </a:r>
          </a:p>
          <a:p>
            <a:r>
              <a:rPr lang="en-US" b="1" dirty="0"/>
              <a:t>The order of the rows is insignificant</a:t>
            </a:r>
          </a:p>
          <a:p>
            <a:r>
              <a:rPr lang="en-US" b="1" dirty="0"/>
              <a:t>No two rows in a table can be identical.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2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Normal Form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161542"/>
              </p:ext>
            </p:extLst>
          </p:nvPr>
        </p:nvGraphicFramePr>
        <p:xfrm>
          <a:off x="1981199" y="1600200"/>
          <a:ext cx="54830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108">
                  <a:extLst>
                    <a:ext uri="{9D8B030D-6E8A-4147-A177-3AD203B41FA5}">
                      <a16:colId xmlns:a16="http://schemas.microsoft.com/office/drawing/2014/main" val="1194436035"/>
                    </a:ext>
                  </a:extLst>
                </a:gridCol>
                <a:gridCol w="1275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ICD10code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Diagnosis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 Smith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Doe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N18.9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CKD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Tom Steward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Colon cancer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50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table is in second normal form (2NF) if it is in 1NF and if all of its non-key columns are dependent on all of the </a:t>
            </a:r>
            <a:r>
              <a:rPr lang="en-US" b="1" i="1" dirty="0"/>
              <a:t>key</a:t>
            </a:r>
            <a:r>
              <a:rPr lang="en-US" b="1" dirty="0"/>
              <a:t>. </a:t>
            </a:r>
          </a:p>
          <a:p>
            <a:pPr lvl="1"/>
            <a:r>
              <a:rPr lang="en-US" b="1" dirty="0"/>
              <a:t>A table is in second normal form if it is free from partial-key dependencies </a:t>
            </a:r>
          </a:p>
          <a:p>
            <a:r>
              <a:rPr lang="en-US" b="1" dirty="0"/>
              <a:t>Tables that have a single column for a key are automatically in 2NF. </a:t>
            </a:r>
          </a:p>
          <a:p>
            <a:pPr lvl="1"/>
            <a:r>
              <a:rPr lang="en-US" b="1" dirty="0"/>
              <a:t>This is one reason why we often use artificial identifiers (non-composite keys) as keys. </a:t>
            </a:r>
          </a:p>
          <a:p>
            <a:r>
              <a:rPr lang="en-US" b="1" dirty="0"/>
              <a:t>To achieve second normal form, we may need to split a table into multiple tables and match rows between tables using primary and foreign keys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9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45E4-8BF2-458C-A415-3CB7EFEA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483D-CA90-456E-914D-38405A585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of relational database management system</a:t>
            </a:r>
          </a:p>
          <a:p>
            <a:r>
              <a:rPr lang="en-US" b="1" dirty="0"/>
              <a:t>Relational database design/model</a:t>
            </a:r>
          </a:p>
          <a:p>
            <a:r>
              <a:rPr lang="en-US" b="1" dirty="0"/>
              <a:t>Normalization</a:t>
            </a:r>
          </a:p>
          <a:p>
            <a:r>
              <a:rPr lang="en-US" b="1" dirty="0"/>
              <a:t>On-Line Transaction Processing (OLTP) database system &amp; Structured Query Language (SQL)</a:t>
            </a:r>
          </a:p>
          <a:p>
            <a:r>
              <a:rPr lang="en-US" b="1" dirty="0"/>
              <a:t>Entity-Relationship Model/Diagram &amp; Unified Modeling Language (UML)</a:t>
            </a:r>
          </a:p>
          <a:p>
            <a:r>
              <a:rPr lang="en-US" b="1" dirty="0"/>
              <a:t>On-Line Analytical Processing (OLAP) database</a:t>
            </a:r>
          </a:p>
          <a:p>
            <a:r>
              <a:rPr lang="en-US" b="1" dirty="0"/>
              <a:t>Data warehouse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0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029952"/>
              </p:ext>
            </p:extLst>
          </p:nvPr>
        </p:nvGraphicFramePr>
        <p:xfrm>
          <a:off x="6551630" y="1746837"/>
          <a:ext cx="548640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6845286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359053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Patient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ICD10code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 Smith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Doe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N18.9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Tom Steward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248741"/>
              </p:ext>
            </p:extLst>
          </p:nvPr>
        </p:nvGraphicFramePr>
        <p:xfrm>
          <a:off x="6551630" y="4022755"/>
          <a:ext cx="3184012" cy="1726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06">
                  <a:extLst>
                    <a:ext uri="{9D8B030D-6E8A-4147-A177-3AD203B41FA5}">
                      <a16:colId xmlns:a16="http://schemas.microsoft.com/office/drawing/2014/main" val="3730494334"/>
                    </a:ext>
                  </a:extLst>
                </a:gridCol>
                <a:gridCol w="1592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447">
                <a:tc>
                  <a:txBody>
                    <a:bodyPr/>
                    <a:lstStyle/>
                    <a:p>
                      <a:r>
                        <a:rPr lang="en-US" dirty="0"/>
                        <a:t>ICD10code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Diagnosis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26"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26">
                <a:tc>
                  <a:txBody>
                    <a:bodyPr/>
                    <a:lstStyle/>
                    <a:p>
                      <a:r>
                        <a:rPr lang="en-US" dirty="0"/>
                        <a:t>N18.9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CKD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126">
                <a:tc>
                  <a:txBody>
                    <a:bodyPr/>
                    <a:lstStyle/>
                    <a:p>
                      <a:r>
                        <a:rPr lang="en-US" dirty="0"/>
                        <a:t>C18.2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Colon cancer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 Normal Form Example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60961F93-119D-A0A0-969C-5CFCC3D4DF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262671"/>
              </p:ext>
            </p:extLst>
          </p:nvPr>
        </p:nvGraphicFramePr>
        <p:xfrm>
          <a:off x="153970" y="2148840"/>
          <a:ext cx="54830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108">
                  <a:extLst>
                    <a:ext uri="{9D8B030D-6E8A-4147-A177-3AD203B41FA5}">
                      <a16:colId xmlns:a16="http://schemas.microsoft.com/office/drawing/2014/main" val="1194436035"/>
                    </a:ext>
                  </a:extLst>
                </a:gridCol>
                <a:gridCol w="1275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ICD10code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Diagnosis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 Smith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Doe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N18.9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CKD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Tom Steward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Colon cancer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371FFD5D-F7CA-1324-D26C-AFDDA7F1D326}"/>
              </a:ext>
            </a:extLst>
          </p:cNvPr>
          <p:cNvSpPr/>
          <p:nvPr/>
        </p:nvSpPr>
        <p:spPr>
          <a:xfrm>
            <a:off x="5640371" y="1746837"/>
            <a:ext cx="648134" cy="418072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Third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90485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Every non-primary key column must be dependent on primary key </a:t>
            </a:r>
          </a:p>
          <a:p>
            <a:r>
              <a:rPr lang="en-US" b="1" dirty="0"/>
              <a:t>There should not be the case that a non-primary key column is determined by another non-primary key (</a:t>
            </a:r>
            <a:r>
              <a:rPr lang="en-US" b="1" i="1" dirty="0"/>
              <a:t>transitive dependency)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Patient (</a:t>
            </a:r>
            <a:r>
              <a:rPr lang="en-US" b="1" u="sng" dirty="0"/>
              <a:t>ID</a:t>
            </a:r>
            <a:r>
              <a:rPr lang="en-US" b="1" dirty="0"/>
              <a:t>, Name, DOB, </a:t>
            </a:r>
            <a:r>
              <a:rPr lang="en-US" b="1" dirty="0" err="1"/>
              <a:t>Zipcode</a:t>
            </a:r>
            <a:r>
              <a:rPr lang="en-US" b="1" dirty="0"/>
              <a:t>, Country)</a:t>
            </a:r>
          </a:p>
          <a:p>
            <a:r>
              <a:rPr lang="en-US" b="1" i="1" dirty="0"/>
              <a:t>A table is in 3NF if the following are true:</a:t>
            </a:r>
          </a:p>
          <a:p>
            <a:pPr lvl="1"/>
            <a:r>
              <a:rPr lang="en-US" b="1" i="1" dirty="0"/>
              <a:t>it is in 2NF  </a:t>
            </a:r>
          </a:p>
          <a:p>
            <a:pPr lvl="1"/>
            <a:r>
              <a:rPr lang="en-US" b="1" i="1" dirty="0"/>
              <a:t>All transitive dependencies </a:t>
            </a:r>
            <a:r>
              <a:rPr lang="en-US" b="1" dirty="0"/>
              <a:t>are removed</a:t>
            </a:r>
          </a:p>
          <a:p>
            <a:pPr marL="0" indent="0">
              <a:buNone/>
            </a:pPr>
            <a:r>
              <a:rPr lang="en-US" b="1" dirty="0"/>
              <a:t>Patient (</a:t>
            </a:r>
            <a:r>
              <a:rPr lang="en-US" b="1" u="sng" dirty="0"/>
              <a:t>ID</a:t>
            </a:r>
            <a:r>
              <a:rPr lang="en-US" b="1" dirty="0"/>
              <a:t>, Name, DOB, Zip)</a:t>
            </a:r>
          </a:p>
          <a:p>
            <a:pPr marL="0" indent="0">
              <a:buNone/>
            </a:pPr>
            <a:r>
              <a:rPr lang="en-US" b="1" dirty="0"/>
              <a:t>Address (</a:t>
            </a:r>
            <a:r>
              <a:rPr lang="en-US" b="1" u="sng" dirty="0" err="1"/>
              <a:t>Zipcode</a:t>
            </a:r>
            <a:r>
              <a:rPr lang="en-US" b="1" dirty="0"/>
              <a:t>, Country)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93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735" y="2495938"/>
            <a:ext cx="8276253" cy="1143000"/>
          </a:xfrm>
        </p:spPr>
        <p:txBody>
          <a:bodyPr>
            <a:normAutofit/>
          </a:bodyPr>
          <a:lstStyle/>
          <a:p>
            <a:r>
              <a:rPr lang="en-US" b="1" dirty="0"/>
              <a:t>Entity Relationship Diagram (ERD)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2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It is a data model associated with a diagrammatic method (P. Chen 1976) used to conduct/view data modeling</a:t>
            </a:r>
          </a:p>
          <a:p>
            <a:r>
              <a:rPr lang="en-US" b="1" dirty="0"/>
              <a:t>It describes the attributes of and the relationship between entities (data objects)</a:t>
            </a:r>
          </a:p>
          <a:p>
            <a:r>
              <a:rPr lang="en-US" b="1" dirty="0"/>
              <a:t>DBA uses ERD to perform data modeling and explain the diagram to stakeholders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3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Primary Components of 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Entity</a:t>
            </a:r>
            <a:r>
              <a:rPr lang="en-US" b="1" dirty="0"/>
              <a:t> represents a collection of objects in the real world (e.g., person, place, event)</a:t>
            </a:r>
          </a:p>
          <a:p>
            <a:r>
              <a:rPr lang="en-US" b="1" dirty="0">
                <a:solidFill>
                  <a:srgbClr val="0070C0"/>
                </a:solidFill>
              </a:rPr>
              <a:t>Attribute </a:t>
            </a:r>
            <a:r>
              <a:rPr lang="en-US" b="1" dirty="0"/>
              <a:t>is a named property or characteristic of an entity</a:t>
            </a:r>
          </a:p>
          <a:p>
            <a:r>
              <a:rPr lang="en-US" b="1" dirty="0">
                <a:solidFill>
                  <a:srgbClr val="0070C0"/>
                </a:solidFill>
              </a:rPr>
              <a:t>Relationship</a:t>
            </a:r>
            <a:r>
              <a:rPr lang="en-US" b="1" dirty="0"/>
              <a:t> is an association between the instances of one or more entities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Relationship Cardinality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It expresses the minimum and maximum number of occurrences of one entity for a single occurrence of the other</a:t>
            </a:r>
          </a:p>
          <a:p>
            <a:pPr lvl="1"/>
            <a:r>
              <a:rPr lang="en-US" b="1" dirty="0"/>
              <a:t>One-to-One (1:1)</a:t>
            </a:r>
          </a:p>
          <a:p>
            <a:pPr lvl="1"/>
            <a:r>
              <a:rPr lang="en-US" b="1" dirty="0"/>
              <a:t>One-to-Many (1:N)</a:t>
            </a:r>
          </a:p>
          <a:p>
            <a:pPr lvl="1"/>
            <a:r>
              <a:rPr lang="en-US" b="1" dirty="0"/>
              <a:t>Many-to-Many (M:N)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84269" y="404785"/>
            <a:ext cx="6400800" cy="5984816"/>
            <a:chOff x="1524000" y="844753"/>
            <a:chExt cx="6400800" cy="5984816"/>
          </a:xfrm>
        </p:grpSpPr>
        <p:pic>
          <p:nvPicPr>
            <p:cNvPr id="1026" name="Picture 2" descr="http://www.siue.edu/%7Edbock/cmis450/sqlnotes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844753"/>
              <a:ext cx="6400800" cy="5984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362200" y="1014351"/>
              <a:ext cx="4191000" cy="738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5477"/>
            <a:ext cx="8229600" cy="1143000"/>
          </a:xfrm>
        </p:spPr>
        <p:txBody>
          <a:bodyPr/>
          <a:lstStyle/>
          <a:p>
            <a:r>
              <a:rPr lang="en-US" b="1" dirty="0"/>
              <a:t>Example ERD (Hospital Database)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2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2A8DE-91F9-4625-81F6-CD766DF7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UML?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CE205-796A-40EC-AC36-539A1065C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Unified Modeling Language</a:t>
            </a:r>
          </a:p>
          <a:p>
            <a:r>
              <a:rPr lang="en-US" b="1" dirty="0"/>
              <a:t>It was developed by Grady </a:t>
            </a:r>
            <a:r>
              <a:rPr lang="en-US" b="1" dirty="0" err="1"/>
              <a:t>Booch</a:t>
            </a:r>
            <a:r>
              <a:rPr lang="en-US" b="1" dirty="0"/>
              <a:t>, Ivar Jacobson and James Rumbaugh in 1994–1996</a:t>
            </a:r>
          </a:p>
          <a:p>
            <a:r>
              <a:rPr lang="en-US" b="1" dirty="0"/>
              <a:t>It is a general-purpose modeling language in software engineering </a:t>
            </a:r>
          </a:p>
          <a:p>
            <a:r>
              <a:rPr lang="en-US" b="1" dirty="0"/>
              <a:t>It is intended to provide a standard way to visualize the design of a system</a:t>
            </a:r>
          </a:p>
          <a:p>
            <a:r>
              <a:rPr lang="en-US" b="1" dirty="0"/>
              <a:t>UML was adopted as a standard by the Object Management Group (OMG) in 1997</a:t>
            </a:r>
          </a:p>
          <a:p>
            <a:r>
              <a:rPr lang="en-US" b="1" dirty="0"/>
              <a:t>UML was published by the International Organization for Standardization (ISO) as an approved ISO standard in 2005</a:t>
            </a:r>
          </a:p>
        </p:txBody>
      </p:sp>
    </p:spTree>
    <p:extLst>
      <p:ext uri="{BB962C8B-B14F-4D97-AF65-F5344CB8AC3E}">
        <p14:creationId xmlns:p14="http://schemas.microsoft.com/office/powerpoint/2010/main" val="365855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F9C2-C468-4ED2-BE3E-22D3FAF0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UML as a visual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0CC2A-5B92-42BE-81D2-B5D5B3EAF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Diagrams in UML can be broadly classified as: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Structural Diagrams </a:t>
            </a:r>
            <a:r>
              <a:rPr lang="en-US" b="1" dirty="0"/>
              <a:t>– Capture static aspects or structure of a system including Component Diagrams, Object Diagrams, Class Diagrams and Deployment Diagrams.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Behavior Diagrams </a:t>
            </a:r>
            <a:r>
              <a:rPr lang="en-US" b="1" dirty="0"/>
              <a:t>– Capture dynamic aspects or behavior of the system including: Use Case Diagrams, State Diagrams, Activity Diagrams and Interaction Diagrams.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48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DA9D-0903-4B58-B726-FD65C4EC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UML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0EF321-42AF-4103-8A2A-3D5C8C752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0667"/>
            <a:ext cx="10853867" cy="5577333"/>
          </a:xfrm>
        </p:spPr>
      </p:pic>
    </p:spTree>
    <p:extLst>
      <p:ext uri="{BB962C8B-B14F-4D97-AF65-F5344CB8AC3E}">
        <p14:creationId xmlns:p14="http://schemas.microsoft.com/office/powerpoint/2010/main" val="32691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A859-AE52-463B-B866-49762360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03" y="148004"/>
            <a:ext cx="12023035" cy="1325563"/>
          </a:xfrm>
        </p:spPr>
        <p:txBody>
          <a:bodyPr/>
          <a:lstStyle/>
          <a:p>
            <a:r>
              <a:rPr lang="en-US" b="1" dirty="0"/>
              <a:t>The 4</a:t>
            </a:r>
            <a:r>
              <a:rPr lang="en-US" b="1" baseline="30000" dirty="0"/>
              <a:t>th</a:t>
            </a:r>
            <a:r>
              <a:rPr lang="en-US" b="1" dirty="0"/>
              <a:t> paradigm: data-intensive scientific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BE10-CCDC-4C1D-9385-5CA07799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6" y="1230496"/>
            <a:ext cx="7684848" cy="5479499"/>
          </a:xfrm>
        </p:spPr>
        <p:txBody>
          <a:bodyPr>
            <a:normAutofit/>
          </a:bodyPr>
          <a:lstStyle/>
          <a:p>
            <a:r>
              <a:rPr lang="en-US" b="1" dirty="0"/>
              <a:t>It expands the vision of Jim Gray (Mr. Database)</a:t>
            </a:r>
          </a:p>
          <a:p>
            <a:pPr lvl="1"/>
            <a:r>
              <a:rPr lang="en-US" b="1" dirty="0"/>
              <a:t>“The impact of Jim Gray’s thinking is continuing to get people to think in a new way about how data and software are redefining what it means to do science.”</a:t>
            </a:r>
          </a:p>
          <a:p>
            <a:pPr marL="457200" lvl="1" indent="0">
              <a:buNone/>
            </a:pPr>
            <a:r>
              <a:rPr lang="en-US" b="1" dirty="0"/>
              <a:t>	— Bill Gates, Chairman, Microsoft Corporation</a:t>
            </a:r>
          </a:p>
          <a:p>
            <a:r>
              <a:rPr lang="en-US" b="1" dirty="0"/>
              <a:t>Data intensive science consists of the following activities:</a:t>
            </a:r>
          </a:p>
          <a:p>
            <a:pPr lvl="1"/>
            <a:r>
              <a:rPr lang="en-US" b="1" dirty="0"/>
              <a:t>Capture</a:t>
            </a:r>
          </a:p>
          <a:p>
            <a:pPr lvl="1"/>
            <a:r>
              <a:rPr lang="en-US" b="1" dirty="0"/>
              <a:t>Management</a:t>
            </a:r>
          </a:p>
          <a:p>
            <a:pPr lvl="1"/>
            <a:r>
              <a:rPr lang="en-US" b="1" dirty="0"/>
              <a:t>Curation</a:t>
            </a:r>
          </a:p>
          <a:p>
            <a:pPr lvl="1"/>
            <a:r>
              <a:rPr lang="en-US" b="1" dirty="0"/>
              <a:t>Analysis</a:t>
            </a:r>
          </a:p>
          <a:p>
            <a:r>
              <a:rPr lang="en-US" b="1" dirty="0"/>
              <a:t>Databases play a key </a:t>
            </a:r>
            <a:r>
              <a:rPr lang="en-US" b="1"/>
              <a:t>role in supporting </a:t>
            </a:r>
            <a:r>
              <a:rPr lang="en-US" b="1" dirty="0"/>
              <a:t>the above activities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jim gray yacht">
            <a:extLst>
              <a:ext uri="{FF2B5EF4-FFF2-40B4-BE49-F238E27FC236}">
                <a16:creationId xmlns:a16="http://schemas.microsoft.com/office/drawing/2014/main" id="{4B5BDF3C-2B79-4280-9023-C4FADB7EE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922" y="1230496"/>
            <a:ext cx="2804508" cy="401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8E6C0-FF5A-4455-B667-13F301861D31}"/>
              </a:ext>
            </a:extLst>
          </p:cNvPr>
          <p:cNvSpPr txBox="1"/>
          <p:nvPr/>
        </p:nvSpPr>
        <p:spPr>
          <a:xfrm>
            <a:off x="8418016" y="5394508"/>
            <a:ext cx="322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Jim Gray: Turing Award receiver in 1998</a:t>
            </a:r>
          </a:p>
        </p:txBody>
      </p:sp>
    </p:spTree>
    <p:extLst>
      <p:ext uri="{BB962C8B-B14F-4D97-AF65-F5344CB8AC3E}">
        <p14:creationId xmlns:p14="http://schemas.microsoft.com/office/powerpoint/2010/main" val="3240808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Vertabelo</a:t>
            </a:r>
            <a:r>
              <a:rPr lang="en-US" b="1" dirty="0"/>
              <a:t> (</a:t>
            </a:r>
            <a:r>
              <a:rPr lang="en-US" b="1" dirty="0">
                <a:hlinkClick r:id="rId2"/>
              </a:rPr>
              <a:t>https://www.vertabelo.com/)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8997" b="8997"/>
          <a:stretch>
            <a:fillRect/>
          </a:stretch>
        </p:blipFill>
        <p:spPr>
          <a:xfrm>
            <a:off x="838200" y="1825625"/>
            <a:ext cx="10041292" cy="4155070"/>
          </a:xfrm>
        </p:spPr>
      </p:pic>
    </p:spTree>
    <p:extLst>
      <p:ext uri="{BB962C8B-B14F-4D97-AF65-F5344CB8AC3E}">
        <p14:creationId xmlns:p14="http://schemas.microsoft.com/office/powerpoint/2010/main" val="1874757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8EE8C4-4531-027A-23BA-2BD72609B1F4}"/>
              </a:ext>
            </a:extLst>
          </p:cNvPr>
          <p:cNvSpPr/>
          <p:nvPr/>
        </p:nvSpPr>
        <p:spPr>
          <a:xfrm>
            <a:off x="838201" y="745435"/>
            <a:ext cx="10515600" cy="149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6FE683-AC67-8F33-01B5-C6995967D1AD}"/>
              </a:ext>
            </a:extLst>
          </p:cNvPr>
          <p:cNvSpPr/>
          <p:nvPr/>
        </p:nvSpPr>
        <p:spPr>
          <a:xfrm>
            <a:off x="9153939" y="1013791"/>
            <a:ext cx="2199861" cy="2610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3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53" y="2100943"/>
            <a:ext cx="3765096" cy="407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173F2-24A5-7C5C-0858-A8B32CB7ACBB}"/>
              </a:ext>
            </a:extLst>
          </p:cNvPr>
          <p:cNvSpPr/>
          <p:nvPr/>
        </p:nvSpPr>
        <p:spPr>
          <a:xfrm>
            <a:off x="838200" y="745435"/>
            <a:ext cx="10515600" cy="198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173E6-D07C-BB52-951C-4673CF82D54F}"/>
              </a:ext>
            </a:extLst>
          </p:cNvPr>
          <p:cNvSpPr/>
          <p:nvPr/>
        </p:nvSpPr>
        <p:spPr>
          <a:xfrm>
            <a:off x="9173818" y="1013791"/>
            <a:ext cx="2126974" cy="310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6D0EB-640F-79B2-96C1-0950762B89D2}"/>
              </a:ext>
            </a:extLst>
          </p:cNvPr>
          <p:cNvSpPr/>
          <p:nvPr/>
        </p:nvSpPr>
        <p:spPr>
          <a:xfrm>
            <a:off x="838200" y="755374"/>
            <a:ext cx="10515600" cy="159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1EB22-36FE-ED65-5DC9-C6ABD508AA5A}"/>
              </a:ext>
            </a:extLst>
          </p:cNvPr>
          <p:cNvSpPr/>
          <p:nvPr/>
        </p:nvSpPr>
        <p:spPr>
          <a:xfrm>
            <a:off x="8418443" y="1031875"/>
            <a:ext cx="2325757" cy="2727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3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29F494-DDC1-3072-7C60-9127381BFFDA}"/>
              </a:ext>
            </a:extLst>
          </p:cNvPr>
          <p:cNvSpPr/>
          <p:nvPr/>
        </p:nvSpPr>
        <p:spPr>
          <a:xfrm>
            <a:off x="838200" y="745435"/>
            <a:ext cx="10591800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6B320C-8DF1-0D65-F07F-8D9B506F9F14}"/>
              </a:ext>
            </a:extLst>
          </p:cNvPr>
          <p:cNvSpPr/>
          <p:nvPr/>
        </p:nvSpPr>
        <p:spPr>
          <a:xfrm>
            <a:off x="9173817" y="1004611"/>
            <a:ext cx="2179983" cy="2484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45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ABDCC4-12D8-84BD-D4D8-5F72D5356F9F}"/>
              </a:ext>
            </a:extLst>
          </p:cNvPr>
          <p:cNvSpPr/>
          <p:nvPr/>
        </p:nvSpPr>
        <p:spPr>
          <a:xfrm>
            <a:off x="838200" y="765313"/>
            <a:ext cx="10515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D730E-DA20-64A0-740E-9322B98E7BF7}"/>
              </a:ext>
            </a:extLst>
          </p:cNvPr>
          <p:cNvSpPr/>
          <p:nvPr/>
        </p:nvSpPr>
        <p:spPr>
          <a:xfrm>
            <a:off x="9157252" y="1011997"/>
            <a:ext cx="2189922" cy="3081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91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F16CA-BCC6-4D34-8DE9-72693A49B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090"/>
            <a:ext cx="12192000" cy="62558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9DAD16-18B2-8AA0-CDB4-6AC5A0698174}"/>
              </a:ext>
            </a:extLst>
          </p:cNvPr>
          <p:cNvSpPr/>
          <p:nvPr/>
        </p:nvSpPr>
        <p:spPr>
          <a:xfrm>
            <a:off x="10873409" y="365125"/>
            <a:ext cx="934278" cy="315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6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On-Line Transaction Processing (OLTP)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0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OLTP?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It is a class of information systems (e.g., databases) that facilitate and manage transaction-oriented applications, typically for data entry and retrieval transactions</a:t>
            </a:r>
          </a:p>
          <a:p>
            <a:r>
              <a:rPr lang="en-US" b="1" dirty="0"/>
              <a:t>A database that is based on a normalized relational model is considered an OLTP application. It supports the following transactions:</a:t>
            </a:r>
          </a:p>
          <a:p>
            <a:pPr lvl="1"/>
            <a:r>
              <a:rPr lang="en-US" b="1" dirty="0"/>
              <a:t>Insert new rows</a:t>
            </a:r>
          </a:p>
          <a:p>
            <a:pPr lvl="1"/>
            <a:r>
              <a:rPr lang="en-US" b="1" dirty="0"/>
              <a:t>Update existing rows</a:t>
            </a:r>
          </a:p>
          <a:p>
            <a:pPr lvl="1"/>
            <a:r>
              <a:rPr lang="en-US" b="1" dirty="0"/>
              <a:t>Delete rows</a:t>
            </a:r>
          </a:p>
          <a:p>
            <a:pPr lvl="1"/>
            <a:r>
              <a:rPr lang="en-US" b="1" dirty="0"/>
              <a:t>Select rows</a:t>
            </a:r>
          </a:p>
          <a:p>
            <a:r>
              <a:rPr lang="en-US" b="1" dirty="0"/>
              <a:t>A database transaction must be atomic, consistent, isolated and durable (ACID)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2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Structured Query Language (SQL)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It is a standard programming language for creating (CREATE) relational databases and tables as well as retrieving (SELECT), adding (INSERT), deleting (DELETE) and updating (UPDATE) data in a relational database</a:t>
            </a:r>
          </a:p>
          <a:p>
            <a:r>
              <a:rPr lang="en-US" b="1" dirty="0"/>
              <a:t>It is compliant with ANSI and ISO standards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3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5BD9918-65E9-FDF3-7C8D-36C9B3AF3E5D}"/>
              </a:ext>
            </a:extLst>
          </p:cNvPr>
          <p:cNvGrpSpPr/>
          <p:nvPr/>
        </p:nvGrpSpPr>
        <p:grpSpPr>
          <a:xfrm>
            <a:off x="1470991" y="854765"/>
            <a:ext cx="9073184" cy="5347252"/>
            <a:chOff x="1470991" y="854765"/>
            <a:chExt cx="9073184" cy="53472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12EAC5-41C5-4725-A522-5A1FFA1A0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7825" y="981075"/>
              <a:ext cx="8896350" cy="489585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678511E-4FD6-CC69-C0AD-8D0B92AA5BF8}"/>
                </a:ext>
              </a:extLst>
            </p:cNvPr>
            <p:cNvSpPr/>
            <p:nvPr/>
          </p:nvSpPr>
          <p:spPr>
            <a:xfrm>
              <a:off x="5506278" y="4353340"/>
              <a:ext cx="1600200" cy="944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53E6F6-F58F-9331-BF68-6B90FC3184D3}"/>
                </a:ext>
              </a:extLst>
            </p:cNvPr>
            <p:cNvSpPr txBox="1"/>
            <p:nvPr/>
          </p:nvSpPr>
          <p:spPr>
            <a:xfrm>
              <a:off x="5779604" y="4353340"/>
              <a:ext cx="1053548" cy="78483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/>
                <a:t>Object-Oriented Database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870B77-C4C6-C598-BE32-37A13B19D919}"/>
                </a:ext>
              </a:extLst>
            </p:cNvPr>
            <p:cNvSpPr/>
            <p:nvPr/>
          </p:nvSpPr>
          <p:spPr>
            <a:xfrm>
              <a:off x="1470991" y="854765"/>
              <a:ext cx="268357" cy="53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D460DBF-D405-3833-C421-2A131F2204E1}"/>
              </a:ext>
            </a:extLst>
          </p:cNvPr>
          <p:cNvSpPr/>
          <p:nvPr/>
        </p:nvSpPr>
        <p:spPr>
          <a:xfrm>
            <a:off x="6659215" y="1954127"/>
            <a:ext cx="1600200" cy="824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9C9E4-BC88-AD13-238B-880158EF0216}"/>
              </a:ext>
            </a:extLst>
          </p:cNvPr>
          <p:cNvSpPr/>
          <p:nvPr/>
        </p:nvSpPr>
        <p:spPr>
          <a:xfrm>
            <a:off x="6798362" y="1978974"/>
            <a:ext cx="1321905" cy="77525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ysClr val="windowText" lastClr="000000"/>
                </a:solidFill>
              </a:rPr>
              <a:t>World Wide Web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D275EE-C86F-675B-3934-FA41FC8B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03" y="148004"/>
            <a:ext cx="12023035" cy="1325563"/>
          </a:xfrm>
        </p:spPr>
        <p:txBody>
          <a:bodyPr/>
          <a:lstStyle/>
          <a:p>
            <a:r>
              <a:rPr lang="en-US" b="1" dirty="0"/>
              <a:t>Timeline for database technologies </a:t>
            </a:r>
          </a:p>
        </p:txBody>
      </p:sp>
    </p:spTree>
    <p:extLst>
      <p:ext uri="{BB962C8B-B14F-4D97-AF65-F5344CB8AC3E}">
        <p14:creationId xmlns:p14="http://schemas.microsoft.com/office/powerpoint/2010/main" val="836810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991600" cy="11731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SQL Statement (CREATE DATABASE/TABLE)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CREATE DATABASE </a:t>
            </a:r>
            <a:r>
              <a:rPr lang="en-US" b="1" dirty="0" err="1"/>
              <a:t>Patient_DB</a:t>
            </a:r>
            <a:r>
              <a:rPr lang="en-US" b="1" dirty="0"/>
              <a:t>;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CREATE TABLE </a:t>
            </a:r>
            <a:r>
              <a:rPr lang="en-US" b="1" dirty="0" err="1"/>
              <a:t>Patient_DB.Patient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(</a:t>
            </a:r>
          </a:p>
          <a:p>
            <a:pPr marL="0" indent="0">
              <a:buNone/>
            </a:pPr>
            <a:r>
              <a:rPr lang="en-US" b="1" dirty="0"/>
              <a:t>	ID </a:t>
            </a:r>
            <a:r>
              <a:rPr lang="en-US" b="1" dirty="0" err="1"/>
              <a:t>int</a:t>
            </a:r>
            <a:r>
              <a:rPr lang="en-US" b="1" dirty="0"/>
              <a:t>,</a:t>
            </a:r>
          </a:p>
          <a:p>
            <a:pPr marL="0" indent="0">
              <a:buNone/>
            </a:pPr>
            <a:r>
              <a:rPr lang="en-US" b="1" dirty="0"/>
              <a:t>	Name </a:t>
            </a:r>
            <a:r>
              <a:rPr lang="en-US" b="1" dirty="0" err="1"/>
              <a:t>varchar</a:t>
            </a:r>
            <a:r>
              <a:rPr lang="en-US" b="1" dirty="0"/>
              <a:t> (50),</a:t>
            </a:r>
          </a:p>
          <a:p>
            <a:pPr marL="0" indent="0">
              <a:buNone/>
            </a:pPr>
            <a:r>
              <a:rPr lang="en-US" b="1" dirty="0"/>
              <a:t>	Address </a:t>
            </a:r>
            <a:r>
              <a:rPr lang="en-US" b="1" dirty="0" err="1"/>
              <a:t>varchar</a:t>
            </a:r>
            <a:r>
              <a:rPr lang="en-US" b="1" dirty="0"/>
              <a:t> (250),</a:t>
            </a:r>
          </a:p>
          <a:p>
            <a:pPr marL="0" indent="0">
              <a:buNone/>
            </a:pPr>
            <a:r>
              <a:rPr lang="en-US" b="1" dirty="0"/>
              <a:t>	Age </a:t>
            </a:r>
            <a:r>
              <a:rPr lang="en-US" b="1" dirty="0" err="1"/>
              <a:t>smallint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Sex </a:t>
            </a:r>
            <a:r>
              <a:rPr lang="en-US" b="1" dirty="0" err="1"/>
              <a:t>varchar</a:t>
            </a:r>
            <a:r>
              <a:rPr lang="en-US" b="1" dirty="0"/>
              <a:t> (2)</a:t>
            </a:r>
          </a:p>
          <a:p>
            <a:pPr marL="0" indent="0">
              <a:buNone/>
            </a:pPr>
            <a:r>
              <a:rPr lang="en-US" b="1" dirty="0"/>
              <a:t>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0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INSERT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INSERT INTO </a:t>
            </a:r>
            <a:r>
              <a:rPr lang="en-US" b="1" dirty="0" err="1"/>
              <a:t>Patient_DB.Patient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(ID, Name, Address, Age, Sex)</a:t>
            </a:r>
          </a:p>
          <a:p>
            <a:pPr marL="0" indent="0">
              <a:buNone/>
            </a:pPr>
            <a:r>
              <a:rPr lang="en-US" b="1" dirty="0"/>
              <a:t>VALUES (1, ‘John Doe’, ‘XYZ’, 40, ‘M’)</a:t>
            </a:r>
          </a:p>
          <a:p>
            <a:pPr marL="0" indent="0">
              <a:buNone/>
            </a:pPr>
            <a:r>
              <a:rPr lang="en-US" b="1" dirty="0"/>
              <a:t>…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38400" y="4114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18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UPDATE </a:t>
            </a:r>
            <a:r>
              <a:rPr lang="en-US" b="1" dirty="0" err="1"/>
              <a:t>Patient_DB.Patient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SET AGE=41</a:t>
            </a:r>
          </a:p>
          <a:p>
            <a:pPr marL="0" indent="0">
              <a:buNone/>
            </a:pPr>
            <a:r>
              <a:rPr lang="en-US" b="1" dirty="0"/>
              <a:t>WHERE ID=1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400800" y="41148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46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DELETE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DELETE </a:t>
            </a:r>
            <a:r>
              <a:rPr lang="en-US" b="1" dirty="0" err="1"/>
              <a:t>Patient_DB.Patient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WHERE Name=‘Mike Lee’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43200" y="3733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693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SELECT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8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SELECT ID, Name, Age, Sex</a:t>
            </a:r>
          </a:p>
          <a:p>
            <a:pPr marL="0" indent="0">
              <a:buNone/>
            </a:pPr>
            <a:r>
              <a:rPr lang="en-US" b="1" dirty="0"/>
              <a:t>FROM </a:t>
            </a:r>
            <a:r>
              <a:rPr lang="en-US" b="1" dirty="0" err="1"/>
              <a:t>Patient_DB.Patient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WHERE Age&gt;=40</a:t>
            </a:r>
          </a:p>
          <a:p>
            <a:pPr marL="0" indent="0">
              <a:buNone/>
            </a:pPr>
            <a:r>
              <a:rPr lang="en-US" b="1" dirty="0"/>
              <a:t>ORDER BY Age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590801" y="4114800"/>
            <a:ext cx="6400801" cy="1473200"/>
            <a:chOff x="1066800" y="4114800"/>
            <a:chExt cx="6400801" cy="1473200"/>
          </a:xfrm>
        </p:grpSpPr>
        <p:grpSp>
          <p:nvGrpSpPr>
            <p:cNvPr id="7" name="Group 6"/>
            <p:cNvGrpSpPr/>
            <p:nvPr/>
          </p:nvGrpSpPr>
          <p:grpSpPr>
            <a:xfrm>
              <a:off x="1066800" y="4114800"/>
              <a:ext cx="6400800" cy="1473200"/>
              <a:chOff x="1066800" y="4114800"/>
              <a:chExt cx="6400800" cy="1473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66800" y="4114800"/>
                <a:ext cx="64008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66800" y="5207000"/>
                <a:ext cx="64008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066801" y="4800600"/>
              <a:ext cx="6400800" cy="348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89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Statement (Aggregation)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Sex, </a:t>
            </a:r>
            <a:r>
              <a:rPr lang="en-US" dirty="0" err="1"/>
              <a:t>avg</a:t>
            </a:r>
            <a:r>
              <a:rPr lang="en-US" dirty="0"/>
              <a:t>(Age) 			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Patient_DB.Patient</a:t>
            </a:r>
            <a:r>
              <a:rPr lang="en-US" dirty="0"/>
              <a:t>			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GROUP BY SEX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772400" y="19050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Results: M 50</a:t>
            </a:r>
          </a:p>
          <a:p>
            <a:pPr algn="ctr"/>
            <a:r>
              <a:rPr lang="en-US" dirty="0"/>
              <a:t>               F   40</a:t>
            </a:r>
          </a:p>
        </p:txBody>
      </p:sp>
    </p:spTree>
    <p:extLst>
      <p:ext uri="{BB962C8B-B14F-4D97-AF65-F5344CB8AC3E}">
        <p14:creationId xmlns:p14="http://schemas.microsoft.com/office/powerpoint/2010/main" val="26695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92" y="23660"/>
            <a:ext cx="8229600" cy="1143000"/>
          </a:xfrm>
        </p:spPr>
        <p:txBody>
          <a:bodyPr/>
          <a:lstStyle/>
          <a:p>
            <a:r>
              <a:rPr lang="en-US" b="1" dirty="0"/>
              <a:t>SELECT Statement (JOIN)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4422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SELECT A.*, </a:t>
            </a:r>
            <a:r>
              <a:rPr lang="en-US" sz="2400" b="1" dirty="0" err="1"/>
              <a:t>B.Report_Text</a:t>
            </a:r>
            <a:r>
              <a:rPr lang="en-US" sz="2400" b="1" dirty="0"/>
              <a:t>			</a:t>
            </a:r>
          </a:p>
          <a:p>
            <a:pPr marL="0" indent="0">
              <a:buNone/>
            </a:pPr>
            <a:r>
              <a:rPr lang="en-US" sz="2400" b="1" dirty="0"/>
              <a:t>FROM </a:t>
            </a:r>
            <a:r>
              <a:rPr lang="en-US" sz="2400" b="1" dirty="0" err="1"/>
              <a:t>Patient_DB.Patient</a:t>
            </a:r>
            <a:r>
              <a:rPr lang="en-US" sz="2400" b="1" dirty="0"/>
              <a:t> AS A</a:t>
            </a:r>
          </a:p>
          <a:p>
            <a:pPr marL="0" indent="0">
              <a:buNone/>
            </a:pPr>
            <a:r>
              <a:rPr lang="en-US" sz="2400" b="1" dirty="0"/>
              <a:t>INNER JOIN </a:t>
            </a:r>
            <a:r>
              <a:rPr lang="en-US" sz="2400" b="1" dirty="0" err="1"/>
              <a:t>Patient_DB.LabTest</a:t>
            </a:r>
            <a:r>
              <a:rPr lang="en-US" sz="2400" b="1" dirty="0"/>
              <a:t>. AS B </a:t>
            </a:r>
          </a:p>
          <a:p>
            <a:pPr marL="0" indent="0">
              <a:buNone/>
            </a:pPr>
            <a:r>
              <a:rPr lang="en-US" sz="2400" b="1" dirty="0"/>
              <a:t>ON A.ID = </a:t>
            </a:r>
            <a:r>
              <a:rPr lang="en-US" sz="2400" b="1" dirty="0" err="1"/>
              <a:t>B.Patient_ID</a:t>
            </a:r>
            <a:r>
              <a:rPr lang="en-US" sz="2400" dirty="0"/>
              <a:t>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145851"/>
              </p:ext>
            </p:extLst>
          </p:nvPr>
        </p:nvGraphicFramePr>
        <p:xfrm>
          <a:off x="737938" y="2954752"/>
          <a:ext cx="3842083" cy="1898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78">
                <a:tc>
                  <a:txBody>
                    <a:bodyPr/>
                    <a:lstStyle/>
                    <a:p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423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20640"/>
              </p:ext>
            </p:extLst>
          </p:nvPr>
        </p:nvGraphicFramePr>
        <p:xfrm>
          <a:off x="737937" y="5313579"/>
          <a:ext cx="3689684" cy="1007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671">
                <a:tc>
                  <a:txBody>
                    <a:bodyPr/>
                    <a:lstStyle/>
                    <a:p>
                      <a:r>
                        <a:rPr lang="en-US" sz="1600" dirty="0" err="1"/>
                        <a:t>Patient_ID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Report_Text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71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71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H="1">
            <a:off x="128337" y="5462337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28337" y="3252537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28337" y="3252537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12D13BA-54ED-7159-0F73-1804E7EB4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089130"/>
              </p:ext>
            </p:extLst>
          </p:nvPr>
        </p:nvGraphicFramePr>
        <p:xfrm>
          <a:off x="6396454" y="4101551"/>
          <a:ext cx="575109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4739">
                  <a:extLst>
                    <a:ext uri="{9D8B030D-6E8A-4147-A177-3AD203B41FA5}">
                      <a16:colId xmlns:a16="http://schemas.microsoft.com/office/drawing/2014/main" val="507916471"/>
                    </a:ext>
                  </a:extLst>
                </a:gridCol>
              </a:tblGrid>
              <a:tr h="327676">
                <a:tc>
                  <a:txBody>
                    <a:bodyPr/>
                    <a:lstStyle/>
                    <a:p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Report_Text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76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76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F7889CAB-0E56-D2B3-DAC8-BD310E8068F9}"/>
              </a:ext>
            </a:extLst>
          </p:cNvPr>
          <p:cNvSpPr/>
          <p:nvPr/>
        </p:nvSpPr>
        <p:spPr>
          <a:xfrm>
            <a:off x="5169408" y="4203418"/>
            <a:ext cx="1130968" cy="802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E1B7B10-EF66-0347-D666-CA4074B21DCA}"/>
              </a:ext>
            </a:extLst>
          </p:cNvPr>
          <p:cNvSpPr/>
          <p:nvPr/>
        </p:nvSpPr>
        <p:spPr>
          <a:xfrm>
            <a:off x="4700336" y="3000648"/>
            <a:ext cx="360787" cy="331994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19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C5BB-4D51-BCAF-A5D0-965E215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F91AE-9D06-1546-BB92-D4C981800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CREATE VIEW </a:t>
            </a:r>
            <a:r>
              <a:rPr lang="en-US" b="1" dirty="0" err="1"/>
              <a:t>Patient_Doc</a:t>
            </a:r>
            <a:r>
              <a:rPr lang="en-US" b="1" dirty="0"/>
              <a:t> AS </a:t>
            </a:r>
          </a:p>
          <a:p>
            <a:pPr marL="0" indent="0">
              <a:buNone/>
            </a:pPr>
            <a:r>
              <a:rPr lang="en-US" sz="2800" b="1" dirty="0"/>
              <a:t>SELECT A.*, </a:t>
            </a:r>
            <a:r>
              <a:rPr lang="en-US" sz="2800" b="1" dirty="0" err="1"/>
              <a:t>B.Report_Text</a:t>
            </a:r>
            <a:r>
              <a:rPr lang="en-US" sz="2800" b="1" dirty="0"/>
              <a:t>			</a:t>
            </a:r>
          </a:p>
          <a:p>
            <a:pPr marL="0" indent="0">
              <a:buNone/>
            </a:pPr>
            <a:r>
              <a:rPr lang="en-US" sz="2800" b="1" dirty="0"/>
              <a:t>FROM </a:t>
            </a:r>
            <a:r>
              <a:rPr lang="en-US" sz="2800" b="1" dirty="0" err="1"/>
              <a:t>Patient_DB.Patient</a:t>
            </a:r>
            <a:r>
              <a:rPr lang="en-US" sz="2800" b="1" dirty="0"/>
              <a:t> AS A</a:t>
            </a:r>
          </a:p>
          <a:p>
            <a:pPr marL="0" indent="0">
              <a:buNone/>
            </a:pPr>
            <a:r>
              <a:rPr lang="en-US" sz="2800" b="1" dirty="0"/>
              <a:t>INNER JOIN </a:t>
            </a:r>
            <a:r>
              <a:rPr lang="en-US" sz="2800" b="1" dirty="0" err="1"/>
              <a:t>Patient_DB.LabTest</a:t>
            </a:r>
            <a:r>
              <a:rPr lang="en-US" sz="2800" b="1" dirty="0"/>
              <a:t>. AS B </a:t>
            </a:r>
          </a:p>
          <a:p>
            <a:pPr marL="0" indent="0">
              <a:buNone/>
            </a:pPr>
            <a:r>
              <a:rPr lang="en-US" sz="2800" b="1" dirty="0"/>
              <a:t>ON A.ID = </a:t>
            </a:r>
            <a:r>
              <a:rPr lang="en-US" sz="2800" b="1" dirty="0" err="1"/>
              <a:t>B.Patient_ID</a:t>
            </a:r>
            <a:endParaRPr lang="en-US" sz="28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SELECT * FROM </a:t>
            </a:r>
            <a:r>
              <a:rPr lang="en-US" b="1" dirty="0" err="1">
                <a:solidFill>
                  <a:srgbClr val="00B0F0"/>
                </a:solidFill>
              </a:rPr>
              <a:t>Patient_Doc</a:t>
            </a:r>
            <a:endParaRPr lang="en-US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WHERE Age&gt;45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689DB-703A-4329-CA48-13A2072E5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99687"/>
              </p:ext>
            </p:extLst>
          </p:nvPr>
        </p:nvGraphicFramePr>
        <p:xfrm>
          <a:off x="6392619" y="4573775"/>
          <a:ext cx="5614898" cy="143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1998">
                  <a:extLst>
                    <a:ext uri="{9D8B030D-6E8A-4147-A177-3AD203B41FA5}">
                      <a16:colId xmlns:a16="http://schemas.microsoft.com/office/drawing/2014/main" val="507916471"/>
                    </a:ext>
                  </a:extLst>
                </a:gridCol>
              </a:tblGrid>
              <a:tr h="540398">
                <a:tc>
                  <a:txBody>
                    <a:bodyPr/>
                    <a:lstStyle/>
                    <a:p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Report_Text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84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5F77DCA5-5430-CDC7-D536-018CFCD831ED}"/>
              </a:ext>
            </a:extLst>
          </p:cNvPr>
          <p:cNvSpPr/>
          <p:nvPr/>
        </p:nvSpPr>
        <p:spPr>
          <a:xfrm>
            <a:off x="5416296" y="5013904"/>
            <a:ext cx="830339" cy="697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86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Types of SQL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TRUNCATE TABLE</a:t>
            </a:r>
          </a:p>
          <a:p>
            <a:r>
              <a:rPr lang="en-US" b="1" dirty="0"/>
              <a:t>DROP TABLE</a:t>
            </a:r>
          </a:p>
          <a:p>
            <a:r>
              <a:rPr lang="en-US" b="1" dirty="0"/>
              <a:t>CREATE INDEX (boost query </a:t>
            </a:r>
            <a:r>
              <a:rPr lang="en-US" b="1" dirty="0" err="1"/>
              <a:t>performace</a:t>
            </a:r>
            <a:r>
              <a:rPr lang="en-US" b="1" dirty="0"/>
              <a:t>)</a:t>
            </a:r>
          </a:p>
          <a:p>
            <a:pPr lvl="1"/>
            <a:r>
              <a:rPr lang="en-US" b="1" dirty="0"/>
              <a:t>Full-Text index (e.g., part of MS </a:t>
            </a:r>
            <a:r>
              <a:rPr lang="en-US" b="1" dirty="0" err="1"/>
              <a:t>SQLServer</a:t>
            </a:r>
            <a:r>
              <a:rPr lang="en-US" b="1" dirty="0"/>
              <a:t>)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4752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From OLTP to OLAP (On-Line Analytical Processing)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Healthcare and life sciences data sources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88" y="1502602"/>
            <a:ext cx="7673617" cy="339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4526" y="5213684"/>
            <a:ext cx="8047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4Vs: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Volume – high-throughput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Variety – diverse data types, different formats, structured vs. unstructured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Velocity – data streaming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Veracity – trust worthiness of data</a:t>
            </a:r>
          </a:p>
        </p:txBody>
      </p:sp>
    </p:spTree>
    <p:extLst>
      <p:ext uri="{BB962C8B-B14F-4D97-AF65-F5344CB8AC3E}">
        <p14:creationId xmlns:p14="http://schemas.microsoft.com/office/powerpoint/2010/main" val="4138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OLAP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OLTP databases are tuned to small/medium size of data with relatively simple queries</a:t>
            </a:r>
          </a:p>
          <a:p>
            <a:r>
              <a:rPr lang="en-US" b="1" dirty="0"/>
              <a:t>Some applications use fewer but more time-consuming analytic queries</a:t>
            </a:r>
          </a:p>
          <a:p>
            <a:r>
              <a:rPr lang="en-US" b="1" dirty="0"/>
              <a:t>New architectures (data warehouses) have been developed to handle such analytic queries efficiently (De-normalization)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58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OLAP Example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3200" b="1" dirty="0"/>
              <a:t>Amazon analyzes purchases by its customers to identify products of likely interest to customers</a:t>
            </a:r>
          </a:p>
          <a:p>
            <a:r>
              <a:rPr lang="en-US" sz="3200" b="1" dirty="0"/>
              <a:t>Analysts at Wal-Mart look for merchandise items with increasing sales in some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41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most common form of database integration</a:t>
            </a:r>
          </a:p>
          <a:p>
            <a:pPr lvl="1"/>
            <a:r>
              <a:rPr lang="en-US" b="1" dirty="0"/>
              <a:t>Copy source databases into a single database (data warehouse)</a:t>
            </a:r>
          </a:p>
          <a:p>
            <a:pPr lvl="1"/>
            <a:r>
              <a:rPr lang="en-US" b="1" dirty="0"/>
              <a:t>Update the data warehouse periodically (in batch mode)</a:t>
            </a:r>
          </a:p>
          <a:p>
            <a:pPr lvl="1"/>
            <a:r>
              <a:rPr lang="en-US" b="1" dirty="0"/>
              <a:t>Support analytic queries using a dimensional data model (vs. a normalized entity-relationship model)</a:t>
            </a:r>
          </a:p>
          <a:p>
            <a:r>
              <a:rPr lang="en-US" b="1" dirty="0"/>
              <a:t>Example: VA CDW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08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b="1" dirty="0"/>
              <a:t>Star Schema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0200" y="3200400"/>
            <a:ext cx="1524000" cy="160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Fact table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1295400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5078186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5078186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Dimension table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1400" y="1295400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800600" y="2667000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934200" y="2667000"/>
            <a:ext cx="457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34200" y="4800600"/>
            <a:ext cx="685800" cy="27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953000" y="4800600"/>
            <a:ext cx="457200" cy="27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708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 Schema Example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76600" y="3810000"/>
            <a:ext cx="4114800" cy="533400"/>
            <a:chOff x="2743200" y="5257800"/>
            <a:chExt cx="4114800" cy="533400"/>
          </a:xfrm>
          <a:solidFill>
            <a:srgbClr val="FFC000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5257800"/>
              <a:ext cx="914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Patient ID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4400" y="5257800"/>
              <a:ext cx="914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Clinic ID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5257800"/>
              <a:ext cx="10668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Provider ID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8800" y="5257800"/>
              <a:ext cx="12192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Procedure ID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391400" y="3810000"/>
            <a:ext cx="762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Date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4980214" y="1932215"/>
            <a:ext cx="381000" cy="30697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53400" y="3810000"/>
            <a:ext cx="1524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401" y="2907267"/>
            <a:ext cx="221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Dimension Attributes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3172" y="2918152"/>
            <a:ext cx="226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Dependent Attributes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334066" y="2471057"/>
            <a:ext cx="381001" cy="1970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49929" y="1989520"/>
            <a:ext cx="3227614" cy="540090"/>
            <a:chOff x="1006929" y="1956863"/>
            <a:chExt cx="3227614" cy="540090"/>
          </a:xfrm>
        </p:grpSpPr>
        <p:sp>
          <p:nvSpPr>
            <p:cNvPr id="17" name="Rectangle 16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21929" y="5418520"/>
            <a:ext cx="3227614" cy="540090"/>
            <a:chOff x="1006929" y="1956863"/>
            <a:chExt cx="3227614" cy="540090"/>
          </a:xfrm>
        </p:grpSpPr>
        <p:sp>
          <p:nvSpPr>
            <p:cNvPr id="23" name="Rectangle 22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93471" y="5407634"/>
            <a:ext cx="3227614" cy="540090"/>
            <a:chOff x="1006929" y="1956863"/>
            <a:chExt cx="3227614" cy="540090"/>
          </a:xfrm>
        </p:grpSpPr>
        <p:sp>
          <p:nvSpPr>
            <p:cNvPr id="28" name="Rectangle 27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58643" y="1989053"/>
            <a:ext cx="3227614" cy="540090"/>
            <a:chOff x="1006929" y="1956863"/>
            <a:chExt cx="3227614" cy="540090"/>
          </a:xfrm>
        </p:grpSpPr>
        <p:sp>
          <p:nvSpPr>
            <p:cNvPr id="33" name="Rectangle 32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166565" y="1611006"/>
            <a:ext cx="95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Patients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96925" y="1588196"/>
            <a:ext cx="108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Providers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28917" y="60960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Clinics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61639" y="6062952"/>
            <a:ext cx="12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Procedures</a:t>
            </a:r>
          </a:p>
        </p:txBody>
      </p:sp>
      <p:cxnSp>
        <p:nvCxnSpPr>
          <p:cNvPr id="42" name="Straight Connector 41"/>
          <p:cNvCxnSpPr>
            <a:stCxn id="17" idx="2"/>
          </p:cNvCxnSpPr>
          <p:nvPr/>
        </p:nvCxnSpPr>
        <p:spPr>
          <a:xfrm>
            <a:off x="2569030" y="2529610"/>
            <a:ext cx="865413" cy="1280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2"/>
          </p:cNvCxnSpPr>
          <p:nvPr/>
        </p:nvCxnSpPr>
        <p:spPr>
          <a:xfrm flipH="1">
            <a:off x="4918589" y="2529144"/>
            <a:ext cx="2059155" cy="1280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004956" y="4343400"/>
            <a:ext cx="0" cy="10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8" idx="0"/>
            <a:endCxn id="7" idx="2"/>
          </p:cNvCxnSpPr>
          <p:nvPr/>
        </p:nvCxnSpPr>
        <p:spPr>
          <a:xfrm flipV="1">
            <a:off x="2612572" y="4343400"/>
            <a:ext cx="3102429" cy="1070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38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EE31-42B1-49AA-9185-F523E205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69"/>
            <a:ext cx="10515600" cy="1325563"/>
          </a:xfrm>
        </p:spPr>
        <p:txBody>
          <a:bodyPr/>
          <a:lstStyle/>
          <a:p>
            <a:r>
              <a:rPr lang="en-US" b="1" dirty="0"/>
              <a:t>Corporate Data Warehouse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0F3AB-A021-4178-86DA-28E35AB73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DC0432-9073-4412-9A20-6B2A25AD9CCE}"/>
              </a:ext>
            </a:extLst>
          </p:cNvPr>
          <p:cNvGrpSpPr/>
          <p:nvPr/>
        </p:nvGrpSpPr>
        <p:grpSpPr>
          <a:xfrm>
            <a:off x="282370" y="1190073"/>
            <a:ext cx="11627260" cy="5767233"/>
            <a:chOff x="-130585" y="365125"/>
            <a:chExt cx="11627260" cy="57672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15FC22-BAD9-445C-B733-128F52B47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0585" y="365125"/>
              <a:ext cx="11627260" cy="57213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3C8B63-938F-4ABD-AB2B-168F61FBB6D1}"/>
                </a:ext>
              </a:extLst>
            </p:cNvPr>
            <p:cNvSpPr/>
            <p:nvPr/>
          </p:nvSpPr>
          <p:spPr>
            <a:xfrm>
              <a:off x="8497229" y="3980985"/>
              <a:ext cx="2966225" cy="2151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4492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Compare numbers of patient visits across different clinics for a given year</a:t>
            </a:r>
          </a:p>
          <a:p>
            <a:r>
              <a:rPr lang="en-US" b="1" dirty="0"/>
              <a:t>Which are the top 10 most performed procedures among all clinics from 2010 to 2014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566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23383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End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405830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25EFDD1-B46C-40DF-B2AD-1001281D4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52" y="394389"/>
            <a:ext cx="7772399" cy="52889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A2656-1DCB-4ECD-BBF6-C271EA3C0008}"/>
              </a:ext>
            </a:extLst>
          </p:cNvPr>
          <p:cNvSpPr txBox="1"/>
          <p:nvPr/>
        </p:nvSpPr>
        <p:spPr>
          <a:xfrm>
            <a:off x="5879432" y="1860119"/>
            <a:ext cx="106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 DBs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BCB42-866A-4916-B9FB-7172866F9273}"/>
              </a:ext>
            </a:extLst>
          </p:cNvPr>
          <p:cNvSpPr txBox="1"/>
          <p:nvPr/>
        </p:nvSpPr>
        <p:spPr>
          <a:xfrm>
            <a:off x="6545179" y="3994485"/>
            <a:ext cx="144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b="1" dirty="0"/>
            </a:br>
            <a:r>
              <a:rPr lang="en-US" b="1" dirty="0"/>
              <a:t>DBs per year</a:t>
            </a:r>
          </a:p>
        </p:txBody>
      </p:sp>
    </p:spTree>
    <p:extLst>
      <p:ext uri="{BB962C8B-B14F-4D97-AF65-F5344CB8AC3E}">
        <p14:creationId xmlns:p14="http://schemas.microsoft.com/office/powerpoint/2010/main" val="121827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(not) a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It’s not just a file</a:t>
            </a:r>
          </a:p>
          <a:p>
            <a:r>
              <a:rPr lang="en-US" b="1" dirty="0"/>
              <a:t>It’s not just an Excel spreadsheet</a:t>
            </a:r>
          </a:p>
          <a:p>
            <a:r>
              <a:rPr lang="en-US" b="1" dirty="0"/>
              <a:t>It’s an organized collection of related information that can easily be accessed, managed, and updated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database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Data integrity </a:t>
            </a:r>
            <a:r>
              <a:rPr lang="en-US" b="1" dirty="0"/>
              <a:t>is the assurance that data are correct, complete and consistent (data correctly reflects the real world)</a:t>
            </a:r>
          </a:p>
          <a:p>
            <a:r>
              <a:rPr lang="en-US" b="1" dirty="0">
                <a:solidFill>
                  <a:srgbClr val="0070C0"/>
                </a:solidFill>
              </a:rPr>
              <a:t>Data redundancy </a:t>
            </a:r>
            <a:r>
              <a:rPr lang="en-US" b="1" dirty="0"/>
              <a:t>occurs if data are duplicated between files</a:t>
            </a:r>
          </a:p>
          <a:p>
            <a:r>
              <a:rPr lang="en-US" b="1" dirty="0">
                <a:solidFill>
                  <a:srgbClr val="0070C0"/>
                </a:solidFill>
              </a:rPr>
              <a:t>Data dependency </a:t>
            </a:r>
            <a:r>
              <a:rPr lang="en-US" b="1" dirty="0"/>
              <a:t>defines linkage between data files and their order of entry</a:t>
            </a:r>
          </a:p>
          <a:p>
            <a:r>
              <a:rPr lang="en-US" b="1" dirty="0">
                <a:solidFill>
                  <a:srgbClr val="0070C0"/>
                </a:solidFill>
              </a:rPr>
              <a:t>Data security </a:t>
            </a:r>
            <a:r>
              <a:rPr lang="en-US" b="1" dirty="0"/>
              <a:t>refers to data being protected so that only authorized personnel can access them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Data ethics: </a:t>
            </a:r>
            <a:r>
              <a:rPr lang="en-US" b="1" dirty="0"/>
              <a:t>fairness, privacy, transparency,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75104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Relational database (SQL database)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relational model was introduced by E.F. </a:t>
            </a:r>
            <a:r>
              <a:rPr lang="en-US" b="1" dirty="0" err="1"/>
              <a:t>Codd</a:t>
            </a:r>
            <a:r>
              <a:rPr lang="en-US" b="1" dirty="0"/>
              <a:t> in 1970, which is based on the mathematical set theory</a:t>
            </a:r>
          </a:p>
          <a:p>
            <a:r>
              <a:rPr lang="en-US" b="1" dirty="0"/>
              <a:t>A relational database management system (RDBMS) is a computer application (software) of the relational data model (e.g., MS </a:t>
            </a:r>
            <a:r>
              <a:rPr lang="en-US" b="1" dirty="0" err="1"/>
              <a:t>SQLServer</a:t>
            </a:r>
            <a:r>
              <a:rPr lang="en-US" b="1" dirty="0"/>
              <a:t>, MySQL, Oracle, …)</a:t>
            </a:r>
          </a:p>
          <a:p>
            <a:r>
              <a:rPr lang="en-US" b="1" dirty="0"/>
              <a:t>It has become an industry standard with a standard query language (SQL)</a:t>
            </a:r>
          </a:p>
          <a:p>
            <a:r>
              <a:rPr lang="en-US" b="1" dirty="0"/>
              <a:t>Relational databases have widely been used to manage data in different domains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20548</TotalTime>
  <Words>2517</Words>
  <Application>Microsoft Office PowerPoint</Application>
  <PresentationFormat>Widescreen</PresentationFormat>
  <Paragraphs>555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Relational (SQL) Database</vt:lpstr>
      <vt:lpstr>Outline</vt:lpstr>
      <vt:lpstr>The 4th paradigm: data-intensive scientific discovery</vt:lpstr>
      <vt:lpstr>Timeline for database technologies </vt:lpstr>
      <vt:lpstr>Healthcare and life sciences data sources</vt:lpstr>
      <vt:lpstr>PowerPoint Presentation</vt:lpstr>
      <vt:lpstr>What is (not) a database?</vt:lpstr>
      <vt:lpstr>Key database concepts</vt:lpstr>
      <vt:lpstr>Relational database (SQL database)</vt:lpstr>
      <vt:lpstr>Components of Relational Database</vt:lpstr>
      <vt:lpstr>Formal definition of relations</vt:lpstr>
      <vt:lpstr>How to organize data into tables</vt:lpstr>
      <vt:lpstr>Keys</vt:lpstr>
      <vt:lpstr>Data redundancy</vt:lpstr>
      <vt:lpstr>Normalization</vt:lpstr>
      <vt:lpstr>Different Normal Forms</vt:lpstr>
      <vt:lpstr>First Normal Form</vt:lpstr>
      <vt:lpstr>First Normal Form Example</vt:lpstr>
      <vt:lpstr>Second Normal Form</vt:lpstr>
      <vt:lpstr>Second Normal Form Example</vt:lpstr>
      <vt:lpstr>Third Normal Form</vt:lpstr>
      <vt:lpstr>Entity Relationship Diagram (ERD)</vt:lpstr>
      <vt:lpstr>What is ERD</vt:lpstr>
      <vt:lpstr>Primary Components of ERD</vt:lpstr>
      <vt:lpstr>Relationship Cardinality</vt:lpstr>
      <vt:lpstr>Example ERD (Hospital Database)</vt:lpstr>
      <vt:lpstr>What is UML?</vt:lpstr>
      <vt:lpstr>UML as a visual diagram</vt:lpstr>
      <vt:lpstr>UML Diagram</vt:lpstr>
      <vt:lpstr>Vertabelo (https://www.vertabelo.com/)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On-Line Transaction Processing (OLTP)</vt:lpstr>
      <vt:lpstr>What is OLTP?</vt:lpstr>
      <vt:lpstr>Structured Query Language (SQL)</vt:lpstr>
      <vt:lpstr>SQL Statement (CREATE DATABASE/TABLE)</vt:lpstr>
      <vt:lpstr>INSERT Statement</vt:lpstr>
      <vt:lpstr>UPDATE Statement</vt:lpstr>
      <vt:lpstr>DELETE Statement</vt:lpstr>
      <vt:lpstr>SELECT Statement</vt:lpstr>
      <vt:lpstr>SELECT Statement (Aggregation)</vt:lpstr>
      <vt:lpstr>SELECT Statement (JOIN)</vt:lpstr>
      <vt:lpstr>CREATE VIEW</vt:lpstr>
      <vt:lpstr>Other Types of SQL Statements</vt:lpstr>
      <vt:lpstr>From OLTP to OLAP (On-Line Analytical Processing)</vt:lpstr>
      <vt:lpstr>OLAP Overview</vt:lpstr>
      <vt:lpstr>OLAP Example Queries</vt:lpstr>
      <vt:lpstr>Data Warehouse</vt:lpstr>
      <vt:lpstr>Star Schema</vt:lpstr>
      <vt:lpstr>Star Schema Example</vt:lpstr>
      <vt:lpstr>Corporate Data Warehouse</vt:lpstr>
      <vt:lpstr>Example Queries</vt:lpstr>
      <vt:lpstr>The End  Thanks!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Cheung, Kei-Hoi</dc:creator>
  <cp:lastModifiedBy>Cheung, Kei-Hoi</cp:lastModifiedBy>
  <cp:revision>118</cp:revision>
  <cp:lastPrinted>2017-01-17T13:40:24Z</cp:lastPrinted>
  <dcterms:created xsi:type="dcterms:W3CDTF">2016-01-29T21:58:02Z</dcterms:created>
  <dcterms:modified xsi:type="dcterms:W3CDTF">2023-02-21T21:36:13Z</dcterms:modified>
</cp:coreProperties>
</file>