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664" r:id="rId2"/>
  </p:sldMasterIdLst>
  <p:notesMasterIdLst>
    <p:notesMasterId r:id="rId24"/>
  </p:notesMasterIdLst>
  <p:sldIdLst>
    <p:sldId id="6370" r:id="rId3"/>
    <p:sldId id="257" r:id="rId4"/>
    <p:sldId id="258" r:id="rId5"/>
    <p:sldId id="63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6D898E-6445-407A-86C6-E619E436B221}">
  <a:tblStyle styleId="{F66D898E-6445-407A-86C6-E619E436B2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4"/>
    <p:restoredTop sz="94626"/>
  </p:normalViewPr>
  <p:slideViewPr>
    <p:cSldViewPr snapToGrid="0">
      <p:cViewPr varScale="1">
        <p:scale>
          <a:sx n="140" d="100"/>
          <a:sy n="140" d="100"/>
        </p:scale>
        <p:origin x="76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9CA78-16C5-7B49-B2D2-051E2A089D15}" type="slidenum">
              <a:rPr kumimoji="0" lang="en-US" altLang="x-non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39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becc19fef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becc19fef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a4525c320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a4525c320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a4525c320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a4525c320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a36e6c9d9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a36e6c9d9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c6927cfe30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1c6927cfe30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2" name="Google Shape;432;g1c6927cfe30_2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c6927cfe30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g1c6927cfe30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g1c6927cfe30_2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c6927cfe30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1c6927cfe30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3" name="Google Shape;453;g1c6927cfe30_2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f833ef784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f833ef784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cfb8b35d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cfb8b35d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8e8a65420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8e8a65420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b9560943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b9560943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96de3b37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96de3b37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f833ef7843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f833ef7843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8a1d7ab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98a1d7ab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c66eed649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3c66eed649_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dirty="0"/>
              <a:t>Quality control: remove </a:t>
            </a:r>
            <a:r>
              <a:rPr lang="en" sz="1050" dirty="0">
                <a:solidFill>
                  <a:schemeClr val="dk1"/>
                </a:solidFill>
                <a:highlight>
                  <a:srgbClr val="FFFFFF"/>
                </a:highlight>
              </a:rPr>
              <a:t>unreliable cells (and possible doublets)</a:t>
            </a: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50" dirty="0">
                <a:solidFill>
                  <a:schemeClr val="dk1"/>
                </a:solidFill>
                <a:highlight>
                  <a:srgbClr val="FFFFFF"/>
                </a:highlight>
              </a:rPr>
              <a:t>Normalization: Normalized to correct for differences in read coverage and other technical confounders</a:t>
            </a: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dirty="0"/>
              <a:t>Feature selection: </a:t>
            </a:r>
            <a:r>
              <a:rPr lang="en" sz="1050" dirty="0">
                <a:solidFill>
                  <a:schemeClr val="dk1"/>
                </a:solidFill>
                <a:highlight>
                  <a:srgbClr val="FFFFFF"/>
                </a:highlight>
              </a:rPr>
              <a:t>the most informative genes</a:t>
            </a: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>
                <a:solidFill>
                  <a:schemeClr val="dk1"/>
                </a:solidFill>
                <a:highlight>
                  <a:srgbClr val="FFFFFF"/>
                </a:highlight>
              </a:rPr>
              <a:t>Dimensionality </a:t>
            </a:r>
            <a:r>
              <a:rPr lang="en" sz="1000" dirty="0" err="1">
                <a:solidFill>
                  <a:schemeClr val="dk1"/>
                </a:solidFill>
                <a:highlight>
                  <a:srgbClr val="FFFFFF"/>
                </a:highlight>
              </a:rPr>
              <a:t>reduction:</a:t>
            </a:r>
            <a:r>
              <a:rPr lang="en" sz="1050" dirty="0" err="1">
                <a:solidFill>
                  <a:schemeClr val="dk1"/>
                </a:solidFill>
                <a:highlight>
                  <a:srgbClr val="FFFFFF"/>
                </a:highlight>
              </a:rPr>
              <a:t>strongest</a:t>
            </a:r>
            <a:r>
              <a:rPr lang="en" sz="1050" dirty="0">
                <a:solidFill>
                  <a:schemeClr val="dk1"/>
                </a:solidFill>
                <a:highlight>
                  <a:srgbClr val="FFFFFF"/>
                </a:highlight>
              </a:rPr>
              <a:t> signals from background noise</a:t>
            </a:r>
            <a:endParaRPr sz="10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dirty="0"/>
              <a:t>Cell-cell distances: construct a cell–cell distance graph or used directly by clustering algorithms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89b438a3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89b438a3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a7e5616e5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a7e5616e5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ceba287e9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ceba287e9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96de3b37d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96de3b37d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d54cc23d7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d54cc23d7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5200"/>
              <a:buFont typeface="Arial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5200"/>
              <a:buFont typeface="Arial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5200"/>
              <a:buFont typeface="Arial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5200"/>
              <a:buFont typeface="Arial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5200"/>
              <a:buFont typeface="Arial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5200"/>
              <a:buFont typeface="Arial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5200"/>
              <a:buFont typeface="Arial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5200"/>
              <a:buFont typeface="Arial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5200"/>
              <a:buFont typeface="Arial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marL="2743200" lvl="5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6pPr>
            <a:lvl7pPr marL="3200400" lvl="6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/>
            </a:lvl8pPr>
            <a:lvl9pPr marL="4114800" lvl="8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marL="2743200" lvl="5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6pPr>
            <a:lvl7pPr marL="3200400" lvl="6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/>
            </a:lvl8pPr>
            <a:lvl9pPr marL="4114800" lvl="8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46000" rIns="92000" bIns="460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85800" y="1485901"/>
            <a:ext cx="7772400" cy="347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0" tIns="46000" rIns="92000" bIns="460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 Sans"/>
              <a:buChar char="*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/>
          <p:nvPr/>
        </p:nvSpPr>
        <p:spPr>
          <a:xfrm rot="-5400000">
            <a:off x="7703940" y="3907433"/>
            <a:ext cx="2308622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00" tIns="34500" rIns="69000" bIns="345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1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‹#›</a:t>
            </a:fld>
            <a:r>
              <a:rPr lang="en" sz="1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75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Lectures.GersteinLab.org</a:t>
            </a:r>
            <a:endParaRPr sz="22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81319" y="4593370"/>
            <a:ext cx="1376716" cy="471275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x-none" sz="1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Mark Gerstein</a:t>
            </a:r>
          </a:p>
          <a:p>
            <a:pPr algn="l" eaLnBrk="1" hangingPunct="1"/>
            <a:r>
              <a:rPr lang="en-US" altLang="x-none" sz="1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Yale 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C422-BA08-6284-A4AE-2840DDD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248" y="1107430"/>
            <a:ext cx="4213505" cy="323597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7A36139-0478-44C0-C73E-8E1A0189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598" y="194949"/>
            <a:ext cx="6432804" cy="7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685800" eaLnBrk="1" hangingPunct="1">
              <a:lnSpc>
                <a:spcPct val="80000"/>
              </a:lnSpc>
              <a:buClrTx/>
              <a:defRPr/>
            </a:pPr>
            <a:r>
              <a:rPr lang="en-US" altLang="x-none" sz="2100" b="1" dirty="0">
                <a:solidFill>
                  <a:srgbClr val="000000"/>
                </a:solidFill>
                <a:latin typeface="Arial"/>
                <a:ea typeface="ＭＳ Ｐゴシック" charset="-128"/>
              </a:rPr>
              <a:t>Biomedical Data Science</a:t>
            </a:r>
            <a:r>
              <a:rPr lang="en-US" altLang="x-none" sz="1500" b="1" dirty="0">
                <a:solidFill>
                  <a:srgbClr val="000000"/>
                </a:solidFill>
                <a:latin typeface="Arial"/>
                <a:ea typeface="ＭＳ Ｐゴシック" charset="-128"/>
              </a:rPr>
              <a:t> </a:t>
            </a:r>
            <a:r>
              <a:rPr lang="en-US" altLang="x-none" sz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(</a:t>
            </a:r>
            <a:r>
              <a:rPr lang="en-US" altLang="x-none" sz="1200" kern="1200" dirty="0" err="1">
                <a:solidFill>
                  <a:srgbClr val="000000"/>
                </a:solidFill>
                <a:latin typeface="Arial"/>
                <a:ea typeface="ＭＳ Ｐゴシック" charset="-128"/>
              </a:rPr>
              <a:t>GersteinLab.org</a:t>
            </a:r>
            <a:r>
              <a:rPr lang="en-US" altLang="x-none" sz="1200" kern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/courses/452)</a:t>
            </a:r>
          </a:p>
          <a:p>
            <a:pPr lvl="0" eaLnBrk="1" hangingPunct="1">
              <a:lnSpc>
                <a:spcPct val="80000"/>
              </a:lnSpc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Single Cell Analysis </a:t>
            </a:r>
            <a:r>
              <a:rPr lang="en-US" altLang="x-none" sz="1200" kern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(23m9e)</a:t>
            </a:r>
          </a:p>
          <a:p>
            <a:pPr defTabSz="685800" eaLnBrk="1" hangingPunct="1">
              <a:lnSpc>
                <a:spcPct val="80000"/>
              </a:lnSpc>
              <a:buClrTx/>
              <a:defRPr/>
            </a:pPr>
            <a:r>
              <a:rPr lang="en-US" altLang="x-none" sz="1500" b="1" kern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 </a:t>
            </a:r>
          </a:p>
          <a:p>
            <a:pPr defTabSz="685800" eaLnBrk="1" hangingPunct="1">
              <a:lnSpc>
                <a:spcPct val="80000"/>
              </a:lnSpc>
              <a:buClrTx/>
              <a:defRPr/>
            </a:pPr>
            <a:endParaRPr lang="en-US" altLang="x-none" sz="1500" b="1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1F2A44-489F-A451-BEA1-689BEA61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190" y="4466148"/>
            <a:ext cx="2500042" cy="63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0" algn="r" eaLnBrk="1" hangingPunct="1">
              <a:defRPr/>
            </a:pPr>
            <a:r>
              <a:rPr lang="en-US" alt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Last edit in spring ’</a:t>
            </a:r>
            <a:r>
              <a:rPr lang="en-US" altLang="ja-JP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23. All new pack which has a corresponding </a:t>
            </a:r>
            <a:br>
              <a:rPr lang="en-US" altLang="ja-JP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</a:br>
            <a:r>
              <a:rPr lang="en-US" altLang="ja-JP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new video in 2023 </a:t>
            </a:r>
            <a:endParaRPr lang="en-US" altLang="x-none" sz="1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9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"/>
          <p:cNvSpPr txBox="1">
            <a:spLocks noGrp="1"/>
          </p:cNvSpPr>
          <p:nvPr>
            <p:ph type="title"/>
          </p:nvPr>
        </p:nvSpPr>
        <p:spPr>
          <a:xfrm>
            <a:off x="134975" y="1604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30"/>
              <a:t>Loss of Global Distance in UMAP</a:t>
            </a:r>
            <a:endParaRPr sz="2430"/>
          </a:p>
        </p:txBody>
      </p:sp>
      <p:grpSp>
        <p:nvGrpSpPr>
          <p:cNvPr id="355" name="Google Shape;355;p27"/>
          <p:cNvGrpSpPr/>
          <p:nvPr/>
        </p:nvGrpSpPr>
        <p:grpSpPr>
          <a:xfrm>
            <a:off x="916501" y="2055789"/>
            <a:ext cx="7311305" cy="2593372"/>
            <a:chOff x="152400" y="1170125"/>
            <a:chExt cx="5106373" cy="1849502"/>
          </a:xfrm>
        </p:grpSpPr>
        <p:pic>
          <p:nvPicPr>
            <p:cNvPr id="356" name="Google Shape;35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170125"/>
              <a:ext cx="1600524" cy="184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5324" y="1170125"/>
              <a:ext cx="1600524" cy="1849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8249" y="1170125"/>
              <a:ext cx="1600524" cy="18495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9" name="Google Shape;35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2050" y="221191"/>
            <a:ext cx="2562825" cy="16789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7"/>
          <p:cNvSpPr txBox="1"/>
          <p:nvPr/>
        </p:nvSpPr>
        <p:spPr>
          <a:xfrm>
            <a:off x="134975" y="808325"/>
            <a:ext cx="591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‘perplexity’ represents significance of the global distance info.</a:t>
            </a:r>
            <a:endParaRPr/>
          </a:p>
        </p:txBody>
      </p:sp>
      <p:sp>
        <p:nvSpPr>
          <p:cNvPr id="361" name="Google Shape;361;p27"/>
          <p:cNvSpPr txBox="1"/>
          <p:nvPr/>
        </p:nvSpPr>
        <p:spPr>
          <a:xfrm>
            <a:off x="-59275" y="4804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https://pair-code.github.io/understanding-umap/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62" name="Google Shape;36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63" name="Google Shape;363;p27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64" name="Google Shape;364;p27"/>
          <p:cNvSpPr txBox="1"/>
          <p:nvPr/>
        </p:nvSpPr>
        <p:spPr>
          <a:xfrm>
            <a:off x="916500" y="4341350"/>
            <a:ext cx="22011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perplexity = 2000</a:t>
            </a:r>
            <a:endParaRPr/>
          </a:p>
        </p:txBody>
      </p:sp>
      <p:sp>
        <p:nvSpPr>
          <p:cNvPr id="365" name="Google Shape;365;p27"/>
          <p:cNvSpPr txBox="1"/>
          <p:nvPr/>
        </p:nvSpPr>
        <p:spPr>
          <a:xfrm>
            <a:off x="3429625" y="4341350"/>
            <a:ext cx="22011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perplexity = 500</a:t>
            </a:r>
            <a:endParaRPr/>
          </a:p>
        </p:txBody>
      </p:sp>
      <p:sp>
        <p:nvSpPr>
          <p:cNvPr id="366" name="Google Shape;366;p27"/>
          <p:cNvSpPr txBox="1"/>
          <p:nvPr/>
        </p:nvSpPr>
        <p:spPr>
          <a:xfrm>
            <a:off x="5951038" y="4341350"/>
            <a:ext cx="22011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perplexity = 50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 dirty="0"/>
              <a:t>Clustering to </a:t>
            </a:r>
            <a:br>
              <a:rPr lang="en" sz="2750" dirty="0"/>
            </a:br>
            <a:r>
              <a:rPr lang="en" sz="2750" dirty="0"/>
              <a:t>Determine </a:t>
            </a:r>
            <a:br>
              <a:rPr lang="en" sz="2750" dirty="0"/>
            </a:br>
            <a:r>
              <a:rPr lang="en" sz="2750" dirty="0"/>
              <a:t>Cell Types</a:t>
            </a:r>
            <a:endParaRPr sz="2750" dirty="0"/>
          </a:p>
        </p:txBody>
      </p:sp>
      <p:sp>
        <p:nvSpPr>
          <p:cNvPr id="372" name="Google Shape;372;p28"/>
          <p:cNvSpPr txBox="1">
            <a:spLocks noGrp="1"/>
          </p:cNvSpPr>
          <p:nvPr>
            <p:ph type="body" idx="1"/>
          </p:nvPr>
        </p:nvSpPr>
        <p:spPr>
          <a:xfrm>
            <a:off x="311700" y="1637716"/>
            <a:ext cx="2601829" cy="32223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Communities are dense groups of nodes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They could be related to cell types, cell states, or a disease. The goal is to identify communities of cells with similar expression profiles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Clustering for cell typing often uses </a:t>
            </a:r>
            <a:r>
              <a:rPr lang="en" sz="1200" b="1" dirty="0">
                <a:solidFill>
                  <a:schemeClr val="dk1"/>
                </a:solidFill>
              </a:rPr>
              <a:t>connectivity based approaches</a:t>
            </a:r>
            <a:r>
              <a:rPr lang="en" sz="1100" dirty="0">
                <a:solidFill>
                  <a:schemeClr val="dk1"/>
                </a:solidFill>
              </a:rPr>
              <a:t> (discussed earlier)…</a:t>
            </a:r>
          </a:p>
        </p:txBody>
      </p:sp>
      <p:sp>
        <p:nvSpPr>
          <p:cNvPr id="378" name="Google Shape;37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79" name="Google Shape;379;p28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16FBE5E-7775-FEAA-8A16-C1D6B58A3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" t="15342" r="56894" b="56622"/>
          <a:stretch/>
        </p:blipFill>
        <p:spPr>
          <a:xfrm>
            <a:off x="3236976" y="316583"/>
            <a:ext cx="5509832" cy="4374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233BF-BE7E-5525-E172-3E13DE988141}"/>
              </a:ext>
            </a:extLst>
          </p:cNvPr>
          <p:cNvSpPr txBox="1"/>
          <p:nvPr/>
        </p:nvSpPr>
        <p:spPr>
          <a:xfrm>
            <a:off x="311700" y="4749040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[Yao et al. (‘21)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Nature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588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dirty="0"/>
              <a:t>Louvain Maximizes</a:t>
            </a:r>
            <a:r>
              <a:rPr lang="en" sz="2750" dirty="0"/>
              <a:t> Modularity </a:t>
            </a:r>
            <a:br>
              <a:rPr lang="en" sz="2750" dirty="0"/>
            </a:br>
            <a:r>
              <a:rPr lang="en" sz="2200" dirty="0"/>
              <a:t>(Calculation of Modularity Q)</a:t>
            </a:r>
            <a:br>
              <a:rPr lang="en" sz="2750" dirty="0"/>
            </a:br>
            <a:endParaRPr sz="2750" dirty="0"/>
          </a:p>
        </p:txBody>
      </p:sp>
      <p:sp>
        <p:nvSpPr>
          <p:cNvPr id="385" name="Google Shape;385;p29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86" name="Google Shape;38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387" name="Google Shape;387;p29"/>
          <p:cNvGraphicFramePr/>
          <p:nvPr/>
        </p:nvGraphicFramePr>
        <p:xfrm>
          <a:off x="6115250" y="1852128"/>
          <a:ext cx="1748550" cy="1828650"/>
        </p:xfrm>
        <a:graphic>
          <a:graphicData uri="http://schemas.openxmlformats.org/drawingml/2006/table">
            <a:tbl>
              <a:tblPr>
                <a:noFill/>
                <a:tableStyleId>{F66D898E-6445-407A-86C6-E619E436B221}</a:tableStyleId>
              </a:tblPr>
              <a:tblGrid>
                <a:gridCol w="29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W_</a:t>
                      </a:r>
                      <a:r>
                        <a:rPr lang="en" sz="800"/>
                        <a:t>ij</a:t>
                      </a:r>
                      <a:endParaRPr sz="800"/>
                    </a:p>
                  </a:txBody>
                  <a:tcPr marL="27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A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B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C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D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E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A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9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8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B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9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10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1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C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8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10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2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D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1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9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E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2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9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-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8" name="Google Shape;388;p29"/>
          <p:cNvSpPr/>
          <p:nvPr/>
        </p:nvSpPr>
        <p:spPr>
          <a:xfrm>
            <a:off x="6035588" y="771650"/>
            <a:ext cx="190800" cy="192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89" name="Google Shape;389;p29"/>
          <p:cNvSpPr txBox="1"/>
          <p:nvPr/>
        </p:nvSpPr>
        <p:spPr>
          <a:xfrm>
            <a:off x="5989813" y="683450"/>
            <a:ext cx="23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</a:t>
            </a:r>
            <a:endParaRPr sz="1200"/>
          </a:p>
        </p:txBody>
      </p:sp>
      <p:sp>
        <p:nvSpPr>
          <p:cNvPr id="390" name="Google Shape;390;p29"/>
          <p:cNvSpPr/>
          <p:nvPr/>
        </p:nvSpPr>
        <p:spPr>
          <a:xfrm>
            <a:off x="5676688" y="1140950"/>
            <a:ext cx="190800" cy="192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91" name="Google Shape;391;p29"/>
          <p:cNvSpPr txBox="1"/>
          <p:nvPr/>
        </p:nvSpPr>
        <p:spPr>
          <a:xfrm>
            <a:off x="5630913" y="1052750"/>
            <a:ext cx="23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</a:t>
            </a:r>
            <a:endParaRPr sz="1200"/>
          </a:p>
        </p:txBody>
      </p:sp>
      <p:sp>
        <p:nvSpPr>
          <p:cNvPr id="392" name="Google Shape;392;p29"/>
          <p:cNvSpPr/>
          <p:nvPr/>
        </p:nvSpPr>
        <p:spPr>
          <a:xfrm>
            <a:off x="6058413" y="1422050"/>
            <a:ext cx="190800" cy="192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93" name="Google Shape;393;p29"/>
          <p:cNvSpPr txBox="1"/>
          <p:nvPr/>
        </p:nvSpPr>
        <p:spPr>
          <a:xfrm>
            <a:off x="6012638" y="1333850"/>
            <a:ext cx="23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</a:t>
            </a:r>
            <a:endParaRPr sz="1200"/>
          </a:p>
        </p:txBody>
      </p:sp>
      <p:sp>
        <p:nvSpPr>
          <p:cNvPr id="394" name="Google Shape;394;p29"/>
          <p:cNvSpPr/>
          <p:nvPr/>
        </p:nvSpPr>
        <p:spPr>
          <a:xfrm>
            <a:off x="7134188" y="771650"/>
            <a:ext cx="190800" cy="192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95" name="Google Shape;395;p29"/>
          <p:cNvSpPr txBox="1"/>
          <p:nvPr/>
        </p:nvSpPr>
        <p:spPr>
          <a:xfrm>
            <a:off x="7088413" y="683450"/>
            <a:ext cx="23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</a:t>
            </a:r>
            <a:endParaRPr sz="1200"/>
          </a:p>
        </p:txBody>
      </p:sp>
      <p:sp>
        <p:nvSpPr>
          <p:cNvPr id="396" name="Google Shape;396;p29"/>
          <p:cNvSpPr/>
          <p:nvPr/>
        </p:nvSpPr>
        <p:spPr>
          <a:xfrm>
            <a:off x="7157013" y="1255175"/>
            <a:ext cx="190800" cy="192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97" name="Google Shape;397;p29"/>
          <p:cNvSpPr txBox="1"/>
          <p:nvPr/>
        </p:nvSpPr>
        <p:spPr>
          <a:xfrm>
            <a:off x="7111238" y="1166975"/>
            <a:ext cx="23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</a:t>
            </a:r>
            <a:endParaRPr sz="1200"/>
          </a:p>
        </p:txBody>
      </p:sp>
      <p:cxnSp>
        <p:nvCxnSpPr>
          <p:cNvPr id="398" name="Google Shape;398;p29"/>
          <p:cNvCxnSpPr>
            <a:stCxn id="389" idx="3"/>
          </p:cNvCxnSpPr>
          <p:nvPr/>
        </p:nvCxnSpPr>
        <p:spPr>
          <a:xfrm>
            <a:off x="6226513" y="868100"/>
            <a:ext cx="9099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Google Shape;399;p29"/>
          <p:cNvCxnSpPr/>
          <p:nvPr/>
        </p:nvCxnSpPr>
        <p:spPr>
          <a:xfrm>
            <a:off x="7241063" y="970625"/>
            <a:ext cx="0" cy="27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0" name="Google Shape;400;p29"/>
          <p:cNvCxnSpPr>
            <a:endCxn id="393" idx="3"/>
          </p:cNvCxnSpPr>
          <p:nvPr/>
        </p:nvCxnSpPr>
        <p:spPr>
          <a:xfrm flipH="1">
            <a:off x="6249338" y="1380200"/>
            <a:ext cx="915600" cy="13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Google Shape;401;p29"/>
          <p:cNvCxnSpPr/>
          <p:nvPr/>
        </p:nvCxnSpPr>
        <p:spPr>
          <a:xfrm>
            <a:off x="5845838" y="1313600"/>
            <a:ext cx="216600" cy="17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29"/>
          <p:cNvCxnSpPr/>
          <p:nvPr/>
        </p:nvCxnSpPr>
        <p:spPr>
          <a:xfrm rot="10800000" flipH="1">
            <a:off x="5802788" y="908650"/>
            <a:ext cx="232800" cy="23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Google Shape;403;p29"/>
          <p:cNvCxnSpPr/>
          <p:nvPr/>
        </p:nvCxnSpPr>
        <p:spPr>
          <a:xfrm>
            <a:off x="6136163" y="970625"/>
            <a:ext cx="14400" cy="45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4" name="Google Shape;404;p29"/>
          <p:cNvSpPr txBox="1"/>
          <p:nvPr/>
        </p:nvSpPr>
        <p:spPr>
          <a:xfrm>
            <a:off x="5676688" y="797575"/>
            <a:ext cx="37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9</a:t>
            </a:r>
            <a:endParaRPr sz="900"/>
          </a:p>
        </p:txBody>
      </p:sp>
      <p:sp>
        <p:nvSpPr>
          <p:cNvPr id="405" name="Google Shape;405;p29"/>
          <p:cNvSpPr txBox="1"/>
          <p:nvPr/>
        </p:nvSpPr>
        <p:spPr>
          <a:xfrm>
            <a:off x="5768288" y="1287788"/>
            <a:ext cx="37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8</a:t>
            </a:r>
            <a:endParaRPr sz="900"/>
          </a:p>
        </p:txBody>
      </p:sp>
      <p:sp>
        <p:nvSpPr>
          <p:cNvPr id="406" name="Google Shape;406;p29"/>
          <p:cNvSpPr txBox="1"/>
          <p:nvPr/>
        </p:nvSpPr>
        <p:spPr>
          <a:xfrm>
            <a:off x="6087588" y="1010813"/>
            <a:ext cx="37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10</a:t>
            </a:r>
            <a:endParaRPr sz="900"/>
          </a:p>
        </p:txBody>
      </p:sp>
      <p:sp>
        <p:nvSpPr>
          <p:cNvPr id="407" name="Google Shape;407;p29"/>
          <p:cNvSpPr txBox="1"/>
          <p:nvPr/>
        </p:nvSpPr>
        <p:spPr>
          <a:xfrm>
            <a:off x="6333088" y="598575"/>
            <a:ext cx="37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1</a:t>
            </a:r>
            <a:endParaRPr sz="900"/>
          </a:p>
        </p:txBody>
      </p:sp>
      <p:sp>
        <p:nvSpPr>
          <p:cNvPr id="408" name="Google Shape;408;p29"/>
          <p:cNvSpPr txBox="1"/>
          <p:nvPr/>
        </p:nvSpPr>
        <p:spPr>
          <a:xfrm>
            <a:off x="6594450" y="1356938"/>
            <a:ext cx="37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3</a:t>
            </a:r>
            <a:endParaRPr sz="900"/>
          </a:p>
        </p:txBody>
      </p:sp>
      <p:sp>
        <p:nvSpPr>
          <p:cNvPr id="409" name="Google Shape;409;p29"/>
          <p:cNvSpPr txBox="1"/>
          <p:nvPr/>
        </p:nvSpPr>
        <p:spPr>
          <a:xfrm>
            <a:off x="7212475" y="970613"/>
            <a:ext cx="37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9</a:t>
            </a:r>
            <a:endParaRPr sz="900"/>
          </a:p>
        </p:txBody>
      </p:sp>
      <p:graphicFrame>
        <p:nvGraphicFramePr>
          <p:cNvPr id="410" name="Google Shape;410;p29"/>
          <p:cNvGraphicFramePr/>
          <p:nvPr/>
        </p:nvGraphicFramePr>
        <p:xfrm>
          <a:off x="6115250" y="3932128"/>
          <a:ext cx="1748550" cy="609550"/>
        </p:xfrm>
        <a:graphic>
          <a:graphicData uri="http://schemas.openxmlformats.org/drawingml/2006/table">
            <a:tbl>
              <a:tblPr>
                <a:noFill/>
                <a:tableStyleId>{F66D898E-6445-407A-86C6-E619E436B221}</a:tableStyleId>
              </a:tblPr>
              <a:tblGrid>
                <a:gridCol w="29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1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7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A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B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C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D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E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k_</a:t>
                      </a:r>
                      <a:r>
                        <a:rPr lang="en" sz="800">
                          <a:solidFill>
                            <a:schemeClr val="dk1"/>
                          </a:solidFill>
                        </a:rPr>
                        <a:t>i</a:t>
                      </a:r>
                      <a:endParaRPr sz="800" b="1"/>
                    </a:p>
                  </a:txBody>
                  <a:tcPr marL="27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17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20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21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10</a:t>
                      </a:r>
                      <a:endParaRPr sz="800" b="1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12</a:t>
                      </a:r>
                      <a:endParaRPr sz="800" b="1"/>
                    </a:p>
                  </a:txBody>
                  <a:tcPr marL="91425" marR="0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11" name="Google Shape;411;p29"/>
          <p:cNvCxnSpPr/>
          <p:nvPr/>
        </p:nvCxnSpPr>
        <p:spPr>
          <a:xfrm rot="10800000" flipH="1">
            <a:off x="5527663" y="572700"/>
            <a:ext cx="1454400" cy="966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29"/>
          <p:cNvCxnSpPr/>
          <p:nvPr/>
        </p:nvCxnSpPr>
        <p:spPr>
          <a:xfrm>
            <a:off x="6989513" y="649550"/>
            <a:ext cx="0" cy="1038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3" name="Google Shape;413;p29"/>
          <p:cNvSpPr txBox="1"/>
          <p:nvPr/>
        </p:nvSpPr>
        <p:spPr>
          <a:xfrm>
            <a:off x="7486463" y="747238"/>
            <a:ext cx="110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Q ∝ 41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4" name="Google Shape;414;p29"/>
          <p:cNvSpPr txBox="1"/>
          <p:nvPr/>
        </p:nvSpPr>
        <p:spPr>
          <a:xfrm>
            <a:off x="7486463" y="1189662"/>
            <a:ext cx="110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Q ∝ 22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415" name="Google Shape;415;p29"/>
          <p:cNvPicPr preferRelativeResize="0"/>
          <p:nvPr/>
        </p:nvPicPr>
        <p:blipFill rotWithShape="1">
          <a:blip r:embed="rId3">
            <a:alphaModFix/>
          </a:blip>
          <a:srcRect l="9559" t="4470"/>
          <a:stretch/>
        </p:blipFill>
        <p:spPr>
          <a:xfrm>
            <a:off x="1238700" y="3814657"/>
            <a:ext cx="3154025" cy="97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050" y="1094380"/>
            <a:ext cx="4771225" cy="177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9"/>
          <p:cNvPicPr preferRelativeResize="0"/>
          <p:nvPr/>
        </p:nvPicPr>
        <p:blipFill rotWithShape="1">
          <a:blip r:embed="rId5">
            <a:alphaModFix/>
          </a:blip>
          <a:srcRect l="10744" t="11650" r="4047" b="20015"/>
          <a:stretch/>
        </p:blipFill>
        <p:spPr>
          <a:xfrm>
            <a:off x="1398550" y="3040063"/>
            <a:ext cx="2744727" cy="7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9"/>
          <p:cNvSpPr txBox="1"/>
          <p:nvPr/>
        </p:nvSpPr>
        <p:spPr>
          <a:xfrm>
            <a:off x="0" y="478950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Newman Phys. Rev. E 2004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Louvain maximizes modularity</a:t>
            </a:r>
            <a:br>
              <a:rPr lang="en" dirty="0"/>
            </a:br>
            <a:r>
              <a:rPr lang="en" sz="2200" dirty="0"/>
              <a:t>(Overall Algorithm Flow)</a:t>
            </a:r>
            <a:endParaRPr dirty="0"/>
          </a:p>
        </p:txBody>
      </p:sp>
      <p:sp>
        <p:nvSpPr>
          <p:cNvPr id="424" name="Google Shape;42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29700" cy="3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</a:rPr>
              <a:t>#1 Start: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Each node (cell) having its own community.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</a:rPr>
              <a:t>#2 Moving nodes: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Repeat scanning all nodes until no change increases Q (from </a:t>
            </a:r>
            <a:r>
              <a:rPr lang="en" sz="1200" b="1" dirty="0">
                <a:solidFill>
                  <a:schemeClr val="dk1"/>
                </a:solidFill>
              </a:rPr>
              <a:t>a</a:t>
            </a:r>
            <a:r>
              <a:rPr lang="en" sz="1200" dirty="0">
                <a:solidFill>
                  <a:schemeClr val="dk1"/>
                </a:solidFill>
              </a:rPr>
              <a:t> to </a:t>
            </a:r>
            <a:r>
              <a:rPr lang="en" sz="1200" b="1" dirty="0">
                <a:solidFill>
                  <a:schemeClr val="dk1"/>
                </a:solidFill>
              </a:rPr>
              <a:t>b</a:t>
            </a:r>
            <a:r>
              <a:rPr lang="en" sz="1200" dirty="0">
                <a:solidFill>
                  <a:schemeClr val="dk1"/>
                </a:solidFill>
              </a:rPr>
              <a:t>)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{{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    Move each node to the one of its neighbor communities 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        that maximizes ΔQ;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    Or start a new community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}}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</a:rPr>
              <a:t>#3 Aggregate: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Turn each community into a node.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Edges between communities are added up as the weight.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chemeClr val="dk1"/>
                </a:solidFill>
              </a:rPr>
              <a:t>#4 Repeat from #2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Stop at desired resolution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425" name="Google Shape;4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165" y="83086"/>
            <a:ext cx="3982994" cy="439724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27" name="Google Shape;427;p30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28" name="Google Shape;428;p30"/>
          <p:cNvSpPr txBox="1"/>
          <p:nvPr/>
        </p:nvSpPr>
        <p:spPr>
          <a:xfrm>
            <a:off x="4858312" y="4690667"/>
            <a:ext cx="282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Traag</a:t>
            </a:r>
            <a:r>
              <a:rPr lang="en" sz="1000" dirty="0">
                <a:solidFill>
                  <a:schemeClr val="dk2"/>
                </a:solidFill>
              </a:rPr>
              <a:t> et al. Scientific Reports 2019</a:t>
            </a:r>
            <a:endParaRPr sz="10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</a:pPr>
            <a:r>
              <a:rPr lang="en"/>
              <a:t>Forest Fire Clustering: To Find One Cluster</a:t>
            </a:r>
            <a:endParaRPr/>
          </a:p>
        </p:txBody>
      </p:sp>
      <p:sp>
        <p:nvSpPr>
          <p:cNvPr id="435" name="Google Shape;435;p31"/>
          <p:cNvSpPr txBox="1">
            <a:spLocks noGrp="1"/>
          </p:cNvSpPr>
          <p:nvPr>
            <p:ph type="body" idx="1"/>
          </p:nvPr>
        </p:nvSpPr>
        <p:spPr>
          <a:xfrm>
            <a:off x="311700" y="2708200"/>
            <a:ext cx="8520600" cy="22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Randomly select a points (seed) to label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Label influence radiate from the labeled points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Check if other unlabeled points experience label influence higher than their threshold</a:t>
            </a: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If so, the unlabeled points receives the same label as the seed.</a:t>
            </a: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If not, check later when more points are labeled and see if the cumulative label influence is able to cross the threshold.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Repeat from step 2  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436" name="Google Shape;43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050" y="958946"/>
            <a:ext cx="8832300" cy="166532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1"/>
          <p:cNvSpPr/>
          <p:nvPr/>
        </p:nvSpPr>
        <p:spPr>
          <a:xfrm>
            <a:off x="146061" y="958961"/>
            <a:ext cx="364500" cy="48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1"/>
          <p:cNvSpPr/>
          <p:nvPr/>
        </p:nvSpPr>
        <p:spPr>
          <a:xfrm>
            <a:off x="61411" y="2261261"/>
            <a:ext cx="364500" cy="48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1"/>
          <p:cNvSpPr txBox="1"/>
          <p:nvPr/>
        </p:nvSpPr>
        <p:spPr>
          <a:xfrm>
            <a:off x="7220700" y="4698475"/>
            <a:ext cx="161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Chen </a:t>
            </a:r>
            <a:r>
              <a:rPr lang="en"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Nat. Comm. '22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</a:pPr>
            <a:r>
              <a:rPr lang="en"/>
              <a:t>Forest Fire Clustering: To Find All Clusters</a:t>
            </a:r>
            <a:endParaRPr/>
          </a:p>
        </p:txBody>
      </p:sp>
      <p:sp>
        <p:nvSpPr>
          <p:cNvPr id="446" name="Google Shape;446;p32"/>
          <p:cNvSpPr txBox="1">
            <a:spLocks noGrp="1"/>
          </p:cNvSpPr>
          <p:nvPr>
            <p:ph type="body" idx="1"/>
          </p:nvPr>
        </p:nvSpPr>
        <p:spPr>
          <a:xfrm>
            <a:off x="311700" y="3763825"/>
            <a:ext cx="8520600" cy="11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Select a new unlabeled points (seed) to label</a:t>
            </a:r>
            <a:endParaRPr sz="20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Repeat Label Propagation for as many times as needed to label every data point.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447" name="Google Shape;44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500" y="1144200"/>
            <a:ext cx="7396991" cy="24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2"/>
          <p:cNvSpPr/>
          <p:nvPr/>
        </p:nvSpPr>
        <p:spPr>
          <a:xfrm>
            <a:off x="731961" y="3147761"/>
            <a:ext cx="364500" cy="48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2"/>
          <p:cNvSpPr txBox="1"/>
          <p:nvPr/>
        </p:nvSpPr>
        <p:spPr>
          <a:xfrm>
            <a:off x="7220700" y="4698475"/>
            <a:ext cx="161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Chen </a:t>
            </a:r>
            <a:r>
              <a:rPr lang="en"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Nat. Comm. '22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2800"/>
              <a:buFont typeface="Arial"/>
              <a:buNone/>
            </a:pPr>
            <a:r>
              <a:rPr lang="en" dirty="0"/>
              <a:t>Forest Fire Clustering: Internal Validation via Monte Carlo Simulation</a:t>
            </a:r>
            <a:endParaRPr dirty="0"/>
          </a:p>
        </p:txBody>
      </p:sp>
      <p:sp>
        <p:nvSpPr>
          <p:cNvPr id="456" name="Google Shape;456;p33"/>
          <p:cNvSpPr/>
          <p:nvPr/>
        </p:nvSpPr>
        <p:spPr>
          <a:xfrm>
            <a:off x="8452900" y="1222875"/>
            <a:ext cx="589500" cy="60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33"/>
          <p:cNvPicPr preferRelativeResize="0"/>
          <p:nvPr/>
        </p:nvPicPr>
        <p:blipFill rotWithShape="1">
          <a:blip r:embed="rId3">
            <a:alphaModFix/>
          </a:blip>
          <a:srcRect l="3016" t="69513"/>
          <a:stretch/>
        </p:blipFill>
        <p:spPr>
          <a:xfrm>
            <a:off x="717050" y="1017725"/>
            <a:ext cx="7709901" cy="375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3"/>
          <p:cNvSpPr txBox="1"/>
          <p:nvPr/>
        </p:nvSpPr>
        <p:spPr>
          <a:xfrm>
            <a:off x="7220700" y="4698475"/>
            <a:ext cx="161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Chen </a:t>
            </a:r>
            <a:r>
              <a:rPr lang="en"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Nat. Comm. '22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3"/>
          <p:cNvSpPr txBox="1"/>
          <p:nvPr/>
        </p:nvSpPr>
        <p:spPr>
          <a:xfrm>
            <a:off x="5989320" y="4407408"/>
            <a:ext cx="2806404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P-value for pt. to be in a cluster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34"/>
          <p:cNvGrpSpPr/>
          <p:nvPr/>
        </p:nvGrpSpPr>
        <p:grpSpPr>
          <a:xfrm>
            <a:off x="2132509" y="1350865"/>
            <a:ext cx="4878983" cy="3136395"/>
            <a:chOff x="4572000" y="0"/>
            <a:chExt cx="4560600" cy="2911150"/>
          </a:xfrm>
        </p:grpSpPr>
        <p:pic>
          <p:nvPicPr>
            <p:cNvPr id="471" name="Google Shape;471;p34"/>
            <p:cNvPicPr preferRelativeResize="0"/>
            <p:nvPr/>
          </p:nvPicPr>
          <p:blipFill rotWithShape="1">
            <a:blip r:embed="rId3">
              <a:alphaModFix/>
            </a:blip>
            <a:srcRect l="74524"/>
            <a:stretch/>
          </p:blipFill>
          <p:spPr>
            <a:xfrm>
              <a:off x="7709113" y="0"/>
              <a:ext cx="1161849" cy="291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34"/>
            <p:cNvPicPr preferRelativeResize="0"/>
            <p:nvPr/>
          </p:nvPicPr>
          <p:blipFill rotWithShape="1">
            <a:blip r:embed="rId3">
              <a:alphaModFix/>
            </a:blip>
            <a:srcRect r="40152"/>
            <a:stretch/>
          </p:blipFill>
          <p:spPr>
            <a:xfrm>
              <a:off x="4979750" y="0"/>
              <a:ext cx="2729350" cy="291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4"/>
            <p:cNvPicPr preferRelativeResize="0"/>
            <p:nvPr/>
          </p:nvPicPr>
          <p:blipFill rotWithShape="1">
            <a:blip r:embed="rId3">
              <a:alphaModFix/>
            </a:blip>
            <a:srcRect b="93014"/>
            <a:stretch/>
          </p:blipFill>
          <p:spPr>
            <a:xfrm>
              <a:off x="4572000" y="0"/>
              <a:ext cx="4560600" cy="20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34"/>
            <p:cNvPicPr preferRelativeResize="0"/>
            <p:nvPr/>
          </p:nvPicPr>
          <p:blipFill rotWithShape="1">
            <a:blip r:embed="rId3">
              <a:alphaModFix/>
            </a:blip>
            <a:srcRect t="89814" r="5740"/>
            <a:stretch/>
          </p:blipFill>
          <p:spPr>
            <a:xfrm>
              <a:off x="4702825" y="2614650"/>
              <a:ext cx="4298951" cy="29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2" name="Google Shape;492;p34"/>
          <p:cNvSpPr txBox="1"/>
          <p:nvPr/>
        </p:nvSpPr>
        <p:spPr>
          <a:xfrm>
            <a:off x="0" y="4820400"/>
            <a:ext cx="184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Chen </a:t>
            </a:r>
            <a:r>
              <a:rPr lang="en" sz="900" b="0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n"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Nat. Comm. </a:t>
            </a:r>
            <a:r>
              <a:rPr lang="en" sz="900">
                <a:solidFill>
                  <a:schemeClr val="lt2"/>
                </a:solidFill>
              </a:rPr>
              <a:t>20</a:t>
            </a:r>
            <a:r>
              <a:rPr lang="en"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B0919-1A85-9B5C-A5D6-59912085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US" dirty="0"/>
              <a:t>Forrest Fire is Substantially Faster than </a:t>
            </a:r>
            <a:r>
              <a:rPr lang="en" dirty="0"/>
              <a:t>Louvain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00" y="2147580"/>
            <a:ext cx="2526300" cy="211839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5"/>
          <p:cNvSpPr txBox="1">
            <a:spLocks noGrp="1"/>
          </p:cNvSpPr>
          <p:nvPr>
            <p:ph type="body" idx="1"/>
          </p:nvPr>
        </p:nvSpPr>
        <p:spPr>
          <a:xfrm>
            <a:off x="371800" y="713625"/>
            <a:ext cx="4797300" cy="12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200" dirty="0">
                <a:solidFill>
                  <a:schemeClr val="dk1"/>
                </a:solidFill>
              </a:rPr>
              <a:t>Some genes will fail to be detected, even if they are expressed.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200" dirty="0">
                <a:solidFill>
                  <a:schemeClr val="dk1"/>
                </a:solidFill>
              </a:rPr>
              <a:t>Find a structure within the whole data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Fill in a derived mathematical estimate for undetected genes</a:t>
            </a:r>
            <a:br>
              <a:rPr lang="en" sz="1200" dirty="0">
                <a:solidFill>
                  <a:schemeClr val="dk1"/>
                </a:solidFill>
              </a:rPr>
            </a:br>
            <a:r>
              <a:rPr lang="en" sz="1200" dirty="0">
                <a:solidFill>
                  <a:schemeClr val="dk1"/>
                </a:solidFill>
              </a:rPr>
              <a:t>Minimize ‘false’ effects of the underlying model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 b="1" dirty="0">
                <a:solidFill>
                  <a:schemeClr val="dk1"/>
                </a:solidFill>
              </a:rPr>
              <a:t>MAGIC, SAVER, </a:t>
            </a:r>
            <a:r>
              <a:rPr lang="en" sz="1200" b="1" dirty="0" err="1">
                <a:solidFill>
                  <a:schemeClr val="dk1"/>
                </a:solidFill>
              </a:rPr>
              <a:t>DrImpute</a:t>
            </a:r>
            <a:endParaRPr sz="1200" dirty="0"/>
          </a:p>
        </p:txBody>
      </p:sp>
      <p:sp>
        <p:nvSpPr>
          <p:cNvPr id="499" name="Google Shape;499;p35"/>
          <p:cNvSpPr txBox="1">
            <a:spLocks noGrp="1"/>
          </p:cNvSpPr>
          <p:nvPr>
            <p:ph type="title"/>
          </p:nvPr>
        </p:nvSpPr>
        <p:spPr>
          <a:xfrm>
            <a:off x="341750" y="140925"/>
            <a:ext cx="42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Imputation</a:t>
            </a:r>
            <a:endParaRPr sz="2750"/>
          </a:p>
        </p:txBody>
      </p:sp>
      <p:cxnSp>
        <p:nvCxnSpPr>
          <p:cNvPr id="500" name="Google Shape;500;p35"/>
          <p:cNvCxnSpPr/>
          <p:nvPr/>
        </p:nvCxnSpPr>
        <p:spPr>
          <a:xfrm>
            <a:off x="6382128" y="3907219"/>
            <a:ext cx="1905300" cy="1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1" name="Google Shape;501;p35"/>
          <p:cNvCxnSpPr/>
          <p:nvPr/>
        </p:nvCxnSpPr>
        <p:spPr>
          <a:xfrm rot="10800000" flipH="1">
            <a:off x="6383928" y="2321269"/>
            <a:ext cx="8400" cy="159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2" name="Google Shape;502;p35"/>
          <p:cNvSpPr txBox="1"/>
          <p:nvPr/>
        </p:nvSpPr>
        <p:spPr>
          <a:xfrm>
            <a:off x="6419650" y="4226975"/>
            <a:ext cx="1867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Cells arranged along PC1 </a:t>
            </a:r>
            <a:endParaRPr sz="1200"/>
          </a:p>
        </p:txBody>
      </p:sp>
      <p:sp>
        <p:nvSpPr>
          <p:cNvPr id="503" name="Google Shape;503;p35"/>
          <p:cNvSpPr txBox="1"/>
          <p:nvPr/>
        </p:nvSpPr>
        <p:spPr>
          <a:xfrm>
            <a:off x="5442525" y="2870425"/>
            <a:ext cx="9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Expression of</a:t>
            </a:r>
            <a:br>
              <a:rPr lang="en" sz="1000"/>
            </a:br>
            <a:r>
              <a:rPr lang="en" sz="1000"/>
              <a:t>chosen gene</a:t>
            </a:r>
            <a:endParaRPr sz="1000"/>
          </a:p>
        </p:txBody>
      </p:sp>
      <p:sp>
        <p:nvSpPr>
          <p:cNvPr id="504" name="Google Shape;504;p35"/>
          <p:cNvSpPr/>
          <p:nvPr/>
        </p:nvSpPr>
        <p:spPr>
          <a:xfrm>
            <a:off x="6408856" y="3594996"/>
            <a:ext cx="141300" cy="31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5"/>
          <p:cNvSpPr/>
          <p:nvPr/>
        </p:nvSpPr>
        <p:spPr>
          <a:xfrm>
            <a:off x="6551410" y="3291731"/>
            <a:ext cx="141300" cy="620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5"/>
          <p:cNvSpPr/>
          <p:nvPr/>
        </p:nvSpPr>
        <p:spPr>
          <a:xfrm>
            <a:off x="6693963" y="2988426"/>
            <a:ext cx="141300" cy="92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5"/>
          <p:cNvSpPr/>
          <p:nvPr/>
        </p:nvSpPr>
        <p:spPr>
          <a:xfrm>
            <a:off x="6979069" y="2685354"/>
            <a:ext cx="141300" cy="1226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5"/>
          <p:cNvSpPr/>
          <p:nvPr/>
        </p:nvSpPr>
        <p:spPr>
          <a:xfrm>
            <a:off x="7121622" y="2623126"/>
            <a:ext cx="141300" cy="1289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5"/>
          <p:cNvSpPr/>
          <p:nvPr/>
        </p:nvSpPr>
        <p:spPr>
          <a:xfrm>
            <a:off x="7406728" y="2685160"/>
            <a:ext cx="141300" cy="1226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5"/>
          <p:cNvSpPr/>
          <p:nvPr/>
        </p:nvSpPr>
        <p:spPr>
          <a:xfrm>
            <a:off x="7549281" y="2829674"/>
            <a:ext cx="141300" cy="108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5"/>
          <p:cNvSpPr/>
          <p:nvPr/>
        </p:nvSpPr>
        <p:spPr>
          <a:xfrm>
            <a:off x="7691834" y="2988426"/>
            <a:ext cx="141300" cy="92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5"/>
          <p:cNvSpPr/>
          <p:nvPr/>
        </p:nvSpPr>
        <p:spPr>
          <a:xfrm>
            <a:off x="7834388" y="3291498"/>
            <a:ext cx="141300" cy="620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5"/>
          <p:cNvSpPr/>
          <p:nvPr/>
        </p:nvSpPr>
        <p:spPr>
          <a:xfrm>
            <a:off x="7976941" y="3595035"/>
            <a:ext cx="141300" cy="31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5"/>
          <p:cNvSpPr txBox="1"/>
          <p:nvPr/>
        </p:nvSpPr>
        <p:spPr>
          <a:xfrm>
            <a:off x="7200882" y="3717701"/>
            <a:ext cx="2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x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515" name="Google Shape;515;p35"/>
          <p:cNvSpPr txBox="1"/>
          <p:nvPr/>
        </p:nvSpPr>
        <p:spPr>
          <a:xfrm>
            <a:off x="6780705" y="3717701"/>
            <a:ext cx="2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x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516" name="Google Shape;516;p35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17" name="Google Shape;51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518" name="Google Shape;518;p35"/>
          <p:cNvSpPr txBox="1"/>
          <p:nvPr/>
        </p:nvSpPr>
        <p:spPr>
          <a:xfrm>
            <a:off x="4228488" y="3931125"/>
            <a:ext cx="68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PC1</a:t>
            </a:r>
            <a:endParaRPr/>
          </a:p>
        </p:txBody>
      </p:sp>
      <p:sp>
        <p:nvSpPr>
          <p:cNvPr id="519" name="Google Shape;519;p35"/>
          <p:cNvSpPr txBox="1"/>
          <p:nvPr/>
        </p:nvSpPr>
        <p:spPr>
          <a:xfrm>
            <a:off x="2999663" y="2921950"/>
            <a:ext cx="68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PC2</a:t>
            </a:r>
            <a:endParaRPr/>
          </a:p>
        </p:txBody>
      </p:sp>
      <p:sp>
        <p:nvSpPr>
          <p:cNvPr id="520" name="Google Shape;520;p35"/>
          <p:cNvSpPr/>
          <p:nvPr/>
        </p:nvSpPr>
        <p:spPr>
          <a:xfrm rot="-1279075">
            <a:off x="4308780" y="3364137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1" name="Google Shape;521;p35"/>
          <p:cNvSpPr/>
          <p:nvPr/>
        </p:nvSpPr>
        <p:spPr>
          <a:xfrm rot="-1279075">
            <a:off x="4463276" y="3228364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2" name="Google Shape;522;p35"/>
          <p:cNvSpPr/>
          <p:nvPr/>
        </p:nvSpPr>
        <p:spPr>
          <a:xfrm rot="-1279075">
            <a:off x="4663524" y="3225574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3" name="Google Shape;523;p35"/>
          <p:cNvSpPr/>
          <p:nvPr/>
        </p:nvSpPr>
        <p:spPr>
          <a:xfrm rot="-1279075">
            <a:off x="3951447" y="3148611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4" name="Google Shape;524;p35"/>
          <p:cNvSpPr/>
          <p:nvPr/>
        </p:nvSpPr>
        <p:spPr>
          <a:xfrm rot="-1279075">
            <a:off x="4604004" y="3019610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5" name="Google Shape;525;p35"/>
          <p:cNvSpPr/>
          <p:nvPr/>
        </p:nvSpPr>
        <p:spPr>
          <a:xfrm rot="-1279075">
            <a:off x="4844185" y="3155008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6" name="Google Shape;526;p35"/>
          <p:cNvSpPr/>
          <p:nvPr/>
        </p:nvSpPr>
        <p:spPr>
          <a:xfrm rot="-1279075">
            <a:off x="3781346" y="3266904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7" name="Google Shape;527;p35"/>
          <p:cNvSpPr/>
          <p:nvPr/>
        </p:nvSpPr>
        <p:spPr>
          <a:xfrm rot="-1279075">
            <a:off x="4365176" y="3038860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8" name="Google Shape;528;p35"/>
          <p:cNvSpPr/>
          <p:nvPr/>
        </p:nvSpPr>
        <p:spPr>
          <a:xfrm rot="-1279075">
            <a:off x="4191694" y="3139861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29" name="Google Shape;529;p35"/>
          <p:cNvSpPr/>
          <p:nvPr/>
        </p:nvSpPr>
        <p:spPr>
          <a:xfrm rot="-1279075">
            <a:off x="4092903" y="3338176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30" name="Google Shape;530;p35"/>
          <p:cNvSpPr/>
          <p:nvPr/>
        </p:nvSpPr>
        <p:spPr>
          <a:xfrm rot="-1279075">
            <a:off x="4974261" y="2909392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31" name="Google Shape;531;p35"/>
          <p:cNvSpPr/>
          <p:nvPr/>
        </p:nvSpPr>
        <p:spPr>
          <a:xfrm rot="-1279075">
            <a:off x="4784666" y="2949043"/>
            <a:ext cx="145237" cy="148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32" name="Google Shape;532;p35"/>
          <p:cNvSpPr txBox="1"/>
          <p:nvPr/>
        </p:nvSpPr>
        <p:spPr>
          <a:xfrm rot="152489">
            <a:off x="3717864" y="3127017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</a:t>
            </a:r>
            <a:endParaRPr sz="1000"/>
          </a:p>
        </p:txBody>
      </p:sp>
      <p:sp>
        <p:nvSpPr>
          <p:cNvPr id="533" name="Google Shape;533;p35"/>
          <p:cNvSpPr txBox="1"/>
          <p:nvPr/>
        </p:nvSpPr>
        <p:spPr>
          <a:xfrm rot="152489">
            <a:off x="3862806" y="3037717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</a:t>
            </a:r>
            <a:endParaRPr sz="1000"/>
          </a:p>
        </p:txBody>
      </p:sp>
      <p:sp>
        <p:nvSpPr>
          <p:cNvPr id="534" name="Google Shape;534;p35"/>
          <p:cNvSpPr txBox="1"/>
          <p:nvPr/>
        </p:nvSpPr>
        <p:spPr>
          <a:xfrm rot="148628">
            <a:off x="4078624" y="3455403"/>
            <a:ext cx="180469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</a:t>
            </a:r>
            <a:endParaRPr sz="1000"/>
          </a:p>
        </p:txBody>
      </p:sp>
      <p:sp>
        <p:nvSpPr>
          <p:cNvPr id="535" name="Google Shape;535;p35"/>
          <p:cNvSpPr txBox="1"/>
          <p:nvPr/>
        </p:nvSpPr>
        <p:spPr>
          <a:xfrm rot="152489">
            <a:off x="4172491" y="2989418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4</a:t>
            </a:r>
            <a:endParaRPr sz="1000"/>
          </a:p>
        </p:txBody>
      </p:sp>
      <p:sp>
        <p:nvSpPr>
          <p:cNvPr id="536" name="Google Shape;536;p35"/>
          <p:cNvSpPr txBox="1"/>
          <p:nvPr/>
        </p:nvSpPr>
        <p:spPr>
          <a:xfrm rot="152489">
            <a:off x="4335267" y="3501037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5</a:t>
            </a:r>
            <a:endParaRPr sz="1000"/>
          </a:p>
        </p:txBody>
      </p:sp>
      <p:sp>
        <p:nvSpPr>
          <p:cNvPr id="537" name="Google Shape;537;p35"/>
          <p:cNvSpPr txBox="1"/>
          <p:nvPr/>
        </p:nvSpPr>
        <p:spPr>
          <a:xfrm rot="146323">
            <a:off x="4357431" y="2861498"/>
            <a:ext cx="176260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6</a:t>
            </a:r>
            <a:endParaRPr sz="1000"/>
          </a:p>
        </p:txBody>
      </p:sp>
      <p:sp>
        <p:nvSpPr>
          <p:cNvPr id="538" name="Google Shape;538;p35"/>
          <p:cNvSpPr txBox="1"/>
          <p:nvPr/>
        </p:nvSpPr>
        <p:spPr>
          <a:xfrm rot="152489">
            <a:off x="4500087" y="3361077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7</a:t>
            </a:r>
            <a:endParaRPr sz="1000"/>
          </a:p>
        </p:txBody>
      </p:sp>
      <p:sp>
        <p:nvSpPr>
          <p:cNvPr id="539" name="Google Shape;539;p35"/>
          <p:cNvSpPr txBox="1"/>
          <p:nvPr/>
        </p:nvSpPr>
        <p:spPr>
          <a:xfrm rot="152489">
            <a:off x="4567647" y="2880266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8</a:t>
            </a:r>
            <a:endParaRPr sz="1000"/>
          </a:p>
        </p:txBody>
      </p:sp>
      <p:sp>
        <p:nvSpPr>
          <p:cNvPr id="540" name="Google Shape;540;p35"/>
          <p:cNvSpPr txBox="1"/>
          <p:nvPr/>
        </p:nvSpPr>
        <p:spPr>
          <a:xfrm rot="152489">
            <a:off x="4699009" y="3369741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9</a:t>
            </a:r>
            <a:endParaRPr sz="1000"/>
          </a:p>
        </p:txBody>
      </p:sp>
      <p:sp>
        <p:nvSpPr>
          <p:cNvPr id="541" name="Google Shape;541;p35"/>
          <p:cNvSpPr txBox="1"/>
          <p:nvPr/>
        </p:nvSpPr>
        <p:spPr>
          <a:xfrm rot="152489">
            <a:off x="4749100" y="2791769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10</a:t>
            </a:r>
            <a:endParaRPr sz="1000"/>
          </a:p>
        </p:txBody>
      </p:sp>
      <p:sp>
        <p:nvSpPr>
          <p:cNvPr id="542" name="Google Shape;542;p35"/>
          <p:cNvSpPr txBox="1"/>
          <p:nvPr/>
        </p:nvSpPr>
        <p:spPr>
          <a:xfrm rot="152489">
            <a:off x="4891062" y="3303840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11</a:t>
            </a:r>
            <a:endParaRPr sz="1000"/>
          </a:p>
        </p:txBody>
      </p:sp>
      <p:sp>
        <p:nvSpPr>
          <p:cNvPr id="543" name="Google Shape;543;p35"/>
          <p:cNvSpPr txBox="1"/>
          <p:nvPr/>
        </p:nvSpPr>
        <p:spPr>
          <a:xfrm rot="152489">
            <a:off x="4991313" y="2758481"/>
            <a:ext cx="230026" cy="1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12</a:t>
            </a:r>
            <a:endParaRPr sz="1000"/>
          </a:p>
        </p:txBody>
      </p:sp>
      <p:sp>
        <p:nvSpPr>
          <p:cNvPr id="544" name="Google Shape;544;p35"/>
          <p:cNvSpPr txBox="1"/>
          <p:nvPr/>
        </p:nvSpPr>
        <p:spPr>
          <a:xfrm>
            <a:off x="6379813" y="392042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</a:t>
            </a:r>
            <a:endParaRPr sz="1000"/>
          </a:p>
        </p:txBody>
      </p:sp>
      <p:sp>
        <p:nvSpPr>
          <p:cNvPr id="545" name="Google Shape;545;p35"/>
          <p:cNvSpPr txBox="1"/>
          <p:nvPr/>
        </p:nvSpPr>
        <p:spPr>
          <a:xfrm>
            <a:off x="6522350" y="392042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</a:t>
            </a:r>
            <a:endParaRPr sz="1000"/>
          </a:p>
        </p:txBody>
      </p:sp>
      <p:sp>
        <p:nvSpPr>
          <p:cNvPr id="546" name="Google Shape;546;p35"/>
          <p:cNvSpPr txBox="1"/>
          <p:nvPr/>
        </p:nvSpPr>
        <p:spPr>
          <a:xfrm>
            <a:off x="6684863" y="3920425"/>
            <a:ext cx="144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</a:t>
            </a:r>
            <a:endParaRPr sz="1000"/>
          </a:p>
        </p:txBody>
      </p:sp>
      <p:sp>
        <p:nvSpPr>
          <p:cNvPr id="547" name="Google Shape;547;p35"/>
          <p:cNvSpPr txBox="1"/>
          <p:nvPr/>
        </p:nvSpPr>
        <p:spPr>
          <a:xfrm>
            <a:off x="6810525" y="392042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4</a:t>
            </a:r>
            <a:endParaRPr sz="1000"/>
          </a:p>
        </p:txBody>
      </p:sp>
      <p:sp>
        <p:nvSpPr>
          <p:cNvPr id="548" name="Google Shape;548;p35"/>
          <p:cNvSpPr txBox="1"/>
          <p:nvPr/>
        </p:nvSpPr>
        <p:spPr>
          <a:xfrm>
            <a:off x="6950000" y="392042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5</a:t>
            </a:r>
            <a:endParaRPr sz="1000"/>
          </a:p>
        </p:txBody>
      </p:sp>
      <p:sp>
        <p:nvSpPr>
          <p:cNvPr id="549" name="Google Shape;549;p35"/>
          <p:cNvSpPr txBox="1"/>
          <p:nvPr/>
        </p:nvSpPr>
        <p:spPr>
          <a:xfrm>
            <a:off x="7123413" y="3907225"/>
            <a:ext cx="141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6</a:t>
            </a:r>
            <a:endParaRPr sz="1000"/>
          </a:p>
        </p:txBody>
      </p:sp>
      <p:sp>
        <p:nvSpPr>
          <p:cNvPr id="550" name="Google Shape;550;p35"/>
          <p:cNvSpPr txBox="1"/>
          <p:nvPr/>
        </p:nvSpPr>
        <p:spPr>
          <a:xfrm>
            <a:off x="7235088" y="391257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7</a:t>
            </a:r>
            <a:endParaRPr sz="1000"/>
          </a:p>
        </p:txBody>
      </p:sp>
      <p:sp>
        <p:nvSpPr>
          <p:cNvPr id="551" name="Google Shape;551;p35"/>
          <p:cNvSpPr txBox="1"/>
          <p:nvPr/>
        </p:nvSpPr>
        <p:spPr>
          <a:xfrm>
            <a:off x="7380738" y="392042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8</a:t>
            </a:r>
            <a:endParaRPr sz="1000"/>
          </a:p>
        </p:txBody>
      </p:sp>
      <p:sp>
        <p:nvSpPr>
          <p:cNvPr id="552" name="Google Shape;552;p35"/>
          <p:cNvSpPr txBox="1"/>
          <p:nvPr/>
        </p:nvSpPr>
        <p:spPr>
          <a:xfrm>
            <a:off x="7520163" y="391257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9</a:t>
            </a:r>
            <a:endParaRPr sz="1000"/>
          </a:p>
        </p:txBody>
      </p:sp>
      <p:sp>
        <p:nvSpPr>
          <p:cNvPr id="553" name="Google Shape;553;p35"/>
          <p:cNvSpPr txBox="1"/>
          <p:nvPr/>
        </p:nvSpPr>
        <p:spPr>
          <a:xfrm>
            <a:off x="7681263" y="392042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10</a:t>
            </a:r>
            <a:endParaRPr sz="1000"/>
          </a:p>
        </p:txBody>
      </p:sp>
      <p:sp>
        <p:nvSpPr>
          <p:cNvPr id="554" name="Google Shape;554;p35"/>
          <p:cNvSpPr txBox="1"/>
          <p:nvPr/>
        </p:nvSpPr>
        <p:spPr>
          <a:xfrm>
            <a:off x="7827725" y="3920425"/>
            <a:ext cx="16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11</a:t>
            </a:r>
            <a:endParaRPr sz="1000"/>
          </a:p>
        </p:txBody>
      </p:sp>
      <p:sp>
        <p:nvSpPr>
          <p:cNvPr id="555" name="Google Shape;555;p35"/>
          <p:cNvSpPr txBox="1"/>
          <p:nvPr/>
        </p:nvSpPr>
        <p:spPr>
          <a:xfrm>
            <a:off x="7960113" y="3920425"/>
            <a:ext cx="184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12</a:t>
            </a:r>
            <a:endParaRPr sz="1000"/>
          </a:p>
        </p:txBody>
      </p:sp>
      <p:cxnSp>
        <p:nvCxnSpPr>
          <p:cNvPr id="556" name="Google Shape;556;p35"/>
          <p:cNvCxnSpPr/>
          <p:nvPr/>
        </p:nvCxnSpPr>
        <p:spPr>
          <a:xfrm>
            <a:off x="3671053" y="3931119"/>
            <a:ext cx="1905300" cy="1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7" name="Google Shape;557;p35"/>
          <p:cNvCxnSpPr/>
          <p:nvPr/>
        </p:nvCxnSpPr>
        <p:spPr>
          <a:xfrm rot="10800000" flipH="1">
            <a:off x="3672853" y="2345169"/>
            <a:ext cx="8400" cy="159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8" name="Google Shape;558;p35"/>
          <p:cNvCxnSpPr>
            <a:stCxn id="559" idx="0"/>
          </p:cNvCxnSpPr>
          <p:nvPr/>
        </p:nvCxnSpPr>
        <p:spPr>
          <a:xfrm rot="10800000" flipH="1">
            <a:off x="847400" y="2836728"/>
            <a:ext cx="3116700" cy="184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35"/>
          <p:cNvCxnSpPr>
            <a:stCxn id="559" idx="4"/>
          </p:cNvCxnSpPr>
          <p:nvPr/>
        </p:nvCxnSpPr>
        <p:spPr>
          <a:xfrm>
            <a:off x="932600" y="3297528"/>
            <a:ext cx="3092400" cy="419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9" name="Google Shape;559;p35"/>
          <p:cNvSpPr/>
          <p:nvPr/>
        </p:nvSpPr>
        <p:spPr>
          <a:xfrm rot="-1026626">
            <a:off x="643751" y="3014516"/>
            <a:ext cx="492498" cy="289425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5"/>
          <p:cNvSpPr/>
          <p:nvPr/>
        </p:nvSpPr>
        <p:spPr>
          <a:xfrm rot="-495423">
            <a:off x="6422055" y="40693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2" name="Google Shape;562;p35"/>
          <p:cNvSpPr txBox="1"/>
          <p:nvPr/>
        </p:nvSpPr>
        <p:spPr>
          <a:xfrm>
            <a:off x="6372925" y="1912825"/>
            <a:ext cx="21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Cells 4 &amp; 7 are dropouts</a:t>
            </a:r>
            <a:endParaRPr i="1"/>
          </a:p>
        </p:txBody>
      </p:sp>
      <p:sp>
        <p:nvSpPr>
          <p:cNvPr id="563" name="Google Shape;563;p35"/>
          <p:cNvSpPr/>
          <p:nvPr/>
        </p:nvSpPr>
        <p:spPr>
          <a:xfrm rot="-495423">
            <a:off x="6564830" y="407355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4" name="Google Shape;564;p35"/>
          <p:cNvSpPr/>
          <p:nvPr/>
        </p:nvSpPr>
        <p:spPr>
          <a:xfrm rot="-495423">
            <a:off x="6707630" y="40693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5" name="Google Shape;565;p35"/>
          <p:cNvSpPr/>
          <p:nvPr/>
        </p:nvSpPr>
        <p:spPr>
          <a:xfrm rot="-495423">
            <a:off x="6848230" y="40693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6" name="Google Shape;566;p35"/>
          <p:cNvSpPr/>
          <p:nvPr/>
        </p:nvSpPr>
        <p:spPr>
          <a:xfrm rot="-495423">
            <a:off x="6988830" y="40693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7" name="Google Shape;567;p35"/>
          <p:cNvSpPr/>
          <p:nvPr/>
        </p:nvSpPr>
        <p:spPr>
          <a:xfrm rot="-495423">
            <a:off x="7131605" y="40693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8" name="Google Shape;568;p35"/>
          <p:cNvSpPr/>
          <p:nvPr/>
        </p:nvSpPr>
        <p:spPr>
          <a:xfrm rot="-495423">
            <a:off x="7274405" y="40693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9" name="Google Shape;569;p35"/>
          <p:cNvSpPr/>
          <p:nvPr/>
        </p:nvSpPr>
        <p:spPr>
          <a:xfrm rot="-495423">
            <a:off x="7407018" y="40693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70" name="Google Shape;570;p35"/>
          <p:cNvSpPr/>
          <p:nvPr/>
        </p:nvSpPr>
        <p:spPr>
          <a:xfrm rot="-495423">
            <a:off x="7556505" y="4071431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71" name="Google Shape;571;p35"/>
          <p:cNvSpPr/>
          <p:nvPr/>
        </p:nvSpPr>
        <p:spPr>
          <a:xfrm rot="-495423">
            <a:off x="7705980" y="4075106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72" name="Google Shape;572;p35"/>
          <p:cNvSpPr/>
          <p:nvPr/>
        </p:nvSpPr>
        <p:spPr>
          <a:xfrm rot="-495423">
            <a:off x="7853230" y="4071431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73" name="Google Shape;573;p35"/>
          <p:cNvSpPr/>
          <p:nvPr/>
        </p:nvSpPr>
        <p:spPr>
          <a:xfrm rot="-495423">
            <a:off x="7996030" y="4071431"/>
            <a:ext cx="114891" cy="1153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74" name="Google Shape;574;p35"/>
          <p:cNvSpPr txBox="1"/>
          <p:nvPr/>
        </p:nvSpPr>
        <p:spPr>
          <a:xfrm>
            <a:off x="0" y="4843025"/>
            <a:ext cx="282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Van Dijk et al. Cell 2018 (“MAGIC”)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7"/>
          <p:cNvSpPr txBox="1">
            <a:spLocks noGrp="1"/>
          </p:cNvSpPr>
          <p:nvPr>
            <p:ph type="title"/>
          </p:nvPr>
        </p:nvSpPr>
        <p:spPr>
          <a:xfrm>
            <a:off x="311700" y="179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Transferring Cell-type Annotation</a:t>
            </a:r>
            <a:endParaRPr sz="1800" dirty="0"/>
          </a:p>
        </p:txBody>
      </p:sp>
      <p:sp>
        <p:nvSpPr>
          <p:cNvPr id="601" name="Google Shape;601;p37"/>
          <p:cNvSpPr txBox="1">
            <a:spLocks noGrp="1"/>
          </p:cNvSpPr>
          <p:nvPr>
            <p:ph type="body" idx="1"/>
          </p:nvPr>
        </p:nvSpPr>
        <p:spPr>
          <a:xfrm>
            <a:off x="4535425" y="3451350"/>
            <a:ext cx="4530900" cy="1164600"/>
          </a:xfrm>
          <a:prstGeom prst="rect">
            <a:avLst/>
          </a:prstGeom>
        </p:spPr>
        <p:txBody>
          <a:bodyPr spcFirstLastPara="1" wrap="square" lIns="27425" tIns="27425" rIns="0" bIns="27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The alternative is to compare g.e. profiles of different experiments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</a:rPr>
              <a:t>Azimuth</a:t>
            </a:r>
            <a:r>
              <a:rPr lang="en" sz="1100">
                <a:solidFill>
                  <a:schemeClr val="dk1"/>
                </a:solidFill>
              </a:rPr>
              <a:t> uses weighted-nearest neighbor method,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where the weights are determined for each cell and each modality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such that the marker genes are consistent (shared biological state)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across different data qualities and modalities.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02" name="Google Shape;60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03" name="Google Shape;603;p37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04" name="Google Shape;604;p37"/>
          <p:cNvPicPr preferRelativeResize="0"/>
          <p:nvPr/>
        </p:nvPicPr>
        <p:blipFill rotWithShape="1">
          <a:blip r:embed="rId3">
            <a:alphaModFix/>
          </a:blip>
          <a:srcRect l="57802" t="3809"/>
          <a:stretch/>
        </p:blipFill>
        <p:spPr>
          <a:xfrm>
            <a:off x="2242275" y="960200"/>
            <a:ext cx="1769384" cy="19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7"/>
          <p:cNvPicPr preferRelativeResize="0"/>
          <p:nvPr/>
        </p:nvPicPr>
        <p:blipFill rotWithShape="1">
          <a:blip r:embed="rId4">
            <a:alphaModFix/>
          </a:blip>
          <a:srcRect r="56550" b="3809"/>
          <a:stretch/>
        </p:blipFill>
        <p:spPr>
          <a:xfrm>
            <a:off x="311700" y="960200"/>
            <a:ext cx="1821899" cy="19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7"/>
          <p:cNvPicPr preferRelativeResize="0"/>
          <p:nvPr/>
        </p:nvPicPr>
        <p:blipFill rotWithShape="1">
          <a:blip r:embed="rId5">
            <a:alphaModFix/>
          </a:blip>
          <a:srcRect l="36182" t="29003" r="16178" b="15625"/>
          <a:stretch/>
        </p:blipFill>
        <p:spPr>
          <a:xfrm>
            <a:off x="4611625" y="331025"/>
            <a:ext cx="4055398" cy="29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7"/>
          <p:cNvSpPr txBox="1"/>
          <p:nvPr/>
        </p:nvSpPr>
        <p:spPr>
          <a:xfrm>
            <a:off x="311700" y="2973750"/>
            <a:ext cx="37329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27425" rIns="91425" bIns="27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Marker Genes</a:t>
            </a:r>
            <a:r>
              <a:rPr lang="en" sz="1000">
                <a:solidFill>
                  <a:schemeClr val="dk1"/>
                </a:solidFill>
              </a:rPr>
              <a:t> are active only in a specific cluster (i.e. cell type)</a:t>
            </a:r>
            <a:endParaRPr sz="1000"/>
          </a:p>
        </p:txBody>
      </p:sp>
      <p:sp>
        <p:nvSpPr>
          <p:cNvPr id="608" name="Google Shape;608;p37"/>
          <p:cNvSpPr txBox="1"/>
          <p:nvPr/>
        </p:nvSpPr>
        <p:spPr>
          <a:xfrm>
            <a:off x="222625" y="4934100"/>
            <a:ext cx="37329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27425" rIns="91425" bIns="27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https://chipster.csc.fi/material/single-cell/scrnaseq2020.pdf</a:t>
            </a:r>
            <a:endParaRPr sz="1000" b="1">
              <a:solidFill>
                <a:schemeClr val="dk1"/>
              </a:solidFill>
            </a:endParaRPr>
          </a:p>
        </p:txBody>
      </p:sp>
      <p:cxnSp>
        <p:nvCxnSpPr>
          <p:cNvPr id="609" name="Google Shape;609;p37"/>
          <p:cNvCxnSpPr/>
          <p:nvPr/>
        </p:nvCxnSpPr>
        <p:spPr>
          <a:xfrm flipH="1">
            <a:off x="726375" y="480725"/>
            <a:ext cx="3861300" cy="56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610" name="Google Shape;610;p37"/>
          <p:cNvSpPr txBox="1"/>
          <p:nvPr/>
        </p:nvSpPr>
        <p:spPr>
          <a:xfrm>
            <a:off x="4611625" y="4934100"/>
            <a:ext cx="37329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27425" rIns="91425" bIns="27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Pasquini et al. Comp. and Struct. Biotech. Journal 2021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Single-cell vs. bulk RNA</a:t>
            </a:r>
            <a:endParaRPr sz="2750"/>
          </a:p>
        </p:txBody>
      </p:sp>
      <p:pic>
        <p:nvPicPr>
          <p:cNvPr id="83" name="Google Shape;83;p19"/>
          <p:cNvPicPr preferRelativeResize="0"/>
          <p:nvPr/>
        </p:nvPicPr>
        <p:blipFill rotWithShape="1">
          <a:blip r:embed="rId3">
            <a:alphaModFix/>
          </a:blip>
          <a:srcRect t="29306" r="3809" b="22060"/>
          <a:stretch/>
        </p:blipFill>
        <p:spPr>
          <a:xfrm>
            <a:off x="311700" y="1225450"/>
            <a:ext cx="8520602" cy="269260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9"/>
          <p:cNvSpPr txBox="1"/>
          <p:nvPr/>
        </p:nvSpPr>
        <p:spPr>
          <a:xfrm>
            <a:off x="0" y="480480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https://boxia2018.wixsite.com/boxia/momemts 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6" name="Google Shape;86;p19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6"/>
          <p:cNvSpPr txBox="1">
            <a:spLocks noGrp="1"/>
          </p:cNvSpPr>
          <p:nvPr>
            <p:ph type="body" idx="1"/>
          </p:nvPr>
        </p:nvSpPr>
        <p:spPr>
          <a:xfrm>
            <a:off x="196500" y="996700"/>
            <a:ext cx="5392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Where discrete categorization is not suitable;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pseudotime could represent time, chemical concentrations or spatial positions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</a:rPr>
              <a:t>Diffusion Pseudotime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Determine probability of transition between cell positions,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by constructing a weighted nearest-neighbor graph.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Find shortest random walk paths using transition matrix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Number of steps represents the amount the pseudotime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</a:rPr>
              <a:t>DeepVelo</a:t>
            </a:r>
            <a:endParaRPr sz="1100" strike="sngStrike">
              <a:solidFill>
                <a:schemeClr val="dk1"/>
              </a:solidFill>
            </a:endParaRPr>
          </a:p>
        </p:txBody>
      </p:sp>
      <p:sp>
        <p:nvSpPr>
          <p:cNvPr id="580" name="Google Shape;580;p36"/>
          <p:cNvSpPr txBox="1">
            <a:spLocks noGrp="1"/>
          </p:cNvSpPr>
          <p:nvPr>
            <p:ph type="title"/>
          </p:nvPr>
        </p:nvSpPr>
        <p:spPr>
          <a:xfrm>
            <a:off x="313324" y="184350"/>
            <a:ext cx="588195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rPr lang="en" sz="2750" dirty="0"/>
              <a:t>Using </a:t>
            </a:r>
            <a:r>
              <a:rPr lang="en" sz="2750" dirty="0" err="1"/>
              <a:t>Pseudotime</a:t>
            </a:r>
            <a:r>
              <a:rPr lang="en" sz="2750" dirty="0"/>
              <a:t> – </a:t>
            </a:r>
            <a:br>
              <a:rPr lang="en" sz="2750" dirty="0"/>
            </a:br>
            <a:r>
              <a:rPr lang="en" sz="2750" dirty="0"/>
              <a:t>going beyond discrete cell-type clusters</a:t>
            </a:r>
            <a:endParaRPr sz="2750" dirty="0"/>
          </a:p>
        </p:txBody>
      </p:sp>
      <p:pic>
        <p:nvPicPr>
          <p:cNvPr id="581" name="Google Shape;5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5300" y="1597100"/>
            <a:ext cx="3265200" cy="29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6"/>
          <p:cNvSpPr txBox="1">
            <a:spLocks noGrp="1"/>
          </p:cNvSpPr>
          <p:nvPr>
            <p:ph type="sldNum" idx="12"/>
          </p:nvPr>
        </p:nvSpPr>
        <p:spPr>
          <a:xfrm>
            <a:off x="85486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583" name="Google Shape;583;p36"/>
          <p:cNvSpPr txBox="1"/>
          <p:nvPr/>
        </p:nvSpPr>
        <p:spPr>
          <a:xfrm>
            <a:off x="7069150" y="48430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84" name="Google Shape;584;p36"/>
          <p:cNvSpPr txBox="1"/>
          <p:nvPr/>
        </p:nvSpPr>
        <p:spPr>
          <a:xfrm>
            <a:off x="313325" y="4543950"/>
            <a:ext cx="282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Haghverdi et al. Nature Methods 2016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85" name="Google Shape;585;p36"/>
          <p:cNvSpPr txBox="1"/>
          <p:nvPr/>
        </p:nvSpPr>
        <p:spPr>
          <a:xfrm>
            <a:off x="5865300" y="4553125"/>
            <a:ext cx="326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La Manno et al. Nature 2018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86" name="Google Shape;586;p36"/>
          <p:cNvSpPr txBox="1"/>
          <p:nvPr/>
        </p:nvSpPr>
        <p:spPr>
          <a:xfrm>
            <a:off x="6195275" y="4319850"/>
            <a:ext cx="311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L1</a:t>
            </a:r>
            <a:endParaRPr/>
          </a:p>
        </p:txBody>
      </p:sp>
      <p:sp>
        <p:nvSpPr>
          <p:cNvPr id="587" name="Google Shape;587;p36"/>
          <p:cNvSpPr txBox="1"/>
          <p:nvPr/>
        </p:nvSpPr>
        <p:spPr>
          <a:xfrm>
            <a:off x="6018300" y="3144863"/>
            <a:ext cx="311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L2</a:t>
            </a:r>
            <a:endParaRPr/>
          </a:p>
        </p:txBody>
      </p:sp>
      <p:sp>
        <p:nvSpPr>
          <p:cNvPr id="588" name="Google Shape;588;p36"/>
          <p:cNvSpPr txBox="1"/>
          <p:nvPr/>
        </p:nvSpPr>
        <p:spPr>
          <a:xfrm>
            <a:off x="6636200" y="2984825"/>
            <a:ext cx="311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L3</a:t>
            </a:r>
            <a:endParaRPr/>
          </a:p>
        </p:txBody>
      </p:sp>
      <p:pic>
        <p:nvPicPr>
          <p:cNvPr id="589" name="Google Shape;589;p36"/>
          <p:cNvPicPr preferRelativeResize="0"/>
          <p:nvPr/>
        </p:nvPicPr>
        <p:blipFill rotWithShape="1">
          <a:blip r:embed="rId4">
            <a:alphaModFix/>
          </a:blip>
          <a:srcRect l="4212" t="35161" r="17484"/>
          <a:stretch/>
        </p:blipFill>
        <p:spPr>
          <a:xfrm>
            <a:off x="6739337" y="184350"/>
            <a:ext cx="1517125" cy="10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6"/>
          <p:cNvSpPr/>
          <p:nvPr/>
        </p:nvSpPr>
        <p:spPr>
          <a:xfrm>
            <a:off x="6993238" y="638325"/>
            <a:ext cx="670200" cy="531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1" name="Google Shape;591;p36"/>
          <p:cNvCxnSpPr>
            <a:stCxn id="590" idx="6"/>
          </p:cNvCxnSpPr>
          <p:nvPr/>
        </p:nvCxnSpPr>
        <p:spPr>
          <a:xfrm>
            <a:off x="7663438" y="903825"/>
            <a:ext cx="1287300" cy="2450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2" name="Google Shape;592;p36"/>
          <p:cNvCxnSpPr>
            <a:stCxn id="590" idx="2"/>
          </p:cNvCxnSpPr>
          <p:nvPr/>
        </p:nvCxnSpPr>
        <p:spPr>
          <a:xfrm flipH="1">
            <a:off x="5972338" y="903825"/>
            <a:ext cx="1020900" cy="1405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93" name="Google Shape;593;p36"/>
          <p:cNvGrpSpPr/>
          <p:nvPr/>
        </p:nvGrpSpPr>
        <p:grpSpPr>
          <a:xfrm>
            <a:off x="100850" y="3226875"/>
            <a:ext cx="5605274" cy="1405799"/>
            <a:chOff x="100850" y="3226875"/>
            <a:chExt cx="5605274" cy="1405799"/>
          </a:xfrm>
        </p:grpSpPr>
        <p:pic>
          <p:nvPicPr>
            <p:cNvPr id="594" name="Google Shape;594;p36"/>
            <p:cNvPicPr preferRelativeResize="0"/>
            <p:nvPr/>
          </p:nvPicPr>
          <p:blipFill rotWithShape="1">
            <a:blip r:embed="rId5">
              <a:alphaModFix/>
            </a:blip>
            <a:srcRect t="1262" r="28315" b="49247"/>
            <a:stretch/>
          </p:blipFill>
          <p:spPr>
            <a:xfrm>
              <a:off x="100850" y="3226875"/>
              <a:ext cx="5605274" cy="1405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36"/>
            <p:cNvSpPr/>
            <p:nvPr/>
          </p:nvSpPr>
          <p:spPr>
            <a:xfrm>
              <a:off x="100850" y="3226875"/>
              <a:ext cx="304500" cy="264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references</a:t>
            </a:r>
            <a:endParaRPr/>
          </a:p>
        </p:txBody>
      </p:sp>
      <p:sp>
        <p:nvSpPr>
          <p:cNvPr id="616" name="Google Shape;616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Single Cell overview </a:t>
            </a:r>
            <a:r>
              <a:rPr lang="en" sz="1500">
                <a:solidFill>
                  <a:schemeClr val="dk1"/>
                </a:solidFill>
              </a:rPr>
              <a:t>[goes over every step]</a:t>
            </a:r>
            <a:r>
              <a:rPr lang="en" sz="1500" b="1">
                <a:solidFill>
                  <a:schemeClr val="dk1"/>
                </a:solidFill>
              </a:rPr>
              <a:t>:</a:t>
            </a:r>
            <a:br>
              <a:rPr lang="en" sz="15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Andrews, Tallulah S., et al. "Tutorial: guidelines for the computational analysis of single-cell RNA sequencing data." </a:t>
            </a:r>
            <a:r>
              <a:rPr lang="en" sz="1100" i="1">
                <a:solidFill>
                  <a:schemeClr val="dk1"/>
                </a:solidFill>
              </a:rPr>
              <a:t>Nat. protocols</a:t>
            </a:r>
            <a:r>
              <a:rPr lang="en" sz="1100">
                <a:solidFill>
                  <a:schemeClr val="dk1"/>
                </a:solidFill>
              </a:rPr>
              <a:t> (2021).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tSNE UMAP key concepts:</a:t>
            </a:r>
            <a:br>
              <a:rPr lang="en" sz="15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https://pair-code.github.io/understanding-umap/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Louvain clustering upgrade </a:t>
            </a:r>
            <a:r>
              <a:rPr lang="en" sz="1500">
                <a:solidFill>
                  <a:schemeClr val="dk1"/>
                </a:solidFill>
              </a:rPr>
              <a:t>[method section]</a:t>
            </a:r>
            <a:r>
              <a:rPr lang="en" sz="1500" b="1">
                <a:solidFill>
                  <a:schemeClr val="dk1"/>
                </a:solidFill>
              </a:rPr>
              <a:t>:</a:t>
            </a:r>
            <a:br>
              <a:rPr lang="en" sz="15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Blondel, Vincent D., et al. "Fast unfolding of communities in large networks." </a:t>
            </a:r>
            <a:r>
              <a:rPr lang="en" sz="1100" i="1">
                <a:solidFill>
                  <a:schemeClr val="dk1"/>
                </a:solidFill>
              </a:rPr>
              <a:t>J. of Stat. Mech.: theory and experiment</a:t>
            </a:r>
            <a:r>
              <a:rPr lang="en" sz="1100">
                <a:solidFill>
                  <a:schemeClr val="dk1"/>
                </a:solidFill>
              </a:rPr>
              <a:t> (2008)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Pseudotime </a:t>
            </a:r>
            <a:r>
              <a:rPr lang="en" sz="1500">
                <a:solidFill>
                  <a:schemeClr val="dk1"/>
                </a:solidFill>
              </a:rPr>
              <a:t>[first page summarizes the algorithm]</a:t>
            </a:r>
            <a:r>
              <a:rPr lang="en" sz="1500" b="1">
                <a:solidFill>
                  <a:schemeClr val="dk1"/>
                </a:solidFill>
              </a:rPr>
              <a:t>:</a:t>
            </a:r>
            <a:br>
              <a:rPr lang="en" sz="15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Haghverdi, Laleh, et al. "Diffusion pseudotime robustly reconstructs lineage branching." </a:t>
            </a:r>
            <a:r>
              <a:rPr lang="en" sz="1100" i="1">
                <a:solidFill>
                  <a:schemeClr val="dk1"/>
                </a:solidFill>
              </a:rPr>
              <a:t>Nat. methods</a:t>
            </a:r>
            <a:r>
              <a:rPr lang="en" sz="1100">
                <a:solidFill>
                  <a:schemeClr val="dk1"/>
                </a:solidFill>
              </a:rPr>
              <a:t> (2016).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Annotation </a:t>
            </a:r>
            <a:r>
              <a:rPr lang="en" sz="1500">
                <a:solidFill>
                  <a:schemeClr val="dk1"/>
                </a:solidFill>
              </a:rPr>
              <a:t>[Fig. 1, explained in the beginning of Results section]</a:t>
            </a:r>
            <a:r>
              <a:rPr lang="en" sz="1500" b="1">
                <a:solidFill>
                  <a:schemeClr val="dk1"/>
                </a:solidFill>
              </a:rPr>
              <a:t>:</a:t>
            </a:r>
            <a:br>
              <a:rPr lang="en" sz="15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Stuart, Tim, et al. "Comprehensive integration of single-cell data." </a:t>
            </a:r>
            <a:r>
              <a:rPr lang="en" sz="1100" i="1">
                <a:solidFill>
                  <a:schemeClr val="dk1"/>
                </a:solidFill>
              </a:rPr>
              <a:t>Cell</a:t>
            </a:r>
            <a:r>
              <a:rPr lang="en" sz="1100">
                <a:solidFill>
                  <a:schemeClr val="dk1"/>
                </a:solidFill>
              </a:rPr>
              <a:t> (2019).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  <p:sp>
        <p:nvSpPr>
          <p:cNvPr id="617" name="Google Shape;61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618" name="Google Shape;618;p38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Single-cell vs. bulk RNA</a:t>
            </a:r>
            <a:endParaRPr sz="2750"/>
          </a:p>
        </p:txBody>
      </p:sp>
      <p:grpSp>
        <p:nvGrpSpPr>
          <p:cNvPr id="92" name="Google Shape;92;p20"/>
          <p:cNvGrpSpPr/>
          <p:nvPr/>
        </p:nvGrpSpPr>
        <p:grpSpPr>
          <a:xfrm>
            <a:off x="385179" y="945829"/>
            <a:ext cx="7874886" cy="3809103"/>
            <a:chOff x="385160" y="2025708"/>
            <a:chExt cx="5612891" cy="2771869"/>
          </a:xfrm>
        </p:grpSpPr>
        <p:pic>
          <p:nvPicPr>
            <p:cNvPr id="93" name="Google Shape;93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160" y="2025708"/>
              <a:ext cx="5612891" cy="2616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20"/>
            <p:cNvSpPr txBox="1"/>
            <p:nvPr/>
          </p:nvSpPr>
          <p:spPr>
            <a:xfrm rot="-5400000">
              <a:off x="327772" y="3134891"/>
              <a:ext cx="546000" cy="285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Tissue</a:t>
              </a:r>
              <a:endParaRPr/>
            </a:p>
          </p:txBody>
        </p:sp>
        <p:sp>
          <p:nvSpPr>
            <p:cNvPr id="95" name="Google Shape;95;p20"/>
            <p:cNvSpPr txBox="1"/>
            <p:nvPr/>
          </p:nvSpPr>
          <p:spPr>
            <a:xfrm>
              <a:off x="1189436" y="2391106"/>
              <a:ext cx="887100" cy="35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Single-Cell Analysis</a:t>
              </a:r>
              <a:endParaRPr sz="1000"/>
            </a:p>
          </p:txBody>
        </p:sp>
        <p:sp>
          <p:nvSpPr>
            <p:cNvPr id="96" name="Google Shape;96;p20"/>
            <p:cNvSpPr txBox="1"/>
            <p:nvPr/>
          </p:nvSpPr>
          <p:spPr>
            <a:xfrm>
              <a:off x="1189436" y="3962488"/>
              <a:ext cx="887209" cy="3347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Bulk Analysis</a:t>
              </a:r>
              <a:endParaRPr sz="1000"/>
            </a:p>
          </p:txBody>
        </p:sp>
        <p:sp>
          <p:nvSpPr>
            <p:cNvPr id="97" name="Google Shape;97;p20"/>
            <p:cNvSpPr txBox="1"/>
            <p:nvPr/>
          </p:nvSpPr>
          <p:spPr>
            <a:xfrm>
              <a:off x="2153411" y="3054591"/>
              <a:ext cx="751800" cy="35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Single-Cell Input</a:t>
              </a:r>
              <a:endParaRPr sz="1000"/>
            </a:p>
          </p:txBody>
        </p:sp>
        <p:sp>
          <p:nvSpPr>
            <p:cNvPr id="98" name="Google Shape;98;p20"/>
            <p:cNvSpPr txBox="1"/>
            <p:nvPr/>
          </p:nvSpPr>
          <p:spPr>
            <a:xfrm>
              <a:off x="2076645" y="4297176"/>
              <a:ext cx="7518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Bulk RNA Input</a:t>
              </a:r>
              <a:endParaRPr sz="1000"/>
            </a:p>
          </p:txBody>
        </p:sp>
        <p:sp>
          <p:nvSpPr>
            <p:cNvPr id="99" name="Google Shape;99;p20"/>
            <p:cNvSpPr txBox="1"/>
            <p:nvPr/>
          </p:nvSpPr>
          <p:spPr>
            <a:xfrm>
              <a:off x="3447191" y="3211013"/>
              <a:ext cx="964800" cy="277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Cell type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expression profile</a:t>
              </a:r>
              <a:endParaRPr sz="1000"/>
            </a:p>
          </p:txBody>
        </p:sp>
        <p:sp>
          <p:nvSpPr>
            <p:cNvPr id="100" name="Google Shape;100;p20"/>
            <p:cNvSpPr txBox="1"/>
            <p:nvPr/>
          </p:nvSpPr>
          <p:spPr>
            <a:xfrm>
              <a:off x="3345858" y="4327177"/>
              <a:ext cx="1194000" cy="470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Average expression profile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from all cells</a:t>
              </a:r>
              <a:endParaRPr sz="1000"/>
            </a:p>
          </p:txBody>
        </p:sp>
        <p:sp>
          <p:nvSpPr>
            <p:cNvPr id="101" name="Google Shape;101;p20"/>
            <p:cNvSpPr txBox="1"/>
            <p:nvPr/>
          </p:nvSpPr>
          <p:spPr>
            <a:xfrm>
              <a:off x="4696412" y="4327177"/>
              <a:ext cx="1194000" cy="35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Cellular heterogeneity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is masked</a:t>
              </a:r>
              <a:endParaRPr sz="1000"/>
            </a:p>
          </p:txBody>
        </p:sp>
        <p:sp>
          <p:nvSpPr>
            <p:cNvPr id="102" name="Google Shape;102;p20"/>
            <p:cNvSpPr txBox="1"/>
            <p:nvPr/>
          </p:nvSpPr>
          <p:spPr>
            <a:xfrm>
              <a:off x="4724196" y="3030155"/>
              <a:ext cx="1194072" cy="4152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Reveals heterogeneity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of all cells</a:t>
              </a:r>
              <a:endParaRPr sz="1000"/>
            </a:p>
          </p:txBody>
        </p:sp>
      </p:grpSp>
      <p:sp>
        <p:nvSpPr>
          <p:cNvPr id="103" name="Google Shape;103;p20"/>
          <p:cNvSpPr txBox="1"/>
          <p:nvPr/>
        </p:nvSpPr>
        <p:spPr>
          <a:xfrm>
            <a:off x="0" y="480480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https://www.10xgenomics.com/blog/single-cell-rna-seq-an-introductory-overview-and-tools-for-getting-started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250" y="683775"/>
            <a:ext cx="6989625" cy="415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>
            <a:spLocks noGrp="1"/>
          </p:cNvSpPr>
          <p:nvPr>
            <p:ph type="title" idx="4294967295"/>
          </p:nvPr>
        </p:nvSpPr>
        <p:spPr>
          <a:xfrm>
            <a:off x="49825" y="75875"/>
            <a:ext cx="8520600" cy="572700"/>
          </a:xfrm>
          <a:prstGeom prst="rect">
            <a:avLst/>
          </a:prstGeom>
        </p:spPr>
        <p:txBody>
          <a:bodyPr spcFirstLastPara="1" wrap="square" lIns="92000" tIns="46000" rIns="92000" bIns="46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Overview of Single Cell Analysis Workflow</a:t>
            </a:r>
            <a:endParaRPr dirty="0"/>
          </a:p>
        </p:txBody>
      </p:sp>
      <p:sp>
        <p:nvSpPr>
          <p:cNvPr id="129" name="Google Shape;129;p25"/>
          <p:cNvSpPr txBox="1"/>
          <p:nvPr/>
        </p:nvSpPr>
        <p:spPr>
          <a:xfrm>
            <a:off x="146134" y="4865553"/>
            <a:ext cx="231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Kiselev et al. Nature Review Genetics 2019</a:t>
            </a: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11;p21">
            <a:extLst>
              <a:ext uri="{FF2B5EF4-FFF2-40B4-BE49-F238E27FC236}">
                <a16:creationId xmlns:a16="http://schemas.microsoft.com/office/drawing/2014/main" id="{550B0BB2-7392-5D96-E888-9F0E085CFE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sp>
        <p:nvSpPr>
          <p:cNvPr id="4" name="Google Shape;112;p21">
            <a:extLst>
              <a:ext uri="{FF2B5EF4-FFF2-40B4-BE49-F238E27FC236}">
                <a16:creationId xmlns:a16="http://schemas.microsoft.com/office/drawing/2014/main" id="{BAF6ED3D-4C2F-204E-6B3F-3B76AD948D7D}"/>
              </a:ext>
            </a:extLst>
          </p:cNvPr>
          <p:cNvSpPr txBox="1"/>
          <p:nvPr/>
        </p:nvSpPr>
        <p:spPr>
          <a:xfrm>
            <a:off x="7145350" y="48430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Lectures.GersteinLab.org</a:t>
            </a:r>
            <a:r>
              <a:rPr lang="en" sz="1000" dirty="0">
                <a:solidFill>
                  <a:schemeClr val="dk2"/>
                </a:solidFill>
              </a:rPr>
              <a:t> -</a:t>
            </a:r>
            <a:endParaRPr sz="10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566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 dirty="0"/>
              <a:t>Building the Expression (Count) Matrix</a:t>
            </a:r>
            <a:endParaRPr sz="2750" dirty="0"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725" y="920850"/>
            <a:ext cx="2761906" cy="19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5677250" y="2881050"/>
            <a:ext cx="28659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" sz="1117">
                <a:solidFill>
                  <a:schemeClr val="dk1"/>
                </a:solidFill>
              </a:rPr>
              <a:t>UMI (Unique Molecular Identifier)</a:t>
            </a:r>
            <a:br>
              <a:rPr lang="en" sz="1117">
                <a:solidFill>
                  <a:schemeClr val="dk1"/>
                </a:solidFill>
              </a:rPr>
            </a:br>
            <a:r>
              <a:rPr lang="en" sz="1117">
                <a:solidFill>
                  <a:schemeClr val="dk1"/>
                </a:solidFill>
              </a:rPr>
              <a:t>counts the number of transcripts observed</a:t>
            </a:r>
            <a:br>
              <a:rPr lang="en" sz="1117">
                <a:solidFill>
                  <a:schemeClr val="dk1"/>
                </a:solidFill>
              </a:rPr>
            </a:br>
            <a:r>
              <a:rPr lang="en" sz="1117">
                <a:solidFill>
                  <a:schemeClr val="dk1"/>
                </a:solidFill>
              </a:rPr>
              <a:t>for each gene and cell</a:t>
            </a:r>
            <a:br>
              <a:rPr lang="en" sz="1117">
                <a:solidFill>
                  <a:schemeClr val="dk1"/>
                </a:solidFill>
              </a:rPr>
            </a:br>
            <a:endParaRPr sz="1117">
              <a:solidFill>
                <a:schemeClr val="dk1"/>
              </a:solidFill>
            </a:endParaRPr>
          </a:p>
        </p:txBody>
      </p:sp>
      <p:grpSp>
        <p:nvGrpSpPr>
          <p:cNvPr id="120" name="Google Shape;120;p22"/>
          <p:cNvGrpSpPr/>
          <p:nvPr/>
        </p:nvGrpSpPr>
        <p:grpSpPr>
          <a:xfrm>
            <a:off x="477735" y="920850"/>
            <a:ext cx="3485589" cy="2780724"/>
            <a:chOff x="477735" y="920850"/>
            <a:chExt cx="3485589" cy="2780724"/>
          </a:xfrm>
        </p:grpSpPr>
        <p:pic>
          <p:nvPicPr>
            <p:cNvPr id="121" name="Google Shape;12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7735" y="920850"/>
              <a:ext cx="3485589" cy="2780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22"/>
            <p:cNvSpPr txBox="1"/>
            <p:nvPr/>
          </p:nvSpPr>
          <p:spPr>
            <a:xfrm>
              <a:off x="2447625" y="1929425"/>
              <a:ext cx="307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999999"/>
                  </a:solidFill>
                </a:rPr>
                <a:t>,</a:t>
              </a:r>
              <a:endParaRPr>
                <a:solidFill>
                  <a:srgbClr val="999999"/>
                </a:solidFill>
              </a:endParaRPr>
            </a:p>
          </p:txBody>
        </p:sp>
      </p:grpSp>
      <p:sp>
        <p:nvSpPr>
          <p:cNvPr id="123" name="Google Shape;123;p22"/>
          <p:cNvSpPr txBox="1"/>
          <p:nvPr/>
        </p:nvSpPr>
        <p:spPr>
          <a:xfrm>
            <a:off x="0" y="478950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Gudodagi et al. </a:t>
            </a:r>
            <a:r>
              <a:rPr lang="en" sz="1000" i="1">
                <a:solidFill>
                  <a:schemeClr val="dk2"/>
                </a:solidFill>
              </a:rPr>
              <a:t>International Journal of Electrical and Computer Engineering</a:t>
            </a:r>
            <a:r>
              <a:rPr lang="en" sz="1000">
                <a:solidFill>
                  <a:schemeClr val="dk2"/>
                </a:solidFill>
              </a:rPr>
              <a:t> 2022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477725" y="3875875"/>
            <a:ext cx="5661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0000FF"/>
                </a:solidFill>
              </a:rPr>
              <a:t>10x is specific to cell, UMI is specific to each RNA molecule. </a:t>
            </a:r>
            <a:endParaRPr sz="1100" i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0000FF"/>
                </a:solidFill>
              </a:rPr>
              <a:t>UMI helps to differentiate between amplification copies and the original reads.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25" name="Google Shape;12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6" name="Google Shape;126;p22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23"/>
          <p:cNvGrpSpPr/>
          <p:nvPr/>
        </p:nvGrpSpPr>
        <p:grpSpPr>
          <a:xfrm>
            <a:off x="4759802" y="3331555"/>
            <a:ext cx="1649671" cy="1320329"/>
            <a:chOff x="2790575" y="1826896"/>
            <a:chExt cx="1908900" cy="1772254"/>
          </a:xfrm>
        </p:grpSpPr>
        <p:sp>
          <p:nvSpPr>
            <p:cNvPr id="132" name="Google Shape;132;p23"/>
            <p:cNvSpPr/>
            <p:nvPr/>
          </p:nvSpPr>
          <p:spPr>
            <a:xfrm>
              <a:off x="3290000" y="21301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3250175" y="22977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3348325" y="2491988"/>
              <a:ext cx="73500" cy="77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3534550" y="2822638"/>
              <a:ext cx="73500" cy="77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3826100" y="33067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3983900" y="29872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3941750" y="31426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076850" y="31999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3413150" y="20640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3461050" y="23190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3564775" y="2474763"/>
              <a:ext cx="73500" cy="77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3721050" y="2725338"/>
              <a:ext cx="73500" cy="77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3721050" y="2908538"/>
              <a:ext cx="73500" cy="77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3608050" y="32389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4076850" y="30649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4209800" y="31222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3432700" y="21808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3348325" y="22317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3534550" y="2686663"/>
              <a:ext cx="73500" cy="77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3534550" y="30649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3887700" y="28308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3704275" y="33359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3775300" y="31222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3721200" y="32290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3175400" y="22078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3124675" y="23364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3039300" y="22317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3368900" y="2686663"/>
              <a:ext cx="73500" cy="77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3673700" y="31222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3848800" y="30541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3826100" y="31999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3931000" y="32746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3173313" y="21031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3056625" y="21031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3302938" y="20124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3229438" y="2414163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3638263" y="2510363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3451713" y="2626013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3638263" y="2647638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3534538" y="2943788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3608038" y="2764363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3399538" y="2396763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4" name="Google Shape;174;p23"/>
            <p:cNvCxnSpPr/>
            <p:nvPr/>
          </p:nvCxnSpPr>
          <p:spPr>
            <a:xfrm rot="10800000">
              <a:off x="2790575" y="1826896"/>
              <a:ext cx="0" cy="1761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5" name="Google Shape;175;p23"/>
            <p:cNvCxnSpPr/>
            <p:nvPr/>
          </p:nvCxnSpPr>
          <p:spPr>
            <a:xfrm rot="10800000" flipH="1">
              <a:off x="2790575" y="3588050"/>
              <a:ext cx="1908900" cy="1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6" name="Google Shape;176;p23"/>
          <p:cNvGrpSpPr/>
          <p:nvPr/>
        </p:nvGrpSpPr>
        <p:grpSpPr>
          <a:xfrm>
            <a:off x="2535744" y="3331545"/>
            <a:ext cx="1649671" cy="1320329"/>
            <a:chOff x="656975" y="1832521"/>
            <a:chExt cx="1908900" cy="1772254"/>
          </a:xfrm>
        </p:grpSpPr>
        <p:cxnSp>
          <p:nvCxnSpPr>
            <p:cNvPr id="177" name="Google Shape;177;p23"/>
            <p:cNvCxnSpPr/>
            <p:nvPr/>
          </p:nvCxnSpPr>
          <p:spPr>
            <a:xfrm rot="10800000">
              <a:off x="656975" y="1832521"/>
              <a:ext cx="0" cy="1761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8" name="Google Shape;178;p23"/>
            <p:cNvCxnSpPr/>
            <p:nvPr/>
          </p:nvCxnSpPr>
          <p:spPr>
            <a:xfrm rot="10800000" flipH="1">
              <a:off x="656975" y="3593675"/>
              <a:ext cx="1908900" cy="1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9" name="Google Shape;179;p23"/>
            <p:cNvSpPr/>
            <p:nvPr/>
          </p:nvSpPr>
          <p:spPr>
            <a:xfrm>
              <a:off x="1137925" y="21322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1098100" y="229982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1196250" y="24940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1382475" y="28247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1674025" y="33088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1831825" y="29893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1789675" y="31447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1924775" y="32020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1261075" y="20661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1308975" y="232112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1412700" y="247682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1568975" y="27274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3"/>
            <p:cNvSpPr/>
            <p:nvPr/>
          </p:nvSpPr>
          <p:spPr>
            <a:xfrm>
              <a:off x="1568975" y="29106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1455975" y="32410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1924775" y="30670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057725" y="31243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1280625" y="21829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1196250" y="223377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1382475" y="268872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1382475" y="30670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1735625" y="28329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1552200" y="33380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1623225" y="31243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1569125" y="32311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1023325" y="22099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972600" y="233852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887225" y="223377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1216825" y="268872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1521625" y="31243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1696725" y="305617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1674025" y="32020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1778925" y="327670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1021238" y="21052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904550" y="2105250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1150863" y="2014475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1077363" y="2416225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1486188" y="2512425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1299638" y="2628075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1486188" y="2649700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1382463" y="2945850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1455963" y="2766425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1247463" y="2398825"/>
              <a:ext cx="73500" cy="7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" name="Google Shape;221;p23"/>
            <p:cNvGrpSpPr/>
            <p:nvPr/>
          </p:nvGrpSpPr>
          <p:grpSpPr>
            <a:xfrm>
              <a:off x="1530622" y="1885286"/>
              <a:ext cx="815511" cy="670290"/>
              <a:chOff x="6634809" y="2722211"/>
              <a:chExt cx="815511" cy="670290"/>
            </a:xfrm>
          </p:grpSpPr>
          <p:sp>
            <p:nvSpPr>
              <p:cNvPr id="222" name="Google Shape;222;p23"/>
              <p:cNvSpPr/>
              <p:nvPr/>
            </p:nvSpPr>
            <p:spPr>
              <a:xfrm>
                <a:off x="6790725" y="2910600"/>
                <a:ext cx="73500" cy="777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>
                <a:off x="7376820" y="3019884"/>
                <a:ext cx="73500" cy="777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7067600" y="2908550"/>
                <a:ext cx="73500" cy="777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 txBox="1"/>
              <p:nvPr/>
            </p:nvSpPr>
            <p:spPr>
              <a:xfrm>
                <a:off x="6812339" y="2722211"/>
                <a:ext cx="246300" cy="45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+</a:t>
                </a:r>
                <a:endParaRPr sz="1000"/>
              </a:p>
            </p:txBody>
          </p:sp>
          <p:sp>
            <p:nvSpPr>
              <p:cNvPr id="226" name="Google Shape;226;p23"/>
              <p:cNvSpPr txBox="1"/>
              <p:nvPr/>
            </p:nvSpPr>
            <p:spPr>
              <a:xfrm>
                <a:off x="6634809" y="2755945"/>
                <a:ext cx="707400" cy="43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______</a:t>
                </a:r>
                <a:endParaRPr sz="900"/>
              </a:p>
            </p:txBody>
          </p:sp>
          <p:sp>
            <p:nvSpPr>
              <p:cNvPr id="227" name="Google Shape;227;p23"/>
              <p:cNvSpPr txBox="1"/>
              <p:nvPr/>
            </p:nvSpPr>
            <p:spPr>
              <a:xfrm>
                <a:off x="6821318" y="2958701"/>
                <a:ext cx="246300" cy="43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2</a:t>
                </a:r>
                <a:endParaRPr sz="900"/>
              </a:p>
            </p:txBody>
          </p:sp>
          <p:sp>
            <p:nvSpPr>
              <p:cNvPr id="228" name="Google Shape;228;p23"/>
              <p:cNvSpPr txBox="1"/>
              <p:nvPr/>
            </p:nvSpPr>
            <p:spPr>
              <a:xfrm>
                <a:off x="7118884" y="2841835"/>
                <a:ext cx="246300" cy="43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=</a:t>
                </a:r>
                <a:endParaRPr sz="900"/>
              </a:p>
            </p:txBody>
          </p:sp>
        </p:grpSp>
      </p:grpSp>
      <p:grpSp>
        <p:nvGrpSpPr>
          <p:cNvPr id="229" name="Google Shape;229;p23"/>
          <p:cNvGrpSpPr/>
          <p:nvPr/>
        </p:nvGrpSpPr>
        <p:grpSpPr>
          <a:xfrm>
            <a:off x="6955630" y="3331539"/>
            <a:ext cx="1649671" cy="1320329"/>
            <a:chOff x="6833075" y="1821271"/>
            <a:chExt cx="1908900" cy="1772254"/>
          </a:xfrm>
        </p:grpSpPr>
        <p:sp>
          <p:nvSpPr>
            <p:cNvPr id="230" name="Google Shape;230;p23"/>
            <p:cNvSpPr/>
            <p:nvPr/>
          </p:nvSpPr>
          <p:spPr>
            <a:xfrm>
              <a:off x="7332500" y="21245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7292675" y="22921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7868600" y="33011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8026400" y="29816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7984250" y="31370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8119350" y="31943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7455650" y="20584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7503550" y="23134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7650550" y="32333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8119350" y="30593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8252300" y="31166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7475200" y="21752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7390825" y="22260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7577050" y="30593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7930200" y="28252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7746775" y="33303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7817800" y="31166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7763700" y="32234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7217900" y="22022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7167175" y="233083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7081800" y="22260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7716200" y="31166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7891300" y="30484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7868600" y="31943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7973500" y="326901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7215813" y="20975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7099125" y="2097563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7345438" y="2006788"/>
              <a:ext cx="73500" cy="7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8" name="Google Shape;258;p23"/>
            <p:cNvCxnSpPr/>
            <p:nvPr/>
          </p:nvCxnSpPr>
          <p:spPr>
            <a:xfrm rot="10800000">
              <a:off x="6833075" y="1821271"/>
              <a:ext cx="0" cy="1761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9" name="Google Shape;259;p23"/>
            <p:cNvCxnSpPr/>
            <p:nvPr/>
          </p:nvCxnSpPr>
          <p:spPr>
            <a:xfrm rot="10800000" flipH="1">
              <a:off x="6833075" y="3582425"/>
              <a:ext cx="1908900" cy="1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260" name="Google Shape;260;p23"/>
          <p:cNvCxnSpPr/>
          <p:nvPr/>
        </p:nvCxnSpPr>
        <p:spPr>
          <a:xfrm rot="10800000">
            <a:off x="311694" y="3331578"/>
            <a:ext cx="0" cy="131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p23"/>
          <p:cNvCxnSpPr/>
          <p:nvPr/>
        </p:nvCxnSpPr>
        <p:spPr>
          <a:xfrm rot="10800000" flipH="1">
            <a:off x="311694" y="4643462"/>
            <a:ext cx="16497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2" name="Google Shape;262;p23"/>
          <p:cNvSpPr/>
          <p:nvPr/>
        </p:nvSpPr>
        <p:spPr>
          <a:xfrm>
            <a:off x="727331" y="3554794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3"/>
          <p:cNvSpPr/>
          <p:nvPr/>
        </p:nvSpPr>
        <p:spPr>
          <a:xfrm>
            <a:off x="692915" y="3679675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777736" y="3824372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"/>
          <p:cNvSpPr/>
          <p:nvPr/>
        </p:nvSpPr>
        <p:spPr>
          <a:xfrm>
            <a:off x="938672" y="4070707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"/>
          <p:cNvSpPr/>
          <p:nvPr/>
        </p:nvSpPr>
        <p:spPr>
          <a:xfrm>
            <a:off x="1190629" y="4431398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1327000" y="4193334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1290574" y="4309107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"/>
          <p:cNvSpPr/>
          <p:nvPr/>
        </p:nvSpPr>
        <p:spPr>
          <a:xfrm>
            <a:off x="1407327" y="4351795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"/>
          <p:cNvSpPr/>
          <p:nvPr/>
        </p:nvSpPr>
        <p:spPr>
          <a:xfrm>
            <a:off x="833758" y="3505587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3"/>
          <p:cNvSpPr/>
          <p:nvPr/>
        </p:nvSpPr>
        <p:spPr>
          <a:xfrm>
            <a:off x="875153" y="3695543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3"/>
          <p:cNvSpPr/>
          <p:nvPr/>
        </p:nvSpPr>
        <p:spPr>
          <a:xfrm>
            <a:off x="964792" y="3811540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1099845" y="3998218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3"/>
          <p:cNvSpPr/>
          <p:nvPr/>
        </p:nvSpPr>
        <p:spPr>
          <a:xfrm>
            <a:off x="1099845" y="4134702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3"/>
          <p:cNvSpPr/>
          <p:nvPr/>
        </p:nvSpPr>
        <p:spPr>
          <a:xfrm>
            <a:off x="1002190" y="4380887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3"/>
          <p:cNvSpPr/>
          <p:nvPr/>
        </p:nvSpPr>
        <p:spPr>
          <a:xfrm>
            <a:off x="1407327" y="4251220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/>
          <p:nvPr/>
        </p:nvSpPr>
        <p:spPr>
          <a:xfrm>
            <a:off x="1522223" y="4293909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3"/>
          <p:cNvSpPr/>
          <p:nvPr/>
        </p:nvSpPr>
        <p:spPr>
          <a:xfrm>
            <a:off x="850653" y="3592603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3"/>
          <p:cNvSpPr/>
          <p:nvPr/>
        </p:nvSpPr>
        <p:spPr>
          <a:xfrm>
            <a:off x="777736" y="3630467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"/>
          <p:cNvSpPr/>
          <p:nvPr/>
        </p:nvSpPr>
        <p:spPr>
          <a:xfrm>
            <a:off x="938672" y="3969405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3"/>
          <p:cNvSpPr/>
          <p:nvPr/>
        </p:nvSpPr>
        <p:spPr>
          <a:xfrm>
            <a:off x="938672" y="4251220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3"/>
          <p:cNvSpPr/>
          <p:nvPr/>
        </p:nvSpPr>
        <p:spPr>
          <a:xfrm>
            <a:off x="1243864" y="4076816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3"/>
          <p:cNvSpPr/>
          <p:nvPr/>
        </p:nvSpPr>
        <p:spPr>
          <a:xfrm>
            <a:off x="1085348" y="4453115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3"/>
          <p:cNvSpPr/>
          <p:nvPr/>
        </p:nvSpPr>
        <p:spPr>
          <a:xfrm>
            <a:off x="1146728" y="4293909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3"/>
          <p:cNvSpPr/>
          <p:nvPr/>
        </p:nvSpPr>
        <p:spPr>
          <a:xfrm>
            <a:off x="1099975" y="4373512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628294" y="3612681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"/>
          <p:cNvSpPr/>
          <p:nvPr/>
        </p:nvSpPr>
        <p:spPr>
          <a:xfrm>
            <a:off x="584458" y="3708506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510677" y="3630467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"/>
          <p:cNvSpPr/>
          <p:nvPr/>
        </p:nvSpPr>
        <p:spPr>
          <a:xfrm>
            <a:off x="795517" y="3969405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3"/>
          <p:cNvSpPr/>
          <p:nvPr/>
        </p:nvSpPr>
        <p:spPr>
          <a:xfrm>
            <a:off x="1058925" y="4293909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3"/>
          <p:cNvSpPr/>
          <p:nvPr/>
        </p:nvSpPr>
        <p:spPr>
          <a:xfrm>
            <a:off x="1210246" y="4243155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3"/>
          <p:cNvSpPr/>
          <p:nvPr/>
        </p:nvSpPr>
        <p:spPr>
          <a:xfrm>
            <a:off x="1190629" y="4351795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3"/>
          <p:cNvSpPr/>
          <p:nvPr/>
        </p:nvSpPr>
        <p:spPr>
          <a:xfrm>
            <a:off x="1281284" y="4407447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3"/>
          <p:cNvSpPr/>
          <p:nvPr/>
        </p:nvSpPr>
        <p:spPr>
          <a:xfrm>
            <a:off x="626490" y="3534716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3"/>
          <p:cNvSpPr/>
          <p:nvPr/>
        </p:nvSpPr>
        <p:spPr>
          <a:xfrm>
            <a:off x="525649" y="3534716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3"/>
          <p:cNvSpPr/>
          <p:nvPr/>
        </p:nvSpPr>
        <p:spPr>
          <a:xfrm>
            <a:off x="738512" y="3467089"/>
            <a:ext cx="63600" cy="57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3"/>
          <p:cNvSpPr txBox="1"/>
          <p:nvPr/>
        </p:nvSpPr>
        <p:spPr>
          <a:xfrm>
            <a:off x="514200" y="2965788"/>
            <a:ext cx="124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Data</a:t>
            </a:r>
            <a:endParaRPr/>
          </a:p>
        </p:txBody>
      </p:sp>
      <p:sp>
        <p:nvSpPr>
          <p:cNvPr id="298" name="Google Shape;298;p23"/>
          <p:cNvSpPr txBox="1"/>
          <p:nvPr/>
        </p:nvSpPr>
        <p:spPr>
          <a:xfrm>
            <a:off x="2507550" y="2976650"/>
            <a:ext cx="170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Simulate Doublets</a:t>
            </a:r>
            <a:endParaRPr/>
          </a:p>
        </p:txBody>
      </p:sp>
      <p:sp>
        <p:nvSpPr>
          <p:cNvPr id="299" name="Google Shape;299;p23"/>
          <p:cNvSpPr txBox="1"/>
          <p:nvPr/>
        </p:nvSpPr>
        <p:spPr>
          <a:xfrm>
            <a:off x="4717475" y="2976650"/>
            <a:ext cx="170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knn classifier</a:t>
            </a:r>
            <a:endParaRPr/>
          </a:p>
        </p:txBody>
      </p:sp>
      <p:sp>
        <p:nvSpPr>
          <p:cNvPr id="300" name="Google Shape;300;p23"/>
          <p:cNvSpPr txBox="1"/>
          <p:nvPr/>
        </p:nvSpPr>
        <p:spPr>
          <a:xfrm>
            <a:off x="6927412" y="2976650"/>
            <a:ext cx="170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Doublets Removed</a:t>
            </a:r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45382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 dirty="0"/>
              <a:t>Doublet Detection &amp; Removal</a:t>
            </a:r>
            <a:endParaRPr sz="2750" dirty="0"/>
          </a:p>
        </p:txBody>
      </p:sp>
      <p:grpSp>
        <p:nvGrpSpPr>
          <p:cNvPr id="302" name="Google Shape;302;p23"/>
          <p:cNvGrpSpPr/>
          <p:nvPr/>
        </p:nvGrpSpPr>
        <p:grpSpPr>
          <a:xfrm>
            <a:off x="4105360" y="1558908"/>
            <a:ext cx="633103" cy="628067"/>
            <a:chOff x="5230475" y="445025"/>
            <a:chExt cx="213576" cy="246601"/>
          </a:xfrm>
        </p:grpSpPr>
        <p:pic>
          <p:nvPicPr>
            <p:cNvPr id="303" name="Google Shape;303;p23"/>
            <p:cNvPicPr preferRelativeResize="0"/>
            <p:nvPr/>
          </p:nvPicPr>
          <p:blipFill rotWithShape="1">
            <a:blip r:embed="rId3">
              <a:alphaModFix/>
            </a:blip>
            <a:srcRect l="84763" t="15880" r="9109" b="75251"/>
            <a:stretch/>
          </p:blipFill>
          <p:spPr>
            <a:xfrm>
              <a:off x="5230475" y="445025"/>
              <a:ext cx="213576" cy="246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3"/>
            <p:cNvPicPr preferRelativeResize="0"/>
            <p:nvPr/>
          </p:nvPicPr>
          <p:blipFill rotWithShape="1">
            <a:blip r:embed="rId3">
              <a:alphaModFix/>
            </a:blip>
            <a:srcRect l="94572" t="20177" r="3722" b="77604"/>
            <a:stretch/>
          </p:blipFill>
          <p:spPr>
            <a:xfrm rot="-1519043">
              <a:off x="5359749" y="530000"/>
              <a:ext cx="59448" cy="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3"/>
            <p:cNvPicPr preferRelativeResize="0"/>
            <p:nvPr/>
          </p:nvPicPr>
          <p:blipFill rotWithShape="1">
            <a:blip r:embed="rId3">
              <a:alphaModFix/>
            </a:blip>
            <a:srcRect l="94572" t="20177" r="3722" b="77604"/>
            <a:stretch/>
          </p:blipFill>
          <p:spPr>
            <a:xfrm rot="1330542">
              <a:off x="5314625" y="580150"/>
              <a:ext cx="59448" cy="61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23"/>
          <p:cNvGrpSpPr/>
          <p:nvPr/>
        </p:nvGrpSpPr>
        <p:grpSpPr>
          <a:xfrm>
            <a:off x="277376" y="1054363"/>
            <a:ext cx="3335849" cy="1874800"/>
            <a:chOff x="277376" y="1054363"/>
            <a:chExt cx="3335849" cy="1874800"/>
          </a:xfrm>
        </p:grpSpPr>
        <p:pic>
          <p:nvPicPr>
            <p:cNvPr id="307" name="Google Shape;307;p23"/>
            <p:cNvPicPr preferRelativeResize="0"/>
            <p:nvPr/>
          </p:nvPicPr>
          <p:blipFill rotWithShape="1">
            <a:blip r:embed="rId3">
              <a:alphaModFix/>
            </a:blip>
            <a:srcRect l="23716" b="46262"/>
            <a:stretch/>
          </p:blipFill>
          <p:spPr>
            <a:xfrm>
              <a:off x="277376" y="1054363"/>
              <a:ext cx="3335849" cy="187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3"/>
            <p:cNvSpPr txBox="1"/>
            <p:nvPr/>
          </p:nvSpPr>
          <p:spPr>
            <a:xfrm>
              <a:off x="1723650" y="2409875"/>
              <a:ext cx="307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969696"/>
                  </a:solidFill>
                </a:rPr>
                <a:t>,</a:t>
              </a:r>
              <a:endParaRPr>
                <a:solidFill>
                  <a:srgbClr val="969696"/>
                </a:solidFill>
              </a:endParaRPr>
            </a:p>
          </p:txBody>
        </p:sp>
      </p:grpSp>
      <p:sp>
        <p:nvSpPr>
          <p:cNvPr id="309" name="Google Shape;30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10" name="Google Shape;310;p23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grpSp>
        <p:nvGrpSpPr>
          <p:cNvPr id="311" name="Google Shape;311;p23"/>
          <p:cNvGrpSpPr/>
          <p:nvPr/>
        </p:nvGrpSpPr>
        <p:grpSpPr>
          <a:xfrm>
            <a:off x="5124587" y="529875"/>
            <a:ext cx="3896564" cy="1956150"/>
            <a:chOff x="5124587" y="529875"/>
            <a:chExt cx="3896564" cy="1956150"/>
          </a:xfrm>
        </p:grpSpPr>
        <p:pic>
          <p:nvPicPr>
            <p:cNvPr id="312" name="Google Shape;312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24587" y="529875"/>
              <a:ext cx="3896564" cy="1956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23"/>
            <p:cNvSpPr txBox="1"/>
            <p:nvPr/>
          </p:nvSpPr>
          <p:spPr>
            <a:xfrm>
              <a:off x="8248650" y="1892475"/>
              <a:ext cx="7725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425" tIns="27425" rIns="27425" bIns="27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Singlet</a:t>
              </a:r>
              <a:endParaRPr sz="1000"/>
            </a:p>
          </p:txBody>
        </p:sp>
        <p:sp>
          <p:nvSpPr>
            <p:cNvPr id="314" name="Google Shape;314;p23"/>
            <p:cNvSpPr txBox="1"/>
            <p:nvPr/>
          </p:nvSpPr>
          <p:spPr>
            <a:xfrm>
              <a:off x="8248650" y="2085375"/>
              <a:ext cx="7725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425" tIns="27425" rIns="27425" bIns="27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Doublet</a:t>
              </a:r>
              <a:endParaRPr sz="1000"/>
            </a:p>
          </p:txBody>
        </p:sp>
        <p:pic>
          <p:nvPicPr>
            <p:cNvPr id="315" name="Google Shape;315;p23"/>
            <p:cNvPicPr preferRelativeResize="0"/>
            <p:nvPr/>
          </p:nvPicPr>
          <p:blipFill rotWithShape="1">
            <a:blip r:embed="rId4">
              <a:alphaModFix/>
            </a:blip>
            <a:srcRect l="69417" t="51605" r="28382" b="28273"/>
            <a:stretch/>
          </p:blipFill>
          <p:spPr>
            <a:xfrm rot="10639303">
              <a:off x="8383022" y="1939118"/>
              <a:ext cx="128756" cy="347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6" name="Google Shape;316;p23"/>
          <p:cNvSpPr txBox="1"/>
          <p:nvPr/>
        </p:nvSpPr>
        <p:spPr>
          <a:xfrm>
            <a:off x="5124513" y="2486025"/>
            <a:ext cx="389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DePasquale et al. </a:t>
            </a:r>
            <a:r>
              <a:rPr lang="en" sz="1000" i="1">
                <a:solidFill>
                  <a:schemeClr val="dk2"/>
                </a:solidFill>
              </a:rPr>
              <a:t>BioRxiv </a:t>
            </a:r>
            <a:r>
              <a:rPr lang="en" sz="1000">
                <a:solidFill>
                  <a:schemeClr val="dk2"/>
                </a:solidFill>
              </a:rPr>
              <a:t>2018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17" name="Google Shape;317;p23"/>
          <p:cNvSpPr txBox="1"/>
          <p:nvPr/>
        </p:nvSpPr>
        <p:spPr>
          <a:xfrm>
            <a:off x="-3062" y="4806000"/>
            <a:ext cx="389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McGinnis et al. Cell Systems 2019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23" name="Google Shape;32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24" name="Google Shape;3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37" y="1704300"/>
            <a:ext cx="7855926" cy="29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Batch Effect Correction</a:t>
            </a:r>
            <a:endParaRPr sz="2750"/>
          </a:p>
        </p:txBody>
      </p:sp>
      <p:sp>
        <p:nvSpPr>
          <p:cNvPr id="326" name="Google Shape;326;p24"/>
          <p:cNvSpPr txBox="1"/>
          <p:nvPr/>
        </p:nvSpPr>
        <p:spPr>
          <a:xfrm>
            <a:off x="274638" y="628800"/>
            <a:ext cx="8594700" cy="9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log(</a:t>
            </a:r>
            <a:r>
              <a:rPr lang="en" i="1" dirty="0" err="1"/>
              <a:t>μ</a:t>
            </a:r>
            <a:r>
              <a:rPr lang="en" i="1" baseline="-25000" dirty="0" err="1"/>
              <a:t>gcb</a:t>
            </a:r>
            <a:r>
              <a:rPr lang="en" i="1" baseline="-25000" dirty="0"/>
              <a:t> </a:t>
            </a:r>
            <a:r>
              <a:rPr lang="en" i="1" dirty="0"/>
              <a:t>) ~ </a:t>
            </a:r>
            <a:r>
              <a:rPr lang="en" i="1" dirty="0">
                <a:solidFill>
                  <a:schemeClr val="dk1"/>
                </a:solidFill>
              </a:rPr>
              <a:t>log(N</a:t>
            </a:r>
            <a:r>
              <a:rPr lang="en" i="1" baseline="-25000" dirty="0">
                <a:solidFill>
                  <a:schemeClr val="dk1"/>
                </a:solidFill>
              </a:rPr>
              <a:t>b </a:t>
            </a:r>
            <a:r>
              <a:rPr lang="en" i="1" dirty="0">
                <a:solidFill>
                  <a:schemeClr val="dk1"/>
                </a:solidFill>
              </a:rPr>
              <a:t>) + </a:t>
            </a:r>
            <a:r>
              <a:rPr lang="en" sz="1700" i="1" dirty="0">
                <a:latin typeface="Times New Roman"/>
                <a:ea typeface="Times New Roman"/>
                <a:cs typeface="Times New Roman"/>
                <a:sym typeface="Times New Roman"/>
              </a:rPr>
              <a:t>α</a:t>
            </a:r>
            <a:r>
              <a:rPr lang="en" i="1" baseline="-25000" dirty="0" err="1"/>
              <a:t>gs</a:t>
            </a:r>
            <a:r>
              <a:rPr lang="en" i="1" dirty="0"/>
              <a:t> + </a:t>
            </a:r>
            <a:r>
              <a:rPr lang="en" sz="1700" i="1" dirty="0" err="1">
                <a:latin typeface="Times New Roman"/>
                <a:ea typeface="Times New Roman"/>
                <a:cs typeface="Times New Roman"/>
                <a:sym typeface="Times New Roman"/>
              </a:rPr>
              <a:t>γ</a:t>
            </a:r>
            <a:r>
              <a:rPr lang="en" i="1" baseline="-25000" dirty="0" err="1"/>
              <a:t>sb</a:t>
            </a:r>
            <a:r>
              <a:rPr lang="en" dirty="0">
                <a:solidFill>
                  <a:schemeClr val="dk1"/>
                </a:solidFill>
              </a:rPr>
              <a:t>    where g=gene, c=cell, b=batch, s=cluster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Mean genetic expression value is affected by total counts in each batch (</a:t>
            </a:r>
            <a:r>
              <a:rPr lang="en" i="1" dirty="0">
                <a:solidFill>
                  <a:schemeClr val="dk1"/>
                </a:solidFill>
              </a:rPr>
              <a:t>N</a:t>
            </a:r>
            <a:r>
              <a:rPr lang="en" i="1" baseline="-25000" dirty="0">
                <a:solidFill>
                  <a:schemeClr val="dk1"/>
                </a:solidFill>
              </a:rPr>
              <a:t>b</a:t>
            </a:r>
            <a:r>
              <a:rPr lang="en" dirty="0"/>
              <a:t>),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natural expression (</a:t>
            </a:r>
            <a:r>
              <a:rPr lang="en" sz="1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</a:t>
            </a:r>
            <a:r>
              <a:rPr lang="en" i="1" baseline="-25000" dirty="0">
                <a:solidFill>
                  <a:schemeClr val="dk1"/>
                </a:solidFill>
              </a:rPr>
              <a:t>g</a:t>
            </a:r>
            <a:r>
              <a:rPr lang="en" dirty="0"/>
              <a:t>), and cluster-dependent batch effect (</a:t>
            </a:r>
            <a:r>
              <a:rPr lang="en" sz="17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</a:t>
            </a:r>
            <a:r>
              <a:rPr lang="en" i="1" baseline="-25000" dirty="0" err="1">
                <a:solidFill>
                  <a:schemeClr val="dk1"/>
                </a:solidFill>
              </a:rPr>
              <a:t>sb</a:t>
            </a:r>
            <a:r>
              <a:rPr lang="en" dirty="0"/>
              <a:t>)</a:t>
            </a:r>
            <a:endParaRPr dirty="0"/>
          </a:p>
        </p:txBody>
      </p:sp>
      <p:sp>
        <p:nvSpPr>
          <p:cNvPr id="327" name="Google Shape;327;p24"/>
          <p:cNvSpPr txBox="1"/>
          <p:nvPr/>
        </p:nvSpPr>
        <p:spPr>
          <a:xfrm>
            <a:off x="0" y="4804800"/>
            <a:ext cx="346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Korsunski et al. Nature Methods 2019 (“Harmony”)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616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lang="en" sz="2700"/>
              <a:t>Dimensionality Reduction</a:t>
            </a:r>
            <a:endParaRPr sz="2700"/>
          </a:p>
        </p:txBody>
      </p:sp>
      <p:sp>
        <p:nvSpPr>
          <p:cNvPr id="333" name="Google Shape;33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41600" cy="27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Each gene represents a dimension (~10k-D expression)</a:t>
            </a:r>
            <a:br>
              <a:rPr lang="en" sz="1100" dirty="0">
                <a:solidFill>
                  <a:schemeClr val="dk1"/>
                </a:solidFill>
              </a:rPr>
            </a:br>
            <a:endParaRPr lang="en"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Dimensionality reduction is necessary for</a:t>
            </a:r>
            <a:br>
              <a:rPr lang="en" sz="1100" dirty="0">
                <a:solidFill>
                  <a:schemeClr val="dk1"/>
                </a:solidFill>
              </a:rPr>
            </a:br>
            <a:r>
              <a:rPr lang="en" sz="1100" dirty="0">
                <a:solidFill>
                  <a:schemeClr val="dk1"/>
                </a:solidFill>
              </a:rPr>
              <a:t>	visualization of high-dimensional datasets, and</a:t>
            </a:r>
            <a:br>
              <a:rPr lang="en" sz="1100" dirty="0">
                <a:solidFill>
                  <a:schemeClr val="dk1"/>
                </a:solidFill>
              </a:rPr>
            </a:br>
            <a:r>
              <a:rPr lang="en" sz="1100" dirty="0">
                <a:solidFill>
                  <a:schemeClr val="dk1"/>
                </a:solidFill>
              </a:rPr>
              <a:t>	distance estimates in high dimensions are unreliable</a:t>
            </a:r>
            <a:endParaRPr sz="11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UMAP and t-SNE sacrifice global distance measurements</a:t>
            </a:r>
            <a:br>
              <a:rPr lang="en" sz="1100" dirty="0">
                <a:solidFill>
                  <a:schemeClr val="dk1"/>
                </a:solidFill>
              </a:rPr>
            </a:br>
            <a:r>
              <a:rPr lang="en" sz="1100" dirty="0">
                <a:solidFill>
                  <a:schemeClr val="dk1"/>
                </a:solidFill>
              </a:rPr>
              <a:t>	to better capture local distances,</a:t>
            </a:r>
            <a:br>
              <a:rPr lang="en" sz="1100" dirty="0">
                <a:solidFill>
                  <a:schemeClr val="dk1"/>
                </a:solidFill>
              </a:rPr>
            </a:br>
            <a:r>
              <a:rPr lang="en" sz="1100" dirty="0">
                <a:solidFill>
                  <a:schemeClr val="dk1"/>
                </a:solidFill>
              </a:rPr>
              <a:t>	so distances between clusters are not meaningful.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334" name="Google Shape;334;p25"/>
          <p:cNvPicPr preferRelativeResize="0"/>
          <p:nvPr/>
        </p:nvPicPr>
        <p:blipFill rotWithShape="1">
          <a:blip r:embed="rId3">
            <a:alphaModFix/>
          </a:blip>
          <a:srcRect r="50144"/>
          <a:stretch/>
        </p:blipFill>
        <p:spPr>
          <a:xfrm>
            <a:off x="7160381" y="240597"/>
            <a:ext cx="1548238" cy="14597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335" name="Google Shape;33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300" y="2055434"/>
            <a:ext cx="4091125" cy="266783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37" name="Google Shape;337;p25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38" name="Google Shape;338;p25"/>
          <p:cNvSpPr txBox="1"/>
          <p:nvPr/>
        </p:nvSpPr>
        <p:spPr>
          <a:xfrm>
            <a:off x="0" y="478950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Takahashi et al. IEEE Transactions on Visualization and Computer Graphics 2009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6E3267-62CE-107D-CBFD-3572B8EBB046}"/>
              </a:ext>
            </a:extLst>
          </p:cNvPr>
          <p:cNvSpPr/>
          <p:nvPr/>
        </p:nvSpPr>
        <p:spPr>
          <a:xfrm>
            <a:off x="4953301" y="49242"/>
            <a:ext cx="3868450" cy="1787621"/>
          </a:xfrm>
          <a:prstGeom prst="rect">
            <a:avLst/>
          </a:prstGeom>
          <a:solidFill>
            <a:schemeClr val="bg2">
              <a:lumMod val="20000"/>
              <a:lumOff val="80000"/>
              <a:alpha val="4907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88B3CC-6520-29A9-8495-9D685AA077E3}"/>
              </a:ext>
            </a:extLst>
          </p:cNvPr>
          <p:cNvSpPr txBox="1"/>
          <p:nvPr/>
        </p:nvSpPr>
        <p:spPr>
          <a:xfrm>
            <a:off x="5469982" y="567400"/>
            <a:ext cx="11737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</a:t>
            </a:r>
          </a:p>
          <a:p>
            <a:r>
              <a:rPr lang="en-US" dirty="0"/>
              <a:t>Discussion</a:t>
            </a:r>
          </a:p>
          <a:p>
            <a:r>
              <a:rPr lang="en-US" dirty="0"/>
              <a:t>of SVD/PCA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"/>
          <p:cNvSpPr txBox="1">
            <a:spLocks noGrp="1"/>
          </p:cNvSpPr>
          <p:nvPr>
            <p:ph type="title"/>
          </p:nvPr>
        </p:nvSpPr>
        <p:spPr>
          <a:xfrm>
            <a:off x="15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30"/>
              <a:t>PCA vs t-SNE</a:t>
            </a:r>
            <a:endParaRPr sz="2430"/>
          </a:p>
        </p:txBody>
      </p:sp>
      <p:sp>
        <p:nvSpPr>
          <p:cNvPr id="344" name="Google Shape;34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45" name="Google Shape;345;p26"/>
          <p:cNvSpPr txBox="1"/>
          <p:nvPr/>
        </p:nvSpPr>
        <p:spPr>
          <a:xfrm>
            <a:off x="6992950" y="4690675"/>
            <a:ext cx="188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Lectures.GersteinLab.org -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346" name="Google Shape;3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575" y="839700"/>
            <a:ext cx="2438850" cy="19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663" y="2060774"/>
            <a:ext cx="2697299" cy="240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5038" y="2060775"/>
            <a:ext cx="2697299" cy="240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6"/>
          <p:cNvSpPr txBox="1"/>
          <p:nvPr/>
        </p:nvSpPr>
        <p:spPr>
          <a:xfrm>
            <a:off x="0" y="478950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https://</a:t>
            </a:r>
            <a:r>
              <a:rPr lang="en" sz="1000" dirty="0" err="1">
                <a:solidFill>
                  <a:schemeClr val="dk2"/>
                </a:solidFill>
              </a:rPr>
              <a:t>meta.caspershire.net</a:t>
            </a:r>
            <a:r>
              <a:rPr lang="en" sz="1000" dirty="0">
                <a:solidFill>
                  <a:schemeClr val="dk2"/>
                </a:solidFill>
              </a:rPr>
              <a:t>/</a:t>
            </a:r>
            <a:r>
              <a:rPr lang="en" sz="1000" dirty="0" err="1">
                <a:solidFill>
                  <a:schemeClr val="dk2"/>
                </a:solidFill>
              </a:rPr>
              <a:t>umap</a:t>
            </a:r>
            <a:r>
              <a:rPr lang="en" sz="1000" dirty="0">
                <a:solidFill>
                  <a:schemeClr val="dk2"/>
                </a:solidFill>
              </a:rPr>
              <a:t>/ </a:t>
            </a:r>
            <a:endParaRPr sz="10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1454</Words>
  <Application>Microsoft Macintosh PowerPoint</Application>
  <PresentationFormat>On-screen Show (16:9)</PresentationFormat>
  <Paragraphs>260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Courier New</vt:lpstr>
      <vt:lpstr>Merriweather Sans</vt:lpstr>
      <vt:lpstr>Roboto</vt:lpstr>
      <vt:lpstr>Times New Roman</vt:lpstr>
      <vt:lpstr>Simple Light</vt:lpstr>
      <vt:lpstr>Basic-template-i0jhhsb-20160605</vt:lpstr>
      <vt:lpstr>PowerPoint Presentation</vt:lpstr>
      <vt:lpstr>Single-cell vs. bulk RNA</vt:lpstr>
      <vt:lpstr>Single-cell vs. bulk RNA</vt:lpstr>
      <vt:lpstr>Overview of Single Cell Analysis Workflow</vt:lpstr>
      <vt:lpstr>Building the Expression (Count) Matrix</vt:lpstr>
      <vt:lpstr>Doublet Detection &amp; Removal</vt:lpstr>
      <vt:lpstr>Batch Effect Correction</vt:lpstr>
      <vt:lpstr>Dimensionality Reduction</vt:lpstr>
      <vt:lpstr>PCA vs t-SNE</vt:lpstr>
      <vt:lpstr>Loss of Global Distance in UMAP</vt:lpstr>
      <vt:lpstr>Clustering to  Determine  Cell Types</vt:lpstr>
      <vt:lpstr>Louvain Maximizes Modularity  (Calculation of Modularity Q) </vt:lpstr>
      <vt:lpstr>Louvain maximizes modularity (Overall Algorithm Flow)</vt:lpstr>
      <vt:lpstr>Forest Fire Clustering: To Find One Cluster</vt:lpstr>
      <vt:lpstr>Forest Fire Clustering: To Find All Clusters</vt:lpstr>
      <vt:lpstr>Forest Fire Clustering: Internal Validation via Monte Carlo Simulation</vt:lpstr>
      <vt:lpstr>Forrest Fire is Substantially Faster than Louvain</vt:lpstr>
      <vt:lpstr>Imputation</vt:lpstr>
      <vt:lpstr>Transferring Cell-type Annotation</vt:lpstr>
      <vt:lpstr>Using Pseudotime –  going beyond discrete cell-type clusters</vt:lpstr>
      <vt:lpstr>Key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Gerstein, Mark</cp:lastModifiedBy>
  <cp:revision>4</cp:revision>
  <dcterms:modified xsi:type="dcterms:W3CDTF">2023-02-21T00:09:41Z</dcterms:modified>
</cp:coreProperties>
</file>