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906" r:id="rId3"/>
    <p:sldMasterId id="2147483918" r:id="rId4"/>
  </p:sldMasterIdLst>
  <p:notesMasterIdLst>
    <p:notesMasterId r:id="rId15"/>
  </p:notesMasterIdLst>
  <p:sldIdLst>
    <p:sldId id="6370" r:id="rId5"/>
    <p:sldId id="449" r:id="rId6"/>
    <p:sldId id="450" r:id="rId7"/>
    <p:sldId id="451" r:id="rId8"/>
    <p:sldId id="454" r:id="rId9"/>
    <p:sldId id="452" r:id="rId10"/>
    <p:sldId id="453" r:id="rId11"/>
    <p:sldId id="444" r:id="rId12"/>
    <p:sldId id="445" r:id="rId13"/>
    <p:sldId id="446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744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B0670-EAEF-0108-FBE4-69EFB0D21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8BA33-1E4F-FD10-530A-CAC3F30129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AA170D-FBF5-F24E-A3B2-C7E88F1D4EFA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CCD3C1-A6EE-A7A4-F4DC-7D0E6436A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F27EFF-4C97-C758-4991-C47573D13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93854-C8FA-74A1-E54F-6399E5E6CA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8A142-E7A3-5FC0-92EC-E30D8193F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556AB4-65E9-374E-9A86-B0908BDFD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AF999290-1408-A609-0DC3-F5D3E61C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CF9691F-B415-0A45-9FFF-5B9B107404DE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31707D2-857B-121C-9DF6-F91AC4985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907DBEC-320C-F5EB-DC85-6DB05FA36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1663"/>
            <a:ext cx="5129213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DEE992F-3E1B-1B2C-0538-02F37C635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56B6D11-4B1C-8C41-893D-7B06AD136662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65836BC-53D1-441E-3AA0-8F5888277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8A30D55-30AC-3033-AB56-259E90FA6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1663"/>
            <a:ext cx="5129213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FD90BFA-3151-13D0-74CC-299EFB999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49CE99C-D39E-6C42-B352-76DB4855D908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45C0A04-3833-B09A-1106-079412A43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A599B19-CE1A-F028-DDA2-3F64F68A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1663"/>
            <a:ext cx="5129213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37E4-2F88-040A-BA28-CD97FE6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0FED-7001-C14B-BFBD-9D00E8E9FE35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12D8A-787D-13D8-3565-28A4CA59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0A72-0A42-84A2-0604-A1119849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1CBD2-A61F-AA44-8694-F311D9931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8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D0B0-36D0-1112-F3DC-C9E3AF36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4C8F-13F2-EB42-95BC-0048F79985D1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7AB1-F175-D136-1074-3E2D2010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60AD-A67A-FD3D-BBBA-3130C110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303E-4BE2-4A48-80D1-98CA10708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A70B8-A33E-37AE-F1D3-71C932E3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41F2-72B7-5C43-A21B-0F3865EB2745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04130-8353-3316-9058-6FECBEB5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AEB5-5C5E-691B-E4A1-0B71EEB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0C05-9998-944A-8853-3B71142C1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9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5552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0207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7959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1569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508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6499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201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3397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845F-CDD5-7475-B1F9-AF3FAA86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65D8-2E7B-4E4D-8B77-D7985EFDA559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52299-20AD-62CE-A8B9-E2F12255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D805-13F5-BF23-1FC8-8E6F2930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43BC-62B5-8044-A9EE-92631351C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90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2979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6020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3929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9133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2AFB-3CA7-E578-959C-A77D5D75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08AB-DB96-774A-8384-CF7C91370DFA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F31C-5289-FC30-7937-65BADAAE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745C-86A4-6ACB-1276-CED8179E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7E2B-7871-8B4D-B3D5-9072731CF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61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E510-CE4E-D7F7-8A64-6153A8AB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5743-D715-9042-874F-19C7D094F365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9D759-206A-42CD-7EB6-E5742EA4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3DF0-52AA-0547-7F53-9A3C1F2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74EA-BF99-BE42-988E-757DCD04E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518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8FCC9-F66F-6600-29BB-93EE1BB3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E4E5-8FC2-0148-B8AF-A3F03122615E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2D2A-F1D7-B19D-8980-B40B5F1F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53C23-37CA-7725-AD35-26BC0F77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3019-B3B1-1845-8D18-48FAA6479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7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EC3921-D9D7-75B9-16B4-078EF5D4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52B1-814B-A84A-802B-96C64BAEAB7B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CEA1A2-A130-051A-6AB5-50EB51E4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35490B-0449-EDAC-5CAA-32215C9F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11F6-3F69-5D4D-AF02-18CAFB43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98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4803EF-0A07-076A-199E-397A9C8B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6C91-F4BD-F549-BB82-3728EB4CB357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5DABE9-74B6-E589-F393-EFCCAE8D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C388B8-1850-9821-D022-3297B51A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C1F5-A00F-9F47-979B-6CB32EF3A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276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3871A8-8660-6992-22D1-7308ED95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F8BC-C25F-6C4E-8A29-08656101732C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357A84-6C42-2762-9B38-A746B0D4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17C747-9FAE-0C7C-AEFC-D26D5E5A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4350-F1AF-6A4E-900D-0CD045199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5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8C15-C7F2-BCD7-45A4-4F07F633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73CC-B4F9-664C-97E8-5931ECFF9144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D425-0DC3-81FF-A8E5-558DA86C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50240-4EFE-FB05-CCC1-567A1660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52C9-FA84-B645-85C7-DFD0C669B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41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1AF830-A7BC-50EB-74EE-2403B368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374A-0029-0048-91E1-7E4CEE3530D0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2D5FAC-D2FA-686C-2D63-EECBD9F2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5C7E6B-1F84-7E3D-E3F6-2696A11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1244-53AD-934B-92BD-D01997A6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82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F40B6C-CE76-6809-21F2-5BDEDBF6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7A7E-62B6-F848-9F5E-C76E4744A7FF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1BF1AE-C066-4E53-7AD4-DCFDE887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ECD52B-A04D-1B53-97A1-E980D4A5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C387-CBAF-394D-8458-7A8A10306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79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F8FA2-631C-357F-CDD2-00072DB3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A4C7-4230-A34C-B912-03E0D421746B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4D9609-C3B9-C894-5334-2C528A36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28DBFE-BB8B-3BDE-CBE7-4ED5EEB6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C094-5CB0-4747-9A92-265A7ABB2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69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44016-B82D-2B59-485B-B07F2F01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BBF9-5CE7-E94B-BA1A-AF088D3B3545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1074-5169-150D-B046-75EF79CB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749B-DC33-62FD-627C-EDE43C3C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A480-00CB-8241-8A7D-B008AD62C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446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65481-D6BC-8E8C-30C7-B38DBE2A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FB75-1CBC-6644-BCC6-57D7D9286AAC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21C2-A116-3BD2-528C-B88BA89C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31E3-3F4D-CED6-209F-9765C8CB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31D2-830A-BC4B-B381-34FBBB981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18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8554" y="169072"/>
            <a:ext cx="8326891" cy="1244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04ACA1F-8E42-D8FE-E0A4-FFD7D949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F3884F1-FB4D-E7E1-C04C-8D5162C2A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1BFB-3739-E74C-8B5E-1F5EBA7D5B8B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7626B9B-FA59-71AE-E86E-7BC97DDE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10D1-570D-1A48-A38E-C0D4C59DA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33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0B050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65854EC-73AA-2A40-178F-FF7AE023D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57A0E0D-8BB3-A181-E4BC-BD90130A73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4E22-2190-224E-A098-DD17A790CC00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7763A6F-B771-84DF-0CD7-CB4A9E66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A3E7-C4F5-1740-A62C-63AA8B0BA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11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0B050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498C059B-04D1-93ED-2177-F2E21A014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7677FFF-DE96-58A3-4CE2-3704BF6E16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18A0-58C1-5D4E-B2A8-813C241845C5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DB82CFD-A8DD-79A0-9A4F-71C2180E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E206-A518-5C46-9DF8-F07CFC0CF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66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0B050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22609FC8-CC48-38AB-FB4B-52AAE7862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9D422D20-74AA-5A44-CC25-C7C6175733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1284-CA0B-9A44-8B4D-C29977048C08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80949EC-458B-0624-9A24-FC3010B5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E838-F83D-5541-AEDF-E6CB355A3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593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F8C2992F-EE00-61FA-15B4-7EE301327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07FB5DD8-03A7-F8C0-0FA9-7F7DA0369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9AF8-B28B-0B46-BA97-4ACB919DE84A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56E4B0E9-E2F3-4B45-4B3A-5D872DE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D94E-8044-7B49-96DB-49F32AE63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80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08CF4B-7B0B-A55F-C8A9-89220616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D9C7-5FAD-4B4A-8258-2C080F01DC00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68575-A1F0-8FC6-955F-325BE4E6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C9476C-DDC2-6460-4A0B-85CF558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5F5B-6BBB-9E48-B7E0-394E305C8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5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BAD6A-D1A6-BE2A-F331-BBE4956D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E7E3-C27B-754E-A3C1-A8DECA40B2AB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4E7CCA-A69D-EF94-56EF-AB7376C3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587884-ED2C-7035-DCCA-B58582DA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8E8F-6A2D-924F-B66B-FD6810105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9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28FDD8-2B9D-0D10-1757-1701C66A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C78D-0052-F44D-8DAC-606A5E765FB8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DFAB1F-F5F2-77CB-BEF0-BB8BE4B7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7162A7-D845-757D-885A-E27AB19F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02FF-9F93-1242-B9B1-2F1AB83C9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5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A00190-5098-232D-71B6-AD995346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96A6-78D8-2645-AB64-0F56D0C76A68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2E5182-E7D9-E443-E31E-73690551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10B31C-4CB5-E83B-9E53-40FE4A9E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E9DF-203F-8C42-8C03-8D3E6AA2A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04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7C49A6-5F7C-0C48-58F6-38890ADD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3F68-A192-4A47-A94B-AE343DF40498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CFF120-5032-F145-59F9-41362CA0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087651-7171-B60A-D57E-4C193E43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30DA-43B3-E14A-AF0A-8BB67619D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6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276EC5-10E8-F266-6884-93809266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5F5-7681-9D4B-8AA2-3739D7C387AB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EF2E9A-EE62-ACED-3E21-46264B27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2E2BD-C655-5B4C-C2CC-93F32029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E5BC-96CE-6943-814D-CD4BDFE48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1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A299AB-B289-A5D8-CEFF-FB08E46ECC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B2A35A-3B8B-AE10-9903-2C15ABFAAE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0623-7D4E-4723-A444-D2052C213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30048C-221D-304E-B7A2-BB4DA90D3C7F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8381-5286-8FBC-D7CE-4136E89EC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1558-9A9A-A83A-DD47-1A8791AEE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51208B-7F2C-7244-BB89-35AADA324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F43689-5786-49B6-3CB5-523ADDE19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756B5F6-CA0C-D091-27F1-231FAA586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911DB8B2-2423-96E2-B50E-1BE8EA19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panose="020B0604020202020204" pitchFamily="34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E608505B-71F1-3AF0-D47F-12B9DFF597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E47F551-DEC9-3E4F-AFBC-DFA02444F345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b="1">
                <a:solidFill>
                  <a:srgbClr val="808080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panose="020B0604020202020204" pitchFamily="34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panose="020B0604020202020204" pitchFamily="34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FFA68F65-ADFE-EDF1-E264-194CF1BB45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30B6AC45-C99E-E478-3EC0-147F904C00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CD72-F2B8-7432-5B19-AAF7EFDD4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9DF446-53C6-7146-801B-CE29268C0869}" type="datetimeFigureOut">
              <a:rPr lang="en-US" altLang="en-US"/>
              <a:pPr>
                <a:defRPr/>
              </a:pPr>
              <a:t>2/14/23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D265-0567-1311-CB94-14C43D31C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C4CE-09F2-2B10-FD2B-48D0EEA4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17A160-9D12-7B44-8486-27137120B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Holder 2">
            <a:extLst>
              <a:ext uri="{FF2B5EF4-FFF2-40B4-BE49-F238E27FC236}">
                <a16:creationId xmlns:a16="http://schemas.microsoft.com/office/drawing/2014/main" id="{F21A5059-9C2B-80C3-EC80-D87EE880D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65488" y="369888"/>
            <a:ext cx="26130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6627" name="Holder 3">
            <a:extLst>
              <a:ext uri="{FF2B5EF4-FFF2-40B4-BE49-F238E27FC236}">
                <a16:creationId xmlns:a16="http://schemas.microsoft.com/office/drawing/2014/main" id="{5C52E9D4-A0F3-BD33-3C95-D90B8FA63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695450"/>
            <a:ext cx="78136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FBE309E-8A92-0884-511B-935902C535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47BF178-3E2A-F6FF-A0AE-16163F7241A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845515-C614-2A49-8C24-46DF66AC8130}" type="datetimeFigureOut">
              <a:rPr lang="en-US"/>
              <a:pPr>
                <a:defRPr/>
              </a:pPr>
              <a:t>2/14/23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3EB215DF-360D-307C-35DD-85D030C45C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04238" y="6329363"/>
            <a:ext cx="20320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01600">
              <a:lnSpc>
                <a:spcPts val="1413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BC9F7-5E5E-BE4F-A07D-2CB3C21EB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Supervised Datamining – ROC Curves &amp; Cross-validation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(23m8b)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12" y="5846916"/>
            <a:ext cx="3333389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Condensed (with ~1 slide deletion) and re-arranged </a:t>
            </a:r>
            <a:r>
              <a:rPr lang="en-US" altLang="ja-JP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panose="020B0600070205080204" pitchFamily="34" charset="-128"/>
              </a:rPr>
              <a:t>from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22m8b, which is similar to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M8b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26" name="Rectangle 2">
            <a:extLst>
              <a:ext uri="{FF2B5EF4-FFF2-40B4-BE49-F238E27FC236}">
                <a16:creationId xmlns:a16="http://schemas.microsoft.com/office/drawing/2014/main" id="{4947A061-B364-3C93-E623-6580E9DFE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Importance of Balanced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Positive and Negative Examples</a:t>
            </a:r>
          </a:p>
        </p:txBody>
      </p:sp>
      <p:graphicFrame>
        <p:nvGraphicFramePr>
          <p:cNvPr id="48130" name="Object 3">
            <a:extLst>
              <a:ext uri="{FF2B5EF4-FFF2-40B4-BE49-F238E27FC236}">
                <a16:creationId xmlns:a16="http://schemas.microsoft.com/office/drawing/2014/main" id="{68B022CE-E87A-4365-C5B3-88EBCAA961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813" y="1609725"/>
          <a:ext cx="8062912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711950" imgH="4248150" progId="Photoshop.Image.7">
                  <p:embed/>
                </p:oleObj>
              </mc:Choice>
              <mc:Fallback>
                <p:oleObj name="Image" r:id="rId3" imgW="6711950" imgH="424815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609725"/>
                        <a:ext cx="8062912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938AEC6-76EF-D3C9-4315-B348D5D271A0}"/>
              </a:ext>
            </a:extLst>
          </p:cNvPr>
          <p:cNvSpPr/>
          <p:nvPr/>
        </p:nvSpPr>
        <p:spPr>
          <a:xfrm rot="16200000">
            <a:off x="6697663" y="2065337"/>
            <a:ext cx="4406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Jansen, M Gerstein (2004). 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7: 535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>
            <a:extLst>
              <a:ext uri="{FF2B5EF4-FFF2-40B4-BE49-F238E27FC236}">
                <a16:creationId xmlns:a16="http://schemas.microsoft.com/office/drawing/2014/main" id="{527EBB41-DA00-4406-3CC2-A77D3ECEF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Mining: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9029FD8F-E9D9-4A60-8FAE-DA708645A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Assessment, Cross-Validation &amp; ROC Curves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8E902F-6EF1-9552-443C-15D49205F7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375" y="347663"/>
            <a:ext cx="7446963" cy="5127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10" dirty="0"/>
              <a:t>Evaluating </a:t>
            </a:r>
            <a:r>
              <a:rPr sz="3200" spc="-5" dirty="0"/>
              <a:t>performance: What?</a:t>
            </a:r>
            <a:r>
              <a:rPr sz="3200" spc="15" dirty="0"/>
              <a:t> </a:t>
            </a:r>
            <a:r>
              <a:rPr sz="3200" spc="-5" dirty="0"/>
              <a:t>How?</a:t>
            </a:r>
            <a:endParaRPr sz="32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EDEC00-CB48-2A91-610D-32FAC04B6758}"/>
              </a:ext>
            </a:extLst>
          </p:cNvPr>
          <p:cNvSpPr txBox="1"/>
          <p:nvPr/>
        </p:nvSpPr>
        <p:spPr>
          <a:xfrm>
            <a:off x="773113" y="1314450"/>
            <a:ext cx="5270500" cy="2090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69265" algn="l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Palatino-BoldItalic"/>
                <a:ea typeface="+mn-ea"/>
                <a:cs typeface="Palatino-BoldItalic"/>
              </a:rPr>
              <a:t>A.	</a:t>
            </a:r>
            <a:r>
              <a:rPr sz="2400" b="1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Palatino-BoldItalic"/>
                <a:ea typeface="+mn-ea"/>
                <a:cs typeface="Palatino-BoldItalic"/>
              </a:rPr>
              <a:t>What</a:t>
            </a:r>
            <a:r>
              <a:rPr sz="2400" b="1" i="1" dirty="0">
                <a:solidFill>
                  <a:prstClr val="black"/>
                </a:solidFill>
                <a:latin typeface="Palatino-BoldItalic"/>
                <a:ea typeface="+mn-ea"/>
                <a:cs typeface="Palatino-BoldItalic"/>
              </a:rPr>
              <a:t> do we want to</a:t>
            </a:r>
            <a:r>
              <a:rPr sz="2400" b="1" i="1" spc="-30" dirty="0">
                <a:solidFill>
                  <a:prstClr val="black"/>
                </a:solidFill>
                <a:latin typeface="Palatino-BoldItalic"/>
                <a:ea typeface="+mn-ea"/>
                <a:cs typeface="Palatino-BoldItalic"/>
              </a:rPr>
              <a:t> </a:t>
            </a:r>
            <a:r>
              <a:rPr sz="2400" b="1" i="1" spc="-5" dirty="0">
                <a:solidFill>
                  <a:prstClr val="black"/>
                </a:solidFill>
                <a:latin typeface="Palatino-BoldItalic"/>
                <a:ea typeface="+mn-ea"/>
                <a:cs typeface="Palatino-BoldItalic"/>
              </a:rPr>
              <a:t>evaluate?</a:t>
            </a:r>
            <a:endParaRPr sz="2400" dirty="0">
              <a:solidFill>
                <a:prstClr val="black"/>
              </a:solidFill>
              <a:latin typeface="Palatino-BoldItalic"/>
              <a:ea typeface="+mn-ea"/>
              <a:cs typeface="Palatino-BoldItalic"/>
            </a:endParaRPr>
          </a:p>
          <a:p>
            <a:pPr defTabSz="914400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sz="35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235458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solidFill>
                  <a:srgbClr val="C00000"/>
                </a:solidFill>
                <a:latin typeface="Palatino"/>
                <a:ea typeface="+mn-ea"/>
                <a:cs typeface="Palatino"/>
              </a:rPr>
              <a:t>GENERALIZATION</a:t>
            </a:r>
            <a:endParaRPr sz="2400"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defTabSz="914400" eaLnBrk="1" fontAlgn="auto" hangingPunct="1">
              <a:spcBef>
                <a:spcPts val="10"/>
              </a:spcBef>
              <a:spcAft>
                <a:spcPts val="0"/>
              </a:spcAft>
              <a:defRPr/>
            </a:pPr>
            <a:endParaRPr sz="34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24130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Therefore,</a:t>
            </a:r>
            <a:r>
              <a:rPr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it is </a:t>
            </a:r>
            <a:r>
              <a:rPr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mandatory </a:t>
            </a:r>
            <a:r>
              <a:rPr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to </a:t>
            </a:r>
            <a:r>
              <a:rPr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divide your</a:t>
            </a:r>
            <a:r>
              <a:rPr spc="4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dataset: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8831A2-5CC7-2E5C-A5FF-DD44D4F5E6DE}"/>
              </a:ext>
            </a:extLst>
          </p:cNvPr>
          <p:cNvSpPr txBox="1"/>
          <p:nvPr/>
        </p:nvSpPr>
        <p:spPr>
          <a:xfrm>
            <a:off x="1001713" y="4595813"/>
            <a:ext cx="3633787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Alternatively, use Cross</a:t>
            </a:r>
            <a:r>
              <a:rPr spc="-1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Validation:</a:t>
            </a:r>
            <a:endParaRPr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5CF0331-64DC-6CB9-E034-433B75ED5D50}"/>
              </a:ext>
            </a:extLst>
          </p:cNvPr>
          <p:cNvSpPr/>
          <p:nvPr/>
        </p:nvSpPr>
        <p:spPr>
          <a:xfrm>
            <a:off x="2625725" y="3594100"/>
            <a:ext cx="1833563" cy="463550"/>
          </a:xfrm>
          <a:custGeom>
            <a:avLst/>
            <a:gdLst/>
            <a:ahLst/>
            <a:cxnLst/>
            <a:rect l="l" t="t" r="r" b="b"/>
            <a:pathLst>
              <a:path w="1833879" h="462279">
                <a:moveTo>
                  <a:pt x="0" y="461995"/>
                </a:moveTo>
                <a:lnTo>
                  <a:pt x="1833341" y="461995"/>
                </a:lnTo>
                <a:lnTo>
                  <a:pt x="1833341" y="0"/>
                </a:lnTo>
                <a:lnTo>
                  <a:pt x="0" y="0"/>
                </a:lnTo>
                <a:lnTo>
                  <a:pt x="0" y="461995"/>
                </a:lnTo>
                <a:close/>
              </a:path>
            </a:pathLst>
          </a:custGeom>
          <a:solidFill>
            <a:srgbClr val="00D1D1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C2DF4E2-4518-8E86-DC14-21FD8EFDADB9}"/>
              </a:ext>
            </a:extLst>
          </p:cNvPr>
          <p:cNvSpPr/>
          <p:nvPr/>
        </p:nvSpPr>
        <p:spPr>
          <a:xfrm>
            <a:off x="2625725" y="3594100"/>
            <a:ext cx="1833563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0" y="0"/>
                </a:moveTo>
                <a:lnTo>
                  <a:pt x="1833341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C01106B-DE62-73A0-7B8A-BF51038180EE}"/>
              </a:ext>
            </a:extLst>
          </p:cNvPr>
          <p:cNvSpPr/>
          <p:nvPr/>
        </p:nvSpPr>
        <p:spPr>
          <a:xfrm>
            <a:off x="4457700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9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6029BBF-F493-3DB6-1EF4-7BC26D9B2BE5}"/>
              </a:ext>
            </a:extLst>
          </p:cNvPr>
          <p:cNvSpPr/>
          <p:nvPr/>
        </p:nvSpPr>
        <p:spPr>
          <a:xfrm>
            <a:off x="2625725" y="4056063"/>
            <a:ext cx="1833563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1833341" y="0"/>
                </a:moveTo>
                <a:lnTo>
                  <a:pt x="0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F29E5FF-B404-5469-A43C-8FAD13DDDF50}"/>
              </a:ext>
            </a:extLst>
          </p:cNvPr>
          <p:cNvSpPr/>
          <p:nvPr/>
        </p:nvSpPr>
        <p:spPr>
          <a:xfrm>
            <a:off x="2625725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995"/>
                </a:moveTo>
                <a:lnTo>
                  <a:pt x="0" y="0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8421C16-5273-CDB9-72A9-E18220F99B7B}"/>
              </a:ext>
            </a:extLst>
          </p:cNvPr>
          <p:cNvSpPr/>
          <p:nvPr/>
        </p:nvSpPr>
        <p:spPr>
          <a:xfrm>
            <a:off x="4459288" y="3594100"/>
            <a:ext cx="917575" cy="463550"/>
          </a:xfrm>
          <a:custGeom>
            <a:avLst/>
            <a:gdLst/>
            <a:ahLst/>
            <a:cxnLst/>
            <a:rect l="l" t="t" r="r" b="b"/>
            <a:pathLst>
              <a:path w="917575" h="462279">
                <a:moveTo>
                  <a:pt x="0" y="461995"/>
                </a:moveTo>
                <a:lnTo>
                  <a:pt x="917213" y="461995"/>
                </a:lnTo>
                <a:lnTo>
                  <a:pt x="917213" y="0"/>
                </a:lnTo>
                <a:lnTo>
                  <a:pt x="0" y="0"/>
                </a:lnTo>
                <a:lnTo>
                  <a:pt x="0" y="461995"/>
                </a:lnTo>
                <a:close/>
              </a:path>
            </a:pathLst>
          </a:custGeom>
          <a:solidFill>
            <a:srgbClr val="FFA1A1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3F23075-BD66-991C-5551-5E3E37C0FF77}"/>
              </a:ext>
            </a:extLst>
          </p:cNvPr>
          <p:cNvSpPr/>
          <p:nvPr/>
        </p:nvSpPr>
        <p:spPr>
          <a:xfrm>
            <a:off x="4459288" y="3594100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213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EF6D158-9230-9CB0-26EA-7F04D1A78F3F}"/>
              </a:ext>
            </a:extLst>
          </p:cNvPr>
          <p:cNvSpPr/>
          <p:nvPr/>
        </p:nvSpPr>
        <p:spPr>
          <a:xfrm>
            <a:off x="5375275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9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9B76DC6-14BE-AAA0-0C8B-E4331D708A16}"/>
              </a:ext>
            </a:extLst>
          </p:cNvPr>
          <p:cNvSpPr/>
          <p:nvPr/>
        </p:nvSpPr>
        <p:spPr>
          <a:xfrm>
            <a:off x="4459288" y="405606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917213" y="0"/>
                </a:moveTo>
                <a:lnTo>
                  <a:pt x="0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4C441A3-D472-7E89-F2B0-6BF0DD5D54F2}"/>
              </a:ext>
            </a:extLst>
          </p:cNvPr>
          <p:cNvSpPr/>
          <p:nvPr/>
        </p:nvSpPr>
        <p:spPr>
          <a:xfrm>
            <a:off x="4459288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995"/>
                </a:moveTo>
                <a:lnTo>
                  <a:pt x="0" y="0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3191167-E7A6-DFB5-20AA-02698C6F24F8}"/>
              </a:ext>
            </a:extLst>
          </p:cNvPr>
          <p:cNvSpPr/>
          <p:nvPr/>
        </p:nvSpPr>
        <p:spPr>
          <a:xfrm>
            <a:off x="5376863" y="3594100"/>
            <a:ext cx="915987" cy="463550"/>
          </a:xfrm>
          <a:custGeom>
            <a:avLst/>
            <a:gdLst/>
            <a:ahLst/>
            <a:cxnLst/>
            <a:rect l="l" t="t" r="r" b="b"/>
            <a:pathLst>
              <a:path w="916304" h="462279">
                <a:moveTo>
                  <a:pt x="0" y="461995"/>
                </a:moveTo>
                <a:lnTo>
                  <a:pt x="916096" y="461995"/>
                </a:lnTo>
                <a:lnTo>
                  <a:pt x="916096" y="0"/>
                </a:lnTo>
                <a:lnTo>
                  <a:pt x="0" y="0"/>
                </a:lnTo>
                <a:lnTo>
                  <a:pt x="0" y="461995"/>
                </a:lnTo>
                <a:close/>
              </a:path>
            </a:pathLst>
          </a:custGeom>
          <a:solidFill>
            <a:srgbClr val="FF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C3C2395-4FE7-39BF-A316-745FE9491D2E}"/>
              </a:ext>
            </a:extLst>
          </p:cNvPr>
          <p:cNvSpPr/>
          <p:nvPr/>
        </p:nvSpPr>
        <p:spPr>
          <a:xfrm>
            <a:off x="5376863" y="3594100"/>
            <a:ext cx="915987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6096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C184029-B0F9-88A2-E5D2-CCE10C8955DC}"/>
              </a:ext>
            </a:extLst>
          </p:cNvPr>
          <p:cNvSpPr/>
          <p:nvPr/>
        </p:nvSpPr>
        <p:spPr>
          <a:xfrm>
            <a:off x="6292850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995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E12F661-F7FF-757B-562C-A437FD2D9829}"/>
              </a:ext>
            </a:extLst>
          </p:cNvPr>
          <p:cNvSpPr/>
          <p:nvPr/>
        </p:nvSpPr>
        <p:spPr>
          <a:xfrm>
            <a:off x="5376863" y="4056063"/>
            <a:ext cx="915987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916096" y="0"/>
                </a:moveTo>
                <a:lnTo>
                  <a:pt x="0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DBBA2B0-F181-90A7-45C9-C07E647CBD36}"/>
              </a:ext>
            </a:extLst>
          </p:cNvPr>
          <p:cNvSpPr/>
          <p:nvPr/>
        </p:nvSpPr>
        <p:spPr>
          <a:xfrm>
            <a:off x="5376863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995"/>
                </a:moveTo>
                <a:lnTo>
                  <a:pt x="0" y="0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49A4B53-106D-64B5-9FDD-DB6C3170A07F}"/>
              </a:ext>
            </a:extLst>
          </p:cNvPr>
          <p:cNvSpPr/>
          <p:nvPr/>
        </p:nvSpPr>
        <p:spPr>
          <a:xfrm>
            <a:off x="3330575" y="3794125"/>
            <a:ext cx="303213" cy="10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6DECA00-2C0C-F84D-21AB-B33BD02CF921}"/>
              </a:ext>
            </a:extLst>
          </p:cNvPr>
          <p:cNvSpPr/>
          <p:nvPr/>
        </p:nvSpPr>
        <p:spPr>
          <a:xfrm>
            <a:off x="3652838" y="3794125"/>
            <a:ext cx="80962" cy="100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A429841-FEED-4E07-8F63-90AAE0F9BA0F}"/>
              </a:ext>
            </a:extLst>
          </p:cNvPr>
          <p:cNvSpPr/>
          <p:nvPr/>
        </p:nvSpPr>
        <p:spPr>
          <a:xfrm>
            <a:off x="4505325" y="3787775"/>
            <a:ext cx="93663" cy="100013"/>
          </a:xfrm>
          <a:custGeom>
            <a:avLst/>
            <a:gdLst/>
            <a:ahLst/>
            <a:cxnLst/>
            <a:rect l="l" t="t" r="r" b="b"/>
            <a:pathLst>
              <a:path w="93979" h="100329">
                <a:moveTo>
                  <a:pt x="20106" y="0"/>
                </a:moveTo>
                <a:lnTo>
                  <a:pt x="0" y="0"/>
                </a:lnTo>
                <a:lnTo>
                  <a:pt x="38009" y="100297"/>
                </a:lnTo>
                <a:lnTo>
                  <a:pt x="55881" y="100297"/>
                </a:lnTo>
                <a:lnTo>
                  <a:pt x="65702" y="74360"/>
                </a:lnTo>
                <a:lnTo>
                  <a:pt x="46945" y="74360"/>
                </a:lnTo>
                <a:lnTo>
                  <a:pt x="20106" y="0"/>
                </a:lnTo>
                <a:close/>
              </a:path>
              <a:path w="93979" h="100329">
                <a:moveTo>
                  <a:pt x="93859" y="0"/>
                </a:moveTo>
                <a:lnTo>
                  <a:pt x="73753" y="0"/>
                </a:lnTo>
                <a:lnTo>
                  <a:pt x="46945" y="74360"/>
                </a:lnTo>
                <a:lnTo>
                  <a:pt x="65702" y="74360"/>
                </a:lnTo>
                <a:lnTo>
                  <a:pt x="93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6208305-FC9A-E457-5319-3998026BDB89}"/>
              </a:ext>
            </a:extLst>
          </p:cNvPr>
          <p:cNvSpPr/>
          <p:nvPr/>
        </p:nvSpPr>
        <p:spPr>
          <a:xfrm>
            <a:off x="4505325" y="3787775"/>
            <a:ext cx="93663" cy="100013"/>
          </a:xfrm>
          <a:custGeom>
            <a:avLst/>
            <a:gdLst/>
            <a:ahLst/>
            <a:cxnLst/>
            <a:rect l="l" t="t" r="r" b="b"/>
            <a:pathLst>
              <a:path w="93979" h="100329">
                <a:moveTo>
                  <a:pt x="0" y="0"/>
                </a:moveTo>
                <a:lnTo>
                  <a:pt x="20106" y="0"/>
                </a:lnTo>
                <a:lnTo>
                  <a:pt x="46945" y="74360"/>
                </a:lnTo>
                <a:lnTo>
                  <a:pt x="73753" y="0"/>
                </a:lnTo>
                <a:lnTo>
                  <a:pt x="93859" y="0"/>
                </a:lnTo>
                <a:lnTo>
                  <a:pt x="55881" y="100297"/>
                </a:lnTo>
                <a:lnTo>
                  <a:pt x="38009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C2824315-EA71-B97B-1249-E903E5A305F9}"/>
              </a:ext>
            </a:extLst>
          </p:cNvPr>
          <p:cNvSpPr/>
          <p:nvPr/>
        </p:nvSpPr>
        <p:spPr>
          <a:xfrm>
            <a:off x="4595813" y="3787775"/>
            <a:ext cx="96837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56951" y="0"/>
                </a:moveTo>
                <a:lnTo>
                  <a:pt x="39079" y="0"/>
                </a:lnTo>
                <a:lnTo>
                  <a:pt x="0" y="100297"/>
                </a:lnTo>
                <a:lnTo>
                  <a:pt x="20106" y="100297"/>
                </a:lnTo>
                <a:lnTo>
                  <a:pt x="29042" y="76608"/>
                </a:lnTo>
                <a:lnTo>
                  <a:pt x="86848" y="76608"/>
                </a:lnTo>
                <a:lnTo>
                  <a:pt x="80248" y="59697"/>
                </a:lnTo>
                <a:lnTo>
                  <a:pt x="35744" y="59697"/>
                </a:lnTo>
                <a:lnTo>
                  <a:pt x="48015" y="24781"/>
                </a:lnTo>
                <a:lnTo>
                  <a:pt x="66622" y="24781"/>
                </a:lnTo>
                <a:lnTo>
                  <a:pt x="56951" y="0"/>
                </a:lnTo>
                <a:close/>
              </a:path>
              <a:path w="96520" h="100329">
                <a:moveTo>
                  <a:pt x="86848" y="76608"/>
                </a:moveTo>
                <a:lnTo>
                  <a:pt x="68121" y="76608"/>
                </a:lnTo>
                <a:lnTo>
                  <a:pt x="77104" y="100297"/>
                </a:lnTo>
                <a:lnTo>
                  <a:pt x="96093" y="100297"/>
                </a:lnTo>
                <a:lnTo>
                  <a:pt x="86848" y="76608"/>
                </a:lnTo>
                <a:close/>
              </a:path>
              <a:path w="96520" h="100329">
                <a:moveTo>
                  <a:pt x="66622" y="24781"/>
                </a:moveTo>
                <a:lnTo>
                  <a:pt x="48015" y="24781"/>
                </a:lnTo>
                <a:lnTo>
                  <a:pt x="61419" y="59697"/>
                </a:lnTo>
                <a:lnTo>
                  <a:pt x="80248" y="59697"/>
                </a:lnTo>
                <a:lnTo>
                  <a:pt x="66622" y="24781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39D7E45-26D3-B298-542B-067FF56B1418}"/>
              </a:ext>
            </a:extLst>
          </p:cNvPr>
          <p:cNvSpPr/>
          <p:nvPr/>
        </p:nvSpPr>
        <p:spPr>
          <a:xfrm>
            <a:off x="4632325" y="3811588"/>
            <a:ext cx="25400" cy="34925"/>
          </a:xfrm>
          <a:custGeom>
            <a:avLst/>
            <a:gdLst/>
            <a:ahLst/>
            <a:cxnLst/>
            <a:rect l="l" t="t" r="r" b="b"/>
            <a:pathLst>
              <a:path w="26035" h="34925">
                <a:moveTo>
                  <a:pt x="12271" y="0"/>
                </a:moveTo>
                <a:lnTo>
                  <a:pt x="0" y="34915"/>
                </a:lnTo>
                <a:lnTo>
                  <a:pt x="25675" y="34915"/>
                </a:lnTo>
                <a:lnTo>
                  <a:pt x="1227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C4959BB3-E3C2-3763-F171-8CDBDCDD5314}"/>
              </a:ext>
            </a:extLst>
          </p:cNvPr>
          <p:cNvSpPr/>
          <p:nvPr/>
        </p:nvSpPr>
        <p:spPr>
          <a:xfrm>
            <a:off x="4595813" y="3787775"/>
            <a:ext cx="96837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39079" y="0"/>
                </a:moveTo>
                <a:lnTo>
                  <a:pt x="56951" y="0"/>
                </a:lnTo>
                <a:lnTo>
                  <a:pt x="96093" y="100297"/>
                </a:lnTo>
                <a:lnTo>
                  <a:pt x="77104" y="100297"/>
                </a:lnTo>
                <a:lnTo>
                  <a:pt x="68121" y="76608"/>
                </a:lnTo>
                <a:lnTo>
                  <a:pt x="29042" y="76608"/>
                </a:lnTo>
                <a:lnTo>
                  <a:pt x="20106" y="100297"/>
                </a:lnTo>
                <a:lnTo>
                  <a:pt x="0" y="100297"/>
                </a:lnTo>
                <a:lnTo>
                  <a:pt x="3907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E8B5A032-BB27-5D92-4877-302E7CC9B352}"/>
              </a:ext>
            </a:extLst>
          </p:cNvPr>
          <p:cNvSpPr/>
          <p:nvPr/>
        </p:nvSpPr>
        <p:spPr>
          <a:xfrm>
            <a:off x="4702175" y="3870325"/>
            <a:ext cx="71438" cy="17463"/>
          </a:xfrm>
          <a:custGeom>
            <a:avLst/>
            <a:gdLst/>
            <a:ahLst/>
            <a:cxnLst/>
            <a:rect l="l" t="t" r="r" b="b"/>
            <a:pathLst>
              <a:path w="70485" h="18414">
                <a:moveTo>
                  <a:pt x="0" y="17837"/>
                </a:moveTo>
                <a:lnTo>
                  <a:pt x="70371" y="17837"/>
                </a:lnTo>
                <a:lnTo>
                  <a:pt x="70371" y="0"/>
                </a:lnTo>
                <a:lnTo>
                  <a:pt x="0" y="0"/>
                </a:lnTo>
                <a:lnTo>
                  <a:pt x="0" y="17837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0423C7BC-02BF-F47D-C13E-DED55E127978}"/>
              </a:ext>
            </a:extLst>
          </p:cNvPr>
          <p:cNvSpPr/>
          <p:nvPr/>
        </p:nvSpPr>
        <p:spPr>
          <a:xfrm>
            <a:off x="4702175" y="3787775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3185">
                <a:moveTo>
                  <a:pt x="0" y="82818"/>
                </a:moveTo>
                <a:lnTo>
                  <a:pt x="18989" y="82818"/>
                </a:lnTo>
                <a:lnTo>
                  <a:pt x="18989" y="0"/>
                </a:lnTo>
                <a:lnTo>
                  <a:pt x="0" y="0"/>
                </a:lnTo>
                <a:lnTo>
                  <a:pt x="0" y="82818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96CEEB8D-AE1E-766F-BA30-5DDA0F0C3EEB}"/>
              </a:ext>
            </a:extLst>
          </p:cNvPr>
          <p:cNvSpPr/>
          <p:nvPr/>
        </p:nvSpPr>
        <p:spPr>
          <a:xfrm>
            <a:off x="4702175" y="3787775"/>
            <a:ext cx="71438" cy="100013"/>
          </a:xfrm>
          <a:custGeom>
            <a:avLst/>
            <a:gdLst/>
            <a:ahLst/>
            <a:cxnLst/>
            <a:rect l="l" t="t" r="r" b="b"/>
            <a:pathLst>
              <a:path w="70485" h="100329">
                <a:moveTo>
                  <a:pt x="0" y="0"/>
                </a:moveTo>
                <a:lnTo>
                  <a:pt x="18989" y="0"/>
                </a:lnTo>
                <a:lnTo>
                  <a:pt x="18989" y="82261"/>
                </a:lnTo>
                <a:lnTo>
                  <a:pt x="70371" y="82261"/>
                </a:lnTo>
                <a:lnTo>
                  <a:pt x="70371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FD614D0F-4887-B5D6-B9BD-67C8361783A5}"/>
              </a:ext>
            </a:extLst>
          </p:cNvPr>
          <p:cNvSpPr/>
          <p:nvPr/>
        </p:nvSpPr>
        <p:spPr>
          <a:xfrm>
            <a:off x="4797425" y="3787775"/>
            <a:ext cx="0" cy="100013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83"/>
                </a:lnTo>
              </a:path>
            </a:pathLst>
          </a:custGeom>
          <a:ln w="19024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92F90A06-4026-0400-FDC2-44E40A5B1728}"/>
              </a:ext>
            </a:extLst>
          </p:cNvPr>
          <p:cNvSpPr/>
          <p:nvPr/>
        </p:nvSpPr>
        <p:spPr>
          <a:xfrm>
            <a:off x="4826000" y="3787775"/>
            <a:ext cx="82550" cy="100013"/>
          </a:xfrm>
          <a:custGeom>
            <a:avLst/>
            <a:gdLst/>
            <a:ahLst/>
            <a:cxnLst/>
            <a:rect l="l" t="t" r="r" b="b"/>
            <a:pathLst>
              <a:path w="83820" h="100329">
                <a:moveTo>
                  <a:pt x="36861" y="0"/>
                </a:moveTo>
                <a:lnTo>
                  <a:pt x="0" y="0"/>
                </a:lnTo>
                <a:lnTo>
                  <a:pt x="0" y="100297"/>
                </a:lnTo>
                <a:lnTo>
                  <a:pt x="37978" y="100297"/>
                </a:lnTo>
                <a:lnTo>
                  <a:pt x="44680" y="99172"/>
                </a:lnTo>
                <a:lnTo>
                  <a:pt x="51382" y="99172"/>
                </a:lnTo>
                <a:lnTo>
                  <a:pt x="55834" y="98048"/>
                </a:lnTo>
                <a:lnTo>
                  <a:pt x="61419" y="95800"/>
                </a:lnTo>
                <a:lnTo>
                  <a:pt x="65887" y="92380"/>
                </a:lnTo>
                <a:lnTo>
                  <a:pt x="70355" y="90131"/>
                </a:lnTo>
                <a:lnTo>
                  <a:pt x="73706" y="84510"/>
                </a:lnTo>
                <a:lnTo>
                  <a:pt x="75483" y="82261"/>
                </a:lnTo>
                <a:lnTo>
                  <a:pt x="18989" y="82261"/>
                </a:lnTo>
                <a:lnTo>
                  <a:pt x="18989" y="18035"/>
                </a:lnTo>
                <a:lnTo>
                  <a:pt x="76164" y="18035"/>
                </a:lnTo>
                <a:lnTo>
                  <a:pt x="74823" y="15787"/>
                </a:lnTo>
                <a:lnTo>
                  <a:pt x="70355" y="11289"/>
                </a:lnTo>
                <a:lnTo>
                  <a:pt x="65887" y="6745"/>
                </a:lnTo>
                <a:lnTo>
                  <a:pt x="61419" y="4497"/>
                </a:lnTo>
                <a:lnTo>
                  <a:pt x="55834" y="2248"/>
                </a:lnTo>
                <a:lnTo>
                  <a:pt x="48031" y="1124"/>
                </a:lnTo>
                <a:lnTo>
                  <a:pt x="36861" y="0"/>
                </a:lnTo>
                <a:close/>
              </a:path>
              <a:path w="83820" h="100329">
                <a:moveTo>
                  <a:pt x="76164" y="18035"/>
                </a:moveTo>
                <a:lnTo>
                  <a:pt x="46914" y="18035"/>
                </a:lnTo>
                <a:lnTo>
                  <a:pt x="52499" y="20284"/>
                </a:lnTo>
                <a:lnTo>
                  <a:pt x="56951" y="22532"/>
                </a:lnTo>
                <a:lnTo>
                  <a:pt x="60302" y="27030"/>
                </a:lnTo>
                <a:lnTo>
                  <a:pt x="62536" y="32682"/>
                </a:lnTo>
                <a:lnTo>
                  <a:pt x="63653" y="37180"/>
                </a:lnTo>
                <a:lnTo>
                  <a:pt x="64770" y="42801"/>
                </a:lnTo>
                <a:lnTo>
                  <a:pt x="64770" y="57448"/>
                </a:lnTo>
                <a:lnTo>
                  <a:pt x="48031" y="81137"/>
                </a:lnTo>
                <a:lnTo>
                  <a:pt x="44680" y="82261"/>
                </a:lnTo>
                <a:lnTo>
                  <a:pt x="75483" y="82261"/>
                </a:lnTo>
                <a:lnTo>
                  <a:pt x="78174" y="78857"/>
                </a:lnTo>
                <a:lnTo>
                  <a:pt x="80408" y="72111"/>
                </a:lnTo>
                <a:lnTo>
                  <a:pt x="82642" y="61946"/>
                </a:lnTo>
                <a:lnTo>
                  <a:pt x="83759" y="50718"/>
                </a:lnTo>
                <a:lnTo>
                  <a:pt x="82642" y="38304"/>
                </a:lnTo>
                <a:lnTo>
                  <a:pt x="80408" y="27030"/>
                </a:lnTo>
                <a:lnTo>
                  <a:pt x="78174" y="21408"/>
                </a:lnTo>
                <a:lnTo>
                  <a:pt x="76164" y="18035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5A5FE746-C8AB-02E9-B062-AE74667A0D86}"/>
              </a:ext>
            </a:extLst>
          </p:cNvPr>
          <p:cNvSpPr/>
          <p:nvPr/>
        </p:nvSpPr>
        <p:spPr>
          <a:xfrm>
            <a:off x="4845050" y="3805238"/>
            <a:ext cx="46038" cy="65087"/>
          </a:xfrm>
          <a:custGeom>
            <a:avLst/>
            <a:gdLst/>
            <a:ahLst/>
            <a:cxnLst/>
            <a:rect l="l" t="t" r="r" b="b"/>
            <a:pathLst>
              <a:path w="46354" h="64770">
                <a:moveTo>
                  <a:pt x="0" y="0"/>
                </a:moveTo>
                <a:lnTo>
                  <a:pt x="0" y="64225"/>
                </a:lnTo>
                <a:lnTo>
                  <a:pt x="16755" y="64225"/>
                </a:lnTo>
                <a:lnTo>
                  <a:pt x="22340" y="64225"/>
                </a:lnTo>
                <a:lnTo>
                  <a:pt x="25691" y="64225"/>
                </a:lnTo>
                <a:lnTo>
                  <a:pt x="29042" y="63101"/>
                </a:lnTo>
                <a:lnTo>
                  <a:pt x="34611" y="61977"/>
                </a:lnTo>
                <a:lnTo>
                  <a:pt x="37962" y="59697"/>
                </a:lnTo>
                <a:lnTo>
                  <a:pt x="40196" y="57448"/>
                </a:lnTo>
                <a:lnTo>
                  <a:pt x="42430" y="54075"/>
                </a:lnTo>
                <a:lnTo>
                  <a:pt x="43547" y="49578"/>
                </a:lnTo>
                <a:lnTo>
                  <a:pt x="44664" y="45081"/>
                </a:lnTo>
                <a:lnTo>
                  <a:pt x="45781" y="39413"/>
                </a:lnTo>
                <a:lnTo>
                  <a:pt x="45781" y="31558"/>
                </a:lnTo>
                <a:lnTo>
                  <a:pt x="45781" y="24765"/>
                </a:lnTo>
                <a:lnTo>
                  <a:pt x="27925" y="0"/>
                </a:lnTo>
                <a:lnTo>
                  <a:pt x="23457" y="0"/>
                </a:lnTo>
                <a:lnTo>
                  <a:pt x="17872" y="0"/>
                </a:lnTo>
                <a:lnTo>
                  <a:pt x="1005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7ADB8E1E-4794-E065-8E64-78D2319E7A95}"/>
              </a:ext>
            </a:extLst>
          </p:cNvPr>
          <p:cNvSpPr/>
          <p:nvPr/>
        </p:nvSpPr>
        <p:spPr>
          <a:xfrm>
            <a:off x="4826000" y="3787775"/>
            <a:ext cx="82550" cy="100013"/>
          </a:xfrm>
          <a:custGeom>
            <a:avLst/>
            <a:gdLst/>
            <a:ahLst/>
            <a:cxnLst/>
            <a:rect l="l" t="t" r="r" b="b"/>
            <a:pathLst>
              <a:path w="83820" h="100329">
                <a:moveTo>
                  <a:pt x="0" y="0"/>
                </a:moveTo>
                <a:lnTo>
                  <a:pt x="36861" y="0"/>
                </a:lnTo>
                <a:lnTo>
                  <a:pt x="48031" y="1124"/>
                </a:lnTo>
                <a:lnTo>
                  <a:pt x="55834" y="2248"/>
                </a:lnTo>
                <a:lnTo>
                  <a:pt x="61419" y="4497"/>
                </a:lnTo>
                <a:lnTo>
                  <a:pt x="65887" y="6745"/>
                </a:lnTo>
                <a:lnTo>
                  <a:pt x="70355" y="11289"/>
                </a:lnTo>
                <a:lnTo>
                  <a:pt x="74823" y="15787"/>
                </a:lnTo>
                <a:lnTo>
                  <a:pt x="78174" y="21408"/>
                </a:lnTo>
                <a:lnTo>
                  <a:pt x="80408" y="27030"/>
                </a:lnTo>
                <a:lnTo>
                  <a:pt x="82642" y="38304"/>
                </a:lnTo>
                <a:lnTo>
                  <a:pt x="83759" y="50718"/>
                </a:lnTo>
                <a:lnTo>
                  <a:pt x="82642" y="61946"/>
                </a:lnTo>
                <a:lnTo>
                  <a:pt x="80408" y="72111"/>
                </a:lnTo>
                <a:lnTo>
                  <a:pt x="78174" y="78857"/>
                </a:lnTo>
                <a:lnTo>
                  <a:pt x="73706" y="84510"/>
                </a:lnTo>
                <a:lnTo>
                  <a:pt x="70355" y="90131"/>
                </a:lnTo>
                <a:lnTo>
                  <a:pt x="65887" y="92380"/>
                </a:lnTo>
                <a:lnTo>
                  <a:pt x="61419" y="95800"/>
                </a:lnTo>
                <a:lnTo>
                  <a:pt x="55834" y="98048"/>
                </a:lnTo>
                <a:lnTo>
                  <a:pt x="51382" y="99172"/>
                </a:lnTo>
                <a:lnTo>
                  <a:pt x="44680" y="99172"/>
                </a:lnTo>
                <a:lnTo>
                  <a:pt x="37978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7435694F-DD42-A723-05AE-D9443DA8A035}"/>
              </a:ext>
            </a:extLst>
          </p:cNvPr>
          <p:cNvSpPr/>
          <p:nvPr/>
        </p:nvSpPr>
        <p:spPr>
          <a:xfrm>
            <a:off x="4914900" y="3787775"/>
            <a:ext cx="96838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56998" y="0"/>
                </a:moveTo>
                <a:lnTo>
                  <a:pt x="39126" y="0"/>
                </a:lnTo>
                <a:lnTo>
                  <a:pt x="0" y="100297"/>
                </a:lnTo>
                <a:lnTo>
                  <a:pt x="20152" y="100297"/>
                </a:lnTo>
                <a:lnTo>
                  <a:pt x="27956" y="76608"/>
                </a:lnTo>
                <a:lnTo>
                  <a:pt x="86859" y="76608"/>
                </a:lnTo>
                <a:lnTo>
                  <a:pt x="80267" y="59697"/>
                </a:lnTo>
                <a:lnTo>
                  <a:pt x="34658" y="59697"/>
                </a:lnTo>
                <a:lnTo>
                  <a:pt x="48062" y="24781"/>
                </a:lnTo>
                <a:lnTo>
                  <a:pt x="66657" y="24781"/>
                </a:lnTo>
                <a:lnTo>
                  <a:pt x="56998" y="0"/>
                </a:lnTo>
                <a:close/>
              </a:path>
              <a:path w="96520" h="100329">
                <a:moveTo>
                  <a:pt x="86859" y="76608"/>
                </a:moveTo>
                <a:lnTo>
                  <a:pt x="67051" y="76608"/>
                </a:lnTo>
                <a:lnTo>
                  <a:pt x="75987" y="100297"/>
                </a:lnTo>
                <a:lnTo>
                  <a:pt x="96093" y="100297"/>
                </a:lnTo>
                <a:lnTo>
                  <a:pt x="86859" y="76608"/>
                </a:lnTo>
                <a:close/>
              </a:path>
              <a:path w="96520" h="100329">
                <a:moveTo>
                  <a:pt x="66657" y="24781"/>
                </a:moveTo>
                <a:lnTo>
                  <a:pt x="48062" y="24781"/>
                </a:lnTo>
                <a:lnTo>
                  <a:pt x="61466" y="59697"/>
                </a:lnTo>
                <a:lnTo>
                  <a:pt x="80267" y="59697"/>
                </a:lnTo>
                <a:lnTo>
                  <a:pt x="66657" y="24781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41027120-A5B5-CCDF-E0FF-C22BC5C4B6AE}"/>
              </a:ext>
            </a:extLst>
          </p:cNvPr>
          <p:cNvSpPr/>
          <p:nvPr/>
        </p:nvSpPr>
        <p:spPr>
          <a:xfrm>
            <a:off x="4949825" y="3811588"/>
            <a:ext cx="26988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13404" y="0"/>
                </a:moveTo>
                <a:lnTo>
                  <a:pt x="0" y="34915"/>
                </a:lnTo>
                <a:lnTo>
                  <a:pt x="26808" y="34915"/>
                </a:lnTo>
                <a:lnTo>
                  <a:pt x="1340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ED95C874-C0B7-56AE-0682-DB6B78F7FDAD}"/>
              </a:ext>
            </a:extLst>
          </p:cNvPr>
          <p:cNvSpPr/>
          <p:nvPr/>
        </p:nvSpPr>
        <p:spPr>
          <a:xfrm>
            <a:off x="4914900" y="3787775"/>
            <a:ext cx="96838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39126" y="0"/>
                </a:moveTo>
                <a:lnTo>
                  <a:pt x="56998" y="0"/>
                </a:lnTo>
                <a:lnTo>
                  <a:pt x="96093" y="100297"/>
                </a:lnTo>
                <a:lnTo>
                  <a:pt x="75987" y="100297"/>
                </a:lnTo>
                <a:lnTo>
                  <a:pt x="67051" y="76608"/>
                </a:lnTo>
                <a:lnTo>
                  <a:pt x="27956" y="76608"/>
                </a:lnTo>
                <a:lnTo>
                  <a:pt x="20152" y="100297"/>
                </a:lnTo>
                <a:lnTo>
                  <a:pt x="0" y="100297"/>
                </a:lnTo>
                <a:lnTo>
                  <a:pt x="3912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299F286D-E601-F8AE-8717-B58ABD75795E}"/>
              </a:ext>
            </a:extLst>
          </p:cNvPr>
          <p:cNvSpPr/>
          <p:nvPr/>
        </p:nvSpPr>
        <p:spPr>
          <a:xfrm>
            <a:off x="5041900" y="3805238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19020" y="0"/>
                </a:moveTo>
                <a:lnTo>
                  <a:pt x="0" y="0"/>
                </a:lnTo>
                <a:lnTo>
                  <a:pt x="0" y="82261"/>
                </a:lnTo>
                <a:lnTo>
                  <a:pt x="19020" y="82261"/>
                </a:lnTo>
                <a:lnTo>
                  <a:pt x="19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39481481-860A-FD49-BA20-19402584F850}"/>
              </a:ext>
            </a:extLst>
          </p:cNvPr>
          <p:cNvSpPr/>
          <p:nvPr/>
        </p:nvSpPr>
        <p:spPr>
          <a:xfrm>
            <a:off x="5013325" y="3787775"/>
            <a:ext cx="76200" cy="17463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5987" y="0"/>
                </a:moveTo>
                <a:lnTo>
                  <a:pt x="0" y="0"/>
                </a:lnTo>
                <a:lnTo>
                  <a:pt x="0" y="18035"/>
                </a:lnTo>
                <a:lnTo>
                  <a:pt x="75987" y="18035"/>
                </a:lnTo>
                <a:lnTo>
                  <a:pt x="75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F31DF8CB-BE29-B461-704F-EFB2212652ED}"/>
              </a:ext>
            </a:extLst>
          </p:cNvPr>
          <p:cNvSpPr/>
          <p:nvPr/>
        </p:nvSpPr>
        <p:spPr>
          <a:xfrm>
            <a:off x="5013325" y="3787775"/>
            <a:ext cx="76200" cy="100013"/>
          </a:xfrm>
          <a:custGeom>
            <a:avLst/>
            <a:gdLst/>
            <a:ahLst/>
            <a:cxnLst/>
            <a:rect l="l" t="t" r="r" b="b"/>
            <a:pathLst>
              <a:path w="76200" h="100329">
                <a:moveTo>
                  <a:pt x="0" y="0"/>
                </a:moveTo>
                <a:lnTo>
                  <a:pt x="75987" y="0"/>
                </a:lnTo>
                <a:lnTo>
                  <a:pt x="75987" y="18035"/>
                </a:lnTo>
                <a:lnTo>
                  <a:pt x="48062" y="18035"/>
                </a:lnTo>
                <a:lnTo>
                  <a:pt x="48062" y="100297"/>
                </a:lnTo>
                <a:lnTo>
                  <a:pt x="29042" y="100297"/>
                </a:lnTo>
                <a:lnTo>
                  <a:pt x="29042" y="18035"/>
                </a:lnTo>
                <a:lnTo>
                  <a:pt x="0" y="180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F13B0BBC-D7D9-C17E-EDB2-71EE4A3C4E21}"/>
              </a:ext>
            </a:extLst>
          </p:cNvPr>
          <p:cNvSpPr/>
          <p:nvPr/>
        </p:nvSpPr>
        <p:spPr>
          <a:xfrm>
            <a:off x="5111750" y="3787775"/>
            <a:ext cx="0" cy="100013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83"/>
                </a:lnTo>
              </a:path>
            </a:pathLst>
          </a:custGeom>
          <a:ln w="1898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9A629165-9FAE-B014-435A-15FCCBBDBD8C}"/>
              </a:ext>
            </a:extLst>
          </p:cNvPr>
          <p:cNvSpPr/>
          <p:nvPr/>
        </p:nvSpPr>
        <p:spPr>
          <a:xfrm>
            <a:off x="5137150" y="3786188"/>
            <a:ext cx="96838" cy="103187"/>
          </a:xfrm>
          <a:custGeom>
            <a:avLst/>
            <a:gdLst/>
            <a:ahLst/>
            <a:cxnLst/>
            <a:rect l="l" t="t" r="r" b="b"/>
            <a:pathLst>
              <a:path w="96520" h="102870">
                <a:moveTo>
                  <a:pt x="48062" y="0"/>
                </a:moveTo>
                <a:lnTo>
                  <a:pt x="7819" y="19160"/>
                </a:lnTo>
                <a:lnTo>
                  <a:pt x="0" y="51842"/>
                </a:lnTo>
                <a:lnTo>
                  <a:pt x="1117" y="66490"/>
                </a:lnTo>
                <a:lnTo>
                  <a:pt x="33510" y="101421"/>
                </a:lnTo>
                <a:lnTo>
                  <a:pt x="48062" y="102545"/>
                </a:lnTo>
                <a:lnTo>
                  <a:pt x="61466" y="101421"/>
                </a:lnTo>
                <a:lnTo>
                  <a:pt x="72636" y="96924"/>
                </a:lnTo>
                <a:lnTo>
                  <a:pt x="82689" y="89007"/>
                </a:lnTo>
                <a:lnTo>
                  <a:pt x="85658" y="84510"/>
                </a:lnTo>
                <a:lnTo>
                  <a:pt x="48062" y="84510"/>
                </a:lnTo>
                <a:lnTo>
                  <a:pt x="35744" y="83385"/>
                </a:lnTo>
                <a:lnTo>
                  <a:pt x="26808" y="76608"/>
                </a:lnTo>
                <a:lnTo>
                  <a:pt x="20106" y="65365"/>
                </a:lnTo>
                <a:lnTo>
                  <a:pt x="17872" y="50718"/>
                </a:lnTo>
                <a:lnTo>
                  <a:pt x="20106" y="36055"/>
                </a:lnTo>
                <a:lnTo>
                  <a:pt x="26808" y="25905"/>
                </a:lnTo>
                <a:lnTo>
                  <a:pt x="35744" y="19160"/>
                </a:lnTo>
                <a:lnTo>
                  <a:pt x="48062" y="16911"/>
                </a:lnTo>
                <a:lnTo>
                  <a:pt x="84923" y="16911"/>
                </a:lnTo>
                <a:lnTo>
                  <a:pt x="82689" y="13538"/>
                </a:lnTo>
                <a:lnTo>
                  <a:pt x="72636" y="5621"/>
                </a:lnTo>
                <a:lnTo>
                  <a:pt x="61466" y="1124"/>
                </a:lnTo>
                <a:lnTo>
                  <a:pt x="48062" y="0"/>
                </a:lnTo>
                <a:close/>
              </a:path>
              <a:path w="96520" h="102870">
                <a:moveTo>
                  <a:pt x="84923" y="16911"/>
                </a:moveTo>
                <a:lnTo>
                  <a:pt x="48062" y="16911"/>
                </a:lnTo>
                <a:lnTo>
                  <a:pt x="59232" y="19160"/>
                </a:lnTo>
                <a:lnTo>
                  <a:pt x="69285" y="25905"/>
                </a:lnTo>
                <a:lnTo>
                  <a:pt x="74870" y="34931"/>
                </a:lnTo>
                <a:lnTo>
                  <a:pt x="77104" y="50718"/>
                </a:lnTo>
                <a:lnTo>
                  <a:pt x="74870" y="65365"/>
                </a:lnTo>
                <a:lnTo>
                  <a:pt x="69285" y="76608"/>
                </a:lnTo>
                <a:lnTo>
                  <a:pt x="59232" y="83385"/>
                </a:lnTo>
                <a:lnTo>
                  <a:pt x="48062" y="84510"/>
                </a:lnTo>
                <a:lnTo>
                  <a:pt x="85658" y="84510"/>
                </a:lnTo>
                <a:lnTo>
                  <a:pt x="89391" y="78857"/>
                </a:lnTo>
                <a:lnTo>
                  <a:pt x="93859" y="66490"/>
                </a:lnTo>
                <a:lnTo>
                  <a:pt x="96093" y="50718"/>
                </a:lnTo>
                <a:lnTo>
                  <a:pt x="93859" y="36055"/>
                </a:lnTo>
                <a:lnTo>
                  <a:pt x="89391" y="23657"/>
                </a:lnTo>
                <a:lnTo>
                  <a:pt x="84923" y="16911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EEB7639B-168A-8BF4-37DB-84E6AAB5F6C7}"/>
              </a:ext>
            </a:extLst>
          </p:cNvPr>
          <p:cNvSpPr/>
          <p:nvPr/>
        </p:nvSpPr>
        <p:spPr>
          <a:xfrm>
            <a:off x="5154613" y="3803650"/>
            <a:ext cx="60325" cy="66675"/>
          </a:xfrm>
          <a:custGeom>
            <a:avLst/>
            <a:gdLst/>
            <a:ahLst/>
            <a:cxnLst/>
            <a:rect l="l" t="t" r="r" b="b"/>
            <a:pathLst>
              <a:path w="59689" h="67945">
                <a:moveTo>
                  <a:pt x="30190" y="0"/>
                </a:moveTo>
                <a:lnTo>
                  <a:pt x="17872" y="2248"/>
                </a:lnTo>
                <a:lnTo>
                  <a:pt x="8936" y="8994"/>
                </a:lnTo>
                <a:lnTo>
                  <a:pt x="2234" y="19144"/>
                </a:lnTo>
                <a:lnTo>
                  <a:pt x="0" y="33807"/>
                </a:lnTo>
                <a:lnTo>
                  <a:pt x="2234" y="48454"/>
                </a:lnTo>
                <a:lnTo>
                  <a:pt x="8936" y="59697"/>
                </a:lnTo>
                <a:lnTo>
                  <a:pt x="17872" y="66474"/>
                </a:lnTo>
                <a:lnTo>
                  <a:pt x="30190" y="67598"/>
                </a:lnTo>
                <a:lnTo>
                  <a:pt x="41360" y="66474"/>
                </a:lnTo>
                <a:lnTo>
                  <a:pt x="51413" y="59697"/>
                </a:lnTo>
                <a:lnTo>
                  <a:pt x="56998" y="48454"/>
                </a:lnTo>
                <a:lnTo>
                  <a:pt x="59232" y="33807"/>
                </a:lnTo>
                <a:lnTo>
                  <a:pt x="56998" y="18020"/>
                </a:lnTo>
                <a:lnTo>
                  <a:pt x="51413" y="8994"/>
                </a:lnTo>
                <a:lnTo>
                  <a:pt x="41360" y="2248"/>
                </a:lnTo>
                <a:lnTo>
                  <a:pt x="3019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0DD99A06-0388-C4CC-F33B-D186AA83D847}"/>
              </a:ext>
            </a:extLst>
          </p:cNvPr>
          <p:cNvSpPr/>
          <p:nvPr/>
        </p:nvSpPr>
        <p:spPr>
          <a:xfrm>
            <a:off x="5137150" y="3786188"/>
            <a:ext cx="96838" cy="103187"/>
          </a:xfrm>
          <a:custGeom>
            <a:avLst/>
            <a:gdLst/>
            <a:ahLst/>
            <a:cxnLst/>
            <a:rect l="l" t="t" r="r" b="b"/>
            <a:pathLst>
              <a:path w="96520" h="102870">
                <a:moveTo>
                  <a:pt x="48062" y="0"/>
                </a:moveTo>
                <a:lnTo>
                  <a:pt x="89391" y="23657"/>
                </a:lnTo>
                <a:lnTo>
                  <a:pt x="96093" y="50718"/>
                </a:lnTo>
                <a:lnTo>
                  <a:pt x="93859" y="66490"/>
                </a:lnTo>
                <a:lnTo>
                  <a:pt x="61466" y="101421"/>
                </a:lnTo>
                <a:lnTo>
                  <a:pt x="48062" y="102545"/>
                </a:lnTo>
                <a:lnTo>
                  <a:pt x="33510" y="101421"/>
                </a:lnTo>
                <a:lnTo>
                  <a:pt x="1117" y="66490"/>
                </a:lnTo>
                <a:lnTo>
                  <a:pt x="0" y="51842"/>
                </a:lnTo>
                <a:lnTo>
                  <a:pt x="1117" y="38304"/>
                </a:lnTo>
                <a:lnTo>
                  <a:pt x="25691" y="3372"/>
                </a:lnTo>
                <a:lnTo>
                  <a:pt x="4806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0643908A-6EEC-176A-C1BD-DB0AF4769924}"/>
              </a:ext>
            </a:extLst>
          </p:cNvPr>
          <p:cNvSpPr/>
          <p:nvPr/>
        </p:nvSpPr>
        <p:spPr>
          <a:xfrm>
            <a:off x="5248275" y="3787775"/>
            <a:ext cx="79375" cy="100013"/>
          </a:xfrm>
          <a:custGeom>
            <a:avLst/>
            <a:gdLst/>
            <a:ahLst/>
            <a:cxnLst/>
            <a:rect l="l" t="t" r="r" b="b"/>
            <a:pathLst>
              <a:path w="78739" h="100329">
                <a:moveTo>
                  <a:pt x="18989" y="0"/>
                </a:moveTo>
                <a:lnTo>
                  <a:pt x="0" y="0"/>
                </a:lnTo>
                <a:lnTo>
                  <a:pt x="0" y="100297"/>
                </a:lnTo>
                <a:lnTo>
                  <a:pt x="17872" y="100297"/>
                </a:lnTo>
                <a:lnTo>
                  <a:pt x="17872" y="33807"/>
                </a:lnTo>
                <a:lnTo>
                  <a:pt x="39669" y="33807"/>
                </a:lnTo>
                <a:lnTo>
                  <a:pt x="18989" y="0"/>
                </a:lnTo>
                <a:close/>
              </a:path>
              <a:path w="78739" h="100329">
                <a:moveTo>
                  <a:pt x="39669" y="33807"/>
                </a:moveTo>
                <a:lnTo>
                  <a:pt x="17872" y="33807"/>
                </a:lnTo>
                <a:lnTo>
                  <a:pt x="58115" y="100297"/>
                </a:lnTo>
                <a:lnTo>
                  <a:pt x="78221" y="100297"/>
                </a:lnTo>
                <a:lnTo>
                  <a:pt x="78221" y="67614"/>
                </a:lnTo>
                <a:lnTo>
                  <a:pt x="60349" y="67614"/>
                </a:lnTo>
                <a:lnTo>
                  <a:pt x="39669" y="33807"/>
                </a:lnTo>
                <a:close/>
              </a:path>
              <a:path w="78739" h="100329">
                <a:moveTo>
                  <a:pt x="78221" y="0"/>
                </a:moveTo>
                <a:lnTo>
                  <a:pt x="60349" y="0"/>
                </a:lnTo>
                <a:lnTo>
                  <a:pt x="60349" y="67614"/>
                </a:lnTo>
                <a:lnTo>
                  <a:pt x="78221" y="67614"/>
                </a:lnTo>
                <a:lnTo>
                  <a:pt x="78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54DFD54C-B706-2A78-B6AF-83F62E6956D2}"/>
              </a:ext>
            </a:extLst>
          </p:cNvPr>
          <p:cNvSpPr/>
          <p:nvPr/>
        </p:nvSpPr>
        <p:spPr>
          <a:xfrm>
            <a:off x="5248275" y="3787775"/>
            <a:ext cx="79375" cy="100013"/>
          </a:xfrm>
          <a:custGeom>
            <a:avLst/>
            <a:gdLst/>
            <a:ahLst/>
            <a:cxnLst/>
            <a:rect l="l" t="t" r="r" b="b"/>
            <a:pathLst>
              <a:path w="78739" h="100329">
                <a:moveTo>
                  <a:pt x="0" y="0"/>
                </a:moveTo>
                <a:lnTo>
                  <a:pt x="18989" y="0"/>
                </a:lnTo>
                <a:lnTo>
                  <a:pt x="60349" y="67614"/>
                </a:lnTo>
                <a:lnTo>
                  <a:pt x="60349" y="0"/>
                </a:lnTo>
                <a:lnTo>
                  <a:pt x="78221" y="0"/>
                </a:lnTo>
                <a:lnTo>
                  <a:pt x="78221" y="100297"/>
                </a:lnTo>
                <a:lnTo>
                  <a:pt x="58115" y="100297"/>
                </a:lnTo>
                <a:lnTo>
                  <a:pt x="17872" y="33807"/>
                </a:lnTo>
                <a:lnTo>
                  <a:pt x="17872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81D6F606-37BA-AAD7-87C1-4A400B8008D5}"/>
              </a:ext>
            </a:extLst>
          </p:cNvPr>
          <p:cNvSpPr/>
          <p:nvPr/>
        </p:nvSpPr>
        <p:spPr>
          <a:xfrm>
            <a:off x="5683250" y="3786188"/>
            <a:ext cx="342900" cy="103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9E1146E6-BBBB-5894-3120-A3BAC69869F4}"/>
              </a:ext>
            </a:extLst>
          </p:cNvPr>
          <p:cNvSpPr/>
          <p:nvPr/>
        </p:nvSpPr>
        <p:spPr>
          <a:xfrm>
            <a:off x="4940300" y="4838700"/>
            <a:ext cx="2462213" cy="1735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877B2D-92FC-7BD0-45F3-1B8940217E49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Alberto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Paccanaro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E276CF-87C9-5BC8-9C37-E9DF455D4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175" y="376238"/>
            <a:ext cx="5159375" cy="39211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69265" algn="l"/>
              </a:tabLst>
              <a:defRPr/>
            </a:pP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B.	</a:t>
            </a:r>
            <a:r>
              <a:rPr sz="2400" i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-BoldItalic"/>
                <a:cs typeface="Palatino-BoldItalic"/>
              </a:rPr>
              <a:t>How</a:t>
            </a: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Palatino-BoldItalic"/>
                <a:cs typeface="Palatino-BoldItalic"/>
              </a:rPr>
              <a:t>do we </a:t>
            </a: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evaluate</a:t>
            </a:r>
            <a:r>
              <a:rPr sz="2400" i="1" spc="-20" dirty="0">
                <a:solidFill>
                  <a:srgbClr val="000000"/>
                </a:solidFill>
                <a:latin typeface="Palatino-BoldItalic"/>
                <a:cs typeface="Palatino-BoldItalic"/>
              </a:rPr>
              <a:t> </a:t>
            </a: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performance?</a:t>
            </a:r>
            <a:endParaRPr sz="2400">
              <a:latin typeface="Palatino-BoldItalic"/>
              <a:cs typeface="Palatino-BoldItalic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0B6E5D7-8106-6CC3-AF81-E6FD8970D453}"/>
              </a:ext>
            </a:extLst>
          </p:cNvPr>
          <p:cNvSpPr txBox="1"/>
          <p:nvPr/>
        </p:nvSpPr>
        <p:spPr>
          <a:xfrm>
            <a:off x="1108075" y="1247775"/>
            <a:ext cx="300513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2000" dirty="0">
                <a:solidFill>
                  <a:srgbClr val="0070C0"/>
                </a:solidFill>
                <a:latin typeface="Palatino"/>
                <a:ea typeface="+mn-ea"/>
                <a:cs typeface="Palatino"/>
              </a:rPr>
              <a:t>1.	</a:t>
            </a:r>
            <a:r>
              <a:rPr sz="2000" spc="-5" dirty="0">
                <a:solidFill>
                  <a:srgbClr val="0070C0"/>
                </a:solidFill>
                <a:latin typeface="Palatino"/>
                <a:ea typeface="+mn-ea"/>
                <a:cs typeface="Palatino"/>
              </a:rPr>
              <a:t>Classification</a:t>
            </a:r>
            <a:r>
              <a:rPr sz="2000" spc="-15" dirty="0">
                <a:solidFill>
                  <a:srgbClr val="0070C0"/>
                </a:solidFill>
                <a:latin typeface="Palatino"/>
                <a:ea typeface="+mn-ea"/>
                <a:cs typeface="Palatino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Palatino"/>
                <a:ea typeface="+mn-ea"/>
                <a:cs typeface="Palatino"/>
              </a:rPr>
              <a:t>problems</a:t>
            </a:r>
            <a:endParaRPr sz="200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37891" name="object 4">
            <a:extLst>
              <a:ext uri="{FF2B5EF4-FFF2-40B4-BE49-F238E27FC236}">
                <a16:creationId xmlns:a16="http://schemas.microsoft.com/office/drawing/2014/main" id="{D86F3974-F85C-235F-BBAF-5CA88907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5210175"/>
            <a:ext cx="34067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698500" indent="-6858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ts val="100"/>
              </a:spcBef>
            </a:pPr>
            <a:r>
              <a:rPr lang="en-US" altLang="en-US" sz="2000">
                <a:solidFill>
                  <a:srgbClr val="0070C0"/>
                </a:solidFill>
                <a:latin typeface="Palatino" pitchFamily="2" charset="77"/>
              </a:rPr>
              <a:t>2.	Regression problems </a:t>
            </a:r>
            <a:r>
              <a:rPr lang="en-US" altLang="en-US" sz="2000">
                <a:solidFill>
                  <a:srgbClr val="000000"/>
                </a:solidFill>
                <a:latin typeface="Palatino" pitchFamily="2" charset="77"/>
              </a:rPr>
              <a:t> Sum of squares error</a:t>
            </a:r>
          </a:p>
          <a:p>
            <a:pPr defTabSz="914400" eaLnBrk="1" hangingPunct="1">
              <a:spcBef>
                <a:spcPts val="500"/>
              </a:spcBef>
            </a:pPr>
            <a:r>
              <a:rPr lang="en-US" altLang="en-US" sz="2000">
                <a:solidFill>
                  <a:srgbClr val="000000"/>
                </a:solidFill>
                <a:latin typeface="Palatino" pitchFamily="2" charset="77"/>
              </a:rPr>
              <a:t>Root Mean Square error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9C6658F-9A44-0508-6F70-23841A559502}"/>
              </a:ext>
            </a:extLst>
          </p:cNvPr>
          <p:cNvSpPr/>
          <p:nvPr/>
        </p:nvSpPr>
        <p:spPr>
          <a:xfrm>
            <a:off x="1549400" y="2159000"/>
            <a:ext cx="2562225" cy="163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BC6B189-9C82-DBF9-1738-8BA1C4A41BFF}"/>
              </a:ext>
            </a:extLst>
          </p:cNvPr>
          <p:cNvSpPr txBox="1"/>
          <p:nvPr/>
        </p:nvSpPr>
        <p:spPr>
          <a:xfrm>
            <a:off x="5065713" y="1597025"/>
            <a:ext cx="903287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A</a:t>
            </a:r>
            <a:r>
              <a:rPr i="1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cc</a:t>
            </a: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ura</a:t>
            </a:r>
            <a:r>
              <a:rPr i="1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cy</a:t>
            </a:r>
            <a:endParaRPr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0EA1912-6F7F-9316-34C9-BB049DAA9807}"/>
              </a:ext>
            </a:extLst>
          </p:cNvPr>
          <p:cNvSpPr txBox="1"/>
          <p:nvPr/>
        </p:nvSpPr>
        <p:spPr>
          <a:xfrm>
            <a:off x="5065713" y="1778000"/>
            <a:ext cx="3368675" cy="4006850"/>
          </a:xfrm>
          <a:prstGeom prst="rect">
            <a:avLst/>
          </a:prstGeom>
        </p:spPr>
        <p:txBody>
          <a:bodyPr lIns="0" tIns="106680" rIns="0" bIns="0">
            <a:spAutoFit/>
          </a:bodyPr>
          <a:lstStyle/>
          <a:p>
            <a:pPr marL="927100" defTabSz="914400" eaLnBrk="1" fontAlgn="auto" hangingPunct="1">
              <a:spcBef>
                <a:spcPts val="840"/>
              </a:spcBef>
              <a:spcAft>
                <a:spcPts val="0"/>
              </a:spcAft>
              <a:defRPr/>
            </a:pPr>
            <a:r>
              <a:rPr spc="-7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TP+TN/(TP+FP+FP+TN)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12700" defTabSz="914400" eaLnBrk="1" fontAlgn="auto" hangingPunct="1">
              <a:lnSpc>
                <a:spcPts val="2145"/>
              </a:lnSpc>
              <a:spcBef>
                <a:spcPts val="740"/>
              </a:spcBef>
              <a:spcAft>
                <a:spcPts val="0"/>
              </a:spcAft>
              <a:defRPr/>
            </a:pP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Sensitivity </a:t>
            </a:r>
            <a:r>
              <a:rPr i="1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(or</a:t>
            </a: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TPR)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927100" defTabSz="914400" eaLnBrk="1" fontAlgn="auto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13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TP/P </a:t>
            </a:r>
            <a:r>
              <a:rPr spc="-19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=</a:t>
            </a:r>
            <a:r>
              <a:rPr spc="-17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spc="-7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TP/(TP+FN)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12700" defTabSz="914400" eaLnBrk="1" fontAlgn="auto" hangingPunct="1">
              <a:spcBef>
                <a:spcPts val="969"/>
              </a:spcBef>
              <a:spcAft>
                <a:spcPts val="0"/>
              </a:spcAft>
              <a:defRPr/>
            </a:pP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Specificity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927100" defTabSz="914400" eaLnBrk="1" fontAlgn="auto" hangingPunct="1">
              <a:spcBef>
                <a:spcPts val="10"/>
              </a:spcBef>
              <a:spcAft>
                <a:spcPts val="0"/>
              </a:spcAft>
              <a:defRPr/>
            </a:pPr>
            <a:r>
              <a:rPr spc="-13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TN/N </a:t>
            </a:r>
            <a:r>
              <a:rPr spc="-19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= </a:t>
            </a:r>
            <a:r>
              <a:rPr spc="-7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TN/(TN+FP)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12700" defTabSz="914400" eaLnBrk="1" fontAlgn="auto" hangingPunct="1">
              <a:spcBef>
                <a:spcPts val="940"/>
              </a:spcBef>
              <a:spcAft>
                <a:spcPts val="0"/>
              </a:spcAft>
              <a:defRPr/>
            </a:pPr>
            <a:r>
              <a:rPr lang="en-US" i="1" spc="-5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Positive predictive value (PPV)</a:t>
            </a:r>
            <a:br>
              <a:rPr lang="en-US" i="1" spc="-5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</a:br>
            <a:r>
              <a:rPr lang="en-US" i="1" spc="-5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	</a:t>
            </a:r>
            <a:r>
              <a:rPr lang="en-US" spc="-7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TP/(TP+FP)</a:t>
            </a:r>
            <a:endParaRPr lang="en-US"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12700" defTabSz="914400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False positive</a:t>
            </a:r>
            <a:r>
              <a:rPr i="1" spc="-1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rate</a:t>
            </a:r>
            <a:r>
              <a:rPr lang="en-US" i="1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(FPR)</a:t>
            </a:r>
            <a:endParaRPr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927100" defTabSz="91440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pc="-13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FP/N </a:t>
            </a:r>
            <a:r>
              <a:rPr spc="-19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= </a:t>
            </a:r>
            <a:r>
              <a:rPr spc="-7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FP/(FP+TN)</a:t>
            </a:r>
            <a:endParaRPr lang="en-US" spc="-75"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  <a:p>
            <a:pPr marL="12700" defTabSz="914400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en-US" i="1" spc="-5" dirty="0">
                <a:solidFill>
                  <a:prstClr val="black"/>
                </a:solidFill>
                <a:latin typeface="Palatino"/>
                <a:cs typeface="Palatino"/>
              </a:rPr>
              <a:t>False discovery</a:t>
            </a:r>
            <a:r>
              <a:rPr lang="en-US" i="1" spc="-10" dirty="0">
                <a:solidFill>
                  <a:prstClr val="black"/>
                </a:solidFill>
                <a:latin typeface="Palatino"/>
                <a:cs typeface="Palatino"/>
              </a:rPr>
              <a:t> </a:t>
            </a:r>
            <a:r>
              <a:rPr lang="en-US" i="1" spc="-5" dirty="0">
                <a:solidFill>
                  <a:prstClr val="black"/>
                </a:solidFill>
                <a:latin typeface="Palatino"/>
                <a:cs typeface="Palatino"/>
              </a:rPr>
              <a:t>rate (FDR)</a:t>
            </a:r>
            <a:endParaRPr lang="en-US" dirty="0">
              <a:solidFill>
                <a:prstClr val="black"/>
              </a:solidFill>
              <a:latin typeface="Palatino"/>
              <a:cs typeface="Palatino"/>
            </a:endParaRPr>
          </a:p>
          <a:p>
            <a:pPr marL="927100" defTabSz="91440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lang="en-US" spc="-75" dirty="0">
                <a:solidFill>
                  <a:prstClr val="black"/>
                </a:solidFill>
                <a:latin typeface="Palatino"/>
                <a:cs typeface="Palatino"/>
              </a:rPr>
              <a:t>FP/(FP+TP)</a:t>
            </a:r>
          </a:p>
          <a:p>
            <a:pPr marL="927100" defTabSz="91440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endParaRPr lang="en-US" spc="-75" dirty="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37895" name="object 8">
            <a:extLst>
              <a:ext uri="{FF2B5EF4-FFF2-40B4-BE49-F238E27FC236}">
                <a16:creationId xmlns:a16="http://schemas.microsoft.com/office/drawing/2014/main" id="{F91B7C08-28B7-7E83-72AB-983C8EC14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980113"/>
            <a:ext cx="2965450" cy="646112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857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ts val="225"/>
              </a:spcBef>
            </a:pPr>
            <a:r>
              <a:rPr lang="en-US" altLang="en-US" i="1">
                <a:solidFill>
                  <a:srgbClr val="000000"/>
                </a:solidFill>
                <a:latin typeface="Palatino" pitchFamily="2" charset="77"/>
              </a:rPr>
              <a:t>ROC analysis is good for  comparing binary classifiers</a:t>
            </a:r>
            <a:endParaRPr lang="en-US" altLang="en-US">
              <a:solidFill>
                <a:srgbClr val="000000"/>
              </a:solidFill>
              <a:latin typeface="Palatino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C6A927-C22B-1EF9-A47E-3DA9D07C934F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Alberto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Paccanaro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897" name="Rectangle 3">
            <a:extLst>
              <a:ext uri="{FF2B5EF4-FFF2-40B4-BE49-F238E27FC236}">
                <a16:creationId xmlns:a16="http://schemas.microsoft.com/office/drawing/2014/main" id="{953E0866-EC21-6E36-7695-3D7F0FBC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https://en.wikipedia.org/wiki/Sensitivity_and_specificity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>
            <a:extLst>
              <a:ext uri="{FF2B5EF4-FFF2-40B4-BE49-F238E27FC236}">
                <a16:creationId xmlns:a16="http://schemas.microsoft.com/office/drawing/2014/main" id="{FFA1AC48-490A-CF77-B001-08294FBCE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660400"/>
            <a:ext cx="7048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ts val="100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Palatino" pitchFamily="2" charset="77"/>
              </a:rPr>
              <a:t>IMPORTANT: increasing the number of features  may lead to a reduction in performance if the  number of datapoints is not increased. Why?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EECDB0A-54BF-699C-22D7-A129825EB0B2}"/>
              </a:ext>
            </a:extLst>
          </p:cNvPr>
          <p:cNvSpPr txBox="1"/>
          <p:nvPr/>
        </p:nvSpPr>
        <p:spPr>
          <a:xfrm>
            <a:off x="763588" y="6172200"/>
            <a:ext cx="70564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000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This </a:t>
            </a:r>
            <a:r>
              <a:rPr sz="200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is </a:t>
            </a:r>
            <a:r>
              <a:rPr sz="2000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related to the “Curse of Dimensionality” </a:t>
            </a:r>
            <a:r>
              <a:rPr sz="200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Bellman,</a:t>
            </a:r>
            <a:r>
              <a:rPr sz="2000" spc="6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sz="200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1961.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EDB22E-DFE1-7E6E-B0D1-EF7DC1B942BE}"/>
              </a:ext>
            </a:extLst>
          </p:cNvPr>
          <p:cNvSpPr txBox="1"/>
          <p:nvPr/>
        </p:nvSpPr>
        <p:spPr>
          <a:xfrm>
            <a:off x="8593138" y="6356350"/>
            <a:ext cx="101600" cy="2079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2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9</a:t>
            </a:r>
            <a:endParaRPr sz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5A7425C-803F-DC90-45CC-F0793C4EF284}"/>
              </a:ext>
            </a:extLst>
          </p:cNvPr>
          <p:cNvSpPr/>
          <p:nvPr/>
        </p:nvSpPr>
        <p:spPr>
          <a:xfrm>
            <a:off x="2909888" y="2017713"/>
            <a:ext cx="2232025" cy="3781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71056-E9EC-2DC4-313E-1A795B7D338B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Alberto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Paccanaro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105F67-0D90-B818-AC68-090188C77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8850" y="268288"/>
            <a:ext cx="6543675" cy="4524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800" dirty="0"/>
              <a:t>Model dimensionality and</a:t>
            </a:r>
            <a:r>
              <a:rPr sz="2800" spc="-65" dirty="0"/>
              <a:t> </a:t>
            </a:r>
            <a:r>
              <a:rPr sz="2800" dirty="0"/>
              <a:t>overfitting</a:t>
            </a:r>
          </a:p>
        </p:txBody>
      </p:sp>
      <p:sp>
        <p:nvSpPr>
          <p:cNvPr id="40962" name="object 3">
            <a:extLst>
              <a:ext uri="{FF2B5EF4-FFF2-40B4-BE49-F238E27FC236}">
                <a16:creationId xmlns:a16="http://schemas.microsoft.com/office/drawing/2014/main" id="{6B12216B-3F3D-4802-D77B-E15F29467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1073150"/>
            <a:ext cx="47244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636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ts val="675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given the red dots.</a:t>
            </a:r>
          </a:p>
          <a:p>
            <a:pPr defTabSz="914400" eaLnBrk="1" hangingPunct="1">
              <a:spcBef>
                <a:spcPts val="575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assume that they are noisy samples from a  signal/(function) – the blue curve – which we do not  have (we only have the red dots).</a:t>
            </a:r>
          </a:p>
          <a:p>
            <a:pPr defTabSz="914400" eaLnBrk="1" hangingPunct="1">
              <a:lnSpc>
                <a:spcPct val="101000"/>
              </a:lnSpc>
              <a:spcBef>
                <a:spcPts val="600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predict new points, i.e. the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coordinates  for other values of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&gt; 1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 eaLnBrk="1" hangingPunct="1">
              <a:lnSpc>
                <a:spcPct val="101000"/>
              </a:lnSpc>
              <a:spcBef>
                <a:spcPts val="575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model needs to approximate the blue function.  We decide to do it with polynomials.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B87D2-3705-1805-97FD-69445D71AFEF}"/>
              </a:ext>
            </a:extLst>
          </p:cNvPr>
          <p:cNvSpPr txBox="1"/>
          <p:nvPr/>
        </p:nvSpPr>
        <p:spPr>
          <a:xfrm>
            <a:off x="400050" y="5626100"/>
            <a:ext cx="130810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Degree 1</a:t>
            </a:r>
            <a:r>
              <a:rPr sz="1100" spc="-9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polynomial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E329E4A-C1E8-891B-CC88-3F9AD7B10321}"/>
              </a:ext>
            </a:extLst>
          </p:cNvPr>
          <p:cNvSpPr txBox="1"/>
          <p:nvPr/>
        </p:nvSpPr>
        <p:spPr>
          <a:xfrm>
            <a:off x="2649538" y="5626100"/>
            <a:ext cx="130810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Degree 2</a:t>
            </a:r>
            <a:r>
              <a:rPr sz="1100" spc="-9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polynomial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7E724A5-3241-63CC-2383-1F25124B0BBF}"/>
              </a:ext>
            </a:extLst>
          </p:cNvPr>
          <p:cNvSpPr txBox="1"/>
          <p:nvPr/>
        </p:nvSpPr>
        <p:spPr>
          <a:xfrm>
            <a:off x="4965700" y="5626100"/>
            <a:ext cx="1306513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Degree 3</a:t>
            </a:r>
            <a:r>
              <a:rPr sz="1100" spc="-9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polynomial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5936545-E759-AB4A-395E-84819D5FD3F9}"/>
              </a:ext>
            </a:extLst>
          </p:cNvPr>
          <p:cNvSpPr txBox="1"/>
          <p:nvPr/>
        </p:nvSpPr>
        <p:spPr>
          <a:xfrm>
            <a:off x="7221538" y="5626100"/>
            <a:ext cx="138430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Degree 10</a:t>
            </a:r>
            <a:r>
              <a:rPr sz="1100" spc="-9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polynomial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6B1D82E-B439-AE15-50F4-2502A9AA7A03}"/>
              </a:ext>
            </a:extLst>
          </p:cNvPr>
          <p:cNvSpPr txBox="1"/>
          <p:nvPr/>
        </p:nvSpPr>
        <p:spPr>
          <a:xfrm>
            <a:off x="1168400" y="6211888"/>
            <a:ext cx="33416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000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Which one </a:t>
            </a:r>
            <a:r>
              <a:rPr sz="2000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is best? </a:t>
            </a:r>
            <a:r>
              <a:rPr sz="2000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And</a:t>
            </a:r>
            <a:r>
              <a:rPr sz="2000" spc="-13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Palatino"/>
                <a:ea typeface="+mn-ea"/>
                <a:cs typeface="Palatino"/>
              </a:rPr>
              <a:t>why?</a:t>
            </a:r>
            <a:endParaRPr sz="2000">
              <a:solidFill>
                <a:prstClr val="black"/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A6325D2-1718-F445-FD00-F970505C695A}"/>
              </a:ext>
            </a:extLst>
          </p:cNvPr>
          <p:cNvSpPr/>
          <p:nvPr/>
        </p:nvSpPr>
        <p:spPr>
          <a:xfrm>
            <a:off x="6970713" y="4062413"/>
            <a:ext cx="1882775" cy="1468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72969EC-8786-B080-AAE7-501A20701E98}"/>
              </a:ext>
            </a:extLst>
          </p:cNvPr>
          <p:cNvSpPr/>
          <p:nvPr/>
        </p:nvSpPr>
        <p:spPr>
          <a:xfrm>
            <a:off x="4714875" y="4062413"/>
            <a:ext cx="1882775" cy="1468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4260533-BEA6-8C21-9AE5-DA841CB51710}"/>
              </a:ext>
            </a:extLst>
          </p:cNvPr>
          <p:cNvSpPr/>
          <p:nvPr/>
        </p:nvSpPr>
        <p:spPr>
          <a:xfrm>
            <a:off x="203200" y="4062413"/>
            <a:ext cx="1882775" cy="1468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C52A6EE-AAAA-E039-841A-4E2B02C288BD}"/>
              </a:ext>
            </a:extLst>
          </p:cNvPr>
          <p:cNvSpPr/>
          <p:nvPr/>
        </p:nvSpPr>
        <p:spPr>
          <a:xfrm>
            <a:off x="914400" y="1658938"/>
            <a:ext cx="1882775" cy="1466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8A4BFDF-FCBF-E4FC-481A-98B38752CDD1}"/>
              </a:ext>
            </a:extLst>
          </p:cNvPr>
          <p:cNvSpPr/>
          <p:nvPr/>
        </p:nvSpPr>
        <p:spPr>
          <a:xfrm>
            <a:off x="2459038" y="4062413"/>
            <a:ext cx="1882775" cy="1468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5EEBC-AA06-162C-3C86-A031DC95BCBA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Alberto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Paccanaro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>
            <a:extLst>
              <a:ext uri="{FF2B5EF4-FFF2-40B4-BE49-F238E27FC236}">
                <a16:creationId xmlns:a16="http://schemas.microsoft.com/office/drawing/2014/main" id="{6C4A0D9F-A6C7-E8B3-0C11-07F0B0BE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175" y="688975"/>
            <a:ext cx="6821488" cy="6350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altLang="en-US" sz="2000" b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Palatino" pitchFamily="2" charset="77"/>
              </a:rPr>
              <a:t>How does the GENERALIZATION performance vary, as we  increase the complexity of the polynomial?</a:t>
            </a:r>
            <a:endParaRPr lang="en-US" altLang="en-US" sz="2000">
              <a:latin typeface="Palatino" pitchFamily="2" charset="77"/>
              <a:ea typeface="Palatino" pitchFamily="2" charset="77"/>
              <a:cs typeface="Palatino" pitchFamily="2" charset="77"/>
            </a:endParaRPr>
          </a:p>
        </p:txBody>
      </p:sp>
      <p:sp>
        <p:nvSpPr>
          <p:cNvPr id="41986" name="object 3">
            <a:extLst>
              <a:ext uri="{FF2B5EF4-FFF2-40B4-BE49-F238E27FC236}">
                <a16:creationId xmlns:a16="http://schemas.microsoft.com/office/drawing/2014/main" id="{7D6EB767-FE3A-A96D-D513-40263B16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008438"/>
            <a:ext cx="75279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845" rIns="0" bIns="0">
            <a:spAutoFit/>
          </a:bodyPr>
          <a:lstStyle>
            <a:lvl1pPr marL="469900" indent="-4572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ts val="2825"/>
              </a:lnSpc>
              <a:spcBef>
                <a:spcPts val="238"/>
              </a:spcBef>
              <a:buFontTx/>
              <a:buChar char="•"/>
            </a:pPr>
            <a:r>
              <a:rPr lang="en-US" altLang="en-US" sz="240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Occam's razor </a:t>
            </a:r>
            <a:r>
              <a:rPr lang="en-US" altLang="en-US" sz="2400" i="1">
                <a:solidFill>
                  <a:srgbClr val="0070C0"/>
                </a:solidFill>
                <a:latin typeface="Palatino" pitchFamily="2" charset="77"/>
              </a:rPr>
              <a:t>(William of Occam, ~1300): </a:t>
            </a:r>
            <a:r>
              <a:rPr lang="en-US" altLang="en-US" sz="2400">
                <a:solidFill>
                  <a:srgbClr val="0070C0"/>
                </a:solidFill>
                <a:latin typeface="Palatino" pitchFamily="2" charset="77"/>
              </a:rPr>
              <a:t>Accept the  simplest explanation that fits the data.</a:t>
            </a:r>
            <a:endParaRPr lang="en-US" altLang="en-US" sz="2400">
              <a:solidFill>
                <a:srgbClr val="000000"/>
              </a:solidFill>
              <a:latin typeface="Palatino" pitchFamily="2" charset="77"/>
            </a:endParaRPr>
          </a:p>
          <a:p>
            <a:pPr defTabSz="914400" eaLnBrk="1" hangingPunct="1">
              <a:spcBef>
                <a:spcPts val="13"/>
              </a:spcBef>
            </a:pPr>
            <a:endParaRPr lang="en-US" altLang="en-US" sz="33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4400" eaLnBrk="1" hangingPunct="1"/>
            <a:r>
              <a:rPr lang="en-US" altLang="en-US" sz="2000">
                <a:solidFill>
                  <a:srgbClr val="000000"/>
                </a:solidFill>
                <a:latin typeface="Palatino" pitchFamily="2" charset="77"/>
              </a:rPr>
              <a:t>We should prefer simpler models to more complex models, and  this preference should be traded off against the extent to which the  model fits the data.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1A2529-9979-1358-BD2F-4DAF92101D18}"/>
              </a:ext>
            </a:extLst>
          </p:cNvPr>
          <p:cNvSpPr txBox="1"/>
          <p:nvPr/>
        </p:nvSpPr>
        <p:spPr>
          <a:xfrm>
            <a:off x="8593138" y="6356350"/>
            <a:ext cx="101600" cy="2079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4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2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8</a:t>
            </a:r>
            <a:endParaRPr sz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93F0C99-3838-5C78-0F41-77CE5C3CF7D7}"/>
              </a:ext>
            </a:extLst>
          </p:cNvPr>
          <p:cNvSpPr/>
          <p:nvPr/>
        </p:nvSpPr>
        <p:spPr>
          <a:xfrm>
            <a:off x="2924175" y="1633538"/>
            <a:ext cx="2743200" cy="213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D3407-CEF9-71E2-DEF5-EBAFEB9D10A1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Alberto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Paccanaro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0" name="Rectangle 2">
            <a:extLst>
              <a:ext uri="{FF2B5EF4-FFF2-40B4-BE49-F238E27FC236}">
                <a16:creationId xmlns:a16="http://schemas.microsoft.com/office/drawing/2014/main" id="{4F24C7B6-0A24-0B85-4349-496B32C59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Comparison of Predictions against a Positive and Negative Gold Standard</a:t>
            </a:r>
          </a:p>
        </p:txBody>
      </p:sp>
      <p:graphicFrame>
        <p:nvGraphicFramePr>
          <p:cNvPr id="44034" name="Object 3">
            <a:extLst>
              <a:ext uri="{FF2B5EF4-FFF2-40B4-BE49-F238E27FC236}">
                <a16:creationId xmlns:a16="http://schemas.microsoft.com/office/drawing/2014/main" id="{2C117BB3-1D91-8AFC-29DC-A2D26D1E7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175" y="1903413"/>
          <a:ext cx="417671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17950" imgH="1162050" progId="Photoshop.Image.7">
                  <p:embed/>
                </p:oleObj>
              </mc:Choice>
              <mc:Fallback>
                <p:oleObj name="Image" r:id="rId3" imgW="3917950" imgH="116205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30" r="51570"/>
                      <a:stretch>
                        <a:fillRect/>
                      </a:stretch>
                    </p:blipFill>
                    <p:spPr bwMode="auto">
                      <a:xfrm>
                        <a:off x="130175" y="1903413"/>
                        <a:ext cx="417671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4">
            <a:extLst>
              <a:ext uri="{FF2B5EF4-FFF2-40B4-BE49-F238E27FC236}">
                <a16:creationId xmlns:a16="http://schemas.microsoft.com/office/drawing/2014/main" id="{9B8A3C5A-15B9-CE76-1795-E1A3EFEB5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4824413"/>
            <a:ext cx="3778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Threshold "predictions" at different levels and compare to + and - gold standards</a:t>
            </a:r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E6854283-CB1A-FCB4-F346-2CDBCC3F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5554663"/>
            <a:ext cx="2505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ROC plot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(cross validated)</a:t>
            </a:r>
          </a:p>
        </p:txBody>
      </p:sp>
      <p:graphicFrame>
        <p:nvGraphicFramePr>
          <p:cNvPr id="44037" name="Object 6">
            <a:extLst>
              <a:ext uri="{FF2B5EF4-FFF2-40B4-BE49-F238E27FC236}">
                <a16:creationId xmlns:a16="http://schemas.microsoft.com/office/drawing/2014/main" id="{3CC8A23B-9EB2-2C76-29D5-A4F96F80B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875" y="1881188"/>
          <a:ext cx="3684588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17950" imgH="1162050" progId="Photoshop.Image.7">
                  <p:embed/>
                </p:oleObj>
              </mc:Choice>
              <mc:Fallback>
                <p:oleObj name="Image" r:id="rId5" imgW="3917950" imgH="1162050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268"/>
                      <a:stretch>
                        <a:fillRect/>
                      </a:stretch>
                    </p:blipFill>
                    <p:spPr bwMode="auto">
                      <a:xfrm>
                        <a:off x="4714875" y="1881188"/>
                        <a:ext cx="3684588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7">
            <a:extLst>
              <a:ext uri="{FF2B5EF4-FFF2-40B4-BE49-F238E27FC236}">
                <a16:creationId xmlns:a16="http://schemas.microsoft.com/office/drawing/2014/main" id="{2987B9E3-5A7B-B99B-20CE-37D55DBC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4800600"/>
            <a:ext cx="195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"Error Rate” (FP/N)</a:t>
            </a:r>
          </a:p>
        </p:txBody>
      </p:sp>
      <p:sp>
        <p:nvSpPr>
          <p:cNvPr id="44039" name="Text Box 8">
            <a:extLst>
              <a:ext uri="{FF2B5EF4-FFF2-40B4-BE49-F238E27FC236}">
                <a16:creationId xmlns:a16="http://schemas.microsoft.com/office/drawing/2014/main" id="{C0FD14F1-2347-30A1-5FF8-C078D8CF5A0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91437" y="2925247"/>
            <a:ext cx="195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"Coverage” (TP/P)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0C7FFD-E289-5DDC-9E64-7DEAA1E97737}"/>
              </a:ext>
            </a:extLst>
          </p:cNvPr>
          <p:cNvSpPr/>
          <p:nvPr/>
        </p:nvSpPr>
        <p:spPr>
          <a:xfrm rot="16200000">
            <a:off x="6697663" y="2065337"/>
            <a:ext cx="4406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Jansen, M Gerstein (2004). 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7: 535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2">
            <a:extLst>
              <a:ext uri="{FF2B5EF4-FFF2-40B4-BE49-F238E27FC236}">
                <a16:creationId xmlns:a16="http://schemas.microsoft.com/office/drawing/2014/main" id="{DE91796B-A40C-C8CE-0EB3-8EE3DF7C9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" y="460375"/>
          <a:ext cx="8107363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026150" imgH="4616450" progId="Photoshop.Image.7">
                  <p:embed/>
                </p:oleObj>
              </mc:Choice>
              <mc:Fallback>
                <p:oleObj name="Image" r:id="rId3" imgW="6026150" imgH="461645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60375"/>
                        <a:ext cx="8107363" cy="621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6579" name="Rectangle 3">
            <a:extLst>
              <a:ext uri="{FF2B5EF4-FFF2-40B4-BE49-F238E27FC236}">
                <a16:creationId xmlns:a16="http://schemas.microsoft.com/office/drawing/2014/main" id="{6400C3F7-02FE-87DA-0C59-EC7866E0C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4200" y="195263"/>
            <a:ext cx="3240088" cy="20462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j-cs"/>
              </a:rPr>
              <a:t>Effect on Predictions of Large Number of Negatives</a:t>
            </a:r>
            <a:br>
              <a:rPr lang="en-US" sz="2000" dirty="0">
                <a:cs typeface="+mj-cs"/>
              </a:rPr>
            </a:br>
            <a:r>
              <a:rPr lang="en-US" sz="1400" dirty="0">
                <a:cs typeface="+mj-cs"/>
              </a:rPr>
              <a:t>(e.g. terrorist identification or breast cancer screening)</a:t>
            </a:r>
            <a:endParaRPr lang="en-US" sz="2000" dirty="0">
              <a:cs typeface="+mj-cs"/>
            </a:endParaRPr>
          </a:p>
        </p:txBody>
      </p:sp>
      <p:sp>
        <p:nvSpPr>
          <p:cNvPr id="46083" name="Comment 5">
            <a:extLst>
              <a:ext uri="{FF2B5EF4-FFF2-40B4-BE49-F238E27FC236}">
                <a16:creationId xmlns:a16="http://schemas.microsoft.com/office/drawing/2014/main" id="{5CBADB02-02E7-B1F7-BC77-A87F5BCDAECB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3125" y="4011613"/>
            <a:ext cx="20638" cy="26987"/>
          </a:xfrm>
          <a:custGeom>
            <a:avLst/>
            <a:gdLst>
              <a:gd name="T0" fmla="*/ 2147483646 w 55"/>
              <a:gd name="T1" fmla="*/ 2147483646 h 75"/>
              <a:gd name="T2" fmla="*/ 2147483646 w 55"/>
              <a:gd name="T3" fmla="*/ 2147483646 h 75"/>
              <a:gd name="T4" fmla="*/ 2147483646 w 55"/>
              <a:gd name="T5" fmla="*/ 2147483646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" h="75" extrusionOk="0">
                <a:moveTo>
                  <a:pt x="30" y="74"/>
                </a:moveTo>
                <a:cubicBezTo>
                  <a:pt x="23" y="62"/>
                  <a:pt x="-18" y="7"/>
                  <a:pt x="12" y="0"/>
                </a:cubicBezTo>
                <a:cubicBezTo>
                  <a:pt x="34" y="5"/>
                  <a:pt x="40" y="8"/>
                  <a:pt x="54" y="3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Comment 6">
            <a:extLst>
              <a:ext uri="{FF2B5EF4-FFF2-40B4-BE49-F238E27FC236}">
                <a16:creationId xmlns:a16="http://schemas.microsoft.com/office/drawing/2014/main" id="{4C0E9056-3908-45B4-CBD5-89578C95765C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925" y="3482975"/>
            <a:ext cx="19050" cy="30163"/>
          </a:xfrm>
          <a:custGeom>
            <a:avLst/>
            <a:gdLst>
              <a:gd name="T0" fmla="*/ 2147483646 w 53"/>
              <a:gd name="T1" fmla="*/ 2147483646 h 82"/>
              <a:gd name="T2" fmla="*/ 2147483646 w 53"/>
              <a:gd name="T3" fmla="*/ 2147483646 h 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" h="82" extrusionOk="0">
                <a:moveTo>
                  <a:pt x="52" y="81"/>
                </a:moveTo>
                <a:cubicBezTo>
                  <a:pt x="26" y="47"/>
                  <a:pt x="-7" y="29"/>
                  <a:pt x="1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Comment 7">
            <a:extLst>
              <a:ext uri="{FF2B5EF4-FFF2-40B4-BE49-F238E27FC236}">
                <a16:creationId xmlns:a16="http://schemas.microsoft.com/office/drawing/2014/main" id="{BD21D101-5F3E-AA53-FA8C-91D1612CDA5D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09663" y="3487738"/>
            <a:ext cx="28575" cy="9525"/>
          </a:xfrm>
          <a:custGeom>
            <a:avLst/>
            <a:gdLst>
              <a:gd name="T0" fmla="*/ 2147483646 w 80"/>
              <a:gd name="T1" fmla="*/ 2147483646 h 29"/>
              <a:gd name="T2" fmla="*/ 2147483646 w 80"/>
              <a:gd name="T3" fmla="*/ 2147483646 h 29"/>
              <a:gd name="T4" fmla="*/ 0 w 80"/>
              <a:gd name="T5" fmla="*/ 2147483646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29" extrusionOk="0">
                <a:moveTo>
                  <a:pt x="79" y="28"/>
                </a:moveTo>
                <a:cubicBezTo>
                  <a:pt x="64" y="19"/>
                  <a:pt x="33" y="-9"/>
                  <a:pt x="14" y="2"/>
                </a:cubicBezTo>
                <a:cubicBezTo>
                  <a:pt x="9" y="6"/>
                  <a:pt x="5" y="11"/>
                  <a:pt x="0" y="15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Comment 8">
            <a:extLst>
              <a:ext uri="{FF2B5EF4-FFF2-40B4-BE49-F238E27FC236}">
                <a16:creationId xmlns:a16="http://schemas.microsoft.com/office/drawing/2014/main" id="{320120C1-E5B5-9902-5F79-BCFFF13DE7B2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3150" y="3003550"/>
            <a:ext cx="606425" cy="277813"/>
          </a:xfrm>
          <a:custGeom>
            <a:avLst/>
            <a:gdLst>
              <a:gd name="T0" fmla="*/ 2147483646 w 1684"/>
              <a:gd name="T1" fmla="*/ 2147483646 h 770"/>
              <a:gd name="T2" fmla="*/ 0 w 1684"/>
              <a:gd name="T3" fmla="*/ 2147483646 h 770"/>
              <a:gd name="T4" fmla="*/ 2147483646 w 1684"/>
              <a:gd name="T5" fmla="*/ 2147483646 h 770"/>
              <a:gd name="T6" fmla="*/ 2147483646 w 1684"/>
              <a:gd name="T7" fmla="*/ 2147483646 h 770"/>
              <a:gd name="T8" fmla="*/ 2147483646 w 1684"/>
              <a:gd name="T9" fmla="*/ 2147483646 h 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4" h="770" extrusionOk="0">
                <a:moveTo>
                  <a:pt x="21" y="122"/>
                </a:moveTo>
                <a:cubicBezTo>
                  <a:pt x="16" y="78"/>
                  <a:pt x="14" y="42"/>
                  <a:pt x="0" y="0"/>
                </a:cubicBezTo>
              </a:path>
              <a:path w="1684" h="770" extrusionOk="0">
                <a:moveTo>
                  <a:pt x="1683" y="728"/>
                </a:moveTo>
                <a:cubicBezTo>
                  <a:pt x="1651" y="695"/>
                  <a:pt x="1635" y="692"/>
                  <a:pt x="1589" y="686"/>
                </a:cubicBezTo>
                <a:cubicBezTo>
                  <a:pt x="1580" y="727"/>
                  <a:pt x="1577" y="741"/>
                  <a:pt x="1574" y="769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Comment 9">
            <a:extLst>
              <a:ext uri="{FF2B5EF4-FFF2-40B4-BE49-F238E27FC236}">
                <a16:creationId xmlns:a16="http://schemas.microsoft.com/office/drawing/2014/main" id="{60D36E59-7912-7DD2-BA21-9CF001968056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2675" y="2825750"/>
            <a:ext cx="31750" cy="9525"/>
          </a:xfrm>
          <a:custGeom>
            <a:avLst/>
            <a:gdLst>
              <a:gd name="T0" fmla="*/ 2147483646 w 86"/>
              <a:gd name="T1" fmla="*/ 2147483646 h 24"/>
              <a:gd name="T2" fmla="*/ 2147483646 w 86"/>
              <a:gd name="T3" fmla="*/ 2147483646 h 24"/>
              <a:gd name="T4" fmla="*/ 2147483646 w 86"/>
              <a:gd name="T5" fmla="*/ 2147483646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" h="24" extrusionOk="0">
                <a:moveTo>
                  <a:pt x="85" y="13"/>
                </a:moveTo>
                <a:cubicBezTo>
                  <a:pt x="51" y="21"/>
                  <a:pt x="45" y="19"/>
                  <a:pt x="11" y="9"/>
                </a:cubicBezTo>
                <a:cubicBezTo>
                  <a:pt x="0" y="7"/>
                  <a:pt x="-4" y="6"/>
                  <a:pt x="1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Comment 10">
            <a:extLst>
              <a:ext uri="{FF2B5EF4-FFF2-40B4-BE49-F238E27FC236}">
                <a16:creationId xmlns:a16="http://schemas.microsoft.com/office/drawing/2014/main" id="{D2FC0015-DCD2-AF3F-2E38-0734B37033A7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2768600"/>
            <a:ext cx="6350" cy="20638"/>
          </a:xfrm>
          <a:custGeom>
            <a:avLst/>
            <a:gdLst>
              <a:gd name="T0" fmla="*/ 2147483646 w 21"/>
              <a:gd name="T1" fmla="*/ 2147483646 h 58"/>
              <a:gd name="T2" fmla="*/ 2147483646 w 21"/>
              <a:gd name="T3" fmla="*/ 2147483646 h 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" h="58" extrusionOk="0">
                <a:moveTo>
                  <a:pt x="17" y="43"/>
                </a:moveTo>
                <a:cubicBezTo>
                  <a:pt x="-5" y="87"/>
                  <a:pt x="17" y="9"/>
                  <a:pt x="2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Comment 11">
            <a:extLst>
              <a:ext uri="{FF2B5EF4-FFF2-40B4-BE49-F238E27FC236}">
                <a16:creationId xmlns:a16="http://schemas.microsoft.com/office/drawing/2014/main" id="{B0D9851E-5A48-870C-402D-FC0A27676D3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7050" y="5297488"/>
            <a:ext cx="1588" cy="1587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0 w 1"/>
              <a:gd name="T5" fmla="*/ 2147483646 h 1"/>
              <a:gd name="T6" fmla="*/ 0 w 1"/>
              <a:gd name="T7" fmla="*/ 2147483646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Comment 12">
            <a:extLst>
              <a:ext uri="{FF2B5EF4-FFF2-40B4-BE49-F238E27FC236}">
                <a16:creationId xmlns:a16="http://schemas.microsoft.com/office/drawing/2014/main" id="{48B76224-D386-079A-C580-275561F6FD58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5021263"/>
            <a:ext cx="23813" cy="9525"/>
          </a:xfrm>
          <a:custGeom>
            <a:avLst/>
            <a:gdLst>
              <a:gd name="T0" fmla="*/ 2147483646 w 65"/>
              <a:gd name="T1" fmla="*/ 2147483646 h 28"/>
              <a:gd name="T2" fmla="*/ 0 w 65"/>
              <a:gd name="T3" fmla="*/ 2147483646 h 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28" extrusionOk="0">
                <a:moveTo>
                  <a:pt x="64" y="0"/>
                </a:moveTo>
                <a:cubicBezTo>
                  <a:pt x="28" y="2"/>
                  <a:pt x="19" y="-3"/>
                  <a:pt x="0" y="27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Comment 17">
            <a:extLst>
              <a:ext uri="{FF2B5EF4-FFF2-40B4-BE49-F238E27FC236}">
                <a16:creationId xmlns:a16="http://schemas.microsoft.com/office/drawing/2014/main" id="{D3F0979A-8300-9DF3-A117-8A5CA7A00701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8813" y="5543550"/>
            <a:ext cx="17462" cy="33338"/>
          </a:xfrm>
          <a:custGeom>
            <a:avLst/>
            <a:gdLst>
              <a:gd name="T0" fmla="*/ 2147483646 w 50"/>
              <a:gd name="T1" fmla="*/ 2147483646 h 93"/>
              <a:gd name="T2" fmla="*/ 2147483646 w 50"/>
              <a:gd name="T3" fmla="*/ 2147483646 h 93"/>
              <a:gd name="T4" fmla="*/ 2147483646 w 50"/>
              <a:gd name="T5" fmla="*/ 2147483646 h 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93" extrusionOk="0">
                <a:moveTo>
                  <a:pt x="49" y="0"/>
                </a:moveTo>
                <a:cubicBezTo>
                  <a:pt x="17" y="14"/>
                  <a:pt x="13" y="5"/>
                  <a:pt x="4" y="42"/>
                </a:cubicBezTo>
                <a:cubicBezTo>
                  <a:pt x="-1" y="67"/>
                  <a:pt x="0" y="78"/>
                  <a:pt x="19" y="92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A92B81-F2B9-F376-248A-647F1FB9ABFF}"/>
              </a:ext>
            </a:extLst>
          </p:cNvPr>
          <p:cNvSpPr/>
          <p:nvPr/>
        </p:nvSpPr>
        <p:spPr>
          <a:xfrm rot="16200000">
            <a:off x="6697663" y="2065337"/>
            <a:ext cx="4406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Jansen, M Gerstein (2004). 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7: 535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589</Words>
  <Application>Microsoft Macintosh PowerPoint</Application>
  <PresentationFormat>On-screen Show (4:3)</PresentationFormat>
  <Paragraphs>69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Courier New</vt:lpstr>
      <vt:lpstr>Lucida Grande</vt:lpstr>
      <vt:lpstr>Palatino</vt:lpstr>
      <vt:lpstr>Palatino-BoldItalic</vt:lpstr>
      <vt:lpstr>Tahoma</vt:lpstr>
      <vt:lpstr>Times New Roman</vt:lpstr>
      <vt:lpstr>Office Theme</vt:lpstr>
      <vt:lpstr>3_cbb752_11apr10</vt:lpstr>
      <vt:lpstr>Black</vt:lpstr>
      <vt:lpstr>2_Office Theme</vt:lpstr>
      <vt:lpstr>Image</vt:lpstr>
      <vt:lpstr>PowerPoint Presentation</vt:lpstr>
      <vt:lpstr>Supervised Mining:</vt:lpstr>
      <vt:lpstr>Evaluating performance: What? How?</vt:lpstr>
      <vt:lpstr>B. How do we evaluate performance?</vt:lpstr>
      <vt:lpstr>PowerPoint Presentation</vt:lpstr>
      <vt:lpstr>Model dimensionality and overfitting</vt:lpstr>
      <vt:lpstr>How does the GENERALIZATION performance vary, as we  increase the complexity of the polynomial?</vt:lpstr>
      <vt:lpstr>Comparison of Predictions against a Positive and Negative Gold Standard</vt:lpstr>
      <vt:lpstr>Effect on Predictions of Large Number of Negatives (e.g. terrorist identification or breast cancer screening)</vt:lpstr>
      <vt:lpstr>Importance of Balanced  Positive and Negative Examples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121</cp:revision>
  <dcterms:created xsi:type="dcterms:W3CDTF">2013-10-08T13:18:50Z</dcterms:created>
  <dcterms:modified xsi:type="dcterms:W3CDTF">2023-02-15T00:33:17Z</dcterms:modified>
</cp:coreProperties>
</file>