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6256" r:id="rId3"/>
    <p:sldId id="802" r:id="rId4"/>
    <p:sldId id="798" r:id="rId5"/>
    <p:sldId id="828" r:id="rId6"/>
    <p:sldId id="784" r:id="rId7"/>
    <p:sldId id="785" r:id="rId8"/>
    <p:sldId id="856" r:id="rId9"/>
    <p:sldId id="787" r:id="rId10"/>
    <p:sldId id="860" r:id="rId11"/>
    <p:sldId id="789" r:id="rId12"/>
    <p:sldId id="790" r:id="rId13"/>
    <p:sldId id="818" r:id="rId14"/>
    <p:sldId id="799" r:id="rId15"/>
    <p:sldId id="857" r:id="rId16"/>
    <p:sldId id="878" r:id="rId17"/>
    <p:sldId id="891" r:id="rId18"/>
    <p:sldId id="719" r:id="rId19"/>
    <p:sldId id="890" r:id="rId20"/>
  </p:sldIdLst>
  <p:sldSz cx="9144000" cy="6858000" type="letter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3"/>
  </p:normalViewPr>
  <p:slideViewPr>
    <p:cSldViewPr>
      <p:cViewPr varScale="1">
        <p:scale>
          <a:sx n="111" d="100"/>
          <a:sy n="111" d="100"/>
        </p:scale>
        <p:origin x="1688" y="200"/>
      </p:cViewPr>
      <p:guideLst>
        <p:guide orient="horz" pos="2400"/>
        <p:guide pos="2880"/>
      </p:guideLst>
    </p:cSldViewPr>
  </p:slideViewPr>
  <p:outlineViewPr>
    <p:cViewPr>
      <p:scale>
        <a:sx n="100" d="100"/>
        <a:sy n="100" d="100"/>
      </p:scale>
      <p:origin x="0" y="240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4"/>
    </p:cViewPr>
  </p:sorterViewPr>
  <p:notesViewPr>
    <p:cSldViewPr>
      <p:cViewPr varScale="1">
        <p:scale>
          <a:sx n="81" d="100"/>
          <a:sy n="81" d="100"/>
        </p:scale>
        <p:origin x="-1512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C22B47A-C975-1133-9770-C38AAA42F5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272D532-9AD8-643B-A762-AE71E396A2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697547D-073E-0D3F-5109-2F7BB2A8DE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685F5F7-3A14-9DE2-35B4-4AB8D12C70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311E88-96EF-3A40-8033-59ED8DAA2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D7E658F-1AA8-AF7C-C3B1-BD1F07CC38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C4DD692-0105-CB7B-36FE-27C197817A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32AA92E-FA06-BCC4-AA19-392E426A6F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D55B561-2B07-F7EB-0607-971065C6CA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97D09F5-A70C-F6A0-E3D0-224D59AC8D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l" defTabSz="958850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355DCEF-06BD-AA21-B11D-A5362F274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F7CEB-BD33-4042-BFBA-B62A32E52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6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0236FE19-BE61-2338-BAD5-D602E9EF0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8BBB9D-8ACB-8E4A-821D-D117DF50032B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2534D20-0DF9-68AB-CBBC-90BCAFF90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0A41139-A546-2719-909E-2B01FB013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285E79C-0A22-6F85-B485-0AB8715E0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9B0785-3BD7-0640-8649-3CBFACC937B7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9CD02C3-9F5E-4785-CD46-9538EF5BD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6340386-772A-E7D5-63E6-1391392BD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0D43F744-6F52-FEAE-8F1B-ED5C902B9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C8E57B-945D-9545-BF6F-B62F59DA3BCC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AD45E41-FC56-0ACB-7B89-D90FC69A1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2B3F8CB-E087-3CFD-9417-322F7A786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DD232FA4-3B37-E2D1-D231-D8887FB70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BE1B42-D1D5-B04F-94A3-0EE257F4FBE5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7A2FCD51-C53B-268B-BC64-2B6EEDE2E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A62085E-0B46-FC5B-1F14-A94E059E6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BFDBDCB3-CA8E-B7BB-2726-8150A84E5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504359-C598-074F-8600-9B13ABB1FD81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A68C848-6561-7B23-6384-E4A77F547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152405-4EA2-F61A-81A6-E6892CA51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0609587A-1E84-6575-1598-7E4F7D85A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68286B9D-6A58-AC93-6BBA-77FF52D2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RA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B7AA9054-65CB-FF47-D025-05C8838B5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8AB196-1EE7-3542-A4C2-FBFFF58D7C9C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5D8827DD-1AC2-A800-06FF-50F7744AE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4D4212-EB8C-254D-A21C-D7E78E4522CF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41D128E-A6EA-82C4-4D66-9859F2D8F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32409BC-49C3-3D9A-30DA-6B2D15460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D2028701-383C-9782-780A-98BF44743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B1BF4D-65E6-A542-89D9-7A2C6FEB4122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99616E3-2C91-FE87-2087-577128AE9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1A37D38-145A-7B0F-161F-945DD6370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64456E91-1D6D-FEA7-9AD0-0920CEFF0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01A3B2-150B-F042-973F-0F52AE941502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DDDE708-7FB6-519C-3779-DF6FE8C7A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265D013-423F-C009-2FCD-9E784945F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A6D757C-8E08-6265-FDDA-2ADE1AEF5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426ADE-D7E9-714E-8915-04DC471F63C2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289B133-FFCF-FEE2-4451-DEA1FB283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8511CC4-803B-78F0-8D6E-40D76AE60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B614EA0-4CCC-B73A-AC2E-C0D6C5FA8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84AD76-39D0-C842-9075-E28E9F763AE8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087671E-DE13-FEEE-A14C-BBCA8F32F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4542B9-F08D-EA44-79B8-16577E574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55D8991C-D31F-A4F0-EC79-3773642C9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E68537-46F1-FC4D-BE46-5A6DEC01BBFD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D527CB8-B14F-AFBB-BFFD-D6B0684ED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A9D1F64-DBA1-9725-F0A9-3C6D867E7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00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76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79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424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734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56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1719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9105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8740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92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6310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463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676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0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73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51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51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2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7A06ED-9F0E-B9DD-2AF7-3759E602E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F0A054-A45E-4BE5-9138-07BFCBCBA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C6050A1-1395-E43E-2285-8E4BEBE8F57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872287" y="4557713"/>
            <a:ext cx="4086225" cy="3048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1DFA70EE-0639-2744-9E22-3F37DF07911F}" type="slidenum">
              <a:rPr lang="en-US" altLang="en-US" sz="14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  </a:t>
            </a:r>
            <a:r>
              <a:rPr lang="en-US" altLang="en-US" sz="1400">
                <a:solidFill>
                  <a:schemeClr val="bg2"/>
                </a:solidFill>
              </a:rPr>
              <a:t>(c) M Gerstein, 2012, Yale, gersteinlab.org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7258A1A-894B-294C-3A9A-332AA785E1F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1B0C80B-3263-D7EA-2817-89FD0D3D362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63143543-7592-B57D-3846-DAEF73EEB24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319170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4E47343-E5B5-1F42-B780-CAE28C63264B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/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5046"/>
            <a:ext cx="1464965" cy="606754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ea typeface="ＭＳ Ｐゴシック" charset="-128"/>
              </a:rPr>
              <a:t>Mark Gerstein</a:t>
            </a:r>
            <a:br>
              <a:rPr lang="en-US" altLang="x-none" sz="1600" dirty="0">
                <a:ea typeface="ＭＳ Ｐゴシック" charset="-128"/>
              </a:rPr>
            </a:br>
            <a:r>
              <a:rPr lang="en-US" altLang="x-none" sz="1600" dirty="0"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u="none" dirty="0">
                <a:ea typeface="ＭＳ Ｐゴシック" panose="020B0600070205080204" pitchFamily="34" charset="-128"/>
              </a:rPr>
              <a:t>Fast Alignment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(23m5)</a:t>
            </a:r>
            <a:endParaRPr kumimoji="0" lang="en-US" altLang="x-non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19800"/>
            <a:ext cx="31627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23. </a:t>
            </a:r>
            <a:r>
              <a:rPr lang="en-US" altLang="ja-JP" sz="1400" b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Essentially </a:t>
            </a:r>
            <a:r>
              <a:rPr lang="en-US" altLang="ja-JP" sz="1400" b="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unchanged from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22m5 &amp; 2021’s M5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48BFBE2-D38A-080A-63DE-7D3CFEA3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1828800" cy="2133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Blast2: Gapped Blast</a:t>
            </a: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793F4BC6-C569-B1C3-7B68-28F7F7682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838200"/>
          <a:ext cx="6400800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810000" imgH="2273300" progId="Photoshop.Image.5">
                  <p:embed/>
                </p:oleObj>
              </mc:Choice>
              <mc:Fallback>
                <p:oleObj name="Image" r:id="rId3" imgW="3810000" imgH="22733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838200"/>
                        <a:ext cx="6400800" cy="38179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DA812167-EF87-34E7-A538-DBE3B6F7A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339975"/>
          <a:ext cx="5715000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4762500" imgH="3765550" progId="Photoshop.Image.5">
                  <p:embed/>
                </p:oleObj>
              </mc:Choice>
              <mc:Fallback>
                <p:oleObj name="Image" r:id="rId5" imgW="4762500" imgH="376555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39975"/>
                        <a:ext cx="5715000" cy="45180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4F46F9E-B931-D4AA-076A-FA934CE1A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29718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Blast2: Gapped Blast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D6F147DA-6291-51FC-967C-7C27C2428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038600" cy="4343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Gapped Extension on Diagonals with two Hash Hits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Statistics of Gapped Alignments follows Extreme Value Distribution (EVD) empirically</a:t>
            </a:r>
          </a:p>
        </p:txBody>
      </p:sp>
      <p:graphicFrame>
        <p:nvGraphicFramePr>
          <p:cNvPr id="25603" name="Object 2">
            <a:extLst>
              <a:ext uri="{FF2B5EF4-FFF2-40B4-BE49-F238E27FC236}">
                <a16:creationId xmlns:a16="http://schemas.microsoft.com/office/drawing/2014/main" id="{811D59F4-8336-2F2C-8E52-CD4D029CC2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066800"/>
          <a:ext cx="40528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175000" imgH="3581400" progId="Photoshop.Image.5">
                  <p:embed/>
                </p:oleObj>
              </mc:Choice>
              <mc:Fallback>
                <p:oleObj name="Image" r:id="rId3" imgW="3175000" imgH="35814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66800"/>
                        <a:ext cx="4052888" cy="4572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BF4C815-1DDE-B92E-C556-FA963FCF4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Short read alignment to a reference genome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F8F0547-EAC6-8BAE-AB0D-AC3413ACD1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733800" cy="510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BLAT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Burrows-Wheeler transform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4D8C130-99D7-9391-5C84-570BBE9A7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BLAT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F16C85B4-E563-6ED3-7E68-A0947F64E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“BLAST-like alignment tool”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created by Jim Kent (UCSC) during assembly of the human genome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Where BLAST builds an index of the query sequence, BLAT builds an index of the database.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Obviously, this will scan more quickly through the DB at the expense of building a huge hash table of the DB initially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DB index non-overlapping, potentially sacrificing some sensitivity for decreased memory usage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87830D5-BF30-2CC3-936E-45EDEAAF0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775"/>
            <a:ext cx="906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elvetica" pitchFamily="2" charset="0"/>
              </a:rPr>
              <a:t>BLAT – Genome Res. (2002) 12: 656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1BB5E5C-F1D8-9926-95B9-0F63FCB07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Burrows Wheeler Transform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35DB0632-6380-CB48-84D8-D7F723753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What’s next: more sophisticated ways of organizing the genome pre-search to speed things up beyond building the DB hash table as in BLAT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High Level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Build a BWT of the genome (cyclically permuting, then sorting, then compressing)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build a prefix tree of this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Take each read and search along the prefix tree in linear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Reverse the transform to find the location of the read in the genome from its position in the prefix tree.</a:t>
            </a:r>
          </a:p>
        </p:txBody>
      </p:sp>
      <p:sp>
        <p:nvSpPr>
          <p:cNvPr id="30723" name="Rectangle 8">
            <a:extLst>
              <a:ext uri="{FF2B5EF4-FFF2-40B4-BE49-F238E27FC236}">
                <a16:creationId xmlns:a16="http://schemas.microsoft.com/office/drawing/2014/main" id="{3C1DBA72-1A99-47BA-7E28-52C1E83C7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6038"/>
            <a:ext cx="906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elvetica" pitchFamily="2" charset="0"/>
              </a:rPr>
              <a:t>Burrows and Wheeler, A Block-sorting Lossless Data Compression Algorithm,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elvetica" pitchFamily="2" charset="0"/>
              </a:rPr>
              <a:t>Digital Systems Research Center Report 124 (1994)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73D84758-F8EF-148E-0EFF-93CCEBBC6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Burrows Wheeler Transform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96C011E-A28D-154F-D584-F61C9DD62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915400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BWT is a reversible permutation of the characters in a string X</a:t>
            </a:r>
          </a:p>
          <a:p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48D5ADA4-C516-7599-49A5-AAFF33E68B77}"/>
              </a:ext>
            </a:extLst>
          </p:cNvPr>
          <p:cNvSpPr txBox="1">
            <a:spLocks/>
          </p:cNvSpPr>
          <p:nvPr/>
        </p:nvSpPr>
        <p:spPr bwMode="auto">
          <a:xfrm>
            <a:off x="228600" y="17526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000" b="0">
                <a:latin typeface="Helvetica" pitchFamily="2" charset="0"/>
              </a:rPr>
              <a:t>build matrix of cyclic rotations of X</a:t>
            </a:r>
          </a:p>
          <a:p>
            <a:pPr>
              <a:buFontTx/>
              <a:buAutoNum type="arabicPeriod"/>
            </a:pPr>
            <a:r>
              <a:rPr lang="en-US" altLang="en-US" sz="2000" b="0">
                <a:latin typeface="Helvetica" pitchFamily="2" charset="0"/>
              </a:rPr>
              <a:t>sort matrix alphabetically</a:t>
            </a:r>
          </a:p>
        </p:txBody>
      </p:sp>
      <p:sp>
        <p:nvSpPr>
          <p:cNvPr id="31748" name="Rectangle 15">
            <a:extLst>
              <a:ext uri="{FF2B5EF4-FFF2-40B4-BE49-F238E27FC236}">
                <a16:creationId xmlns:a16="http://schemas.microsoft.com/office/drawing/2014/main" id="{2C1B8B90-B545-84F9-EDFC-D1F8503A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775"/>
            <a:ext cx="906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elvetica" pitchFamily="2" charset="0"/>
              </a:rPr>
              <a:t>Bowtie – Genome Biol. (2009) 10: R25</a:t>
            </a:r>
          </a:p>
        </p:txBody>
      </p:sp>
      <p:sp>
        <p:nvSpPr>
          <p:cNvPr id="31749" name="Content Placeholder 2">
            <a:extLst>
              <a:ext uri="{FF2B5EF4-FFF2-40B4-BE49-F238E27FC236}">
                <a16:creationId xmlns:a16="http://schemas.microsoft.com/office/drawing/2014/main" id="{DA77939A-76BD-77D7-AC72-717FFA44BFF4}"/>
              </a:ext>
            </a:extLst>
          </p:cNvPr>
          <p:cNvSpPr txBox="1">
            <a:spLocks/>
          </p:cNvSpPr>
          <p:nvPr/>
        </p:nvSpPr>
        <p:spPr bwMode="auto">
          <a:xfrm>
            <a:off x="4724400" y="19050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example:   X = acaacg</a:t>
            </a:r>
          </a:p>
          <a:p>
            <a:pPr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0 acaacg$        6 $acaacg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1 caacg$a        2 aacg$ac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2 aacg$ac        0 acaacg$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3 acg$aca   =&gt;   3 acg$aca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4 cg$acaa        1 caacg$a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5 g$acaac        4 cg$acaa</a:t>
            </a:r>
          </a:p>
          <a:p>
            <a:pPr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6 $acaacg        5 g$acaac</a:t>
            </a:r>
          </a:p>
          <a:p>
            <a:pPr>
              <a:buFontTx/>
              <a:buAutoNum type="arabicPeriod"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050">
            <a:extLst>
              <a:ext uri="{FF2B5EF4-FFF2-40B4-BE49-F238E27FC236}">
                <a16:creationId xmlns:a16="http://schemas.microsoft.com/office/drawing/2014/main" id="{8AF1517F-E576-FA71-A63D-3DF4AE362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Speed v Sensitivity Tradeoff</a:t>
            </a:r>
          </a:p>
        </p:txBody>
      </p:sp>
      <p:sp>
        <p:nvSpPr>
          <p:cNvPr id="32770" name="Text Box 2053">
            <a:extLst>
              <a:ext uri="{FF2B5EF4-FFF2-40B4-BE49-F238E27FC236}">
                <a16:creationId xmlns:a16="http://schemas.microsoft.com/office/drawing/2014/main" id="{4908443C-3BE0-7C3D-76B0-34040833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667000"/>
            <a:ext cx="1905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BWA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Blast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FASTA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Smith-Waterman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PSI-Blast</a:t>
            </a:r>
            <a:br>
              <a:rPr lang="en-US" altLang="en-US" b="0"/>
            </a:br>
            <a:r>
              <a:rPr lang="en-US" altLang="en-US" b="0"/>
              <a:t>Profiles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HMMs</a:t>
            </a:r>
          </a:p>
        </p:txBody>
      </p:sp>
      <p:sp>
        <p:nvSpPr>
          <p:cNvPr id="32771" name="Line 2055">
            <a:extLst>
              <a:ext uri="{FF2B5EF4-FFF2-40B4-BE49-F238E27FC236}">
                <a16:creationId xmlns:a16="http://schemas.microsoft.com/office/drawing/2014/main" id="{39EB1666-7DB7-C79C-DFDE-9CBF59D1816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103563" y="4057650"/>
            <a:ext cx="24780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2772" name="Text Box 2054">
            <a:extLst>
              <a:ext uri="{FF2B5EF4-FFF2-40B4-BE49-F238E27FC236}">
                <a16:creationId xmlns:a16="http://schemas.microsoft.com/office/drawing/2014/main" id="{A8DB297A-4342-9A25-2AB2-B56A3F1E9E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10000" y="3886200"/>
            <a:ext cx="10795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Speed</a:t>
            </a:r>
          </a:p>
        </p:txBody>
      </p:sp>
      <p:sp>
        <p:nvSpPr>
          <p:cNvPr id="32773" name="Line 2056">
            <a:extLst>
              <a:ext uri="{FF2B5EF4-FFF2-40B4-BE49-F238E27FC236}">
                <a16:creationId xmlns:a16="http://schemas.microsoft.com/office/drawing/2014/main" id="{2E2B7D44-D98F-BD79-447E-C13C0F65E5E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417763" y="4057650"/>
            <a:ext cx="24780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2774" name="Text Box 2057">
            <a:extLst>
              <a:ext uri="{FF2B5EF4-FFF2-40B4-BE49-F238E27FC236}">
                <a16:creationId xmlns:a16="http://schemas.microsoft.com/office/drawing/2014/main" id="{968026A6-F575-CFC7-141F-E13E5AE5E40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877344" y="3879057"/>
            <a:ext cx="1570037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Sensitivity</a:t>
            </a:r>
          </a:p>
        </p:txBody>
      </p:sp>
      <p:sp>
        <p:nvSpPr>
          <p:cNvPr id="32775" name="Text Box 2073">
            <a:extLst>
              <a:ext uri="{FF2B5EF4-FFF2-40B4-BE49-F238E27FC236}">
                <a16:creationId xmlns:a16="http://schemas.microsoft.com/office/drawing/2014/main" id="{6D6EC342-BDF4-85C0-B931-DE79BC38A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508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5" tIns="46034" rIns="92065" bIns="4603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/>
              <a:t>PSI Blast as a form of Semi-supervised learning</a:t>
            </a:r>
          </a:p>
        </p:txBody>
      </p:sp>
      <p:sp>
        <p:nvSpPr>
          <p:cNvPr id="32776" name="Comment 2064">
            <a:extLst>
              <a:ext uri="{FF2B5EF4-FFF2-40B4-BE49-F238E27FC236}">
                <a16:creationId xmlns:a16="http://schemas.microsoft.com/office/drawing/2014/main" id="{5BB17F96-5600-7E28-580E-70C062317B43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8363" y="795338"/>
            <a:ext cx="31750" cy="34925"/>
          </a:xfrm>
          <a:custGeom>
            <a:avLst/>
            <a:gdLst>
              <a:gd name="T0" fmla="*/ 2147483646 w 91"/>
              <a:gd name="T1" fmla="*/ 2147483646 h 99"/>
              <a:gd name="T2" fmla="*/ 2147483646 w 91"/>
              <a:gd name="T3" fmla="*/ 2147483646 h 99"/>
              <a:gd name="T4" fmla="*/ 2147483646 w 91"/>
              <a:gd name="T5" fmla="*/ 0 h 99"/>
              <a:gd name="T6" fmla="*/ 0 60000 65536"/>
              <a:gd name="T7" fmla="*/ 0 60000 65536"/>
              <a:gd name="T8" fmla="*/ 0 60000 65536"/>
              <a:gd name="T9" fmla="*/ 0 w 91"/>
              <a:gd name="T10" fmla="*/ 0 h 99"/>
              <a:gd name="T11" fmla="*/ 91 w 91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99" extrusionOk="0">
                <a:moveTo>
                  <a:pt x="90" y="87"/>
                </a:moveTo>
                <a:cubicBezTo>
                  <a:pt x="47" y="96"/>
                  <a:pt x="34" y="76"/>
                  <a:pt x="7" y="37"/>
                </a:cubicBezTo>
                <a:cubicBezTo>
                  <a:pt x="-2" y="24"/>
                  <a:pt x="8" y="18"/>
                  <a:pt x="14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2777" name="Comment 2070">
            <a:extLst>
              <a:ext uri="{FF2B5EF4-FFF2-40B4-BE49-F238E27FC236}">
                <a16:creationId xmlns:a16="http://schemas.microsoft.com/office/drawing/2014/main" id="{B42BEEFD-DECC-4F99-0613-C90497145081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1588" y="3660775"/>
            <a:ext cx="34925" cy="311150"/>
          </a:xfrm>
          <a:custGeom>
            <a:avLst/>
            <a:gdLst>
              <a:gd name="T0" fmla="*/ 2147483646 w 97"/>
              <a:gd name="T1" fmla="*/ 2147483646 h 864"/>
              <a:gd name="T2" fmla="*/ 2147483646 w 97"/>
              <a:gd name="T3" fmla="*/ 2147483646 h 864"/>
              <a:gd name="T4" fmla="*/ 2147483646 w 97"/>
              <a:gd name="T5" fmla="*/ 2147483646 h 864"/>
              <a:gd name="T6" fmla="*/ 0 w 97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864"/>
              <a:gd name="T14" fmla="*/ 97 w 97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864" extrusionOk="0">
                <a:moveTo>
                  <a:pt x="96" y="31"/>
                </a:moveTo>
                <a:cubicBezTo>
                  <a:pt x="94" y="29"/>
                  <a:pt x="48" y="-13"/>
                  <a:pt x="78" y="9"/>
                </a:cubicBezTo>
              </a:path>
              <a:path w="97" h="864" extrusionOk="0">
                <a:moveTo>
                  <a:pt x="72" y="863"/>
                </a:moveTo>
                <a:cubicBezTo>
                  <a:pt x="45" y="851"/>
                  <a:pt x="25" y="831"/>
                  <a:pt x="0" y="8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19D39BB-6A92-E70F-2319-61F2578F8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Alignment algorithms scaling to keep pace with data generation</a:t>
            </a:r>
          </a:p>
        </p:txBody>
      </p:sp>
      <p:sp>
        <p:nvSpPr>
          <p:cNvPr id="34818" name="Rectangle 8">
            <a:extLst>
              <a:ext uri="{FF2B5EF4-FFF2-40B4-BE49-F238E27FC236}">
                <a16:creationId xmlns:a16="http://schemas.microsoft.com/office/drawing/2014/main" id="{D6C2EFEC-1CCD-4DA7-B1FE-10F65C27E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6581775"/>
            <a:ext cx="3813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A6A6A6"/>
                </a:solidFill>
                <a:latin typeface="Calibri" panose="020F0502020204030204" pitchFamily="34" charset="0"/>
              </a:rPr>
              <a:t>[</a:t>
            </a:r>
            <a:r>
              <a:rPr lang="en-US" altLang="en-US" sz="1200" b="0">
                <a:solidFill>
                  <a:srgbClr val="A6A6A6"/>
                </a:solidFill>
                <a:latin typeface="Calibri" panose="020F0502020204030204" pitchFamily="34" charset="0"/>
              </a:rPr>
              <a:t>Sboner et al. (</a:t>
            </a:r>
            <a:r>
              <a:rPr lang="ja-JP" altLang="en-US" sz="1200" b="0">
                <a:solidFill>
                  <a:srgbClr val="A6A6A6"/>
                </a:solidFill>
                <a:latin typeface="Calibri" panose="020F0502020204030204" pitchFamily="34" charset="0"/>
              </a:rPr>
              <a:t>‘</a:t>
            </a:r>
            <a:r>
              <a:rPr lang="en-US" altLang="ja-JP" sz="1200" b="0">
                <a:solidFill>
                  <a:srgbClr val="A6A6A6"/>
                </a:solidFill>
                <a:latin typeface="Calibri" panose="020F0502020204030204" pitchFamily="34" charset="0"/>
              </a:rPr>
              <a:t>11), Muir et al. (‘15) Genome Biology</a:t>
            </a:r>
            <a:r>
              <a:rPr lang="en-US" altLang="ja-JP" sz="1200">
                <a:solidFill>
                  <a:srgbClr val="A6A6A6"/>
                </a:solidFill>
                <a:latin typeface="Calibri" panose="020F0502020204030204" pitchFamily="34" charset="0"/>
              </a:rPr>
              <a:t>]</a:t>
            </a:r>
            <a:endParaRPr lang="en-US" altLang="en-US" sz="120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8A3BB4-AFE5-797E-D793-9A67CA67A59D}"/>
              </a:ext>
            </a:extLst>
          </p:cNvPr>
          <p:cNvSpPr/>
          <p:nvPr/>
        </p:nvSpPr>
        <p:spPr bwMode="auto">
          <a:xfrm>
            <a:off x="1620838" y="1143000"/>
            <a:ext cx="6227762" cy="5257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 eaLnBrk="1" hangingPunct="1">
              <a:defRPr/>
            </a:pPr>
            <a:endParaRPr lang="en-U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4820" name="Picture 29">
            <a:extLst>
              <a:ext uri="{FF2B5EF4-FFF2-40B4-BE49-F238E27FC236}">
                <a16:creationId xmlns:a16="http://schemas.microsoft.com/office/drawing/2014/main" id="{07F6086C-1B65-6248-FC57-F29922EC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 b="1363"/>
          <a:stretch>
            <a:fillRect/>
          </a:stretch>
        </p:blipFill>
        <p:spPr bwMode="auto">
          <a:xfrm>
            <a:off x="1609725" y="1400175"/>
            <a:ext cx="6227763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0BD6FD6-37F8-7E06-CEC2-7417E0A1E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sequence alignment algorithms need to be designed next?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28CE1460-AB9A-A6F3-1D67-E23D8A3E2B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 couple of important problems: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rapidly align a personal genome to a reference population of human genomes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with clinical turn-around time; with privacy =&gt; encryption?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3</a:t>
            </a:r>
            <a:r>
              <a:rPr lang="en-US" altLang="en-US" baseline="30000">
                <a:ea typeface="ＭＳ Ｐゴシック" panose="020B0600070205080204" pitchFamily="34" charset="-128"/>
              </a:rPr>
              <a:t>rd</a:t>
            </a:r>
            <a:r>
              <a:rPr lang="en-US" altLang="en-US">
                <a:ea typeface="ＭＳ Ｐゴシック" panose="020B0600070205080204" pitchFamily="34" charset="-128"/>
              </a:rPr>
              <a:t> generation sequencers: long, error-prone reads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useful as scaffolds mixed with more accurate, cheaper short reads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7A4171E3-8396-E0E4-6DBE-13B7770CB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Computational Complexity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6ABAE2B-CA7A-BB6A-3162-0CAF7C95DD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429000" cy="510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The dynamic programming alignment algorithm is      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O(n m) ~ O(n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in speed and memory</a:t>
            </a:r>
          </a:p>
          <a:p>
            <a:pPr eaLnBrk="1" hangingPunct="1"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O(n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) in speed and memory is not good enough for important applications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database search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short read alignment to reference genome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Note how this would scale to 3, 4, 5 sequences</a:t>
            </a:r>
          </a:p>
          <a:p>
            <a:pPr eaLnBrk="1" hangingPunct="1"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AB980E16-F2F3-5871-E5DD-2A8792383A0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00200"/>
            <a:ext cx="5230813" cy="4953000"/>
            <a:chOff x="2208" y="1008"/>
            <a:chExt cx="3295" cy="3120"/>
          </a:xfrm>
        </p:grpSpPr>
        <p:pic>
          <p:nvPicPr>
            <p:cNvPr id="7172" name="Picture 5">
              <a:extLst>
                <a:ext uri="{FF2B5EF4-FFF2-40B4-BE49-F238E27FC236}">
                  <a16:creationId xmlns:a16="http://schemas.microsoft.com/office/drawing/2014/main" id="{911D0285-023E-E515-7C8E-331AA00FA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920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3" name="Group 6">
              <a:extLst>
                <a:ext uri="{FF2B5EF4-FFF2-40B4-BE49-F238E27FC236}">
                  <a16:creationId xmlns:a16="http://schemas.microsoft.com/office/drawing/2014/main" id="{85112606-232B-CAD2-3E1A-5B8E4E9CA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008"/>
              <a:ext cx="3295" cy="3120"/>
              <a:chOff x="2208" y="1008"/>
              <a:chExt cx="3295" cy="3120"/>
            </a:xfrm>
          </p:grpSpPr>
          <p:sp>
            <p:nvSpPr>
              <p:cNvPr id="7174" name="AutoShape 7">
                <a:extLst>
                  <a:ext uri="{FF2B5EF4-FFF2-40B4-BE49-F238E27FC236}">
                    <a16:creationId xmlns:a16="http://schemas.microsoft.com/office/drawing/2014/main" id="{C97FE588-49FC-CBBF-B57A-642827657C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78" y="450"/>
                <a:ext cx="324" cy="1920"/>
              </a:xfrm>
              <a:prstGeom prst="leftBrace">
                <a:avLst>
                  <a:gd name="adj1" fmla="val 4938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5" name="AutoShape 8">
                <a:extLst>
                  <a:ext uri="{FF2B5EF4-FFF2-40B4-BE49-F238E27FC236}">
                    <a16:creationId xmlns:a16="http://schemas.microsoft.com/office/drawing/2014/main" id="{09F86AB7-BECF-05B0-9C42-455CAB8B2F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896" y="2688"/>
                <a:ext cx="324" cy="768"/>
              </a:xfrm>
              <a:prstGeom prst="leftBrace">
                <a:avLst>
                  <a:gd name="adj1" fmla="val 1975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6" name="AutoShape 9">
                <a:extLst>
                  <a:ext uri="{FF2B5EF4-FFF2-40B4-BE49-F238E27FC236}">
                    <a16:creationId xmlns:a16="http://schemas.microsoft.com/office/drawing/2014/main" id="{940B8958-5F74-6C08-D6EA-FAFAF8B75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1728"/>
                <a:ext cx="324" cy="1728"/>
              </a:xfrm>
              <a:prstGeom prst="leftBrace">
                <a:avLst>
                  <a:gd name="adj1" fmla="val 44444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7" name="Text Box 10">
                <a:extLst>
                  <a:ext uri="{FF2B5EF4-FFF2-40B4-BE49-F238E27FC236}">
                    <a16:creationId xmlns:a16="http://schemas.microsoft.com/office/drawing/2014/main" id="{E285C04C-00C4-DAAE-81DF-2E00CC72D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00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N</a:t>
                </a:r>
              </a:p>
            </p:txBody>
          </p:sp>
          <p:sp>
            <p:nvSpPr>
              <p:cNvPr id="7178" name="Text Box 11">
                <a:extLst>
                  <a:ext uri="{FF2B5EF4-FFF2-40B4-BE49-F238E27FC236}">
                    <a16:creationId xmlns:a16="http://schemas.microsoft.com/office/drawing/2014/main" id="{869FE4B7-94D0-D564-28D2-EF35D5528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M</a:t>
                </a:r>
              </a:p>
            </p:txBody>
          </p:sp>
          <p:sp>
            <p:nvSpPr>
              <p:cNvPr id="7179" name="AutoShape 12">
                <a:extLst>
                  <a:ext uri="{FF2B5EF4-FFF2-40B4-BE49-F238E27FC236}">
                    <a16:creationId xmlns:a16="http://schemas.microsoft.com/office/drawing/2014/main" id="{843A3E51-3804-242B-34C1-D5C23BACA9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182" y="3258"/>
                <a:ext cx="324" cy="912"/>
              </a:xfrm>
              <a:prstGeom prst="leftBrace">
                <a:avLst>
                  <a:gd name="adj1" fmla="val 23457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7180" name="Text Box 13">
                <a:extLst>
                  <a:ext uri="{FF2B5EF4-FFF2-40B4-BE49-F238E27FC236}">
                    <a16:creationId xmlns:a16="http://schemas.microsoft.com/office/drawing/2014/main" id="{920465A6-8E52-E2DE-E5B6-C1C166F4D1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3840"/>
                <a:ext cx="2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N</a:t>
                </a:r>
                <a:r>
                  <a:rPr lang="ja-JP" altLang="en-US" b="0"/>
                  <a:t>’</a:t>
                </a:r>
                <a:endParaRPr lang="en-US" altLang="en-US" b="0"/>
              </a:p>
            </p:txBody>
          </p:sp>
          <p:sp>
            <p:nvSpPr>
              <p:cNvPr id="7181" name="Text Box 14">
                <a:extLst>
                  <a:ext uri="{FF2B5EF4-FFF2-40B4-BE49-F238E27FC236}">
                    <a16:creationId xmlns:a16="http://schemas.microsoft.com/office/drawing/2014/main" id="{4FF27C5A-4BD2-4D7B-B293-D22E64BD4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2928"/>
                <a:ext cx="3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Symbol" pitchFamily="2" charset="2"/>
                  <a:buChar char="à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2573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16002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0"/>
                  <a:t>M</a:t>
                </a:r>
                <a:r>
                  <a:rPr lang="ja-JP" altLang="en-US" b="0"/>
                  <a:t>’</a:t>
                </a:r>
                <a:endParaRPr lang="en-US" altLang="en-US" b="0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5AC4C9FF-9F84-648F-FA43-4598EBE79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Fast sequence alignment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92AEA712-62B1-B8B0-9CE2-8D34140BE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Alignment via dynamic programming (NW/SW)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useful for aligning the small numbers of protein, DNA sequences available in the 1980s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1990s   hundreds of thousands of protein sequences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Today   thousands of genome sequences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=&gt; need for faster, more coarse-grained alignment methods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first application: find your favorite protein in a sequence database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next-gen seq application: align millions of short reads to a reference database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3DF2B596-9C7E-ACEB-83B6-85BA941AE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Computational Complexity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096BA184-28FF-B351-B6A0-16A961EDF1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696200" cy="510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Designing algorithms involves a trade-off between calculation time and memory usage &amp; sensitivity 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Steps that can be pre-calculated and stored efficiently in memory speed up the algorithm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FASTA (hashing the query)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BLAST (more efficient query hashing)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BLAT (hashing the DB)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BWA / Bowtie (BW transform of the DB)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F6479E0-C8FA-BA88-4824-ED6D4EE9A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FASTA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00A2038-638B-0245-4F73-0ACD69402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Hash table of short words in the query sequence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Go through DB and look for matches in the query hash (linear in size of DB)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perl: $where{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ACT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} = 1,45,67,23....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K-tuple determines word size (k-tup 1 is single aa)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by Bill Pearson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3315" name="Object 2">
            <a:extLst>
              <a:ext uri="{FF2B5EF4-FFF2-40B4-BE49-F238E27FC236}">
                <a16:creationId xmlns:a16="http://schemas.microsoft.com/office/drawing/2014/main" id="{FBE9AFE3-9709-78C1-536F-39C382F03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191000"/>
          <a:ext cx="68580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49700" imgH="1085850" progId="Photoshop.Image.5">
                  <p:embed/>
                </p:oleObj>
              </mc:Choice>
              <mc:Fallback>
                <p:oleObj name="Image" r:id="rId3" imgW="3949700" imgH="10858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68580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6">
            <a:extLst>
              <a:ext uri="{FF2B5EF4-FFF2-40B4-BE49-F238E27FC236}">
                <a16:creationId xmlns:a16="http://schemas.microsoft.com/office/drawing/2014/main" id="{CD03511C-F4BB-6553-2045-3EAC282CB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VLICT</a:t>
            </a:r>
            <a:r>
              <a:rPr lang="en-US" altLang="en-US" b="0">
                <a:solidFill>
                  <a:schemeClr val="bg2"/>
                </a:solidFill>
              </a:rPr>
              <a:t>AVLM</a:t>
            </a:r>
            <a:r>
              <a:rPr lang="en-US" altLang="en-US">
                <a:solidFill>
                  <a:srgbClr val="FF0000"/>
                </a:solidFill>
              </a:rPr>
              <a:t>VLICT</a:t>
            </a:r>
            <a:r>
              <a:rPr lang="en-US" altLang="en-US" b="0">
                <a:solidFill>
                  <a:schemeClr val="bg2"/>
                </a:solidFill>
              </a:rPr>
              <a:t>AAA</a:t>
            </a:r>
            <a:r>
              <a:rPr lang="en-US" altLang="en-US">
                <a:solidFill>
                  <a:srgbClr val="FF0000"/>
                </a:solidFill>
              </a:rPr>
              <a:t>VLICT</a:t>
            </a:r>
            <a:r>
              <a:rPr lang="en-US" altLang="en-US">
                <a:solidFill>
                  <a:schemeClr val="bg2"/>
                </a:solidFill>
              </a:rPr>
              <a:t>MSDFFD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D9DACAC8-59A1-B9DD-59DF-70F522E3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17843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VLICT </a:t>
            </a:r>
            <a:r>
              <a:rPr lang="en-US" altLang="en-US"/>
              <a:t>= </a:t>
            </a:r>
            <a:r>
              <a:rPr lang="en-US" altLang="en-US" sz="8000" baseline="30000"/>
              <a:t>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0AB6496-9B4C-B31F-6BAB-573420200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4191000" cy="1447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Join together query lookups into diagonals and then do a full alignment</a:t>
            </a:r>
          </a:p>
        </p:txBody>
      </p:sp>
      <p:sp>
        <p:nvSpPr>
          <p:cNvPr id="15362" name="Text Box 4">
            <a:extLst>
              <a:ext uri="{FF2B5EF4-FFF2-40B4-BE49-F238E27FC236}">
                <a16:creationId xmlns:a16="http://schemas.microsoft.com/office/drawing/2014/main" id="{520F0DB8-2A6F-16D2-D700-D892A5B9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24600"/>
            <a:ext cx="2154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/>
              <a:t>(Adapted from D Brutlag)</a:t>
            </a:r>
          </a:p>
        </p:txBody>
      </p:sp>
      <p:graphicFrame>
        <p:nvGraphicFramePr>
          <p:cNvPr id="15363" name="Object 2">
            <a:extLst>
              <a:ext uri="{FF2B5EF4-FFF2-40B4-BE49-F238E27FC236}">
                <a16:creationId xmlns:a16="http://schemas.microsoft.com/office/drawing/2014/main" id="{BF4CB897-35B1-3C06-0C06-B854D6B3A1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3048000"/>
          <a:ext cx="2794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089150" imgH="2451100" progId="Photoshop.Image.5">
                  <p:embed/>
                </p:oleObj>
              </mc:Choice>
              <mc:Fallback>
                <p:oleObj name="Image" r:id="rId3" imgW="2089150" imgH="24511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794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">
            <a:extLst>
              <a:ext uri="{FF2B5EF4-FFF2-40B4-BE49-F238E27FC236}">
                <a16:creationId xmlns:a16="http://schemas.microsoft.com/office/drawing/2014/main" id="{146BCD70-80E2-D51F-2213-6AD9915D0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0"/>
          <a:ext cx="3581400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622550" imgH="2000250" progId="Photoshop.Image.5">
                  <p:embed/>
                </p:oleObj>
              </mc:Choice>
              <mc:Fallback>
                <p:oleObj name="Image" r:id="rId5" imgW="2622550" imgH="200025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0"/>
                        <a:ext cx="3581400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75B2C093-9CDD-D4DC-27A6-3E3E55084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971800"/>
          <a:ext cx="487680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4921250" imgH="3041650" progId="Photoshop.Image.5">
                  <p:embed/>
                </p:oleObj>
              </mc:Choice>
              <mc:Fallback>
                <p:oleObj name="Image" r:id="rId7" imgW="4921250" imgH="304165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487680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B87C464-D2DC-7466-0D45-88922C831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9400" y="228600"/>
            <a:ext cx="18288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Basic Blast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077268F-E89C-A37F-198D-F620A0AA7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66294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Altschul, S., Gish, W., Miller, W., Myers, E. W. &amp; Lipman, D. J. (1990). Basic local alignment search tool. </a:t>
            </a:r>
            <a:r>
              <a:rPr lang="en-US" altLang="en-US" i="1">
                <a:ea typeface="ＭＳ Ｐゴシック" panose="020B0600070205080204" pitchFamily="34" charset="-128"/>
              </a:rPr>
              <a:t>J. Mol. Biol.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215</a:t>
            </a:r>
            <a:r>
              <a:rPr lang="en-US" altLang="en-US">
                <a:ea typeface="ＭＳ Ｐゴシック" panose="020B0600070205080204" pitchFamily="34" charset="-128"/>
              </a:rPr>
              <a:t>, 403-410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Indexes query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Starts with all overlapping words from query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Calculates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neighborhood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of each word using PAM matrix and probability threshold matrix and probability threshold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Looks up all words and neighbors from query in database index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Extends High Scoring Pairs (HSPs) left and right to maximal length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Finds Maximal Segment Pairs (MSPs) between query and database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Blast 1 does not permit gaps in alignments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3B1F332F-58BF-57DD-EBD3-EC68BE308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Helvetica" pitchFamily="2" charset="0"/>
                <a:ea typeface="ＭＳ Ｐゴシック" panose="020B0600070205080204" pitchFamily="34" charset="-128"/>
              </a:rPr>
              <a:t>BLAST: Basic Local Alignment Search Tool</a:t>
            </a:r>
          </a:p>
        </p:txBody>
      </p:sp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BA1CA587-5212-5C34-C00B-8E171CCA16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3" y="1219200"/>
          <a:ext cx="412273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810000" imgH="3308350" progId="Photoshop.Image.5">
                  <p:embed/>
                </p:oleObj>
              </mc:Choice>
              <mc:Fallback>
                <p:oleObj name="Image" r:id="rId3" imgW="3810000" imgH="330835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219200"/>
                        <a:ext cx="4122737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20">
            <a:extLst>
              <a:ext uri="{FF2B5EF4-FFF2-40B4-BE49-F238E27FC236}">
                <a16:creationId xmlns:a16="http://schemas.microsoft.com/office/drawing/2014/main" id="{3930C7CB-B85F-B8CD-1C50-B0B0A01B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382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/>
              <a:t>Query</a:t>
            </a:r>
          </a:p>
        </p:txBody>
      </p:sp>
      <p:sp>
        <p:nvSpPr>
          <p:cNvPr id="19460" name="Text Box 21">
            <a:extLst>
              <a:ext uri="{FF2B5EF4-FFF2-40B4-BE49-F238E27FC236}">
                <a16:creationId xmlns:a16="http://schemas.microsoft.com/office/drawing/2014/main" id="{9216D299-136C-E0AE-FA82-FF738F18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/>
              <a:t>DB</a:t>
            </a:r>
          </a:p>
        </p:txBody>
      </p:sp>
      <p:graphicFrame>
        <p:nvGraphicFramePr>
          <p:cNvPr id="19461" name="Object 2">
            <a:extLst>
              <a:ext uri="{FF2B5EF4-FFF2-40B4-BE49-F238E27FC236}">
                <a16:creationId xmlns:a16="http://schemas.microsoft.com/office/drawing/2014/main" id="{3EE0A883-840C-7E6B-4189-1FFF6E940E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562100"/>
          <a:ext cx="40386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810000" imgH="2876550" progId="Photoshop.Image.5">
                  <p:embed/>
                </p:oleObj>
              </mc:Choice>
              <mc:Fallback>
                <p:oleObj name="Image" r:id="rId5" imgW="3810000" imgH="28765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62100"/>
                        <a:ext cx="4038600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3">
            <a:extLst>
              <a:ext uri="{FF2B5EF4-FFF2-40B4-BE49-F238E27FC236}">
                <a16:creationId xmlns:a16="http://schemas.microsoft.com/office/drawing/2014/main" id="{CECADDD0-76A1-88B2-39D5-32A0813FD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28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itchFamily="2" charset="0"/>
              </a:rPr>
              <a:t>Extend hash hits into High Scoring Segment Pairs (HSPs)</a:t>
            </a:r>
          </a:p>
          <a:p>
            <a:pPr eaLnBrk="1" hangingPunct="1"/>
            <a:r>
              <a:rPr lang="en-US" altLang="en-US" sz="2000" b="0">
                <a:latin typeface="Helvetica" pitchFamily="2" charset="0"/>
              </a:rPr>
              <a:t>Stop extension when total score doesn</a:t>
            </a:r>
            <a:r>
              <a:rPr lang="ja-JP" altLang="en-US" sz="2000" b="0">
                <a:latin typeface="Helvetica" pitchFamily="2" charset="0"/>
              </a:rPr>
              <a:t>’</a:t>
            </a:r>
            <a:r>
              <a:rPr lang="en-US" altLang="ja-JP" sz="2000" b="0">
                <a:latin typeface="Helvetica" pitchFamily="2" charset="0"/>
              </a:rPr>
              <a:t>t increase</a:t>
            </a:r>
          </a:p>
          <a:p>
            <a:pPr eaLnBrk="1" hangingPunct="1"/>
            <a:r>
              <a:rPr lang="en-US" altLang="en-US" sz="2000" b="0">
                <a:latin typeface="Helvetica" pitchFamily="2" charset="0"/>
              </a:rPr>
              <a:t>Extension is O(N). This takes most of the time in BLAST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6B77C15-ECEA-96B7-9154-3D499E8AE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Helvetica" pitchFamily="2" charset="0"/>
                <a:ea typeface="ＭＳ Ｐゴシック" panose="020B0600070205080204" pitchFamily="34" charset="-128"/>
              </a:rPr>
              <a:t>BLAST: Basic Local Alignment Search Tool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92E63CF0-5B15-40B2-4AB9-EAC08DA60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743075"/>
          <a:ext cx="61722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762500" imgH="3829050" progId="Photoshop.Image.5">
                  <p:embed/>
                </p:oleObj>
              </mc:Choice>
              <mc:Fallback>
                <p:oleObj name="Image" r:id="rId3" imgW="4762500" imgH="382905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43075"/>
                        <a:ext cx="617220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>
            <a:extLst>
              <a:ext uri="{FF2B5EF4-FFF2-40B4-BE49-F238E27FC236}">
                <a16:creationId xmlns:a16="http://schemas.microsoft.com/office/drawing/2014/main" id="{7979322D-CE83-3798-7239-FF2AB042F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28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Helvetica" pitchFamily="2" charset="0"/>
              </a:rPr>
              <a:t>In simple BLAST algorithm, find best scoring segment in each DB sequence</a:t>
            </a:r>
          </a:p>
          <a:p>
            <a:pPr eaLnBrk="1" hangingPunct="1"/>
            <a:r>
              <a:rPr lang="en-US" altLang="en-US" sz="2000" b="0">
                <a:latin typeface="Helvetica" pitchFamily="2" charset="0"/>
              </a:rPr>
              <a:t>Statistics of these scores determine significance</a:t>
            </a:r>
          </a:p>
        </p:txBody>
      </p:sp>
      <p:sp>
        <p:nvSpPr>
          <p:cNvPr id="21508" name="Text Box 8">
            <a:extLst>
              <a:ext uri="{FF2B5EF4-FFF2-40B4-BE49-F238E27FC236}">
                <a16:creationId xmlns:a16="http://schemas.microsoft.com/office/drawing/2014/main" id="{68366E6A-99DF-4AAC-7207-21BBD4C9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16175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573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002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Number of hash hits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  ~ O(N*M*D)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>
              <a:latin typeface="Helvetica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N is query size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M is average size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      of seq in 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Helvetica" pitchFamily="2" charset="0"/>
              </a:rPr>
              <a:t>  D is DB size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33102</TotalTime>
  <Words>973</Words>
  <Application>Microsoft Macintosh PowerPoint</Application>
  <PresentationFormat>Letter Paper (8.5x11 in)</PresentationFormat>
  <Paragraphs>143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Helvetica</vt:lpstr>
      <vt:lpstr>Lucida Grande</vt:lpstr>
      <vt:lpstr>Symbol</vt:lpstr>
      <vt:lpstr>Default Design</vt:lpstr>
      <vt:lpstr>Basic-template-i0jhhsb-20160605</vt:lpstr>
      <vt:lpstr>Image</vt:lpstr>
      <vt:lpstr>PowerPoint Presentation</vt:lpstr>
      <vt:lpstr>Computational Complexity</vt:lpstr>
      <vt:lpstr>Fast sequence alignment</vt:lpstr>
      <vt:lpstr>Computational Complexity</vt:lpstr>
      <vt:lpstr>FASTA</vt:lpstr>
      <vt:lpstr>Join together query lookups into diagonals and then do a full alignment</vt:lpstr>
      <vt:lpstr>Basic Blast</vt:lpstr>
      <vt:lpstr>BLAST: Basic Local Alignment Search Tool</vt:lpstr>
      <vt:lpstr>BLAST: Basic Local Alignment Search Tool</vt:lpstr>
      <vt:lpstr>Blast2: Gapped Blast</vt:lpstr>
      <vt:lpstr>Blast2: Gapped Blast</vt:lpstr>
      <vt:lpstr>Short read alignment to a reference genome</vt:lpstr>
      <vt:lpstr>BLAT</vt:lpstr>
      <vt:lpstr>Burrows Wheeler Transform</vt:lpstr>
      <vt:lpstr>Burrows Wheeler Transform</vt:lpstr>
      <vt:lpstr>Speed v Sensitivity Tradeoff</vt:lpstr>
      <vt:lpstr>Alignment algorithms scaling to keep pace with data generation</vt:lpstr>
      <vt:lpstr>What sequence alignment algorithms need to be designed next?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239</cp:revision>
  <cp:lastPrinted>2012-01-18T14:55:46Z</cp:lastPrinted>
  <dcterms:created xsi:type="dcterms:W3CDTF">2012-01-18T09:49:29Z</dcterms:created>
  <dcterms:modified xsi:type="dcterms:W3CDTF">2023-02-07T02:28:20Z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C:\InetPub\wwwroot\mbb474b3\c1</vt:lpwstr>
  </property>
</Properties>
</file>