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28"/>
  </p:normalViewPr>
  <p:slideViewPr>
    <p:cSldViewPr snapToGrid="0">
      <p:cViewPr varScale="1">
        <p:scale>
          <a:sx n="150" d="100"/>
          <a:sy n="150" d="100"/>
        </p:scale>
        <p:origin x="47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7e12bd5b54_1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7e12bd5b54_1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7e12bd5b54_1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7e12bd5b54_1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7e12bd5b54_1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7e12bd5b54_1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7e12bd5b54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7e12bd5b54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7e12bd5b54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7e12bd5b54_1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7e12bd5b54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7e12bd5b54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7e12bd5b54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7e12bd5b54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7e12bd5b5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7e12bd5b5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HRNR is from sift sorting list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7e12bd5b54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7e12bd5b54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7e12bd5b5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7e12bd5b5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7e12bd5b54_1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7e12bd5b54_1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7e12bd5b54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7e12bd5b54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7e12bd5b54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7e12bd5b54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7e12bd5b54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7e12bd5b54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7e12bd5b54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7e12bd5b54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7e12bd5b54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7e12bd5b54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7e12bd5b54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7e12bd5b54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7e12bd5b54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7e12bd5b54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7e12bd5b5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7e12bd5b5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7e12bd5b54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7e12bd5b54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7e12bd5b54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7e12bd5b54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7e12bd5b54_1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7e12bd5b54_1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7e12bd5b5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7e12bd5b5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7e12bd5b54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7e12bd5b54_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7e12bd5b54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7e12bd5b54_1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7e12bd5b54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7e12bd5b54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7e12bd5b54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7e12bd5b54_1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7e12bd5b54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7e12bd5b54_1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7e12bd5b54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7e12bd5b54_1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7e12bd5b54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7e12bd5b54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7e12bd5b54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7e12bd5b54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7e12bd5b54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7e12bd5b54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7e12bd5b54_1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7e12bd5b54_1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7e12bd5b54_1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7e12bd5b54_1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7e12bd5b54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7e12bd5b54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7e12bd5b54_1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7e12bd5b54_1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7e12bd5b54_1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7e12bd5b54_1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7e12bd5b54_1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7e12bd5b54_1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solidFill>
            <a:srgbClr val="D0E0E3"/>
          </a:solidFill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Zimmerome Projects summary slides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2017-2022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2018 group 1 </a:t>
            </a:r>
            <a:endParaRPr sz="1887"/>
          </a:p>
        </p:txBody>
      </p:sp>
      <p:sp>
        <p:nvSpPr>
          <p:cNvPr id="161" name="Google Shape;161;p22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2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163" name="Google Shape;163;p22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Project purpose: comparative analysis of personal genomes </a:t>
            </a:r>
            <a:endParaRPr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Compare Carl’s genome with the Neanderthal data</a:t>
            </a:r>
            <a:endParaRPr sz="13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Neanderthal variants have been observed in humans in a frequency higher than expected by chance; some of these variants are associated with disease risk.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Retrieved Neanderthal data came from The Max Planck Institute and used bedtools intersect to analyze basic statistics of %N SNP composition of Carl’s SNP set</a:t>
            </a:r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9000" y="450151"/>
            <a:ext cx="5704523" cy="16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2018 group 2</a:t>
            </a:r>
            <a:endParaRPr sz="1887"/>
          </a:p>
        </p:txBody>
      </p:sp>
      <p:sp>
        <p:nvSpPr>
          <p:cNvPr id="173" name="Google Shape;173;p23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3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175" name="Google Shape;175;p23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Summary: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Project purpose: comparative analysis of personal genomes 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Compare the variants in Carl’s genome with those in GTEx </a:t>
            </a:r>
            <a:r>
              <a:rPr lang="en">
                <a:solidFill>
                  <a:schemeClr val="dk2"/>
                </a:solidFill>
              </a:rPr>
              <a:t>databases to assess whether Carl should take up sprinting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Carl’s genome indicates that he:</a:t>
            </a:r>
            <a:endParaRPr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may have abnormal regulation of axon guidance (related to Parkinson’s)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may have more (or less!) explosive fast-twitch muscles than average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may be at risk for gastrointestinal tract cancer</a:t>
            </a:r>
            <a:endParaRPr sz="1300"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78" name="Google Shape;17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550" y="449875"/>
            <a:ext cx="2560234" cy="16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1702" y="449876"/>
            <a:ext cx="2625073" cy="16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2018 group 3 </a:t>
            </a:r>
            <a:endParaRPr sz="1887"/>
          </a:p>
        </p:txBody>
      </p:sp>
      <p:sp>
        <p:nvSpPr>
          <p:cNvPr id="186" name="Google Shape;186;p24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4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188" name="Google Shape;188;p24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4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4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Summary: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AutoNum type="arabicPeriod"/>
            </a:pPr>
            <a:r>
              <a:rPr lang="en" sz="1300">
                <a:solidFill>
                  <a:srgbClr val="666666"/>
                </a:solidFill>
              </a:rPr>
              <a:t>Project purpose: predict gene expression values from carl's snp information 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AutoNum type="arabicPeriod"/>
            </a:pPr>
            <a:r>
              <a:rPr lang="en" sz="1300">
                <a:solidFill>
                  <a:srgbClr val="666666"/>
                </a:solidFill>
              </a:rPr>
              <a:t>Potentially higher risk of Parkinson’s disease</a:t>
            </a:r>
            <a:endParaRPr sz="1300">
              <a:solidFill>
                <a:srgbClr val="666666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AutoNum type="alphaLcPeriod"/>
            </a:pPr>
            <a:r>
              <a:rPr lang="en" sz="1300">
                <a:solidFill>
                  <a:srgbClr val="666666"/>
                </a:solidFill>
              </a:rPr>
              <a:t>Lowered expression level for a protective gene AGAP1</a:t>
            </a:r>
            <a:endParaRPr sz="1300">
              <a:solidFill>
                <a:srgbClr val="666666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AutoNum type="alphaLcPeriod"/>
            </a:pPr>
            <a:r>
              <a:rPr lang="en" sz="1300">
                <a:solidFill>
                  <a:srgbClr val="666666"/>
                </a:solidFill>
              </a:rPr>
              <a:t>Lowered expression level for a important gene KANSL1 (in mental</a:t>
            </a:r>
            <a:endParaRPr sz="13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666666"/>
                </a:solidFill>
              </a:rPr>
              <a:t>development)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AutoNum type="arabicPeriod"/>
            </a:pPr>
            <a:r>
              <a:rPr lang="en" sz="1300">
                <a:solidFill>
                  <a:srgbClr val="666666"/>
                </a:solidFill>
              </a:rPr>
              <a:t>Potentially higher risk for Alzheimer’s disease</a:t>
            </a:r>
            <a:endParaRPr sz="1300">
              <a:solidFill>
                <a:srgbClr val="666666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AutoNum type="alphaLcPeriod"/>
            </a:pPr>
            <a:r>
              <a:rPr lang="en" sz="1300">
                <a:solidFill>
                  <a:srgbClr val="666666"/>
                </a:solidFill>
              </a:rPr>
              <a:t>Increased expression level for a risk gene SLC10A2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AutoNum type="arabicPeriod"/>
            </a:pPr>
            <a:r>
              <a:rPr lang="en" sz="1300">
                <a:solidFill>
                  <a:srgbClr val="666666"/>
                </a:solidFill>
              </a:rPr>
              <a:t>More likely to have a longer life span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AutoNum type="arabicPeriod"/>
            </a:pPr>
            <a:r>
              <a:rPr lang="en" sz="1300">
                <a:solidFill>
                  <a:srgbClr val="666666"/>
                </a:solidFill>
              </a:rPr>
              <a:t>Increased expression for two protective genes (ASCC2 and MRP4)</a:t>
            </a:r>
            <a:endParaRPr sz="1300">
              <a:solidFill>
                <a:srgbClr val="666666"/>
              </a:solidFill>
            </a:endParaRPr>
          </a:p>
        </p:txBody>
      </p:sp>
      <p:sp>
        <p:nvSpPr>
          <p:cNvPr id="191" name="Google Shape;19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475" y="436375"/>
            <a:ext cx="1446276" cy="1434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4475" y="431950"/>
            <a:ext cx="1446277" cy="144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5">
            <a:alphaModFix/>
          </a:blip>
          <a:srcRect l="-1770"/>
          <a:stretch/>
        </p:blipFill>
        <p:spPr>
          <a:xfrm>
            <a:off x="5464550" y="431950"/>
            <a:ext cx="3251801" cy="144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2018 group 4 </a:t>
            </a:r>
            <a:endParaRPr sz="1887"/>
          </a:p>
        </p:txBody>
      </p:sp>
      <p:sp>
        <p:nvSpPr>
          <p:cNvPr id="200" name="Google Shape;200;p25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5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202" name="Google Shape;202;p25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5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Summary: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">
                <a:solidFill>
                  <a:srgbClr val="666666"/>
                </a:solidFill>
              </a:rPr>
              <a:t>Project purpose: analyzing a common variant associated with inflammatory response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Investigated in cannabinoid receptor type 2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The CC variant is the common and ancestral variant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Cannabinoid receptor type 2 is involved in immune signaling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Disease significance: the cannabinoid receptor type 2 Q63R variant increases the risk of celiac disease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666666"/>
              </a:solidFill>
            </a:endParaRPr>
          </a:p>
        </p:txBody>
      </p:sp>
      <p:sp>
        <p:nvSpPr>
          <p:cNvPr id="205" name="Google Shape;20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800" y="196400"/>
            <a:ext cx="4888893" cy="19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2018 group 5</a:t>
            </a:r>
            <a:endParaRPr sz="1887"/>
          </a:p>
        </p:txBody>
      </p:sp>
      <p:sp>
        <p:nvSpPr>
          <p:cNvPr id="212" name="Google Shape;212;p26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6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214" name="Google Shape;214;p26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6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6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Summary: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">
                <a:solidFill>
                  <a:srgbClr val="666666"/>
                </a:solidFill>
              </a:rPr>
              <a:t>Project purpose: calculating Carl’s risk for Alzheimer's disease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Alzheimer’s disease phenotype is indicated by the amyloid cascade hypothesis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Carl  has 10 out of 22 associated SNPs 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</a:pPr>
            <a:r>
              <a:rPr lang="en">
                <a:solidFill>
                  <a:schemeClr val="dk2"/>
                </a:solidFill>
              </a:rPr>
              <a:t>Probability of Alzheimer’s is 13.72% vs probability of Alzheimer’s in general population is 10%</a:t>
            </a:r>
            <a:endParaRPr>
              <a:solidFill>
                <a:schemeClr val="dk2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</a:endParaRPr>
          </a:p>
        </p:txBody>
      </p:sp>
      <p:sp>
        <p:nvSpPr>
          <p:cNvPr id="217" name="Google Shape;21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548" y="140788"/>
            <a:ext cx="2908152" cy="20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2018 group 6 </a:t>
            </a:r>
            <a:endParaRPr sz="1887"/>
          </a:p>
        </p:txBody>
      </p:sp>
      <p:sp>
        <p:nvSpPr>
          <p:cNvPr id="224" name="Google Shape;224;p27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7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226" name="Google Shape;226;p27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7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Summary: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rabicPeriod"/>
            </a:pPr>
            <a:r>
              <a:rPr lang="en">
                <a:solidFill>
                  <a:srgbClr val="666666"/>
                </a:solidFill>
              </a:rPr>
              <a:t>Project purpose: identifying significant protein-coding mutations in Carl’s genome 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Hypothesizes that Carl’s mutation will not drastically decrease protein functionality and thus not increase his risk of developing cancer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Conclusions: 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</a:pPr>
            <a:r>
              <a:rPr lang="en">
                <a:solidFill>
                  <a:schemeClr val="dk2"/>
                </a:solidFill>
              </a:rPr>
              <a:t>Mutations appear to be tolerated in coding regions </a:t>
            </a:r>
            <a:endParaRPr>
              <a:solidFill>
                <a:schemeClr val="dk2"/>
              </a:solidFill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</a:pPr>
            <a:r>
              <a:rPr lang="en">
                <a:solidFill>
                  <a:schemeClr val="dk2"/>
                </a:solidFill>
              </a:rPr>
              <a:t>Olfactory receptors </a:t>
            </a:r>
            <a:endParaRPr>
              <a:solidFill>
                <a:schemeClr val="dk2"/>
              </a:solidFill>
            </a:endParaRP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</a:pPr>
            <a:r>
              <a:rPr lang="en">
                <a:solidFill>
                  <a:schemeClr val="dk2"/>
                </a:solidFill>
              </a:rPr>
              <a:t>Polarity is preserved among most mutation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9" name="Google Shape;22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3">
            <a:alphaModFix/>
          </a:blip>
          <a:srcRect l="3809" t="7740"/>
          <a:stretch/>
        </p:blipFill>
        <p:spPr>
          <a:xfrm>
            <a:off x="3994950" y="158300"/>
            <a:ext cx="4061239" cy="19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2018 group 7 </a:t>
            </a:r>
            <a:endParaRPr sz="1887"/>
          </a:p>
        </p:txBody>
      </p:sp>
      <p:sp>
        <p:nvSpPr>
          <p:cNvPr id="236" name="Google Shape;236;p28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8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238" name="Google Shape;238;p28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8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8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</a:t>
            </a:r>
            <a:r>
              <a:rPr lang="en" sz="1300">
                <a:solidFill>
                  <a:schemeClr val="dk1"/>
                </a:solidFill>
              </a:rPr>
              <a:t>mmary: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AutoNum type="arabicPeriod"/>
            </a:pPr>
            <a:r>
              <a:rPr lang="en" sz="1300">
                <a:solidFill>
                  <a:srgbClr val="666666"/>
                </a:solidFill>
              </a:rPr>
              <a:t>Project purpose: PRS prediction in coronary artery disease, type II diabetes, and schizophrenia 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Pre-processed Carl’s genotype file then calculated his polygenic risk scores for coronary artery disease, type II diabetes, and schizophrenia 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Limitations: 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PRS is only interpretable when compared to that of cases/controls 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Simulation result is not robust and depends heavily on simulation hypothesis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41" name="Google Shape;24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7825" y="158300"/>
            <a:ext cx="4819768" cy="19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2019 group 1 (chr 1)</a:t>
            </a:r>
            <a:endParaRPr sz="1887"/>
          </a:p>
        </p:txBody>
      </p:sp>
      <p:sp>
        <p:nvSpPr>
          <p:cNvPr id="248" name="Google Shape;248;p29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</a:rPr>
              <a:t>     </a:t>
            </a:r>
            <a:r>
              <a:rPr lang="en" sz="1100" dirty="0">
                <a:solidFill>
                  <a:schemeClr val="dk1"/>
                </a:solidFill>
              </a:rPr>
              <a:t>Top 10 Prioritized Genes 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NBPF19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LMX1A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OBSCN 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KIAA1324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HSPG2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TESK2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UBXN11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SPATA6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ADORA1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DCAF6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      Additional Gene(s)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HRNR</a:t>
            </a: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250" name="Google Shape;250;p29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9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 exonic mutational burden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STRING network analysis of protein interactions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STRING analysis of the HSPG2 gene shows that Carl has six SNPs  associated with Schwartz Jampel syndrome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STRING analysis of the HRNR gene (from the SIFT sorting list) shows that Carl has one SNP that’s associated with eczema in caucasian Europeans </a:t>
            </a:r>
            <a:endParaRPr sz="1200"/>
          </a:p>
        </p:txBody>
      </p:sp>
      <p:pic>
        <p:nvPicPr>
          <p:cNvPr id="253" name="Google Shape;2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850" y="197412"/>
            <a:ext cx="2963177" cy="19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2019 group 2 (chr 2)</a:t>
            </a:r>
            <a:endParaRPr sz="1887"/>
          </a:p>
        </p:txBody>
      </p:sp>
      <p:sp>
        <p:nvSpPr>
          <p:cNvPr id="260" name="Google Shape;260;p30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0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     </a:t>
            </a:r>
            <a:r>
              <a:rPr lang="en" sz="1000" dirty="0">
                <a:solidFill>
                  <a:schemeClr val="dk1"/>
                </a:solidFill>
              </a:rPr>
              <a:t>Top 10 Prioritized Genes 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LRP1B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AC007682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CTNNA2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NRXN1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ERBB4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AC009499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ALK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THSD7B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DPP10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100" dirty="0">
                <a:solidFill>
                  <a:schemeClr val="dk1"/>
                </a:solidFill>
              </a:rPr>
              <a:t>CNTNAP5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         Additional Gene(s)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C2orf16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0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0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gene expression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NRXN1,CTNNA2, ERBB4, DPP10, LRP1B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200">
                <a:solidFill>
                  <a:schemeClr val="dk2"/>
                </a:solidFill>
              </a:rPr>
              <a:t>have high expression levels in brain 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SNP in C2orf16 is associated with the MEtabolic Syndrome </a:t>
            </a:r>
            <a:endParaRPr sz="1200"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2"/>
              </a:solidFill>
            </a:endParaRPr>
          </a:p>
        </p:txBody>
      </p:sp>
      <p:pic>
        <p:nvPicPr>
          <p:cNvPr id="265" name="Google Shape;2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125" y="456550"/>
            <a:ext cx="6271877" cy="16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2019 group 3 (chr 3)</a:t>
            </a:r>
            <a:endParaRPr sz="1887"/>
          </a:p>
        </p:txBody>
      </p:sp>
      <p:sp>
        <p:nvSpPr>
          <p:cNvPr id="272" name="Google Shape;272;p31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1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MUC4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SLC9C1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CAND2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C0L6A5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OR5H8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CFAP44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DNAH12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FYC01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HRG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NAALADL2</a:t>
            </a:r>
            <a:endParaRPr sz="1300"/>
          </a:p>
        </p:txBody>
      </p:sp>
      <p:sp>
        <p:nvSpPr>
          <p:cNvPr id="274" name="Google Shape;274;p31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1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1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number of nonsynonymous SNVs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 Downstream analysis: text mining analysis through APIs and PubTator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Different SNPs in the same gene may have distinct consequences: one SNP in CAND2 is associated with Atrial fibrillation and Ataxia Telangiectasia while another SNP is related to obesity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Identified a gene that has high rare nonsynonymous SNVs burden: ALDH1L, which has a SNP that’s associated with Cleft Palate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/>
          </a:p>
        </p:txBody>
      </p:sp>
      <p:pic>
        <p:nvPicPr>
          <p:cNvPr id="277" name="Google Shape;2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000" y="494025"/>
            <a:ext cx="1907525" cy="15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1933" y="158300"/>
            <a:ext cx="3157967" cy="19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2017 group 1 </a:t>
            </a:r>
            <a:endParaRPr sz="1887"/>
          </a:p>
        </p:txBody>
      </p:sp>
      <p:sp>
        <p:nvSpPr>
          <p:cNvPr id="62" name="Google Shape;62;p14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Project purpose: comparative analysis of personal genomes 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</a:pPr>
            <a:r>
              <a:rPr lang="en">
                <a:solidFill>
                  <a:schemeClr val="dk2"/>
                </a:solidFill>
              </a:rPr>
              <a:t>Compare the variant in Carl’s genome with those in genomAD and 1000 genome databases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genomic databases are important for understanding the “normal” range of genetic variation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vcfR retrieves online references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ANNOVAR retrieves genome frequencies and annotations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900" y="129600"/>
            <a:ext cx="2202550" cy="199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2019 group 4 (chr 4)</a:t>
            </a:r>
            <a:endParaRPr sz="1887"/>
          </a:p>
        </p:txBody>
      </p:sp>
      <p:sp>
        <p:nvSpPr>
          <p:cNvPr id="285" name="Google Shape;285;p32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2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FAT1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DCHS2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DUX4L4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FRAS1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KIAA1211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MTTP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NEIL3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PIGG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SHROOM3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ALKPK1</a:t>
            </a:r>
            <a:endParaRPr sz="1300"/>
          </a:p>
        </p:txBody>
      </p:sp>
      <p:sp>
        <p:nvSpPr>
          <p:cNvPr id="287" name="Google Shape;287;p32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mutational burden of nonsynonymous variants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PDB structural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Found three variants DDX60L has that could potentially reduce the ability of this protein’s ability to perform its protective function</a:t>
            </a:r>
            <a:endParaRPr sz="1200">
              <a:solidFill>
                <a:schemeClr val="dk2"/>
              </a:solidFill>
            </a:endParaRPr>
          </a:p>
          <a:p>
            <a:pPr marL="13716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romanLcPeriod"/>
            </a:pPr>
            <a:r>
              <a:rPr lang="en" sz="1200">
                <a:solidFill>
                  <a:schemeClr val="dk2"/>
                </a:solidFill>
              </a:rPr>
              <a:t>However, without structural information this is highly speculative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Found variation in MTTP, a gene associated with abetalipoproteinemia when functionality is reduced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/>
          </a:p>
        </p:txBody>
      </p:sp>
      <p:pic>
        <p:nvPicPr>
          <p:cNvPr id="290" name="Google Shape;2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26" y="158300"/>
            <a:ext cx="2260801" cy="1990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2019 group 5</a:t>
            </a:r>
            <a:endParaRPr sz="188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(chr 5)</a:t>
            </a:r>
            <a:endParaRPr sz="1887"/>
          </a:p>
        </p:txBody>
      </p:sp>
      <p:sp>
        <p:nvSpPr>
          <p:cNvPr id="297" name="Google Shape;297;p33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3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CDH12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CDH18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PDE4D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CTNND2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SGCD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SPOCK1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MCC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SLC25A48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TENM2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SLIT3</a:t>
            </a:r>
            <a:endParaRPr sz="1300"/>
          </a:p>
        </p:txBody>
      </p:sp>
      <p:sp>
        <p:nvSpPr>
          <p:cNvPr id="299" name="Google Shape;299;p33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3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3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STRING network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Genes from original mutational burden analysis shows connection with cadherin proteins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Carl has high mutational burden for multiple genes linked to CDH12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Chromosome 5p deletion including CDH12 causes cri-du-chat syndrome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/>
          </a:p>
        </p:txBody>
      </p:sp>
      <p:sp>
        <p:nvSpPr>
          <p:cNvPr id="302" name="Google Shape;30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03" name="Google Shape;3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0113" y="445050"/>
            <a:ext cx="5708225" cy="164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 dirty="0"/>
              <a:t>2020 group 1 (chr 6)</a:t>
            </a:r>
            <a:endParaRPr sz="1887" dirty="0"/>
          </a:p>
        </p:txBody>
      </p:sp>
      <p:sp>
        <p:nvSpPr>
          <p:cNvPr id="309" name="Google Shape;309;p34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4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</a:rPr>
              <a:t>     Top 10 Prioritized Genes 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HLA0DRA-HLA-DRB9</a:t>
            </a:r>
            <a:endParaRPr sz="10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HLA-DRB1</a:t>
            </a:r>
            <a:endParaRPr sz="10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HLA-DRB5</a:t>
            </a:r>
            <a:endParaRPr sz="10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HLA-DRB5-RNU1-61P</a:t>
            </a:r>
            <a:endParaRPr sz="10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HLA-DRB6</a:t>
            </a:r>
            <a:endParaRPr sz="10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HLA-DRB6-HLA-DRB1</a:t>
            </a:r>
            <a:endParaRPr sz="10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HLA-DRA</a:t>
            </a:r>
            <a:endParaRPr sz="10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HLA-DRB9</a:t>
            </a:r>
            <a:endParaRPr sz="10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HLA-DRB9-HLA-DRB5</a:t>
            </a:r>
            <a:endParaRPr sz="1000" dirty="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000" dirty="0"/>
              <a:t>RNU1-61P</a:t>
            </a:r>
            <a:endParaRPr sz="1000" dirty="0"/>
          </a:p>
        </p:txBody>
      </p:sp>
      <p:sp>
        <p:nvSpPr>
          <p:cNvPr id="311" name="Google Shape;311;p34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4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4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Putative variant impact and total count of variants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STRING network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Biggest Aggregation of rare SNVs are located near a gene complex (HLA) coding for  major histocompatibility complex on Chromosome 6 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PARK2 and PACRG have high degrees in the network analysis and are associated with Parkinson Disease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/>
          </a:p>
        </p:txBody>
      </p:sp>
      <p:sp>
        <p:nvSpPr>
          <p:cNvPr id="314" name="Google Shape;31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15" name="Google Shape;315;p34"/>
          <p:cNvPicPr preferRelativeResize="0"/>
          <p:nvPr/>
        </p:nvPicPr>
        <p:blipFill rotWithShape="1">
          <a:blip r:embed="rId3">
            <a:alphaModFix/>
          </a:blip>
          <a:srcRect t="-12082"/>
          <a:stretch/>
        </p:blipFill>
        <p:spPr>
          <a:xfrm>
            <a:off x="4035575" y="-94400"/>
            <a:ext cx="3955132" cy="22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2020 group 2 (chr 7)</a:t>
            </a:r>
            <a:endParaRPr sz="1887"/>
          </a:p>
        </p:txBody>
      </p:sp>
      <p:sp>
        <p:nvSpPr>
          <p:cNvPr id="321" name="Google Shape;321;p35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5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</a:rPr>
              <a:t>     Top 10 Prioritized Genes 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CNTNAP2</a:t>
            </a:r>
            <a:endParaRPr sz="12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MAGI2</a:t>
            </a:r>
            <a:endParaRPr sz="12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PTPRN2</a:t>
            </a:r>
            <a:endParaRPr sz="12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DPP6</a:t>
            </a:r>
            <a:endParaRPr sz="12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SDK1</a:t>
            </a:r>
            <a:endParaRPr sz="12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DGKB</a:t>
            </a:r>
            <a:endParaRPr sz="12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AUTS2</a:t>
            </a:r>
            <a:endParaRPr sz="12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HDAC9</a:t>
            </a:r>
            <a:endParaRPr sz="12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GRM8</a:t>
            </a:r>
            <a:endParaRPr sz="12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200" dirty="0"/>
              <a:t>PDE1C</a:t>
            </a:r>
            <a:endParaRPr sz="1200" dirty="0"/>
          </a:p>
        </p:txBody>
      </p:sp>
      <p:sp>
        <p:nvSpPr>
          <p:cNvPr id="323" name="Google Shape;323;p35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5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PDB structural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 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Among the top 10 most mutated genes on chromosome 7, there are 6 missense variants within 4 genes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Only one variant, conferring a protein, is characterized: GRM8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PolyPhen analysis shows that substitution at pos 362 from F to Y is predicted to be tolerated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/>
          </a:p>
        </p:txBody>
      </p:sp>
      <p:sp>
        <p:nvSpPr>
          <p:cNvPr id="326" name="Google Shape;32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27" name="Google Shape;327;p35"/>
          <p:cNvPicPr preferRelativeResize="0"/>
          <p:nvPr/>
        </p:nvPicPr>
        <p:blipFill rotWithShape="1">
          <a:blip r:embed="rId3">
            <a:alphaModFix/>
          </a:blip>
          <a:srcRect l="-5251" t="5576" r="2876" b="2258"/>
          <a:stretch/>
        </p:blipFill>
        <p:spPr>
          <a:xfrm>
            <a:off x="2401675" y="539975"/>
            <a:ext cx="2506551" cy="14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400" y="674275"/>
            <a:ext cx="4066724" cy="127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2020 group 3 (chr 8)</a:t>
            </a:r>
            <a:endParaRPr sz="1887"/>
          </a:p>
        </p:txBody>
      </p:sp>
      <p:sp>
        <p:nvSpPr>
          <p:cNvPr id="334" name="Google Shape;334;p36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6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</a:rPr>
              <a:t>      Top 10 Prioritized Genes 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CSMD1</a:t>
            </a:r>
            <a:endParaRPr sz="11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SGCZ</a:t>
            </a:r>
            <a:endParaRPr sz="11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LINC02055</a:t>
            </a:r>
            <a:endParaRPr sz="11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NRG1</a:t>
            </a:r>
            <a:endParaRPr sz="11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DLGAP2</a:t>
            </a:r>
            <a:endParaRPr sz="11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DLC1</a:t>
            </a:r>
            <a:endParaRPr sz="11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CSMD3</a:t>
            </a:r>
            <a:endParaRPr sz="11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CCDC26</a:t>
            </a:r>
            <a:endParaRPr sz="11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PSD3</a:t>
            </a:r>
            <a:endParaRPr sz="11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100" dirty="0"/>
              <a:t>NKAIN3</a:t>
            </a:r>
            <a:endParaRPr sz="11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          Additional Gene(s)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</a:rPr>
              <a:t>PNMA2</a:t>
            </a:r>
            <a:endParaRPr sz="1100" dirty="0"/>
          </a:p>
        </p:txBody>
      </p:sp>
      <p:sp>
        <p:nvSpPr>
          <p:cNvPr id="336" name="Google Shape;336;p36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6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6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gene expression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PNMA2 is highly expressed in the brain and is implicated in cancer and neurological disorders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PNMA2 C&gt;T causes nonsynonymous variant which lies in the dimerization domain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339" name="Google Shape;33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40" name="Google Shape;3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575" y="508500"/>
            <a:ext cx="2999640" cy="153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2225" y="508500"/>
            <a:ext cx="3320665" cy="153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2020 group 4 (chr 9)</a:t>
            </a:r>
            <a:endParaRPr sz="1887"/>
          </a:p>
        </p:txBody>
      </p:sp>
      <p:sp>
        <p:nvSpPr>
          <p:cNvPr id="347" name="Google Shape;347;p37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7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PTPRD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ASTN2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TRPM3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LINGO2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KDM4C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GLIS3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ADAMTSL1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CCDC171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BNC2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PCSK5</a:t>
            </a:r>
            <a:endParaRPr sz="1300"/>
          </a:p>
        </p:txBody>
      </p:sp>
      <p:sp>
        <p:nvSpPr>
          <p:cNvPr id="349" name="Google Shape;349;p37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7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7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 gene expression analysis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ADAMTSL1 is an interesting genes that’s involved in extracellular matrix organization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BNC2 is found to be strongly associated with congenital lower urinary-tract obstruction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Gene PTPRD has been implicated as a locus for restless legs syndrome and genetic variants of PTPRD are associated with bronchial asthma </a:t>
            </a:r>
            <a:endParaRPr sz="1200">
              <a:solidFill>
                <a:schemeClr val="dk2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352" name="Google Shape;35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53" name="Google Shape;3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350" y="196400"/>
            <a:ext cx="3852771" cy="19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2020 group 5 (chr 10)</a:t>
            </a:r>
            <a:endParaRPr sz="1887"/>
          </a:p>
        </p:txBody>
      </p:sp>
      <p:sp>
        <p:nvSpPr>
          <p:cNvPr id="359" name="Google Shape;359;p38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8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AKR1E2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AKR1C2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AKR1C3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TMEM254-AS1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ASAH2B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WDR37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SEPHS1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PTCHD3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SNCG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PITRM1</a:t>
            </a:r>
            <a:endParaRPr sz="1300"/>
          </a:p>
        </p:txBody>
      </p:sp>
      <p:sp>
        <p:nvSpPr>
          <p:cNvPr id="361" name="Google Shape;361;p38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8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8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 mutational burden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 STRING network analysis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Rare, deleterious variant found within ASAH2B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PTCHD3 variant found to be associated with decreased risk for cataracts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AKR1E2 stop gained mutation is associated with lower height and fat-free body mass; AKR1C2 splice-donor variant is associated with lower weight, fat-free body mass; AKR1C3 stop gained mutation is associated with lower fat-free body mass and basal metabolic rate</a:t>
            </a:r>
            <a:endParaRPr sz="1200">
              <a:solidFill>
                <a:schemeClr val="dk2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364" name="Google Shape;36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365" name="Google Shape;3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356" y="158300"/>
            <a:ext cx="2406444" cy="199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2020 group 6 (chr 11)</a:t>
            </a:r>
            <a:endParaRPr sz="1887"/>
          </a:p>
        </p:txBody>
      </p:sp>
      <p:sp>
        <p:nvSpPr>
          <p:cNvPr id="371" name="Google Shape;371;p39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9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SLC22A24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CASP12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OR52J3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ZNF705E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ALDH3B2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MRVI1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OR52N4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TREH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MS4A14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OR8K1</a:t>
            </a:r>
            <a:endParaRPr sz="1300"/>
          </a:p>
        </p:txBody>
      </p:sp>
      <p:sp>
        <p:nvSpPr>
          <p:cNvPr id="373" name="Google Shape;373;p39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9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9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" sz="1500">
                <a:solidFill>
                  <a:schemeClr val="dk2"/>
                </a:solidFill>
              </a:rPr>
              <a:t>Prioritization approach: impact score using SnpEff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" sz="1500">
                <a:solidFill>
                  <a:schemeClr val="dk2"/>
                </a:solidFill>
              </a:rPr>
              <a:t>Downstream analysis:  STRING network analysis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" sz="1500">
                <a:solidFill>
                  <a:schemeClr val="dk2"/>
                </a:solidFill>
              </a:rPr>
              <a:t>Findings: </a:t>
            </a:r>
            <a:endParaRPr sz="15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Several olfactory receptors were found in this analysis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Some genes were involved in metabolic processes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376" name="Google Shape;376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377" name="Google Shape;3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1500" y="158300"/>
            <a:ext cx="2938148" cy="199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2021 group 1 (chr 12)</a:t>
            </a:r>
            <a:endParaRPr sz="1887"/>
          </a:p>
        </p:txBody>
      </p:sp>
      <p:sp>
        <p:nvSpPr>
          <p:cNvPr id="383" name="Google Shape;383;p40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0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TMEM132D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MGAT4C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PRR4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ANKS1B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FAM19A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ERC1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CACNA1C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KSR2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TAS2R14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CCDC91</a:t>
            </a:r>
            <a:endParaRPr sz="1300"/>
          </a:p>
        </p:txBody>
      </p:sp>
      <p:sp>
        <p:nvSpPr>
          <p:cNvPr id="385" name="Google Shape;385;p40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40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0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Summary: </a:t>
            </a:r>
            <a:endParaRPr sz="12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 PINA and STRING network analysis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mutations may be relevant to taste transduction pathway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ERC1 expression is associated with a number of genes correlated with cancer prognosis; KSR2 interacts with MAPK (signaling-pathway involved in oncogenesis)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alternative approach to gene ranking finds interesting gene:</a:t>
            </a:r>
            <a:endParaRPr sz="1200">
              <a:solidFill>
                <a:schemeClr val="dk2"/>
              </a:solidFill>
            </a:endParaRPr>
          </a:p>
          <a:p>
            <a:pPr marL="13716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romanLcPeriod"/>
            </a:pPr>
            <a:r>
              <a:rPr lang="en" sz="1200">
                <a:solidFill>
                  <a:schemeClr val="dk2"/>
                </a:solidFill>
              </a:rPr>
              <a:t>KSR2 variant related to  facial morphology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388" name="Google Shape;38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389" name="Google Shape;3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800" y="158299"/>
            <a:ext cx="2650856" cy="20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1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2021 group 2 (chr 13)</a:t>
            </a:r>
            <a:endParaRPr sz="1887"/>
          </a:p>
        </p:txBody>
      </p:sp>
      <p:sp>
        <p:nvSpPr>
          <p:cNvPr id="395" name="Google Shape;395;p41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1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MYO16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ATP8A2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ATP11A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MCF2L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FARP1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PCDH9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DLEU1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RNF219-AS1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CCDC169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DIAPH3</a:t>
            </a:r>
            <a:endParaRPr sz="1300"/>
          </a:p>
        </p:txBody>
      </p:sp>
      <p:sp>
        <p:nvSpPr>
          <p:cNvPr id="397" name="Google Shape;397;p41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1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1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Prioritization approach:  mutational burden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Downstream analysis: gene expression analysis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Findings: </a:t>
            </a:r>
            <a:endParaRPr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MYO16 has genetic association with Autism Spectrum Disorder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Deletions of gene DLEU1 are found at high rates in patients with lymphocytic leukemia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400" name="Google Shape;40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401" name="Google Shape;40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750" y="198688"/>
            <a:ext cx="4784874" cy="19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2017 group 2 </a:t>
            </a:r>
            <a:endParaRPr sz="1887"/>
          </a:p>
        </p:txBody>
      </p:sp>
      <p:sp>
        <p:nvSpPr>
          <p:cNvPr id="74" name="Google Shape;74;p15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Project purpose: comparative analysis of personal genomes 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</a:pPr>
            <a:r>
              <a:rPr lang="en">
                <a:solidFill>
                  <a:schemeClr val="dk2"/>
                </a:solidFill>
              </a:rPr>
              <a:t>Compare the variants in Carl’s genome with those in GTEx databases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Carl’s SNPs are interestingly enriched in immune-related chromosome regions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A small proportion of SNPs serve as eQTLs and regulate the expression of genes (mainly in the immune system)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299" y="181476"/>
            <a:ext cx="2560100" cy="194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2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2021 group 3 (chr 14)</a:t>
            </a:r>
            <a:endParaRPr sz="1887"/>
          </a:p>
        </p:txBody>
      </p:sp>
      <p:sp>
        <p:nvSpPr>
          <p:cNvPr id="407" name="Google Shape;407;p42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RGS6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LIN00871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FOXN3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MDGA2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NPAS3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NRXN3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RAD51B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NUBPL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SLC25A21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AKAP6</a:t>
            </a:r>
            <a:endParaRPr sz="1300"/>
          </a:p>
        </p:txBody>
      </p:sp>
      <p:sp>
        <p:nvSpPr>
          <p:cNvPr id="409" name="Google Shape;409;p42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2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2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gene expression analysis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RGS6 modulates neuronal and cardiovascular activities, through regulating G protein signaling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MDGA2 is overall highly expressed in brain tissues but also highly expressed in testis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412" name="Google Shape;41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413" name="Google Shape;41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113" y="158300"/>
            <a:ext cx="3699137" cy="19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3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2021 group 4 (chr 15)</a:t>
            </a:r>
            <a:endParaRPr sz="1887"/>
          </a:p>
        </p:txBody>
      </p:sp>
      <p:sp>
        <p:nvSpPr>
          <p:cNvPr id="419" name="Google Shape;419;p43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3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ALDH1A2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RORA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SEAM6D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AKAP13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PCSK6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TCF12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SCAPER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GCOM1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AKAP13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AGBL1</a:t>
            </a:r>
            <a:endParaRPr sz="1300"/>
          </a:p>
        </p:txBody>
      </p:sp>
      <p:sp>
        <p:nvSpPr>
          <p:cNvPr id="421" name="Google Shape;421;p43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3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3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STRING network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Two genes [RORA/TCF12] predicted to interact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RORA and TCF12 are implicated in TH17 cell differentiation pathway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Potential implications of RORA/TCF12 mutation</a:t>
            </a:r>
            <a:endParaRPr sz="1200">
              <a:solidFill>
                <a:schemeClr val="dk2"/>
              </a:solidFill>
            </a:endParaRPr>
          </a:p>
          <a:p>
            <a:pPr marL="13716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romanLcPeriod"/>
            </a:pPr>
            <a:r>
              <a:rPr lang="en" sz="1200">
                <a:solidFill>
                  <a:schemeClr val="dk2"/>
                </a:solidFill>
              </a:rPr>
              <a:t>RORA: neurodevelopmental delay; epilepsy; cerebral ataxia </a:t>
            </a:r>
            <a:endParaRPr sz="1200">
              <a:solidFill>
                <a:schemeClr val="dk2"/>
              </a:solidFill>
            </a:endParaRPr>
          </a:p>
          <a:p>
            <a:pPr marL="13716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romanLcPeriod"/>
            </a:pPr>
            <a:r>
              <a:rPr lang="en" sz="1200">
                <a:solidFill>
                  <a:schemeClr val="dk2"/>
                </a:solidFill>
              </a:rPr>
              <a:t>TCF12: coronal craniosyntosis; anaplastic oligodendroma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424" name="Google Shape;424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25" name="Google Shape;42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8175" y="158300"/>
            <a:ext cx="2732013" cy="19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2021 group 5 (chr 16)</a:t>
            </a:r>
            <a:endParaRPr sz="1887"/>
          </a:p>
        </p:txBody>
      </p:sp>
      <p:sp>
        <p:nvSpPr>
          <p:cNvPr id="431" name="Google Shape;431;p44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4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PKD1L2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METTL22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ZNF469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UBE2I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SCNN1G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ADCY9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ACSF3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BCAR1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ABAT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CEP20</a:t>
            </a:r>
            <a:endParaRPr sz="1300"/>
          </a:p>
        </p:txBody>
      </p:sp>
      <p:sp>
        <p:nvSpPr>
          <p:cNvPr id="433" name="Google Shape;433;p44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4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4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text mining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SCNN1G is associated with liddle syndrome 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ADCY9 if part of the G-protein signaling cascade that begins with beta-adrenergic receptor activation</a:t>
            </a:r>
            <a:endParaRPr sz="12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ACSF3 is associated with combined malonic and methylmalonic aciduria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437" name="Google Shape;4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648" y="158300"/>
            <a:ext cx="2979865" cy="19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5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2021 group 6 (chr 17)</a:t>
            </a:r>
            <a:endParaRPr sz="1887"/>
          </a:p>
        </p:txBody>
      </p:sp>
      <p:sp>
        <p:nvSpPr>
          <p:cNvPr id="443" name="Google Shape;443;p45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5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MYO15A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RNF213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KRT40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HAP1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BRCA1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RPTOR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TTYH2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DNA17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NLRP1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QRICH2</a:t>
            </a:r>
            <a:endParaRPr sz="1300"/>
          </a:p>
        </p:txBody>
      </p:sp>
      <p:sp>
        <p:nvSpPr>
          <p:cNvPr id="445" name="Google Shape;445;p45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5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45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 mutational burden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gene expression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DNAH17 has highest (24) SNVs </a:t>
            </a:r>
            <a:endParaRPr sz="1200">
              <a:solidFill>
                <a:schemeClr val="dk2"/>
              </a:solidFill>
            </a:endParaRPr>
          </a:p>
          <a:p>
            <a:pPr marL="13716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romanLcPeriod"/>
            </a:pPr>
            <a:r>
              <a:rPr lang="en" sz="1200">
                <a:solidFill>
                  <a:schemeClr val="dk2"/>
                </a:solidFill>
              </a:rPr>
              <a:t>Missense mutations are associated with flagellar mutations and asthenozoospermia </a:t>
            </a:r>
            <a:endParaRPr sz="1200">
              <a:solidFill>
                <a:schemeClr val="dk2"/>
              </a:solidFill>
            </a:endParaRPr>
          </a:p>
          <a:p>
            <a:pPr marL="13716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romanLcPeriod"/>
            </a:pPr>
            <a:r>
              <a:rPr lang="en" sz="1200">
                <a:solidFill>
                  <a:schemeClr val="dk2"/>
                </a:solidFill>
              </a:rPr>
              <a:t>Asthenozoospermia is only one of the causes of male infertility </a:t>
            </a:r>
            <a:endParaRPr sz="1200">
              <a:solidFill>
                <a:schemeClr val="dk2"/>
              </a:solidFill>
            </a:endParaRPr>
          </a:p>
          <a:p>
            <a:pPr marL="13716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romanLcPeriod"/>
            </a:pPr>
            <a:r>
              <a:rPr lang="en" sz="1200">
                <a:solidFill>
                  <a:schemeClr val="dk2"/>
                </a:solidFill>
              </a:rPr>
              <a:t>Investigated if Carl’s DNAH17 has a variant that increases risk of asthenozoospermia </a:t>
            </a:r>
            <a:endParaRPr sz="1200">
              <a:solidFill>
                <a:schemeClr val="dk2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448" name="Google Shape;44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449" name="Google Shape;44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451" y="212637"/>
            <a:ext cx="4154330" cy="18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6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2022 group 1 (chr 18)</a:t>
            </a:r>
            <a:endParaRPr sz="1887"/>
          </a:p>
        </p:txBody>
      </p:sp>
      <p:sp>
        <p:nvSpPr>
          <p:cNvPr id="455" name="Google Shape;455;p46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6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ZNF407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SETBP1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PIEZ02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MYL12B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DCC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ZNF532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RAB27B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PTPRM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ANKRD12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DOK6</a:t>
            </a:r>
            <a:endParaRPr sz="1300"/>
          </a:p>
        </p:txBody>
      </p:sp>
      <p:sp>
        <p:nvSpPr>
          <p:cNvPr id="457" name="Google Shape;457;p46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6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46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Prioritization approach:  impact score using SnpEff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Downstream analysis:  network analysis using KNIT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Findings: </a:t>
            </a:r>
            <a:endParaRPr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The network identified seems to be related to DNA damage repair/DNA replication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ZNF407 is affected by WDR5 that could lead to colon cancer progress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Mutation in SETBP1 is associated with Schinzel-Giedion midface retraction syndrome 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460" name="Google Shape;46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461" name="Google Shape;4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5409663" y="-1160762"/>
            <a:ext cx="1921200" cy="462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7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2022 group 2</a:t>
            </a:r>
            <a:endParaRPr sz="1887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(chr 18)</a:t>
            </a:r>
            <a:endParaRPr sz="1887"/>
          </a:p>
        </p:txBody>
      </p:sp>
      <p:sp>
        <p:nvSpPr>
          <p:cNvPr id="467" name="Google Shape;467;p47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7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SLC14A2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L3MBTL4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DOK6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PIGN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DCC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PIEZO2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DLGAP1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PTPRM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LINC00907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AQP-AS4</a:t>
            </a:r>
            <a:endParaRPr sz="1300"/>
          </a:p>
        </p:txBody>
      </p:sp>
      <p:sp>
        <p:nvSpPr>
          <p:cNvPr id="469" name="Google Shape;469;p47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7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7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Prioritization approach: mutational burden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Downstream analysis:  gene expression analysis and structural analysis 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" sz="1600">
                <a:solidFill>
                  <a:schemeClr val="dk2"/>
                </a:solidFill>
              </a:rPr>
              <a:t>Findings: </a:t>
            </a:r>
            <a:endParaRPr sz="16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Comparison of gene expression levels of target genes indicates mutations affect tissue-specific genes and ubiquitous genes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Protein structure illuminate the possible effects of the mutational burden, since several amino acid were changed in the structures. However, fortunately, none affected active sites or protein protein interfaces </a:t>
            </a:r>
            <a:endParaRPr sz="1200">
              <a:solidFill>
                <a:schemeClr val="dk2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472" name="Google Shape;47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473" name="Google Shape;47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1700" y="158300"/>
            <a:ext cx="2696229" cy="199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8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2022 group 3 (chr 18)</a:t>
            </a:r>
            <a:endParaRPr sz="1887"/>
          </a:p>
        </p:txBody>
      </p:sp>
      <p:sp>
        <p:nvSpPr>
          <p:cNvPr id="479" name="Google Shape;479;p48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8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MBP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LDLRAD4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SMAD2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SMCHD1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PIGN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PIEZO2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ALPK2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NEDD4L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CD226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ARHGAP28</a:t>
            </a:r>
            <a:endParaRPr sz="13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481" name="Google Shape;481;p48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8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8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Prioritization approach:  mutational burden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Downstream analysis:  text mining analysis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Findings: </a:t>
            </a:r>
            <a:endParaRPr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NEDD4L has the highest correlation with the word hypertension </a:t>
            </a:r>
            <a:endParaRPr sz="1200">
              <a:solidFill>
                <a:schemeClr val="dk2"/>
              </a:solidFill>
            </a:endParaRPr>
          </a:p>
          <a:p>
            <a:pPr marL="13716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romanLcPeriod"/>
            </a:pPr>
            <a:r>
              <a:rPr lang="en" sz="1200">
                <a:solidFill>
                  <a:schemeClr val="dk2"/>
                </a:solidFill>
              </a:rPr>
              <a:t>It is involved in blood pressure maintenance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CD226 has a correlation of 0.79 with the word autoimmune </a:t>
            </a:r>
            <a:endParaRPr sz="1200">
              <a:solidFill>
                <a:schemeClr val="dk2"/>
              </a:solidFill>
            </a:endParaRPr>
          </a:p>
          <a:p>
            <a:pPr marL="13716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romanLcPeriod"/>
            </a:pPr>
            <a:r>
              <a:rPr lang="en" sz="1200">
                <a:solidFill>
                  <a:schemeClr val="dk2"/>
                </a:solidFill>
              </a:rPr>
              <a:t>It is indeed associated with many autoimmune diseases including refractory celiac disease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484" name="Google Shape;484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485" name="Google Shape;48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4850" y="158300"/>
            <a:ext cx="2437613" cy="19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484" y="158300"/>
            <a:ext cx="2475916" cy="19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9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2022 group 4 (chr 18)</a:t>
            </a:r>
            <a:endParaRPr sz="1887"/>
          </a:p>
        </p:txBody>
      </p:sp>
      <p:sp>
        <p:nvSpPr>
          <p:cNvPr id="492" name="Google Shape;492;p49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9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ALPK2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CEP192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SERPINB10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ANKRD62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MOCOS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SLC35G4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COLEC12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ELOA2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TUBB8B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CCDC102B</a:t>
            </a:r>
            <a:endParaRPr sz="1300"/>
          </a:p>
        </p:txBody>
      </p:sp>
      <p:sp>
        <p:nvSpPr>
          <p:cNvPr id="494" name="Google Shape;494;p49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49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9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Prioritization approach:  mutational burden of non-synonymous mutations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Downstream analysis:  gene expression analysis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Findings: </a:t>
            </a:r>
            <a:endParaRPr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Most prioritized genes are expressed in heart and testes tissues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The most saturated association in list is cancer/cell cycle regulation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ALPK2 is associated with developmental processes primarily in heart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Almost all mutations observed are in unstructured regions and not disruptive to the protein structure </a:t>
            </a:r>
            <a:endParaRPr sz="1200">
              <a:solidFill>
                <a:schemeClr val="dk2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497" name="Google Shape;497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498" name="Google Shape;498;p49" descr="Chart, histo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5975" y="158300"/>
            <a:ext cx="3980400" cy="19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2022 group 5 (chr 18)</a:t>
            </a:r>
            <a:endParaRPr sz="1887"/>
          </a:p>
        </p:txBody>
      </p:sp>
      <p:sp>
        <p:nvSpPr>
          <p:cNvPr id="504" name="Google Shape;504;p50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50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DCC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DLGAP1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PIEZO2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PTPRM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AQP4-AS1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DOK6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MYO5B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LNC0METTL4-2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LINC00907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L3MBTL4</a:t>
            </a:r>
            <a:endParaRPr sz="1300"/>
          </a:p>
        </p:txBody>
      </p:sp>
      <p:sp>
        <p:nvSpPr>
          <p:cNvPr id="506" name="Google Shape;506;p50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50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50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" sz="1500">
                <a:solidFill>
                  <a:schemeClr val="dk2"/>
                </a:solidFill>
              </a:rPr>
              <a:t>Prioritization approach:  mutational burden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" sz="1500">
                <a:solidFill>
                  <a:schemeClr val="dk2"/>
                </a:solidFill>
              </a:rPr>
              <a:t>Downstream analysis:  gene expression analysis and STRING network analysis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eriod"/>
            </a:pPr>
            <a:r>
              <a:rPr lang="en" sz="1500">
                <a:solidFill>
                  <a:schemeClr val="dk2"/>
                </a:solidFill>
              </a:rPr>
              <a:t>Findings: </a:t>
            </a:r>
            <a:endParaRPr sz="15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Some of these genes expressed in few tissues consistent with known function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Differential expression may point to non-canonical functions: DCC in testis (tumor suppression) : PIEZO2 in lungs (stretch sensation) </a:t>
            </a:r>
            <a:endParaRPr sz="1200">
              <a:solidFill>
                <a:schemeClr val="dk2"/>
              </a:solidFill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Mutated genes are pieces in larger pathways: disruption → downstream effects</a:t>
            </a:r>
            <a:endParaRPr sz="1200">
              <a:solidFill>
                <a:schemeClr val="dk2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509" name="Google Shape;50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pic>
        <p:nvPicPr>
          <p:cNvPr id="510" name="Google Shape;5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6600" y="87375"/>
            <a:ext cx="2934549" cy="20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1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2022 group 6 (chr 18)</a:t>
            </a:r>
            <a:endParaRPr sz="1887"/>
          </a:p>
        </p:txBody>
      </p:sp>
      <p:sp>
        <p:nvSpPr>
          <p:cNvPr id="516" name="Google Shape;516;p51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51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    Top 10 Prioritized Genes </a:t>
            </a:r>
            <a:endParaRPr sz="10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ALPK2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CEP192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SERPINB10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ANKRD62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MOCOS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SLC35G4P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COLEC12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ELOA2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TUBB8B</a:t>
            </a:r>
            <a:endParaRPr sz="13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CCDC102B</a:t>
            </a:r>
            <a:endParaRPr sz="1300"/>
          </a:p>
        </p:txBody>
      </p:sp>
      <p:sp>
        <p:nvSpPr>
          <p:cNvPr id="518" name="Google Shape;518;p51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1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51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</a:t>
            </a:r>
            <a:endParaRPr sz="16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Prioritization approach:  nonsynonymous exonic mutational burden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Downstream analysis:  gene expression analysis (single cell analysis)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Findings: </a:t>
            </a:r>
            <a:endParaRPr>
              <a:solidFill>
                <a:schemeClr val="dk2"/>
              </a:solidFill>
            </a:endParaRPr>
          </a:p>
          <a:p>
            <a:pPr marL="9144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Gene expression profiles suggest that differentially expressed genes may associate with tissue-specific functions </a:t>
            </a:r>
            <a:endParaRPr sz="1300">
              <a:solidFill>
                <a:schemeClr val="dk2"/>
              </a:solidFill>
            </a:endParaRPr>
          </a:p>
          <a:p>
            <a:pPr marL="9144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Most genes are associated with polymorphisms and are part of disease-proliferation pathways and mechanisms.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521" name="Google Shape;52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522" name="Google Shape;522;p51"/>
          <p:cNvPicPr preferRelativeResize="0"/>
          <p:nvPr/>
        </p:nvPicPr>
        <p:blipFill rotWithShape="1">
          <a:blip r:embed="rId3">
            <a:alphaModFix/>
          </a:blip>
          <a:srcRect r="2018"/>
          <a:stretch/>
        </p:blipFill>
        <p:spPr>
          <a:xfrm>
            <a:off x="3998850" y="239075"/>
            <a:ext cx="4898251" cy="18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2017 group 3 </a:t>
            </a:r>
            <a:endParaRPr sz="1887"/>
          </a:p>
        </p:txBody>
      </p:sp>
      <p:sp>
        <p:nvSpPr>
          <p:cNvPr id="86" name="Google Shape;86;p16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Project purpose: comparative analysis of personal genomes 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</a:pPr>
            <a:r>
              <a:rPr lang="en">
                <a:solidFill>
                  <a:schemeClr val="dk2"/>
                </a:solidFill>
              </a:rPr>
              <a:t>Assessing deleteriousness of SNV’s in Carl’s genome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Used PolyPhen2, PROVEAN and SIFT for SNPs classification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Estimated the deleteriousness of a mutation based on properties of amino acids and evolutionary constraint 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8200" y="158300"/>
            <a:ext cx="3516439" cy="199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2017 group 4 </a:t>
            </a:r>
            <a:endParaRPr sz="1887"/>
          </a:p>
        </p:txBody>
      </p:sp>
      <p:sp>
        <p:nvSpPr>
          <p:cNvPr id="98" name="Google Shape;98;p17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100" name="Google Shape;100;p17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Project purpose: personal genomes and personalized medicine (CRISPR)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Identifying off-target CRISPR site 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Used algorithms Cas-OFF and CRISPR-SEEK to identify off-target CRISPR sites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Results on hg38 showed that CRISPR-Seek predicted 516/650 and CasOFFinder 461/650</a:t>
            </a:r>
            <a:endParaRPr sz="130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2946" y="158300"/>
            <a:ext cx="2891455" cy="19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2017 group 5 </a:t>
            </a:r>
            <a:endParaRPr sz="1887"/>
          </a:p>
        </p:txBody>
      </p:sp>
      <p:sp>
        <p:nvSpPr>
          <p:cNvPr id="110" name="Google Shape;110;p18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Summary:</a:t>
            </a:r>
            <a:endParaRPr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Project purpose: personal genomes and personalized medicine (CRISPR)</a:t>
            </a:r>
            <a:endParaRPr sz="13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The impact of SNPs on sgRNA sets and off target mutations </a:t>
            </a:r>
            <a:endParaRPr sz="12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Found PAM sites in the human reference genome as well as Carl’s genome and compares the similarity of the two sets: </a:t>
            </a:r>
            <a:endParaRPr sz="13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Many PAM sites with matched upstream sequences are present in Carl’s sets</a:t>
            </a:r>
            <a:endParaRPr sz="12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Generated sgRNA libraries from Carl’s genome and compared it to the reference genome</a:t>
            </a:r>
            <a:endParaRPr sz="13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lphaLcPeriod"/>
            </a:pPr>
            <a:r>
              <a:rPr lang="en" sz="1200">
                <a:solidFill>
                  <a:schemeClr val="dk2"/>
                </a:solidFill>
              </a:rPr>
              <a:t>Zimmer mom and dad have slightly more in common than with either does with the reference </a:t>
            </a:r>
            <a:endParaRPr sz="1300"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7625" y="217550"/>
            <a:ext cx="3282426" cy="187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3850" y="187925"/>
            <a:ext cx="1672239" cy="19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2017 group 6 </a:t>
            </a:r>
            <a:endParaRPr sz="1887"/>
          </a:p>
        </p:txBody>
      </p:sp>
      <p:sp>
        <p:nvSpPr>
          <p:cNvPr id="123" name="Google Shape;123;p19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125" name="Google Shape;125;p19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9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9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Summary:</a:t>
            </a:r>
            <a:endParaRPr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Project purpose: network analysis of personal genomes 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Propose a tool that calculates the degree centrality and betweenness centrality of proteins containing and not containing SNPs in Carl’s genome using a PPI file 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Calculated the degree centrality and the betweenness centrality for all nodes in the PPI network 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Found no statistically significant difference in distributions of proteins containing SNPs and not containing SNPs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Observed no statistically significant enrichment of proteins/protein types in any hierarchical layers of the PPI network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1250" y="234498"/>
            <a:ext cx="4743148" cy="172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2017 group 7 </a:t>
            </a:r>
            <a:endParaRPr sz="1887"/>
          </a:p>
        </p:txBody>
      </p:sp>
      <p:sp>
        <p:nvSpPr>
          <p:cNvPr id="135" name="Google Shape;135;p20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137" name="Google Shape;137;p20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Summary: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Project purpose: structural analysis 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Analyze the structure of the mutation F19Y found in Carl’s genome for galectin-8</a:t>
            </a:r>
            <a:endParaRPr sz="13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Amino acids mutations can be favorable or unfavorable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Analyzed Carl’s genome for protein galectin-8 mutations 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</a:pPr>
            <a:r>
              <a:rPr lang="en">
                <a:solidFill>
                  <a:schemeClr val="dk2"/>
                </a:solidFill>
              </a:rPr>
              <a:t>Compared WT vs Mutant’s repulsive energy and RMSD 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</a:endParaRPr>
          </a:p>
        </p:txBody>
      </p:sp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975" y="422625"/>
            <a:ext cx="4185399" cy="1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75" y="438849"/>
            <a:ext cx="2079634" cy="164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87650" y="234500"/>
            <a:ext cx="2051400" cy="704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87"/>
              <a:t>2017 group 8 </a:t>
            </a:r>
            <a:endParaRPr sz="1887"/>
          </a:p>
        </p:txBody>
      </p:sp>
      <p:sp>
        <p:nvSpPr>
          <p:cNvPr id="148" name="Google Shape;148;p21"/>
          <p:cNvSpPr txBox="1"/>
          <p:nvPr/>
        </p:nvSpPr>
        <p:spPr>
          <a:xfrm>
            <a:off x="7555925" y="1165025"/>
            <a:ext cx="160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87675" y="1165025"/>
            <a:ext cx="2051400" cy="3755400"/>
          </a:xfrm>
          <a:prstGeom prst="snip1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 genes prioritized </a:t>
            </a:r>
            <a:endParaRPr/>
          </a:p>
        </p:txBody>
      </p:sp>
      <p:sp>
        <p:nvSpPr>
          <p:cNvPr id="150" name="Google Shape;150;p21"/>
          <p:cNvSpPr txBox="1"/>
          <p:nvPr/>
        </p:nvSpPr>
        <p:spPr>
          <a:xfrm>
            <a:off x="2993275" y="310700"/>
            <a:ext cx="60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2401825" y="158300"/>
            <a:ext cx="6637500" cy="19902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Figure: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>
            <a:off x="2325475" y="2309525"/>
            <a:ext cx="6637500" cy="26109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Summary: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Project purpose: structural analysis 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Analyze the structure of the mutation I35F found in Carl’s genome for galectin-8 at location 35 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Amino acid mutations include changes in size, charge, hydrophobic effect, and change in potential energy 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lphaLcPeriod"/>
            </a:pPr>
            <a:r>
              <a:rPr lang="en" sz="1300">
                <a:solidFill>
                  <a:schemeClr val="dk2"/>
                </a:solidFill>
              </a:rPr>
              <a:t>Size and charge are important in predicting mutation effects 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Side chain angle potential energies increased by I35F mutations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RMSD increased with I35F mutation 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>
                <a:solidFill>
                  <a:schemeClr val="dk2"/>
                </a:solidFill>
              </a:rPr>
              <a:t>Unexpected mutation results (D/E, F/Y)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53" name="Google Shape;15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400" y="425873"/>
            <a:ext cx="4260575" cy="15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2975" y="361300"/>
            <a:ext cx="2199701" cy="168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2933</Words>
  <Application>Microsoft Office PowerPoint</Application>
  <PresentationFormat>On-screen Show (16:9)</PresentationFormat>
  <Paragraphs>955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Arial</vt:lpstr>
      <vt:lpstr>Simple Light</vt:lpstr>
      <vt:lpstr>Zimmerome Projects summary slides</vt:lpstr>
      <vt:lpstr>2017 group 1 </vt:lpstr>
      <vt:lpstr>2017 group 2 </vt:lpstr>
      <vt:lpstr>2017 group 3 </vt:lpstr>
      <vt:lpstr>2017 group 4 </vt:lpstr>
      <vt:lpstr>2017 group 5 </vt:lpstr>
      <vt:lpstr>2017 group 6 </vt:lpstr>
      <vt:lpstr>2017 group 7 </vt:lpstr>
      <vt:lpstr>2017 group 8 </vt:lpstr>
      <vt:lpstr>2018 group 1 </vt:lpstr>
      <vt:lpstr>2018 group 2</vt:lpstr>
      <vt:lpstr>2018 group 3 </vt:lpstr>
      <vt:lpstr>2018 group 4 </vt:lpstr>
      <vt:lpstr>2018 group 5</vt:lpstr>
      <vt:lpstr>2018 group 6 </vt:lpstr>
      <vt:lpstr>2018 group 7 </vt:lpstr>
      <vt:lpstr>2019 group 1 (chr 1)</vt:lpstr>
      <vt:lpstr>2019 group 2 (chr 2)</vt:lpstr>
      <vt:lpstr>2019 group 3 (chr 3)</vt:lpstr>
      <vt:lpstr>2019 group 4 (chr 4)</vt:lpstr>
      <vt:lpstr>2019 group 5 (chr 5)</vt:lpstr>
      <vt:lpstr>2020 group 1 (chr 6)</vt:lpstr>
      <vt:lpstr>2020 group 2 (chr 7)</vt:lpstr>
      <vt:lpstr>2020 group 3 (chr 8)</vt:lpstr>
      <vt:lpstr>2020 group 4 (chr 9)</vt:lpstr>
      <vt:lpstr>2020 group 5 (chr 10)</vt:lpstr>
      <vt:lpstr>2020 group 6 (chr 11)</vt:lpstr>
      <vt:lpstr>2021 group 1 (chr 12)</vt:lpstr>
      <vt:lpstr>2021 group 2 (chr 13)</vt:lpstr>
      <vt:lpstr>2021 group 3 (chr 14)</vt:lpstr>
      <vt:lpstr>2021 group 4 (chr 15)</vt:lpstr>
      <vt:lpstr>2021 group 5 (chr 16)</vt:lpstr>
      <vt:lpstr>2021 group 6 (chr 17)</vt:lpstr>
      <vt:lpstr>2022 group 1 (chr 18)</vt:lpstr>
      <vt:lpstr>2022 group 2 (chr 18)</vt:lpstr>
      <vt:lpstr>2022 group 3 (chr 18)</vt:lpstr>
      <vt:lpstr>2022 group 4 (chr 18)</vt:lpstr>
      <vt:lpstr>2022 group 5 (chr 18)</vt:lpstr>
      <vt:lpstr>2022 group 6 (chr 18)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Zimmerone Projects summary slides</dc:title>
  <cp:lastModifiedBy>ERIC_NI</cp:lastModifiedBy>
  <cp:revision>2</cp:revision>
  <dcterms:modified xsi:type="dcterms:W3CDTF">2022-12-09T06:39:39Z</dcterms:modified>
</cp:coreProperties>
</file>