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357" r:id="rId2"/>
    <p:sldId id="416" r:id="rId3"/>
    <p:sldId id="418" r:id="rId4"/>
    <p:sldId id="417" r:id="rId5"/>
    <p:sldId id="422" r:id="rId6"/>
    <p:sldId id="425" r:id="rId7"/>
    <p:sldId id="421" r:id="rId8"/>
    <p:sldId id="423" r:id="rId9"/>
    <p:sldId id="426" r:id="rId10"/>
    <p:sldId id="428" r:id="rId11"/>
    <p:sldId id="427" r:id="rId12"/>
    <p:sldId id="429" r:id="rId13"/>
    <p:sldId id="430" r:id="rId14"/>
    <p:sldId id="431" r:id="rId15"/>
    <p:sldId id="432" r:id="rId16"/>
    <p:sldId id="420" r:id="rId17"/>
    <p:sldId id="434" r:id="rId18"/>
    <p:sldId id="433" r:id="rId19"/>
    <p:sldId id="435" r:id="rId20"/>
    <p:sldId id="436" r:id="rId21"/>
    <p:sldId id="437" r:id="rId22"/>
    <p:sldId id="438" r:id="rId23"/>
    <p:sldId id="439" r:id="rId24"/>
    <p:sldId id="440" r:id="rId25"/>
    <p:sldId id="441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F2C"/>
    <a:srgbClr val="1FDFE3"/>
    <a:srgbClr val="10BA44"/>
    <a:srgbClr val="ABBA0E"/>
    <a:srgbClr val="18C5EF"/>
    <a:srgbClr val="349EE3"/>
    <a:srgbClr val="31BDE3"/>
    <a:srgbClr val="FF4AB4"/>
    <a:srgbClr val="E342A0"/>
    <a:srgbClr val="7BB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313" autoAdjust="0"/>
  </p:normalViewPr>
  <p:slideViewPr>
    <p:cSldViewPr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fld id="{0FFDE62C-5F15-2043-B2DF-DA42ABEFC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\Delta phi = \</a:t>
            </a:r>
            <a:r>
              <a:rPr lang="en-US" dirty="0" err="1"/>
              <a:t>phi_NMR</a:t>
            </a:r>
            <a:r>
              <a:rPr lang="en-US" dirty="0"/>
              <a:t> - \</a:t>
            </a:r>
            <a:r>
              <a:rPr lang="en-US" dirty="0" err="1"/>
              <a:t>phi_xtal</a:t>
            </a:r>
            <a:endParaRPr lang="en-US" dirty="0"/>
          </a:p>
          <a:p>
            <a:r>
              <a:rPr lang="en-US" dirty="0"/>
              <a:t>\Delta </a:t>
            </a:r>
            <a:r>
              <a:rPr lang="en-US" dirty="0" err="1"/>
              <a:t>f_c</a:t>
            </a:r>
            <a:r>
              <a:rPr lang="en-US" dirty="0"/>
              <a:t> = </a:t>
            </a:r>
            <a:r>
              <a:rPr lang="en-US" dirty="0" err="1"/>
              <a:t>f_c_NMR</a:t>
            </a:r>
            <a:r>
              <a:rPr lang="en-US" dirty="0"/>
              <a:t> – </a:t>
            </a:r>
            <a:r>
              <a:rPr lang="en-US" dirty="0" err="1"/>
              <a:t>f_c_xtal</a:t>
            </a:r>
            <a:r>
              <a:rPr lang="en-US" dirty="0"/>
              <a:t> </a:t>
            </a:r>
          </a:p>
          <a:p>
            <a:r>
              <a:rPr lang="en-US" dirty="0"/>
              <a:t>\Delta phi &gt; 0, \Delta </a:t>
            </a:r>
            <a:r>
              <a:rPr lang="en-US" dirty="0" err="1"/>
              <a:t>f_c</a:t>
            </a:r>
            <a:r>
              <a:rPr lang="en-US" dirty="0"/>
              <a:t> &gt; 0, 1</a:t>
            </a:r>
            <a:r>
              <a:rPr lang="en-US" baseline="30000" dirty="0"/>
              <a:t>st</a:t>
            </a:r>
            <a:r>
              <a:rPr lang="en-US" dirty="0"/>
              <a:t> quadrant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FDE62C-5F15-2043-B2DF-DA42ABEFCCB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1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B-factor is for all atoms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FDE62C-5F15-2043-B2DF-DA42ABEFCCB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47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Nuclear </a:t>
            </a:r>
            <a:r>
              <a:rPr lang="en-US" dirty="0" err="1"/>
              <a:t>Overhauser</a:t>
            </a:r>
            <a:r>
              <a:rPr lang="en-US" dirty="0"/>
              <a:t>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FDE62C-5F15-2043-B2DF-DA42ABEFCCB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1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Casp11, 12, 13</a:t>
            </a:r>
          </a:p>
          <a:p>
            <a:endParaRPr lang="en-US" dirty="0"/>
          </a:p>
          <a:p>
            <a:r>
              <a:rPr lang="en-US" dirty="0"/>
              <a:t>What about 14 and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FDE62C-5F15-2043-B2DF-DA42ABEFCCB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41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Overlap of side chain atoms of core residues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FDE62C-5F15-2043-B2DF-DA42ABEFCCB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F_correct</a:t>
            </a:r>
            <a:r>
              <a:rPr lang="en-US" dirty="0"/>
              <a:t>; what fraction of core residues in the target were in the core of the model (</a:t>
            </a:r>
            <a:r>
              <a:rPr lang="en-US" dirty="0" err="1"/>
              <a:t>rSASA</a:t>
            </a:r>
            <a:r>
              <a:rPr lang="en-US" dirty="0"/>
              <a:t> &lt; 10^{-1})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FDE62C-5F15-2043-B2DF-DA42ABEFCCB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25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Neural network with 6 features; train on </a:t>
            </a:r>
            <a:r>
              <a:rPr lang="en-US" dirty="0" err="1"/>
              <a:t>Casp</a:t>
            </a:r>
            <a:r>
              <a:rPr lang="en-US" dirty="0"/>
              <a:t> 11, 12, 3D Robot, Test on </a:t>
            </a:r>
            <a:r>
              <a:rPr lang="en-US" dirty="0" err="1"/>
              <a:t>Casp</a:t>
            </a:r>
            <a:r>
              <a:rPr lang="en-US" dirty="0"/>
              <a:t> 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FDE62C-5F15-2043-B2DF-DA42ABEFCCB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11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 on CASP 11, 12 and 3D rob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FDE62C-5F15-2043-B2DF-DA42ABEFCCB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2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USNCTAM 2006: The Mechanics of New Materials for Everyday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B9CDC-CB9E-CD42-BC1B-4B4DBBFFF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1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USNCTAM 2006: The Mechanics of New Materials for Everyday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1E13B-5FEB-644B-ABDF-92C9B6737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2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USNCTAM 2006: The Mechanics of New Materials for Everyday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86009-69F7-D143-80DA-8F4297743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1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USNCTAM 2006: The Mechanics of New Materials for Everyday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856AA-85A6-CF40-961A-EC1269D9A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8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USNCTAM 2006: The Mechanics of New Materials for Everyday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75904-9BB0-5943-B1D6-FB0EFBB05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5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USNCTAM 2006: The Mechanics of New Materials for Everyday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66351-0F4B-EF45-8FFF-D0E204CA4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0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USNCTAM 2006: The Mechanics of New Materials for Everyday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0B604-9EC1-6D4C-B8E3-0770B1DFA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0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USNCTAM 2006: The Mechanics of New Materials for Everyday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F5536-304B-F046-8BEA-B9BDD674A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1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USNCTAM 2006: The Mechanics of New Materials for Everyday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1DBD3-A37B-D74F-9F72-96A98174F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1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USNCTAM 2006: The Mechanics of New Materials for Everyday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C1D2C-6840-B243-AE38-D76E9F6B0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9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USNCTAM 2006: The Mechanics of New Materials for Everyday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7E9FA-551D-254F-80B7-854551957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0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+mn-cs"/>
              </a:defRPr>
            </a:lvl1pPr>
          </a:lstStyle>
          <a:p>
            <a:pPr>
              <a:defRPr/>
            </a:pPr>
            <a:r>
              <a:rPr lang="en-US"/>
              <a:t>USNCTAM 2006: The Mechanics of New Materials for Everyday Life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+mn-cs"/>
              </a:defRPr>
            </a:lvl1pPr>
          </a:lstStyle>
          <a:p>
            <a:pPr>
              <a:defRPr/>
            </a:pPr>
            <a:fld id="{7AF0B086-A5C2-4B42-B676-B6A4CC21D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0"/>
            <a:ext cx="84201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dirty="0">
                <a:solidFill>
                  <a:schemeClr val="accent2"/>
                </a:solidFill>
                <a:effectLst/>
                <a:cs typeface="+mn-cs"/>
              </a:rPr>
              <a:t>Are there any differences between x-ray crystal structures and NMR structures of proteins?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775537"/>
            <a:ext cx="1640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Lynne Regan,</a:t>
            </a:r>
          </a:p>
          <a:p>
            <a:r>
              <a:rPr lang="en-US" sz="2000" dirty="0"/>
              <a:t>U. Edinburgh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789" y="4775537"/>
            <a:ext cx="1494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Alex </a:t>
            </a:r>
            <a:r>
              <a:rPr lang="en-US" sz="2000" dirty="0" err="1"/>
              <a:t>Grigas</a:t>
            </a:r>
            <a:r>
              <a:rPr lang="en-US" sz="2000" dirty="0"/>
              <a:t>,</a:t>
            </a:r>
          </a:p>
          <a:p>
            <a:r>
              <a:rPr lang="en-US" sz="2000" dirty="0"/>
              <a:t>CBB</a:t>
            </a:r>
          </a:p>
        </p:txBody>
      </p:sp>
      <p:pic>
        <p:nvPicPr>
          <p:cNvPr id="5" name="Picture 4" descr="Unkn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827183"/>
            <a:ext cx="1023067" cy="10308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7989" y="4753451"/>
            <a:ext cx="1416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Jack </a:t>
            </a:r>
            <a:r>
              <a:rPr lang="en-US" sz="2000" dirty="0" err="1"/>
              <a:t>Treado</a:t>
            </a:r>
            <a:endParaRPr lang="en-US" sz="2000" dirty="0"/>
          </a:p>
          <a:p>
            <a:r>
              <a:rPr lang="en-US" sz="2000" dirty="0"/>
              <a:t>MEMS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6789" y="4775537"/>
            <a:ext cx="1459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Grace Meng</a:t>
            </a:r>
          </a:p>
          <a:p>
            <a:r>
              <a:rPr lang="en-US" sz="2000" dirty="0"/>
              <a:t>Chemistry</a:t>
            </a:r>
          </a:p>
        </p:txBody>
      </p:sp>
      <p:pic>
        <p:nvPicPr>
          <p:cNvPr id="9" name="Picture 8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808133"/>
            <a:ext cx="1117600" cy="1016000"/>
          </a:xfrm>
          <a:prstGeom prst="rect">
            <a:avLst/>
          </a:prstGeom>
        </p:spPr>
      </p:pic>
      <p:pic>
        <p:nvPicPr>
          <p:cNvPr id="15" name="Picture 14" descr="Regan_color_headsho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0" t="5142" r="19237" b="24212"/>
          <a:stretch/>
        </p:blipFill>
        <p:spPr>
          <a:xfrm>
            <a:off x="120168" y="2778204"/>
            <a:ext cx="1708632" cy="19461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59336" y="988873"/>
            <a:ext cx="603155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Corey S. O’Hern</a:t>
            </a:r>
          </a:p>
          <a:p>
            <a:pPr algn="ctr"/>
            <a:r>
              <a:rPr lang="en-US" sz="1800" dirty="0"/>
              <a:t>Department of Mechanical Engineering &amp; Materials Science</a:t>
            </a:r>
          </a:p>
          <a:p>
            <a:pPr algn="ctr"/>
            <a:r>
              <a:rPr lang="en-US" sz="1800" dirty="0"/>
              <a:t>Department of Applied Physics</a:t>
            </a:r>
          </a:p>
          <a:p>
            <a:pPr algn="ctr"/>
            <a:r>
              <a:rPr lang="en-US" sz="1800" dirty="0"/>
              <a:t>Department of Physics</a:t>
            </a:r>
          </a:p>
          <a:p>
            <a:pPr algn="ctr"/>
            <a:r>
              <a:rPr lang="en-US" sz="1800" dirty="0"/>
              <a:t>Graduate Program in Computational Biology &amp; Bioinformatics</a:t>
            </a:r>
          </a:p>
          <a:p>
            <a:pPr algn="ctr"/>
            <a:r>
              <a:rPr lang="en-US" sz="1800" dirty="0"/>
              <a:t>Yale University, New Haven, CT USA</a:t>
            </a: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48B600B7-A670-024F-BF28-CDA431927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5845341"/>
            <a:ext cx="6240240" cy="969570"/>
          </a:xfrm>
          <a:prstGeom prst="rect">
            <a:avLst/>
          </a:prstGeom>
        </p:spPr>
      </p:pic>
      <p:pic>
        <p:nvPicPr>
          <p:cNvPr id="20" name="Picture 19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7CBF9F3-39B8-F54F-A15C-3612AE8EA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7249" y="2829341"/>
            <a:ext cx="1270000" cy="1905000"/>
          </a:xfrm>
          <a:prstGeom prst="rect">
            <a:avLst/>
          </a:prstGeom>
        </p:spPr>
      </p:pic>
      <p:pic>
        <p:nvPicPr>
          <p:cNvPr id="22" name="Picture 21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796458F0-7163-B54D-8C1C-ECD9D8A3D2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5698" y="3105118"/>
            <a:ext cx="1915282" cy="1440173"/>
          </a:xfrm>
          <a:prstGeom prst="rect">
            <a:avLst/>
          </a:prstGeom>
        </p:spPr>
      </p:pic>
      <p:pic>
        <p:nvPicPr>
          <p:cNvPr id="24" name="Picture 23" descr="A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C5671BC5-3EB4-8D46-BF2E-F865F8F68BC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991" r="10445"/>
          <a:stretch/>
        </p:blipFill>
        <p:spPr>
          <a:xfrm>
            <a:off x="5879429" y="2904677"/>
            <a:ext cx="1489874" cy="175432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DB55E42-CA05-C042-A6F5-8558A21B5184}"/>
              </a:ext>
            </a:extLst>
          </p:cNvPr>
          <p:cNvSpPr txBox="1"/>
          <p:nvPr/>
        </p:nvSpPr>
        <p:spPr>
          <a:xfrm>
            <a:off x="7608746" y="4778514"/>
            <a:ext cx="1345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Zhuoyi</a:t>
            </a:r>
            <a:r>
              <a:rPr lang="en-US" sz="2000" dirty="0"/>
              <a:t> Liu</a:t>
            </a:r>
          </a:p>
          <a:p>
            <a:r>
              <a:rPr lang="en-US" sz="2000" dirty="0"/>
              <a:t>MEMS</a:t>
            </a:r>
          </a:p>
        </p:txBody>
      </p:sp>
    </p:spTree>
    <p:extLst>
      <p:ext uri="{BB962C8B-B14F-4D97-AF65-F5344CB8AC3E}">
        <p14:creationId xmlns:p14="http://schemas.microsoft.com/office/powerpoint/2010/main" val="2519809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6842B4-AEA6-B347-8B2F-F6250AF43DFF}"/>
              </a:ext>
            </a:extLst>
          </p:cNvPr>
          <p:cNvSpPr txBox="1"/>
          <p:nvPr/>
        </p:nvSpPr>
        <p:spPr>
          <a:xfrm>
            <a:off x="640763" y="2514600"/>
            <a:ext cx="78624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 differences in packing features caused by methodological </a:t>
            </a:r>
          </a:p>
          <a:p>
            <a:r>
              <a:rPr lang="en-US" dirty="0"/>
              <a:t>issues or by differences in protein structure in crystalline vs. </a:t>
            </a:r>
          </a:p>
          <a:p>
            <a:r>
              <a:rPr lang="en-US" dirty="0"/>
              <a:t>solution conditions? </a:t>
            </a:r>
          </a:p>
        </p:txBody>
      </p:sp>
    </p:spTree>
    <p:extLst>
      <p:ext uri="{BB962C8B-B14F-4D97-AF65-F5344CB8AC3E}">
        <p14:creationId xmlns:p14="http://schemas.microsoft.com/office/powerpoint/2010/main" val="4092011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6FDD581A-7EDE-674A-BFE6-46058DE8A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9000"/>
            <a:ext cx="9144000" cy="254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DCF1D8-2C61-7545-A0F4-047323111987}"/>
              </a:ext>
            </a:extLst>
          </p:cNvPr>
          <p:cNvSpPr txBox="1"/>
          <p:nvPr/>
        </p:nvSpPr>
        <p:spPr>
          <a:xfrm>
            <a:off x="4419600" y="2514600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x-ray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11273B-A18E-3B45-BBC7-CCB50E754171}"/>
              </a:ext>
            </a:extLst>
          </p:cNvPr>
          <p:cNvSpPr txBox="1"/>
          <p:nvPr/>
        </p:nvSpPr>
        <p:spPr>
          <a:xfrm>
            <a:off x="6248400" y="3733800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x-ray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27512F-3C8F-9044-9997-CFB2DC3244CF}"/>
              </a:ext>
            </a:extLst>
          </p:cNvPr>
          <p:cNvSpPr txBox="1"/>
          <p:nvPr/>
        </p:nvSpPr>
        <p:spPr>
          <a:xfrm>
            <a:off x="2413188" y="675092"/>
            <a:ext cx="4523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NOE distance restraints</a:t>
            </a:r>
          </a:p>
        </p:txBody>
      </p:sp>
    </p:spTree>
    <p:extLst>
      <p:ext uri="{BB962C8B-B14F-4D97-AF65-F5344CB8AC3E}">
        <p14:creationId xmlns:p14="http://schemas.microsoft.com/office/powerpoint/2010/main" val="196182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F104EEF-0BDB-0748-9C9A-93646C0FE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381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7CE99B-BA15-9C42-A58E-76249176505F}"/>
              </a:ext>
            </a:extLst>
          </p:cNvPr>
          <p:cNvSpPr txBox="1"/>
          <p:nvPr/>
        </p:nvSpPr>
        <p:spPr>
          <a:xfrm>
            <a:off x="1051881" y="2590800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origina</a:t>
            </a:r>
            <a:r>
              <a:rPr lang="en-US" dirty="0"/>
              <a:t>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B9362-AC49-9D4A-B051-960B565179AB}"/>
              </a:ext>
            </a:extLst>
          </p:cNvPr>
          <p:cNvSpPr txBox="1"/>
          <p:nvPr/>
        </p:nvSpPr>
        <p:spPr>
          <a:xfrm>
            <a:off x="1280481" y="3242846"/>
            <a:ext cx="1138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Clashscore</a:t>
            </a:r>
            <a:r>
              <a:rPr lang="en-US" sz="1600" dirty="0"/>
              <a:t>.</a:t>
            </a:r>
          </a:p>
          <a:p>
            <a:r>
              <a:rPr lang="en-US" sz="1600" dirty="0"/>
              <a:t> filtered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13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6F4FA4D9-7BD7-3141-951F-E51A83380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381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B24A3-F1E6-B944-AFB7-A5B0E23DCEDA}"/>
              </a:ext>
            </a:extLst>
          </p:cNvPr>
          <p:cNvSpPr txBox="1"/>
          <p:nvPr/>
        </p:nvSpPr>
        <p:spPr>
          <a:xfrm>
            <a:off x="1828800" y="19050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x-ray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56DAF8-AD3C-674E-AC8C-B3889CB4BEA3}"/>
              </a:ext>
            </a:extLst>
          </p:cNvPr>
          <p:cNvSpPr txBox="1"/>
          <p:nvPr/>
        </p:nvSpPr>
        <p:spPr>
          <a:xfrm>
            <a:off x="2667000" y="38100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NMR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54FAAE-771D-C64C-A84B-7258599178A4}"/>
              </a:ext>
            </a:extLst>
          </p:cNvPr>
          <p:cNvSpPr txBox="1"/>
          <p:nvPr/>
        </p:nvSpPr>
        <p:spPr>
          <a:xfrm>
            <a:off x="2057400" y="303159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NMR-filtered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BEB651-2F32-904D-BE67-76CEDE584704}"/>
              </a:ext>
            </a:extLst>
          </p:cNvPr>
          <p:cNvSpPr txBox="1"/>
          <p:nvPr/>
        </p:nvSpPr>
        <p:spPr>
          <a:xfrm>
            <a:off x="5461749" y="19050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NMR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49C849-EA9E-814C-A360-C75384F66162}"/>
              </a:ext>
            </a:extLst>
          </p:cNvPr>
          <p:cNvSpPr txBox="1"/>
          <p:nvPr/>
        </p:nvSpPr>
        <p:spPr>
          <a:xfrm>
            <a:off x="6165756" y="328826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NMR-filtered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E6590D-B7D9-8C4D-AE7A-8F150695359A}"/>
              </a:ext>
            </a:extLst>
          </p:cNvPr>
          <p:cNvSpPr txBox="1"/>
          <p:nvPr/>
        </p:nvSpPr>
        <p:spPr>
          <a:xfrm>
            <a:off x="6871821" y="374546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x-ray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AAF4D0-A92B-CF49-8A74-F410D62E425C}"/>
              </a:ext>
            </a:extLst>
          </p:cNvPr>
          <p:cNvSpPr txBox="1"/>
          <p:nvPr/>
        </p:nvSpPr>
        <p:spPr>
          <a:xfrm>
            <a:off x="162780" y="267523"/>
            <a:ext cx="8818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 NMR structures by </a:t>
            </a:r>
            <a:r>
              <a:rPr lang="en-US" dirty="0" err="1"/>
              <a:t>clashscore</a:t>
            </a:r>
            <a:r>
              <a:rPr lang="en-US" dirty="0"/>
              <a:t>, backbone and sidechain dihedral </a:t>
            </a:r>
          </a:p>
          <a:p>
            <a:r>
              <a:rPr lang="en-US" dirty="0"/>
              <a:t>angle outliers, number of NOE restraints,…</a:t>
            </a:r>
          </a:p>
        </p:txBody>
      </p:sp>
    </p:spTree>
    <p:extLst>
      <p:ext uri="{BB962C8B-B14F-4D97-AF65-F5344CB8AC3E}">
        <p14:creationId xmlns:p14="http://schemas.microsoft.com/office/powerpoint/2010/main" val="3197329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7B4B0803-CF17-C243-AD00-48A195B16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90600"/>
            <a:ext cx="5486400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B7A0C6-3F6D-9D48-9392-0A71FAC84B3D}"/>
                  </a:ext>
                </a:extLst>
              </p:cNvPr>
              <p:cNvSpPr txBox="1"/>
              <p:nvPr/>
            </p:nvSpPr>
            <p:spPr>
              <a:xfrm>
                <a:off x="457200" y="5257800"/>
                <a:ext cx="3373296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begChr m:val="⟨"/>
                        <m:endChr m:val="⟩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𝑁𝑀𝑅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𝑥𝑟𝑎𝑦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B7A0C6-3F6D-9D48-9392-0A71FAC84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57800"/>
                <a:ext cx="3373296" cy="490840"/>
              </a:xfrm>
              <a:prstGeom prst="rect">
                <a:avLst/>
              </a:prstGeom>
              <a:blipFill>
                <a:blip r:embed="rId3"/>
                <a:stretch>
                  <a:fillRect l="-752" t="-102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2B464E-9FAA-A340-8347-E8F02E8D3A76}"/>
                  </a:ext>
                </a:extLst>
              </p:cNvPr>
              <p:cNvSpPr txBox="1"/>
              <p:nvPr/>
            </p:nvSpPr>
            <p:spPr>
              <a:xfrm>
                <a:off x="685800" y="6096000"/>
                <a:ext cx="2622385" cy="484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𝑁𝑀𝑅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𝑥𝑟𝑎𝑦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2B464E-9FAA-A340-8347-E8F02E8D3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096000"/>
                <a:ext cx="2622385" cy="484813"/>
              </a:xfrm>
              <a:prstGeom prst="rect">
                <a:avLst/>
              </a:prstGeom>
              <a:blipFill>
                <a:blip r:embed="rId4"/>
                <a:stretch>
                  <a:fillRect l="-966" t="-769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111C096-01D3-BC46-A3E2-3BEBF0A7DFA4}"/>
              </a:ext>
            </a:extLst>
          </p:cNvPr>
          <p:cNvSpPr txBox="1"/>
          <p:nvPr/>
        </p:nvSpPr>
        <p:spPr>
          <a:xfrm>
            <a:off x="6705600" y="1214735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6E4216-8391-8542-BCCA-538BC424CC67}"/>
              </a:ext>
            </a:extLst>
          </p:cNvPr>
          <p:cNvSpPr txBox="1"/>
          <p:nvPr/>
        </p:nvSpPr>
        <p:spPr>
          <a:xfrm>
            <a:off x="4715550" y="12192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B91809-B608-E94B-A61C-018E81991E8E}"/>
              </a:ext>
            </a:extLst>
          </p:cNvPr>
          <p:cNvSpPr txBox="1"/>
          <p:nvPr/>
        </p:nvSpPr>
        <p:spPr>
          <a:xfrm>
            <a:off x="2489955" y="229521"/>
            <a:ext cx="4977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NMR and x-ray crystal structures pairs</a:t>
            </a:r>
          </a:p>
        </p:txBody>
      </p:sp>
    </p:spTree>
    <p:extLst>
      <p:ext uri="{BB962C8B-B14F-4D97-AF65-F5344CB8AC3E}">
        <p14:creationId xmlns:p14="http://schemas.microsoft.com/office/powerpoint/2010/main" val="3744022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39C596A5-8198-3D40-8881-1D7008274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6143"/>
            <a:ext cx="9144000" cy="32657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6D3626-771B-7D4B-BBAA-F1E4CCCA140B}"/>
              </a:ext>
            </a:extLst>
          </p:cNvPr>
          <p:cNvSpPr txBox="1"/>
          <p:nvPr/>
        </p:nvSpPr>
        <p:spPr>
          <a:xfrm>
            <a:off x="1371600" y="4038600"/>
            <a:ext cx="1202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unrestrained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62696B-5833-2840-A236-9648928200EA}"/>
              </a:ext>
            </a:extLst>
          </p:cNvPr>
          <p:cNvSpPr txBox="1"/>
          <p:nvPr/>
        </p:nvSpPr>
        <p:spPr>
          <a:xfrm>
            <a:off x="990600" y="2752106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xray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16903F-B953-DD41-B6B4-91D06AEB6A98}"/>
              </a:ext>
            </a:extLst>
          </p:cNvPr>
          <p:cNvSpPr txBox="1"/>
          <p:nvPr/>
        </p:nvSpPr>
        <p:spPr>
          <a:xfrm>
            <a:off x="2971800" y="1981200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NMR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1504C-D480-0541-A691-162FF85A3783}"/>
              </a:ext>
            </a:extLst>
          </p:cNvPr>
          <p:cNvSpPr txBox="1"/>
          <p:nvPr/>
        </p:nvSpPr>
        <p:spPr>
          <a:xfrm>
            <a:off x="100457" y="5862935"/>
            <a:ext cx="2897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Chitin binding domain </a:t>
            </a:r>
          </a:p>
          <a:p>
            <a:r>
              <a:rPr lang="en-US" sz="1800" dirty="0"/>
              <a:t>of chitinase from </a:t>
            </a:r>
          </a:p>
          <a:p>
            <a:r>
              <a:rPr lang="en-US" sz="1800" dirty="0" err="1"/>
              <a:t>Pyrococcus</a:t>
            </a:r>
            <a:r>
              <a:rPr lang="en-US" sz="1800" dirty="0"/>
              <a:t> </a:t>
            </a:r>
            <a:r>
              <a:rPr lang="en-US" sz="1800" dirty="0" err="1"/>
              <a:t>furiosus</a:t>
            </a:r>
            <a:r>
              <a:rPr lang="en-US" sz="1800" dirty="0"/>
              <a:t>; 103 AA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29E664-927E-9748-957A-1AB9D4E813EF}"/>
              </a:ext>
            </a:extLst>
          </p:cNvPr>
          <p:cNvSpPr txBox="1"/>
          <p:nvPr/>
        </p:nvSpPr>
        <p:spPr>
          <a:xfrm>
            <a:off x="1391653" y="280443"/>
            <a:ext cx="6579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Unrestrained and NOE distance-restrained all-atom </a:t>
            </a:r>
          </a:p>
          <a:p>
            <a:r>
              <a:rPr lang="en-US" dirty="0"/>
              <a:t>MD simulations</a:t>
            </a:r>
          </a:p>
        </p:txBody>
      </p:sp>
    </p:spTree>
    <p:extLst>
      <p:ext uri="{BB962C8B-B14F-4D97-AF65-F5344CB8AC3E}">
        <p14:creationId xmlns:p14="http://schemas.microsoft.com/office/powerpoint/2010/main" val="3737089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6A927-58E6-BB45-A319-B4193F7D6A09}"/>
              </a:ext>
            </a:extLst>
          </p:cNvPr>
          <p:cNvSpPr txBox="1"/>
          <p:nvPr/>
        </p:nvSpPr>
        <p:spPr>
          <a:xfrm>
            <a:off x="3352800" y="304800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0AD8E8-54B0-6646-8B27-4BF82D954AFD}"/>
                  </a:ext>
                </a:extLst>
              </p:cNvPr>
              <p:cNvSpPr txBox="1"/>
              <p:nvPr/>
            </p:nvSpPr>
            <p:spPr>
              <a:xfrm>
                <a:off x="623643" y="1295400"/>
                <a:ext cx="7896714" cy="5262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en-US" dirty="0"/>
                  <a:t>There is no agreed upon quality metric for NMR structures</a:t>
                </a:r>
              </a:p>
              <a:p>
                <a:pPr marL="457200" indent="-457200">
                  <a:buAutoNum type="arabicPeriod"/>
                </a:pPr>
                <a:r>
                  <a:rPr lang="en-US" dirty="0"/>
                  <a:t>When we consider full NMR data set, protein cores </a:t>
                </a:r>
              </a:p>
              <a:p>
                <a:r>
                  <a:rPr lang="en-US" dirty="0"/>
                  <a:t>are smaller and overpacked compared to those for x-ray </a:t>
                </a:r>
              </a:p>
              <a:p>
                <a:r>
                  <a:rPr lang="en-US" dirty="0"/>
                  <a:t>crystal structures.</a:t>
                </a:r>
              </a:p>
              <a:p>
                <a:r>
                  <a:rPr lang="en-US" dirty="0"/>
                  <a:t>3. When we limit NMR structures to those with large number </a:t>
                </a:r>
              </a:p>
              <a:p>
                <a:r>
                  <a:rPr lang="en-US" dirty="0"/>
                  <a:t>of restraints, P(f</a:t>
                </a:r>
                <a:r>
                  <a:rPr lang="en-US" baseline="-25000" dirty="0"/>
                  <a:t>c</a:t>
                </a:r>
                <a:r>
                  <a:rPr lang="en-US" dirty="0"/>
                  <a:t>) for NMR matches that for x-ray crystal </a:t>
                </a:r>
              </a:p>
              <a:p>
                <a:r>
                  <a:rPr lang="en-US" dirty="0"/>
                  <a:t>structures. However, NMR structures remain overpacked.</a:t>
                </a:r>
              </a:p>
              <a:p>
                <a:r>
                  <a:rPr lang="en-US" dirty="0"/>
                  <a:t>4. When we filter NMR structures according to number of </a:t>
                </a:r>
              </a:p>
              <a:p>
                <a:r>
                  <a:rPr lang="en-US" dirty="0"/>
                  <a:t>NOE restraints, </a:t>
                </a:r>
                <a:r>
                  <a:rPr lang="en-US" dirty="0" err="1"/>
                  <a:t>clashscore</a:t>
                </a:r>
                <a:r>
                  <a:rPr lang="en-US" dirty="0"/>
                  <a:t>, backbone and sidechain dihedral </a:t>
                </a:r>
              </a:p>
              <a:p>
                <a:r>
                  <a:rPr lang="en-US" dirty="0"/>
                  <a:t>angle outliers…P(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same for NMR and x-ray crystal </a:t>
                </a:r>
              </a:p>
              <a:p>
                <a:r>
                  <a:rPr lang="en-US" dirty="0"/>
                  <a:t>structures. </a:t>
                </a:r>
              </a:p>
              <a:p>
                <a:r>
                  <a:rPr lang="en-US" dirty="0"/>
                  <a:t>5. MD simulations suggest that there are no structures that </a:t>
                </a:r>
              </a:p>
              <a:p>
                <a:r>
                  <a:rPr lang="en-US" dirty="0"/>
                  <a:t>satisfy protein stereochemistry and </a:t>
                </a:r>
                <a:r>
                  <a:rPr lang="en-US" i="1" dirty="0"/>
                  <a:t>all</a:t>
                </a:r>
                <a:r>
                  <a:rPr lang="en-US" dirty="0"/>
                  <a:t> NOE restraints</a:t>
                </a:r>
              </a:p>
              <a:p>
                <a:r>
                  <a:rPr lang="en-US" dirty="0"/>
                  <a:t>6. Investigate all 702 NMR and x-ray crystal structure pairs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0AD8E8-54B0-6646-8B27-4BF82D954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43" y="1295400"/>
                <a:ext cx="7896714" cy="5262979"/>
              </a:xfrm>
              <a:prstGeom prst="rect">
                <a:avLst/>
              </a:prstGeom>
              <a:blipFill>
                <a:blip r:embed="rId2"/>
                <a:stretch>
                  <a:fillRect l="-1122" t="-1205" r="-481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940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E6B537-AF41-B34F-A696-D479C2ECBBB3}"/>
              </a:ext>
            </a:extLst>
          </p:cNvPr>
          <p:cNvSpPr txBox="1"/>
          <p:nvPr/>
        </p:nvSpPr>
        <p:spPr>
          <a:xfrm>
            <a:off x="2743200" y="2971800"/>
            <a:ext cx="4243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Protein Decoy Detection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049D4E-448E-BD46-94EA-699EFA18D622}"/>
              </a:ext>
            </a:extLst>
          </p:cNvPr>
          <p:cNvSpPr txBox="1"/>
          <p:nvPr/>
        </p:nvSpPr>
        <p:spPr>
          <a:xfrm>
            <a:off x="838200" y="5562600"/>
            <a:ext cx="778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A. T. </a:t>
            </a:r>
            <a:r>
              <a:rPr lang="en-US" sz="1800" dirty="0" err="1"/>
              <a:t>Grigas</a:t>
            </a:r>
            <a:r>
              <a:rPr lang="en-US" sz="1800" dirty="0"/>
              <a:t>, Z. Mei, J. D. </a:t>
            </a:r>
            <a:r>
              <a:rPr lang="en-US" sz="1800" dirty="0" err="1"/>
              <a:t>Treado</a:t>
            </a:r>
            <a:r>
              <a:rPr lang="en-US" sz="1800" dirty="0"/>
              <a:t>, Z. A. Levine, L. Regan, and C. S. </a:t>
            </a:r>
            <a:r>
              <a:rPr lang="en-US" sz="1800" dirty="0" err="1"/>
              <a:t>O’Hern</a:t>
            </a:r>
            <a:r>
              <a:rPr lang="en-US" sz="1800" dirty="0"/>
              <a:t>,</a:t>
            </a:r>
          </a:p>
          <a:p>
            <a:r>
              <a:rPr lang="en-US" sz="1800" dirty="0"/>
              <a:t>``Using physical features of protein core packing to distinguish real proteins from </a:t>
            </a:r>
          </a:p>
          <a:p>
            <a:r>
              <a:rPr lang="en-US" sz="1800" dirty="0"/>
              <a:t>Decoys,” Protein Science 29 (2020) 1931.  </a:t>
            </a:r>
          </a:p>
        </p:txBody>
      </p:sp>
    </p:spTree>
    <p:extLst>
      <p:ext uri="{BB962C8B-B14F-4D97-AF65-F5344CB8AC3E}">
        <p14:creationId xmlns:p14="http://schemas.microsoft.com/office/powerpoint/2010/main" val="1818553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C3B47F71-C1F7-AA40-99B8-6E473B986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1" y="0"/>
            <a:ext cx="9026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92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EF9FE29C-B0C6-1B42-8EDC-AA9D46177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454"/>
            <a:ext cx="9144000" cy="6373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ABA177-E398-BF48-9712-974266CA8D32}"/>
              </a:ext>
            </a:extLst>
          </p:cNvPr>
          <p:cNvSpPr txBox="1"/>
          <p:nvPr/>
        </p:nvSpPr>
        <p:spPr>
          <a:xfrm>
            <a:off x="2981045" y="-76200"/>
            <a:ext cx="3114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Distinguishing Features</a:t>
            </a:r>
          </a:p>
        </p:txBody>
      </p:sp>
    </p:spTree>
    <p:extLst>
      <p:ext uri="{BB962C8B-B14F-4D97-AF65-F5344CB8AC3E}">
        <p14:creationId xmlns:p14="http://schemas.microsoft.com/office/powerpoint/2010/main" val="368199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F5DD5B-F2A8-B74D-B534-2588D183F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54000"/>
            <a:ext cx="4089400" cy="408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00A640-412F-A64B-8B5E-7B3F383AC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0"/>
            <a:ext cx="4763168" cy="4763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08ACB6-A373-074F-B182-75094EA6E667}"/>
              </a:ext>
            </a:extLst>
          </p:cNvPr>
          <p:cNvSpPr txBox="1"/>
          <p:nvPr/>
        </p:nvSpPr>
        <p:spPr>
          <a:xfrm>
            <a:off x="5791200" y="71735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NMR structure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FB25DE-3BA3-324F-9527-DDE67CEC7743}"/>
              </a:ext>
            </a:extLst>
          </p:cNvPr>
          <p:cNvSpPr txBox="1"/>
          <p:nvPr/>
        </p:nvSpPr>
        <p:spPr>
          <a:xfrm>
            <a:off x="1600200" y="71735"/>
            <a:ext cx="2882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x-ray crystal structure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81B7C1-BE71-3841-8FA5-3F590A6E1B77}"/>
              </a:ext>
            </a:extLst>
          </p:cNvPr>
          <p:cNvSpPr txBox="1"/>
          <p:nvPr/>
        </p:nvSpPr>
        <p:spPr>
          <a:xfrm>
            <a:off x="-1540" y="5862935"/>
            <a:ext cx="2897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Chitin binding domain </a:t>
            </a:r>
          </a:p>
          <a:p>
            <a:r>
              <a:rPr lang="en-US" sz="1800" dirty="0"/>
              <a:t>of chitinase from </a:t>
            </a:r>
          </a:p>
          <a:p>
            <a:r>
              <a:rPr lang="en-US" sz="1800" dirty="0" err="1"/>
              <a:t>Pyrococcus</a:t>
            </a:r>
            <a:r>
              <a:rPr lang="en-US" sz="1800" dirty="0"/>
              <a:t> </a:t>
            </a:r>
            <a:r>
              <a:rPr lang="en-US" sz="1800" dirty="0" err="1"/>
              <a:t>furiosus</a:t>
            </a:r>
            <a:r>
              <a:rPr lang="en-US" sz="1800" dirty="0"/>
              <a:t>; 103 AA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19C8E-93A5-E24D-9776-24BA5CC94611}"/>
              </a:ext>
            </a:extLst>
          </p:cNvPr>
          <p:cNvSpPr txBox="1"/>
          <p:nvPr/>
        </p:nvSpPr>
        <p:spPr>
          <a:xfrm>
            <a:off x="5638800" y="4274403"/>
            <a:ext cx="3379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PDBID: 2CZN</a:t>
            </a:r>
          </a:p>
          <a:p>
            <a:r>
              <a:rPr lang="en-US" dirty="0"/>
              <a:t>25 NOE restraints/residue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9A7D00-AA2B-8942-AD83-60BC3C15AA92}"/>
                  </a:ext>
                </a:extLst>
              </p:cNvPr>
              <p:cNvSpPr txBox="1"/>
              <p:nvPr/>
            </p:nvSpPr>
            <p:spPr>
              <a:xfrm>
                <a:off x="1417929" y="4194556"/>
                <a:ext cx="2255746" cy="849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PDBID: 2CWR</a:t>
                </a:r>
              </a:p>
              <a:p>
                <a:r>
                  <a:rPr lang="en-US" dirty="0"/>
                  <a:t>Resolution: 1.7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9A7D00-AA2B-8942-AD83-60BC3C15A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929" y="4194556"/>
                <a:ext cx="2255746" cy="849335"/>
              </a:xfrm>
              <a:prstGeom prst="rect">
                <a:avLst/>
              </a:prstGeom>
              <a:blipFill>
                <a:blip r:embed="rId5"/>
                <a:stretch>
                  <a:fillRect l="-4469" t="-7463" r="-2235" b="-20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854A6B5-3836-EF41-B873-49D0FF33D2EF}"/>
              </a:ext>
            </a:extLst>
          </p:cNvPr>
          <p:cNvSpPr txBox="1"/>
          <p:nvPr/>
        </p:nvSpPr>
        <p:spPr>
          <a:xfrm>
            <a:off x="3073544" y="6308558"/>
            <a:ext cx="6256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A. T. </a:t>
            </a:r>
            <a:r>
              <a:rPr lang="en-US" sz="1400" dirty="0" err="1"/>
              <a:t>Grigas</a:t>
            </a:r>
            <a:r>
              <a:rPr lang="en-US" sz="1400" dirty="0"/>
              <a:t>, Z. Liu, L. Regan, and C. S. </a:t>
            </a:r>
            <a:r>
              <a:rPr lang="en-US" sz="1400" dirty="0" err="1"/>
              <a:t>O’Hern</a:t>
            </a:r>
            <a:r>
              <a:rPr lang="en-US" sz="1400" dirty="0"/>
              <a:t>, “Core packing of well-defined</a:t>
            </a:r>
          </a:p>
          <a:p>
            <a:r>
              <a:rPr lang="en-US" sz="1400" dirty="0"/>
              <a:t>X-ray and NMR protein structures is the same,” to appear in Protein Science (2022).</a:t>
            </a:r>
          </a:p>
        </p:txBody>
      </p:sp>
    </p:spTree>
    <p:extLst>
      <p:ext uri="{BB962C8B-B14F-4D97-AF65-F5344CB8AC3E}">
        <p14:creationId xmlns:p14="http://schemas.microsoft.com/office/powerpoint/2010/main" val="3773302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C76846D1-018A-DF45-9741-151DB99E2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3352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DD13B6-595D-DA44-802C-99EF44DC0A50}"/>
                  </a:ext>
                </a:extLst>
              </p:cNvPr>
              <p:cNvSpPr txBox="1"/>
              <p:nvPr/>
            </p:nvSpPr>
            <p:spPr>
              <a:xfrm>
                <a:off x="228600" y="5097379"/>
                <a:ext cx="4343400" cy="106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DD13B6-595D-DA44-802C-99EF44DC0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097379"/>
                <a:ext cx="4343400" cy="1060931"/>
              </a:xfrm>
              <a:prstGeom prst="rect">
                <a:avLst/>
              </a:prstGeom>
              <a:blipFill>
                <a:blip r:embed="rId3"/>
                <a:stretch>
                  <a:fillRect l="-2339" t="-141667" b="-20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404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A0BBFC5D-10E9-5F40-BE64-B22B3E94C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1438"/>
            <a:ext cx="9144000" cy="48445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97BA5D-FAB7-0D42-AAB0-A3A5AA156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484781"/>
            <a:ext cx="4648200" cy="521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B1FE51-0F1C-A641-83FB-5EE056A92F0F}"/>
              </a:ext>
            </a:extLst>
          </p:cNvPr>
          <p:cNvSpPr txBox="1"/>
          <p:nvPr/>
        </p:nvSpPr>
        <p:spPr>
          <a:xfrm>
            <a:off x="3924300" y="284085"/>
            <a:ext cx="1295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3B0480-1884-F940-86B5-A427C10DFA03}"/>
              </a:ext>
            </a:extLst>
          </p:cNvPr>
          <p:cNvSpPr txBox="1"/>
          <p:nvPr/>
        </p:nvSpPr>
        <p:spPr>
          <a:xfrm>
            <a:off x="6629400" y="775886"/>
            <a:ext cx="2438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10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973B5D14-5DB4-1F40-9952-A2A92DAE8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6964"/>
            <a:ext cx="9144000" cy="308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15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4ABC2B4-31B5-C24D-BA4D-568EF0174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2063"/>
            <a:ext cx="9144000" cy="261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23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1A28FE7B-54C0-7044-9CCA-E3CCEEA29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138" y="0"/>
            <a:ext cx="5597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50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F32715-DE9D-5440-8300-7699B6867060}"/>
              </a:ext>
            </a:extLst>
          </p:cNvPr>
          <p:cNvSpPr txBox="1"/>
          <p:nvPr/>
        </p:nvSpPr>
        <p:spPr>
          <a:xfrm>
            <a:off x="1219200" y="3124200"/>
            <a:ext cx="7257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obtain 100% correlation and zero error bars? </a:t>
            </a:r>
          </a:p>
        </p:txBody>
      </p:sp>
    </p:spTree>
    <p:extLst>
      <p:ext uri="{BB962C8B-B14F-4D97-AF65-F5344CB8AC3E}">
        <p14:creationId xmlns:p14="http://schemas.microsoft.com/office/powerpoint/2010/main" val="446757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A5CDE3-DC11-B64E-A016-A006282C6240}"/>
              </a:ext>
            </a:extLst>
          </p:cNvPr>
          <p:cNvSpPr txBox="1"/>
          <p:nvPr/>
        </p:nvSpPr>
        <p:spPr>
          <a:xfrm>
            <a:off x="744588" y="1828800"/>
            <a:ext cx="7637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quantify differences between x-ray crystal structures and </a:t>
            </a:r>
          </a:p>
          <a:p>
            <a:r>
              <a:rPr lang="en-US" dirty="0"/>
              <a:t>NMR structures, we will focus on “core” residues.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98B6D9-45B9-4744-9EBB-DDDABE943225}"/>
              </a:ext>
            </a:extLst>
          </p:cNvPr>
          <p:cNvSpPr txBox="1"/>
          <p:nvPr/>
        </p:nvSpPr>
        <p:spPr>
          <a:xfrm>
            <a:off x="1125588" y="2971800"/>
            <a:ext cx="70022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LcParenBoth"/>
            </a:pPr>
            <a:r>
              <a:rPr lang="en-US" sz="2000" dirty="0"/>
              <a:t>Compare </a:t>
            </a:r>
            <a:r>
              <a:rPr lang="en-US" sz="2000" i="1" dirty="0"/>
              <a:t>average</a:t>
            </a:r>
            <a:r>
              <a:rPr lang="en-US" sz="2000" dirty="0"/>
              <a:t> properties of high-resolution x-ray </a:t>
            </a:r>
          </a:p>
          <a:p>
            <a:r>
              <a:rPr lang="en-US" sz="2000" dirty="0"/>
              <a:t>crystal structures (5621) and high-quality NMR structures (6449). </a:t>
            </a:r>
          </a:p>
          <a:p>
            <a:r>
              <a:rPr lang="en-US" sz="2000" dirty="0"/>
              <a:t>(b) Compare NMR and x-ray crystal structures of the same</a:t>
            </a:r>
          </a:p>
          <a:p>
            <a:r>
              <a:rPr lang="en-US" sz="2000" dirty="0"/>
              <a:t>protein (702 pairs).</a:t>
            </a:r>
          </a:p>
        </p:txBody>
      </p:sp>
    </p:spTree>
    <p:extLst>
      <p:ext uri="{BB962C8B-B14F-4D97-AF65-F5344CB8AC3E}">
        <p14:creationId xmlns:p14="http://schemas.microsoft.com/office/powerpoint/2010/main" val="61550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27E51C9F-DA70-0E4C-B46F-2B467A5CD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81100"/>
            <a:ext cx="6743700" cy="4495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D8F413-4C77-B948-8C02-409CBDB17B52}"/>
                  </a:ext>
                </a:extLst>
              </p:cNvPr>
              <p:cNvSpPr txBox="1"/>
              <p:nvPr/>
            </p:nvSpPr>
            <p:spPr>
              <a:xfrm rot="16200000">
                <a:off x="1061911" y="2191885"/>
                <a:ext cx="596574" cy="480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D8F413-4C77-B948-8C02-409CBDB17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061911" y="2191885"/>
                <a:ext cx="596574" cy="480003"/>
              </a:xfrm>
              <a:prstGeom prst="rect">
                <a:avLst/>
              </a:prstGeom>
              <a:blipFill>
                <a:blip r:embed="rId4"/>
                <a:stretch>
                  <a:fillRect l="-2632" r="-7895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C5DA22-E84A-C74F-B62F-59A924849623}"/>
                  </a:ext>
                </a:extLst>
              </p:cNvPr>
              <p:cNvSpPr txBox="1"/>
              <p:nvPr/>
            </p:nvSpPr>
            <p:spPr>
              <a:xfrm>
                <a:off x="5638800" y="5648826"/>
                <a:ext cx="3337324" cy="8986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𝑟𝑆𝐴𝑆𝐴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𝑆𝐴𝑆𝐴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𝑝𝑟𝑜𝑡𝑒𝑖𝑛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𝑆𝐴𝑆𝐴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𝑑𝑖𝑝𝑒𝑝𝑡𝑖𝑑𝑒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C5DA22-E84A-C74F-B62F-59A924849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648826"/>
                <a:ext cx="3337324" cy="898644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ACCD554-305F-2848-8C1C-5BADC4462B00}"/>
              </a:ext>
            </a:extLst>
          </p:cNvPr>
          <p:cNvSpPr txBox="1"/>
          <p:nvPr/>
        </p:nvSpPr>
        <p:spPr>
          <a:xfrm>
            <a:off x="2286000" y="310530"/>
            <a:ext cx="4915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Fluctuations in x-ray crystal structures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C31C8F-5DA9-734C-A866-068931D7387F}"/>
              </a:ext>
            </a:extLst>
          </p:cNvPr>
          <p:cNvSpPr txBox="1"/>
          <p:nvPr/>
        </p:nvSpPr>
        <p:spPr>
          <a:xfrm>
            <a:off x="6096000" y="1600200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surface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F58E1-0C1C-6D42-A736-58FAEB582033}"/>
              </a:ext>
            </a:extLst>
          </p:cNvPr>
          <p:cNvSpPr txBox="1"/>
          <p:nvPr/>
        </p:nvSpPr>
        <p:spPr>
          <a:xfrm>
            <a:off x="4386735" y="3962400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CEF229-8806-5F43-BCA4-3E3AF5DE3D43}"/>
              </a:ext>
            </a:extLst>
          </p:cNvPr>
          <p:cNvSpPr txBox="1"/>
          <p:nvPr/>
        </p:nvSpPr>
        <p:spPr>
          <a:xfrm>
            <a:off x="4766561" y="5854972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[0,1] =</a:t>
            </a:r>
          </a:p>
        </p:txBody>
      </p:sp>
    </p:spTree>
    <p:extLst>
      <p:ext uri="{BB962C8B-B14F-4D97-AF65-F5344CB8AC3E}">
        <p14:creationId xmlns:p14="http://schemas.microsoft.com/office/powerpoint/2010/main" val="607600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BE9442-21E0-2446-932A-A7FEB8B5636F}"/>
              </a:ext>
            </a:extLst>
          </p:cNvPr>
          <p:cNvSpPr txBox="1"/>
          <p:nvPr/>
        </p:nvSpPr>
        <p:spPr>
          <a:xfrm>
            <a:off x="1143000" y="2606024"/>
            <a:ext cx="6896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Features of protein cores: 1. fraction of core residues,</a:t>
            </a:r>
          </a:p>
          <a:p>
            <a:r>
              <a:rPr lang="en-US" dirty="0"/>
              <a:t>2. packing fraction, … </a:t>
            </a:r>
          </a:p>
        </p:txBody>
      </p:sp>
    </p:spTree>
    <p:extLst>
      <p:ext uri="{BB962C8B-B14F-4D97-AF65-F5344CB8AC3E}">
        <p14:creationId xmlns:p14="http://schemas.microsoft.com/office/powerpoint/2010/main" val="294280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0B32B746-BCC5-F84F-93B1-2CAFF084E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43000"/>
            <a:ext cx="5486400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DF75E2-9762-7C48-A39B-4FA08DB376E4}"/>
              </a:ext>
            </a:extLst>
          </p:cNvPr>
          <p:cNvSpPr txBox="1"/>
          <p:nvPr/>
        </p:nvSpPr>
        <p:spPr>
          <a:xfrm>
            <a:off x="5105400" y="1676400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 f</a:t>
            </a:r>
            <a:r>
              <a:rPr lang="en-US" baseline="-25000" dirty="0"/>
              <a:t>c </a:t>
            </a:r>
            <a:r>
              <a:rPr lang="en-US" dirty="0"/>
              <a:t>&gt; ~ 0.08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2AFFFC-F5F3-6049-B099-A7F5739ACDCF}"/>
              </a:ext>
            </a:extLst>
          </p:cNvPr>
          <p:cNvSpPr txBox="1"/>
          <p:nvPr/>
        </p:nvSpPr>
        <p:spPr>
          <a:xfrm>
            <a:off x="1556607" y="381000"/>
            <a:ext cx="6444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Fraction of core residues in x-ray crystal structures</a:t>
            </a:r>
          </a:p>
        </p:txBody>
      </p:sp>
    </p:spTree>
    <p:extLst>
      <p:ext uri="{BB962C8B-B14F-4D97-AF65-F5344CB8AC3E}">
        <p14:creationId xmlns:p14="http://schemas.microsoft.com/office/powerpoint/2010/main" val="3600324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oronoi-cells.png">
            <a:extLst>
              <a:ext uri="{FF2B5EF4-FFF2-40B4-BE49-F238E27FC236}">
                <a16:creationId xmlns:a16="http://schemas.microsoft.com/office/drawing/2014/main" id="{32717BB1-9F04-E249-AD50-DF84F498C7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3" t="10493" r="24815" b="16913"/>
          <a:stretch/>
        </p:blipFill>
        <p:spPr>
          <a:xfrm>
            <a:off x="4038600" y="2819400"/>
            <a:ext cx="3926719" cy="3835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9C7B4F-02F9-2A46-985B-A6C3F276C900}"/>
                  </a:ext>
                </a:extLst>
              </p:cNvPr>
              <p:cNvSpPr txBox="1"/>
              <p:nvPr/>
            </p:nvSpPr>
            <p:spPr>
              <a:xfrm>
                <a:off x="3886200" y="6096000"/>
                <a:ext cx="15310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𝑐𝑜𝑛𝑡𝑎𝑖𝑛𝑒𝑟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9C7B4F-02F9-2A46-985B-A6C3F276C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6096000"/>
                <a:ext cx="1531060" cy="461665"/>
              </a:xfrm>
              <a:prstGeom prst="rect">
                <a:avLst/>
              </a:prstGeom>
              <a:blipFill>
                <a:blip r:embed="rId3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spacefill-LEU.png">
            <a:extLst>
              <a:ext uri="{FF2B5EF4-FFF2-40B4-BE49-F238E27FC236}">
                <a16:creationId xmlns:a16="http://schemas.microsoft.com/office/drawing/2014/main" id="{1D2BDC94-4C2E-FD4C-BA58-C1BA083FBF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9" t="22223" r="25062" b="24197"/>
          <a:stretch/>
        </p:blipFill>
        <p:spPr>
          <a:xfrm>
            <a:off x="5029200" y="195178"/>
            <a:ext cx="2223183" cy="2607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52DB43-FFFD-F940-B45F-5087351D58B6}"/>
                  </a:ext>
                </a:extLst>
              </p:cNvPr>
              <p:cNvSpPr txBox="1"/>
              <p:nvPr/>
            </p:nvSpPr>
            <p:spPr>
              <a:xfrm>
                <a:off x="4667772" y="1037379"/>
                <a:ext cx="5203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52DB43-FFFD-F940-B45F-5087351D5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72" y="1037379"/>
                <a:ext cx="520335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09C010-287C-D543-AEA7-16BC980A8248}"/>
                  </a:ext>
                </a:extLst>
              </p:cNvPr>
              <p:cNvSpPr txBox="1"/>
              <p:nvPr/>
            </p:nvSpPr>
            <p:spPr>
              <a:xfrm>
                <a:off x="817701" y="2582806"/>
                <a:ext cx="2147832" cy="846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𝑐𝑜𝑛𝑡𝑎𝑖𝑛𝑒𝑟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09C010-287C-D543-AEA7-16BC980A8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01" y="2582806"/>
                <a:ext cx="2147832" cy="846194"/>
              </a:xfrm>
              <a:prstGeom prst="rect">
                <a:avLst/>
              </a:prstGeom>
              <a:blipFill>
                <a:blip r:embed="rId6"/>
                <a:stretch>
                  <a:fillRect l="-588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347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4.pdf">
            <a:extLst>
              <a:ext uri="{FF2B5EF4-FFF2-40B4-BE49-F238E27FC236}">
                <a16:creationId xmlns:a16="http://schemas.microsoft.com/office/drawing/2014/main" id="{8ECB8835-E830-6349-AA68-FB005B087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23100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F33EE67-39C6-0D41-8CDA-7952EBD155AA}"/>
              </a:ext>
            </a:extLst>
          </p:cNvPr>
          <p:cNvCxnSpPr/>
          <p:nvPr/>
        </p:nvCxnSpPr>
        <p:spPr bwMode="auto">
          <a:xfrm>
            <a:off x="1676400" y="990600"/>
            <a:ext cx="76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88081A-B7D4-4A4E-9CEB-EE2B3305172A}"/>
              </a:ext>
            </a:extLst>
          </p:cNvPr>
          <p:cNvCxnSpPr/>
          <p:nvPr/>
        </p:nvCxnSpPr>
        <p:spPr bwMode="auto">
          <a:xfrm>
            <a:off x="1676400" y="1524000"/>
            <a:ext cx="76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C468191-0949-A04D-96E0-4F54F6C5AFC0}"/>
              </a:ext>
            </a:extLst>
          </p:cNvPr>
          <p:cNvSpPr txBox="1"/>
          <p:nvPr/>
        </p:nvSpPr>
        <p:spPr>
          <a:xfrm>
            <a:off x="2667000" y="1295400"/>
            <a:ext cx="1947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packing simulation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9397C-5E76-AC4D-8C12-B667BAA94A10}"/>
              </a:ext>
            </a:extLst>
          </p:cNvPr>
          <p:cNvSpPr txBox="1"/>
          <p:nvPr/>
        </p:nvSpPr>
        <p:spPr>
          <a:xfrm>
            <a:off x="2667000" y="762000"/>
            <a:ext cx="138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protein cores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CC0852-ABC0-AA47-8298-8F2FDB924046}"/>
              </a:ext>
            </a:extLst>
          </p:cNvPr>
          <p:cNvSpPr txBox="1"/>
          <p:nvPr/>
        </p:nvSpPr>
        <p:spPr>
          <a:xfrm>
            <a:off x="4876800" y="6400800"/>
            <a:ext cx="685800" cy="537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B3E765-66E5-7046-B603-4DBD3DF7ABA1}"/>
              </a:ext>
            </a:extLst>
          </p:cNvPr>
          <p:cNvSpPr txBox="1"/>
          <p:nvPr/>
        </p:nvSpPr>
        <p:spPr>
          <a:xfrm>
            <a:off x="220637" y="2514600"/>
            <a:ext cx="61756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873803-74D8-3A42-A8BE-8B4AEDFEB3F4}"/>
                  </a:ext>
                </a:extLst>
              </p:cNvPr>
              <p:cNvSpPr txBox="1"/>
              <p:nvPr/>
            </p:nvSpPr>
            <p:spPr>
              <a:xfrm>
                <a:off x="4741492" y="6392779"/>
                <a:ext cx="4782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873803-74D8-3A42-A8BE-8B4AEDFEB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492" y="6392779"/>
                <a:ext cx="478208" cy="461665"/>
              </a:xfrm>
              <a:prstGeom prst="rect">
                <a:avLst/>
              </a:prstGeom>
              <a:blipFill>
                <a:blip r:embed="rId3"/>
                <a:stretch>
                  <a:fillRect l="-2632" r="-7895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C2AF6F-7976-0A46-B383-6F7B1D2F742C}"/>
                  </a:ext>
                </a:extLst>
              </p:cNvPr>
              <p:cNvSpPr txBox="1"/>
              <p:nvPr/>
            </p:nvSpPr>
            <p:spPr>
              <a:xfrm rot="16200000">
                <a:off x="-15005" y="2884093"/>
                <a:ext cx="9329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C2AF6F-7976-0A46-B383-6F7B1D2F7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5005" y="2884093"/>
                <a:ext cx="932948" cy="461665"/>
              </a:xfrm>
              <a:prstGeom prst="rect">
                <a:avLst/>
              </a:prstGeom>
              <a:blipFill>
                <a:blip r:embed="rId4"/>
                <a:stretch>
                  <a:fillRect t="-4000" r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A62CE9A-EDAD-8346-A032-5B901CC6B327}"/>
              </a:ext>
            </a:extLst>
          </p:cNvPr>
          <p:cNvSpPr txBox="1"/>
          <p:nvPr/>
        </p:nvSpPr>
        <p:spPr>
          <a:xfrm>
            <a:off x="2286000" y="-76200"/>
            <a:ext cx="5418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Packing fraction in x-ray crystal structures</a:t>
            </a:r>
          </a:p>
        </p:txBody>
      </p:sp>
    </p:spTree>
    <p:extLst>
      <p:ext uri="{BB962C8B-B14F-4D97-AF65-F5344CB8AC3E}">
        <p14:creationId xmlns:p14="http://schemas.microsoft.com/office/powerpoint/2010/main" val="333179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31A5A6E-1665-9B4B-84C7-873DB6DF1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" y="1676400"/>
            <a:ext cx="9144000" cy="381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2A285E-7BA3-1F4D-9787-1DF0F0237F4B}"/>
              </a:ext>
            </a:extLst>
          </p:cNvPr>
          <p:cNvSpPr txBox="1"/>
          <p:nvPr/>
        </p:nvSpPr>
        <p:spPr>
          <a:xfrm>
            <a:off x="2061717" y="228600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x-ray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D22A8-8EC7-C141-96DC-2C8203E94389}"/>
              </a:ext>
            </a:extLst>
          </p:cNvPr>
          <p:cNvSpPr txBox="1"/>
          <p:nvPr/>
        </p:nvSpPr>
        <p:spPr>
          <a:xfrm>
            <a:off x="2743200" y="3657600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NMR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B8EC2-A4B2-B24F-82EA-1AED7FAC8A5A}"/>
              </a:ext>
            </a:extLst>
          </p:cNvPr>
          <p:cNvSpPr txBox="1"/>
          <p:nvPr/>
        </p:nvSpPr>
        <p:spPr>
          <a:xfrm>
            <a:off x="6593458" y="3195935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x-ray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7B6538-B311-A948-9E11-D21A6B7D2BCC}"/>
              </a:ext>
            </a:extLst>
          </p:cNvPr>
          <p:cNvSpPr txBox="1"/>
          <p:nvPr/>
        </p:nvSpPr>
        <p:spPr>
          <a:xfrm>
            <a:off x="5341568" y="2516832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NMR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D527F6-0090-3B42-83C3-34E67BA6BF5D}"/>
              </a:ext>
            </a:extLst>
          </p:cNvPr>
          <p:cNvSpPr txBox="1"/>
          <p:nvPr/>
        </p:nvSpPr>
        <p:spPr>
          <a:xfrm>
            <a:off x="-76200" y="383232"/>
            <a:ext cx="9326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Differences in packing features between NMR and x-ray crystal structures</a:t>
            </a:r>
          </a:p>
        </p:txBody>
      </p:sp>
    </p:spTree>
    <p:extLst>
      <p:ext uri="{BB962C8B-B14F-4D97-AF65-F5344CB8AC3E}">
        <p14:creationId xmlns:p14="http://schemas.microsoft.com/office/powerpoint/2010/main" val="303493406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14011</TotalTime>
  <Words>718</Words>
  <Application>Microsoft Macintosh PowerPoint</Application>
  <PresentationFormat>On-screen Show (4:3)</PresentationFormat>
  <Paragraphs>131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Cambria Math</vt:lpstr>
      <vt:lpstr>Times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 O'Hern</dc:creator>
  <cp:lastModifiedBy>O'Hern, Corey</cp:lastModifiedBy>
  <cp:revision>1038</cp:revision>
  <dcterms:created xsi:type="dcterms:W3CDTF">2006-05-20T14:42:46Z</dcterms:created>
  <dcterms:modified xsi:type="dcterms:W3CDTF">2022-04-05T16:34:05Z</dcterms:modified>
</cp:coreProperties>
</file>