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7.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68.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theme/theme69.xml" ContentType="application/vnd.openxmlformats-officedocument.theme+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theme/theme70.xml" ContentType="application/vnd.openxmlformats-officedocument.theme+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1.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theme/theme72.xml" ContentType="application/vnd.openxmlformats-officedocument.theme+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73.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theme/theme74.xml" ContentType="application/vnd.openxmlformats-officedocument.theme+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theme/theme75.xml" ContentType="application/vnd.openxmlformats-officedocument.theme+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theme/theme76.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77.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theme/theme78.xml" ContentType="application/vnd.openxmlformats-officedocument.theme+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79.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theme/theme80.xml" ContentType="application/vnd.openxmlformats-officedocument.theme+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theme/theme81.xml" ContentType="application/vnd.openxmlformats-officedocument.theme+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theme/theme82.xml" ContentType="application/vnd.openxmlformats-officedocument.theme+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theme/theme83.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83" r:id="rId67"/>
    <p:sldMasterId id="2147527509" r:id="rId68"/>
    <p:sldMasterId id="2147527560" r:id="rId69"/>
    <p:sldMasterId id="2147527574" r:id="rId70"/>
    <p:sldMasterId id="2147527588" r:id="rId71"/>
    <p:sldMasterId id="2147527602" r:id="rId72"/>
    <p:sldMasterId id="2147527614" r:id="rId73"/>
    <p:sldMasterId id="2147527628" r:id="rId74"/>
    <p:sldMasterId id="2147527680" r:id="rId75"/>
    <p:sldMasterId id="2147549016" r:id="rId76"/>
    <p:sldMasterId id="2147549030" r:id="rId77"/>
    <p:sldMasterId id="2147549068" r:id="rId78"/>
    <p:sldMasterId id="2147549095" r:id="rId79"/>
    <p:sldMasterId id="2147549121" r:id="rId80"/>
    <p:sldMasterId id="2147549183" r:id="rId81"/>
    <p:sldMasterId id="2147549214" r:id="rId82"/>
    <p:sldMasterId id="2147549227" r:id="rId83"/>
  </p:sldMasterIdLst>
  <p:notesMasterIdLst>
    <p:notesMasterId r:id="rId95"/>
  </p:notesMasterIdLst>
  <p:handoutMasterIdLst>
    <p:handoutMasterId r:id="rId96"/>
  </p:handoutMasterIdLst>
  <p:sldIdLst>
    <p:sldId id="6139" r:id="rId84"/>
    <p:sldId id="5874" r:id="rId85"/>
    <p:sldId id="6039" r:id="rId86"/>
    <p:sldId id="6255" r:id="rId87"/>
    <p:sldId id="6256" r:id="rId88"/>
    <p:sldId id="6064" r:id="rId89"/>
    <p:sldId id="5984" r:id="rId90"/>
    <p:sldId id="6369" r:id="rId91"/>
    <p:sldId id="6368" r:id="rId92"/>
    <p:sldId id="6366" r:id="rId93"/>
    <p:sldId id="6367" r:id="rId9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p:restoredTop sz="94663"/>
  </p:normalViewPr>
  <p:slideViewPr>
    <p:cSldViewPr snapToGrid="0">
      <p:cViewPr varScale="1">
        <p:scale>
          <a:sx n="117" d="100"/>
          <a:sy n="117" d="100"/>
        </p:scale>
        <p:origin x="576"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 Target="slides/slide1.xml"/><Relationship Id="rId89" Type="http://schemas.openxmlformats.org/officeDocument/2006/relationships/slide" Target="slides/slide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5" Type="http://schemas.openxmlformats.org/officeDocument/2006/relationships/slideMaster" Target="slideMasters/slideMaster5.xml"/><Relationship Id="rId90" Type="http://schemas.openxmlformats.org/officeDocument/2006/relationships/slide" Target="slides/slide7.xml"/><Relationship Id="rId95"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80" Type="http://schemas.openxmlformats.org/officeDocument/2006/relationships/slideMaster" Target="slideMasters/slideMaster80.xml"/><Relationship Id="rId85"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Master" Target="slideMasters/slideMaster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83" Type="http://schemas.openxmlformats.org/officeDocument/2006/relationships/slideMaster" Target="slideMasters/slideMaster83.xml"/><Relationship Id="rId88" Type="http://schemas.openxmlformats.org/officeDocument/2006/relationships/slide" Target="slides/slide5.xml"/><Relationship Id="rId91" Type="http://schemas.openxmlformats.org/officeDocument/2006/relationships/slide" Target="slides/slide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81" Type="http://schemas.openxmlformats.org/officeDocument/2006/relationships/slideMaster" Target="slideMasters/slideMaster81.xml"/><Relationship Id="rId86" Type="http://schemas.openxmlformats.org/officeDocument/2006/relationships/slide" Target="slides/slide3.xml"/><Relationship Id="rId94" Type="http://schemas.openxmlformats.org/officeDocument/2006/relationships/slide" Target="slides/slide1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0.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ln>
              <a:solidFill>
                <a:schemeClr val="tx1"/>
              </a:solidFill>
            </a:ln>
            <a:effectLst/>
          </c:spPr>
          <c:dPt>
            <c:idx val="0"/>
            <c:bubble3D val="0"/>
            <c:spPr>
              <a:solidFill>
                <a:schemeClr val="accent6">
                  <a:lumMod val="60000"/>
                  <a:lumOff val="40000"/>
                </a:schemeClr>
              </a:solidFill>
              <a:ln>
                <a:solidFill>
                  <a:schemeClr val="tx1"/>
                </a:solidFill>
              </a:ln>
              <a:effectLst/>
            </c:spPr>
            <c:extLst>
              <c:ext xmlns:c16="http://schemas.microsoft.com/office/drawing/2014/chart" uri="{C3380CC4-5D6E-409C-BE32-E72D297353CC}">
                <c16:uniqueId val="{00000001-3AC2-734D-9CBE-EDCEDE8D715B}"/>
              </c:ext>
            </c:extLst>
          </c:dPt>
          <c:dPt>
            <c:idx val="1"/>
            <c:bubble3D val="0"/>
            <c:spPr>
              <a:solidFill>
                <a:srgbClr val="33729E"/>
              </a:solidFill>
              <a:ln>
                <a:solidFill>
                  <a:schemeClr val="tx1"/>
                </a:solidFill>
              </a:ln>
              <a:effectLst/>
            </c:spPr>
            <c:extLst>
              <c:ext xmlns:c16="http://schemas.microsoft.com/office/drawing/2014/chart" uri="{C3380CC4-5D6E-409C-BE32-E72D297353CC}">
                <c16:uniqueId val="{00000003-3AC2-734D-9CBE-EDCEDE8D715B}"/>
              </c:ext>
            </c:extLst>
          </c:dPt>
          <c:val>
            <c:numRef>
              <c:f>Sheet1!$B$9:$B$10</c:f>
              <c:numCache>
                <c:formatCode>General</c:formatCode>
                <c:ptCount val="2"/>
              </c:numCache>
            </c:numRef>
          </c:val>
          <c:extLst>
            <c:ext xmlns:c16="http://schemas.microsoft.com/office/drawing/2014/chart" uri="{C3380CC4-5D6E-409C-BE32-E72D297353CC}">
              <c16:uniqueId val="{00000004-3AC2-734D-9CBE-EDCEDE8D715B}"/>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325"/>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a:effectLst/>
          </c:spPr>
          <c:dPt>
            <c:idx val="0"/>
            <c:bubble3D val="0"/>
            <c:spPr>
              <a:solidFill>
                <a:srgbClr val="33729E"/>
              </a:solidFill>
              <a:effectLst/>
            </c:spPr>
            <c:extLst>
              <c:ext xmlns:c16="http://schemas.microsoft.com/office/drawing/2014/chart" uri="{C3380CC4-5D6E-409C-BE32-E72D297353CC}">
                <c16:uniqueId val="{00000001-C1FC-ED46-829C-81AEFF569B90}"/>
              </c:ext>
            </c:extLst>
          </c:dPt>
          <c:dPt>
            <c:idx val="1"/>
            <c:bubble3D val="0"/>
            <c:spPr>
              <a:solidFill>
                <a:schemeClr val="accent6">
                  <a:lumMod val="40000"/>
                  <a:lumOff val="60000"/>
                </a:schemeClr>
              </a:solidFill>
              <a:effectLst/>
            </c:spPr>
            <c:extLst>
              <c:ext xmlns:c16="http://schemas.microsoft.com/office/drawing/2014/chart" uri="{C3380CC4-5D6E-409C-BE32-E72D297353CC}">
                <c16:uniqueId val="{00000003-C1FC-ED46-829C-81AEFF569B90}"/>
              </c:ext>
            </c:extLst>
          </c:dPt>
          <c:val>
            <c:numRef>
              <c:f>Sheet1!$B$9:$B$10</c:f>
              <c:numCache>
                <c:formatCode>General</c:formatCode>
                <c:ptCount val="2"/>
              </c:numCache>
            </c:numRef>
          </c:val>
          <c:extLst>
            <c:ext xmlns:c16="http://schemas.microsoft.com/office/drawing/2014/chart" uri="{C3380CC4-5D6E-409C-BE32-E72D297353CC}">
              <c16:uniqueId val="{00000004-C1FC-ED46-829C-81AEFF569B90}"/>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lrMapOvr bg1="lt1" tx1="dk1" bg2="lt2" tx2="dk2" accent1="accent1" accent2="accent2" accent3="accent3" accent4="accent4" accent5="accent5" accent6="accent6" hlink="hlink" folHlink="folHlink"/>
  <c:chart>
    <c:autoTitleDeleted val="0"/>
    <c:view3D>
      <c:rotX val="30"/>
      <c:rotY val="180"/>
      <c:rAngAx val="0"/>
    </c:view3D>
    <c:floor>
      <c:thickness val="0"/>
    </c:floor>
    <c:sideWall>
      <c:thickness val="0"/>
    </c:sideWall>
    <c:backWall>
      <c:thickness val="0"/>
    </c:backWall>
    <c:plotArea>
      <c:layout/>
      <c:pie3DChart>
        <c:varyColors val="1"/>
        <c:ser>
          <c:idx val="0"/>
          <c:order val="0"/>
          <c:spPr>
            <a:solidFill>
              <a:schemeClr val="accent5">
                <a:lumMod val="60000"/>
                <a:lumOff val="40000"/>
              </a:schemeClr>
            </a:solidFill>
          </c:spPr>
          <c:dPt>
            <c:idx val="0"/>
            <c:bubble3D val="0"/>
            <c:spPr>
              <a:solidFill>
                <a:schemeClr val="accent6">
                  <a:lumMod val="40000"/>
                  <a:lumOff val="60000"/>
                </a:schemeClr>
              </a:solidFill>
            </c:spPr>
            <c:extLst>
              <c:ext xmlns:c16="http://schemas.microsoft.com/office/drawing/2014/chart" uri="{C3380CC4-5D6E-409C-BE32-E72D297353CC}">
                <c16:uniqueId val="{00000001-1595-7647-89CB-A2C8E6B8623E}"/>
              </c:ext>
            </c:extLst>
          </c:dPt>
          <c:dPt>
            <c:idx val="1"/>
            <c:bubble3D val="0"/>
            <c:spPr>
              <a:solidFill>
                <a:srgbClr val="33729E"/>
              </a:solidFill>
            </c:spPr>
            <c:extLst>
              <c:ext xmlns:c16="http://schemas.microsoft.com/office/drawing/2014/chart" uri="{C3380CC4-5D6E-409C-BE32-E72D297353CC}">
                <c16:uniqueId val="{00000003-1595-7647-89CB-A2C8E6B8623E}"/>
              </c:ext>
            </c:extLst>
          </c:dPt>
          <c:val>
            <c:numRef>
              <c:f>Sheet1!$B$9:$B$10</c:f>
              <c:numCache>
                <c:formatCode>General</c:formatCode>
                <c:ptCount val="2"/>
              </c:numCache>
            </c:numRef>
          </c:val>
          <c:extLst>
            <c:ext xmlns:c16="http://schemas.microsoft.com/office/drawing/2014/chart" uri="{C3380CC4-5D6E-409C-BE32-E72D297353CC}">
              <c16:uniqueId val="{00000004-1595-7647-89CB-A2C8E6B8623E}"/>
            </c:ext>
          </c:extLst>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95141" eaLnBrk="0" hangingPunct="0">
              <a:defRPr sz="2500">
                <a:solidFill>
                  <a:schemeClr val="tx1"/>
                </a:solidFill>
                <a:latin typeface="Calibri" charset="0"/>
                <a:ea typeface="ＭＳ Ｐゴシック" charset="0"/>
                <a:cs typeface="ＭＳ Ｐゴシック" charset="0"/>
              </a:defRPr>
            </a:lvl1pPr>
            <a:lvl2pPr marL="785372" indent="-302066" defTabSz="995141" eaLnBrk="0" hangingPunct="0">
              <a:defRPr sz="2500">
                <a:solidFill>
                  <a:schemeClr val="tx1"/>
                </a:solidFill>
                <a:latin typeface="Calibri" charset="0"/>
                <a:ea typeface="ＭＳ Ｐゴシック" charset="0"/>
              </a:defRPr>
            </a:lvl2pPr>
            <a:lvl3pPr marL="1208265" indent="-241653" defTabSz="995141" eaLnBrk="0" hangingPunct="0">
              <a:defRPr sz="2500">
                <a:solidFill>
                  <a:schemeClr val="tx1"/>
                </a:solidFill>
                <a:latin typeface="Calibri" charset="0"/>
                <a:ea typeface="ＭＳ Ｐゴシック" charset="0"/>
              </a:defRPr>
            </a:lvl3pPr>
            <a:lvl4pPr marL="1691571" indent="-241653" defTabSz="995141" eaLnBrk="0" hangingPunct="0">
              <a:defRPr sz="2500">
                <a:solidFill>
                  <a:schemeClr val="tx1"/>
                </a:solidFill>
                <a:latin typeface="Calibri" charset="0"/>
                <a:ea typeface="ＭＳ Ｐゴシック" charset="0"/>
              </a:defRPr>
            </a:lvl4pPr>
            <a:lvl5pPr marL="2174878" indent="-241653" defTabSz="995141" eaLnBrk="0" hangingPunct="0">
              <a:defRPr sz="2500">
                <a:solidFill>
                  <a:schemeClr val="tx1"/>
                </a:solidFill>
                <a:latin typeface="Calibri" charset="0"/>
                <a:ea typeface="ＭＳ Ｐゴシック" charset="0"/>
              </a:defRPr>
            </a:lvl5pPr>
            <a:lvl6pPr marL="2658184" indent="-241653" defTabSz="995141"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995141"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995141"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995141" eaLnBrk="0" fontAlgn="base" hangingPunct="0">
              <a:spcBef>
                <a:spcPct val="0"/>
              </a:spcBef>
              <a:spcAft>
                <a:spcPct val="0"/>
              </a:spcAft>
              <a:defRPr sz="2500">
                <a:solidFill>
                  <a:schemeClr val="tx1"/>
                </a:solidFill>
                <a:latin typeface="Calibri" charset="0"/>
                <a:ea typeface="ＭＳ Ｐゴシック" charset="0"/>
              </a:defRPr>
            </a:lvl9pPr>
          </a:lstStyle>
          <a:p>
            <a:fld id="{F5F46CCB-408D-3442-9E3F-152132A251CD}" type="slidenum">
              <a:rPr lang="en-US" sz="1400">
                <a:solidFill>
                  <a:prstClr val="black"/>
                </a:solidFill>
                <a:latin typeface="Arial" charset="0"/>
              </a:rPr>
              <a:pPr/>
              <a:t>1</a:t>
            </a:fld>
            <a:endParaRPr lang="en-US" sz="1400">
              <a:solidFill>
                <a:prstClr val="black"/>
              </a:solidFill>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4986" tIns="47493" rIns="94986" bIns="47493"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05262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483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680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2" Type="http://schemas.openxmlformats.org/officeDocument/2006/relationships/tags" Target="../tags/tag694.xml"/><Relationship Id="rId1" Type="http://schemas.openxmlformats.org/officeDocument/2006/relationships/tags" Target="../tags/tag693.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DCB06503-3998-6544-A584-5D9D157E0053}" type="datetime1">
              <a:rPr lang="en-US" altLang="en-US" sz="1800" b="0" smtClean="0"/>
              <a:pPr/>
              <a:t>2/28/22</a:t>
            </a:fld>
            <a:endParaRPr lang="en-US" altLang="en-US" sz="1800" b="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a:p>
        </p:txBody>
      </p:sp>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2/28/22</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2/28/22</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2/28/22</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2/28/22</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2/28/22</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2/28/22</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2/28/22</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2/28/22</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2/28/22</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2/28/22</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2/28/22</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2/28/22</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2/28/22</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2/28/22</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2/28/22</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2/28/22</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2/28/22</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2/28/22</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03881"/>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a:t>Click to edit Master title style</a:t>
            </a:r>
          </a:p>
        </p:txBody>
      </p:sp>
      <p:sp>
        <p:nvSpPr>
          <p:cNvPr id="3" name="Chart Placeholder 2"/>
          <p:cNvSpPr>
            <a:spLocks noGrp="1"/>
          </p:cNvSpPr>
          <p:nvPr>
            <p:ph type="chart" idx="1"/>
          </p:nvPr>
        </p:nvSpPr>
        <p:spPr>
          <a:xfrm>
            <a:off x="125413" y="1298576"/>
            <a:ext cx="8793162" cy="251288"/>
          </a:xfrm>
        </p:spPr>
        <p:txBody>
          <a:bodyPr/>
          <a:lstStyle/>
          <a:p>
            <a:pPr lvl="0"/>
            <a:r>
              <a:rPr lang="en-US" noProof="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a:t>Click to edit Master title style</a:t>
            </a:r>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2/28/22</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2/28/22</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2/28/22</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2/28/22</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2/28/22</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2/28/22</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2/28/22</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3"/>
            <a:ext cx="7772400" cy="4638675"/>
          </a:xfrm>
        </p:spPr>
        <p:txBody>
          <a:bodyPr/>
          <a:lstStyle/>
          <a:p>
            <a:pPr lvl="0"/>
            <a:r>
              <a:rPr lang="en-US" noProof="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2/28/22</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2/28/22</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2/28/22</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2/28/22</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2/28/22</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50846"/>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a:t>Click to edit Master subtitle style</a:t>
            </a:r>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733327814"/>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34713"/>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06732"/>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1017"/>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60235"/>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113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05153"/>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3943"/>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6710"/>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89685"/>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04789"/>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4925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767868"/>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59639006"/>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62949"/>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21120"/>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90596"/>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0865"/>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2/28/22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2/28/22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2/28/22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2/28/22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2/28/22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2/28/22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2/28/22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2/28/22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2/28/22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2/28/22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2/28/22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61250573"/>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53714"/>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752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4047"/>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8626924"/>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82920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22954"/>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30443"/>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064945486"/>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75640"/>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9159"/>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250262"/>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679262"/>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6272"/>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02808"/>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60911"/>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70638625"/>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924968"/>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41591"/>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49107"/>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02834"/>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235396"/>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58565"/>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97445"/>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800744176"/>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762977"/>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6760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45509"/>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926699"/>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91329"/>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0939"/>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543705"/>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4233273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43894"/>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284911"/>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16877"/>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6156"/>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587295"/>
      </p:ext>
    </p:extLst>
  </p:cSld>
  <p:clrMapOvr>
    <a:masterClrMapping/>
  </p:clrMapOvr>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9535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18386"/>
      </p:ext>
    </p:extLst>
  </p:cSld>
  <p:clrMapOvr>
    <a:masterClrMapping/>
  </p:clrMapOvr>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2/28/22</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2/28/22</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2/28/22</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2/28/22</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2/28/22</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943814493"/>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2/28/22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8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86.xml"/><Relationship Id="rId2" Type="http://schemas.openxmlformats.org/officeDocument/2006/relationships/slideLayout" Target="../slideLayouts/slideLayout426.xml"/><Relationship Id="rId16" Type="http://schemas.openxmlformats.org/officeDocument/2006/relationships/tags" Target="../tags/tag68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84.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722.xml"/><Relationship Id="rId2" Type="http://schemas.openxmlformats.org/officeDocument/2006/relationships/slideLayout" Target="../slideLayouts/slideLayout437.xml"/><Relationship Id="rId16" Type="http://schemas.openxmlformats.org/officeDocument/2006/relationships/tags" Target="../tags/tag72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72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725.xml"/><Relationship Id="rId2" Type="http://schemas.openxmlformats.org/officeDocument/2006/relationships/slideLayout" Target="../slideLayouts/slideLayout450.xml"/><Relationship Id="rId16" Type="http://schemas.openxmlformats.org/officeDocument/2006/relationships/tags" Target="../tags/tag72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72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28.xml"/><Relationship Id="rId2" Type="http://schemas.openxmlformats.org/officeDocument/2006/relationships/slideLayout" Target="../slideLayouts/slideLayout463.xml"/><Relationship Id="rId16" Type="http://schemas.openxmlformats.org/officeDocument/2006/relationships/tags" Target="../tags/tag72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72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31.xml"/><Relationship Id="rId2" Type="http://schemas.openxmlformats.org/officeDocument/2006/relationships/slideLayout" Target="../slideLayouts/slideLayout476.xml"/><Relationship Id="rId16" Type="http://schemas.openxmlformats.org/officeDocument/2006/relationships/tags" Target="../tags/tag730.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2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34.xml"/><Relationship Id="rId2" Type="http://schemas.openxmlformats.org/officeDocument/2006/relationships/slideLayout" Target="../slideLayouts/slideLayout489.xml"/><Relationship Id="rId16" Type="http://schemas.openxmlformats.org/officeDocument/2006/relationships/tags" Target="../tags/tag733.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3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37.xml"/><Relationship Id="rId2" Type="http://schemas.openxmlformats.org/officeDocument/2006/relationships/slideLayout" Target="../slideLayouts/slideLayout502.xml"/><Relationship Id="rId16" Type="http://schemas.openxmlformats.org/officeDocument/2006/relationships/tags" Target="../tags/tag73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3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40.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39.xml"/><Relationship Id="rId2" Type="http://schemas.openxmlformats.org/officeDocument/2006/relationships/slideLayout" Target="../slideLayouts/slideLayout515.xml"/><Relationship Id="rId16" Type="http://schemas.openxmlformats.org/officeDocument/2006/relationships/tags" Target="../tags/tag738.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46.xml"/><Relationship Id="rId2" Type="http://schemas.openxmlformats.org/officeDocument/2006/relationships/slideLayout" Target="../slideLayouts/slideLayout529.xml"/><Relationship Id="rId16" Type="http://schemas.openxmlformats.org/officeDocument/2006/relationships/tags" Target="../tags/tag745.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44.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49.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48.xml"/><Relationship Id="rId2" Type="http://schemas.openxmlformats.org/officeDocument/2006/relationships/slideLayout" Target="../slideLayouts/slideLayout542.xml"/><Relationship Id="rId16" Type="http://schemas.openxmlformats.org/officeDocument/2006/relationships/tags" Target="../tags/tag747.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tags" Target="../tags/tag755.xml"/><Relationship Id="rId2" Type="http://schemas.openxmlformats.org/officeDocument/2006/relationships/slideLayout" Target="../slideLayouts/slideLayout634.xml"/><Relationship Id="rId16" Type="http://schemas.openxmlformats.org/officeDocument/2006/relationships/tags" Target="../tags/tag75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tags" Target="../tags/tag753.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slideLayout" Target="../slideLayouts/slideLayout658.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17" Type="http://schemas.openxmlformats.org/officeDocument/2006/relationships/tags" Target="../tags/tag758.xml"/><Relationship Id="rId2" Type="http://schemas.openxmlformats.org/officeDocument/2006/relationships/slideLayout" Target="../slideLayouts/slideLayout647.xml"/><Relationship Id="rId16" Type="http://schemas.openxmlformats.org/officeDocument/2006/relationships/tags" Target="../tags/tag75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5" Type="http://schemas.openxmlformats.org/officeDocument/2006/relationships/tags" Target="../tags/tag756.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slideLayout" Target="../slideLayouts/slideLayout67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slideLayout" Target="../slideLayouts/slideLayout684.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tags" Target="../tags/tag761.xml"/><Relationship Id="rId2" Type="http://schemas.openxmlformats.org/officeDocument/2006/relationships/slideLayout" Target="../slideLayouts/slideLayout686.xml"/><Relationship Id="rId16" Type="http://schemas.openxmlformats.org/officeDocument/2006/relationships/tags" Target="../tags/tag760.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tags" Target="../tags/tag75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tags" Target="../tags/tag764.xml"/><Relationship Id="rId2" Type="http://schemas.openxmlformats.org/officeDocument/2006/relationships/slideLayout" Target="../slideLayouts/slideLayout699.xml"/><Relationship Id="rId16" Type="http://schemas.openxmlformats.org/officeDocument/2006/relationships/tags" Target="../tags/tag76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tags" Target="../tags/tag76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slideLayout" Target="../slideLayouts/slideLayout723.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slideLayout" Target="../slideLayouts/slideLayout736.xml"/><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slideLayout" Target="../slideLayouts/slideLayout735.xml"/><Relationship Id="rId17" Type="http://schemas.openxmlformats.org/officeDocument/2006/relationships/tags" Target="../tags/tag767.xml"/><Relationship Id="rId2" Type="http://schemas.openxmlformats.org/officeDocument/2006/relationships/slideLayout" Target="../slideLayouts/slideLayout725.xml"/><Relationship Id="rId16" Type="http://schemas.openxmlformats.org/officeDocument/2006/relationships/tags" Target="../tags/tag766.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tags" Target="../tags/tag765.xml"/><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slideLayout" Target="../slideLayouts/slideLayout749.xml"/><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slideLayout" Target="../slideLayouts/slideLayout748.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slideLayout" Target="../slideLayouts/slideLayout762.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slideLayout" Target="../slideLayouts/slideLayout761.xml"/><Relationship Id="rId2" Type="http://schemas.openxmlformats.org/officeDocument/2006/relationships/slideLayout" Target="../slideLayouts/slideLayout751.xml"/><Relationship Id="rId16" Type="http://schemas.openxmlformats.org/officeDocument/2006/relationships/theme" Target="../theme/theme63.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5" Type="http://schemas.openxmlformats.org/officeDocument/2006/relationships/slideLayout" Target="../slideLayouts/slideLayout76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 Id="rId14" Type="http://schemas.openxmlformats.org/officeDocument/2006/relationships/slideLayout" Target="../slideLayouts/slideLayout7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slideLayout" Target="../slideLayouts/slideLayout777.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slideLayout" Target="../slideLayouts/slideLayout776.xml"/><Relationship Id="rId17" Type="http://schemas.openxmlformats.org/officeDocument/2006/relationships/tags" Target="../tags/tag770.xml"/><Relationship Id="rId2" Type="http://schemas.openxmlformats.org/officeDocument/2006/relationships/slideLayout" Target="../slideLayouts/slideLayout766.xml"/><Relationship Id="rId16" Type="http://schemas.openxmlformats.org/officeDocument/2006/relationships/tags" Target="../tags/tag769.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tags" Target="../tags/tag768.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slideLayout" Target="../slideLayouts/slideLayout790.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17" Type="http://schemas.openxmlformats.org/officeDocument/2006/relationships/tags" Target="../tags/tag773.xml"/><Relationship Id="rId2" Type="http://schemas.openxmlformats.org/officeDocument/2006/relationships/slideLayout" Target="../slideLayouts/slideLayout792.xml"/><Relationship Id="rId16" Type="http://schemas.openxmlformats.org/officeDocument/2006/relationships/tags" Target="../tags/tag77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5" Type="http://schemas.openxmlformats.org/officeDocument/2006/relationships/tags" Target="../tags/tag771.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slideLayout" Target="../slideLayouts/slideLayout816.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slideLayout" Target="../slideLayouts/slideLayout815.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24.xml"/><Relationship Id="rId13" Type="http://schemas.openxmlformats.org/officeDocument/2006/relationships/slideLayout" Target="../slideLayouts/slideLayout829.xml"/><Relationship Id="rId3" Type="http://schemas.openxmlformats.org/officeDocument/2006/relationships/slideLayout" Target="../slideLayouts/slideLayout819.xml"/><Relationship Id="rId7" Type="http://schemas.openxmlformats.org/officeDocument/2006/relationships/slideLayout" Target="../slideLayouts/slideLayout823.xml"/><Relationship Id="rId12" Type="http://schemas.openxmlformats.org/officeDocument/2006/relationships/slideLayout" Target="../slideLayouts/slideLayout828.xml"/><Relationship Id="rId2" Type="http://schemas.openxmlformats.org/officeDocument/2006/relationships/slideLayout" Target="../slideLayouts/slideLayout818.xml"/><Relationship Id="rId1" Type="http://schemas.openxmlformats.org/officeDocument/2006/relationships/slideLayout" Target="../slideLayouts/slideLayout817.xml"/><Relationship Id="rId6" Type="http://schemas.openxmlformats.org/officeDocument/2006/relationships/slideLayout" Target="../slideLayouts/slideLayout822.xml"/><Relationship Id="rId11" Type="http://schemas.openxmlformats.org/officeDocument/2006/relationships/slideLayout" Target="../slideLayouts/slideLayout827.xml"/><Relationship Id="rId5" Type="http://schemas.openxmlformats.org/officeDocument/2006/relationships/slideLayout" Target="../slideLayouts/slideLayout821.xml"/><Relationship Id="rId10" Type="http://schemas.openxmlformats.org/officeDocument/2006/relationships/slideLayout" Target="../slideLayouts/slideLayout826.xml"/><Relationship Id="rId4" Type="http://schemas.openxmlformats.org/officeDocument/2006/relationships/slideLayout" Target="../slideLayouts/slideLayout820.xml"/><Relationship Id="rId9" Type="http://schemas.openxmlformats.org/officeDocument/2006/relationships/slideLayout" Target="../slideLayouts/slideLayout825.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slideLayout" Target="../slideLayouts/slideLayout842.xml"/><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slideLayout" Target="../slideLayouts/slideLayout841.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50.xml"/><Relationship Id="rId13" Type="http://schemas.openxmlformats.org/officeDocument/2006/relationships/slideLayout" Target="../slideLayouts/slideLayout855.xml"/><Relationship Id="rId3" Type="http://schemas.openxmlformats.org/officeDocument/2006/relationships/slideLayout" Target="../slideLayouts/slideLayout845.xml"/><Relationship Id="rId7" Type="http://schemas.openxmlformats.org/officeDocument/2006/relationships/slideLayout" Target="../slideLayouts/slideLayout849.xml"/><Relationship Id="rId12" Type="http://schemas.openxmlformats.org/officeDocument/2006/relationships/slideLayout" Target="../slideLayouts/slideLayout854.xml"/><Relationship Id="rId2" Type="http://schemas.openxmlformats.org/officeDocument/2006/relationships/slideLayout" Target="../slideLayouts/slideLayout844.xml"/><Relationship Id="rId1" Type="http://schemas.openxmlformats.org/officeDocument/2006/relationships/slideLayout" Target="../slideLayouts/slideLayout843.xml"/><Relationship Id="rId6" Type="http://schemas.openxmlformats.org/officeDocument/2006/relationships/slideLayout" Target="../slideLayouts/slideLayout848.xml"/><Relationship Id="rId11" Type="http://schemas.openxmlformats.org/officeDocument/2006/relationships/slideLayout" Target="../slideLayouts/slideLayout853.xml"/><Relationship Id="rId5" Type="http://schemas.openxmlformats.org/officeDocument/2006/relationships/slideLayout" Target="../slideLayouts/slideLayout847.xml"/><Relationship Id="rId10" Type="http://schemas.openxmlformats.org/officeDocument/2006/relationships/slideLayout" Target="../slideLayouts/slideLayout852.xml"/><Relationship Id="rId4" Type="http://schemas.openxmlformats.org/officeDocument/2006/relationships/slideLayout" Target="../slideLayouts/slideLayout846.xml"/><Relationship Id="rId9" Type="http://schemas.openxmlformats.org/officeDocument/2006/relationships/slideLayout" Target="../slideLayouts/slideLayout851.xml"/><Relationship Id="rId14"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63.xml"/><Relationship Id="rId13" Type="http://schemas.openxmlformats.org/officeDocument/2006/relationships/slideLayout" Target="../slideLayouts/slideLayout868.xml"/><Relationship Id="rId3" Type="http://schemas.openxmlformats.org/officeDocument/2006/relationships/slideLayout" Target="../slideLayouts/slideLayout858.xml"/><Relationship Id="rId7" Type="http://schemas.openxmlformats.org/officeDocument/2006/relationships/slideLayout" Target="../slideLayouts/slideLayout862.xml"/><Relationship Id="rId12" Type="http://schemas.openxmlformats.org/officeDocument/2006/relationships/slideLayout" Target="../slideLayouts/slideLayout867.xml"/><Relationship Id="rId2" Type="http://schemas.openxmlformats.org/officeDocument/2006/relationships/slideLayout" Target="../slideLayouts/slideLayout857.xml"/><Relationship Id="rId1" Type="http://schemas.openxmlformats.org/officeDocument/2006/relationships/slideLayout" Target="../slideLayouts/slideLayout856.xml"/><Relationship Id="rId6" Type="http://schemas.openxmlformats.org/officeDocument/2006/relationships/slideLayout" Target="../slideLayouts/slideLayout861.xml"/><Relationship Id="rId11" Type="http://schemas.openxmlformats.org/officeDocument/2006/relationships/slideLayout" Target="../slideLayouts/slideLayout866.xml"/><Relationship Id="rId5" Type="http://schemas.openxmlformats.org/officeDocument/2006/relationships/slideLayout" Target="../slideLayouts/slideLayout860.xml"/><Relationship Id="rId10" Type="http://schemas.openxmlformats.org/officeDocument/2006/relationships/slideLayout" Target="../slideLayouts/slideLayout865.xml"/><Relationship Id="rId4" Type="http://schemas.openxmlformats.org/officeDocument/2006/relationships/slideLayout" Target="../slideLayouts/slideLayout859.xml"/><Relationship Id="rId9" Type="http://schemas.openxmlformats.org/officeDocument/2006/relationships/slideLayout" Target="../slideLayouts/slideLayout864.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76.xml"/><Relationship Id="rId3" Type="http://schemas.openxmlformats.org/officeDocument/2006/relationships/slideLayout" Target="../slideLayouts/slideLayout871.xml"/><Relationship Id="rId7" Type="http://schemas.openxmlformats.org/officeDocument/2006/relationships/slideLayout" Target="../slideLayouts/slideLayout875.xml"/><Relationship Id="rId12" Type="http://schemas.openxmlformats.org/officeDocument/2006/relationships/theme" Target="../theme/theme72.xml"/><Relationship Id="rId2" Type="http://schemas.openxmlformats.org/officeDocument/2006/relationships/slideLayout" Target="../slideLayouts/slideLayout870.xml"/><Relationship Id="rId1" Type="http://schemas.openxmlformats.org/officeDocument/2006/relationships/slideLayout" Target="../slideLayouts/slideLayout869.xml"/><Relationship Id="rId6" Type="http://schemas.openxmlformats.org/officeDocument/2006/relationships/slideLayout" Target="../slideLayouts/slideLayout874.xml"/><Relationship Id="rId11" Type="http://schemas.openxmlformats.org/officeDocument/2006/relationships/slideLayout" Target="../slideLayouts/slideLayout879.xml"/><Relationship Id="rId5" Type="http://schemas.openxmlformats.org/officeDocument/2006/relationships/slideLayout" Target="../slideLayouts/slideLayout873.xml"/><Relationship Id="rId10" Type="http://schemas.openxmlformats.org/officeDocument/2006/relationships/slideLayout" Target="../slideLayouts/slideLayout878.xml"/><Relationship Id="rId4" Type="http://schemas.openxmlformats.org/officeDocument/2006/relationships/slideLayout" Target="../slideLayouts/slideLayout872.xml"/><Relationship Id="rId9" Type="http://schemas.openxmlformats.org/officeDocument/2006/relationships/slideLayout" Target="../slideLayouts/slideLayout87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87.xml"/><Relationship Id="rId13" Type="http://schemas.openxmlformats.org/officeDocument/2006/relationships/slideLayout" Target="../slideLayouts/slideLayout892.xml"/><Relationship Id="rId3" Type="http://schemas.openxmlformats.org/officeDocument/2006/relationships/slideLayout" Target="../slideLayouts/slideLayout882.xml"/><Relationship Id="rId7" Type="http://schemas.openxmlformats.org/officeDocument/2006/relationships/slideLayout" Target="../slideLayouts/slideLayout886.xml"/><Relationship Id="rId12" Type="http://schemas.openxmlformats.org/officeDocument/2006/relationships/slideLayout" Target="../slideLayouts/slideLayout891.xml"/><Relationship Id="rId2" Type="http://schemas.openxmlformats.org/officeDocument/2006/relationships/slideLayout" Target="../slideLayouts/slideLayout881.xml"/><Relationship Id="rId1" Type="http://schemas.openxmlformats.org/officeDocument/2006/relationships/slideLayout" Target="../slideLayouts/slideLayout880.xml"/><Relationship Id="rId6" Type="http://schemas.openxmlformats.org/officeDocument/2006/relationships/slideLayout" Target="../slideLayouts/slideLayout885.xml"/><Relationship Id="rId11" Type="http://schemas.openxmlformats.org/officeDocument/2006/relationships/slideLayout" Target="../slideLayouts/slideLayout890.xml"/><Relationship Id="rId5" Type="http://schemas.openxmlformats.org/officeDocument/2006/relationships/slideLayout" Target="../slideLayouts/slideLayout884.xml"/><Relationship Id="rId10" Type="http://schemas.openxmlformats.org/officeDocument/2006/relationships/slideLayout" Target="../slideLayouts/slideLayout889.xml"/><Relationship Id="rId4" Type="http://schemas.openxmlformats.org/officeDocument/2006/relationships/slideLayout" Target="../slideLayouts/slideLayout883.xml"/><Relationship Id="rId9" Type="http://schemas.openxmlformats.org/officeDocument/2006/relationships/slideLayout" Target="../slideLayouts/slideLayout888.xml"/><Relationship Id="rId1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900.xml"/><Relationship Id="rId13" Type="http://schemas.openxmlformats.org/officeDocument/2006/relationships/slideLayout" Target="../slideLayouts/slideLayout905.xml"/><Relationship Id="rId3" Type="http://schemas.openxmlformats.org/officeDocument/2006/relationships/slideLayout" Target="../slideLayouts/slideLayout895.xml"/><Relationship Id="rId7" Type="http://schemas.openxmlformats.org/officeDocument/2006/relationships/slideLayout" Target="../slideLayouts/slideLayout899.xml"/><Relationship Id="rId12" Type="http://schemas.openxmlformats.org/officeDocument/2006/relationships/slideLayout" Target="../slideLayouts/slideLayout904.xml"/><Relationship Id="rId2" Type="http://schemas.openxmlformats.org/officeDocument/2006/relationships/slideLayout" Target="../slideLayouts/slideLayout894.xml"/><Relationship Id="rId1" Type="http://schemas.openxmlformats.org/officeDocument/2006/relationships/slideLayout" Target="../slideLayouts/slideLayout893.xml"/><Relationship Id="rId6" Type="http://schemas.openxmlformats.org/officeDocument/2006/relationships/slideLayout" Target="../slideLayouts/slideLayout898.xml"/><Relationship Id="rId11" Type="http://schemas.openxmlformats.org/officeDocument/2006/relationships/slideLayout" Target="../slideLayouts/slideLayout903.xml"/><Relationship Id="rId5" Type="http://schemas.openxmlformats.org/officeDocument/2006/relationships/slideLayout" Target="../slideLayouts/slideLayout897.xml"/><Relationship Id="rId10" Type="http://schemas.openxmlformats.org/officeDocument/2006/relationships/slideLayout" Target="../slideLayouts/slideLayout902.xml"/><Relationship Id="rId4" Type="http://schemas.openxmlformats.org/officeDocument/2006/relationships/slideLayout" Target="../slideLayouts/slideLayout896.xml"/><Relationship Id="rId9" Type="http://schemas.openxmlformats.org/officeDocument/2006/relationships/slideLayout" Target="../slideLayouts/slideLayout901.xml"/><Relationship Id="rId1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913.xml"/><Relationship Id="rId3" Type="http://schemas.openxmlformats.org/officeDocument/2006/relationships/slideLayout" Target="../slideLayouts/slideLayout908.xml"/><Relationship Id="rId7" Type="http://schemas.openxmlformats.org/officeDocument/2006/relationships/slideLayout" Target="../slideLayouts/slideLayout912.xml"/><Relationship Id="rId12" Type="http://schemas.openxmlformats.org/officeDocument/2006/relationships/theme" Target="../theme/theme75.xml"/><Relationship Id="rId2" Type="http://schemas.openxmlformats.org/officeDocument/2006/relationships/slideLayout" Target="../slideLayouts/slideLayout907.xml"/><Relationship Id="rId1" Type="http://schemas.openxmlformats.org/officeDocument/2006/relationships/slideLayout" Target="../slideLayouts/slideLayout906.xml"/><Relationship Id="rId6" Type="http://schemas.openxmlformats.org/officeDocument/2006/relationships/slideLayout" Target="../slideLayouts/slideLayout911.xml"/><Relationship Id="rId11" Type="http://schemas.openxmlformats.org/officeDocument/2006/relationships/slideLayout" Target="../slideLayouts/slideLayout916.xml"/><Relationship Id="rId5" Type="http://schemas.openxmlformats.org/officeDocument/2006/relationships/slideLayout" Target="../slideLayouts/slideLayout910.xml"/><Relationship Id="rId10" Type="http://schemas.openxmlformats.org/officeDocument/2006/relationships/slideLayout" Target="../slideLayouts/slideLayout915.xml"/><Relationship Id="rId4" Type="http://schemas.openxmlformats.org/officeDocument/2006/relationships/slideLayout" Target="../slideLayouts/slideLayout909.xml"/><Relationship Id="rId9" Type="http://schemas.openxmlformats.org/officeDocument/2006/relationships/slideLayout" Target="../slideLayouts/slideLayout914.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24.xml"/><Relationship Id="rId13" Type="http://schemas.openxmlformats.org/officeDocument/2006/relationships/slideLayout" Target="../slideLayouts/slideLayout929.xml"/><Relationship Id="rId3" Type="http://schemas.openxmlformats.org/officeDocument/2006/relationships/slideLayout" Target="../slideLayouts/slideLayout919.xml"/><Relationship Id="rId7" Type="http://schemas.openxmlformats.org/officeDocument/2006/relationships/slideLayout" Target="../slideLayouts/slideLayout923.xml"/><Relationship Id="rId12" Type="http://schemas.openxmlformats.org/officeDocument/2006/relationships/slideLayout" Target="../slideLayouts/slideLayout928.xml"/><Relationship Id="rId17" Type="http://schemas.openxmlformats.org/officeDocument/2006/relationships/tags" Target="../tags/tag776.xml"/><Relationship Id="rId2" Type="http://schemas.openxmlformats.org/officeDocument/2006/relationships/slideLayout" Target="../slideLayouts/slideLayout918.xml"/><Relationship Id="rId16" Type="http://schemas.openxmlformats.org/officeDocument/2006/relationships/tags" Target="../tags/tag775.xml"/><Relationship Id="rId1" Type="http://schemas.openxmlformats.org/officeDocument/2006/relationships/slideLayout" Target="../slideLayouts/slideLayout917.xml"/><Relationship Id="rId6" Type="http://schemas.openxmlformats.org/officeDocument/2006/relationships/slideLayout" Target="../slideLayouts/slideLayout922.xml"/><Relationship Id="rId11" Type="http://schemas.openxmlformats.org/officeDocument/2006/relationships/slideLayout" Target="../slideLayouts/slideLayout927.xml"/><Relationship Id="rId5" Type="http://schemas.openxmlformats.org/officeDocument/2006/relationships/slideLayout" Target="../slideLayouts/slideLayout921.xml"/><Relationship Id="rId15" Type="http://schemas.openxmlformats.org/officeDocument/2006/relationships/tags" Target="../tags/tag774.xml"/><Relationship Id="rId10" Type="http://schemas.openxmlformats.org/officeDocument/2006/relationships/slideLayout" Target="../slideLayouts/slideLayout926.xml"/><Relationship Id="rId4" Type="http://schemas.openxmlformats.org/officeDocument/2006/relationships/slideLayout" Target="../slideLayouts/slideLayout920.xml"/><Relationship Id="rId9" Type="http://schemas.openxmlformats.org/officeDocument/2006/relationships/slideLayout" Target="../slideLayouts/slideLayout925.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37.xml"/><Relationship Id="rId13" Type="http://schemas.openxmlformats.org/officeDocument/2006/relationships/slideLayout" Target="../slideLayouts/slideLayout942.xml"/><Relationship Id="rId3" Type="http://schemas.openxmlformats.org/officeDocument/2006/relationships/slideLayout" Target="../slideLayouts/slideLayout932.xml"/><Relationship Id="rId7" Type="http://schemas.openxmlformats.org/officeDocument/2006/relationships/slideLayout" Target="../slideLayouts/slideLayout936.xml"/><Relationship Id="rId12" Type="http://schemas.openxmlformats.org/officeDocument/2006/relationships/slideLayout" Target="../slideLayouts/slideLayout941.xml"/><Relationship Id="rId2" Type="http://schemas.openxmlformats.org/officeDocument/2006/relationships/slideLayout" Target="../slideLayouts/slideLayout931.xml"/><Relationship Id="rId1" Type="http://schemas.openxmlformats.org/officeDocument/2006/relationships/slideLayout" Target="../slideLayouts/slideLayout930.xml"/><Relationship Id="rId6" Type="http://schemas.openxmlformats.org/officeDocument/2006/relationships/slideLayout" Target="../slideLayouts/slideLayout935.xml"/><Relationship Id="rId11" Type="http://schemas.openxmlformats.org/officeDocument/2006/relationships/slideLayout" Target="../slideLayouts/slideLayout940.xml"/><Relationship Id="rId5" Type="http://schemas.openxmlformats.org/officeDocument/2006/relationships/slideLayout" Target="../slideLayouts/slideLayout934.xml"/><Relationship Id="rId10" Type="http://schemas.openxmlformats.org/officeDocument/2006/relationships/slideLayout" Target="../slideLayouts/slideLayout939.xml"/><Relationship Id="rId4" Type="http://schemas.openxmlformats.org/officeDocument/2006/relationships/slideLayout" Target="../slideLayouts/slideLayout933.xml"/><Relationship Id="rId9" Type="http://schemas.openxmlformats.org/officeDocument/2006/relationships/slideLayout" Target="../slideLayouts/slideLayout938.xml"/><Relationship Id="rId1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50.xml"/><Relationship Id="rId13" Type="http://schemas.openxmlformats.org/officeDocument/2006/relationships/slideLayout" Target="../slideLayouts/slideLayout955.xml"/><Relationship Id="rId3" Type="http://schemas.openxmlformats.org/officeDocument/2006/relationships/slideLayout" Target="../slideLayouts/slideLayout945.xml"/><Relationship Id="rId7" Type="http://schemas.openxmlformats.org/officeDocument/2006/relationships/slideLayout" Target="../slideLayouts/slideLayout949.xml"/><Relationship Id="rId12" Type="http://schemas.openxmlformats.org/officeDocument/2006/relationships/slideLayout" Target="../slideLayouts/slideLayout954.xml"/><Relationship Id="rId2" Type="http://schemas.openxmlformats.org/officeDocument/2006/relationships/slideLayout" Target="../slideLayouts/slideLayout944.xml"/><Relationship Id="rId1" Type="http://schemas.openxmlformats.org/officeDocument/2006/relationships/slideLayout" Target="../slideLayouts/slideLayout943.xml"/><Relationship Id="rId6" Type="http://schemas.openxmlformats.org/officeDocument/2006/relationships/slideLayout" Target="../slideLayouts/slideLayout948.xml"/><Relationship Id="rId11" Type="http://schemas.openxmlformats.org/officeDocument/2006/relationships/slideLayout" Target="../slideLayouts/slideLayout953.xml"/><Relationship Id="rId5" Type="http://schemas.openxmlformats.org/officeDocument/2006/relationships/slideLayout" Target="../slideLayouts/slideLayout947.xml"/><Relationship Id="rId10" Type="http://schemas.openxmlformats.org/officeDocument/2006/relationships/slideLayout" Target="../slideLayouts/slideLayout952.xml"/><Relationship Id="rId4" Type="http://schemas.openxmlformats.org/officeDocument/2006/relationships/slideLayout" Target="../slideLayouts/slideLayout946.xml"/><Relationship Id="rId9" Type="http://schemas.openxmlformats.org/officeDocument/2006/relationships/slideLayout" Target="../slideLayouts/slideLayout951.xml"/><Relationship Id="rId14"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63.xml"/><Relationship Id="rId13" Type="http://schemas.openxmlformats.org/officeDocument/2006/relationships/slideLayout" Target="../slideLayouts/slideLayout968.xml"/><Relationship Id="rId3" Type="http://schemas.openxmlformats.org/officeDocument/2006/relationships/slideLayout" Target="../slideLayouts/slideLayout958.xml"/><Relationship Id="rId7" Type="http://schemas.openxmlformats.org/officeDocument/2006/relationships/slideLayout" Target="../slideLayouts/slideLayout962.xml"/><Relationship Id="rId12" Type="http://schemas.openxmlformats.org/officeDocument/2006/relationships/slideLayout" Target="../slideLayouts/slideLayout967.xml"/><Relationship Id="rId17" Type="http://schemas.openxmlformats.org/officeDocument/2006/relationships/tags" Target="../tags/tag779.xml"/><Relationship Id="rId2" Type="http://schemas.openxmlformats.org/officeDocument/2006/relationships/slideLayout" Target="../slideLayouts/slideLayout957.xml"/><Relationship Id="rId16" Type="http://schemas.openxmlformats.org/officeDocument/2006/relationships/tags" Target="../tags/tag778.xml"/><Relationship Id="rId1" Type="http://schemas.openxmlformats.org/officeDocument/2006/relationships/slideLayout" Target="../slideLayouts/slideLayout956.xml"/><Relationship Id="rId6" Type="http://schemas.openxmlformats.org/officeDocument/2006/relationships/slideLayout" Target="../slideLayouts/slideLayout961.xml"/><Relationship Id="rId11" Type="http://schemas.openxmlformats.org/officeDocument/2006/relationships/slideLayout" Target="../slideLayouts/slideLayout966.xml"/><Relationship Id="rId5" Type="http://schemas.openxmlformats.org/officeDocument/2006/relationships/slideLayout" Target="../slideLayouts/slideLayout960.xml"/><Relationship Id="rId15" Type="http://schemas.openxmlformats.org/officeDocument/2006/relationships/tags" Target="../tags/tag777.xml"/><Relationship Id="rId10" Type="http://schemas.openxmlformats.org/officeDocument/2006/relationships/slideLayout" Target="../slideLayouts/slideLayout965.xml"/><Relationship Id="rId4" Type="http://schemas.openxmlformats.org/officeDocument/2006/relationships/slideLayout" Target="../slideLayouts/slideLayout959.xml"/><Relationship Id="rId9" Type="http://schemas.openxmlformats.org/officeDocument/2006/relationships/slideLayout" Target="../slideLayouts/slideLayout964.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76.xml"/><Relationship Id="rId13" Type="http://schemas.openxmlformats.org/officeDocument/2006/relationships/slideLayout" Target="../slideLayouts/slideLayout981.xml"/><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slideLayout" Target="../slideLayouts/slideLayout980.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 Id="rId1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984.xml"/><Relationship Id="rId7" Type="http://schemas.openxmlformats.org/officeDocument/2006/relationships/theme" Target="../theme/theme81.xml"/><Relationship Id="rId2" Type="http://schemas.openxmlformats.org/officeDocument/2006/relationships/slideLayout" Target="../slideLayouts/slideLayout983.xml"/><Relationship Id="rId1" Type="http://schemas.openxmlformats.org/officeDocument/2006/relationships/slideLayout" Target="../slideLayouts/slideLayout982.xml"/><Relationship Id="rId6" Type="http://schemas.openxmlformats.org/officeDocument/2006/relationships/slideLayout" Target="../slideLayouts/slideLayout987.xml"/><Relationship Id="rId5" Type="http://schemas.openxmlformats.org/officeDocument/2006/relationships/slideLayout" Target="../slideLayouts/slideLayout986.xml"/><Relationship Id="rId4" Type="http://schemas.openxmlformats.org/officeDocument/2006/relationships/slideLayout" Target="../slideLayouts/slideLayout985.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95.xml"/><Relationship Id="rId13" Type="http://schemas.openxmlformats.org/officeDocument/2006/relationships/theme" Target="../theme/theme82.xml"/><Relationship Id="rId3" Type="http://schemas.openxmlformats.org/officeDocument/2006/relationships/slideLayout" Target="../slideLayouts/slideLayout990.xml"/><Relationship Id="rId7" Type="http://schemas.openxmlformats.org/officeDocument/2006/relationships/slideLayout" Target="../slideLayouts/slideLayout994.xml"/><Relationship Id="rId12" Type="http://schemas.openxmlformats.org/officeDocument/2006/relationships/slideLayout" Target="../slideLayouts/slideLayout999.xml"/><Relationship Id="rId2" Type="http://schemas.openxmlformats.org/officeDocument/2006/relationships/slideLayout" Target="../slideLayouts/slideLayout989.xml"/><Relationship Id="rId1" Type="http://schemas.openxmlformats.org/officeDocument/2006/relationships/slideLayout" Target="../slideLayouts/slideLayout988.xml"/><Relationship Id="rId6" Type="http://schemas.openxmlformats.org/officeDocument/2006/relationships/slideLayout" Target="../slideLayouts/slideLayout993.xml"/><Relationship Id="rId11" Type="http://schemas.openxmlformats.org/officeDocument/2006/relationships/slideLayout" Target="../slideLayouts/slideLayout998.xml"/><Relationship Id="rId5" Type="http://schemas.openxmlformats.org/officeDocument/2006/relationships/slideLayout" Target="../slideLayouts/slideLayout992.xml"/><Relationship Id="rId10" Type="http://schemas.openxmlformats.org/officeDocument/2006/relationships/slideLayout" Target="../slideLayouts/slideLayout997.xml"/><Relationship Id="rId4" Type="http://schemas.openxmlformats.org/officeDocument/2006/relationships/slideLayout" Target="../slideLayouts/slideLayout991.xml"/><Relationship Id="rId9" Type="http://schemas.openxmlformats.org/officeDocument/2006/relationships/slideLayout" Target="../slideLayouts/slideLayout996.xml"/></Relationships>
</file>

<file path=ppt/slideMasters/_rels/slideMaster83.xml.rels><?xml version="1.0" encoding="UTF-8" standalone="yes"?>
<Relationships xmlns="http://schemas.openxmlformats.org/package/2006/relationships"><Relationship Id="rId8" Type="http://schemas.openxmlformats.org/officeDocument/2006/relationships/tags" Target="../tags/tag782.xml"/><Relationship Id="rId3" Type="http://schemas.openxmlformats.org/officeDocument/2006/relationships/slideLayout" Target="../slideLayouts/slideLayout1002.xml"/><Relationship Id="rId7" Type="http://schemas.openxmlformats.org/officeDocument/2006/relationships/tags" Target="../tags/tag781.xml"/><Relationship Id="rId2" Type="http://schemas.openxmlformats.org/officeDocument/2006/relationships/slideLayout" Target="../slideLayouts/slideLayout1001.xml"/><Relationship Id="rId1" Type="http://schemas.openxmlformats.org/officeDocument/2006/relationships/slideLayout" Target="../slideLayouts/slideLayout1000.xml"/><Relationship Id="rId6" Type="http://schemas.openxmlformats.org/officeDocument/2006/relationships/tags" Target="../tags/tag780.xml"/><Relationship Id="rId5" Type="http://schemas.openxmlformats.org/officeDocument/2006/relationships/theme" Target="../theme/theme83.xml"/><Relationship Id="rId4" Type="http://schemas.openxmlformats.org/officeDocument/2006/relationships/slideLayout" Target="../slideLayouts/slideLayout10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82"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2/28/22</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2/28/22</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2/28/22</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1	Footnote</a:t>
            </a:r>
          </a:p>
          <a:p>
            <a:pPr eaLnBrk="1" hangingPunct="1">
              <a:defRPr/>
            </a:pPr>
            <a:r>
              <a:rPr lang="en-US" sz="1200" b="0">
                <a:solidFill>
                  <a:srgbClr val="000000"/>
                </a:solidFill>
                <a:latin typeface="Arial" charset="0"/>
              </a:rPr>
              <a:t>	2	Footnote</a:t>
            </a:r>
          </a:p>
          <a:p>
            <a:pPr eaLnBrk="1" hangingPunct="1">
              <a:defRPr/>
            </a:pPr>
            <a:r>
              <a:rPr lang="en-US" sz="1200" b="0">
                <a:solidFill>
                  <a:srgbClr val="000000"/>
                </a:solidFill>
                <a:latin typeface="Arial" charset="0"/>
              </a:rPr>
              <a:t>	3	Footnote</a:t>
            </a:r>
          </a:p>
          <a:p>
            <a:pPr eaLnBrk="1" hangingPunct="1">
              <a:defRPr/>
            </a:pPr>
            <a:r>
              <a:rPr lang="en-US" sz="1200" b="0">
                <a:solidFill>
                  <a:srgbClr val="000000"/>
                </a:solidFill>
                <a:latin typeface="Arial" charset="0"/>
              </a:rPr>
              <a:t>	4	Footnote</a:t>
            </a:r>
          </a:p>
          <a:p>
            <a:pPr eaLnBrk="1" hangingPunct="1">
              <a:defRPr/>
            </a:pPr>
            <a:r>
              <a:rPr lang="en-US" sz="1200" b="0">
                <a:solidFill>
                  <a:srgbClr val="000000"/>
                </a:solidFill>
                <a:latin typeface="Arial" charset="0"/>
              </a:rPr>
              <a:t>	5	Footnote</a:t>
            </a:r>
          </a:p>
          <a:p>
            <a:pPr eaLnBrk="1" hangingPunct="1">
              <a:spcBef>
                <a:spcPct val="20000"/>
              </a:spcBef>
              <a:defRPr/>
            </a:pPr>
            <a:r>
              <a:rPr lang="en-US" sz="1200" b="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	Footnote</a:t>
              </a:r>
            </a:p>
            <a:p>
              <a:pPr eaLnBrk="1" hangingPunct="1">
                <a:spcBef>
                  <a:spcPct val="20000"/>
                </a:spcBef>
                <a:defRPr/>
              </a:pPr>
              <a:r>
                <a:rPr lang="en-US" sz="1200" b="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2/28/22</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2/28/22</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2/28/22</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2/28/22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2/28/22</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 id="214754923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2/28/22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31" r:id="rId2"/>
    <p:sldLayoutId id="2147549232" r:id="rId3"/>
    <p:sldLayoutId id="2147549233"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oleObject" Target="../embeddings/oleObject6.bin"/><Relationship Id="rId17" Type="http://schemas.openxmlformats.org/officeDocument/2006/relationships/image" Target="../media/image8.png"/><Relationship Id="rId2" Type="http://schemas.openxmlformats.org/officeDocument/2006/relationships/slideLayout" Target="../slideLayouts/slideLayout988.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png"/><Relationship Id="rId1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98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986.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7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8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eg"/><Relationship Id="rId1" Type="http://schemas.openxmlformats.org/officeDocument/2006/relationships/slideLayout" Target="../slideLayouts/slideLayout987.xml"/><Relationship Id="rId6" Type="http://schemas.openxmlformats.org/officeDocument/2006/relationships/chart" Target="../charts/chart3.xml"/><Relationship Id="rId5" Type="http://schemas.openxmlformats.org/officeDocument/2006/relationships/image" Target="../media/image12.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86.xml"/><Relationship Id="rId1" Type="http://schemas.openxmlformats.org/officeDocument/2006/relationships/vmlDrawing" Target="../drawings/vmlDrawing3.vml"/><Relationship Id="rId5" Type="http://schemas.openxmlformats.org/officeDocument/2006/relationships/oleObject" Target="../embeddings/oleObject10.bin"/><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985.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93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3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584929"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rtlCol="0">
            <a:normAutofit lnSpcReduction="10000"/>
          </a:bodyPr>
          <a:lstStyle/>
          <a:p>
            <a:pPr eaLnBrk="1" fontAlgn="auto" hangingPunct="1">
              <a:spcAft>
                <a:spcPts val="0"/>
              </a:spcAft>
              <a:buFont typeface="Arial"/>
              <a:buNone/>
              <a:defRPr/>
            </a:pPr>
            <a:r>
              <a:rPr lang="en-US" sz="1400" dirty="0">
                <a:latin typeface="Arial" charset="0"/>
              </a:rPr>
              <a:t>Mark Gerstein, Yale University</a:t>
            </a:r>
            <a:br>
              <a:rPr lang="en-US" sz="1400" dirty="0">
                <a:latin typeface="Arial" charset="0"/>
              </a:rPr>
            </a:br>
            <a:r>
              <a:rPr lang="en-US" sz="1800" dirty="0" err="1">
                <a:latin typeface="Arial" charset="0"/>
              </a:rPr>
              <a:t>gersteinlab.org</a:t>
            </a:r>
            <a:r>
              <a:rPr lang="en-US" sz="1800" dirty="0">
                <a:latin typeface="Arial" charset="0"/>
              </a:rPr>
              <a:t>/courses/452</a:t>
            </a:r>
          </a:p>
          <a:p>
            <a:pPr eaLnBrk="1" fontAlgn="auto" hangingPunct="1">
              <a:spcAft>
                <a:spcPts val="0"/>
              </a:spcAft>
              <a:buFont typeface="Arial"/>
              <a:buNone/>
              <a:defRPr/>
            </a:pPr>
            <a:r>
              <a:rPr lang="en-US" sz="1400" dirty="0">
                <a:latin typeface="Arial" charset="0"/>
              </a:rPr>
              <a:t>(Last edit in spring ’22, final. </a:t>
            </a:r>
            <a:br>
              <a:rPr lang="en-US" sz="1400" dirty="0">
                <a:latin typeface="Arial" charset="0"/>
              </a:rPr>
            </a:br>
            <a:r>
              <a:rPr lang="en-US" sz="1400" dirty="0">
                <a:latin typeface="Arial" charset="0"/>
              </a:rPr>
              <a:t>This is 22m6b which has new slide 8 relative to last year’s M6b.)</a:t>
            </a:r>
          </a:p>
        </p:txBody>
      </p:sp>
      <p:sp>
        <p:nvSpPr>
          <p:cNvPr id="16387"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457200"/>
            <a:endParaRPr lang="en-US" sz="1800" b="0">
              <a:solidFill>
                <a:prstClr val="black"/>
              </a:solidFill>
              <a:latin typeface="Calibri" charset="0"/>
              <a:ea typeface="ＭＳ Ｐゴシック" charset="0"/>
              <a:cs typeface="ＭＳ Ｐゴシック" charset="0"/>
            </a:endParaRPr>
          </a:p>
        </p:txBody>
      </p:sp>
      <p:graphicFrame>
        <p:nvGraphicFramePr>
          <p:cNvPr id="16388"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584930"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89"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584931"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0"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584932"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1"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584933"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2"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584934"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3"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584935"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a:solidFill>
                  <a:srgbClr val="000000"/>
                </a:solidFill>
                <a:latin typeface="Arial" charset="0"/>
              </a:rPr>
              <a:t>Biomed. Data Sci:</a:t>
            </a:r>
            <a:br>
              <a:rPr lang="en-US" sz="4800" dirty="0">
                <a:solidFill>
                  <a:srgbClr val="000000"/>
                </a:solidFill>
                <a:latin typeface="Arial" charset="0"/>
              </a:rPr>
            </a:br>
            <a:r>
              <a:rPr lang="en-US" sz="4800" dirty="0">
                <a:solidFill>
                  <a:srgbClr val="000000"/>
                </a:solidFill>
                <a:latin typeface="Arial" charset="0"/>
              </a:rPr>
              <a:t>1000G+PCAWG Summary</a:t>
            </a:r>
            <a:endParaRPr lang="en-US" dirty="0">
              <a:solidFill>
                <a:srgbClr val="000000"/>
              </a:solidFill>
              <a:latin typeface="Arial" charset="0"/>
            </a:endParaRPr>
          </a:p>
        </p:txBody>
      </p:sp>
    </p:spTree>
    <p:extLst>
      <p:ext uri="{BB962C8B-B14F-4D97-AF65-F5344CB8AC3E}">
        <p14:creationId xmlns:p14="http://schemas.microsoft.com/office/powerpoint/2010/main" val="2644866292"/>
      </p:ext>
    </p:extLst>
  </p:cSld>
  <p:clrMapOvr>
    <a:masterClrMapping/>
  </p:clrMapOvr>
  <p:transition spd="slow"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37416" y="4806724"/>
            <a:ext cx="3339193" cy="1194026"/>
            <a:chOff x="2166257" y="740229"/>
            <a:chExt cx="4452257" cy="1592035"/>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r="2216"/>
            <a:stretch/>
          </p:blipFill>
          <p:spPr>
            <a:xfrm>
              <a:off x="2166257" y="846364"/>
              <a:ext cx="4321629" cy="1485900"/>
            </a:xfrm>
            <a:prstGeom prst="rect">
              <a:avLst/>
            </a:prstGeom>
          </p:spPr>
        </p:pic>
        <p:sp>
          <p:nvSpPr>
            <p:cNvPr id="3" name="TextBox 2"/>
            <p:cNvSpPr txBox="1"/>
            <p:nvPr/>
          </p:nvSpPr>
          <p:spPr>
            <a:xfrm>
              <a:off x="6161314" y="740229"/>
              <a:ext cx="457200" cy="415499"/>
            </a:xfrm>
            <a:prstGeom prst="rect">
              <a:avLst/>
            </a:prstGeom>
            <a:solidFill>
              <a:schemeClr val="bg1"/>
            </a:solidFill>
          </p:spPr>
          <p:txBody>
            <a:bodyPr wrap="square" rtlCol="0">
              <a:spAutoFit/>
            </a:bodyPr>
            <a:lstStyle/>
            <a:p>
              <a:pPr defTabSz="685783"/>
              <a:endParaRPr lang="en-US" sz="1425">
                <a:ea typeface="+mn-ea"/>
              </a:endParaRPr>
            </a:p>
          </p:txBody>
        </p:sp>
      </p:grpSp>
      <p:sp>
        <p:nvSpPr>
          <p:cNvPr id="5" name="Title 1"/>
          <p:cNvSpPr txBox="1">
            <a:spLocks/>
          </p:cNvSpPr>
          <p:nvPr/>
        </p:nvSpPr>
        <p:spPr>
          <a:xfrm>
            <a:off x="620486" y="936512"/>
            <a:ext cx="8417378"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lgn="l" defTabSz="681038" eaLnBrk="1" fontAlgn="auto" hangingPunct="1">
              <a:spcAft>
                <a:spcPts val="0"/>
              </a:spcAft>
              <a:defRPr/>
            </a:pPr>
            <a:r>
              <a:rPr lang="en-US" sz="2700" b="0" dirty="0">
                <a:latin typeface="Helvetica Neue" charset="0"/>
                <a:ea typeface="Helvetica Neue" charset="0"/>
                <a:cs typeface="Helvetica Neue" charset="0"/>
              </a:rPr>
              <a:t>PCAWG : most comprehensive resource for </a:t>
            </a:r>
            <a:br>
              <a:rPr lang="en-US" sz="2700" b="0" dirty="0">
                <a:latin typeface="Helvetica Neue" charset="0"/>
                <a:ea typeface="Helvetica Neue" charset="0"/>
                <a:cs typeface="Helvetica Neue" charset="0"/>
              </a:rPr>
            </a:br>
            <a:r>
              <a:rPr lang="en-US" sz="2700" b="0" dirty="0">
                <a:latin typeface="Helvetica Neue" charset="0"/>
                <a:ea typeface="Helvetica Neue" charset="0"/>
                <a:cs typeface="Helvetica Neue" charset="0"/>
              </a:rPr>
              <a:t>cancer whole genome analysis</a:t>
            </a:r>
          </a:p>
        </p:txBody>
      </p:sp>
      <p:sp>
        <p:nvSpPr>
          <p:cNvPr id="6" name="TextBox 5"/>
          <p:cNvSpPr txBox="1"/>
          <p:nvPr/>
        </p:nvSpPr>
        <p:spPr>
          <a:xfrm>
            <a:off x="5452574" y="1994795"/>
            <a:ext cx="3324034" cy="2727668"/>
          </a:xfrm>
          <a:prstGeom prst="rect">
            <a:avLst/>
          </a:prstGeom>
          <a:noFill/>
        </p:spPr>
        <p:txBody>
          <a:bodyPr wrap="square" lIns="68579" tIns="34289" rIns="68579" bIns="34289" rtlCol="0">
            <a:spAutoFit/>
          </a:bodyPr>
          <a:lstStyle/>
          <a:p>
            <a:pPr defTabSz="685783"/>
            <a:r>
              <a:rPr lang="en-US" sz="1425" dirty="0">
                <a:ea typeface="+mn-ea"/>
              </a:rPr>
              <a:t>Project Goals:</a:t>
            </a:r>
          </a:p>
          <a:p>
            <a:pPr defTabSz="685783"/>
            <a:endParaRPr lang="en-US" sz="1425" dirty="0">
              <a:ea typeface="+mn-ea"/>
            </a:endParaRPr>
          </a:p>
          <a:p>
            <a:pPr marL="214308" indent="-214308" defTabSz="685783">
              <a:buFont typeface="Arial" charset="0"/>
              <a:buChar char="•"/>
            </a:pPr>
            <a:r>
              <a:rPr lang="en-US" sz="1425" dirty="0">
                <a:ea typeface="+mn-ea"/>
              </a:rPr>
              <a:t>To understand role of non-coding regions of cancer genomes in disease progression.</a:t>
            </a:r>
          </a:p>
          <a:p>
            <a:pPr marL="214308" indent="-214308" defTabSz="685783">
              <a:buFont typeface="Arial" charset="0"/>
              <a:buChar char="•"/>
            </a:pPr>
            <a:r>
              <a:rPr lang="en-US" sz="1600" dirty="0">
                <a:ea typeface="+mn-ea"/>
              </a:rPr>
              <a:t>Union of TCGA-ICGC efforts </a:t>
            </a:r>
          </a:p>
          <a:p>
            <a:pPr marL="214308" indent="-214308" defTabSz="685783">
              <a:buFont typeface="Arial" charset="0"/>
              <a:buChar char="•"/>
            </a:pPr>
            <a:endParaRPr lang="en-US" sz="1425" dirty="0">
              <a:ea typeface="+mn-ea"/>
            </a:endParaRPr>
          </a:p>
          <a:p>
            <a:pPr marL="214308" indent="-214308" defTabSz="685783">
              <a:buFont typeface="Arial" charset="0"/>
              <a:buChar char="•"/>
            </a:pPr>
            <a:r>
              <a:rPr lang="en-US" sz="1425" dirty="0">
                <a:ea typeface="+mn-ea"/>
              </a:rPr>
              <a:t>Jointly analyzing ~2800 whole genome tumor/normal pairs</a:t>
            </a:r>
          </a:p>
          <a:p>
            <a:pPr marL="557199" lvl="1" indent="-214308" defTabSz="685783">
              <a:buFont typeface="Wingdings" charset="2"/>
              <a:buChar char="Ø"/>
            </a:pPr>
            <a:r>
              <a:rPr lang="en-US" sz="1425" dirty="0">
                <a:ea typeface="+mn-ea"/>
              </a:rPr>
              <a:t>&gt; 580 researchers	</a:t>
            </a:r>
          </a:p>
          <a:p>
            <a:pPr marL="557199" lvl="1" indent="-214308" defTabSz="685783">
              <a:buFont typeface="Wingdings" charset="2"/>
              <a:buChar char="Ø"/>
            </a:pPr>
            <a:r>
              <a:rPr lang="en-US" sz="1425" dirty="0">
                <a:ea typeface="+mn-ea"/>
              </a:rPr>
              <a:t>16 thematic working groups</a:t>
            </a:r>
          </a:p>
          <a:p>
            <a:pPr marL="557199" lvl="1" indent="-214308" defTabSz="685783">
              <a:buFont typeface="Wingdings" charset="2"/>
              <a:buChar char="Ø"/>
            </a:pPr>
            <a:r>
              <a:rPr lang="en-US" sz="1425" dirty="0">
                <a:ea typeface="+mn-ea"/>
              </a:rPr>
              <a:t>~30M total somatic SNVs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753" y="2189922"/>
            <a:ext cx="5054770" cy="18410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84" y="4031019"/>
            <a:ext cx="5075681" cy="1008765"/>
          </a:xfrm>
          <a:prstGeom prst="rect">
            <a:avLst/>
          </a:prstGeom>
        </p:spPr>
      </p:pic>
      <p:sp>
        <p:nvSpPr>
          <p:cNvPr id="12" name="Shape 198"/>
          <p:cNvSpPr/>
          <p:nvPr/>
        </p:nvSpPr>
        <p:spPr>
          <a:xfrm>
            <a:off x="497001" y="5322013"/>
            <a:ext cx="3209584" cy="386371"/>
          </a:xfrm>
          <a:prstGeom prst="rect">
            <a:avLst/>
          </a:prstGeom>
          <a:noFill/>
          <a:ln>
            <a:noFill/>
          </a:ln>
        </p:spPr>
        <p:txBody>
          <a:bodyPr wrap="square" lIns="68567" tIns="34274" rIns="68567" bIns="34274" anchor="t" anchorCtr="0">
            <a:noAutofit/>
          </a:bodyPr>
          <a:lstStyle/>
          <a:p>
            <a:pPr defTabSz="685783">
              <a:buSzPct val="25000"/>
            </a:pPr>
            <a:r>
              <a:rPr lang="en-US" sz="900" dirty="0">
                <a:solidFill>
                  <a:srgbClr val="808080"/>
                </a:solidFill>
                <a:latin typeface="Helvetica"/>
                <a:ea typeface="Helvetica Neue"/>
                <a:cs typeface="Helvetica"/>
                <a:sym typeface="Helvetica Neue"/>
              </a:rPr>
              <a:t>Adapted from Campbell et. al.</a:t>
            </a:r>
            <a:r>
              <a:rPr lang="en" sz="900" dirty="0">
                <a:solidFill>
                  <a:srgbClr val="808080"/>
                </a:solidFill>
                <a:latin typeface="Helvetica"/>
                <a:ea typeface="Helvetica Neue"/>
                <a:cs typeface="Helvetica"/>
                <a:sym typeface="Helvetica Neue"/>
              </a:rPr>
              <a:t>, </a:t>
            </a:r>
            <a:r>
              <a:rPr lang="en-US" sz="900" dirty="0" err="1">
                <a:solidFill>
                  <a:srgbClr val="808080"/>
                </a:solidFill>
                <a:latin typeface="Helvetica"/>
                <a:ea typeface="Helvetica Neue"/>
                <a:cs typeface="Helvetica"/>
                <a:sym typeface="Helvetica Neue"/>
              </a:rPr>
              <a:t>bioRxiv</a:t>
            </a:r>
            <a:r>
              <a:rPr lang="en-US" sz="900" dirty="0">
                <a:solidFill>
                  <a:srgbClr val="808080"/>
                </a:solidFill>
                <a:latin typeface="Helvetica"/>
                <a:ea typeface="Helvetica Neue"/>
                <a:cs typeface="Helvetica"/>
                <a:sym typeface="Helvetica Neue"/>
              </a:rPr>
              <a:t> (</a:t>
            </a:r>
            <a:r>
              <a:rPr lang="mr-IN" sz="900" dirty="0">
                <a:solidFill>
                  <a:srgbClr val="808080"/>
                </a:solidFill>
                <a:latin typeface="Helvetica"/>
                <a:ea typeface="Helvetica Neue"/>
                <a:cs typeface="Helvetica"/>
                <a:sym typeface="Helvetica Neue"/>
              </a:rPr>
              <a:t>’</a:t>
            </a:r>
            <a:r>
              <a:rPr lang="en" sz="900" dirty="0">
                <a:solidFill>
                  <a:srgbClr val="808080"/>
                </a:solidFill>
                <a:latin typeface="Helvetica"/>
                <a:ea typeface="Helvetica Neue"/>
                <a:cs typeface="Helvetica"/>
                <a:sym typeface="Helvetica Neue"/>
              </a:rPr>
              <a:t>1</a:t>
            </a:r>
            <a:r>
              <a:rPr lang="en-US" sz="900" dirty="0">
                <a:solidFill>
                  <a:srgbClr val="808080"/>
                </a:solidFill>
                <a:latin typeface="Helvetica"/>
                <a:ea typeface="Helvetica Neue"/>
                <a:cs typeface="Helvetica"/>
                <a:sym typeface="Helvetica Neue"/>
              </a:rPr>
              <a:t>7). </a:t>
            </a:r>
            <a:br>
              <a:rPr lang="en-US" sz="900" dirty="0">
                <a:solidFill>
                  <a:srgbClr val="808080"/>
                </a:solidFill>
                <a:latin typeface="Helvetica"/>
                <a:ea typeface="Helvetica Neue"/>
                <a:cs typeface="Helvetica"/>
                <a:sym typeface="Helvetica Neue"/>
              </a:rPr>
            </a:br>
            <a:r>
              <a:rPr lang="en-US" sz="900" dirty="0">
                <a:solidFill>
                  <a:srgbClr val="808080"/>
                </a:solidFill>
                <a:latin typeface="Helvetica"/>
                <a:ea typeface="Helvetica Neue"/>
                <a:cs typeface="Helvetica"/>
                <a:sym typeface="Helvetica Neue"/>
              </a:rPr>
              <a:t>Now published as Nature 578: 82–93 (2020)</a:t>
            </a:r>
          </a:p>
          <a:p>
            <a:pPr defTabSz="685783">
              <a:buSzPct val="25000"/>
            </a:pPr>
            <a:endParaRPr lang="en-US" sz="900" dirty="0">
              <a:solidFill>
                <a:srgbClr val="808080"/>
              </a:solidFill>
              <a:latin typeface="Helvetica"/>
              <a:ea typeface="Helvetica Neue"/>
              <a:cs typeface="Helvetica"/>
              <a:sym typeface="Helvetica Neue"/>
            </a:endParaRPr>
          </a:p>
          <a:p>
            <a:pPr defTabSz="685783">
              <a:buSzPct val="25000"/>
            </a:pPr>
            <a:endParaRPr lang="en" sz="900" dirty="0">
              <a:solidFill>
                <a:srgbClr val="808080"/>
              </a:solidFill>
              <a:latin typeface="Helvetica"/>
              <a:ea typeface="Helvetica Neue"/>
              <a:cs typeface="Helvetica"/>
              <a:sym typeface="Helvetica Neue"/>
            </a:endParaRPr>
          </a:p>
        </p:txBody>
      </p:sp>
    </p:spTree>
    <p:extLst>
      <p:ext uri="{BB962C8B-B14F-4D97-AF65-F5344CB8AC3E}">
        <p14:creationId xmlns:p14="http://schemas.microsoft.com/office/powerpoint/2010/main" val="337693889"/>
      </p:ext>
    </p:extLst>
  </p:cSld>
  <p:clrMapOvr>
    <a:masterClrMapping/>
  </p:clrMapOvr>
  <mc:AlternateContent xmlns:mc="http://schemas.openxmlformats.org/markup-compatibility/2006" xmlns:p14="http://schemas.microsoft.com/office/powerpoint/2010/main">
    <mc:Choice Requires="p14">
      <p:transition spd="slow" p14:dur="2000" advTm="31321"/>
    </mc:Choice>
    <mc:Fallback xmlns="">
      <p:transition spd="slow" advTm="3132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7E807-F8DE-A949-BB0C-AD4A900B1DB2}"/>
              </a:ext>
            </a:extLst>
          </p:cNvPr>
          <p:cNvPicPr>
            <a:picLocks noChangeAspect="1"/>
          </p:cNvPicPr>
          <p:nvPr/>
        </p:nvPicPr>
        <p:blipFill>
          <a:blip r:embed="rId2"/>
          <a:stretch>
            <a:fillRect/>
          </a:stretch>
        </p:blipFill>
        <p:spPr>
          <a:xfrm>
            <a:off x="342150" y="0"/>
            <a:ext cx="4343400" cy="6858000"/>
          </a:xfrm>
          <a:prstGeom prst="rect">
            <a:avLst/>
          </a:prstGeom>
        </p:spPr>
      </p:pic>
      <p:sp>
        <p:nvSpPr>
          <p:cNvPr id="3" name="Shape 198">
            <a:extLst>
              <a:ext uri="{FF2B5EF4-FFF2-40B4-BE49-F238E27FC236}">
                <a16:creationId xmlns:a16="http://schemas.microsoft.com/office/drawing/2014/main" id="{DA40B092-8A1A-A84B-A673-2A3148FC56F9}"/>
              </a:ext>
            </a:extLst>
          </p:cNvPr>
          <p:cNvSpPr/>
          <p:nvPr/>
        </p:nvSpPr>
        <p:spPr>
          <a:xfrm>
            <a:off x="6493067" y="6514911"/>
            <a:ext cx="3209584" cy="386371"/>
          </a:xfrm>
          <a:prstGeom prst="rect">
            <a:avLst/>
          </a:prstGeom>
          <a:noFill/>
          <a:ln>
            <a:noFill/>
          </a:ln>
        </p:spPr>
        <p:txBody>
          <a:bodyPr wrap="square" lIns="68567" tIns="34274" rIns="68567" bIns="34274" anchor="t" anchorCtr="0">
            <a:noAutofit/>
          </a:bodyPr>
          <a:lstStyle/>
          <a:p>
            <a:pPr defTabSz="685783">
              <a:buSzPct val="25000"/>
            </a:pPr>
            <a:r>
              <a:rPr lang="en-US" sz="1600" dirty="0">
                <a:solidFill>
                  <a:srgbClr val="808080"/>
                </a:solidFill>
                <a:latin typeface="Helvetica"/>
                <a:ea typeface="Helvetica Neue"/>
                <a:cs typeface="Helvetica"/>
                <a:sym typeface="Helvetica Neue"/>
              </a:rPr>
              <a:t>Nature 578: 82–93 (2020)</a:t>
            </a:r>
          </a:p>
          <a:p>
            <a:pPr defTabSz="685783">
              <a:buSzPct val="25000"/>
            </a:pPr>
            <a:endParaRPr lang="en-US" sz="1600" dirty="0">
              <a:solidFill>
                <a:srgbClr val="808080"/>
              </a:solidFill>
              <a:latin typeface="Helvetica"/>
              <a:ea typeface="Helvetica Neue"/>
              <a:cs typeface="Helvetica"/>
              <a:sym typeface="Helvetica Neue"/>
            </a:endParaRPr>
          </a:p>
          <a:p>
            <a:pPr defTabSz="685783">
              <a:buSzPct val="25000"/>
            </a:pPr>
            <a:endParaRPr lang="en" sz="1600" dirty="0">
              <a:solidFill>
                <a:srgbClr val="808080"/>
              </a:solidFill>
              <a:latin typeface="Helvetica"/>
              <a:ea typeface="Helvetica Neue"/>
              <a:cs typeface="Helvetica"/>
              <a:sym typeface="Helvetica Neue"/>
            </a:endParaRPr>
          </a:p>
        </p:txBody>
      </p:sp>
      <p:sp>
        <p:nvSpPr>
          <p:cNvPr id="4" name="TextBox 3">
            <a:extLst>
              <a:ext uri="{FF2B5EF4-FFF2-40B4-BE49-F238E27FC236}">
                <a16:creationId xmlns:a16="http://schemas.microsoft.com/office/drawing/2014/main" id="{B949A2F8-E441-5940-9B00-3F1FD5EA2744}"/>
              </a:ext>
            </a:extLst>
          </p:cNvPr>
          <p:cNvSpPr txBox="1"/>
          <p:nvPr/>
        </p:nvSpPr>
        <p:spPr>
          <a:xfrm>
            <a:off x="5186728" y="149903"/>
            <a:ext cx="3834511" cy="1569660"/>
          </a:xfrm>
          <a:prstGeom prst="rect">
            <a:avLst/>
          </a:prstGeom>
          <a:noFill/>
        </p:spPr>
        <p:txBody>
          <a:bodyPr wrap="none" rtlCol="0">
            <a:spAutoFit/>
          </a:bodyPr>
          <a:lstStyle/>
          <a:p>
            <a:r>
              <a:rPr lang="en-US" sz="3200" dirty="0"/>
              <a:t>PCAWG Summary </a:t>
            </a:r>
            <a:br>
              <a:rPr lang="en-US" sz="3200" dirty="0"/>
            </a:br>
            <a:r>
              <a:rPr lang="en-US" sz="3200" dirty="0"/>
              <a:t>Variant Totals </a:t>
            </a:r>
          </a:p>
          <a:p>
            <a:r>
              <a:rPr lang="en-US" sz="3200" dirty="0"/>
              <a:t>by Cancer</a:t>
            </a:r>
          </a:p>
        </p:txBody>
      </p:sp>
    </p:spTree>
    <p:extLst>
      <p:ext uri="{BB962C8B-B14F-4D97-AF65-F5344CB8AC3E}">
        <p14:creationId xmlns:p14="http://schemas.microsoft.com/office/powerpoint/2010/main" val="250097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dirty="0">
                <a:latin typeface="Arial" charset="0"/>
                <a:ea typeface="ＭＳ Ｐゴシック" charset="-128"/>
              </a:rPr>
              <a:t>Many</a:t>
            </a:r>
            <a:r>
              <a:rPr lang="en-US" altLang="en-US" sz="3000" dirty="0">
                <a:latin typeface="Arial" charset="0"/>
                <a:ea typeface="ＭＳ Ｐゴシック" charset="-128"/>
              </a:rPr>
              <a:t> different SV callers compared &amp; used </a:t>
            </a:r>
          </a:p>
          <a:p>
            <a:pPr lvl="1"/>
            <a:r>
              <a:rPr lang="en-US" altLang="en-US" sz="1600" dirty="0">
                <a:latin typeface="Arial" charset="0"/>
                <a:ea typeface="ＭＳ Ｐゴシック" charset="-128"/>
              </a:rPr>
              <a:t>including </a:t>
            </a:r>
            <a:r>
              <a:rPr lang="en-US" altLang="en-US" sz="1600" dirty="0" err="1">
                <a:latin typeface="Arial" charset="0"/>
                <a:ea typeface="ＭＳ Ｐゴシック" charset="-128"/>
              </a:rPr>
              <a:t>SRiC</a:t>
            </a:r>
            <a:r>
              <a:rPr lang="en-US" altLang="en-US" sz="1600" dirty="0">
                <a:latin typeface="Arial" charset="0"/>
                <a:ea typeface="ＭＳ Ｐゴシック" charset="-128"/>
              </a:rPr>
              <a:t> &amp; </a:t>
            </a:r>
            <a:r>
              <a:rPr lang="en-US" altLang="en-US" sz="1600" dirty="0" err="1">
                <a:latin typeface="Arial" charset="0"/>
                <a:ea typeface="ＭＳ Ｐゴシック" charset="-128"/>
              </a:rPr>
              <a:t>CNVnator</a:t>
            </a:r>
            <a:r>
              <a:rPr lang="en-US" altLang="en-US" sz="1600" dirty="0">
                <a:latin typeface="Arial" charset="0"/>
                <a:ea typeface="ＭＳ Ｐゴシック" charset="-128"/>
              </a:rPr>
              <a:t> but also </a:t>
            </a:r>
            <a:r>
              <a:rPr lang="en-US" altLang="en-US" sz="1600" dirty="0" err="1">
                <a:latin typeface="Arial" charset="0"/>
                <a:ea typeface="ＭＳ Ｐゴシック" charset="-128"/>
              </a:rPr>
              <a:t>VariationHunter</a:t>
            </a:r>
            <a:r>
              <a:rPr lang="en-US" altLang="en-US" sz="1600" dirty="0">
                <a:latin typeface="Arial" charset="0"/>
                <a:ea typeface="ＭＳ Ｐゴシック" charset="-128"/>
              </a:rPr>
              <a:t>, Cortex, </a:t>
            </a:r>
            <a:r>
              <a:rPr lang="en-US" altLang="en-US" sz="1600" dirty="0" err="1">
                <a:latin typeface="Arial" charset="0"/>
                <a:ea typeface="ＭＳ Ｐゴシック" charset="-128"/>
              </a:rPr>
              <a:t>NovelSeq</a:t>
            </a:r>
            <a:r>
              <a:rPr lang="en-US" altLang="en-US" sz="1600" dirty="0">
                <a:latin typeface="Arial" charset="0"/>
                <a:ea typeface="ＭＳ Ｐゴシック" charset="-128"/>
              </a:rPr>
              <a:t>, </a:t>
            </a:r>
            <a:r>
              <a:rPr lang="en-US" altLang="en-US" sz="1600" dirty="0" err="1">
                <a:latin typeface="Arial" charset="0"/>
                <a:ea typeface="ＭＳ Ｐゴシック" charset="-128"/>
              </a:rPr>
              <a:t>PEMer</a:t>
            </a:r>
            <a:r>
              <a:rPr lang="en-US" altLang="en-US" sz="1600" dirty="0">
                <a:latin typeface="Arial" charset="0"/>
                <a:ea typeface="ＭＳ Ｐゴシック" charset="-128"/>
              </a:rPr>
              <a:t>, </a:t>
            </a:r>
            <a:r>
              <a:rPr lang="en-US" altLang="en-US" sz="1600" dirty="0" err="1">
                <a:latin typeface="Arial" charset="0"/>
                <a:ea typeface="ＭＳ Ｐゴシック" charset="-128"/>
              </a:rPr>
              <a:t>BreakDancer</a:t>
            </a:r>
            <a:r>
              <a:rPr lang="en-US" altLang="en-US" sz="1600" dirty="0">
                <a:latin typeface="Arial" charset="0"/>
                <a:ea typeface="ＭＳ Ｐゴシック" charset="-128"/>
              </a:rPr>
              <a:t>, </a:t>
            </a:r>
            <a:r>
              <a:rPr lang="en-US" altLang="en-US" sz="1600" dirty="0" err="1">
                <a:latin typeface="Arial" charset="0"/>
                <a:ea typeface="ＭＳ Ｐゴシック" charset="-128"/>
              </a:rPr>
              <a:t>Mosaik</a:t>
            </a:r>
            <a:r>
              <a:rPr lang="en-US" altLang="en-US" sz="1600" dirty="0">
                <a:latin typeface="Arial" charset="0"/>
                <a:ea typeface="ＭＳ Ｐゴシック" charset="-128"/>
              </a:rPr>
              <a:t>, </a:t>
            </a:r>
            <a:r>
              <a:rPr lang="en-US" altLang="en-US" sz="1600" dirty="0" err="1">
                <a:latin typeface="Arial" charset="0"/>
                <a:ea typeface="ＭＳ Ｐゴシック" charset="-128"/>
              </a:rPr>
              <a:t>Pindel</a:t>
            </a:r>
            <a:r>
              <a:rPr lang="en-US" altLang="en-US" sz="1600" dirty="0">
                <a:latin typeface="Arial" charset="0"/>
                <a:ea typeface="ＭＳ Ｐゴシック" charset="-128"/>
              </a:rPr>
              <a:t>, </a:t>
            </a:r>
            <a:r>
              <a:rPr lang="en-US" altLang="en-US" sz="1600" dirty="0" err="1">
                <a:latin typeface="Arial" charset="0"/>
                <a:ea typeface="ＭＳ Ｐゴシック" charset="-128"/>
              </a:rPr>
              <a:t>GenomeSTRiP</a:t>
            </a:r>
            <a:r>
              <a:rPr lang="en-US" altLang="en-US" sz="1600" dirty="0">
                <a:latin typeface="Arial" charset="0"/>
                <a:ea typeface="ＭＳ Ｐゴシック" charset="-128"/>
              </a:rPr>
              <a:t>, </a:t>
            </a:r>
            <a:r>
              <a:rPr lang="en-US" altLang="en-US" sz="1600" dirty="0" err="1">
                <a:latin typeface="Arial" charset="0"/>
                <a:ea typeface="ＭＳ Ｐゴシック" charset="-128"/>
              </a:rPr>
              <a:t>mrFast</a:t>
            </a:r>
            <a:r>
              <a:rPr lang="en-US" altLang="en-US" sz="1600" dirty="0">
                <a:latin typeface="Arial" charset="0"/>
                <a:ea typeface="ＭＳ Ｐゴシック" charset="-128"/>
              </a:rPr>
              <a:t>….</a:t>
            </a:r>
          </a:p>
          <a:p>
            <a:r>
              <a:rPr lang="en-US" altLang="en-US" sz="2800" dirty="0">
                <a:latin typeface="Arial" charset="0"/>
                <a:ea typeface="ＭＳ Ｐゴシック" charset="-128"/>
              </a:rPr>
              <a:t>Merging</a:t>
            </a:r>
          </a:p>
          <a:p>
            <a:pPr>
              <a:lnSpc>
                <a:spcPct val="80000"/>
              </a:lnSpc>
            </a:pPr>
            <a:r>
              <a:rPr lang="en-US" altLang="en-US" sz="2800" dirty="0">
                <a:latin typeface="Arial" charset="0"/>
                <a:ea typeface="ＭＳ Ｐゴシック" charset="-128"/>
              </a:rPr>
              <a:t>Genotyping </a:t>
            </a:r>
          </a:p>
          <a:p>
            <a:pPr>
              <a:lnSpc>
                <a:spcPct val="80000"/>
              </a:lnSpc>
            </a:pPr>
            <a:r>
              <a:rPr lang="en-US" altLang="en-US" sz="2800" dirty="0">
                <a:latin typeface="Arial" charset="0"/>
                <a:ea typeface="ＭＳ Ｐゴシック" charset="-128"/>
              </a:rPr>
              <a:t>Breakpoint assembly</a:t>
            </a:r>
          </a:p>
          <a:p>
            <a:pPr>
              <a:lnSpc>
                <a:spcPct val="80000"/>
              </a:lnSpc>
            </a:pPr>
            <a:r>
              <a:rPr lang="en-US" altLang="en-US" sz="2800" dirty="0">
                <a:latin typeface="Arial" charset="0"/>
                <a:ea typeface="ＭＳ Ｐゴシック" charset="-128"/>
              </a:rPr>
              <a:t>Mechanism Classification</a:t>
            </a:r>
          </a:p>
          <a:p>
            <a:endParaRPr lang="en-US" altLang="en-US" sz="2000" dirty="0">
              <a:latin typeface="Arial" charset="0"/>
              <a:ea typeface="ＭＳ Ｐゴシック" charset="-128"/>
            </a:endParaRPr>
          </a:p>
          <a:p>
            <a:endParaRPr lang="en-US" altLang="en-US" sz="2000" dirty="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45859"/>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a:solidFill>
                  <a:prstClr val="black"/>
                </a:solidFill>
                <a:latin typeface="Calibri"/>
                <a:ea typeface="+mn-ea"/>
                <a:cs typeface="Calibri"/>
              </a:rPr>
              <a:t>Stats </a:t>
            </a:r>
            <a:r>
              <a:rPr sz="4000" b="0" spc="-5" dirty="0">
                <a:solidFill>
                  <a:prstClr val="black"/>
                </a:solidFill>
                <a:latin typeface="Calibri"/>
                <a:ea typeface="+mn-ea"/>
                <a:cs typeface="Calibri"/>
              </a:rPr>
              <a:t>o</a:t>
            </a:r>
            <a:r>
              <a:rPr sz="4000" b="0" dirty="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6720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a:t>
            </a:r>
            <a:r>
              <a:rPr lang="en-US" sz="2800" b="0" spc="130" dirty="0">
                <a:solidFill>
                  <a:prstClr val="black"/>
                </a:solidFill>
                <a:latin typeface="Calibri"/>
                <a:ea typeface="+mn-ea"/>
                <a:cs typeface="Calibri"/>
              </a:rPr>
              <a:t>ti</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lide1.jpg"/>
          <p:cNvPicPr>
            <a:picLocks noChangeAspect="1"/>
          </p:cNvPicPr>
          <p:nvPr/>
        </p:nvPicPr>
        <p:blipFill>
          <a:blip r:embed="rId2">
            <a:extLst>
              <a:ext uri="{28A0092B-C50C-407E-A947-70E740481C1C}">
                <a14:useLocalDpi xmlns:a14="http://schemas.microsoft.com/office/drawing/2010/main" val="0"/>
              </a:ext>
            </a:extLst>
          </a:blip>
          <a:srcRect l="7639" t="66920" r="9862" b="17223"/>
          <a:stretch>
            <a:fillRect/>
          </a:stretch>
        </p:blipFill>
        <p:spPr bwMode="auto">
          <a:xfrm>
            <a:off x="698500" y="4564063"/>
            <a:ext cx="75438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p:cNvGraphicFramePr>
          <p:nvPr/>
        </p:nvGraphicFramePr>
        <p:xfrm>
          <a:off x="3439797" y="4508887"/>
          <a:ext cx="2109234" cy="1265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6354281" y="4482180"/>
          <a:ext cx="2109234" cy="1265540"/>
        </p:xfrm>
        <a:graphic>
          <a:graphicData uri="http://schemas.openxmlformats.org/drawingml/2006/chart">
            <c:chart xmlns:c="http://schemas.openxmlformats.org/drawingml/2006/chart" xmlns:r="http://schemas.openxmlformats.org/officeDocument/2006/relationships" r:id="rId4"/>
          </a:graphicData>
        </a:graphic>
      </p:graphicFrame>
      <p:pic>
        <p:nvPicPr>
          <p:cNvPr id="18436"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4300538" y="1709738"/>
            <a:ext cx="3032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7212013" y="1636713"/>
            <a:ext cx="3413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47"/>
          <p:cNvGrpSpPr>
            <a:grpSpLocks/>
          </p:cNvGrpSpPr>
          <p:nvPr/>
        </p:nvGrpSpPr>
        <p:grpSpPr bwMode="auto">
          <a:xfrm>
            <a:off x="7078663" y="1630363"/>
            <a:ext cx="615950" cy="682625"/>
            <a:chOff x="5569073" y="346372"/>
            <a:chExt cx="1045112" cy="1160641"/>
          </a:xfrm>
        </p:grpSpPr>
        <p:pic>
          <p:nvPicPr>
            <p:cNvPr id="18524"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5569073" y="364013"/>
              <a:ext cx="514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25"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6099834" y="346372"/>
              <a:ext cx="514351"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TextBox 11"/>
          <p:cNvSpPr txBox="1">
            <a:spLocks noChangeArrowheads="1"/>
          </p:cNvSpPr>
          <p:nvPr/>
        </p:nvSpPr>
        <p:spPr bwMode="auto">
          <a:xfrm>
            <a:off x="4110038" y="4695825"/>
            <a:ext cx="809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40" name="TextBox 12"/>
          <p:cNvSpPr txBox="1">
            <a:spLocks noChangeArrowheads="1"/>
          </p:cNvSpPr>
          <p:nvPr/>
        </p:nvSpPr>
        <p:spPr bwMode="auto">
          <a:xfrm>
            <a:off x="4545013" y="5676900"/>
            <a:ext cx="108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(1-4%)</a:t>
            </a:r>
          </a:p>
        </p:txBody>
      </p:sp>
      <p:grpSp>
        <p:nvGrpSpPr>
          <p:cNvPr id="18441" name="Group 36"/>
          <p:cNvGrpSpPr>
            <a:grpSpLocks/>
          </p:cNvGrpSpPr>
          <p:nvPr/>
        </p:nvGrpSpPr>
        <p:grpSpPr bwMode="auto">
          <a:xfrm>
            <a:off x="4451350" y="5483225"/>
            <a:ext cx="152400" cy="365125"/>
            <a:chOff x="687950" y="4216237"/>
            <a:chExt cx="152400" cy="364094"/>
          </a:xfrm>
        </p:grpSpPr>
        <p:cxnSp>
          <p:nvCxnSpPr>
            <p:cNvPr id="18522" name="Straight Connector 32"/>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3" name="Straight Connector 33"/>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aphicFrame>
        <p:nvGraphicFramePr>
          <p:cNvPr id="38" name="Table 37"/>
          <p:cNvGraphicFramePr>
            <a:graphicFrameLocks noGrp="1"/>
          </p:cNvGraphicFramePr>
          <p:nvPr/>
        </p:nvGraphicFramePr>
        <p:xfrm>
          <a:off x="3646488" y="2806700"/>
          <a:ext cx="1700212" cy="1562100"/>
        </p:xfrm>
        <a:graphic>
          <a:graphicData uri="http://schemas.openxmlformats.org/drawingml/2006/table">
            <a:tbl>
              <a:tblPr/>
              <a:tblGrid>
                <a:gridCol w="609600">
                  <a:extLst>
                    <a:ext uri="{9D8B030D-6E8A-4147-A177-3AD203B41FA5}">
                      <a16:colId xmlns:a16="http://schemas.microsoft.com/office/drawing/2014/main" val="20000"/>
                    </a:ext>
                  </a:extLst>
                </a:gridCol>
                <a:gridCol w="1090612">
                  <a:extLst>
                    <a:ext uri="{9D8B030D-6E8A-4147-A177-3AD203B41FA5}">
                      <a16:colId xmlns:a16="http://schemas.microsoft.com/office/drawing/2014/main" val="20001"/>
                    </a:ext>
                  </a:extLst>
                </a:gridCol>
              </a:tblGrid>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SNP</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3.5 – 4.3M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676">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Indel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550 – 625K</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947">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SV</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2.1 – 2.5K (20Mb)</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738">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Total</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89" marR="91489" marT="45614" marB="45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47" name="Table 46"/>
          <p:cNvGraphicFramePr>
            <a:graphicFrameLocks noGrp="1"/>
          </p:cNvGraphicFramePr>
          <p:nvPr/>
        </p:nvGraphicFramePr>
        <p:xfrm>
          <a:off x="6542088" y="2779713"/>
          <a:ext cx="1700212" cy="1417637"/>
        </p:xfrm>
        <a:graphic>
          <a:graphicData uri="http://schemas.openxmlformats.org/drawingml/2006/table">
            <a:tbl>
              <a:tblPr bandRow="1">
                <a:tableStyleId>{073A0DAA-6AF3-43AB-8588-CEC1D06C72B9}</a:tableStyleId>
              </a:tblPr>
              <a:tblGrid>
                <a:gridCol w="610223">
                  <a:extLst>
                    <a:ext uri="{9D8B030D-6E8A-4147-A177-3AD203B41FA5}">
                      <a16:colId xmlns:a16="http://schemas.microsoft.com/office/drawing/2014/main" val="20000"/>
                    </a:ext>
                  </a:extLst>
                </a:gridCol>
                <a:gridCol w="1089989">
                  <a:extLst>
                    <a:ext uri="{9D8B030D-6E8A-4147-A177-3AD203B41FA5}">
                      <a16:colId xmlns:a16="http://schemas.microsoft.com/office/drawing/2014/main" val="20001"/>
                    </a:ext>
                  </a:extLst>
                </a:gridCol>
              </a:tblGrid>
              <a:tr h="370923">
                <a:tc>
                  <a:txBody>
                    <a:bodyPr/>
                    <a:lstStyle/>
                    <a:p>
                      <a:pPr algn="ctr"/>
                      <a:r>
                        <a:rPr lang="en-US" sz="1400" dirty="0">
                          <a:latin typeface="Helvetica"/>
                          <a:cs typeface="Helvetica"/>
                        </a:rPr>
                        <a:t>SNP</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84.7M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04868">
                <a:tc>
                  <a:txBody>
                    <a:bodyPr/>
                    <a:lstStyle/>
                    <a:p>
                      <a:pPr algn="ctr"/>
                      <a:r>
                        <a:rPr lang="en-US" sz="1400" dirty="0" err="1">
                          <a:latin typeface="Helvetica"/>
                          <a:cs typeface="Helvetica"/>
                        </a:rPr>
                        <a:t>Indel</a:t>
                      </a:r>
                      <a:endParaRPr lang="en-US" sz="1400" dirty="0">
                        <a:latin typeface="Helvetica"/>
                        <a:cs typeface="Helvetica"/>
                      </a:endParaRP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3.6M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923">
                <a:tc>
                  <a:txBody>
                    <a:bodyPr/>
                    <a:lstStyle/>
                    <a:p>
                      <a:pPr algn="ctr"/>
                      <a:r>
                        <a:rPr lang="en-US" sz="1400" dirty="0">
                          <a:latin typeface="Helvetica"/>
                          <a:cs typeface="Helvetica"/>
                        </a:rPr>
                        <a:t>SV</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73"/>
                    </a:solidFill>
                  </a:tcPr>
                </a:tc>
                <a:tc>
                  <a:txBody>
                    <a:bodyPr/>
                    <a:lstStyle/>
                    <a:p>
                      <a:pPr algn="ctr"/>
                      <a:r>
                        <a:rPr lang="en-US" sz="1400" dirty="0">
                          <a:latin typeface="Helvetica"/>
                          <a:cs typeface="Helvetica"/>
                        </a:rPr>
                        <a:t>60K</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923">
                <a:tc>
                  <a:txBody>
                    <a:bodyPr/>
                    <a:lstStyle/>
                    <a:p>
                      <a:pPr algn="ctr"/>
                      <a:r>
                        <a:rPr lang="en-US" sz="1400" dirty="0">
                          <a:latin typeface="Helvetica"/>
                          <a:cs typeface="Helvetica"/>
                        </a:rPr>
                        <a:t>Total</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400" dirty="0">
                          <a:latin typeface="Helvetica"/>
                          <a:cs typeface="Helvetica"/>
                        </a:rPr>
                        <a:t>88.3M</a:t>
                      </a:r>
                    </a:p>
                  </a:txBody>
                  <a:tcPr marL="91489" marR="91489" marT="45730" marB="4573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8476"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Human Genetic Variation</a:t>
            </a:r>
          </a:p>
        </p:txBody>
      </p:sp>
      <p:sp>
        <p:nvSpPr>
          <p:cNvPr id="18477" name="TextBox 53"/>
          <p:cNvSpPr txBox="1">
            <a:spLocks noChangeArrowheads="1"/>
          </p:cNvSpPr>
          <p:nvPr/>
        </p:nvSpPr>
        <p:spPr bwMode="auto">
          <a:xfrm>
            <a:off x="3514725" y="1317625"/>
            <a:ext cx="1851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Typical Genome</a:t>
            </a:r>
          </a:p>
        </p:txBody>
      </p:sp>
      <p:sp>
        <p:nvSpPr>
          <p:cNvPr id="18478" name="TextBox 54"/>
          <p:cNvSpPr txBox="1">
            <a:spLocks noChangeArrowheads="1"/>
          </p:cNvSpPr>
          <p:nvPr/>
        </p:nvSpPr>
        <p:spPr bwMode="auto">
          <a:xfrm>
            <a:off x="6654800" y="1114425"/>
            <a:ext cx="147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Population of </a:t>
            </a:r>
          </a:p>
          <a:p>
            <a:r>
              <a:rPr lang="en-US" altLang="en-US" sz="1600">
                <a:solidFill>
                  <a:srgbClr val="000000"/>
                </a:solidFill>
                <a:latin typeface="Helvetica" charset="0"/>
                <a:cs typeface=""/>
              </a:rPr>
              <a:t>2,504 peoples</a:t>
            </a:r>
          </a:p>
        </p:txBody>
      </p:sp>
      <p:cxnSp>
        <p:nvCxnSpPr>
          <p:cNvPr id="18479" name="Straight Arrow Connector 56"/>
          <p:cNvCxnSpPr>
            <a:cxnSpLocks noChangeShapeType="1"/>
          </p:cNvCxnSpPr>
          <p:nvPr/>
        </p:nvCxnSpPr>
        <p:spPr bwMode="auto">
          <a:xfrm>
            <a:off x="4762500" y="1993900"/>
            <a:ext cx="2209800"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8480" name="TextBox 5"/>
          <p:cNvSpPr txBox="1">
            <a:spLocks noChangeArrowheads="1"/>
          </p:cNvSpPr>
          <p:nvPr/>
        </p:nvSpPr>
        <p:spPr bwMode="auto">
          <a:xfrm>
            <a:off x="4729163" y="6445250"/>
            <a:ext cx="3905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00">
                <a:solidFill>
                  <a:srgbClr val="000000"/>
                </a:solidFill>
                <a:latin typeface="Helvetica" charset="0"/>
                <a:cs typeface=""/>
              </a:rPr>
              <a:t>The 1000 Genomes Project Consortium, Nature. 2015. 526:68-74  </a:t>
            </a:r>
          </a:p>
          <a:p>
            <a:r>
              <a:rPr lang="en-US" altLang="en-US" sz="1000">
                <a:solidFill>
                  <a:srgbClr val="000000"/>
                </a:solidFill>
                <a:latin typeface="Helvetica" charset="0"/>
                <a:cs typeface=""/>
              </a:rPr>
              <a:t>Khurana E. et al. Nat. Rev. Genet. 2016. 17:93-108</a:t>
            </a:r>
          </a:p>
        </p:txBody>
      </p:sp>
      <p:sp>
        <p:nvSpPr>
          <p:cNvPr id="18481" name="Rectangle 61"/>
          <p:cNvSpPr>
            <a:spLocks noChangeArrowheads="1"/>
          </p:cNvSpPr>
          <p:nvPr/>
        </p:nvSpPr>
        <p:spPr bwMode="auto">
          <a:xfrm>
            <a:off x="3140075" y="2497138"/>
            <a:ext cx="2646363"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2" name="Rectangle 62"/>
          <p:cNvSpPr>
            <a:spLocks noChangeArrowheads="1"/>
          </p:cNvSpPr>
          <p:nvPr/>
        </p:nvSpPr>
        <p:spPr bwMode="auto">
          <a:xfrm>
            <a:off x="6002338" y="2473325"/>
            <a:ext cx="2624137" cy="3436938"/>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8483" name="TextBox 63"/>
          <p:cNvSpPr txBox="1">
            <a:spLocks noChangeArrowheads="1"/>
          </p:cNvSpPr>
          <p:nvPr/>
        </p:nvSpPr>
        <p:spPr bwMode="auto">
          <a:xfrm>
            <a:off x="7070725" y="4589463"/>
            <a:ext cx="809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Common</a:t>
            </a:r>
          </a:p>
        </p:txBody>
      </p:sp>
      <p:sp>
        <p:nvSpPr>
          <p:cNvPr id="18484" name="TextBox 64"/>
          <p:cNvSpPr txBox="1">
            <a:spLocks noChangeArrowheads="1"/>
          </p:cNvSpPr>
          <p:nvPr/>
        </p:nvSpPr>
        <p:spPr bwMode="auto">
          <a:xfrm>
            <a:off x="7588250" y="5670550"/>
            <a:ext cx="1062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Rare (~75%)</a:t>
            </a:r>
          </a:p>
        </p:txBody>
      </p:sp>
      <p:grpSp>
        <p:nvGrpSpPr>
          <p:cNvPr id="18485" name="Group 65"/>
          <p:cNvGrpSpPr>
            <a:grpSpLocks/>
          </p:cNvGrpSpPr>
          <p:nvPr/>
        </p:nvGrpSpPr>
        <p:grpSpPr bwMode="auto">
          <a:xfrm>
            <a:off x="7512050" y="5424488"/>
            <a:ext cx="152400" cy="363537"/>
            <a:chOff x="687950" y="4216237"/>
            <a:chExt cx="152400" cy="364094"/>
          </a:xfrm>
        </p:grpSpPr>
        <p:cxnSp>
          <p:nvCxnSpPr>
            <p:cNvPr id="18520" name="Straight Connector 66"/>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21" name="Straight Connector 67"/>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486" name="TextBox 70"/>
          <p:cNvSpPr txBox="1">
            <a:spLocks noChangeArrowheads="1"/>
          </p:cNvSpPr>
          <p:nvPr/>
        </p:nvSpPr>
        <p:spPr bwMode="auto">
          <a:xfrm>
            <a:off x="3687763" y="2506663"/>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Class of Variants</a:t>
            </a:r>
          </a:p>
        </p:txBody>
      </p:sp>
      <p:sp>
        <p:nvSpPr>
          <p:cNvPr id="18487" name="TextBox 73"/>
          <p:cNvSpPr txBox="1">
            <a:spLocks noChangeArrowheads="1"/>
          </p:cNvSpPr>
          <p:nvPr/>
        </p:nvSpPr>
        <p:spPr bwMode="auto">
          <a:xfrm>
            <a:off x="3509963" y="4424363"/>
            <a:ext cx="197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a:solidFill>
                  <a:srgbClr val="000000"/>
                </a:solidFill>
                <a:latin typeface="Helvetica" charset="0"/>
                <a:cs typeface=""/>
              </a:rPr>
              <a:t>Prevalence of Variants</a:t>
            </a:r>
          </a:p>
        </p:txBody>
      </p:sp>
      <p:sp>
        <p:nvSpPr>
          <p:cNvPr id="18488" name="TextBox 5"/>
          <p:cNvSpPr txBox="1">
            <a:spLocks noChangeArrowheads="1"/>
          </p:cNvSpPr>
          <p:nvPr/>
        </p:nvSpPr>
        <p:spPr bwMode="auto">
          <a:xfrm>
            <a:off x="88900" y="5942013"/>
            <a:ext cx="6738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 Variants with allele frequency &lt; 0.5% are considered as rare variants in 1000 genomes project.</a:t>
            </a:r>
          </a:p>
        </p:txBody>
      </p:sp>
      <p:pic>
        <p:nvPicPr>
          <p:cNvPr id="18489" name="Picture 2" descr="C:\Users\JM\thesis\mark_work\allele_specificity\manuscript\figures\fig1-process\fig1 v10a.png"/>
          <p:cNvPicPr>
            <a:picLocks noChangeAspect="1" noChangeArrowheads="1"/>
          </p:cNvPicPr>
          <p:nvPr/>
        </p:nvPicPr>
        <p:blipFill>
          <a:blip r:embed="rId5">
            <a:extLst>
              <a:ext uri="{28A0092B-C50C-407E-A947-70E740481C1C}">
                <a14:useLocalDpi xmlns:a14="http://schemas.microsoft.com/office/drawing/2010/main" val="0"/>
              </a:ext>
            </a:extLst>
          </a:blip>
          <a:srcRect l="65942" t="5051" r="26044" b="84633"/>
          <a:stretch>
            <a:fillRect/>
          </a:stretch>
        </p:blipFill>
        <p:spPr bwMode="auto">
          <a:xfrm>
            <a:off x="1365250" y="1711325"/>
            <a:ext cx="3032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90" name="TextBox 78"/>
          <p:cNvSpPr txBox="1">
            <a:spLocks noChangeArrowheads="1"/>
          </p:cNvSpPr>
          <p:nvPr/>
        </p:nvSpPr>
        <p:spPr bwMode="auto">
          <a:xfrm>
            <a:off x="563563" y="13462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A Cancer Genome</a:t>
            </a:r>
          </a:p>
        </p:txBody>
      </p:sp>
      <p:sp>
        <p:nvSpPr>
          <p:cNvPr id="18491" name="Rectangle 79"/>
          <p:cNvSpPr>
            <a:spLocks noChangeArrowheads="1"/>
          </p:cNvSpPr>
          <p:nvPr/>
        </p:nvSpPr>
        <p:spPr bwMode="auto">
          <a:xfrm>
            <a:off x="204788" y="2506663"/>
            <a:ext cx="2646362" cy="341312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graphicFrame>
        <p:nvGraphicFramePr>
          <p:cNvPr id="82" name="Table 81"/>
          <p:cNvGraphicFramePr>
            <a:graphicFrameLocks noGrp="1"/>
          </p:cNvGraphicFramePr>
          <p:nvPr/>
        </p:nvGraphicFramePr>
        <p:xfrm>
          <a:off x="247650" y="2813050"/>
          <a:ext cx="2551113" cy="1341437"/>
        </p:xfrm>
        <a:graphic>
          <a:graphicData uri="http://schemas.openxmlformats.org/drawingml/2006/table">
            <a:tbl>
              <a:tblPr/>
              <a:tblGrid>
                <a:gridCol w="828675">
                  <a:extLst>
                    <a:ext uri="{9D8B030D-6E8A-4147-A177-3AD203B41FA5}">
                      <a16:colId xmlns:a16="http://schemas.microsoft.com/office/drawing/2014/main" val="20000"/>
                    </a:ext>
                  </a:extLst>
                </a:gridCol>
                <a:gridCol w="741363">
                  <a:extLst>
                    <a:ext uri="{9D8B030D-6E8A-4147-A177-3AD203B41FA5}">
                      <a16:colId xmlns:a16="http://schemas.microsoft.com/office/drawing/2014/main" val="20001"/>
                    </a:ext>
                  </a:extLst>
                </a:gridCol>
                <a:gridCol w="981075">
                  <a:extLst>
                    <a:ext uri="{9D8B030D-6E8A-4147-A177-3AD203B41FA5}">
                      <a16:colId xmlns:a16="http://schemas.microsoft.com/office/drawing/2014/main" val="20002"/>
                    </a:ext>
                  </a:extLst>
                </a:gridCol>
              </a:tblGrid>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Helvetica" charset="0"/>
                        <a:ea typeface="ＭＳ Ｐゴシック" charset="-128"/>
                      </a:endParaRP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ea typeface="ＭＳ Ｐゴシック" charset="-128"/>
                        </a:rPr>
                        <a:t>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Non-coding</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B90B2"/>
                    </a:solidFill>
                  </a:tcPr>
                </a:tc>
                <a:extLst>
                  <a:ext uri="{0D108BD9-81ED-4DB2-BD59-A6C34878D82A}">
                    <a16:rowId xmlns:a16="http://schemas.microsoft.com/office/drawing/2014/main" val="10000"/>
                  </a:ext>
                </a:extLst>
              </a:tr>
              <a:tr h="518274">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Germ-line</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22K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4.1 – 5M</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73"/>
                    </a:solidFill>
                  </a:tcPr>
                </a:tc>
                <a:extLst>
                  <a:ext uri="{0D108BD9-81ED-4DB2-BD59-A6C34878D82A}">
                    <a16:rowId xmlns:a16="http://schemas.microsoft.com/office/drawing/2014/main" val="10001"/>
                  </a:ext>
                </a:extLst>
              </a:tr>
              <a:tr h="304889">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Somatic</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~50</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eaLnBrk="0" hangingPunct="0">
                        <a:spcBef>
                          <a:spcPct val="20000"/>
                        </a:spcBef>
                        <a:defRPr sz="2000">
                          <a:solidFill>
                            <a:schemeClr val="tx1"/>
                          </a:solidFill>
                          <a:latin typeface="Arial" charset="0"/>
                          <a:ea typeface="ＭＳ Ｐゴシック" charset="-128"/>
                        </a:defRPr>
                      </a:lvl1pPr>
                      <a:lvl2pPr marL="742950" indent="-285750" defTabSz="455613" eaLnBrk="0" hangingPunct="0">
                        <a:spcBef>
                          <a:spcPct val="20000"/>
                        </a:spcBef>
                        <a:buFont typeface="Lucida Grande" charset="0"/>
                        <a:defRPr sz="2000">
                          <a:solidFill>
                            <a:schemeClr val="tx1"/>
                          </a:solidFill>
                          <a:latin typeface="Arial" charset="0"/>
                          <a:ea typeface="ＭＳ Ｐゴシック" charset="-128"/>
                        </a:defRPr>
                      </a:lvl2pPr>
                      <a:lvl3pPr marL="1143000" indent="-228600" defTabSz="455613" eaLnBrk="0" hangingPunct="0">
                        <a:spcBef>
                          <a:spcPct val="20000"/>
                        </a:spcBef>
                        <a:defRPr>
                          <a:solidFill>
                            <a:schemeClr val="tx1"/>
                          </a:solidFill>
                          <a:latin typeface="Arial" charset="0"/>
                          <a:ea typeface="ＭＳ Ｐゴシック" charset="-128"/>
                        </a:defRPr>
                      </a:lvl3pPr>
                      <a:lvl4pPr marL="1600200" indent="-228600" defTabSz="455613" eaLnBrk="0" hangingPunct="0">
                        <a:spcBef>
                          <a:spcPct val="20000"/>
                        </a:spcBef>
                        <a:defRPr>
                          <a:solidFill>
                            <a:schemeClr val="tx1"/>
                          </a:solidFill>
                          <a:latin typeface="Arial" charset="0"/>
                          <a:ea typeface="ＭＳ Ｐゴシック" charset="-128"/>
                        </a:defRPr>
                      </a:lvl4pPr>
                      <a:lvl5pPr marL="2057400" indent="-228600" defTabSz="455613" eaLnBrk="0" hangingPunct="0">
                        <a:spcBef>
                          <a:spcPct val="20000"/>
                        </a:spcBef>
                        <a:buFont typeface="Lucida Grande" charset="0"/>
                        <a:defRPr>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defRPr>
                          <a:solidFill>
                            <a:schemeClr val="tx1"/>
                          </a:solidFill>
                          <a:latin typeface="Arial" charset="0"/>
                          <a:ea typeface="ＭＳ Ｐゴシック" charset="-128"/>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ea typeface="ＭＳ Ｐゴシック" charset="-128"/>
                        </a:rPr>
                        <a:t>5K</a:t>
                      </a:r>
                    </a:p>
                  </a:txBody>
                  <a:tcPr marL="91421" marR="91421" marT="45752" marB="457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8510" name="TextBox 82"/>
          <p:cNvSpPr txBox="1">
            <a:spLocks noChangeArrowheads="1"/>
          </p:cNvSpPr>
          <p:nvPr/>
        </p:nvSpPr>
        <p:spPr bwMode="auto">
          <a:xfrm>
            <a:off x="698500" y="25082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400">
                <a:solidFill>
                  <a:srgbClr val="000000"/>
                </a:solidFill>
                <a:latin typeface="Helvetica" charset="0"/>
                <a:cs typeface=""/>
              </a:rPr>
              <a:t>Origin of Variants</a:t>
            </a:r>
          </a:p>
        </p:txBody>
      </p:sp>
      <p:sp>
        <p:nvSpPr>
          <p:cNvPr id="18511" name="Oval 83"/>
          <p:cNvSpPr>
            <a:spLocks noChangeArrowheads="1"/>
          </p:cNvSpPr>
          <p:nvPr/>
        </p:nvSpPr>
        <p:spPr bwMode="auto">
          <a:xfrm>
            <a:off x="1485900" y="2024063"/>
            <a:ext cx="44450" cy="46037"/>
          </a:xfrm>
          <a:prstGeom prst="ellipse">
            <a:avLst/>
          </a:prstGeom>
          <a:solidFill>
            <a:srgbClr val="FF0000"/>
          </a:solidFill>
          <a:ln w="12700">
            <a:solidFill>
              <a:srgbClr val="FF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90" name="Trapezoid 89"/>
          <p:cNvSpPr/>
          <p:nvPr/>
        </p:nvSpPr>
        <p:spPr bwMode="auto">
          <a:xfrm rot="16200000">
            <a:off x="2440782" y="3159919"/>
            <a:ext cx="1563687" cy="847725"/>
          </a:xfrm>
          <a:prstGeom prst="trapezoid">
            <a:avLst>
              <a:gd name="adj" fmla="val 60600"/>
            </a:avLst>
          </a:prstGeom>
          <a:solidFill>
            <a:srgbClr val="FFFF00">
              <a:alpha val="26000"/>
            </a:srgbClr>
          </a:solidFill>
          <a:ln w="12700" cap="flat" cmpd="sng" algn="ctr">
            <a:solidFill>
              <a:schemeClr val="tx1"/>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latin typeface="Arial" pitchFamily="-65" charset="0"/>
              <a:ea typeface=""/>
            </a:endParaRPr>
          </a:p>
        </p:txBody>
      </p:sp>
      <p:graphicFrame>
        <p:nvGraphicFramePr>
          <p:cNvPr id="91" name="Chart 90"/>
          <p:cNvGraphicFramePr>
            <a:graphicFrameLocks/>
          </p:cNvGraphicFramePr>
          <p:nvPr/>
        </p:nvGraphicFramePr>
        <p:xfrm>
          <a:off x="419868" y="4462103"/>
          <a:ext cx="2190814" cy="1314490"/>
        </p:xfrm>
        <a:graphic>
          <a:graphicData uri="http://schemas.openxmlformats.org/drawingml/2006/chart">
            <c:chart xmlns:c="http://schemas.openxmlformats.org/drawingml/2006/chart" xmlns:r="http://schemas.openxmlformats.org/officeDocument/2006/relationships" r:id="rId6"/>
          </a:graphicData>
        </a:graphic>
      </p:graphicFrame>
      <p:grpSp>
        <p:nvGrpSpPr>
          <p:cNvPr id="18514" name="Group 93"/>
          <p:cNvGrpSpPr>
            <a:grpSpLocks/>
          </p:cNvGrpSpPr>
          <p:nvPr/>
        </p:nvGrpSpPr>
        <p:grpSpPr bwMode="auto">
          <a:xfrm>
            <a:off x="1503363" y="5513388"/>
            <a:ext cx="152400" cy="363537"/>
            <a:chOff x="687950" y="4216237"/>
            <a:chExt cx="152400" cy="364094"/>
          </a:xfrm>
        </p:grpSpPr>
        <p:cxnSp>
          <p:nvCxnSpPr>
            <p:cNvPr id="18518" name="Straight Connector 94"/>
            <p:cNvCxnSpPr>
              <a:cxnSpLocks noChangeShapeType="1"/>
            </p:cNvCxnSpPr>
            <p:nvPr/>
          </p:nvCxnSpPr>
          <p:spPr bwMode="auto">
            <a:xfrm>
              <a:off x="687950" y="4216237"/>
              <a:ext cx="0" cy="21169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8519" name="Straight Connector 95"/>
            <p:cNvCxnSpPr>
              <a:cxnSpLocks noChangeShapeType="1"/>
            </p:cNvCxnSpPr>
            <p:nvPr/>
          </p:nvCxnSpPr>
          <p:spPr bwMode="auto">
            <a:xfrm>
              <a:off x="687950" y="4427931"/>
              <a:ext cx="1524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18515" name="TextBox 96"/>
          <p:cNvSpPr txBox="1">
            <a:spLocks noChangeArrowheads="1"/>
          </p:cNvSpPr>
          <p:nvPr/>
        </p:nvSpPr>
        <p:spPr bwMode="auto">
          <a:xfrm>
            <a:off x="1614488" y="5707063"/>
            <a:ext cx="1181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Driver (~0.1%)</a:t>
            </a:r>
          </a:p>
        </p:txBody>
      </p:sp>
      <p:sp>
        <p:nvSpPr>
          <p:cNvPr id="18516" name="TextBox 97"/>
          <p:cNvSpPr txBox="1">
            <a:spLocks noChangeArrowheads="1"/>
          </p:cNvSpPr>
          <p:nvPr/>
        </p:nvSpPr>
        <p:spPr bwMode="auto">
          <a:xfrm>
            <a:off x="1100138" y="4745038"/>
            <a:ext cx="920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Passenger</a:t>
            </a:r>
          </a:p>
        </p:txBody>
      </p:sp>
      <p:cxnSp>
        <p:nvCxnSpPr>
          <p:cNvPr id="18517" name="Straight Arrow Connector 3"/>
          <p:cNvCxnSpPr>
            <a:cxnSpLocks noChangeShapeType="1"/>
          </p:cNvCxnSpPr>
          <p:nvPr/>
        </p:nvCxnSpPr>
        <p:spPr bwMode="auto">
          <a:xfrm flipH="1">
            <a:off x="1781175" y="2024063"/>
            <a:ext cx="2328863" cy="0"/>
          </a:xfrm>
          <a:prstGeom prst="straightConnector1">
            <a:avLst/>
          </a:prstGeom>
          <a:noFill/>
          <a:ln w="12700">
            <a:solidFill>
              <a:schemeClr val="tx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07587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1"/>
          <p:cNvCxnSpPr>
            <a:cxnSpLocks noChangeShapeType="1"/>
          </p:cNvCxnSpPr>
          <p:nvPr/>
        </p:nvCxnSpPr>
        <p:spPr bwMode="auto">
          <a:xfrm>
            <a:off x="6397625"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33"/>
          <p:cNvCxnSpPr/>
          <p:nvPr/>
        </p:nvCxnSpPr>
        <p:spPr bwMode="auto">
          <a:xfrm>
            <a:off x="1235075" y="1822450"/>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graphicFrame>
        <p:nvGraphicFramePr>
          <p:cNvPr id="19459" name="Object 169"/>
          <p:cNvGraphicFramePr>
            <a:graphicFrameLocks noChangeAspect="1"/>
          </p:cNvGraphicFramePr>
          <p:nvPr/>
        </p:nvGraphicFramePr>
        <p:xfrm>
          <a:off x="939800" y="1746250"/>
          <a:ext cx="550863" cy="1817688"/>
        </p:xfrm>
        <a:graphic>
          <a:graphicData uri="http://schemas.openxmlformats.org/presentationml/2006/ole">
            <mc:AlternateContent xmlns:mc="http://schemas.openxmlformats.org/markup-compatibility/2006">
              <mc:Choice xmlns:v="urn:schemas-microsoft-com:vml" Requires="v">
                <p:oleObj spid="_x0000_s585745" name="Equation" r:id="rId3" imgW="355600" imgH="889000" progId="Equation.3">
                  <p:embed/>
                </p:oleObj>
              </mc:Choice>
              <mc:Fallback>
                <p:oleObj name="Equation" r:id="rId3" imgW="355600" imgH="889000" progId="Equation.3">
                  <p:embed/>
                  <p:pic>
                    <p:nvPicPr>
                      <p:cNvPr id="19459"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746250"/>
                        <a:ext cx="55086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bwMode="auto">
          <a:xfrm>
            <a:off x="1235075" y="224472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61" name="Straight Connector 9"/>
          <p:cNvCxnSpPr>
            <a:cxnSpLocks noChangeShapeType="1"/>
          </p:cNvCxnSpPr>
          <p:nvPr/>
        </p:nvCxnSpPr>
        <p:spPr bwMode="auto">
          <a:xfrm>
            <a:off x="1235075" y="44211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graphicFrame>
        <p:nvGraphicFramePr>
          <p:cNvPr id="19462" name="Object 169"/>
          <p:cNvGraphicFramePr>
            <a:graphicFrameLocks noChangeAspect="1"/>
          </p:cNvGraphicFramePr>
          <p:nvPr/>
        </p:nvGraphicFramePr>
        <p:xfrm>
          <a:off x="1004888" y="4333875"/>
          <a:ext cx="549275" cy="1857375"/>
        </p:xfrm>
        <a:graphic>
          <a:graphicData uri="http://schemas.openxmlformats.org/presentationml/2006/ole">
            <mc:AlternateContent xmlns:mc="http://schemas.openxmlformats.org/markup-compatibility/2006">
              <mc:Choice xmlns:v="urn:schemas-microsoft-com:vml" Requires="v">
                <p:oleObj spid="_x0000_s585746" name="Equation" r:id="rId5" imgW="355600" imgH="889000" progId="Equation.3">
                  <p:embed/>
                </p:oleObj>
              </mc:Choice>
              <mc:Fallback>
                <p:oleObj name="Equation" r:id="rId5" imgW="355600" imgH="889000" progId="Equation.3">
                  <p:embed/>
                  <p:pic>
                    <p:nvPicPr>
                      <p:cNvPr id="19462" name="Object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333875"/>
                        <a:ext cx="5492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3" name="TextBox 15"/>
          <p:cNvSpPr txBox="1">
            <a:spLocks noChangeArrowheads="1"/>
          </p:cNvSpPr>
          <p:nvPr/>
        </p:nvSpPr>
        <p:spPr bwMode="auto">
          <a:xfrm rot="-5400000">
            <a:off x="287338" y="2465388"/>
            <a:ext cx="96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Healthy</a:t>
            </a:r>
          </a:p>
        </p:txBody>
      </p:sp>
      <p:sp>
        <p:nvSpPr>
          <p:cNvPr id="19464" name="TextBox 16"/>
          <p:cNvSpPr txBox="1">
            <a:spLocks noChangeArrowheads="1"/>
          </p:cNvSpPr>
          <p:nvPr/>
        </p:nvSpPr>
        <p:spPr bwMode="auto">
          <a:xfrm rot="-5400000">
            <a:off x="261144" y="5069682"/>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Diseased</a:t>
            </a:r>
          </a:p>
        </p:txBody>
      </p:sp>
      <p:cxnSp>
        <p:nvCxnSpPr>
          <p:cNvPr id="18" name="Straight Connector 17"/>
          <p:cNvCxnSpPr/>
          <p:nvPr/>
        </p:nvCxnSpPr>
        <p:spPr bwMode="auto">
          <a:xfrm>
            <a:off x="1235075" y="3921125"/>
            <a:ext cx="6661150" cy="0"/>
          </a:xfrm>
          <a:prstGeom prst="line">
            <a:avLst/>
          </a:prstGeom>
          <a:noFill/>
          <a:ln w="76200" cap="flat" cmpd="sng" algn="ctr">
            <a:solidFill>
              <a:schemeClr val="bg1">
                <a:lumMod val="50000"/>
              </a:schemeClr>
            </a:solidFill>
            <a:prstDash val="solid"/>
            <a:round/>
            <a:headEnd type="none" w="sm" len="sm"/>
            <a:tailEnd type="none" w="sm" len="sm"/>
          </a:ln>
          <a:effectLst/>
        </p:spPr>
      </p:cxnSp>
      <p:sp>
        <p:nvSpPr>
          <p:cNvPr id="19466" name="TextBox 18"/>
          <p:cNvSpPr txBox="1">
            <a:spLocks noChangeArrowheads="1"/>
          </p:cNvSpPr>
          <p:nvPr/>
        </p:nvSpPr>
        <p:spPr bwMode="auto">
          <a:xfrm>
            <a:off x="276225" y="3582988"/>
            <a:ext cx="1017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a:solidFill>
                  <a:srgbClr val="000000"/>
                </a:solidFill>
                <a:latin typeface="Helvetica" charset="0"/>
                <a:cs typeface=""/>
              </a:rPr>
              <a:t>Pooled</a:t>
            </a:r>
          </a:p>
          <a:p>
            <a:r>
              <a:rPr lang="en-US" altLang="en-US" sz="1200">
                <a:solidFill>
                  <a:srgbClr val="000000"/>
                </a:solidFill>
                <a:latin typeface="Helvetica" charset="0"/>
                <a:cs typeface=""/>
              </a:rPr>
              <a:t>Variants</a:t>
            </a:r>
          </a:p>
        </p:txBody>
      </p:sp>
      <p:sp>
        <p:nvSpPr>
          <p:cNvPr id="19467" name="Oval 19"/>
          <p:cNvSpPr>
            <a:spLocks noChangeArrowheads="1"/>
          </p:cNvSpPr>
          <p:nvPr/>
        </p:nvSpPr>
        <p:spPr bwMode="auto">
          <a:xfrm>
            <a:off x="6343650" y="43513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31" name="Straight Connector 30"/>
          <p:cNvCxnSpPr/>
          <p:nvPr/>
        </p:nvCxnSpPr>
        <p:spPr bwMode="auto">
          <a:xfrm>
            <a:off x="1235075" y="3052763"/>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2" name="Straight Connector 31"/>
          <p:cNvCxnSpPr/>
          <p:nvPr/>
        </p:nvCxnSpPr>
        <p:spPr bwMode="auto">
          <a:xfrm>
            <a:off x="1235075" y="3475038"/>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36" name="Straight Connector 35"/>
          <p:cNvCxnSpPr/>
          <p:nvPr/>
        </p:nvCxnSpPr>
        <p:spPr bwMode="auto">
          <a:xfrm>
            <a:off x="1263650" y="2657475"/>
            <a:ext cx="6632575" cy="0"/>
          </a:xfrm>
          <a:prstGeom prst="line">
            <a:avLst/>
          </a:prstGeom>
          <a:noFill/>
          <a:ln w="38100" cap="flat" cmpd="sng" algn="ctr">
            <a:solidFill>
              <a:schemeClr val="accent1">
                <a:lumMod val="75000"/>
              </a:schemeClr>
            </a:solidFill>
            <a:prstDash val="solid"/>
            <a:round/>
            <a:headEnd type="none" w="sm" len="sm"/>
            <a:tailEnd type="none" w="sm" len="sm"/>
          </a:ln>
          <a:effectLst/>
        </p:spPr>
      </p:cxnSp>
      <p:cxnSp>
        <p:nvCxnSpPr>
          <p:cNvPr id="19471" name="Straight Connector 38"/>
          <p:cNvCxnSpPr>
            <a:cxnSpLocks noChangeShapeType="1"/>
          </p:cNvCxnSpPr>
          <p:nvPr/>
        </p:nvCxnSpPr>
        <p:spPr bwMode="auto">
          <a:xfrm>
            <a:off x="1235075" y="5191125"/>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2" name="Straight Connector 39"/>
          <p:cNvCxnSpPr>
            <a:cxnSpLocks noChangeShapeType="1"/>
          </p:cNvCxnSpPr>
          <p:nvPr/>
        </p:nvCxnSpPr>
        <p:spPr bwMode="auto">
          <a:xfrm>
            <a:off x="1235075" y="48148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3" name="Straight Connector 40"/>
          <p:cNvCxnSpPr>
            <a:cxnSpLocks noChangeShapeType="1"/>
          </p:cNvCxnSpPr>
          <p:nvPr/>
        </p:nvCxnSpPr>
        <p:spPr bwMode="auto">
          <a:xfrm>
            <a:off x="1235075" y="5678488"/>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cxnSp>
        <p:nvCxnSpPr>
          <p:cNvPr id="19474" name="Straight Connector 41"/>
          <p:cNvCxnSpPr>
            <a:cxnSpLocks noChangeShapeType="1"/>
          </p:cNvCxnSpPr>
          <p:nvPr/>
        </p:nvCxnSpPr>
        <p:spPr bwMode="auto">
          <a:xfrm>
            <a:off x="1235075" y="6165850"/>
            <a:ext cx="6632575" cy="0"/>
          </a:xfrm>
          <a:prstGeom prst="line">
            <a:avLst/>
          </a:prstGeom>
          <a:noFill/>
          <a:ln w="38100">
            <a:solidFill>
              <a:srgbClr val="4835F6"/>
            </a:solidFill>
            <a:round/>
            <a:headEnd type="none" w="sm" len="sm"/>
            <a:tailEnd type="none" w="sm" len="sm"/>
          </a:ln>
          <a:extLst>
            <a:ext uri="{909E8E84-426E-40DD-AFC4-6F175D3DCCD1}">
              <a14:hiddenFill xmlns:a14="http://schemas.microsoft.com/office/drawing/2010/main">
                <a:noFill/>
              </a14:hiddenFill>
            </a:ext>
          </a:extLst>
        </p:spPr>
      </p:cxnSp>
      <p:sp>
        <p:nvSpPr>
          <p:cNvPr id="19475" name="Oval 45"/>
          <p:cNvSpPr>
            <a:spLocks noChangeArrowheads="1"/>
          </p:cNvSpPr>
          <p:nvPr/>
        </p:nvSpPr>
        <p:spPr bwMode="auto">
          <a:xfrm>
            <a:off x="6337300" y="2174875"/>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6" name="Oval 46"/>
          <p:cNvSpPr>
            <a:spLocks noChangeArrowheads="1"/>
          </p:cNvSpPr>
          <p:nvPr/>
        </p:nvSpPr>
        <p:spPr bwMode="auto">
          <a:xfrm>
            <a:off x="6337300" y="47498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7" name="Oval 47"/>
          <p:cNvSpPr>
            <a:spLocks noChangeArrowheads="1"/>
          </p:cNvSpPr>
          <p:nvPr/>
        </p:nvSpPr>
        <p:spPr bwMode="auto">
          <a:xfrm>
            <a:off x="6330950" y="5608638"/>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8" name="Oval 48"/>
          <p:cNvSpPr>
            <a:spLocks noChangeArrowheads="1"/>
          </p:cNvSpPr>
          <p:nvPr/>
        </p:nvSpPr>
        <p:spPr bwMode="auto">
          <a:xfrm>
            <a:off x="6342063" y="609600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79" name="Oval 52"/>
          <p:cNvSpPr>
            <a:spLocks noChangeArrowheads="1"/>
          </p:cNvSpPr>
          <p:nvPr/>
        </p:nvSpPr>
        <p:spPr bwMode="auto">
          <a:xfrm>
            <a:off x="6334125" y="3849688"/>
            <a:ext cx="136525" cy="1381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0" name="Rounded Rectangle 53"/>
          <p:cNvSpPr>
            <a:spLocks noChangeArrowheads="1"/>
          </p:cNvSpPr>
          <p:nvPr/>
        </p:nvSpPr>
        <p:spPr bwMode="auto">
          <a:xfrm>
            <a:off x="6057900" y="1552575"/>
            <a:ext cx="687388" cy="4873625"/>
          </a:xfrm>
          <a:prstGeom prst="roundRect">
            <a:avLst>
              <a:gd name="adj" fmla="val 16667"/>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1" name="TextBox 56"/>
          <p:cNvSpPr txBox="1">
            <a:spLocks noChangeArrowheads="1"/>
          </p:cNvSpPr>
          <p:nvPr/>
        </p:nvSpPr>
        <p:spPr bwMode="auto">
          <a:xfrm>
            <a:off x="5603875" y="6456363"/>
            <a:ext cx="1582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GWAS Positive</a:t>
            </a:r>
          </a:p>
        </p:txBody>
      </p:sp>
      <p:cxnSp>
        <p:nvCxnSpPr>
          <p:cNvPr id="19482" name="Straight Connector 57"/>
          <p:cNvCxnSpPr>
            <a:cxnSpLocks noChangeShapeType="1"/>
          </p:cNvCxnSpPr>
          <p:nvPr/>
        </p:nvCxnSpPr>
        <p:spPr bwMode="auto">
          <a:xfrm>
            <a:off x="7237413"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83" name="Oval 58"/>
          <p:cNvSpPr>
            <a:spLocks noChangeArrowheads="1"/>
          </p:cNvSpPr>
          <p:nvPr/>
        </p:nvSpPr>
        <p:spPr bwMode="auto">
          <a:xfrm>
            <a:off x="7178675" y="1762125"/>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4" name="Oval 59"/>
          <p:cNvSpPr>
            <a:spLocks noChangeArrowheads="1"/>
          </p:cNvSpPr>
          <p:nvPr/>
        </p:nvSpPr>
        <p:spPr bwMode="auto">
          <a:xfrm>
            <a:off x="7172325" y="21796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5" name="Oval 60"/>
          <p:cNvSpPr>
            <a:spLocks noChangeArrowheads="1"/>
          </p:cNvSpPr>
          <p:nvPr/>
        </p:nvSpPr>
        <p:spPr bwMode="auto">
          <a:xfrm>
            <a:off x="7172325" y="29908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6" name="Oval 61"/>
          <p:cNvSpPr>
            <a:spLocks noChangeArrowheads="1"/>
          </p:cNvSpPr>
          <p:nvPr/>
        </p:nvSpPr>
        <p:spPr bwMode="auto">
          <a:xfrm>
            <a:off x="7172325" y="3852863"/>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7" name="Oval 62"/>
          <p:cNvSpPr>
            <a:spLocks noChangeArrowheads="1"/>
          </p:cNvSpPr>
          <p:nvPr/>
        </p:nvSpPr>
        <p:spPr bwMode="auto">
          <a:xfrm>
            <a:off x="7172325" y="4756150"/>
            <a:ext cx="128588" cy="128588"/>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8" name="Oval 63"/>
          <p:cNvSpPr>
            <a:spLocks noChangeArrowheads="1"/>
          </p:cNvSpPr>
          <p:nvPr/>
        </p:nvSpPr>
        <p:spPr bwMode="auto">
          <a:xfrm>
            <a:off x="7172325"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89" name="Oval 64"/>
          <p:cNvSpPr>
            <a:spLocks noChangeArrowheads="1"/>
          </p:cNvSpPr>
          <p:nvPr/>
        </p:nvSpPr>
        <p:spPr bwMode="auto">
          <a:xfrm>
            <a:off x="7172325" y="561975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490" name="Straight Connector 65"/>
          <p:cNvCxnSpPr>
            <a:cxnSpLocks noChangeShapeType="1"/>
          </p:cNvCxnSpPr>
          <p:nvPr/>
        </p:nvCxnSpPr>
        <p:spPr bwMode="auto">
          <a:xfrm>
            <a:off x="18748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491" name="Oval 66"/>
          <p:cNvSpPr>
            <a:spLocks noChangeArrowheads="1"/>
          </p:cNvSpPr>
          <p:nvPr/>
        </p:nvSpPr>
        <p:spPr bwMode="auto">
          <a:xfrm>
            <a:off x="1816100" y="34036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2" name="Oval 67"/>
          <p:cNvSpPr>
            <a:spLocks noChangeArrowheads="1"/>
          </p:cNvSpPr>
          <p:nvPr/>
        </p:nvSpPr>
        <p:spPr bwMode="auto">
          <a:xfrm>
            <a:off x="1809750" y="4737100"/>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3" name="Oval 68"/>
          <p:cNvSpPr>
            <a:spLocks noChangeArrowheads="1"/>
          </p:cNvSpPr>
          <p:nvPr/>
        </p:nvSpPr>
        <p:spPr bwMode="auto">
          <a:xfrm>
            <a:off x="1809750" y="5126038"/>
            <a:ext cx="128588"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4" name="Oval 69"/>
          <p:cNvSpPr>
            <a:spLocks noChangeArrowheads="1"/>
          </p:cNvSpPr>
          <p:nvPr/>
        </p:nvSpPr>
        <p:spPr bwMode="auto">
          <a:xfrm>
            <a:off x="2849563" y="43497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5" name="Oval 70"/>
          <p:cNvSpPr>
            <a:spLocks noChangeArrowheads="1"/>
          </p:cNvSpPr>
          <p:nvPr/>
        </p:nvSpPr>
        <p:spPr bwMode="auto">
          <a:xfrm>
            <a:off x="3209925" y="3778250"/>
            <a:ext cx="274638"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6" name="Oval 72"/>
          <p:cNvSpPr>
            <a:spLocks noChangeArrowheads="1"/>
          </p:cNvSpPr>
          <p:nvPr/>
        </p:nvSpPr>
        <p:spPr bwMode="auto">
          <a:xfrm>
            <a:off x="2614613" y="3849688"/>
            <a:ext cx="128587"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7" name="Oval 73"/>
          <p:cNvSpPr>
            <a:spLocks noChangeArrowheads="1"/>
          </p:cNvSpPr>
          <p:nvPr/>
        </p:nvSpPr>
        <p:spPr bwMode="auto">
          <a:xfrm>
            <a:off x="3284538" y="5119688"/>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8" name="Oval 75"/>
          <p:cNvSpPr>
            <a:spLocks noChangeArrowheads="1"/>
          </p:cNvSpPr>
          <p:nvPr/>
        </p:nvSpPr>
        <p:spPr bwMode="auto">
          <a:xfrm>
            <a:off x="2847975" y="385445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499" name="Oval 76"/>
          <p:cNvSpPr>
            <a:spLocks noChangeArrowheads="1"/>
          </p:cNvSpPr>
          <p:nvPr/>
        </p:nvSpPr>
        <p:spPr bwMode="auto">
          <a:xfrm>
            <a:off x="3598863" y="3825875"/>
            <a:ext cx="201612" cy="200025"/>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0" name="Oval 77"/>
          <p:cNvSpPr>
            <a:spLocks noChangeArrowheads="1"/>
          </p:cNvSpPr>
          <p:nvPr/>
        </p:nvSpPr>
        <p:spPr bwMode="auto">
          <a:xfrm>
            <a:off x="3644900" y="4754563"/>
            <a:ext cx="130175" cy="128587"/>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1" name="Oval 79"/>
          <p:cNvSpPr>
            <a:spLocks noChangeArrowheads="1"/>
          </p:cNvSpPr>
          <p:nvPr/>
        </p:nvSpPr>
        <p:spPr bwMode="auto">
          <a:xfrm>
            <a:off x="3990975" y="3867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2" name="Oval 80"/>
          <p:cNvSpPr>
            <a:spLocks noChangeArrowheads="1"/>
          </p:cNvSpPr>
          <p:nvPr/>
        </p:nvSpPr>
        <p:spPr bwMode="auto">
          <a:xfrm>
            <a:off x="3984625" y="2978150"/>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3" name="Oval 82"/>
          <p:cNvSpPr>
            <a:spLocks noChangeArrowheads="1"/>
          </p:cNvSpPr>
          <p:nvPr/>
        </p:nvSpPr>
        <p:spPr bwMode="auto">
          <a:xfrm>
            <a:off x="4435475" y="5600700"/>
            <a:ext cx="130175"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4" name="Oval 83"/>
          <p:cNvSpPr>
            <a:spLocks noChangeArrowheads="1"/>
          </p:cNvSpPr>
          <p:nvPr/>
        </p:nvSpPr>
        <p:spPr bwMode="auto">
          <a:xfrm>
            <a:off x="4368800" y="3789363"/>
            <a:ext cx="273050" cy="273050"/>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5" name="Oval 84"/>
          <p:cNvSpPr>
            <a:spLocks noChangeArrowheads="1"/>
          </p:cNvSpPr>
          <p:nvPr/>
        </p:nvSpPr>
        <p:spPr bwMode="auto">
          <a:xfrm>
            <a:off x="4448175" y="6105525"/>
            <a:ext cx="128588"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6" name="Oval 86"/>
          <p:cNvSpPr>
            <a:spLocks noChangeArrowheads="1"/>
          </p:cNvSpPr>
          <p:nvPr/>
        </p:nvSpPr>
        <p:spPr bwMode="auto">
          <a:xfrm>
            <a:off x="2614613" y="5613400"/>
            <a:ext cx="128587" cy="13017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7" name="Rounded Rectangle 89"/>
          <p:cNvSpPr>
            <a:spLocks noChangeArrowheads="1"/>
          </p:cNvSpPr>
          <p:nvPr/>
        </p:nvSpPr>
        <p:spPr bwMode="auto">
          <a:xfrm>
            <a:off x="2381250" y="1597025"/>
            <a:ext cx="2416175" cy="4805363"/>
          </a:xfrm>
          <a:prstGeom prst="roundRect">
            <a:avLst>
              <a:gd name="adj" fmla="val 16667"/>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08" name="TextBox 90"/>
          <p:cNvSpPr txBox="1">
            <a:spLocks noChangeArrowheads="1"/>
          </p:cNvSpPr>
          <p:nvPr/>
        </p:nvSpPr>
        <p:spPr bwMode="auto">
          <a:xfrm>
            <a:off x="2992438" y="6450013"/>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Burden Test</a:t>
            </a:r>
          </a:p>
        </p:txBody>
      </p:sp>
      <p:sp>
        <p:nvSpPr>
          <p:cNvPr id="19509" name="Title 3"/>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369" tIns="45685" rIns="91369" bIns="45685"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3600">
                <a:solidFill>
                  <a:srgbClr val="000090"/>
                </a:solidFill>
                <a:cs typeface=""/>
              </a:rPr>
              <a:t>Association of Variants with Diseases</a:t>
            </a:r>
          </a:p>
        </p:txBody>
      </p:sp>
      <p:sp>
        <p:nvSpPr>
          <p:cNvPr id="19510" name="Oval 92"/>
          <p:cNvSpPr>
            <a:spLocks noChangeArrowheads="1"/>
          </p:cNvSpPr>
          <p:nvPr/>
        </p:nvSpPr>
        <p:spPr bwMode="auto">
          <a:xfrm>
            <a:off x="1809750" y="258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1" name="Oval 93"/>
          <p:cNvSpPr>
            <a:spLocks noChangeArrowheads="1"/>
          </p:cNvSpPr>
          <p:nvPr/>
        </p:nvSpPr>
        <p:spPr bwMode="auto">
          <a:xfrm>
            <a:off x="8012113" y="2190750"/>
            <a:ext cx="130175" cy="130175"/>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2" name="TextBox 96"/>
          <p:cNvSpPr txBox="1">
            <a:spLocks noChangeArrowheads="1"/>
          </p:cNvSpPr>
          <p:nvPr/>
        </p:nvSpPr>
        <p:spPr bwMode="auto">
          <a:xfrm>
            <a:off x="8124825" y="1971675"/>
            <a:ext cx="101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Common</a:t>
            </a:r>
          </a:p>
          <a:p>
            <a:r>
              <a:rPr lang="en-US" altLang="en-US" sz="1600">
                <a:solidFill>
                  <a:srgbClr val="000000"/>
                </a:solidFill>
                <a:latin typeface="Helvetica" charset="0"/>
                <a:cs typeface=""/>
              </a:rPr>
              <a:t>Variants</a:t>
            </a:r>
          </a:p>
        </p:txBody>
      </p:sp>
      <p:sp>
        <p:nvSpPr>
          <p:cNvPr id="19513" name="Oval 97"/>
          <p:cNvSpPr>
            <a:spLocks noChangeArrowheads="1"/>
          </p:cNvSpPr>
          <p:nvPr/>
        </p:nvSpPr>
        <p:spPr bwMode="auto">
          <a:xfrm>
            <a:off x="8012113" y="2979738"/>
            <a:ext cx="130175" cy="130175"/>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14" name="TextBox 98"/>
          <p:cNvSpPr txBox="1">
            <a:spLocks noChangeArrowheads="1"/>
          </p:cNvSpPr>
          <p:nvPr/>
        </p:nvSpPr>
        <p:spPr bwMode="auto">
          <a:xfrm>
            <a:off x="8142288" y="2636838"/>
            <a:ext cx="928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000000"/>
                </a:solidFill>
                <a:latin typeface="Helvetica" charset="0"/>
                <a:cs typeface=""/>
              </a:rPr>
              <a:t>Rare or </a:t>
            </a:r>
          </a:p>
          <a:p>
            <a:r>
              <a:rPr lang="en-US" altLang="en-US" sz="1600">
                <a:solidFill>
                  <a:srgbClr val="000000"/>
                </a:solidFill>
                <a:latin typeface="Helvetica" charset="0"/>
                <a:cs typeface=""/>
              </a:rPr>
              <a:t>Somatic</a:t>
            </a:r>
          </a:p>
          <a:p>
            <a:r>
              <a:rPr lang="en-US" altLang="en-US" sz="1600">
                <a:solidFill>
                  <a:srgbClr val="000000"/>
                </a:solidFill>
                <a:latin typeface="Helvetica" charset="0"/>
                <a:cs typeface=""/>
              </a:rPr>
              <a:t>Variants</a:t>
            </a:r>
          </a:p>
        </p:txBody>
      </p:sp>
      <p:sp>
        <p:nvSpPr>
          <p:cNvPr id="19515" name="TextBox 100"/>
          <p:cNvSpPr txBox="1">
            <a:spLocks noChangeArrowheads="1"/>
          </p:cNvSpPr>
          <p:nvPr/>
        </p:nvSpPr>
        <p:spPr bwMode="auto">
          <a:xfrm>
            <a:off x="8159750" y="3648075"/>
            <a:ext cx="10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a:solidFill>
                  <a:srgbClr val="FF0000"/>
                </a:solidFill>
                <a:latin typeface="Helvetica" charset="0"/>
                <a:cs typeface=""/>
              </a:rPr>
              <a:t>High</a:t>
            </a:r>
          </a:p>
          <a:p>
            <a:r>
              <a:rPr lang="en-US" altLang="en-US" sz="1600">
                <a:solidFill>
                  <a:srgbClr val="FF0000"/>
                </a:solidFill>
                <a:latin typeface="Helvetica" charset="0"/>
                <a:cs typeface=""/>
              </a:rPr>
              <a:t>Function</a:t>
            </a:r>
          </a:p>
          <a:p>
            <a:r>
              <a:rPr lang="en-US" altLang="en-US" sz="1600">
                <a:solidFill>
                  <a:srgbClr val="FF0000"/>
                </a:solidFill>
                <a:latin typeface="Helvetica" charset="0"/>
                <a:cs typeface=""/>
              </a:rPr>
              <a:t>Impact</a:t>
            </a:r>
          </a:p>
        </p:txBody>
      </p:sp>
      <p:sp>
        <p:nvSpPr>
          <p:cNvPr id="19516" name="Oval 102"/>
          <p:cNvSpPr>
            <a:spLocks noChangeArrowheads="1"/>
          </p:cNvSpPr>
          <p:nvPr/>
        </p:nvSpPr>
        <p:spPr bwMode="auto">
          <a:xfrm>
            <a:off x="1809750" y="3856038"/>
            <a:ext cx="128588" cy="128587"/>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17" name="Straight Connector 107"/>
          <p:cNvCxnSpPr>
            <a:cxnSpLocks noChangeShapeType="1"/>
          </p:cNvCxnSpPr>
          <p:nvPr/>
        </p:nvCxnSpPr>
        <p:spPr bwMode="auto">
          <a:xfrm>
            <a:off x="2679700" y="16637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8" name="Straight Connector 108"/>
          <p:cNvCxnSpPr>
            <a:cxnSpLocks noChangeShapeType="1"/>
          </p:cNvCxnSpPr>
          <p:nvPr/>
        </p:nvCxnSpPr>
        <p:spPr bwMode="auto">
          <a:xfrm>
            <a:off x="29035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19" name="Straight Connector 109"/>
          <p:cNvCxnSpPr>
            <a:cxnSpLocks noChangeShapeType="1"/>
          </p:cNvCxnSpPr>
          <p:nvPr/>
        </p:nvCxnSpPr>
        <p:spPr bwMode="auto">
          <a:xfrm>
            <a:off x="3348038"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0" name="Straight Connector 110"/>
          <p:cNvCxnSpPr>
            <a:cxnSpLocks noChangeShapeType="1"/>
          </p:cNvCxnSpPr>
          <p:nvPr/>
        </p:nvCxnSpPr>
        <p:spPr bwMode="auto">
          <a:xfrm>
            <a:off x="370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1" name="Straight Connector 111"/>
          <p:cNvCxnSpPr>
            <a:cxnSpLocks noChangeShapeType="1"/>
          </p:cNvCxnSpPr>
          <p:nvPr/>
        </p:nvCxnSpPr>
        <p:spPr bwMode="auto">
          <a:xfrm>
            <a:off x="4048125" y="1662113"/>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2" name="Straight Connector 112"/>
          <p:cNvCxnSpPr>
            <a:cxnSpLocks noChangeShapeType="1"/>
          </p:cNvCxnSpPr>
          <p:nvPr/>
        </p:nvCxnSpPr>
        <p:spPr bwMode="auto">
          <a:xfrm>
            <a:off x="4506913" y="165893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3" name="Oval 113"/>
          <p:cNvSpPr>
            <a:spLocks noChangeArrowheads="1"/>
          </p:cNvSpPr>
          <p:nvPr/>
        </p:nvSpPr>
        <p:spPr bwMode="auto">
          <a:xfrm>
            <a:off x="5553075" y="385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4" name="Oval 114"/>
          <p:cNvSpPr>
            <a:spLocks noChangeArrowheads="1"/>
          </p:cNvSpPr>
          <p:nvPr/>
        </p:nvSpPr>
        <p:spPr bwMode="auto">
          <a:xfrm>
            <a:off x="5565775" y="4343400"/>
            <a:ext cx="128588" cy="128588"/>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cxnSp>
        <p:nvCxnSpPr>
          <p:cNvPr id="19525" name="Straight Connector 115"/>
          <p:cNvCxnSpPr>
            <a:cxnSpLocks noChangeShapeType="1"/>
          </p:cNvCxnSpPr>
          <p:nvPr/>
        </p:nvCxnSpPr>
        <p:spPr bwMode="auto">
          <a:xfrm>
            <a:off x="5629275" y="1652588"/>
            <a:ext cx="0" cy="4725987"/>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19526" name="Straight Connector 116"/>
          <p:cNvCxnSpPr>
            <a:cxnSpLocks noChangeShapeType="1"/>
          </p:cNvCxnSpPr>
          <p:nvPr/>
        </p:nvCxnSpPr>
        <p:spPr bwMode="auto">
          <a:xfrm>
            <a:off x="7510463" y="1651000"/>
            <a:ext cx="0" cy="4725988"/>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19527" name="Oval 117"/>
          <p:cNvSpPr>
            <a:spLocks noChangeArrowheads="1"/>
          </p:cNvSpPr>
          <p:nvPr/>
        </p:nvSpPr>
        <p:spPr bwMode="auto">
          <a:xfrm>
            <a:off x="7440613" y="2586038"/>
            <a:ext cx="130175"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28" name="Oval 118"/>
          <p:cNvSpPr>
            <a:spLocks noChangeArrowheads="1"/>
          </p:cNvSpPr>
          <p:nvPr/>
        </p:nvSpPr>
        <p:spPr bwMode="auto">
          <a:xfrm>
            <a:off x="7453313" y="3849688"/>
            <a:ext cx="128587" cy="128587"/>
          </a:xfrm>
          <a:prstGeom prst="ellipse">
            <a:avLst/>
          </a:prstGeom>
          <a:solidFill>
            <a:srgbClr val="000000"/>
          </a:solidFill>
          <a:ln w="12700">
            <a:solidFill>
              <a:srgbClr val="000000"/>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82" name="Oval 81"/>
          <p:cNvSpPr/>
          <p:nvPr/>
        </p:nvSpPr>
        <p:spPr bwMode="auto">
          <a:xfrm>
            <a:off x="7989888" y="4022725"/>
            <a:ext cx="128587" cy="128588"/>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88" name="Oval 87"/>
          <p:cNvSpPr/>
          <p:nvPr/>
        </p:nvSpPr>
        <p:spPr bwMode="auto">
          <a:xfrm>
            <a:off x="7951788" y="3984625"/>
            <a:ext cx="201612" cy="201613"/>
          </a:xfrm>
          <a:prstGeom prst="ellipse">
            <a:avLst/>
          </a:prstGeom>
          <a:noFill/>
          <a:ln w="12700" cap="flat" cmpd="sng" algn="ctr">
            <a:solidFill>
              <a:schemeClr val="bg1">
                <a:lumMod val="50000"/>
              </a:schemeClr>
            </a:solidFill>
            <a:prstDash val="solid"/>
            <a:round/>
            <a:headEnd type="none" w="sm" len="sm"/>
            <a:tailEnd type="none" w="sm" len="sm"/>
          </a:ln>
          <a:effectLst/>
        </p:spPr>
        <p:txBody>
          <a:bodyPr wrap="none" anchor="ctr"/>
          <a:lstStyle/>
          <a:p>
            <a:pPr algn="ctr" defTabSz="912813" fontAlgn="auto">
              <a:spcBef>
                <a:spcPts val="0"/>
              </a:spcBef>
              <a:spcAft>
                <a:spcPts val="0"/>
              </a:spcAft>
              <a:defRPr/>
            </a:pPr>
            <a:endParaRPr lang="en-US">
              <a:solidFill>
                <a:srgbClr val="000000"/>
              </a:solidFill>
            </a:endParaRPr>
          </a:p>
        </p:txBody>
      </p:sp>
      <p:sp>
        <p:nvSpPr>
          <p:cNvPr id="19531" name="Oval 88"/>
          <p:cNvSpPr>
            <a:spLocks noChangeArrowheads="1"/>
          </p:cNvSpPr>
          <p:nvPr/>
        </p:nvSpPr>
        <p:spPr bwMode="auto">
          <a:xfrm>
            <a:off x="7134225" y="3814763"/>
            <a:ext cx="201613" cy="201612"/>
          </a:xfrm>
          <a:prstGeom prst="ellipse">
            <a:avLst/>
          </a:pr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2" name="Oval 94"/>
          <p:cNvSpPr>
            <a:spLocks noChangeArrowheads="1"/>
          </p:cNvSpPr>
          <p:nvPr/>
        </p:nvSpPr>
        <p:spPr bwMode="auto">
          <a:xfrm>
            <a:off x="4403725" y="3824288"/>
            <a:ext cx="201613" cy="201612"/>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3" name="Oval 95"/>
          <p:cNvSpPr>
            <a:spLocks noChangeArrowheads="1"/>
          </p:cNvSpPr>
          <p:nvPr/>
        </p:nvSpPr>
        <p:spPr bwMode="auto">
          <a:xfrm>
            <a:off x="4438650" y="3860800"/>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4" name="Oval 101"/>
          <p:cNvSpPr>
            <a:spLocks noChangeArrowheads="1"/>
          </p:cNvSpPr>
          <p:nvPr/>
        </p:nvSpPr>
        <p:spPr bwMode="auto">
          <a:xfrm>
            <a:off x="3629025" y="3859213"/>
            <a:ext cx="138113" cy="136525"/>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5" name="Oval 103"/>
          <p:cNvSpPr>
            <a:spLocks noChangeArrowheads="1"/>
          </p:cNvSpPr>
          <p:nvPr/>
        </p:nvSpPr>
        <p:spPr bwMode="auto">
          <a:xfrm>
            <a:off x="3246438" y="3813175"/>
            <a:ext cx="200025" cy="201613"/>
          </a:xfrm>
          <a:prstGeom prst="ellipse">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
        <p:nvSpPr>
          <p:cNvPr id="19536" name="Oval 104"/>
          <p:cNvSpPr>
            <a:spLocks noChangeArrowheads="1"/>
          </p:cNvSpPr>
          <p:nvPr/>
        </p:nvSpPr>
        <p:spPr bwMode="auto">
          <a:xfrm>
            <a:off x="3281363" y="3848100"/>
            <a:ext cx="136525" cy="138113"/>
          </a:xfrm>
          <a:prstGeom prst="ellipse">
            <a:avLst/>
          </a:prstGeom>
          <a:solidFill>
            <a:schemeClr val="tx1"/>
          </a:solidFill>
          <a:ln w="12700">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sz="1200">
              <a:solidFill>
                <a:srgbClr val="000000"/>
              </a:solidFill>
              <a:cs typeface=""/>
            </a:endParaRPr>
          </a:p>
        </p:txBody>
      </p:sp>
    </p:spTree>
    <p:extLst>
      <p:ext uri="{BB962C8B-B14F-4D97-AF65-F5344CB8AC3E}">
        <p14:creationId xmlns:p14="http://schemas.microsoft.com/office/powerpoint/2010/main" val="256127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a:t>Phase 3: </a:t>
            </a:r>
            <a:r>
              <a:rPr sz="2400" spc="-25" dirty="0"/>
              <a:t>Medi</a:t>
            </a:r>
            <a:r>
              <a:rPr lang="en-US" sz="2400" spc="-25" dirty="0"/>
              <a:t>an</a:t>
            </a:r>
            <a:r>
              <a:rPr sz="2400" spc="-30" dirty="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4115837" y="6468300"/>
            <a:ext cx="4407588"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lang="en-US" sz="1400" b="0" spc="135" dirty="0">
                <a:solidFill>
                  <a:prstClr val="black"/>
                </a:solidFill>
                <a:latin typeface="Calibri"/>
                <a:ea typeface="+mn-ea"/>
                <a:cs typeface="Calibri"/>
              </a:rPr>
              <a:t>ti</a:t>
            </a:r>
            <a:r>
              <a:rPr sz="1400" b="0" spc="135" dirty="0">
                <a:solidFill>
                  <a:prstClr val="black"/>
                </a:solidFill>
                <a:latin typeface="Calibri"/>
                <a:ea typeface="+mn-ea"/>
                <a:cs typeface="Calibri"/>
              </a:rPr>
              <a:t>u</a:t>
            </a:r>
            <a:r>
              <a:rPr sz="1400" b="0" spc="-15" dirty="0">
                <a:solidFill>
                  <a:prstClr val="black"/>
                </a:solidFill>
                <a:latin typeface="Calibri"/>
                <a:ea typeface="+mn-ea"/>
                <a:cs typeface="Calibri"/>
              </a:rPr>
              <a:t>m. Submi</a:t>
            </a:r>
            <a:r>
              <a:rPr lang="en-US" sz="1400" b="0" spc="145" dirty="0">
                <a:solidFill>
                  <a:prstClr val="black"/>
                </a:solidFill>
                <a:latin typeface="Calibri"/>
                <a:ea typeface="+mn-ea"/>
                <a:cs typeface="Calibri"/>
              </a:rPr>
              <a:t>tt</a:t>
            </a:r>
            <a:r>
              <a:rPr sz="1400" b="0" spc="-10" dirty="0">
                <a:solidFill>
                  <a:prstClr val="black"/>
                </a:solidFill>
                <a:latin typeface="Calibri"/>
                <a:ea typeface="+mn-ea"/>
                <a:cs typeface="Calibri"/>
              </a:rPr>
              <a:t>ed to Nature, 2015.</a:t>
            </a:r>
            <a:endParaRPr sz="1400" b="0" dirty="0">
              <a:solidFill>
                <a:prstClr val="black"/>
              </a:solidFill>
              <a:latin typeface="Calibri"/>
              <a:ea typeface="+mn-ea"/>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606060"/>
                </a:solidFill>
              </a:rPr>
              <a:t>[Zhang et al. ('11)</a:t>
            </a:r>
            <a:r>
              <a:rPr lang="en-US" b="0" i="1">
                <a:solidFill>
                  <a:srgbClr val="606060"/>
                </a:solidFill>
              </a:rPr>
              <a:t> BMC Genomics</a:t>
            </a:r>
            <a:r>
              <a:rPr lang="en-US" b="0">
                <a:solidFill>
                  <a:srgbClr val="606060"/>
                </a:solidFill>
              </a:rPr>
              <a:t>]</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5010-769B-2546-B1C9-C6F657EA707B}"/>
              </a:ext>
            </a:extLst>
          </p:cNvPr>
          <p:cNvSpPr>
            <a:spLocks noGrp="1"/>
          </p:cNvSpPr>
          <p:nvPr>
            <p:ph type="title"/>
          </p:nvPr>
        </p:nvSpPr>
        <p:spPr>
          <a:xfrm>
            <a:off x="230086" y="225631"/>
            <a:ext cx="2473036" cy="1769424"/>
          </a:xfrm>
        </p:spPr>
        <p:txBody>
          <a:bodyPr/>
          <a:lstStyle/>
          <a:p>
            <a:r>
              <a:rPr lang="en-US" sz="2000" dirty="0"/>
              <a:t>Updating the SV Numbers with Most Current Technology (PacBio HiFi)</a:t>
            </a:r>
          </a:p>
        </p:txBody>
      </p:sp>
      <p:sp>
        <p:nvSpPr>
          <p:cNvPr id="3" name="Content Placeholder 2">
            <a:extLst>
              <a:ext uri="{FF2B5EF4-FFF2-40B4-BE49-F238E27FC236}">
                <a16:creationId xmlns:a16="http://schemas.microsoft.com/office/drawing/2014/main" id="{A461B92D-A5D9-4C4C-9ADD-81F171A61FCE}"/>
              </a:ext>
            </a:extLst>
          </p:cNvPr>
          <p:cNvSpPr>
            <a:spLocks noGrp="1"/>
          </p:cNvSpPr>
          <p:nvPr>
            <p:ph idx="1"/>
          </p:nvPr>
        </p:nvSpPr>
        <p:spPr>
          <a:xfrm>
            <a:off x="4932712" y="3094367"/>
            <a:ext cx="3423062" cy="2068286"/>
          </a:xfrm>
        </p:spPr>
        <p:txBody>
          <a:bodyPr/>
          <a:lstStyle/>
          <a:p>
            <a:r>
              <a:rPr lang="en-US" dirty="0"/>
              <a:t>On average, detected: </a:t>
            </a:r>
            <a:br>
              <a:rPr lang="en-US" dirty="0"/>
            </a:br>
            <a:r>
              <a:rPr lang="en-US" dirty="0"/>
              <a:t>24,653 SVs, </a:t>
            </a:r>
            <a:br>
              <a:rPr lang="en-US" dirty="0"/>
            </a:br>
            <a:r>
              <a:rPr lang="en-US" dirty="0"/>
              <a:t>794,406 indels, and 3,895,274 SNVs </a:t>
            </a:r>
            <a:br>
              <a:rPr lang="en-US" dirty="0"/>
            </a:br>
            <a:r>
              <a:rPr lang="en-US" dirty="0"/>
              <a:t>per diploid human genome</a:t>
            </a:r>
          </a:p>
        </p:txBody>
      </p:sp>
      <p:pic>
        <p:nvPicPr>
          <p:cNvPr id="5" name="Picture 2">
            <a:extLst>
              <a:ext uri="{FF2B5EF4-FFF2-40B4-BE49-F238E27FC236}">
                <a16:creationId xmlns:a16="http://schemas.microsoft.com/office/drawing/2014/main" id="{D2905589-404A-4A4D-812E-282031B303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0" t="37792" r="47413" b="30745"/>
          <a:stretch/>
        </p:blipFill>
        <p:spPr bwMode="auto">
          <a:xfrm>
            <a:off x="2945080" y="-68890"/>
            <a:ext cx="6246420" cy="2952760"/>
          </a:xfrm>
          <a:prstGeom prst="rect">
            <a:avLst/>
          </a:prstGeom>
          <a:noFill/>
          <a:extLst>
            <a:ext uri="{909E8E84-426E-40DD-AFC4-6F175D3DCCD1}">
              <a14:hiddenFill xmlns:a14="http://schemas.microsoft.com/office/drawing/2010/main">
                <a:solidFill>
                  <a:srgbClr val="FFFFFF"/>
                </a:solidFill>
              </a14:hiddenFill>
            </a:ext>
          </a:extLst>
        </p:spPr>
      </p:pic>
      <p:pic>
        <p:nvPicPr>
          <p:cNvPr id="586754" name="Picture 2">
            <a:extLst>
              <a:ext uri="{FF2B5EF4-FFF2-40B4-BE49-F238E27FC236}">
                <a16:creationId xmlns:a16="http://schemas.microsoft.com/office/drawing/2014/main" id="{CC36C24D-1F0B-7B4C-80A7-B37C8F190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4" t="1038" r="69487" b="64214"/>
          <a:stretch/>
        </p:blipFill>
        <p:spPr bwMode="auto">
          <a:xfrm>
            <a:off x="344383" y="2488190"/>
            <a:ext cx="4572000" cy="4298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608A99-E85D-D542-B026-95E9BCB01DEE}"/>
              </a:ext>
            </a:extLst>
          </p:cNvPr>
          <p:cNvSpPr txBox="1"/>
          <p:nvPr/>
        </p:nvSpPr>
        <p:spPr>
          <a:xfrm>
            <a:off x="6863937" y="6581001"/>
            <a:ext cx="2056973" cy="276999"/>
          </a:xfrm>
          <a:prstGeom prst="rect">
            <a:avLst/>
          </a:prstGeom>
          <a:noFill/>
        </p:spPr>
        <p:txBody>
          <a:bodyPr wrap="none" rtlCol="0">
            <a:spAutoFit/>
          </a:bodyPr>
          <a:lstStyle/>
          <a:p>
            <a:r>
              <a:rPr lang="en-US" dirty="0">
                <a:solidFill>
                  <a:schemeClr val="bg1">
                    <a:lumMod val="50000"/>
                  </a:schemeClr>
                </a:solidFill>
              </a:rPr>
              <a:t>[Ebert et al. Science (‘21)]</a:t>
            </a:r>
          </a:p>
        </p:txBody>
      </p:sp>
    </p:spTree>
    <p:extLst>
      <p:ext uri="{BB962C8B-B14F-4D97-AF65-F5344CB8AC3E}">
        <p14:creationId xmlns:p14="http://schemas.microsoft.com/office/powerpoint/2010/main" val="19605006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6600" dirty="0">
                <a:solidFill>
                  <a:srgbClr val="FF7413"/>
                </a:solidFill>
                <a:ea typeface="ＭＳ Ｐゴシック" charset="-128"/>
              </a:rPr>
              <a:t>PCAWG </a:t>
            </a:r>
            <a:r>
              <a:rPr lang="en-US" altLang="en-US" sz="8800" dirty="0">
                <a:solidFill>
                  <a:srgbClr val="FF7413"/>
                </a:solidFill>
                <a:ea typeface="ＭＳ Ｐゴシック" charset="-128"/>
              </a:rPr>
              <a:t>summary</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95883592"/>
      </p:ext>
    </p:extLst>
  </p:cSld>
  <p:clrMapOvr>
    <a:overrideClrMapping bg1="lt1" tx1="dk1" bg2="lt2" tx2="dk2" accent1="accent1" accent2="accent2" accent3="accent3" accent4="accent4" accent5="accent5" accent6="accent6" hlink="hlink" folHlink="folHlink"/>
  </p:clrMapOvr>
  <p:transition advTm="5607"/>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126638</TotalTime>
  <Words>494</Words>
  <Application>Microsoft Macintosh PowerPoint</Application>
  <PresentationFormat>Letter Paper (8.5x11 in)</PresentationFormat>
  <Paragraphs>102</Paragraphs>
  <Slides>11</Slides>
  <Notes>3</Notes>
  <HiddenSlides>0</HiddenSlides>
  <MMClips>0</MMClips>
  <ScaleCrop>false</ScaleCrop>
  <HeadingPairs>
    <vt:vector size="8" baseType="variant">
      <vt:variant>
        <vt:lpstr>Fonts Used</vt:lpstr>
      </vt:variant>
      <vt:variant>
        <vt:i4>12</vt:i4>
      </vt:variant>
      <vt:variant>
        <vt:lpstr>Theme</vt:lpstr>
      </vt:variant>
      <vt:variant>
        <vt:i4>83</vt:i4>
      </vt:variant>
      <vt:variant>
        <vt:lpstr>Embedded OLE Servers</vt:lpstr>
      </vt:variant>
      <vt:variant>
        <vt:i4>2</vt:i4>
      </vt:variant>
      <vt:variant>
        <vt:lpstr>Slide Titles</vt:lpstr>
      </vt:variant>
      <vt:variant>
        <vt:i4>11</vt:i4>
      </vt:variant>
    </vt:vector>
  </HeadingPairs>
  <TitlesOfParts>
    <vt:vector size="108" baseType="lpstr">
      <vt:lpstr>Arial</vt:lpstr>
      <vt:lpstr>Calibri</vt:lpstr>
      <vt:lpstr>Courier New</vt:lpstr>
      <vt:lpstr>Helvetica</vt:lpstr>
      <vt:lpstr>Helvetica Neue</vt:lpstr>
      <vt:lpstr>High Tower Text</vt:lpstr>
      <vt:lpstr>ITC Officina Sans Book</vt:lpstr>
      <vt:lpstr>Lucida Grande</vt:lpstr>
      <vt:lpstr>Symbol</vt:lpstr>
      <vt:lpstr>Tahoma</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17_template</vt:lpstr>
      <vt:lpstr>18_template</vt:lpstr>
      <vt:lpstr>19_template</vt:lpstr>
      <vt:lpstr>20_template</vt:lpstr>
      <vt:lpstr>21_template</vt:lpstr>
      <vt:lpstr>10_Office Theme</vt:lpstr>
      <vt:lpstr>22_template</vt:lpstr>
      <vt:lpstr>23_template</vt:lpstr>
      <vt:lpstr>37_Default Design</vt:lpstr>
      <vt:lpstr>35_Default Design</vt:lpstr>
      <vt:lpstr>24_template</vt:lpstr>
      <vt:lpstr>25_template</vt:lpstr>
      <vt:lpstr>26_template</vt:lpstr>
      <vt:lpstr>27_template</vt:lpstr>
      <vt:lpstr>1_Office Theme</vt:lpstr>
      <vt:lpstr>11_Office Theme</vt:lpstr>
      <vt:lpstr>Basic-template-i0jhhsb-20160605</vt:lpstr>
      <vt:lpstr>Image</vt:lpstr>
      <vt:lpstr>Equation</vt:lpstr>
      <vt:lpstr>Biomed. Data Sci: 1000G+PCAWG Summary</vt:lpstr>
      <vt:lpstr>1000G SV  (Pilot, Phase I &amp; III)</vt:lpstr>
      <vt:lpstr>PowerPoint Presentation</vt:lpstr>
      <vt:lpstr>PowerPoint Presentation</vt:lpstr>
      <vt:lpstr>PowerPoint Presentation</vt:lpstr>
      <vt:lpstr>Phase 3: Median Autosomal Variant Sites Per Genome</vt:lpstr>
      <vt:lpstr>Different Approaches Work Differently on Different Events</vt:lpstr>
      <vt:lpstr>Updating the SV Numbers with Most Current Technology (PacBio HiFi)</vt:lpstr>
      <vt:lpstr>PCAWG summary</vt:lpstr>
      <vt:lpstr>PowerPoint Presentation</vt:lpstr>
      <vt:lpstr>PowerPoint Presentation</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2118</cp:revision>
  <cp:lastPrinted>2014-08-18T04:29:34Z</cp:lastPrinted>
  <dcterms:created xsi:type="dcterms:W3CDTF">2010-09-06T09:08:38Z</dcterms:created>
  <dcterms:modified xsi:type="dcterms:W3CDTF">2022-02-28T18:01:57Z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