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  <p:sldMasterId id="2147483799" r:id="rId3"/>
    <p:sldMasterId id="2147483835" r:id="rId4"/>
    <p:sldMasterId id="2147483847" r:id="rId5"/>
    <p:sldMasterId id="2147484428" r:id="rId6"/>
  </p:sldMasterIdLst>
  <p:notesMasterIdLst>
    <p:notesMasterId r:id="rId22"/>
  </p:notesMasterIdLst>
  <p:handoutMasterIdLst>
    <p:handoutMasterId r:id="rId23"/>
  </p:handoutMasterIdLst>
  <p:sldIdLst>
    <p:sldId id="272" r:id="rId7"/>
    <p:sldId id="6341" r:id="rId8"/>
    <p:sldId id="258" r:id="rId9"/>
    <p:sldId id="257" r:id="rId10"/>
    <p:sldId id="263" r:id="rId11"/>
    <p:sldId id="266" r:id="rId12"/>
    <p:sldId id="6337" r:id="rId13"/>
    <p:sldId id="6282" r:id="rId14"/>
    <p:sldId id="6391" r:id="rId15"/>
    <p:sldId id="6340" r:id="rId16"/>
    <p:sldId id="434" r:id="rId17"/>
    <p:sldId id="6338" r:id="rId18"/>
    <p:sldId id="6392" r:id="rId19"/>
    <p:sldId id="433" r:id="rId20"/>
    <p:sldId id="429" r:id="rId21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18"/>
    <p:restoredTop sz="94663"/>
  </p:normalViewPr>
  <p:slideViewPr>
    <p:cSldViewPr snapToGrid="0" snapToObjects="1">
      <p:cViewPr varScale="1">
        <p:scale>
          <a:sx n="117" d="100"/>
          <a:sy n="117" d="100"/>
        </p:scale>
        <p:origin x="1336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31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image" Target="../media/image1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FE91454-1535-8943-B0F8-560794E5EE0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208A04-6B54-A346-943D-7BE4B99B15F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1FFCF904-919C-D945-8CD5-4EB83052B19E}" type="datetimeFigureOut">
              <a:rPr lang="en-US"/>
              <a:pPr>
                <a:defRPr/>
              </a:pPr>
              <a:t>4/25/21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D6F5EF-7449-7B40-9EEA-9E9873B4033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DEA97C-C119-F645-8563-1D8DD3C2AD4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C2B8F07C-C423-EF47-8BC6-FE18CE62C4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2DE26A2-CE7B-3940-BFCE-9000FF80E2B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AA61EF-A77B-6C42-AA2F-E7E97DC358F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48A0AA12-5DA2-854E-8537-6DBEC5DE50CC}" type="datetimeFigureOut">
              <a:rPr lang="en-US" altLang="en-US"/>
              <a:pPr>
                <a:defRPr/>
              </a:pPr>
              <a:t>4/25/21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040A6024-4A3B-534E-9C9D-4B9176974A0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3A328E5-4392-824D-97AA-A362DA1E62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D71DF7-F9AA-524B-8A38-96CA999B2D7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7678EC-47CF-B94E-B7B9-9999D66FFD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C0A2B597-1F73-884A-8565-E438DF9A14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>
            <a:extLst>
              <a:ext uri="{FF2B5EF4-FFF2-40B4-BE49-F238E27FC236}">
                <a16:creationId xmlns:a16="http://schemas.microsoft.com/office/drawing/2014/main" id="{7180D6D2-F4B3-8343-A1FF-4480CBAFCB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13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9413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9413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9413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9413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0" hangingPunct="0">
              <a:spcBef>
                <a:spcPct val="0"/>
              </a:spcBef>
            </a:pPr>
            <a:fld id="{4D4CD710-B9FE-B249-A3B9-3A5F25A8ED9A}" type="slidenum">
              <a:rPr lang="en-US" altLang="en-US" sz="1300" smtClean="0">
                <a:latin typeface="Arial" panose="020B0604020202020204" pitchFamily="34" charset="0"/>
              </a:rPr>
              <a:pPr eaLnBrk="0" hangingPunct="0">
                <a:spcBef>
                  <a:spcPct val="0"/>
                </a:spcBef>
              </a:pPr>
              <a:t>1</a:t>
            </a:fld>
            <a:endParaRPr lang="en-US" altLang="en-US" sz="1300">
              <a:latin typeface="Arial" panose="020B0604020202020204" pitchFamily="34" charset="0"/>
            </a:endParaRPr>
          </a:p>
        </p:txBody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AADD19FE-824E-674C-B71A-AD2F7B4E335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B0CAE8A1-3C95-5F48-9F02-CF485A52FA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855" tIns="44928" rIns="89855" bIns="44928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Slide Image Placeholder 1">
            <a:extLst>
              <a:ext uri="{FF2B5EF4-FFF2-40B4-BE49-F238E27FC236}">
                <a16:creationId xmlns:a16="http://schemas.microsoft.com/office/drawing/2014/main" id="{D68E8A5A-7AE9-244D-8EAD-AFA2F6BA7B9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1794" name="Notes Placeholder 2">
            <a:extLst>
              <a:ext uri="{FF2B5EF4-FFF2-40B4-BE49-F238E27FC236}">
                <a16:creationId xmlns:a16="http://schemas.microsoft.com/office/drawing/2014/main" id="{C303AFB2-22B9-9749-B68E-9BA397D11F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61795" name="Slide Number Placeholder 3">
            <a:extLst>
              <a:ext uri="{FF2B5EF4-FFF2-40B4-BE49-F238E27FC236}">
                <a16:creationId xmlns:a16="http://schemas.microsoft.com/office/drawing/2014/main" id="{B43B6AE1-020B-8D46-B136-4CF5F83B35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E9D940D2-11AC-AE4D-8A8E-8B291BFF7C86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Google Shape;229;g6ba92cbd4c_0_1:notes">
            <a:extLst>
              <a:ext uri="{FF2B5EF4-FFF2-40B4-BE49-F238E27FC236}">
                <a16:creationId xmlns:a16="http://schemas.microsoft.com/office/drawing/2014/main" id="{81068670-5713-EE44-92EF-E3F0C0C06B95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7698" name="Google Shape;230;g6ba92cbd4c_0_1:notes">
            <a:extLst>
              <a:ext uri="{FF2B5EF4-FFF2-40B4-BE49-F238E27FC236}">
                <a16:creationId xmlns:a16="http://schemas.microsoft.com/office/drawing/2014/main" id="{A397A9B6-6365-F847-99C9-6040C338FF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Google Shape;80;g75ab64d936_0_11:notes">
            <a:extLst>
              <a:ext uri="{FF2B5EF4-FFF2-40B4-BE49-F238E27FC236}">
                <a16:creationId xmlns:a16="http://schemas.microsoft.com/office/drawing/2014/main" id="{F318E04C-CA40-C446-B3E7-CF224B7B6327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headEnd/>
            <a:tailEnd/>
          </a:ln>
        </p:spPr>
      </p:sp>
      <p:sp>
        <p:nvSpPr>
          <p:cNvPr id="169986" name="Google Shape;81;g75ab64d936_0_11:notes">
            <a:extLst>
              <a:ext uri="{FF2B5EF4-FFF2-40B4-BE49-F238E27FC236}">
                <a16:creationId xmlns:a16="http://schemas.microsoft.com/office/drawing/2014/main" id="{B81865E8-F254-7C47-8D85-47BABFC19E7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SzTx/>
              <a:buFontTx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7199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Slide Image Placeholder 1">
            <a:extLst>
              <a:ext uri="{FF2B5EF4-FFF2-40B4-BE49-F238E27FC236}">
                <a16:creationId xmlns:a16="http://schemas.microsoft.com/office/drawing/2014/main" id="{CB30A4C2-3281-3A4C-BD4F-BE56938486E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4626" name="Notes Placeholder 2">
            <a:extLst>
              <a:ext uri="{FF2B5EF4-FFF2-40B4-BE49-F238E27FC236}">
                <a16:creationId xmlns:a16="http://schemas.microsoft.com/office/drawing/2014/main" id="{2DAF9BC7-0522-B14A-B022-B4FD2857A1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ea typeface="ＭＳ Ｐゴシック" panose="020B0600070205080204" pitchFamily="34" charset="-128"/>
              </a:rPr>
              <a:t>Single-cell RNA-seq of the SVZ from three independent replicates of young (3 months old) and old (28–29 months old) perfused male mice using the 10x Genomics Chromium platform. </a:t>
            </a:r>
            <a:r>
              <a:rPr lang="en-US" altLang="en-US" i="1">
                <a:ea typeface="ＭＳ Ｐゴシック" panose="020B0600070205080204" pitchFamily="34" charset="-128"/>
              </a:rPr>
              <a:t>t</a:t>
            </a:r>
            <a:r>
              <a:rPr lang="en-US" altLang="en-US">
                <a:ea typeface="ＭＳ Ｐゴシック" panose="020B0600070205080204" pitchFamily="34" charset="-128"/>
              </a:rPr>
              <a:t>-SNE clustering of 14,685 single-cell transcriptomes (8,884 from young and 5,801 from old) coloured by significant cell-type clusters. </a:t>
            </a:r>
          </a:p>
        </p:txBody>
      </p:sp>
      <p:sp>
        <p:nvSpPr>
          <p:cNvPr id="154627" name="Slide Number Placeholder 3">
            <a:extLst>
              <a:ext uri="{FF2B5EF4-FFF2-40B4-BE49-F238E27FC236}">
                <a16:creationId xmlns:a16="http://schemas.microsoft.com/office/drawing/2014/main" id="{194D99D1-71F2-F247-ADC7-950521F9785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A36CDF7E-AB81-FE40-A1A1-DDB74DBAE1DC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Google Shape;97;g60d6cd2796_0_0:notes">
            <a:extLst>
              <a:ext uri="{FF2B5EF4-FFF2-40B4-BE49-F238E27FC236}">
                <a16:creationId xmlns:a16="http://schemas.microsoft.com/office/drawing/2014/main" id="{545FD3C2-0675-7C41-A196-A7F28B7E46FD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7938" name="Google Shape;98;g60d6cd2796_0_0:notes">
            <a:extLst>
              <a:ext uri="{FF2B5EF4-FFF2-40B4-BE49-F238E27FC236}">
                <a16:creationId xmlns:a16="http://schemas.microsoft.com/office/drawing/2014/main" id="{B896E2F9-EF31-374E-AD49-20CB6707E1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Google Shape;51;p:notes">
            <a:extLst>
              <a:ext uri="{FF2B5EF4-FFF2-40B4-BE49-F238E27FC236}">
                <a16:creationId xmlns:a16="http://schemas.microsoft.com/office/drawing/2014/main" id="{5CD94528-CBC2-5640-BBAA-A4B70BEF2916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5890" name="Google Shape;52;p:notes">
            <a:extLst>
              <a:ext uri="{FF2B5EF4-FFF2-40B4-BE49-F238E27FC236}">
                <a16:creationId xmlns:a16="http://schemas.microsoft.com/office/drawing/2014/main" id="{3F2B0486-942A-EF4D-B8DE-13C0F16E09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B18D7F-04FC-244B-8527-FDA536AF2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1F1715-1814-4A48-AC35-95971ABE9657}" type="datetime1">
              <a:rPr lang="en-US" altLang="en-US" smtClean="0"/>
              <a:t>4/25/21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E4370C-8F65-CD41-BFC3-B4D802316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541354-3655-FF4D-B0C2-8898CC966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93A1FB-1332-384F-B1AC-58AF5627B7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6105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744F09-8677-2F40-8C48-D1ECDC1B5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E06707-FE07-3141-8393-1BA892607794}" type="datetime1">
              <a:rPr lang="en-US" altLang="en-US" smtClean="0"/>
              <a:t>4/25/21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6ABD49-D2B3-6746-801A-D5997C6CF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A3C40C-EE4F-3D42-A4F0-77DFFA40F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1C6573-C1A3-5243-8E16-6ACE003BB8B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5337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CDB84A-A161-9B4D-897B-A3ED00D7E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1B6824-28E7-0940-9F84-3E802E12B608}" type="datetime1">
              <a:rPr lang="en-US" altLang="en-US" smtClean="0"/>
              <a:t>4/25/21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8FB9DF-0C42-274B-84EA-051F2F716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E63F14-E719-CB43-B80C-5549D2E10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C2F9EA-47F9-A543-83C7-37BD478A6F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00687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lIns="91425" tIns="91425" rIns="91425" bIns="91425" anchor="t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" name="Google Shape;19;p4">
            <a:extLst>
              <a:ext uri="{FF2B5EF4-FFF2-40B4-BE49-F238E27FC236}">
                <a16:creationId xmlns:a16="http://schemas.microsoft.com/office/drawing/2014/main" id="{0FD0ACC3-508F-2043-AA9F-99D89AB46590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xfrm>
            <a:off x="8472488" y="6218238"/>
            <a:ext cx="549275" cy="523875"/>
          </a:xfrm>
        </p:spPr>
        <p:txBody>
          <a:bodyPr spcFirstLastPara="1" lIns="91425" tIns="91425" rIns="91425" b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45367A59-96C0-2B4E-8A73-33D35E5AC2E8}" type="slidenum">
              <a:rPr lang="en"/>
              <a:pPr>
                <a:defRPr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995086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0"/>
            <a:ext cx="7772400" cy="1470025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5200"/>
            <a:ext cx="6400800" cy="1752600"/>
          </a:xfrm>
        </p:spPr>
        <p:txBody>
          <a:bodyPr/>
          <a:lstStyle>
            <a:lvl1pPr marL="0" indent="0" algn="ctr">
              <a:buNone/>
              <a:defRPr sz="4400" b="1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05041369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03621014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6620364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638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638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5173874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0725422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78461698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794214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081DC-56FC-734F-B16E-1B16C75FF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889936-7011-8145-A659-60BE06299CE8}" type="datetime1">
              <a:rPr lang="en-US" altLang="en-US" smtClean="0"/>
              <a:t>4/25/21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3426B2-3256-3C40-BDDE-67617B1EA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35807-4998-7A45-9D01-59D719DBC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6654F6-F33E-394E-8910-CDD40B6FD7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5F35CA-DC12-E047-990A-9EA2B0832757}"/>
              </a:ext>
            </a:extLst>
          </p:cNvPr>
          <p:cNvSpPr txBox="1"/>
          <p:nvPr userDrawn="1"/>
        </p:nvSpPr>
        <p:spPr>
          <a:xfrm rot="16200000">
            <a:off x="7740579" y="5454580"/>
            <a:ext cx="25298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>
                <a:solidFill>
                  <a:schemeClr val="bg1">
                    <a:lumMod val="50000"/>
                  </a:schemeClr>
                </a:solidFill>
              </a:rPr>
              <a:t>Lectures.GersteinLab.org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556143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55524535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7302023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53000106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60102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60102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3228333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638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638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1245486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1DCEB2-2F9C-4142-90F0-CECA22A7B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9CCE9E-3275-C041-9A5C-CD31C71748D3}" type="datetime1">
              <a:rPr lang="en-US" altLang="en-US" smtClean="0"/>
              <a:t>4/25/21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AC1F31-1D12-CF41-BA9F-A0251F84E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795DB0-65C7-3042-9D18-3D81E383D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C0A8E8-61E9-C64B-B41C-34A744AEA1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43816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50CE77-7B3C-084B-A493-B0FC39EFF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43E1AC-E14F-764D-825D-247FDEAB1F03}" type="datetime1">
              <a:rPr lang="en-US" altLang="en-US" smtClean="0"/>
              <a:t>4/25/21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B17C06-446E-4D46-A28F-9C7AEFA70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CAE20C-E2A3-DD41-821B-441C5EE7D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6264E2-4BB9-074C-BC8F-61521BC2BD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23435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E842E-4794-C142-A40C-ECD24B40D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6110B4-BC02-5047-9D5D-2E908AAF02F4}" type="datetime1">
              <a:rPr lang="en-US" altLang="en-US" smtClean="0"/>
              <a:t>4/25/21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5D1995-2799-094F-9708-E2657EFA2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41F63D-96EA-1A4A-A9A0-13372CFC7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192AB6-DB55-1443-BE89-A336824DA4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8576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7F8003B-C64D-5947-8429-2CE4A584B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336DAC-B9F7-4946-ACB6-143F33E6FAC3}" type="datetime1">
              <a:rPr lang="en-US" altLang="en-US" smtClean="0"/>
              <a:t>4/25/21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501A955-F6DD-0745-9301-A6F44F135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ABBDF17-0C8D-B243-84DD-11A8C5D1F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C76708-CFC3-D448-8936-FEF98C7446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01784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97479C5-7569-1E41-AB1E-1F21757A4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B0B538-74FE-A347-B437-C27D79911909}" type="datetime1">
              <a:rPr lang="en-US" altLang="en-US" smtClean="0"/>
              <a:t>4/25/21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521DEAB-49E9-2F49-B7F2-B7B299555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46A43AE-DF6D-AB4F-AAFD-909DB9BB5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38A36-19F8-B54A-991A-00D6E3A5CC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8810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F283AB-CBD3-7B44-B1D6-9375EE539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AC1A4A-D121-7A49-9F4B-577882F51248}" type="datetime1">
              <a:rPr lang="en-US" altLang="en-US" smtClean="0"/>
              <a:t>4/25/21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EB15E3-A772-F84B-A2EB-82C1A354E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8946A0-EEB6-BC46-85EA-5EA6B6ACA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4BFACE-EC37-B54D-B591-5435597A9C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98040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CAF7766-12D1-6C4C-9AC5-2D0DF4976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A82C15-6188-D545-B93A-6FD9B9C4490D}" type="datetime1">
              <a:rPr lang="en-US" altLang="en-US" smtClean="0"/>
              <a:t>4/25/21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E9356F7-938A-054B-B843-507053563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9CFD857-040B-1344-A51B-B79C011A5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35BCC9-EBEF-A645-9391-8DA72A91B3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20848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8D0112B-1F80-9A4F-860D-F446FE882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E74720-2CB4-0A45-8615-A26518A70F0B}" type="datetime1">
              <a:rPr lang="en-US" altLang="en-US" smtClean="0"/>
              <a:t>4/25/21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370E393-A3EE-7B4B-B0D9-D094F7F07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8DD0A86-8957-E84A-B0D2-5B37F88F5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70AB1C-E1B7-CA45-8C2F-931781CC5D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42014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F71C15D-E161-6E4E-9898-2EBED7B12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A4EA40-A442-0B48-8A88-64CBC6475319}" type="datetime1">
              <a:rPr lang="en-US" altLang="en-US" smtClean="0"/>
              <a:t>4/25/21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886BE47-14B6-A749-B443-0553E292E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F911A6D-F751-414C-B3F4-7F5FD5A23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A062B7-D259-9648-B647-87511CA8F9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45364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CDCED9E-410B-1F48-9813-36FD258B3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1615FA-EF23-F449-ADEA-09A8CCC65F14}" type="datetime1">
              <a:rPr lang="en-US" altLang="en-US" smtClean="0"/>
              <a:t>4/25/21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8B6A6D4-743C-BC4E-BCB1-D57B13DA9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D65AC6D-0B36-D943-B9A5-A09EAF5A7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843200-82A4-6C49-9A4D-FEDBDAE524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43220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80FC9F-4B16-5344-B8F3-DD656459A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B59F2B-D8A0-6C40-BFD8-EC9A5BAF2B12}" type="datetime1">
              <a:rPr lang="en-US" altLang="en-US" smtClean="0"/>
              <a:t>4/25/21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C2B70F-A6BE-4443-9877-5D65DE137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C6316-050A-9D47-8698-90D9919EA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1609EA-02CA-974F-8AFC-855D2C0C6D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22623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9E23B-889A-3842-A2C7-4018D7393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FF4249-639D-024F-88DC-84D63D4A6988}" type="datetime1">
              <a:rPr lang="en-US" altLang="en-US" smtClean="0"/>
              <a:t>4/25/21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F532B3-937D-A74D-9A6B-9BF4383DC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EE2695-73A5-364D-8DB8-CB3522BD1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62EDD1-0DEE-E149-9383-B31963BEFA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93198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9131B1-E6D1-5445-A25C-692D7731B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280962-7EE1-5C44-A05C-92E595B2F4E3}" type="datetime1">
              <a:rPr lang="en-US" smtClean="0"/>
              <a:t>4/25/21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1CCBA3-D3CF-FA47-87C7-4D81CADDD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7C4C63-4B19-5441-A0C7-5C0B0ECAD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6FD230-5C0D-C842-A5BF-71CF018033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8451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DE80BA-DA63-8D4D-BC09-3ABECB26B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4997CB-08EB-3347-A54D-3D55D6FF8342}" type="datetime1">
              <a:rPr lang="en-US" smtClean="0"/>
              <a:t>4/25/21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E07807-B7A8-C843-9C27-400745181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88E3F0-DC98-674B-8851-CD10B4CC6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6102DD-8957-0B4C-92E6-EF90E26FF8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4631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098F6D-9A4C-CE46-AB3F-1052C7641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5877D-A743-D746-827E-EB6F4CB91813}" type="datetime1">
              <a:rPr lang="en-US" smtClean="0"/>
              <a:t>4/25/21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358551-6790-5B40-9F40-D465B58DF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2B4CEC-EE0C-9A41-B45D-11E452962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E8835-FFE1-FE47-ADC3-127C8A4F73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4848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22B5A5C-0F4B-AC49-B817-7BD07C7F8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E82663-F90E-2744-9340-BB0CC7661C11}" type="datetime1">
              <a:rPr lang="en-US" smtClean="0"/>
              <a:t>4/25/21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A2FF22C-650E-8D43-9378-4A67EE056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3E2B813-063B-5344-BB3D-1A50BA31C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78E248-7D3D-AF4C-93C6-7B67005CBD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57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B3A190E-E1A3-6540-820A-526BE86768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AE6246-8899-7243-B04D-5AB26CE3113E}" type="datetime1">
              <a:rPr lang="en-US" altLang="en-US" smtClean="0"/>
              <a:t>4/25/21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CA1F97A-6E03-A54E-9F27-9318F1EF0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BC8EF8B-4EC0-4A4B-94BC-B18FBF28A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63690C-5671-5D4A-A4DD-0086993B64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613810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9DB179D-3A13-D541-B746-A5BCCA397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E8B67E-B1C5-D14B-8E25-5420852E68BE}" type="datetime1">
              <a:rPr lang="en-US" smtClean="0"/>
              <a:t>4/25/21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C78F601-4D87-B442-8116-9E2545D53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B4A5281-3712-2343-9A2E-F64A95457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3342D1-DC16-6A47-8152-5451D63D13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345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379F15E-8708-4645-B74B-6AA8E1C3F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DE75B5-0109-F64D-8C56-1643B86D0739}" type="datetime1">
              <a:rPr lang="en-US" smtClean="0"/>
              <a:t>4/25/21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EDF09CD-1E5E-E848-B60C-8CAD28389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A5736FE-C471-5847-AD2E-AA90FE7BB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AF3E1C-4C3C-7441-A3AB-92BE477690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041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F8BBB36-3CEA-D04E-893F-56925CEA7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D068F1-A0C9-CD48-946A-EFC112EFC6A2}" type="datetime1">
              <a:rPr lang="en-US" smtClean="0"/>
              <a:t>4/25/21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1601AA7-03ED-7149-9C86-7C3B1EF34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5E4ADF8-8300-4D42-BF8F-2A39577FF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B7A7D1-216D-B146-88F2-FB117401F9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1376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D5FF49E-23D6-3946-91FB-68DE9B479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88567C-E87F-4F43-9440-640175A42937}" type="datetime1">
              <a:rPr lang="en-US" smtClean="0"/>
              <a:t>4/25/21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CBC41E8-2200-3840-AA69-77B7239E9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A881569-1764-2841-9159-4965F6113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F6F620-8C45-C94F-8690-FBBBE3C229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5843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F8EBDF9-6574-1944-A97B-7B00396DD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CAF8DF-B5BD-2148-A3CD-15688AD6CC73}" type="datetime1">
              <a:rPr lang="en-US" smtClean="0"/>
              <a:t>4/25/21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FDA1AE2-5652-A246-A608-FF7FBC905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B15C3F0-133B-0445-B112-D8AA6311E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D3E87-0092-4D42-861F-F1496DC857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0674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9DF99D-F934-4545-96EC-3BAE62E65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725767-A563-6E47-904E-A2F644DEB2B3}" type="datetime1">
              <a:rPr lang="en-US" smtClean="0"/>
              <a:t>4/25/21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B6EE29-2CFF-924B-8CD5-4E121749D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D777E1-8682-8D49-A268-986E84AC8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5DDF19-EB41-5240-A1BF-696ABA0FED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6600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9BD06E-12B5-D44C-BFCF-DFF777C3D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25E06E-2943-A247-8584-3FB43DE6ECD2}" type="datetime1">
              <a:rPr lang="en-US" smtClean="0"/>
              <a:t>4/25/21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868D27-180C-9B42-B36A-9EAEA9868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2D9E69-4D0E-984E-8606-840A8EEA4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939CA-5472-FC48-BDD2-DFE5924587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11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BA9B59-1AF7-974B-8B4C-975FE7542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ABB525D5-7A5A-D54E-8D31-3A7151BDA9E0}" type="datetime1">
              <a:rPr lang="en-US" smtClean="0"/>
              <a:t>4/25/21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9C64D5-C87E-1040-AAF4-17900100A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467C94-CEF5-6249-85BC-14D7F62FA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C1EA8D7B-0A7A-C548-8B90-A9CD0C548A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6265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288340-1E2A-284B-866E-62913591E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22771DE1-DF3A-CA40-8052-49C7BC263B00}" type="datetime1">
              <a:rPr lang="en-US" smtClean="0"/>
              <a:t>4/25/21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BDE35D-9E6D-2648-ADD7-469360C1E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DAF9D4-9950-924D-8D2D-5E9EE7B27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42A507F1-6723-9449-B854-EC2F5DB67F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1917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5DEEF7-2B2F-A544-85CB-29C5F83E2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9212428F-B856-9648-B963-3892A9AFD6B9}" type="datetime1">
              <a:rPr lang="en-US" smtClean="0"/>
              <a:t>4/25/21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3B8585-1610-404F-89C5-0EFE8A035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6A0D92-CAF9-764E-8030-768B80173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E58E46A6-230D-CF41-AE54-5DBBA162D7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403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C93996A-FDB1-454B-BBAF-774D315FB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867E52-7DCA-6647-9ADC-AC2CE3D4F801}" type="datetime1">
              <a:rPr lang="en-US" altLang="en-US" smtClean="0"/>
              <a:t>4/25/21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3B196F4-840C-D342-BEC3-2E60638BD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4204931-A800-DF41-B683-8946CE105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AFAA45-1FDD-9040-8EEC-2FE83F33228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613657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5E1215-AD45-824E-8CF0-0F1A904A5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CFE90071-989E-F249-9AED-2861EF98C6D7}" type="datetime1">
              <a:rPr lang="en-US" smtClean="0"/>
              <a:t>4/25/21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FB2DA2-7CA1-3A42-9214-78240E111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0DA3E3-D2B5-8E4E-85BC-C91DB660F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F54BC74D-6896-2C44-989B-F8AFA20159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567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8E3447-D58C-4740-A568-ABFDF2DD6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7C1F2749-7680-974A-9ECC-76466810152D}" type="datetime1">
              <a:rPr lang="en-US" smtClean="0"/>
              <a:t>4/25/21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8C6125-DEF9-3C40-B295-C6B8E5A77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CA644B-1320-344E-AED6-2F5978D45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E9691271-D159-5A4D-B233-CBE43E80ED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465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7F9600-57E6-FB4B-A94D-FA4660CD4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72F06DF3-705F-F04F-9C47-6EC4FFC963D4}" type="datetime1">
              <a:rPr lang="en-US" smtClean="0"/>
              <a:t>4/25/21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3560BC-EFB6-A44C-AE20-13EDAC0B4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55808B-E341-DB49-9E3B-8CA515E1F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8E5591C5-1992-D649-8C58-9AA10C3074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55205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AA2A31-49FE-7F4E-BEB6-2D74C484C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5CC601EC-7AD8-914B-84A8-C9B1DB5C8EE6}" type="datetime1">
              <a:rPr lang="en-US" smtClean="0"/>
              <a:t>4/25/21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CEE8CF-2661-FB48-8EAC-D31657BDE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29BE3C-FBC4-DA42-B242-38F6DC3B7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996EE77E-C4E7-C742-AD0E-8C75B5C06F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5483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9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7B7EAF-EEDD-C745-8CB2-F887C3E8D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78FD25A3-5764-9744-9A7C-D7CECA3D6778}" type="datetime1">
              <a:rPr lang="en-US" smtClean="0"/>
              <a:t>4/25/21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F66C1A-462B-624A-A7E7-A8DD88043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C92100-3ED1-DE45-A830-A4136639F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87C0214B-E744-684E-95D3-15680F0F85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9002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9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33650E-D61A-904A-8043-07BE1470E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BDF441DB-0F6E-C545-8D3D-B94028B8E1FC}" type="datetime1">
              <a:rPr lang="en-US" smtClean="0"/>
              <a:t>4/25/21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134218-EE4F-5B45-B013-44D578529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982A3D-474B-C94E-A76F-E6930797C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49361C68-C996-794A-B44F-395E12D75B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9814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4A1A72-FF0F-A942-984D-B5654A650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62BF0188-33EE-D94A-BADA-BC5FE50A388E}" type="datetime1">
              <a:rPr lang="en-US" smtClean="0"/>
              <a:t>4/25/21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3FBA34-9F6D-D544-BF35-602C9788E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2DC686-C11F-734C-ABB4-392ABA6AA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2A0E0BD1-F338-DA49-9947-7CABC182B3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69025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6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266737-D7D6-9C46-8C64-BA061264B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7BA6996A-430C-284B-BE2A-C0CF14B6FB19}" type="datetime1">
              <a:rPr lang="en-US" smtClean="0"/>
              <a:t>4/25/21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6CFBC0-0CB3-5449-8BEA-F9CD8C936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750B16-ACD8-E649-BC9A-7B73C52E5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1857DE6A-18EF-0345-8830-385C43A97C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6038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172" marR="0" lvl="5" indent="-12696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346" marR="0" lvl="6" indent="-12691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519" marR="0" lvl="7" indent="-12687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691" marR="0" lvl="8" indent="-12682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4967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/>
          <a:lstStyle>
            <a:lvl1pPr marL="227000" marR="0" lvl="0" indent="-74609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69884" marR="0" lvl="1" indent="-74609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erriweather Sans"/>
              <a:buChar char="-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1180" marR="0" lvl="2" indent="-9842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4707" marR="0" lvl="3" indent="-10477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5535" marR="0" lvl="4" indent="-111119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erriweather Sans"/>
              <a:buChar char="*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449" marR="0" lvl="5" indent="-114269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621" marR="0" lvl="6" indent="-11426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8795" marR="0" lvl="7" indent="-11426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5966" marR="0" lvl="8" indent="-11425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981258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82E40A-9852-8442-A320-9CFAF92FA23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F89EDEC9-66EF-4C4F-B4A2-ADF71B396DF9}" type="datetime1">
              <a:rPr lang="en-US" altLang="en-US" smtClean="0"/>
              <a:t>4/25/21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B15FA9-693F-C945-BAB7-5DD0357F11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mtClean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4DAC99-3707-0B49-AA7B-724CFFFBBA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F543EA52-9174-B643-844F-CAA4FD8832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3903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4F0EB10-C1CA-3346-88E5-2BDB4C976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C5FF9E-634A-8C4F-AC03-9EDDB8F498D0}" type="datetime1">
              <a:rPr lang="en-US" altLang="en-US" smtClean="0"/>
              <a:t>4/25/21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30A0FED-F2F3-3143-A828-104E41F29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8105897-917B-E049-B8A8-119554AC2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DC78E0-C599-524C-964A-B99D59CCCC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19486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B9B741-7F18-264D-B3CA-2490DCB26F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D335B316-785F-BC49-8E9B-37994CDA3DDB}" type="datetime1">
              <a:rPr lang="en-US" altLang="en-US" smtClean="0"/>
              <a:t>4/25/21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EA5603-6032-5A4E-8E47-95B2CF113A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mtClean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810A88-AF16-0440-B76D-A284BE3446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81A2C4C0-F785-4446-846C-99671D9576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41653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648B-05CD-FD46-83C5-BCA45A5A88C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DF64E553-97DC-EC4B-AB85-73048D72DF59}" type="datetime1">
              <a:rPr lang="en-US" altLang="en-US" smtClean="0"/>
              <a:t>4/25/21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116754-5AD3-3E47-A741-78DFAA4F4B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mtClean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E553F0-CEA6-C249-B11B-7CC0515F25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867AB3A3-FB0E-8D41-A858-400624DC87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88643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65E541-BB0E-CA4A-99A8-B260B39A3B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A20EE70E-53BF-9D43-A622-4701ECC68509}" type="datetime1">
              <a:rPr lang="en-US" altLang="en-US" smtClean="0"/>
              <a:t>4/25/21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75DE1E-51DB-B445-8AEE-C077A79521B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mtClean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1AE67A-0653-BD46-8BB0-C24C288E02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852B3ED7-F8EC-2549-895A-684BB19AF9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655107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841F13-52AB-3E45-B99B-C66F239E53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060E6D01-A2CD-4640-975A-B63391ABB885}" type="datetime1">
              <a:rPr lang="en-US" altLang="en-US" smtClean="0"/>
              <a:t>4/25/21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D54EBC-C4E3-E14C-A916-D493C7142E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mtClean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29FD2C-A6EB-0344-804B-94B03A1991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F41C9B03-1608-454E-8559-445C9A86FD9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051169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984692-6305-994E-86D6-6F20BDA146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4DB24A80-386E-9645-81A9-CEC6EA281CA8}" type="datetime1">
              <a:rPr lang="en-US" altLang="en-US" smtClean="0"/>
              <a:t>4/25/21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9442E7-E2DB-DD4C-A213-D9A1A0A5F9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mtClean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74D9D3-4F0F-AD44-8D58-8475C17B95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DA1E9008-4F43-A74F-91D1-22E654BB9A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034627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FE84DD-5799-7846-9AD7-C52D56154E1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E685EE5C-306A-DC45-9CBA-7A1F723EA071}" type="datetime1">
              <a:rPr lang="en-US" altLang="en-US" smtClean="0"/>
              <a:t>4/25/21</a:t>
            </a:fld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A898C5-477E-0343-8BE0-7976DF8B45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mtClean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730016-B43D-714D-A038-9571E798A9F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83021537-1932-A640-B1F9-8225AC4AFF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454972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9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7C5DB1-9C55-7540-AEA2-53BD56D5C3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9122153D-3DDD-1A42-8FD9-E96C33897DFD}" type="datetime1">
              <a:rPr lang="en-US" altLang="en-US" smtClean="0"/>
              <a:t>4/25/21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861AA5-3F27-F443-9E73-57AF9A854B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mtClean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5DB6C1-BA24-484F-A9EF-5BBE17EE01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DFBF17C9-05EE-7043-933B-788C7B936F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483021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9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A02BAB-C655-3742-A2F6-37A859D06B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BF457895-9129-B646-BC0B-4F20047B3473}" type="datetime1">
              <a:rPr lang="en-US" altLang="en-US" smtClean="0"/>
              <a:t>4/25/21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82685A-453C-0A48-BE4B-AD6E0617DC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mtClean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336D91-F2EF-8C47-9982-EABBA4A2FF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A2B1D946-ED22-754A-A8B2-CBB407E332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75377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022A0E-9E44-A84D-B1AB-2B99678F0D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7C8B26AC-23BB-BF48-96AD-7648769A5C34}" type="datetime1">
              <a:rPr lang="en-US" altLang="en-US" smtClean="0"/>
              <a:t>4/25/21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B854EE-6835-474C-A634-DEF4663CC3B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mtClean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19615A-057C-7B44-98AB-A849601D9C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36FAC219-4F87-EB44-B11F-E35B4EFF82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901044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6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D100C2-2C82-B042-82C0-AF8B9B5DA6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FF825757-A620-0247-B412-DC724B073CA0}" type="datetime1">
              <a:rPr lang="en-US" altLang="en-US" smtClean="0"/>
              <a:t>4/25/21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79BD96-0E96-9548-8904-CF02850AAE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mtClean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09237B-B58C-FE47-BBBC-EE62CA39B6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3E0AE9E1-890B-AB40-BD29-779113F56F3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3135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C98437F-9380-1B4B-8C6D-9D2DBFE6B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2928F2-D3D3-F149-9401-21BA5419BC8F}" type="datetime1">
              <a:rPr lang="en-US" altLang="en-US" smtClean="0"/>
              <a:t>4/25/21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BFC1EF4-4008-E240-A415-28C569B51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E2A815D-70B4-F743-9EC2-14539C3C5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5AA030-E5A5-E74D-96AE-A13CA8C6FB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328495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172" marR="0" lvl="5" indent="-12696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346" marR="0" lvl="6" indent="-12691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519" marR="0" lvl="7" indent="-12687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691" marR="0" lvl="8" indent="-12682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4967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27000" marR="0" lvl="0" indent="-74609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69884" marR="0" lvl="1" indent="-74609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erriweather Sans"/>
              <a:buChar char="-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1180" marR="0" lvl="2" indent="-9842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4707" marR="0" lvl="3" indent="-10477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5535" marR="0" lvl="4" indent="-111119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erriweather Sans"/>
              <a:buChar char="*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449" marR="0" lvl="5" indent="-114269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621" marR="0" lvl="6" indent="-11426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8795" marR="0" lvl="7" indent="-11426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5966" marR="0" lvl="8" indent="-11425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158837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9510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6EC66BF-E651-074C-93C0-CF6970D8B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56A907-46B2-884F-8EE0-679C7DFD63D3}" type="datetime1">
              <a:rPr lang="en-US" altLang="en-US" smtClean="0"/>
              <a:t>4/25/21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B5DCB6F-76BD-824F-B9A9-2B2252323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23BA0E2-0F36-A647-A7AB-45B00FC44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205917-D938-7C41-9214-38D03B0842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9345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422B892-3700-FE4B-A828-24E0C382B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122870-FF00-994C-AE85-8188969F5A1A}" type="datetime1">
              <a:rPr lang="en-US" altLang="en-US" smtClean="0"/>
              <a:t>4/25/21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FE536CB-E211-3C4E-93DA-9C4F39025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E3B6FAC-2F14-3F4F-A534-947570389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597BC5-059A-B74A-82B7-A5C1FE24E8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8192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916ED78B-12EE-CB4B-92F4-0DE896FB534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107308D8-BA18-914C-B630-1F2F1F1A6F3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7BA46D-EA79-AD44-BDC8-D105105A1D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ED967957-4B17-5A49-A0C1-991D935C6E81}" type="datetime1">
              <a:rPr lang="en-US" altLang="en-US" smtClean="0"/>
              <a:t>4/25/21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B39912-2624-B24A-A76F-57114E9505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743CF1-434D-C440-82F0-1273090F7D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EFE43681-D3B5-BF41-893E-33DB400948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70" r:id="rId1"/>
    <p:sldLayoutId id="2147484371" r:id="rId2"/>
    <p:sldLayoutId id="2147484372" r:id="rId3"/>
    <p:sldLayoutId id="2147484373" r:id="rId4"/>
    <p:sldLayoutId id="2147484374" r:id="rId5"/>
    <p:sldLayoutId id="2147484375" r:id="rId6"/>
    <p:sldLayoutId id="2147484376" r:id="rId7"/>
    <p:sldLayoutId id="2147484377" r:id="rId8"/>
    <p:sldLayoutId id="2147484378" r:id="rId9"/>
    <p:sldLayoutId id="2147484379" r:id="rId10"/>
    <p:sldLayoutId id="2147484380" r:id="rId11"/>
    <p:sldLayoutId id="2147484415" r:id="rId12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8BF0ADB8-E090-7744-8539-1305FFCA69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66" tIns="46033" rIns="92066" bIns="4603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56B87025-0E6D-E047-A76E-5764B4838F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66" tIns="46033" rIns="92066" bIns="460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340" name="Rectangle 5">
            <a:extLst>
              <a:ext uri="{FF2B5EF4-FFF2-40B4-BE49-F238E27FC236}">
                <a16:creationId xmlns:a16="http://schemas.microsoft.com/office/drawing/2014/main" id="{980400EB-9FCF-3240-912B-ED5213ADF1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5188" y="6673850"/>
            <a:ext cx="1695450" cy="184150"/>
          </a:xfrm>
          <a:prstGeom prst="rect">
            <a:avLst/>
          </a:prstGeom>
          <a:noFill/>
          <a:ln>
            <a:noFill/>
          </a:ln>
        </p:spPr>
        <p:txBody>
          <a:bodyPr lIns="92066" tIns="46033" rIns="92066" bIns="46033"/>
          <a:lstStyle>
            <a:lvl1pPr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US" altLang="en-US" sz="700">
                <a:solidFill>
                  <a:srgbClr val="FFFFFF"/>
                </a:solidFill>
                <a:latin typeface="Arial" charset="0"/>
              </a:rPr>
              <a:t>Do not reproduce without permission</a:t>
            </a:r>
          </a:p>
        </p:txBody>
      </p:sp>
      <p:sp>
        <p:nvSpPr>
          <p:cNvPr id="4802566" name="Rectangle 6">
            <a:extLst>
              <a:ext uri="{FF2B5EF4-FFF2-40B4-BE49-F238E27FC236}">
                <a16:creationId xmlns:a16="http://schemas.microsoft.com/office/drawing/2014/main" id="{40F7A863-0613-EC4A-BB6C-2E2831E4C6D2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7411245" y="5253831"/>
            <a:ext cx="3078162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66" tIns="46033" rIns="92066" bIns="46033"/>
          <a:lstStyle>
            <a:lvl1pPr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defRPr/>
            </a:pPr>
            <a:fld id="{369DFEA4-047C-EA4C-8824-E4C9F7A4D08D}" type="slidenum">
              <a:rPr lang="en-US" altLang="en-US" sz="1600" b="1" i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urier New" charset="0"/>
              </a:rPr>
              <a:pPr>
                <a:defRPr/>
              </a:pPr>
              <a:t>‹#›</a:t>
            </a:fld>
            <a:r>
              <a:rPr lang="en-US" altLang="en-US" sz="1800" b="1">
                <a:solidFill>
                  <a:srgbClr val="808080"/>
                </a:solidFill>
                <a:latin typeface="Arial" charset="0"/>
              </a:rPr>
              <a:t> - </a:t>
            </a:r>
            <a:r>
              <a:rPr lang="en-US" altLang="en-US" sz="1000" b="1">
                <a:solidFill>
                  <a:srgbClr val="969696"/>
                </a:solidFill>
                <a:latin typeface="Arial" charset="0"/>
              </a:rPr>
              <a:t>Lectures.GersteinLab.org</a:t>
            </a:r>
            <a:r>
              <a:rPr lang="en-US" altLang="en-US" sz="400">
                <a:solidFill>
                  <a:srgbClr val="808080"/>
                </a:solidFill>
                <a:latin typeface="Arial" charset="0"/>
              </a:rPr>
              <a:t> </a:t>
            </a:r>
            <a:r>
              <a:rPr lang="en-US" altLang="en-US" sz="300">
                <a:solidFill>
                  <a:srgbClr val="000000"/>
                </a:solidFill>
                <a:latin typeface="Arial" charset="0"/>
              </a:rPr>
              <a:t>(c) '09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1" r:id="rId1"/>
    <p:sldLayoutId id="2147484382" r:id="rId2"/>
    <p:sldLayoutId id="2147484383" r:id="rId3"/>
    <p:sldLayoutId id="2147484384" r:id="rId4"/>
    <p:sldLayoutId id="2147484385" r:id="rId5"/>
    <p:sldLayoutId id="2147484386" r:id="rId6"/>
    <p:sldLayoutId id="2147484387" r:id="rId7"/>
    <p:sldLayoutId id="2147484388" r:id="rId8"/>
    <p:sldLayoutId id="2147484389" r:id="rId9"/>
    <p:sldLayoutId id="2147484390" r:id="rId10"/>
    <p:sldLayoutId id="2147484391" r:id="rId11"/>
    <p:sldLayoutId id="2147484392" r:id="rId12"/>
  </p:sldLayoutIdLst>
  <p:transition/>
  <p:hf hdr="0" ftr="0" dt="0"/>
  <p:txStyles>
    <p:titleStyle>
      <a:lvl1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2228B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912813" rtl="0" fontAlgn="base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6pPr>
      <a:lvl7pPr marL="914400" algn="ctr" defTabSz="912813" rtl="0" fontAlgn="base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7pPr>
      <a:lvl8pPr marL="1371600" algn="ctr" defTabSz="912813" rtl="0" fontAlgn="base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8pPr>
      <a:lvl9pPr marL="1828800" algn="ctr" defTabSz="912813" rtl="0" fontAlgn="base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9pPr>
    </p:titleStyle>
    <p:bodyStyle>
      <a:lvl1pPr marL="228600" indent="-228600" algn="l" defTabSz="912813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571500" indent="-228600" algn="l" defTabSz="912813" rtl="0" eaLnBrk="0" fontAlgn="base" hangingPunct="0">
        <a:spcBef>
          <a:spcPct val="20000"/>
        </a:spcBef>
        <a:spcAft>
          <a:spcPct val="0"/>
        </a:spcAft>
        <a:buFont typeface="Lucida Grande" panose="020B0600040502020204" pitchFamily="34" charset="0"/>
        <a:buChar char="-"/>
        <a:defRPr sz="2400">
          <a:solidFill>
            <a:schemeClr val="tx1"/>
          </a:solidFill>
          <a:latin typeface="+mn-lt"/>
          <a:ea typeface="ＭＳ Ｐゴシック" pitchFamily="-65" charset="-128"/>
        </a:defRPr>
      </a:lvl2pPr>
      <a:lvl3pPr marL="912813" indent="-227013" algn="l" defTabSz="912813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</a:defRPr>
      </a:lvl3pPr>
      <a:lvl4pPr marL="1376363" indent="-228600" algn="l" defTabSz="912813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1827213" indent="-228600" algn="l" defTabSz="912813" rtl="0" eaLnBrk="0" fontAlgn="base" hangingPunct="0">
        <a:spcBef>
          <a:spcPct val="20000"/>
        </a:spcBef>
        <a:spcAft>
          <a:spcPct val="0"/>
        </a:spcAft>
        <a:buFont typeface="Lucida Grande" panose="020B0600040502020204" pitchFamily="34" charset="0"/>
        <a:buChar char="*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4600" indent="-228600" algn="l" defTabSz="912813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800" indent="-228600" algn="l" defTabSz="912813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9000" indent="-228600" algn="l" defTabSz="912813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200" indent="-228600" algn="l" defTabSz="912813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Placeholder 1">
            <a:extLst>
              <a:ext uri="{FF2B5EF4-FFF2-40B4-BE49-F238E27FC236}">
                <a16:creationId xmlns:a16="http://schemas.microsoft.com/office/drawing/2014/main" id="{7DC853E6-195B-794E-84A3-35FD36DD93C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5363" name="Text Placeholder 2">
            <a:extLst>
              <a:ext uri="{FF2B5EF4-FFF2-40B4-BE49-F238E27FC236}">
                <a16:creationId xmlns:a16="http://schemas.microsoft.com/office/drawing/2014/main" id="{37282549-823D-0648-950C-68E30AB753F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622F9C-FB12-B54D-8B07-0C31989A30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FFFFFF"/>
                </a:solidFill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70DDF5DE-7BF8-E743-A181-55077FE938C7}" type="datetime1">
              <a:rPr lang="en-US" altLang="en-US" smtClean="0"/>
              <a:t>4/25/21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980656-8771-854B-912C-22EBE8BD9D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795B2-3F43-9C45-A9AF-559E947903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9402D139-7CDA-344A-BCC7-03EA6C41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393" r:id="rId1"/>
    <p:sldLayoutId id="2147484394" r:id="rId2"/>
    <p:sldLayoutId id="2147484395" r:id="rId3"/>
    <p:sldLayoutId id="2147484396" r:id="rId4"/>
    <p:sldLayoutId id="2147484397" r:id="rId5"/>
    <p:sldLayoutId id="2147484398" r:id="rId6"/>
    <p:sldLayoutId id="2147484399" r:id="rId7"/>
    <p:sldLayoutId id="2147484400" r:id="rId8"/>
    <p:sldLayoutId id="2147484401" r:id="rId9"/>
    <p:sldLayoutId id="2147484402" r:id="rId10"/>
    <p:sldLayoutId id="214748440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Placeholder 1">
            <a:extLst>
              <a:ext uri="{FF2B5EF4-FFF2-40B4-BE49-F238E27FC236}">
                <a16:creationId xmlns:a16="http://schemas.microsoft.com/office/drawing/2014/main" id="{9B431065-1A7F-C548-B280-E933EB942C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7651" name="Text Placeholder 2">
            <a:extLst>
              <a:ext uri="{FF2B5EF4-FFF2-40B4-BE49-F238E27FC236}">
                <a16:creationId xmlns:a16="http://schemas.microsoft.com/office/drawing/2014/main" id="{E8C83C12-BECB-EA49-91A4-D889618F5D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8F2B7-E713-954D-9037-8C7741F0CF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AA19BC2-43ED-2947-A15A-251E2CE0BFE7}" type="datetime1">
              <a:rPr lang="en-US" smtClean="0"/>
              <a:t>4/25/21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05CE46-B5E6-F142-9A8C-9003A3B3B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0735FD-0B6F-8443-8184-8764FBA23D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8EAC0F2-831A-284A-818F-257AFA9BAC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04" r:id="rId1"/>
    <p:sldLayoutId id="2147484405" r:id="rId2"/>
    <p:sldLayoutId id="2147484406" r:id="rId3"/>
    <p:sldLayoutId id="2147484407" r:id="rId4"/>
    <p:sldLayoutId id="2147484408" r:id="rId5"/>
    <p:sldLayoutId id="2147484409" r:id="rId6"/>
    <p:sldLayoutId id="2147484410" r:id="rId7"/>
    <p:sldLayoutId id="2147484411" r:id="rId8"/>
    <p:sldLayoutId id="2147484412" r:id="rId9"/>
    <p:sldLayoutId id="2147484413" r:id="rId10"/>
    <p:sldLayoutId id="2147484414" r:id="rId11"/>
  </p:sldLayoutIdLst>
  <p:hf hdr="0" ft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Placeholder 1">
            <a:extLst>
              <a:ext uri="{FF2B5EF4-FFF2-40B4-BE49-F238E27FC236}">
                <a16:creationId xmlns:a16="http://schemas.microsoft.com/office/drawing/2014/main" id="{AFAD7D5B-2E5E-1F4D-8C7D-276550FF92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9939" name="Text Placeholder 2">
            <a:extLst>
              <a:ext uri="{FF2B5EF4-FFF2-40B4-BE49-F238E27FC236}">
                <a16:creationId xmlns:a16="http://schemas.microsoft.com/office/drawing/2014/main" id="{3E2DA9A0-78B9-B54C-8E25-AB0FABE648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AD733E-72AD-E141-9852-8179FD0134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"/>
              </a:defRPr>
            </a:lvl1pPr>
          </a:lstStyle>
          <a:p>
            <a:pPr>
              <a:defRPr/>
            </a:pPr>
            <a:fld id="{FA30C2F3-6B39-3441-BDD2-C11D06EFC8DB}" type="datetime1">
              <a:rPr lang="en-US" smtClean="0"/>
              <a:t>4/25/21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C9A885-41E9-5B4E-8195-705293F76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6E19C2-E24D-F64C-A68C-2B65FF4921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"/>
              </a:defRPr>
            </a:lvl1pPr>
          </a:lstStyle>
          <a:p>
            <a:pPr>
              <a:defRPr/>
            </a:pPr>
            <a:fld id="{DAA6384B-958C-254F-9BCE-34B5A62545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16" r:id="rId1"/>
    <p:sldLayoutId id="2147484417" r:id="rId2"/>
    <p:sldLayoutId id="2147484418" r:id="rId3"/>
    <p:sldLayoutId id="2147484419" r:id="rId4"/>
    <p:sldLayoutId id="2147484420" r:id="rId5"/>
    <p:sldLayoutId id="2147484421" r:id="rId6"/>
    <p:sldLayoutId id="2147484422" r:id="rId7"/>
    <p:sldLayoutId id="2147484423" r:id="rId8"/>
    <p:sldLayoutId id="2147484424" r:id="rId9"/>
    <p:sldLayoutId id="2147484425" r:id="rId10"/>
    <p:sldLayoutId id="2147484426" r:id="rId11"/>
    <p:sldLayoutId id="2147484427" r:id="rId12"/>
  </p:sldLayoutIdLst>
  <p:hf hdr="0" ftr="0" dt="0"/>
  <p:txStyles>
    <p:titleStyle>
      <a:lvl1pPr algn="l" defTabSz="684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4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4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4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4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69863" indent="-169863" algn="l" defTabSz="684213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2763" indent="-169863" algn="l" defTabSz="68421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5663" indent="-169863" algn="l" defTabSz="68421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563" indent="-169863" algn="l" defTabSz="68421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463" indent="-169863" algn="l" defTabSz="68421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>
            <a:extLst>
              <a:ext uri="{FF2B5EF4-FFF2-40B4-BE49-F238E27FC236}">
                <a16:creationId xmlns:a16="http://schemas.microsoft.com/office/drawing/2014/main" id="{BA4674C9-09EB-3F4C-8A52-3EA37A23F1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6185"/>
            <a:ext cx="7886700" cy="1325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980D17-5162-1B44-A7F7-AEEC3EF3D3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6684"/>
            <a:ext cx="78867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33F6B8-3610-B545-AAD8-35F2AE0421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"/>
                <a:sym typeface="Arial"/>
              </a:defRPr>
            </a:lvl1pPr>
          </a:lstStyle>
          <a:p>
            <a:pPr>
              <a:defRPr/>
            </a:pPr>
            <a:fld id="{EACE4701-9929-D447-AAA6-FA333F61DC52}" type="datetime1">
              <a:rPr lang="en-US" smtClean="0"/>
              <a:t>4/25/21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C1F5B4-16D8-CA4F-BB8C-D74BA7C9CE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"/>
                <a:sym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504FEA-9464-0344-A8CC-E0B0BB740E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"/>
                <a:sym typeface="Arial"/>
              </a:defRPr>
            </a:lvl1pPr>
          </a:lstStyle>
          <a:p>
            <a:pPr>
              <a:defRPr/>
            </a:pPr>
            <a:fld id="{4537FB61-2010-4B4B-AA8C-1F74BB7D2B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765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9" r:id="rId1"/>
    <p:sldLayoutId id="2147484430" r:id="rId2"/>
    <p:sldLayoutId id="2147484431" r:id="rId3"/>
    <p:sldLayoutId id="2147484432" r:id="rId4"/>
    <p:sldLayoutId id="2147484433" r:id="rId5"/>
    <p:sldLayoutId id="2147484434" r:id="rId6"/>
    <p:sldLayoutId id="2147484435" r:id="rId7"/>
    <p:sldLayoutId id="2147484436" r:id="rId8"/>
    <p:sldLayoutId id="2147484437" r:id="rId9"/>
    <p:sldLayoutId id="2147484438" r:id="rId10"/>
    <p:sldLayoutId id="2147484439" r:id="rId11"/>
    <p:sldLayoutId id="2147484440" r:id="rId12"/>
    <p:sldLayoutId id="2147484441" r:id="rId13"/>
  </p:sldLayoutIdLst>
  <p:hf hdr="0" ftr="0" dt="0"/>
  <p:txStyles>
    <p:titleStyle>
      <a:lvl1pPr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69863" indent="-169863" algn="l" defTabSz="684213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2763" indent="-169863" algn="l" defTabSz="684213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5663" indent="-169863" algn="l" defTabSz="684213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563" indent="-169863" algn="l" defTabSz="684213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463" indent="-169863" algn="l" defTabSz="684213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.png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7.bin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4.png"/><Relationship Id="rId5" Type="http://schemas.openxmlformats.org/officeDocument/2006/relationships/image" Target="../media/image1.png"/><Relationship Id="rId15" Type="http://schemas.openxmlformats.org/officeDocument/2006/relationships/image" Target="../media/image6.png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3.png"/><Relationship Id="rId14" Type="http://schemas.openxmlformats.org/officeDocument/2006/relationships/oleObject" Target="../embeddings/oleObject6.bin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273" name="Object 2">
            <a:extLst>
              <a:ext uri="{FF2B5EF4-FFF2-40B4-BE49-F238E27FC236}">
                <a16:creationId xmlns:a16="http://schemas.microsoft.com/office/drawing/2014/main" id="{D821D5B6-5B67-6D4E-8D74-EB295E787F7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" y="3962400"/>
          <a:ext cx="2286000" cy="2017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67" name="Image" r:id="rId4" imgW="2590800" imgH="2286000" progId="Photoshop.Image.5">
                  <p:embed/>
                </p:oleObj>
              </mc:Choice>
              <mc:Fallback>
                <p:oleObj name="Image" r:id="rId4" imgW="2590800" imgH="2286000" progId="Photoshop.Image.5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3962400"/>
                        <a:ext cx="2286000" cy="2017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274" name="Rectangle 4">
            <a:extLst>
              <a:ext uri="{FF2B5EF4-FFF2-40B4-BE49-F238E27FC236}">
                <a16:creationId xmlns:a16="http://schemas.microsoft.com/office/drawing/2014/main" id="{E928B716-A33C-024B-908E-5836F6A1A4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715000"/>
            <a:ext cx="6400800" cy="990600"/>
          </a:xfrm>
        </p:spPr>
        <p:txBody>
          <a:bodyPr/>
          <a:lstStyle/>
          <a:p>
            <a:pPr eaLnBrk="1" hangingPunct="1"/>
            <a:r>
              <a:rPr lang="en-US" altLang="en-US" sz="1400" dirty="0">
                <a:solidFill>
                  <a:srgbClr val="898989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Mark Gerstein, Yale University</a:t>
            </a:r>
            <a:br>
              <a:rPr lang="en-US" altLang="en-US" sz="1400" dirty="0">
                <a:solidFill>
                  <a:srgbClr val="898989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r>
              <a:rPr lang="en-US" altLang="en-US" sz="1800" dirty="0" err="1">
                <a:solidFill>
                  <a:srgbClr val="898989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gersteinlab.org</a:t>
            </a:r>
            <a:r>
              <a:rPr lang="en-US" altLang="en-US" sz="1800" dirty="0">
                <a:solidFill>
                  <a:srgbClr val="898989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/courses/452</a:t>
            </a:r>
          </a:p>
          <a:p>
            <a:pPr eaLnBrk="1" hangingPunct="1"/>
            <a:r>
              <a:rPr lang="en-US" altLang="en-US" sz="1400" dirty="0">
                <a:solidFill>
                  <a:srgbClr val="898989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(last edit in spring ’21, pack #9e, final)</a:t>
            </a:r>
          </a:p>
        </p:txBody>
      </p:sp>
      <p:sp>
        <p:nvSpPr>
          <p:cNvPr id="54275" name="Rectangle 5">
            <a:extLst>
              <a:ext uri="{FF2B5EF4-FFF2-40B4-BE49-F238E27FC236}">
                <a16:creationId xmlns:a16="http://schemas.microsoft.com/office/drawing/2014/main" id="{86F41F57-7473-8143-A132-F754C8F3F5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65032" y="304800"/>
            <a:ext cx="587375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54276" name="Object 3">
            <a:extLst>
              <a:ext uri="{FF2B5EF4-FFF2-40B4-BE49-F238E27FC236}">
                <a16:creationId xmlns:a16="http://schemas.microsoft.com/office/drawing/2014/main" id="{7479B66A-17E0-5A4B-99BF-AAD6B225739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138988" y="3810000"/>
          <a:ext cx="1547812" cy="213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68" name="Image" r:id="rId6" imgW="1714500" imgH="2362200" progId="Photoshop.Image.5">
                  <p:embed/>
                </p:oleObj>
              </mc:Choice>
              <mc:Fallback>
                <p:oleObj name="Image" r:id="rId6" imgW="1714500" imgH="2362200" progId="Photoshop.Image.5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38988" y="3810000"/>
                        <a:ext cx="1547812" cy="213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277" name="Object 4">
            <a:extLst>
              <a:ext uri="{FF2B5EF4-FFF2-40B4-BE49-F238E27FC236}">
                <a16:creationId xmlns:a16="http://schemas.microsoft.com/office/drawing/2014/main" id="{9160F457-363A-1547-9EBC-BAC5E8BA838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620000" y="1600200"/>
          <a:ext cx="1127125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69" name="Image" r:id="rId8" imgW="622300" imgH="673100" progId="Photoshop.Image.5">
                  <p:embed/>
                </p:oleObj>
              </mc:Choice>
              <mc:Fallback>
                <p:oleObj name="Image" r:id="rId8" imgW="622300" imgH="673100" progId="Photoshop.Image.5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0" y="1600200"/>
                        <a:ext cx="1127125" cy="121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278" name="Object 5">
            <a:extLst>
              <a:ext uri="{FF2B5EF4-FFF2-40B4-BE49-F238E27FC236}">
                <a16:creationId xmlns:a16="http://schemas.microsoft.com/office/drawing/2014/main" id="{F8737E08-87C7-2641-A34F-254021C34EE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" y="1524000"/>
          <a:ext cx="2362200" cy="1906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70" name="Image" r:id="rId10" imgW="1714500" imgH="1384300" progId="Photoshop.Image.5">
                  <p:embed/>
                </p:oleObj>
              </mc:Choice>
              <mc:Fallback>
                <p:oleObj name="Image" r:id="rId10" imgW="1714500" imgH="1384300" progId="Photoshop.Image.5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1524000"/>
                        <a:ext cx="2362200" cy="1906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279" name="Object 6">
            <a:extLst>
              <a:ext uri="{FF2B5EF4-FFF2-40B4-BE49-F238E27FC236}">
                <a16:creationId xmlns:a16="http://schemas.microsoft.com/office/drawing/2014/main" id="{7CF8BEA8-F20E-A84A-BE4B-C3366488E4A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52600" y="2825750"/>
          <a:ext cx="1447800" cy="143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71" name="Image" r:id="rId12" imgW="3492500" imgH="3460750" progId="Photoshop.Image.5">
                  <p:embed/>
                </p:oleObj>
              </mc:Choice>
              <mc:Fallback>
                <p:oleObj name="Image" r:id="rId12" imgW="3492500" imgH="3460750" progId="Photoshop.Image.5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2825750"/>
                        <a:ext cx="1447800" cy="1435100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280" name="Object 7">
            <a:extLst>
              <a:ext uri="{FF2B5EF4-FFF2-40B4-BE49-F238E27FC236}">
                <a16:creationId xmlns:a16="http://schemas.microsoft.com/office/drawing/2014/main" id="{7D21D2B8-69C6-1C44-BE4F-120C2A60CCE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48400" y="2838450"/>
          <a:ext cx="1374775" cy="140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72" name="Image" r:id="rId14" imgW="965200" imgH="990600" progId="Photoshop.Image.5">
                  <p:embed/>
                </p:oleObj>
              </mc:Choice>
              <mc:Fallback>
                <p:oleObj name="Image" r:id="rId14" imgW="965200" imgH="990600" progId="Photoshop.Image.5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8400" y="2838450"/>
                        <a:ext cx="1374775" cy="1409700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281" name="Object 8">
            <a:extLst>
              <a:ext uri="{FF2B5EF4-FFF2-40B4-BE49-F238E27FC236}">
                <a16:creationId xmlns:a16="http://schemas.microsoft.com/office/drawing/2014/main" id="{BD18AE9E-B641-734E-8947-3FFB45DB35E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11638" y="1905000"/>
          <a:ext cx="1025525" cy="327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73" name="Image" r:id="rId16" imgW="596900" imgH="1905000" progId="Photoshop.Image.5">
                  <p:embed/>
                </p:oleObj>
              </mc:Choice>
              <mc:Fallback>
                <p:oleObj name="Image" r:id="rId16" imgW="596900" imgH="1905000" progId="Photoshop.Image.5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1638" y="1905000"/>
                        <a:ext cx="1025525" cy="3276600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642" name="Rectangle 3">
            <a:extLst>
              <a:ext uri="{FF2B5EF4-FFF2-40B4-BE49-F238E27FC236}">
                <a16:creationId xmlns:a16="http://schemas.microsoft.com/office/drawing/2014/main" id="{D9330EE6-20D3-AB4D-B752-AF3CC60B182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09600" y="304800"/>
            <a:ext cx="81534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200" dirty="0">
                <a:solidFill>
                  <a:srgbClr val="000000"/>
                </a:solidFill>
                <a:latin typeface="Arial" charset="0"/>
              </a:rPr>
              <a:t>Biomed. Data Science:</a:t>
            </a:r>
            <a:br>
              <a:rPr lang="en-US" sz="4800" dirty="0">
                <a:solidFill>
                  <a:srgbClr val="000000"/>
                </a:solidFill>
                <a:latin typeface="Arial" charset="0"/>
              </a:rPr>
            </a:br>
            <a:r>
              <a:rPr lang="en-US" sz="4800" dirty="0">
                <a:solidFill>
                  <a:srgbClr val="000000"/>
                </a:solidFill>
                <a:latin typeface="Arial" charset="0"/>
              </a:rPr>
              <a:t>Unsupervised Datamining E:</a:t>
            </a:r>
            <a:br>
              <a:rPr lang="en-US" sz="4800" dirty="0">
                <a:solidFill>
                  <a:srgbClr val="000000"/>
                </a:solidFill>
                <a:latin typeface="Arial" charset="0"/>
              </a:rPr>
            </a:br>
            <a:r>
              <a:rPr lang="en-US" sz="4800" dirty="0">
                <a:solidFill>
                  <a:srgbClr val="000000"/>
                </a:solidFill>
                <a:latin typeface="Arial" charset="0"/>
              </a:rPr>
              <a:t>LDA &amp; </a:t>
            </a:r>
            <a:r>
              <a:rPr lang="en-US" sz="4800" dirty="0" err="1">
                <a:solidFill>
                  <a:srgbClr val="000000"/>
                </a:solidFill>
                <a:latin typeface="Arial" charset="0"/>
              </a:rPr>
              <a:t>tSNE</a:t>
            </a: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 spd="slow" advTm="32048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Title 2">
            <a:extLst>
              <a:ext uri="{FF2B5EF4-FFF2-40B4-BE49-F238E27FC236}">
                <a16:creationId xmlns:a16="http://schemas.microsoft.com/office/drawing/2014/main" id="{B53E3947-9552-E94E-82C7-1F50EF4AEF2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Unsupervised Mining</a:t>
            </a:r>
          </a:p>
        </p:txBody>
      </p:sp>
      <p:sp>
        <p:nvSpPr>
          <p:cNvPr id="210946" name="Subtitle 3">
            <a:extLst>
              <a:ext uri="{FF2B5EF4-FFF2-40B4-BE49-F238E27FC236}">
                <a16:creationId xmlns:a16="http://schemas.microsoft.com/office/drawing/2014/main" id="{ADDC4EA6-EF9D-7A46-A291-2757F7B752D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 err="1">
                <a:latin typeface="Arial" charset="0"/>
                <a:ea typeface="+mn-ea"/>
                <a:cs typeface="+mn-cs"/>
              </a:rPr>
              <a:t>tSNE</a:t>
            </a:r>
            <a:endParaRPr lang="en-US" dirty="0">
              <a:latin typeface="Arial" charset="0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4A58D42-A99E-8D4A-A468-FBD9B7976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C0A8E8-61E9-C64B-B41C-34A744AEA18F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Title 1">
            <a:extLst>
              <a:ext uri="{FF2B5EF4-FFF2-40B4-BE49-F238E27FC236}">
                <a16:creationId xmlns:a16="http://schemas.microsoft.com/office/drawing/2014/main" id="{08FC0571-07C6-4F41-948A-25198F476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88900"/>
            <a:ext cx="82296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tSNE</a:t>
            </a:r>
          </a:p>
        </p:txBody>
      </p:sp>
      <p:grpSp>
        <p:nvGrpSpPr>
          <p:cNvPr id="152578" name="Group 3">
            <a:extLst>
              <a:ext uri="{FF2B5EF4-FFF2-40B4-BE49-F238E27FC236}">
                <a16:creationId xmlns:a16="http://schemas.microsoft.com/office/drawing/2014/main" id="{547A7DA7-94DC-C542-8EF2-0EF0A3D65B70}"/>
              </a:ext>
            </a:extLst>
          </p:cNvPr>
          <p:cNvGrpSpPr>
            <a:grpSpLocks/>
          </p:cNvGrpSpPr>
          <p:nvPr/>
        </p:nvGrpSpPr>
        <p:grpSpPr bwMode="auto">
          <a:xfrm>
            <a:off x="0" y="1249363"/>
            <a:ext cx="9144000" cy="4876800"/>
            <a:chOff x="0" y="1495096"/>
            <a:chExt cx="9144000" cy="4876800"/>
          </a:xfrm>
        </p:grpSpPr>
        <p:pic>
          <p:nvPicPr>
            <p:cNvPr id="152582" name="Picture 4">
              <a:extLst>
                <a:ext uri="{FF2B5EF4-FFF2-40B4-BE49-F238E27FC236}">
                  <a16:creationId xmlns:a16="http://schemas.microsoft.com/office/drawing/2014/main" id="{AF375DE4-8FA3-9B4F-9C71-D167633304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495096"/>
              <a:ext cx="9144000" cy="4876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2583" name="TextBox 5">
              <a:extLst>
                <a:ext uri="{FF2B5EF4-FFF2-40B4-BE49-F238E27FC236}">
                  <a16:creationId xmlns:a16="http://schemas.microsoft.com/office/drawing/2014/main" id="{0CFFD6B2-B764-F64E-AAEF-93F6A52862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87360" y="1839309"/>
              <a:ext cx="854721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00" b="1"/>
                <a:t>original data</a:t>
              </a:r>
            </a:p>
          </p:txBody>
        </p:sp>
      </p:grpSp>
      <p:sp>
        <p:nvSpPr>
          <p:cNvPr id="152579" name="Rectangle 6">
            <a:extLst>
              <a:ext uri="{FF2B5EF4-FFF2-40B4-BE49-F238E27FC236}">
                <a16:creationId xmlns:a16="http://schemas.microsoft.com/office/drawing/2014/main" id="{4E836681-FEB9-9546-8E29-7D62C752B2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713" y="5765800"/>
            <a:ext cx="79454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HoeflerText-Regular" panose="02030602050506020203" pitchFamily="18" charset="77"/>
              </a:rPr>
              <a:t>hyperparameters ‘perplexity’ really matter; </a:t>
            </a:r>
            <a:r>
              <a:rPr lang="en-US" altLang="en-US" sz="1800"/>
              <a:t>Cluster sizes in a t-SNE plot mean nothing; Distances between clusters might not mean anything</a:t>
            </a:r>
          </a:p>
        </p:txBody>
      </p:sp>
      <p:sp>
        <p:nvSpPr>
          <p:cNvPr id="152580" name="Rectangle 7">
            <a:extLst>
              <a:ext uri="{FF2B5EF4-FFF2-40B4-BE49-F238E27FC236}">
                <a16:creationId xmlns:a16="http://schemas.microsoft.com/office/drawing/2014/main" id="{FF69F321-F46B-7241-AFA9-19A5268DAC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363" y="6467020"/>
            <a:ext cx="79454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 dirty="0"/>
              <a:t>https://</a:t>
            </a:r>
            <a:r>
              <a:rPr lang="en-US" altLang="en-US" sz="1000" dirty="0" err="1"/>
              <a:t>distill.pub</a:t>
            </a:r>
            <a:r>
              <a:rPr lang="en-US" altLang="en-US" sz="1000" dirty="0"/>
              <a:t>/2016/misread-</a:t>
            </a:r>
            <a:r>
              <a:rPr lang="en-US" altLang="en-US" sz="1000" dirty="0" err="1"/>
              <a:t>tsne</a:t>
            </a:r>
            <a:r>
              <a:rPr lang="en-US" altLang="en-US" sz="1000" dirty="0"/>
              <a:t>/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 dirty="0"/>
              <a:t>https://</a:t>
            </a:r>
            <a:r>
              <a:rPr lang="en-US" altLang="en-US" sz="1000" dirty="0" err="1"/>
              <a:t>scikit-learn.org</a:t>
            </a:r>
            <a:r>
              <a:rPr lang="en-US" altLang="en-US" sz="1000" dirty="0"/>
              <a:t>/stable/</a:t>
            </a:r>
            <a:r>
              <a:rPr lang="en-US" altLang="en-US" sz="1000" dirty="0" err="1"/>
              <a:t>auto_examples</a:t>
            </a:r>
            <a:r>
              <a:rPr lang="en-US" altLang="en-US" sz="1000" dirty="0"/>
              <a:t>/manifold/plot_t_sne_perplexity.html#sphx-glr-auto-examples-manifold-plot-t-sne-perplexity-py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52D507A-A5C6-BD44-9B1F-2DC505174A56}"/>
              </a:ext>
            </a:extLst>
          </p:cNvPr>
          <p:cNvSpPr/>
          <p:nvPr/>
        </p:nvSpPr>
        <p:spPr>
          <a:xfrm>
            <a:off x="457200" y="809350"/>
            <a:ext cx="8541539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222222"/>
                </a:solidFill>
                <a:highlight>
                  <a:srgbClr val="FFFF00"/>
                </a:highlight>
                <a:latin typeface="Roboto"/>
              </a:rPr>
              <a:t>a technique for dimensionality reduction that is particularly well suited for the visualization of high-dimensional datasets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331953-8615-1B43-B1A4-5A03C999B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DC78E0-C599-524C-964A-B99D59CCCC09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Title 1">
            <a:extLst>
              <a:ext uri="{FF2B5EF4-FFF2-40B4-BE49-F238E27FC236}">
                <a16:creationId xmlns:a16="http://schemas.microsoft.com/office/drawing/2014/main" id="{D185C784-9AA1-D346-A6CF-AC1469770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3825"/>
            <a:ext cx="8229600" cy="1143000"/>
          </a:xfrm>
        </p:spPr>
        <p:txBody>
          <a:bodyPr/>
          <a:lstStyle/>
          <a:p>
            <a:r>
              <a:rPr lang="en-US" altLang="en-US" sz="2400">
                <a:ea typeface="ＭＳ Ｐゴシック" panose="020B0600070205080204" pitchFamily="34" charset="-128"/>
              </a:rPr>
              <a:t>Example: t-SNE clustering of </a:t>
            </a:r>
            <a:r>
              <a:rPr lang="en-US" altLang="en-US" sz="2400" b="1">
                <a:ea typeface="ＭＳ Ｐゴシック" panose="020B0600070205080204" pitchFamily="34" charset="-128"/>
              </a:rPr>
              <a:t>14,685 </a:t>
            </a:r>
            <a:r>
              <a:rPr lang="en-US" altLang="en-US" sz="2400">
                <a:ea typeface="ＭＳ Ｐゴシック" panose="020B0600070205080204" pitchFamily="34" charset="-128"/>
              </a:rPr>
              <a:t>single-cell transcriptomes</a:t>
            </a:r>
          </a:p>
        </p:txBody>
      </p:sp>
      <p:sp>
        <p:nvSpPr>
          <p:cNvPr id="153602" name="Rectangle 9">
            <a:extLst>
              <a:ext uri="{FF2B5EF4-FFF2-40B4-BE49-F238E27FC236}">
                <a16:creationId xmlns:a16="http://schemas.microsoft.com/office/drawing/2014/main" id="{6445BE47-E813-4642-B4E2-C771DC2294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3021" y="6400799"/>
            <a:ext cx="21018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i="1" dirty="0" err="1">
                <a:solidFill>
                  <a:srgbClr val="222222"/>
                </a:solidFill>
                <a:latin typeface="-apple-system"/>
              </a:rPr>
              <a:t>Dulken</a:t>
            </a:r>
            <a:r>
              <a:rPr lang="en-US" altLang="en-US" sz="1200" i="1" dirty="0">
                <a:solidFill>
                  <a:srgbClr val="222222"/>
                </a:solidFill>
                <a:latin typeface="-apple-system"/>
              </a:rPr>
              <a:t>, B.W. et al. nature 2019</a:t>
            </a:r>
            <a:endParaRPr lang="en-US" altLang="en-US" sz="1200" i="1" dirty="0"/>
          </a:p>
        </p:txBody>
      </p:sp>
      <p:pic>
        <p:nvPicPr>
          <p:cNvPr id="153603" name="Picture 10">
            <a:extLst>
              <a:ext uri="{FF2B5EF4-FFF2-40B4-BE49-F238E27FC236}">
                <a16:creationId xmlns:a16="http://schemas.microsoft.com/office/drawing/2014/main" id="{DB832F8A-1CF9-044F-9B27-DCB441588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925" y="1087438"/>
            <a:ext cx="6470650" cy="525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D01809-96C7-B345-9012-B5BEC2AB4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DC78E0-C599-524C-964A-B99D59CCCC09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Title 2">
            <a:extLst>
              <a:ext uri="{FF2B5EF4-FFF2-40B4-BE49-F238E27FC236}">
                <a16:creationId xmlns:a16="http://schemas.microsoft.com/office/drawing/2014/main" id="{B53E3947-9552-E94E-82C7-1F50EF4AEF2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Unsupervised Mining</a:t>
            </a:r>
          </a:p>
        </p:txBody>
      </p:sp>
      <p:sp>
        <p:nvSpPr>
          <p:cNvPr id="210946" name="Subtitle 3">
            <a:extLst>
              <a:ext uri="{FF2B5EF4-FFF2-40B4-BE49-F238E27FC236}">
                <a16:creationId xmlns:a16="http://schemas.microsoft.com/office/drawing/2014/main" id="{ADDC4EA6-EF9D-7A46-A291-2757F7B752D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>
                <a:latin typeface="Arial" charset="0"/>
                <a:ea typeface="+mn-ea"/>
                <a:cs typeface="+mn-cs"/>
              </a:rPr>
              <a:t>Comparisons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77B61AE-957C-E84E-BA9B-20D1477C1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C0A8E8-61E9-C64B-B41C-34A744AEA18F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64499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Google Shape;101;p17">
            <a:extLst>
              <a:ext uri="{FF2B5EF4-FFF2-40B4-BE49-F238E27FC236}">
                <a16:creationId xmlns:a16="http://schemas.microsoft.com/office/drawing/2014/main" id="{AA080B90-D21C-3A47-AA14-5DF5B8BF8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150" y="330200"/>
            <a:ext cx="8521700" cy="1012825"/>
          </a:xfrm>
        </p:spPr>
        <p:txBody>
          <a:bodyPr/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ea typeface="ＭＳ Ｐゴシック" panose="020B0600070205080204" pitchFamily="34" charset="-128"/>
              </a:rPr>
              <a:t>Comparison on real datasets 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(melanoma scRNA-seq dataset)</a:t>
            </a:r>
          </a:p>
        </p:txBody>
      </p:sp>
      <p:pic>
        <p:nvPicPr>
          <p:cNvPr id="166914" name="Picture 1">
            <a:extLst>
              <a:ext uri="{FF2B5EF4-FFF2-40B4-BE49-F238E27FC236}">
                <a16:creationId xmlns:a16="http://schemas.microsoft.com/office/drawing/2014/main" id="{7B4E902B-4AF7-5F4B-9BA5-75F364EAB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" y="2346325"/>
            <a:ext cx="1565275" cy="356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15" name="Picture 2">
            <a:extLst>
              <a:ext uri="{FF2B5EF4-FFF2-40B4-BE49-F238E27FC236}">
                <a16:creationId xmlns:a16="http://schemas.microsoft.com/office/drawing/2014/main" id="{BF831877-24FA-CB47-A54D-C485565A0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713" y="2346325"/>
            <a:ext cx="1485900" cy="356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16" name="Picture 3">
            <a:extLst>
              <a:ext uri="{FF2B5EF4-FFF2-40B4-BE49-F238E27FC236}">
                <a16:creationId xmlns:a16="http://schemas.microsoft.com/office/drawing/2014/main" id="{A614A2FF-3822-4545-9BEB-7806C1F95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225" y="2346325"/>
            <a:ext cx="1450975" cy="356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6917" name="TextBox 4">
            <a:extLst>
              <a:ext uri="{FF2B5EF4-FFF2-40B4-BE49-F238E27FC236}">
                <a16:creationId xmlns:a16="http://schemas.microsoft.com/office/drawing/2014/main" id="{40C8A23D-FB42-1E4B-975C-92FD6FC91E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8238" y="2038350"/>
            <a:ext cx="558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PCA</a:t>
            </a:r>
          </a:p>
        </p:txBody>
      </p:sp>
      <p:sp>
        <p:nvSpPr>
          <p:cNvPr id="166918" name="TextBox 5">
            <a:extLst>
              <a:ext uri="{FF2B5EF4-FFF2-40B4-BE49-F238E27FC236}">
                <a16:creationId xmlns:a16="http://schemas.microsoft.com/office/drawing/2014/main" id="{DBEE89E1-D51B-E94E-A1EC-B0D92DB4F6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6400" y="2038350"/>
            <a:ext cx="787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Seurat</a:t>
            </a:r>
          </a:p>
        </p:txBody>
      </p:sp>
      <p:sp>
        <p:nvSpPr>
          <p:cNvPr id="166919" name="TextBox 8">
            <a:extLst>
              <a:ext uri="{FF2B5EF4-FFF2-40B4-BE49-F238E27FC236}">
                <a16:creationId xmlns:a16="http://schemas.microsoft.com/office/drawing/2014/main" id="{6CD25ADF-54DC-A649-8E53-D0CA1768AD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6488" y="2038350"/>
            <a:ext cx="5635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RCA</a:t>
            </a:r>
          </a:p>
        </p:txBody>
      </p:sp>
      <p:sp>
        <p:nvSpPr>
          <p:cNvPr id="166920" name="TextBox 6">
            <a:extLst>
              <a:ext uri="{FF2B5EF4-FFF2-40B4-BE49-F238E27FC236}">
                <a16:creationId xmlns:a16="http://schemas.microsoft.com/office/drawing/2014/main" id="{EE70AEC4-9D99-864E-9182-BFD6DCDE7271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-675481" y="4729957"/>
            <a:ext cx="22828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Hierarchical Clustering</a:t>
            </a:r>
          </a:p>
        </p:txBody>
      </p:sp>
      <p:sp>
        <p:nvSpPr>
          <p:cNvPr id="166921" name="TextBox 10">
            <a:extLst>
              <a:ext uri="{FF2B5EF4-FFF2-40B4-BE49-F238E27FC236}">
                <a16:creationId xmlns:a16="http://schemas.microsoft.com/office/drawing/2014/main" id="{43B5564A-7FC2-5841-9E33-B1D32942E712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2804319" y="4729957"/>
            <a:ext cx="22828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Hierarchical Clustering</a:t>
            </a:r>
          </a:p>
        </p:txBody>
      </p:sp>
      <p:sp>
        <p:nvSpPr>
          <p:cNvPr id="166922" name="TextBox 11">
            <a:extLst>
              <a:ext uri="{FF2B5EF4-FFF2-40B4-BE49-F238E27FC236}">
                <a16:creationId xmlns:a16="http://schemas.microsoft.com/office/drawing/2014/main" id="{E8F9099A-472F-C947-BAD6-BE032745594E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5971381" y="4729957"/>
            <a:ext cx="22844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Hierarchical Clustering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104603-314C-8B4E-A940-0983C5A92C64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45367A59-96C0-2B4E-8A73-33D35E5AC2E8}" type="slidenum">
              <a:rPr lang="en" smtClean="0"/>
              <a:pPr>
                <a:defRPr/>
              </a:pPr>
              <a:t>14</a:t>
            </a:fld>
            <a:endParaRPr lang="en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Google Shape;56;p13">
            <a:extLst>
              <a:ext uri="{FF2B5EF4-FFF2-40B4-BE49-F238E27FC236}">
                <a16:creationId xmlns:a16="http://schemas.microsoft.com/office/drawing/2014/main" id="{E889144C-5228-104E-8F53-8A3C131D9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263" y="5586413"/>
            <a:ext cx="8378825" cy="57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FFFFFF"/>
                </a:solidFill>
              </a:rPr>
              <a:t>Reference component analysis of single-cell transcriptomes elucidates cellular heterogeneity in human colorectal tumors. (2017). Nature Genetics, </a:t>
            </a:r>
            <a:r>
              <a:rPr lang="en-US" altLang="en-US" sz="1100" i="1">
                <a:solidFill>
                  <a:srgbClr val="FFFFFF"/>
                </a:solidFill>
              </a:rPr>
              <a:t>49</a:t>
            </a:r>
            <a:r>
              <a:rPr lang="en-US" altLang="en-US" sz="1100">
                <a:solidFill>
                  <a:srgbClr val="FFFFFF"/>
                </a:solidFill>
              </a:rPr>
              <a:t>(5), 708–718. http://doi.org/10.1038/ng.3818</a:t>
            </a:r>
          </a:p>
        </p:txBody>
      </p:sp>
      <p:sp>
        <p:nvSpPr>
          <p:cNvPr id="164866" name="AutoShape 5" descr="\mathbf{X} = \mathbf{U}\mathbf{\Sigma}\mathbf{W}^T">
            <a:extLst>
              <a:ext uri="{FF2B5EF4-FFF2-40B4-BE49-F238E27FC236}">
                <a16:creationId xmlns:a16="http://schemas.microsoft.com/office/drawing/2014/main" id="{B55FDAD0-9E69-A947-AABA-6DB5CF1B85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03688" y="343535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164867" name="Picture 6">
            <a:extLst>
              <a:ext uri="{FF2B5EF4-FFF2-40B4-BE49-F238E27FC236}">
                <a16:creationId xmlns:a16="http://schemas.microsoft.com/office/drawing/2014/main" id="{822BC6D2-892D-9B4F-B1AB-7E9C8CEBD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363" y="4037013"/>
            <a:ext cx="3167062" cy="225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68" name="Picture 9">
            <a:extLst>
              <a:ext uri="{FF2B5EF4-FFF2-40B4-BE49-F238E27FC236}">
                <a16:creationId xmlns:a16="http://schemas.microsoft.com/office/drawing/2014/main" id="{E9C4D37F-1DA8-A84B-9A27-566FE9F81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38" y="3862388"/>
            <a:ext cx="3441700" cy="260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69" name="Picture 12">
            <a:extLst>
              <a:ext uri="{FF2B5EF4-FFF2-40B4-BE49-F238E27FC236}">
                <a16:creationId xmlns:a16="http://schemas.microsoft.com/office/drawing/2014/main" id="{1771BFD0-733C-E04D-B339-4DE04D226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550" y="1200150"/>
            <a:ext cx="2941638" cy="257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70" name="Picture 13">
            <a:extLst>
              <a:ext uri="{FF2B5EF4-FFF2-40B4-BE49-F238E27FC236}">
                <a16:creationId xmlns:a16="http://schemas.microsoft.com/office/drawing/2014/main" id="{90A39521-3A5B-4942-9C11-4FBF72EF8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1243013"/>
            <a:ext cx="3617913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71" name="TextBox 3">
            <a:extLst>
              <a:ext uri="{FF2B5EF4-FFF2-40B4-BE49-F238E27FC236}">
                <a16:creationId xmlns:a16="http://schemas.microsoft.com/office/drawing/2014/main" id="{DA334179-0C89-8640-96DC-9150EC4A1A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8100" y="3351213"/>
            <a:ext cx="23320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/>
              <a:t>PCA</a:t>
            </a:r>
            <a:r>
              <a:rPr lang="en-US" altLang="en-US" sz="1800"/>
              <a:t> 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/>
              <a:t>Rotation</a:t>
            </a:r>
            <a:r>
              <a:rPr lang="en-US" altLang="en-US" sz="1800"/>
              <a:t>=XW(loading) </a:t>
            </a:r>
          </a:p>
        </p:txBody>
      </p:sp>
      <p:sp>
        <p:nvSpPr>
          <p:cNvPr id="164872" name="TextBox 8">
            <a:extLst>
              <a:ext uri="{FF2B5EF4-FFF2-40B4-BE49-F238E27FC236}">
                <a16:creationId xmlns:a16="http://schemas.microsoft.com/office/drawing/2014/main" id="{5DCC51C6-7331-2641-A85C-22C49E4CD9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1650" y="3541713"/>
            <a:ext cx="22367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/>
              <a:t>NMF </a:t>
            </a:r>
            <a:r>
              <a:rPr lang="en-US" altLang="en-US" sz="1800"/>
              <a:t>(rank=3) X=W*H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/>
              <a:t>W</a:t>
            </a:r>
          </a:p>
        </p:txBody>
      </p:sp>
      <p:sp>
        <p:nvSpPr>
          <p:cNvPr id="164873" name="TextBox 10">
            <a:extLst>
              <a:ext uri="{FF2B5EF4-FFF2-40B4-BE49-F238E27FC236}">
                <a16:creationId xmlns:a16="http://schemas.microsoft.com/office/drawing/2014/main" id="{20D4D3B1-84C4-DE4C-AA56-1693C04B8E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9213" y="6211888"/>
            <a:ext cx="20034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/>
              <a:t>LDA</a:t>
            </a:r>
            <a:r>
              <a:rPr lang="en-US" altLang="en-US" sz="1800"/>
              <a:t> K=3, alpha=0.2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l-GR" altLang="en-US" sz="1800" b="1"/>
              <a:t>θ</a:t>
            </a:r>
            <a:endParaRPr lang="en-US" altLang="en-US" sz="1800"/>
          </a:p>
        </p:txBody>
      </p:sp>
      <p:sp>
        <p:nvSpPr>
          <p:cNvPr id="164874" name="TextBox 11">
            <a:extLst>
              <a:ext uri="{FF2B5EF4-FFF2-40B4-BE49-F238E27FC236}">
                <a16:creationId xmlns:a16="http://schemas.microsoft.com/office/drawing/2014/main" id="{67569C93-45AE-DF4D-A92F-AD99CA5631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5188" y="6211888"/>
            <a:ext cx="21574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/>
              <a:t>LDA</a:t>
            </a:r>
            <a:r>
              <a:rPr lang="en-US" altLang="en-US" sz="1800"/>
              <a:t> K=3, alpha=5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l-GR" altLang="en-US" sz="1800" b="1"/>
              <a:t>θ</a:t>
            </a:r>
            <a:endParaRPr lang="en-US" altLang="en-US" sz="1800"/>
          </a:p>
        </p:txBody>
      </p:sp>
      <p:sp>
        <p:nvSpPr>
          <p:cNvPr id="164875" name="TextBox 15">
            <a:extLst>
              <a:ext uri="{FF2B5EF4-FFF2-40B4-BE49-F238E27FC236}">
                <a16:creationId xmlns:a16="http://schemas.microsoft.com/office/drawing/2014/main" id="{0A000F24-81F4-904E-8B4C-F90EAC402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-11113"/>
            <a:ext cx="8166100" cy="1076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/>
              <a:t>Comparison of sparsity using </a:t>
            </a:r>
            <a:r>
              <a:rPr lang="en-US" altLang="en-US" b="1"/>
              <a:t>USArrests</a:t>
            </a:r>
            <a:r>
              <a:rPr lang="en-US" altLang="en-US"/>
              <a:t> dataset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/>
              <a:t>in a three-dimensional space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36D63F2-3B7A-D547-B16D-744036800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93A1FB-1332-384F-B1AC-58AF5627B7AD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Title 2">
            <a:extLst>
              <a:ext uri="{FF2B5EF4-FFF2-40B4-BE49-F238E27FC236}">
                <a16:creationId xmlns:a16="http://schemas.microsoft.com/office/drawing/2014/main" id="{19D9A677-37BC-1340-8E0E-7C88D60A367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Unsupervised Mining</a:t>
            </a:r>
          </a:p>
        </p:txBody>
      </p:sp>
      <p:sp>
        <p:nvSpPr>
          <p:cNvPr id="210946" name="Subtitle 3">
            <a:extLst>
              <a:ext uri="{FF2B5EF4-FFF2-40B4-BE49-F238E27FC236}">
                <a16:creationId xmlns:a16="http://schemas.microsoft.com/office/drawing/2014/main" id="{590B9F15-1D41-7F4E-8CAC-82F78499D0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>
                <a:latin typeface="Arial" charset="0"/>
                <a:ea typeface="+mn-ea"/>
                <a:cs typeface="+mn-cs"/>
              </a:rPr>
              <a:t>LDA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5" name="Picture 4">
            <a:extLst>
              <a:ext uri="{FF2B5EF4-FFF2-40B4-BE49-F238E27FC236}">
                <a16:creationId xmlns:a16="http://schemas.microsoft.com/office/drawing/2014/main" id="{2A5C64D9-34AC-1A4C-809E-669463467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475038"/>
            <a:ext cx="6010275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9746" name="Title 1">
            <a:extLst>
              <a:ext uri="{FF2B5EF4-FFF2-40B4-BE49-F238E27FC236}">
                <a16:creationId xmlns:a16="http://schemas.microsoft.com/office/drawing/2014/main" id="{041FC526-2090-1E4C-AB89-C6CEFA292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150" y="401638"/>
            <a:ext cx="1611313" cy="1455737"/>
          </a:xfrm>
        </p:spPr>
        <p:txBody>
          <a:bodyPr/>
          <a:lstStyle/>
          <a:p>
            <a:r>
              <a:rPr lang="en-US" altLang="en-US" sz="2000">
                <a:ea typeface="ＭＳ Ｐゴシック" panose="020B0600070205080204" pitchFamily="34" charset="-128"/>
              </a:rPr>
              <a:t>From</a:t>
            </a:r>
            <a:r>
              <a:rPr lang="zh-CN" altLang="en-US" sz="2000">
                <a:ea typeface="ＭＳ Ｐゴシック" panose="020B0600070205080204" pitchFamily="34" charset="-128"/>
              </a:rPr>
              <a:t> </a:t>
            </a:r>
            <a:r>
              <a:rPr lang="en-US" altLang="zh-CN" sz="2000">
                <a:ea typeface="ＭＳ Ｐゴシック" panose="020B0600070205080204" pitchFamily="34" charset="-128"/>
              </a:rPr>
              <a:t>dimension</a:t>
            </a:r>
            <a:r>
              <a:rPr lang="zh-CN" altLang="en-US" sz="2000">
                <a:ea typeface="ＭＳ Ｐゴシック" panose="020B0600070205080204" pitchFamily="34" charset="-128"/>
              </a:rPr>
              <a:t> </a:t>
            </a:r>
            <a:r>
              <a:rPr lang="en-US" altLang="zh-CN" sz="2000">
                <a:ea typeface="ＭＳ Ｐゴシック" panose="020B0600070205080204" pitchFamily="34" charset="-128"/>
              </a:rPr>
              <a:t>reduction view</a:t>
            </a:r>
            <a:endParaRPr lang="en-US" altLang="en-US" sz="2000">
              <a:ea typeface="ＭＳ Ｐゴシック" panose="020B0600070205080204" pitchFamily="34" charset="-128"/>
            </a:endParaRPr>
          </a:p>
        </p:txBody>
      </p:sp>
      <p:pic>
        <p:nvPicPr>
          <p:cNvPr id="159747" name="Picture 3">
            <a:extLst>
              <a:ext uri="{FF2B5EF4-FFF2-40B4-BE49-F238E27FC236}">
                <a16:creationId xmlns:a16="http://schemas.microsoft.com/office/drawing/2014/main" id="{E5007937-9324-2444-9C27-4F94A2F05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01638"/>
            <a:ext cx="6010275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9748" name="Rectangle 2">
            <a:extLst>
              <a:ext uri="{FF2B5EF4-FFF2-40B4-BE49-F238E27FC236}">
                <a16:creationId xmlns:a16="http://schemas.microsoft.com/office/drawing/2014/main" id="{EEF575A8-AA05-2642-94A4-C009F14665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150" y="6499225"/>
            <a:ext cx="87947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https://towardsdatascience.com/light-on-math-machine-learning-intuitive-guide-to-latent-dirichlet-allocation-437c81220158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97B4403-9F8B-9645-8E7A-E02CF43C0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6654F6-F33E-394E-8910-CDD40B6FD785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69" name="Picture 2">
            <a:extLst>
              <a:ext uri="{FF2B5EF4-FFF2-40B4-BE49-F238E27FC236}">
                <a16:creationId xmlns:a16="http://schemas.microsoft.com/office/drawing/2014/main" id="{47B28E6E-2A3A-5145-9AC6-59E821027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704850"/>
            <a:ext cx="7366000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770" name="Picture 4">
            <a:extLst>
              <a:ext uri="{FF2B5EF4-FFF2-40B4-BE49-F238E27FC236}">
                <a16:creationId xmlns:a16="http://schemas.microsoft.com/office/drawing/2014/main" id="{1BE566E0-8B4A-9F4F-8F59-544A45F26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675" y="1111250"/>
            <a:ext cx="374332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771" name="TextBox 5">
            <a:extLst>
              <a:ext uri="{FF2B5EF4-FFF2-40B4-BE49-F238E27FC236}">
                <a16:creationId xmlns:a16="http://schemas.microsoft.com/office/drawing/2014/main" id="{8F313A0F-D65D-714B-A3DE-36A4A47180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863" y="365125"/>
            <a:ext cx="14033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/>
              <a:t>Diagram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D9A9479-17A1-0A4E-9EC1-57DD47847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6654F6-F33E-394E-8910-CDD40B6FD785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7" name="Picture 1">
            <a:extLst>
              <a:ext uri="{FF2B5EF4-FFF2-40B4-BE49-F238E27FC236}">
                <a16:creationId xmlns:a16="http://schemas.microsoft.com/office/drawing/2014/main" id="{FD72189C-23C9-1945-90EB-BCE952466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200"/>
            <a:ext cx="9144000" cy="645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2818" name="Title 1">
            <a:extLst>
              <a:ext uri="{FF2B5EF4-FFF2-40B4-BE49-F238E27FC236}">
                <a16:creationId xmlns:a16="http://schemas.microsoft.com/office/drawing/2014/main" id="{ABFDCF70-B5AB-3F49-9602-C8842100F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9375" y="106363"/>
            <a:ext cx="2824163" cy="993775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Generative process</a:t>
            </a:r>
          </a:p>
        </p:txBody>
      </p:sp>
      <p:sp>
        <p:nvSpPr>
          <p:cNvPr id="162819" name="Rectangle 1">
            <a:extLst>
              <a:ext uri="{FF2B5EF4-FFF2-40B4-BE49-F238E27FC236}">
                <a16:creationId xmlns:a16="http://schemas.microsoft.com/office/drawing/2014/main" id="{A1419A96-0AC8-CB4F-9593-23E8922D39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6975" y="6642100"/>
            <a:ext cx="638968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800"/>
              <a:t>https://towardsdatascience.com/light-on-math-machine-learning-intuitive-guide-to-latent-dirichlet-allocation-437c81220158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088416D-B013-5A42-AD73-8BDFF4D4E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6654F6-F33E-394E-8910-CDD40B6FD785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Title 1">
            <a:extLst>
              <a:ext uri="{FF2B5EF4-FFF2-40B4-BE49-F238E27FC236}">
                <a16:creationId xmlns:a16="http://schemas.microsoft.com/office/drawing/2014/main" id="{0CCE7FDD-EE2A-B540-83E5-C0C7E0278E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1963" y="176213"/>
            <a:ext cx="7886700" cy="993775"/>
          </a:xfrm>
        </p:spPr>
        <p:txBody>
          <a:bodyPr/>
          <a:lstStyle/>
          <a:p>
            <a:pPr eaLnBrk="1" hangingPunct="1"/>
            <a:r>
              <a:rPr lang="en-US" altLang="en-US"/>
              <a:t>The sparsity is important</a:t>
            </a:r>
          </a:p>
        </p:txBody>
      </p:sp>
      <p:sp>
        <p:nvSpPr>
          <p:cNvPr id="157698" name="Content Placeholder 2">
            <a:extLst>
              <a:ext uri="{FF2B5EF4-FFF2-40B4-BE49-F238E27FC236}">
                <a16:creationId xmlns:a16="http://schemas.microsoft.com/office/drawing/2014/main" id="{F470DDAF-FAD0-1A43-A7CA-E30D77F268B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idx="1"/>
          </p:nvPr>
        </p:nvSpPr>
        <p:spPr>
          <a:xfrm>
            <a:off x="462649" y="1055687"/>
            <a:ext cx="8367025" cy="993775"/>
          </a:xfrm>
          <a:blipFill>
            <a:blip r:embed="rId2"/>
            <a:stretch>
              <a:fillRect l="-910" t="-6329" r="-607" b="-8861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pic>
        <p:nvPicPr>
          <p:cNvPr id="163843" name="Picture 3">
            <a:extLst>
              <a:ext uri="{FF2B5EF4-FFF2-40B4-BE49-F238E27FC236}">
                <a16:creationId xmlns:a16="http://schemas.microsoft.com/office/drawing/2014/main" id="{1B4A0654-780C-6D4A-939E-0CF5EB491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3" y="2087563"/>
            <a:ext cx="5634037" cy="410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44" name="TextBox 1">
            <a:extLst>
              <a:ext uri="{FF2B5EF4-FFF2-40B4-BE49-F238E27FC236}">
                <a16:creationId xmlns:a16="http://schemas.microsoft.com/office/drawing/2014/main" id="{988A1C82-94A6-C546-B348-B24CBAF9FF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8263" y="2403475"/>
            <a:ext cx="26193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In LDA analysis, alpha should be tuned for topic distribution(</a:t>
            </a:r>
            <a:r>
              <a:rPr lang="el-GR" altLang="en-US" b="1"/>
              <a:t>θ</a:t>
            </a:r>
            <a:r>
              <a:rPr lang="en-US" altLang="en-US" b="1"/>
              <a:t>)</a:t>
            </a:r>
            <a:endParaRPr lang="en-US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B54F6F-8BE8-4842-B91C-69749841AD46}"/>
              </a:ext>
            </a:extLst>
          </p:cNvPr>
          <p:cNvSpPr/>
          <p:nvPr/>
        </p:nvSpPr>
        <p:spPr>
          <a:xfrm>
            <a:off x="2867025" y="2125663"/>
            <a:ext cx="1038225" cy="25558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3846" name="Rectangle 5">
            <a:extLst>
              <a:ext uri="{FF2B5EF4-FFF2-40B4-BE49-F238E27FC236}">
                <a16:creationId xmlns:a16="http://schemas.microsoft.com/office/drawing/2014/main" id="{C78D3989-DEA5-BB4C-BDC2-A9D32FC0D1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263" y="6357938"/>
            <a:ext cx="59436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/>
              <a:t>How the distribution of </a:t>
            </a:r>
            <a:r>
              <a:rPr lang="el-GR" altLang="en-US" b="1"/>
              <a:t>θ </a:t>
            </a:r>
            <a:r>
              <a:rPr lang="en-US" altLang="en-US" b="1"/>
              <a:t>changes with different </a:t>
            </a:r>
            <a:r>
              <a:rPr lang="el-GR" altLang="en-US" b="1"/>
              <a:t>α </a:t>
            </a:r>
            <a:r>
              <a:rPr lang="en-US" altLang="en-US" b="1"/>
              <a:t>values</a:t>
            </a:r>
            <a:br>
              <a:rPr lang="en-US" altLang="en-US" b="1"/>
            </a:br>
            <a:endParaRPr lang="en-US" altLang="en-US" b="1"/>
          </a:p>
        </p:txBody>
      </p:sp>
      <p:sp>
        <p:nvSpPr>
          <p:cNvPr id="163847" name="Rectangle 6">
            <a:extLst>
              <a:ext uri="{FF2B5EF4-FFF2-40B4-BE49-F238E27FC236}">
                <a16:creationId xmlns:a16="http://schemas.microsoft.com/office/drawing/2014/main" id="{0A26EF38-93E3-8447-81C8-85DDDAF6B7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9863" y="6167438"/>
            <a:ext cx="26193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800"/>
              <a:t>https://towardsdatascience.com/light-on-math-machine-learning-intuitive-guide-to-latent-dirichlet-allocation-437c81220158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BB23BC9-7905-DD44-BD3F-58B0F5EDA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6102DD-8957-0B4C-92E6-EF90E26FF8E9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3" name="Google Shape;232;p45">
            <a:extLst>
              <a:ext uri="{FF2B5EF4-FFF2-40B4-BE49-F238E27FC236}">
                <a16:creationId xmlns:a16="http://schemas.microsoft.com/office/drawing/2014/main" id="{4FE7D69F-C765-EC4B-8DBE-697C6C70C2F0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63"/>
          <a:stretch>
            <a:fillRect/>
          </a:stretch>
        </p:blipFill>
        <p:spPr bwMode="auto">
          <a:xfrm>
            <a:off x="1550988" y="906463"/>
            <a:ext cx="6042025" cy="12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74" name="Google Shape;233;p45">
            <a:extLst>
              <a:ext uri="{FF2B5EF4-FFF2-40B4-BE49-F238E27FC236}">
                <a16:creationId xmlns:a16="http://schemas.microsoft.com/office/drawing/2014/main" id="{B7A99380-5BAF-6943-AF1F-CEEAD58B577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288"/>
          <a:stretch>
            <a:fillRect/>
          </a:stretch>
        </p:blipFill>
        <p:spPr bwMode="auto">
          <a:xfrm>
            <a:off x="1550988" y="2185988"/>
            <a:ext cx="6410325" cy="475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D4AA5C2-1510-D74D-BF10-19C50BD18FBC}"/>
              </a:ext>
            </a:extLst>
          </p:cNvPr>
          <p:cNvSpPr/>
          <p:nvPr/>
        </p:nvSpPr>
        <p:spPr>
          <a:xfrm>
            <a:off x="1641475" y="2185988"/>
            <a:ext cx="982663" cy="68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kern="0">
              <a:solidFill>
                <a:prstClr val="white"/>
              </a:solidFill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B9540F-8656-E14D-941F-290CFF8C94CB}"/>
              </a:ext>
            </a:extLst>
          </p:cNvPr>
          <p:cNvSpPr/>
          <p:nvPr/>
        </p:nvSpPr>
        <p:spPr>
          <a:xfrm rot="16200000">
            <a:off x="6865144" y="3688556"/>
            <a:ext cx="4249738" cy="307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  <a:cs typeface="Arial"/>
                <a:sym typeface="Arial"/>
              </a:rPr>
              <a:t>[Zhang et al. (‘20), </a:t>
            </a:r>
            <a:r>
              <a:rPr lang="en-US" sz="1400" kern="0" dirty="0" err="1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  <a:cs typeface="Arial"/>
                <a:sym typeface="Arial"/>
              </a:rPr>
              <a:t>biorxiv</a:t>
            </a:r>
            <a:r>
              <a:rPr lang="en-US" sz="1400" kern="0" dirty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  <a:cs typeface="Arial"/>
                <a:sym typeface="Arial"/>
              </a:rPr>
              <a:t> + Nat. Comm. (in press)]</a:t>
            </a:r>
            <a:endParaRPr lang="en-US" sz="1400" kern="0" dirty="0">
              <a:solidFill>
                <a:prstClr val="black">
                  <a:lumMod val="50000"/>
                  <a:lumOff val="50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D61985-9020-F04D-8567-ACB939809635}"/>
              </a:ext>
            </a:extLst>
          </p:cNvPr>
          <p:cNvSpPr txBox="1"/>
          <p:nvPr/>
        </p:nvSpPr>
        <p:spPr>
          <a:xfrm>
            <a:off x="712788" y="2763838"/>
            <a:ext cx="1217612" cy="22463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Rewired </a:t>
            </a:r>
            <a:br>
              <a: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edges in 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comparison </a:t>
            </a:r>
            <a:br>
              <a: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of GM12878 </a:t>
            </a:r>
            <a:br>
              <a: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to K562 </a:t>
            </a:r>
            <a:br>
              <a: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109 node </a:t>
            </a:r>
            <a:br>
              <a: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TF-TF </a:t>
            </a:r>
            <a:br>
              <a: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network 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(approx. </a:t>
            </a:r>
            <a:br>
              <a: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CML)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DF0175-5512-5842-B289-DEA23BF4C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6EE77E-C4E7-C742-AD0E-8C75B5C06FBA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1" name="Picture 65">
            <a:extLst>
              <a:ext uri="{FF2B5EF4-FFF2-40B4-BE49-F238E27FC236}">
                <a16:creationId xmlns:a16="http://schemas.microsoft.com/office/drawing/2014/main" id="{E7A010CE-D138-0148-8FAE-AB441A6FE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86"/>
          <a:stretch>
            <a:fillRect/>
          </a:stretch>
        </p:blipFill>
        <p:spPr bwMode="auto">
          <a:xfrm>
            <a:off x="0" y="2749550"/>
            <a:ext cx="4451350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2271CD3D-FC47-DC42-BC8E-DA6E04007887}"/>
              </a:ext>
            </a:extLst>
          </p:cNvPr>
          <p:cNvSpPr/>
          <p:nvPr/>
        </p:nvSpPr>
        <p:spPr>
          <a:xfrm rot="16200000">
            <a:off x="7674998" y="1420901"/>
            <a:ext cx="249940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kern="0" dirty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  <a:cs typeface="Arial"/>
                <a:sym typeface="Arial"/>
              </a:rPr>
              <a:t>[Zhang et al. (‘20), </a:t>
            </a:r>
            <a:r>
              <a:rPr lang="en-US" sz="800" kern="0" dirty="0" err="1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  <a:cs typeface="Arial"/>
                <a:sym typeface="Arial"/>
              </a:rPr>
              <a:t>biorxiv</a:t>
            </a:r>
            <a:r>
              <a:rPr lang="en-US" sz="800" kern="0" dirty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  <a:cs typeface="Arial"/>
                <a:sym typeface="Arial"/>
              </a:rPr>
              <a:t> + Nat. Comm. (in press)]</a:t>
            </a:r>
            <a:endParaRPr lang="en-US" sz="800" kern="0" dirty="0">
              <a:solidFill>
                <a:prstClr val="black">
                  <a:lumMod val="50000"/>
                  <a:lumOff val="50000"/>
                </a:prstClr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58723" name="Picture 64">
            <a:extLst>
              <a:ext uri="{FF2B5EF4-FFF2-40B4-BE49-F238E27FC236}">
                <a16:creationId xmlns:a16="http://schemas.microsoft.com/office/drawing/2014/main" id="{C627F8E6-CAD9-1C41-B74B-A9191CC54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2" r="11226"/>
          <a:stretch>
            <a:fillRect/>
          </a:stretch>
        </p:blipFill>
        <p:spPr bwMode="auto">
          <a:xfrm>
            <a:off x="4751388" y="2749550"/>
            <a:ext cx="4392612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24" name="TextBox 66">
            <a:extLst>
              <a:ext uri="{FF2B5EF4-FFF2-40B4-BE49-F238E27FC236}">
                <a16:creationId xmlns:a16="http://schemas.microsoft.com/office/drawing/2014/main" id="{B245C9F5-45E5-F54D-BC96-4BDA495FBF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1650" y="1692275"/>
            <a:ext cx="1868488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1" hangingPunct="1"/>
            <a:r>
              <a:rPr lang="en-US" altLang="en-US">
                <a:solidFill>
                  <a:srgbClr val="2E75B6"/>
                </a:solidFill>
                <a:sym typeface="Arial" panose="020B0604020202020204" pitchFamily="34" charset="0"/>
              </a:rPr>
              <a:t>Hidden Layer </a:t>
            </a:r>
          </a:p>
          <a:p>
            <a:pPr algn="ctr" defTabSz="914400" eaLnBrk="1" hangingPunct="1"/>
            <a:r>
              <a:rPr lang="en-US" altLang="en-US">
                <a:solidFill>
                  <a:srgbClr val="2E75B6"/>
                </a:solidFill>
                <a:sym typeface="Arial" panose="020B0604020202020204" pitchFamily="34" charset="0"/>
              </a:rPr>
              <a:t>(50 biological pathways?) 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A4666C07-25F3-5348-BDAF-D6364321D88D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704326" y="1257428"/>
            <a:ext cx="2797507" cy="1384995"/>
          </a:xfrm>
          <a:prstGeom prst="rect">
            <a:avLst/>
          </a:prstGeom>
          <a:blipFill>
            <a:blip r:embed="rId4"/>
            <a:stretch>
              <a:fillRect l="-2262" t="-1818" b="-4545"/>
            </a:stretch>
          </a:blipFill>
        </p:spPr>
        <p:txBody>
          <a:bodyPr/>
          <a:lstStyle/>
          <a:p>
            <a:pPr>
              <a:defRPr/>
            </a:pPr>
            <a:r>
              <a:rPr lang="en-US" dirty="0">
                <a:noFill/>
              </a:rPr>
              <a:t> 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DD5B53C-E4D2-9046-B046-BC6F34232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6EE77E-C4E7-C742-AD0E-8C75B5C06FBA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1" name="Google Shape;83;p18">
            <a:extLst>
              <a:ext uri="{FF2B5EF4-FFF2-40B4-BE49-F238E27FC236}">
                <a16:creationId xmlns:a16="http://schemas.microsoft.com/office/drawing/2014/main" id="{5054687E-502E-954F-A1AE-FAFC02680BB6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1" r="751"/>
          <a:stretch>
            <a:fillRect/>
          </a:stretch>
        </p:blipFill>
        <p:spPr bwMode="auto">
          <a:xfrm>
            <a:off x="3022601" y="1677989"/>
            <a:ext cx="6126163" cy="394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962" name="Google Shape;84;p18">
            <a:extLst>
              <a:ext uri="{FF2B5EF4-FFF2-40B4-BE49-F238E27FC236}">
                <a16:creationId xmlns:a16="http://schemas.microsoft.com/office/drawing/2014/main" id="{2EFFC78A-355A-E54E-A71A-5CAE14BB97A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1795464"/>
            <a:ext cx="322580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963" name="Google Shape;85;p18">
            <a:extLst>
              <a:ext uri="{FF2B5EF4-FFF2-40B4-BE49-F238E27FC236}">
                <a16:creationId xmlns:a16="http://schemas.microsoft.com/office/drawing/2014/main" id="{EE0C4603-F797-554A-ADA2-23F1EEA459C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6" y="4225925"/>
            <a:ext cx="873125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964" name="Google Shape;86;p18">
            <a:extLst>
              <a:ext uri="{FF2B5EF4-FFF2-40B4-BE49-F238E27FC236}">
                <a16:creationId xmlns:a16="http://schemas.microsoft.com/office/drawing/2014/main" id="{1EC5E632-87E5-B947-B023-6ECBD838DD80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101" y="4259263"/>
            <a:ext cx="873125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965" name="Google Shape;87;p18">
            <a:extLst>
              <a:ext uri="{FF2B5EF4-FFF2-40B4-BE49-F238E27FC236}">
                <a16:creationId xmlns:a16="http://schemas.microsoft.com/office/drawing/2014/main" id="{5E9CFAFF-7D28-9F4D-BFD0-F7F752004B56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4608514"/>
            <a:ext cx="2471738" cy="26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966" name="Google Shape;88;p18">
            <a:extLst>
              <a:ext uri="{FF2B5EF4-FFF2-40B4-BE49-F238E27FC236}">
                <a16:creationId xmlns:a16="http://schemas.microsoft.com/office/drawing/2014/main" id="{2EEF6EEC-BDB9-7A46-9DA1-90D84C99028C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3" y="4989514"/>
            <a:ext cx="2430462" cy="26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967" name="Google Shape;90;p18">
            <a:extLst>
              <a:ext uri="{FF2B5EF4-FFF2-40B4-BE49-F238E27FC236}">
                <a16:creationId xmlns:a16="http://schemas.microsoft.com/office/drawing/2014/main" id="{1E7C470B-1BF7-1F4B-90A9-BB6A423CEB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9850" y="923925"/>
            <a:ext cx="6464300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defTabSz="914400" eaLnBrk="1" hangingPunct="1"/>
            <a:r>
              <a:rPr lang="en-US" altLang="en-US" sz="2000" b="1">
                <a:ea typeface="+mn-ea"/>
              </a:rPr>
              <a:t>TopicNet: Measuring transcriptional regulatory network change using LDA </a:t>
            </a:r>
          </a:p>
          <a:p>
            <a:pPr defTabSz="914400" eaLnBrk="1" hangingPunct="1">
              <a:buClr>
                <a:srgbClr val="000000"/>
              </a:buClr>
              <a:buSzPts val="1100"/>
            </a:pPr>
            <a:endParaRPr lang="en-US" altLang="en-US" sz="2000" b="1">
              <a:ea typeface="+mn-ea"/>
            </a:endParaRPr>
          </a:p>
          <a:p>
            <a:pPr defTabSz="914400" eaLnBrk="1" hangingPunct="1"/>
            <a:endParaRPr lang="en-US" altLang="en-US" sz="2000" b="1">
              <a:ea typeface="+mn-ea"/>
            </a:endParaRPr>
          </a:p>
        </p:txBody>
      </p:sp>
      <p:sp>
        <p:nvSpPr>
          <p:cNvPr id="168968" name="TextBox 1">
            <a:extLst>
              <a:ext uri="{FF2B5EF4-FFF2-40B4-BE49-F238E27FC236}">
                <a16:creationId xmlns:a16="http://schemas.microsoft.com/office/drawing/2014/main" id="{A5F34C1E-BD23-464E-BE5F-E0A4C47560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6025" y="2103439"/>
            <a:ext cx="1193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defTabSz="914400" eaLnBrk="1" hangingPunct="1"/>
            <a:r>
              <a:rPr lang="en-US" altLang="en-US" sz="1200">
                <a:ea typeface="+mn-ea"/>
              </a:rPr>
              <a:t>Documents</a:t>
            </a:r>
          </a:p>
        </p:txBody>
      </p:sp>
      <p:sp>
        <p:nvSpPr>
          <p:cNvPr id="168969" name="TextBox 11">
            <a:extLst>
              <a:ext uri="{FF2B5EF4-FFF2-40B4-BE49-F238E27FC236}">
                <a16:creationId xmlns:a16="http://schemas.microsoft.com/office/drawing/2014/main" id="{CF7437F2-F631-1E4E-B4E9-F1C29CD4BC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6025" y="2582863"/>
            <a:ext cx="7191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defTabSz="914400" eaLnBrk="1" hangingPunct="1"/>
            <a:r>
              <a:rPr lang="en-US" altLang="en-US" sz="1200">
                <a:ea typeface="+mn-ea"/>
              </a:rPr>
              <a:t>Topics</a:t>
            </a:r>
          </a:p>
        </p:txBody>
      </p:sp>
      <p:sp>
        <p:nvSpPr>
          <p:cNvPr id="168970" name="TextBox 12">
            <a:extLst>
              <a:ext uri="{FF2B5EF4-FFF2-40B4-BE49-F238E27FC236}">
                <a16:creationId xmlns:a16="http://schemas.microsoft.com/office/drawing/2014/main" id="{DD2CE30E-B22A-AC47-B45D-4AE17FA977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6025" y="3076576"/>
            <a:ext cx="11938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defTabSz="914400" eaLnBrk="1" hangingPunct="1"/>
            <a:r>
              <a:rPr lang="en-US" altLang="en-US" sz="1200">
                <a:ea typeface="+mn-ea"/>
              </a:rPr>
              <a:t>Words</a:t>
            </a:r>
          </a:p>
        </p:txBody>
      </p:sp>
      <p:sp>
        <p:nvSpPr>
          <p:cNvPr id="168971" name="TextBox 13">
            <a:extLst>
              <a:ext uri="{FF2B5EF4-FFF2-40B4-BE49-F238E27FC236}">
                <a16:creationId xmlns:a16="http://schemas.microsoft.com/office/drawing/2014/main" id="{15285AEE-E18F-6648-A921-8225D9723D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2764" y="5622926"/>
            <a:ext cx="33242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defTabSz="914400" eaLnBrk="1" hangingPunct="1"/>
            <a:r>
              <a:rPr lang="en-US" altLang="en-US">
                <a:solidFill>
                  <a:srgbClr val="7F7F7F"/>
                </a:solidFill>
                <a:ea typeface="+mn-ea"/>
              </a:rPr>
              <a:t>[Lou et al. bioxriv + Bioinformatics (</a:t>
            </a:r>
            <a:r>
              <a:rPr lang="mr-IN" altLang="en-US">
                <a:solidFill>
                  <a:srgbClr val="7F7F7F"/>
                </a:solidFill>
                <a:ea typeface="+mn-ea"/>
              </a:rPr>
              <a:t>’</a:t>
            </a:r>
            <a:r>
              <a:rPr lang="en-US" altLang="en-US">
                <a:solidFill>
                  <a:srgbClr val="7F7F7F"/>
                </a:solidFill>
                <a:ea typeface="+mn-ea"/>
              </a:rPr>
              <a:t>20)]</a:t>
            </a:r>
          </a:p>
        </p:txBody>
      </p:sp>
    </p:spTree>
    <p:extLst>
      <p:ext uri="{BB962C8B-B14F-4D97-AF65-F5344CB8AC3E}">
        <p14:creationId xmlns:p14="http://schemas.microsoft.com/office/powerpoint/2010/main" val="35682695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3_cbb752_11apr10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10599</TotalTime>
  <Words>465</Words>
  <Application>Microsoft Macintosh PowerPoint</Application>
  <PresentationFormat>On-screen Show (4:3)</PresentationFormat>
  <Paragraphs>74</Paragraphs>
  <Slides>15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31" baseType="lpstr">
      <vt:lpstr>-apple-system</vt:lpstr>
      <vt:lpstr>Arial</vt:lpstr>
      <vt:lpstr>Calibri</vt:lpstr>
      <vt:lpstr>Calibri Light</vt:lpstr>
      <vt:lpstr>Courier New</vt:lpstr>
      <vt:lpstr>HoeflerText-Regular</vt:lpstr>
      <vt:lpstr>Lucida Grande</vt:lpstr>
      <vt:lpstr>Merriweather Sans</vt:lpstr>
      <vt:lpstr>Roboto</vt:lpstr>
      <vt:lpstr>Office Theme</vt:lpstr>
      <vt:lpstr>3_cbb752_11apr10</vt:lpstr>
      <vt:lpstr>Black</vt:lpstr>
      <vt:lpstr>1_Office Theme</vt:lpstr>
      <vt:lpstr>2_Office Theme</vt:lpstr>
      <vt:lpstr>3_Office Theme</vt:lpstr>
      <vt:lpstr>Image</vt:lpstr>
      <vt:lpstr>Biomed. Data Science: Unsupervised Datamining E: LDA &amp; tSNE</vt:lpstr>
      <vt:lpstr>Unsupervised Mining</vt:lpstr>
      <vt:lpstr>From dimension reduction view</vt:lpstr>
      <vt:lpstr>PowerPoint Presentation</vt:lpstr>
      <vt:lpstr>Generative process</vt:lpstr>
      <vt:lpstr>The sparsity is important</vt:lpstr>
      <vt:lpstr>PowerPoint Presentation</vt:lpstr>
      <vt:lpstr>PowerPoint Presentation</vt:lpstr>
      <vt:lpstr>PowerPoint Presentation</vt:lpstr>
      <vt:lpstr>Unsupervised Mining</vt:lpstr>
      <vt:lpstr>tSNE</vt:lpstr>
      <vt:lpstr>Example: t-SNE clustering of 14,685 single-cell transcriptomes</vt:lpstr>
      <vt:lpstr>Unsupervised Mining</vt:lpstr>
      <vt:lpstr>Comparison on real datasets  (melanoma scRNA-seq dataset)</vt:lpstr>
      <vt:lpstr>PowerPoint Presentation</vt:lpstr>
    </vt:vector>
  </TitlesOfParts>
  <Company>Yale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Supervised Data Mining</dc:title>
  <dc:creator>Michael Rutenberg Schoenberg</dc:creator>
  <cp:lastModifiedBy>Gerstein, Mark</cp:lastModifiedBy>
  <cp:revision>122</cp:revision>
  <dcterms:created xsi:type="dcterms:W3CDTF">2013-10-08T13:18:50Z</dcterms:created>
  <dcterms:modified xsi:type="dcterms:W3CDTF">2021-04-25T17:52:52Z</dcterms:modified>
</cp:coreProperties>
</file>