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  <p:sldMasterId id="2147483799" r:id="rId3"/>
    <p:sldMasterId id="2147484404" r:id="rId4"/>
    <p:sldMasterId id="2147484416" r:id="rId5"/>
  </p:sldMasterIdLst>
  <p:notesMasterIdLst>
    <p:notesMasterId r:id="rId19"/>
  </p:notesMasterIdLst>
  <p:handoutMasterIdLst>
    <p:handoutMasterId r:id="rId20"/>
  </p:handoutMasterIdLst>
  <p:sldIdLst>
    <p:sldId id="272" r:id="rId6"/>
    <p:sldId id="1014" r:id="rId7"/>
    <p:sldId id="261" r:id="rId8"/>
    <p:sldId id="262" r:id="rId9"/>
    <p:sldId id="274" r:id="rId10"/>
    <p:sldId id="1015" r:id="rId11"/>
    <p:sldId id="1011" r:id="rId12"/>
    <p:sldId id="1012" r:id="rId13"/>
    <p:sldId id="1013" r:id="rId14"/>
    <p:sldId id="904" r:id="rId15"/>
    <p:sldId id="2137" r:id="rId16"/>
    <p:sldId id="909" r:id="rId17"/>
    <p:sldId id="910" r:id="rId1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30"/>
    <p:restoredTop sz="94803"/>
  </p:normalViewPr>
  <p:slideViewPr>
    <p:cSldViewPr snapToGrid="0" snapToObjects="1">
      <p:cViewPr varScale="1">
        <p:scale>
          <a:sx n="117" d="100"/>
          <a:sy n="117" d="100"/>
        </p:scale>
        <p:origin x="154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E91454-1535-8943-B0F8-560794E5EE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08A04-6B54-A346-943D-7BE4B99B1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1FFCF904-919C-D945-8CD5-4EB83052B19E}" type="datetimeFigureOut">
              <a:rPr lang="en-US"/>
              <a:pPr>
                <a:defRPr/>
              </a:pPr>
              <a:t>4/25/21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D6F5EF-7449-7B40-9EEA-9E9873B403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EA97C-C119-F645-8563-1D8DD3C2AD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2B8F07C-C423-EF47-8BC6-FE18CE62C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DE26A2-CE7B-3940-BFCE-9000FF80E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A61EF-A77B-6C42-AA2F-E7E97DC358F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8A0AA12-5DA2-854E-8537-6DBEC5DE50CC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40A6024-4A3B-534E-9C9D-4B9176974A0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3A328E5-4392-824D-97AA-A362DA1E62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71DF7-F9AA-524B-8A38-96CA999B2D7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7678EC-47CF-B94E-B7B9-9999D66FF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C0A2B597-1F73-884A-8565-E438DF9A1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7180D6D2-F4B3-8343-A1FF-4480CBAFCB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spcBef>
                <a:spcPct val="0"/>
              </a:spcBef>
            </a:pPr>
            <a:fld id="{4D4CD710-B9FE-B249-A3B9-3A5F25A8ED9A}" type="slidenum">
              <a:rPr lang="en-US" altLang="en-US" sz="1300" smtClean="0">
                <a:latin typeface="Arial" panose="020B0604020202020204" pitchFamily="34" charset="0"/>
              </a:rPr>
              <a:pPr eaLnBrk="0" hangingPunct="0">
                <a:spcBef>
                  <a:spcPct val="0"/>
                </a:spcBef>
              </a:pPr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AADD19FE-824E-674C-B71A-AD2F7B4E33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CAE8A1-3C95-5F48-9F02-CF485A52F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855" tIns="44928" rIns="89855" bIns="4492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hape 374">
            <a:extLst>
              <a:ext uri="{FF2B5EF4-FFF2-40B4-BE49-F238E27FC236}">
                <a16:creationId xmlns:a16="http://schemas.microsoft.com/office/drawing/2014/main" id="{40571B6C-FB2C-E744-B3BC-9BD6C772B6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0" name="Shape 375">
            <a:extLst>
              <a:ext uri="{FF2B5EF4-FFF2-40B4-BE49-F238E27FC236}">
                <a16:creationId xmlns:a16="http://schemas.microsoft.com/office/drawing/2014/main" id="{4EED64D2-901E-6244-8FBF-2BD91E4C623C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791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b8bbd6762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bb8bbd6762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405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bfdebb9f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bfdebb9f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686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DE8FA26C-ADC1-3F44-B854-16A7B2A6DD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413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413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413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D037BA-6CF5-B94B-A10D-4AF06589E1FD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413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AEE70E2C-5E0D-F544-A724-55479F8457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A49014A3-FF66-BF44-9328-C06B4FC5E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011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hape 1132">
            <a:extLst>
              <a:ext uri="{FF2B5EF4-FFF2-40B4-BE49-F238E27FC236}">
                <a16:creationId xmlns:a16="http://schemas.microsoft.com/office/drawing/2014/main" id="{1CF4DA48-317D-F449-8634-16A7C099B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Shape 1133">
            <a:extLst>
              <a:ext uri="{FF2B5EF4-FFF2-40B4-BE49-F238E27FC236}">
                <a16:creationId xmlns:a16="http://schemas.microsoft.com/office/drawing/2014/main" id="{8DD3ADE8-1EE0-CF4E-BE01-4D1E17CA77C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1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0771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hape 1132">
            <a:extLst>
              <a:ext uri="{FF2B5EF4-FFF2-40B4-BE49-F238E27FC236}">
                <a16:creationId xmlns:a16="http://schemas.microsoft.com/office/drawing/2014/main" id="{6FC15AF7-1B7B-0F44-A7AE-B14857AE86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Shape 1133">
            <a:extLst>
              <a:ext uri="{FF2B5EF4-FFF2-40B4-BE49-F238E27FC236}">
                <a16:creationId xmlns:a16="http://schemas.microsoft.com/office/drawing/2014/main" id="{8AE627C0-E446-FC4F-BEEE-E48E46EDE88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1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5281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hape 1132">
            <a:extLst>
              <a:ext uri="{FF2B5EF4-FFF2-40B4-BE49-F238E27FC236}">
                <a16:creationId xmlns:a16="http://schemas.microsoft.com/office/drawing/2014/main" id="{F0EF1627-A553-2741-98DF-8E505A8E4A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Shape 1133">
            <a:extLst>
              <a:ext uri="{FF2B5EF4-FFF2-40B4-BE49-F238E27FC236}">
                <a16:creationId xmlns:a16="http://schemas.microsoft.com/office/drawing/2014/main" id="{CA0DDC44-DB6B-DE40-AB02-914DCBEC8C0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10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5066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hape 131">
            <a:extLst>
              <a:ext uri="{FF2B5EF4-FFF2-40B4-BE49-F238E27FC236}">
                <a16:creationId xmlns:a16="http://schemas.microsoft.com/office/drawing/2014/main" id="{C816BB6F-59F6-2D43-AE81-65704269EE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Shape 132">
            <a:extLst>
              <a:ext uri="{FF2B5EF4-FFF2-40B4-BE49-F238E27FC236}">
                <a16:creationId xmlns:a16="http://schemas.microsoft.com/office/drawing/2014/main" id="{DFB6A198-49D6-2849-A940-6B1E0BA9294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179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hape 364">
            <a:extLst>
              <a:ext uri="{FF2B5EF4-FFF2-40B4-BE49-F238E27FC236}">
                <a16:creationId xmlns:a16="http://schemas.microsoft.com/office/drawing/2014/main" id="{485D9861-270F-7C4D-9816-FDE2858B062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Shape 365">
            <a:extLst>
              <a:ext uri="{FF2B5EF4-FFF2-40B4-BE49-F238E27FC236}">
                <a16:creationId xmlns:a16="http://schemas.microsoft.com/office/drawing/2014/main" id="{24A4391E-3031-AD4B-9417-A6DD63CBD12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667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8D7F-04FC-244B-8527-FDA536AF2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4479B-D3E2-D94B-AE3A-1D620AF504EC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4370C-8F65-CD41-BFC3-B4D802316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541354-3655-FF4D-B0C2-8898CC966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3A1FB-1332-384F-B1AC-58AF5627B7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10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44F09-8677-2F40-8C48-D1ECDC1B5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780CD-11E0-944B-9186-06E03EF0F591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ABD49-D2B3-6746-801A-D5997C6C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3C40C-EE4F-3D42-A4F0-77DFFA40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C6573-C1A3-5243-8E16-6ACE003BB8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533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DB84A-A161-9B4D-897B-A3ED00D7E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68BA8-2348-6946-A67C-F1CF48093C35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9DF-0C42-274B-84EA-051F2F716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E63F14-E719-CB43-B80C-5549D2E10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F9EA-47F9-A543-83C7-37BD478A6F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068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None/>
              <a:defRPr sz="4400" b="1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504136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362101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6203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517387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072542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846169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9421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55245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081DC-56FC-734F-B16E-1B16C75F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B421-7C10-454E-B712-1232AC901C63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26B2-3256-3C40-BDDE-67617B1EA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35807-4998-7A45-9D01-59D719DB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654F6-F33E-394E-8910-CDD40B6FD7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6143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0202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00010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02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0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322833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38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124548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1DCEB2-2F9C-4142-90F0-CECA22A7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9FE-0413-2044-966A-B359E143B528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1F31-1D12-CF41-BA9F-A0251F84E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95DB0-65C7-3042-9D18-3D81E383D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0A8E8-61E9-C64B-B41C-34A744AEA1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3816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0CE77-7B3C-084B-A493-B0FC39EF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2293C-7434-7547-8B71-E5011C56268D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17C06-446E-4D46-A28F-9C7AEFA7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AE20C-E2A3-DD41-821B-441C5EE7D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264E2-4BB9-074C-BC8F-61521BC2BD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435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E842E-4794-C142-A40C-ECD24B40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F5C50-4AE7-6A4A-B643-7A0A83D4AD1D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D1995-2799-094F-9708-E2657EFA2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1F63D-96EA-1A4A-A9A0-13372CFC7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92AB6-DB55-1443-BE89-A336824DA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576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7F8003B-C64D-5947-8429-2CE4A584B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2AFA9-9E3A-2F4F-A050-A98F0F7C7EF9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01A955-F6DD-0745-9301-A6F44F1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BBDF17-0C8D-B243-84DD-11A8C5D1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6708-CFC3-D448-8936-FEF98C744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1784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97479C5-7569-1E41-AB1E-1F21757A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E4538-1D07-4E44-9733-498F09126E78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521DEAB-49E9-2F49-B7F2-B7B29955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6A43AE-DF6D-AB4F-AAFD-909DB9BB5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38A36-19F8-B54A-991A-00D6E3A5C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8101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AF7766-12D1-6C4C-9AC5-2D0DF4976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9647F-2735-BE48-974D-3022AC5397F7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9356F7-938A-054B-B843-507053563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9CFD857-040B-1344-A51B-B79C011A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5BCC9-EBEF-A645-9391-8DA72A91B3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2084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283AB-CBD3-7B44-B1D6-9375EE539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65C-E7C7-7F4D-A392-FBA867D0F9B0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B15E3-A772-F84B-A2EB-82C1A354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946A0-EEB6-BC46-85EA-5EA6B6ACA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BFACE-EC37-B54D-B591-5435597A9C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804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D0112B-1F80-9A4F-860D-F446FE88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10BE-D0DB-C048-9DFA-DD9B56BFE21A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70E393-A3EE-7B4B-B0D9-D094F7F07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8DD0A86-8957-E84A-B0D2-5B37F88F5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AB1C-E1B7-CA45-8C2F-931781CC5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42014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F71C15D-E161-6E4E-9898-2EBED7B1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FA67-EDB6-9F48-ACE3-DAC469371F8F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86BE47-14B6-A749-B443-0553E292E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911A6D-F751-414C-B3F4-7F5FD5A2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062B7-D259-9648-B647-87511CA8F9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5364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CED9E-410B-1F48-9813-36FD258B3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9681C-EFB2-9E45-AE4F-5267F42F4F06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8B6A6D4-743C-BC4E-BCB1-D57B13DA9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D65AC6D-0B36-D943-B9A5-A09EAF5A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3200-82A4-6C49-9A4D-FEDBDAE524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3220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0FC9F-4B16-5344-B8F3-DD656459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A663-0461-FB46-B88F-45F43F172FA7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2B70F-A6BE-4443-9877-5D65DE13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C6316-050A-9D47-8698-90D9919E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609EA-02CA-974F-8AFC-855D2C0C6D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2623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9E23B-889A-3842-A2C7-4018D7393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6ED9-DCF7-B648-BAB2-C86A37B0D683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532B3-937D-A74D-9A6B-9BF4383DC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E2695-73A5-364D-8DB8-CB3522BD1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2EDD1-0DEE-E149-9383-B31963BEFA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93198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928598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99567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46289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748429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12915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3A190E-E1A3-6540-820A-526BE8676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51075-C6E5-EB4D-8D52-8954CEFD2078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CA1F97A-6E03-A54E-9F27-9318F1EF0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C8EF8B-4EC0-4A4B-94BC-B18FBF28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690C-5671-5D4A-A4DD-0086993B64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81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344691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27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7276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337174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031883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628503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927339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E3C1499E-F4BF-FD43-9D68-1C604348A9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43925" y="6416675"/>
            <a:ext cx="561975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9601589-B4BA-2543-9117-7D918611974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77680559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C93996A-FDB1-454B-BBAF-774D315F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35310-5ABA-8245-9BA6-609A349C6DCB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B196F4-840C-D342-BEC3-2E60638B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204931-A800-DF41-B683-8946CE105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FAA45-1FDD-9040-8EEC-2FE83F3322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136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F0EB10-C1CA-3346-88E5-2BDB4C97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C101B-68B8-2A4A-AD9D-6C2394B1491E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0A0FED-F2F3-3143-A828-104E41F29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8105897-917B-E049-B8A8-119554AC2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78E0-C599-524C-964A-B99D59CCCC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94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98437F-9380-1B4B-8C6D-9D2DBFE6B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8997-84E2-674B-92A3-DAF5897D8B1B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FC1EF4-4008-E240-A415-28C569B51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2A815D-70B4-F743-9EC2-14539C3C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AA030-E5A5-E74D-96AE-A13CA8C6FB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28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EC66BF-E651-074C-93C0-CF6970D8B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8762-759A-0B45-BB67-0224E23D7377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5DCB6F-76BD-824F-B9A9-2B2252323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3BA0E2-0F36-A647-A7AB-45B00FC4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05917-D938-7C41-9214-38D03B084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345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22B892-3700-FE4B-A828-24E0C382B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0CC93-6B6D-7942-8C13-AC2F79CF0D5A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E536CB-E211-3C4E-93DA-9C4F3902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E3B6FAC-2F14-3F4F-A534-947570389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97BC5-059A-B74A-82B7-A5C1FE24E8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92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16ED78B-12EE-CB4B-92F4-0DE896FB534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07308D8-BA18-914C-B630-1F2F1F1A6F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BA46D-EA79-AD44-BDC8-D105105A1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F8E33625-B28E-4247-A7BE-21BB672AE4A9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912-2624-B24A-A76F-57114E9505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3CF1-434D-C440-82F0-1273090F7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43681-D3B5-BF41-893E-33DB400948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BF0ADB8-E090-7744-8539-1305FFCA69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6B87025-0E6D-E047-A76E-5764B4838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66" tIns="46033" rIns="92066" bIns="460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980400EB-9FCF-3240-912B-ED5213ADF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188" y="6673850"/>
            <a:ext cx="1695450" cy="184150"/>
          </a:xfrm>
          <a:prstGeom prst="rect">
            <a:avLst/>
          </a:prstGeom>
          <a:noFill/>
          <a:ln>
            <a:noFill/>
          </a:ln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en-US" sz="700">
                <a:solidFill>
                  <a:srgbClr val="FFFFFF"/>
                </a:solidFill>
                <a:latin typeface="Arial" charset="0"/>
              </a:rPr>
              <a:t>Do not reproduce without permission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40F7A863-0613-EC4A-BB6C-2E2831E4C6D2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6" tIns="46033" rIns="92066" bIns="46033"/>
          <a:lstStyle>
            <a:lvl1pPr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369DFEA4-047C-EA4C-8824-E4C9F7A4D08D}" type="slidenum">
              <a:rPr lang="en-US" altLang="en-US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en-US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en-US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r>
              <a:rPr lang="en-US" altLang="en-US" sz="400">
                <a:solidFill>
                  <a:srgbClr val="808080"/>
                </a:solidFill>
                <a:latin typeface="Arial" charset="0"/>
              </a:rPr>
              <a:t> </a:t>
            </a:r>
            <a:r>
              <a:rPr lang="en-US" altLang="en-US" sz="300">
                <a:solidFill>
                  <a:srgbClr val="000000"/>
                </a:solidFill>
                <a:latin typeface="Arial" charset="0"/>
              </a:rPr>
              <a:t>(c) '09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</p:sldLayoutIdLst>
  <p:transition/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8600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71500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12813" indent="-227013" algn="l" defTabSz="91281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6363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7213" indent="-228600" algn="l" defTabSz="91281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">
            <a:extLst>
              <a:ext uri="{FF2B5EF4-FFF2-40B4-BE49-F238E27FC236}">
                <a16:creationId xmlns:a16="http://schemas.microsoft.com/office/drawing/2014/main" id="{7DC853E6-195B-794E-84A3-35FD36DD93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5363" name="Text Placeholder 2">
            <a:extLst>
              <a:ext uri="{FF2B5EF4-FFF2-40B4-BE49-F238E27FC236}">
                <a16:creationId xmlns:a16="http://schemas.microsoft.com/office/drawing/2014/main" id="{37282549-823D-0648-950C-68E30AB753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22F9C-FB12-B54D-8B07-0C31989A3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8B94F5-4938-E647-920D-9709F5ACA184}" type="datetimeFigureOut">
              <a:rPr lang="en-US" altLang="en-US"/>
              <a:pPr>
                <a:defRPr/>
              </a:pPr>
              <a:t>4/25/21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0656-8771-854B-912C-22EBE8BD9D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795B2-3F43-9C45-A9AF-559E947903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402D139-7CDA-344A-BCC7-03EA6C41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263381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B56815E-61CA-0241-9B27-76AC39B9EE7B}"/>
              </a:ext>
            </a:extLst>
          </p:cNvPr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4B0E96E-541F-F049-A283-475BE9F7B13F}"/>
              </a:ext>
            </a:extLst>
          </p:cNvPr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 bwMode="auto">
          <a:xfrm>
            <a:off x="685800" y="1981200"/>
            <a:ext cx="77724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935" tIns="45969" rIns="91935" bIns="459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802566" name="Rectangle 6">
            <a:extLst>
              <a:ext uri="{FF2B5EF4-FFF2-40B4-BE49-F238E27FC236}">
                <a16:creationId xmlns:a16="http://schemas.microsoft.com/office/drawing/2014/main" id="{734B1B15-0575-DF4B-A5B7-4F439F43C1D3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 rot="16200000">
            <a:off x="7411245" y="5253831"/>
            <a:ext cx="3078162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35" tIns="45969" rIns="91935" bIns="45969"/>
          <a:lstStyle>
            <a:lvl1pPr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09638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fld id="{B29183F3-869A-2C4A-882D-BCF89F3B96B9}" type="slidenum">
              <a:rPr lang="en-US" altLang="x-none" sz="1600" b="1" i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urier New" charset="0"/>
              </a:rPr>
              <a:pPr>
                <a:defRPr/>
              </a:pPr>
              <a:t>‹#›</a:t>
            </a:fld>
            <a:r>
              <a:rPr lang="en-US" altLang="x-none" sz="1800" b="1">
                <a:solidFill>
                  <a:srgbClr val="808080"/>
                </a:solidFill>
                <a:latin typeface="Arial" charset="0"/>
              </a:rPr>
              <a:t> - </a:t>
            </a:r>
            <a:r>
              <a:rPr lang="en-US" altLang="x-none" sz="1000" b="1">
                <a:solidFill>
                  <a:srgbClr val="969696"/>
                </a:solidFill>
                <a:latin typeface="Arial" charset="0"/>
              </a:rPr>
              <a:t>Lectures.GersteinLab.org</a:t>
            </a:r>
            <a:endParaRPr lang="en-US" altLang="x-none" sz="3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4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</p:sldLayoutIdLst>
  <p:transition/>
  <p:hf hdr="0" ftr="0" dt="0"/>
  <p:txStyles>
    <p:titleStyle>
      <a:lvl1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90646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22228B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655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6pPr>
      <a:lvl7pPr marL="913120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7pPr>
      <a:lvl8pPr marL="1369684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8pPr>
      <a:lvl9pPr marL="1826242" algn="ctr" defTabSz="911534" rtl="0" eaLnBrk="1" fontAlgn="base" hangingPunct="1">
        <a:spcBef>
          <a:spcPct val="0"/>
        </a:spcBef>
        <a:spcAft>
          <a:spcPct val="0"/>
        </a:spcAft>
        <a:defRPr sz="3600" b="1" u="sng">
          <a:solidFill>
            <a:srgbClr val="000099"/>
          </a:solidFill>
          <a:latin typeface="Arial" pitchFamily="-65" charset="0"/>
        </a:defRPr>
      </a:lvl9pPr>
    </p:titleStyle>
    <p:bodyStyle>
      <a:lvl1pPr marL="222250" indent="-222250" algn="l" defTabSz="9064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565150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-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906463" indent="-220663" algn="l" defTabSz="9064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0013" indent="-222250" algn="l" defTabSz="9064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820863" indent="-222250" algn="l" defTabSz="906463" rtl="0" eaLnBrk="0" fontAlgn="base" hangingPunct="0">
        <a:spcBef>
          <a:spcPct val="20000"/>
        </a:spcBef>
        <a:spcAft>
          <a:spcPct val="0"/>
        </a:spcAft>
        <a:buFont typeface="Lucida Grande" panose="020B0600040502020204" pitchFamily="34" charset="0"/>
        <a:buChar char="*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1086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67643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4205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0760" indent="-228278" algn="l" defTabSz="911534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5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20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4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02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6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26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484" algn="l" defTabSz="4565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png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png"/><Relationship Id="rId14" Type="http://schemas.openxmlformats.org/officeDocument/2006/relationships/oleObject" Target="../embeddings/oleObject6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s://sites.google.com/site/findcommunities/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3" name="Object 2">
            <a:extLst>
              <a:ext uri="{FF2B5EF4-FFF2-40B4-BE49-F238E27FC236}">
                <a16:creationId xmlns:a16="http://schemas.microsoft.com/office/drawing/2014/main" id="{D821D5B6-5B67-6D4E-8D74-EB295E787F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3962400"/>
          <a:ext cx="22860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6" name="Image" r:id="rId4" imgW="2590800" imgH="2286000" progId="Photoshop.Image.5">
                  <p:embed/>
                </p:oleObj>
              </mc:Choice>
              <mc:Fallback>
                <p:oleObj name="Image" r:id="rId4" imgW="2590800" imgH="2286000" progId="Photoshop.Image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962400"/>
                        <a:ext cx="2286000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4" name="Rectangle 4">
            <a:extLst>
              <a:ext uri="{FF2B5EF4-FFF2-40B4-BE49-F238E27FC236}">
                <a16:creationId xmlns:a16="http://schemas.microsoft.com/office/drawing/2014/main" id="{E928B716-A33C-024B-908E-5836F6A1A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15000"/>
            <a:ext cx="6400800" cy="990600"/>
          </a:xfrm>
        </p:spPr>
        <p:txBody>
          <a:bodyPr/>
          <a:lstStyle/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Mark Gerstein, Yale University</a:t>
            </a:r>
            <a:b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1800" dirty="0" err="1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gersteinlab.org</a:t>
            </a:r>
            <a:r>
              <a:rPr lang="en-US" altLang="en-US" sz="18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/courses/452</a:t>
            </a:r>
          </a:p>
          <a:p>
            <a:pPr eaLnBrk="1" hangingPunct="1"/>
            <a:r>
              <a:rPr lang="en-US" altLang="en-US" sz="1400" dirty="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(last edit in spring ’21, pack </a:t>
            </a:r>
            <a:r>
              <a:rPr lang="en-US" altLang="en-US" sz="14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#9b, final)</a:t>
            </a:r>
            <a:endParaRPr lang="en-US" altLang="en-US" sz="1400" dirty="0">
              <a:solidFill>
                <a:srgbClr val="898989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86F41F57-7473-8143-A132-F754C8F3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3763" y="0"/>
            <a:ext cx="587375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4276" name="Object 3">
            <a:extLst>
              <a:ext uri="{FF2B5EF4-FFF2-40B4-BE49-F238E27FC236}">
                <a16:creationId xmlns:a16="http://schemas.microsoft.com/office/drawing/2014/main" id="{7479B66A-17E0-5A4B-99BF-AAD6B22573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8988" y="3810000"/>
          <a:ext cx="1547812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7" name="Image" r:id="rId6" imgW="1714500" imgH="2362200" progId="Photoshop.Image.5">
                  <p:embed/>
                </p:oleObj>
              </mc:Choice>
              <mc:Fallback>
                <p:oleObj name="Image" r:id="rId6" imgW="1714500" imgH="2362200" progId="Photoshop.Image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3810000"/>
                        <a:ext cx="1547812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4">
            <a:extLst>
              <a:ext uri="{FF2B5EF4-FFF2-40B4-BE49-F238E27FC236}">
                <a16:creationId xmlns:a16="http://schemas.microsoft.com/office/drawing/2014/main" id="{9160F457-363A-1547-9EBC-BAC5E8BA838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1600200"/>
          <a:ext cx="112712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8" name="Image" r:id="rId8" imgW="622300" imgH="673100" progId="Photoshop.Image.5">
                  <p:embed/>
                </p:oleObj>
              </mc:Choice>
              <mc:Fallback>
                <p:oleObj name="Image" r:id="rId8" imgW="622300" imgH="673100" progId="Photoshop.Image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1600200"/>
                        <a:ext cx="112712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5">
            <a:extLst>
              <a:ext uri="{FF2B5EF4-FFF2-40B4-BE49-F238E27FC236}">
                <a16:creationId xmlns:a16="http://schemas.microsoft.com/office/drawing/2014/main" id="{F8737E08-87C7-2641-A34F-254021C34E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524000"/>
          <a:ext cx="2362200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19" name="Image" r:id="rId10" imgW="1714500" imgH="1384300" progId="Photoshop.Image.5">
                  <p:embed/>
                </p:oleObj>
              </mc:Choice>
              <mc:Fallback>
                <p:oleObj name="Image" r:id="rId10" imgW="1714500" imgH="1384300" progId="Photoshop.Image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0"/>
                        <a:ext cx="2362200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6">
            <a:extLst>
              <a:ext uri="{FF2B5EF4-FFF2-40B4-BE49-F238E27FC236}">
                <a16:creationId xmlns:a16="http://schemas.microsoft.com/office/drawing/2014/main" id="{7CF8BEA8-F20E-A84A-BE4B-C3366488E4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2600" y="2825750"/>
          <a:ext cx="14478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0" name="Image" r:id="rId12" imgW="3492500" imgH="3460750" progId="Photoshop.Image.5">
                  <p:embed/>
                </p:oleObj>
              </mc:Choice>
              <mc:Fallback>
                <p:oleObj name="Image" r:id="rId12" imgW="3492500" imgH="3460750" progId="Photoshop.Image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25750"/>
                        <a:ext cx="1447800" cy="14351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7">
            <a:extLst>
              <a:ext uri="{FF2B5EF4-FFF2-40B4-BE49-F238E27FC236}">
                <a16:creationId xmlns:a16="http://schemas.microsoft.com/office/drawing/2014/main" id="{7D21D2B8-69C6-1C44-BE4F-120C2A60CCE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838450"/>
          <a:ext cx="1374775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1" name="Image" r:id="rId14" imgW="965200" imgH="990600" progId="Photoshop.Image.5">
                  <p:embed/>
                </p:oleObj>
              </mc:Choice>
              <mc:Fallback>
                <p:oleObj name="Image" r:id="rId14" imgW="965200" imgH="990600" progId="Photoshop.Image.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838450"/>
                        <a:ext cx="1374775" cy="14097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1" name="Object 8">
            <a:extLst>
              <a:ext uri="{FF2B5EF4-FFF2-40B4-BE49-F238E27FC236}">
                <a16:creationId xmlns:a16="http://schemas.microsoft.com/office/drawing/2014/main" id="{BD18AE9E-B641-734E-8947-3FFB45DB35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1905000"/>
          <a:ext cx="102552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22" name="Image" r:id="rId16" imgW="596900" imgH="1905000" progId="Photoshop.Image.5">
                  <p:embed/>
                </p:oleObj>
              </mc:Choice>
              <mc:Fallback>
                <p:oleObj name="Image" r:id="rId16" imgW="596900" imgH="1905000" progId="Photoshop.Image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1905000"/>
                        <a:ext cx="1025525" cy="3276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2" name="Rectangle 3">
            <a:extLst>
              <a:ext uri="{FF2B5EF4-FFF2-40B4-BE49-F238E27FC236}">
                <a16:creationId xmlns:a16="http://schemas.microsoft.com/office/drawing/2014/main" id="{D9330EE6-20D3-AB4D-B752-AF3CC60B18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8153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200" dirty="0">
                <a:solidFill>
                  <a:srgbClr val="000000"/>
                </a:solidFill>
                <a:latin typeface="Arial" charset="0"/>
              </a:rPr>
              <a:t>Biomed. Data Science: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Unsupervised Datamining B:</a:t>
            </a:r>
            <a:br>
              <a:rPr lang="en-US" sz="4800" dirty="0">
                <a:solidFill>
                  <a:srgbClr val="000000"/>
                </a:solidFill>
                <a:latin typeface="Arial" charset="0"/>
              </a:rPr>
            </a:br>
            <a:r>
              <a:rPr lang="en-US" sz="4800" dirty="0">
                <a:solidFill>
                  <a:srgbClr val="000000"/>
                </a:solidFill>
                <a:latin typeface="Arial" charset="0"/>
              </a:rPr>
              <a:t>Community Detection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spd="slow" advTm="3204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3D organization of genome">
            <a:extLst>
              <a:ext uri="{FF2B5EF4-FFF2-40B4-BE49-F238E27FC236}">
                <a16:creationId xmlns:a16="http://schemas.microsoft.com/office/drawing/2014/main" id="{5CDAEC5D-2721-DB46-B747-B59E52CAA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1525" y="195263"/>
            <a:ext cx="77724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3D organization of genome</a:t>
            </a:r>
          </a:p>
        </p:txBody>
      </p:sp>
      <p:sp>
        <p:nvSpPr>
          <p:cNvPr id="35842" name="image credit: Iyer et al. BMC Biophysics 2011,…">
            <a:extLst>
              <a:ext uri="{FF2B5EF4-FFF2-40B4-BE49-F238E27FC236}">
                <a16:creationId xmlns:a16="http://schemas.microsoft.com/office/drawing/2014/main" id="{5E6B0975-E8FE-494C-9F48-DC9076738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363" y="5016500"/>
            <a:ext cx="329406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image credit: Iyer et al. BMC Biophysics 2011, </a:t>
            </a:r>
          </a:p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cartoonist John Chase</a:t>
            </a:r>
          </a:p>
        </p:txBody>
      </p:sp>
      <p:pic>
        <p:nvPicPr>
          <p:cNvPr id="35843" name="pasted-image.png" descr="pasted-image.png">
            <a:extLst>
              <a:ext uri="{FF2B5EF4-FFF2-40B4-BE49-F238E27FC236}">
                <a16:creationId xmlns:a16="http://schemas.microsoft.com/office/drawing/2014/main" id="{91B44090-D0AC-2540-A0CD-B069B474E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535238"/>
            <a:ext cx="47498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5844" name="image credit: Iyer et al. BMC Biophysics 2011">
            <a:extLst>
              <a:ext uri="{FF2B5EF4-FFF2-40B4-BE49-F238E27FC236}">
                <a16:creationId xmlns:a16="http://schemas.microsoft.com/office/drawing/2014/main" id="{E5645FBE-8443-8E44-8138-062F08079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0413" y="5937250"/>
            <a:ext cx="316706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image credit: Iyer et al. BMC Biophysics 2011</a:t>
            </a:r>
          </a:p>
        </p:txBody>
      </p:sp>
      <p:pic>
        <p:nvPicPr>
          <p:cNvPr id="35845" name="pasted-image.png" descr="pasted-image.png">
            <a:extLst>
              <a:ext uri="{FF2B5EF4-FFF2-40B4-BE49-F238E27FC236}">
                <a16:creationId xmlns:a16="http://schemas.microsoft.com/office/drawing/2014/main" id="{29565FBC-316A-4F4D-A67B-FA11B5A323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284288"/>
            <a:ext cx="47498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59628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itle 1">
            <a:extLst>
              <a:ext uri="{FF2B5EF4-FFF2-40B4-BE49-F238E27FC236}">
                <a16:creationId xmlns:a16="http://schemas.microsoft.com/office/drawing/2014/main" id="{B778B6BD-652C-7149-B659-E6FE6737F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Hi-C contact map</a:t>
            </a:r>
          </a:p>
        </p:txBody>
      </p:sp>
      <p:pic>
        <p:nvPicPr>
          <p:cNvPr id="139266" name="Content Placeholder 3">
            <a:extLst>
              <a:ext uri="{FF2B5EF4-FFF2-40B4-BE49-F238E27FC236}">
                <a16:creationId xmlns:a16="http://schemas.microsoft.com/office/drawing/2014/main" id="{7871369F-AF5D-6B4D-8411-C65A62001E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" b="47720"/>
          <a:stretch>
            <a:fillRect/>
          </a:stretch>
        </p:blipFill>
        <p:spPr>
          <a:xfrm>
            <a:off x="1173163" y="1758950"/>
            <a:ext cx="6797675" cy="2276475"/>
          </a:xfrm>
        </p:spPr>
      </p:pic>
      <p:pic>
        <p:nvPicPr>
          <p:cNvPr id="139267" name="Picture 4">
            <a:extLst>
              <a:ext uri="{FF2B5EF4-FFF2-40B4-BE49-F238E27FC236}">
                <a16:creationId xmlns:a16="http://schemas.microsoft.com/office/drawing/2014/main" id="{E480916B-B485-5F42-BEE8-1996F962E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1506538" y="4035425"/>
            <a:ext cx="2446337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TextBox 5">
            <a:extLst>
              <a:ext uri="{FF2B5EF4-FFF2-40B4-BE49-F238E27FC236}">
                <a16:creationId xmlns:a16="http://schemas.microsoft.com/office/drawing/2014/main" id="{8F06356A-4D91-4B47-BFAC-E3EAC1B77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6110288"/>
            <a:ext cx="18796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1" i="1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Science 2009, 5950: 289-293</a:t>
            </a:r>
          </a:p>
        </p:txBody>
      </p:sp>
      <p:sp>
        <p:nvSpPr>
          <p:cNvPr id="139269" name="Slide Number Placeholder 2">
            <a:extLst>
              <a:ext uri="{FF2B5EF4-FFF2-40B4-BE49-F238E27FC236}">
                <a16:creationId xmlns:a16="http://schemas.microsoft.com/office/drawing/2014/main" id="{E7E93F78-EE81-9F4D-86A3-5FB10DFF3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914400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898989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03BB4D-624C-C443-8D81-8CFB2DB25E6C}" type="slidenum">
              <a:rPr lang="en-US" altLang="en-US" smtClean="0"/>
              <a:pPr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9244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">
            <a:extLst>
              <a:ext uri="{FF2B5EF4-FFF2-40B4-BE49-F238E27FC236}">
                <a16:creationId xmlns:a16="http://schemas.microsoft.com/office/drawing/2014/main" id="{3DF7142E-AA52-D145-AF64-DF1A0C7B5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4051300"/>
            <a:ext cx="232568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                                  </a:t>
            </a:r>
          </a:p>
        </p:txBody>
      </p:sp>
      <p:sp>
        <p:nvSpPr>
          <p:cNvPr id="39938" name="Identifying TADs in multiple resolutions">
            <a:extLst>
              <a:ext uri="{FF2B5EF4-FFF2-40B4-BE49-F238E27FC236}">
                <a16:creationId xmlns:a16="http://schemas.microsoft.com/office/drawing/2014/main" id="{CF7DCEB1-F55F-EC4D-A8C8-B34F7CDB72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Identifying TADs in multiple resolutions</a:t>
            </a:r>
          </a:p>
        </p:txBody>
      </p:sp>
      <p:pic>
        <p:nvPicPr>
          <p:cNvPr id="39939" name="pasted-image.png" descr="pasted-image.png">
            <a:extLst>
              <a:ext uri="{FF2B5EF4-FFF2-40B4-BE49-F238E27FC236}">
                <a16:creationId xmlns:a16="http://schemas.microsoft.com/office/drawing/2014/main" id="{66BD8D1C-9A41-3143-B2C2-E72BDF2E9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93875"/>
            <a:ext cx="89122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9940" name="TextBox 1">
            <a:extLst>
              <a:ext uri="{FF2B5EF4-FFF2-40B4-BE49-F238E27FC236}">
                <a16:creationId xmlns:a16="http://schemas.microsoft.com/office/drawing/2014/main" id="{4583B0E0-6D48-664C-A20F-F62CE75DC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5267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[Yan et al.,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PLOS Comp. Bio.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(in revision, 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17); bioRxiv 097345]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62791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">
            <a:extLst>
              <a:ext uri="{FF2B5EF4-FFF2-40B4-BE49-F238E27FC236}">
                <a16:creationId xmlns:a16="http://schemas.microsoft.com/office/drawing/2014/main" id="{80808153-696C-7F4F-9CD1-91BB87730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9325" y="4051300"/>
            <a:ext cx="232568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                                   </a:t>
            </a:r>
          </a:p>
        </p:txBody>
      </p:sp>
      <p:sp>
        <p:nvSpPr>
          <p:cNvPr id="41986" name="Identifying TADs in multiple resolutions">
            <a:extLst>
              <a:ext uri="{FF2B5EF4-FFF2-40B4-BE49-F238E27FC236}">
                <a16:creationId xmlns:a16="http://schemas.microsoft.com/office/drawing/2014/main" id="{4E3E8401-F526-2C42-ADC1-98654D7FF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Identifying TADs in multiple resolutions</a:t>
            </a:r>
          </a:p>
        </p:txBody>
      </p:sp>
      <p:pic>
        <p:nvPicPr>
          <p:cNvPr id="41987" name="pasted-image.png" descr="pasted-image.png">
            <a:extLst>
              <a:ext uri="{FF2B5EF4-FFF2-40B4-BE49-F238E27FC236}">
                <a16:creationId xmlns:a16="http://schemas.microsoft.com/office/drawing/2014/main" id="{DDCF4FA4-8E0B-0948-BEEC-E9ABF7AE6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793875"/>
            <a:ext cx="89122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988" name="pasted-image.png" descr="pasted-image.png">
            <a:extLst>
              <a:ext uri="{FF2B5EF4-FFF2-40B4-BE49-F238E27FC236}">
                <a16:creationId xmlns:a16="http://schemas.microsoft.com/office/drawing/2014/main" id="{3BCFBB08-BDA0-FC4D-8B3B-519BA752B4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8" y="1500188"/>
            <a:ext cx="5635625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989" name="pasted-image.pdf" descr="pasted-image.pdf">
            <a:extLst>
              <a:ext uri="{FF2B5EF4-FFF2-40B4-BE49-F238E27FC236}">
                <a16:creationId xmlns:a16="http://schemas.microsoft.com/office/drawing/2014/main" id="{38D1F34A-D6EF-874A-818D-9287F7B760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5192713"/>
            <a:ext cx="32337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1990" name="pasted-image.pdf" descr="pasted-image.pdf">
            <a:extLst>
              <a:ext uri="{FF2B5EF4-FFF2-40B4-BE49-F238E27FC236}">
                <a16:creationId xmlns:a16="http://schemas.microsoft.com/office/drawing/2014/main" id="{B3693FCD-A799-DE40-803B-765E7DCE27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4660900"/>
            <a:ext cx="30956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41991" name="TextBox 9">
            <a:extLst>
              <a:ext uri="{FF2B5EF4-FFF2-40B4-BE49-F238E27FC236}">
                <a16:creationId xmlns:a16="http://schemas.microsoft.com/office/drawing/2014/main" id="{3B310B15-F96F-C44A-B932-062EEF80E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19863"/>
            <a:ext cx="52673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[Yan et al., </a:t>
            </a:r>
            <a:r>
              <a:rPr kumimoji="0" lang="en-US" altLang="en-US" sz="1600" b="0" i="1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PLOS Comp. Bio. 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(in revision, </a:t>
            </a:r>
            <a:r>
              <a:rPr kumimoji="0" lang="ja-JP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‘</a:t>
            </a:r>
            <a:r>
              <a:rPr kumimoji="0" lang="en-US" altLang="ja-JP" sz="1600" b="0" i="0" u="none" strike="noStrike" kern="1200" cap="none" spc="0" normalizeH="0" baseline="0" noProof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+mn-cs"/>
              </a:rPr>
              <a:t>17); bioRxiv 097345]</a:t>
            </a:r>
            <a:endParaRPr kumimoji="0" lang="en-US" altLang="en-US" sz="1600" b="0" i="0" u="none" strike="noStrike" kern="120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6161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latin typeface="Arial" charset="0"/>
                <a:ea typeface="+mn-ea"/>
                <a:cs typeface="+mn-cs"/>
              </a:rPr>
              <a:t>Graph Analysis &amp;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Community Detection Approaches</a:t>
            </a:r>
          </a:p>
        </p:txBody>
      </p:sp>
    </p:spTree>
    <p:extLst>
      <p:ext uri="{BB962C8B-B14F-4D97-AF65-F5344CB8AC3E}">
        <p14:creationId xmlns:p14="http://schemas.microsoft.com/office/powerpoint/2010/main" val="5572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r>
              <a:rPr lang="en" dirty="0"/>
              <a:t>Graph Methods &amp; Community Detection</a:t>
            </a:r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r>
              <a:rPr lang="en"/>
              <a:t>Turn data into a graph</a:t>
            </a:r>
            <a:endParaRPr/>
          </a:p>
          <a:p>
            <a:r>
              <a:rPr lang="en"/>
              <a:t>Alternate local and global clustering while optimizing for </a:t>
            </a:r>
            <a:r>
              <a:rPr lang="en" b="1"/>
              <a:t>modularity</a:t>
            </a:r>
            <a:endParaRPr b="1"/>
          </a:p>
          <a:p>
            <a:r>
              <a:rPr lang="en"/>
              <a:t>Can discover the number of clusters given a resolution</a:t>
            </a:r>
            <a:endParaRPr/>
          </a:p>
          <a:p>
            <a:pPr lvl="1"/>
            <a:r>
              <a:rPr lang="en"/>
              <a:t>Cell type detection</a:t>
            </a:r>
            <a:endParaRPr/>
          </a:p>
          <a:p>
            <a:r>
              <a:rPr lang="en"/>
              <a:t>Fast: O(nlogn)</a:t>
            </a:r>
            <a:endParaRPr/>
          </a:p>
          <a:p>
            <a:r>
              <a:rPr lang="en"/>
              <a:t>E.g. Louvain, Leiden Community detection</a:t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099" y="3895600"/>
            <a:ext cx="4036376" cy="201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1419" y="3322900"/>
            <a:ext cx="2387383" cy="572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Google Shape;90;p18"/>
          <p:cNvCxnSpPr>
            <a:endCxn id="89" idx="0"/>
          </p:cNvCxnSpPr>
          <p:nvPr/>
        </p:nvCxnSpPr>
        <p:spPr>
          <a:xfrm>
            <a:off x="7123609" y="2837500"/>
            <a:ext cx="61500" cy="485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B327641-923B-AE48-B0F6-A00EEAFD4D83}"/>
              </a:ext>
            </a:extLst>
          </p:cNvPr>
          <p:cNvSpPr/>
          <p:nvPr/>
        </p:nvSpPr>
        <p:spPr>
          <a:xfrm>
            <a:off x="311700" y="6466992"/>
            <a:ext cx="830678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Image reference: </a:t>
            </a:r>
            <a:r>
              <a:rPr lang="en-US" sz="1400" u="sng" dirty="0">
                <a:solidFill>
                  <a:srgbClr val="0097A7"/>
                </a:solidFill>
                <a:latin typeface="Arial" panose="020B0604020202020204" pitchFamily="34" charset="0"/>
                <a:hlinkClick r:id="rId5"/>
              </a:rPr>
              <a:t>https://sites.google.com/site/findcommunities/</a:t>
            </a:r>
            <a:endParaRPr lang="en-US" sz="1400" dirty="0"/>
          </a:p>
          <a:p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0854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>
            <a:extLst>
              <a:ext uri="{FF2B5EF4-FFF2-40B4-BE49-F238E27FC236}">
                <a16:creationId xmlns:a16="http://schemas.microsoft.com/office/drawing/2014/main" id="{4FD37633-8A97-C14C-AD8A-FB8C6FD5E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31" y="1702951"/>
            <a:ext cx="4600228" cy="23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Google Shape;95;p19"/>
          <p:cNvSpPr txBox="1">
            <a:spLocks noGrp="1"/>
          </p:cNvSpPr>
          <p:nvPr>
            <p:ph type="sldNum" idx="12"/>
          </p:nvPr>
        </p:nvSpPr>
        <p:spPr>
          <a:xfrm>
            <a:off x="8396258" y="55204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4</a:t>
            </a:fld>
            <a:endParaRPr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225450" y="1045500"/>
            <a:ext cx="8170808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17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Network Propagation in Biomedicine (Label propagation &amp; Diffusion distance)</a:t>
            </a:r>
            <a:endParaRPr sz="17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238500" y="4130700"/>
            <a:ext cx="330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b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Köhler, Bauer, Horn and Robinson (2008)</a:t>
            </a:r>
            <a:endParaRPr sz="800" b="1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/>
          <p:nvPr/>
        </p:nvSpPr>
        <p:spPr>
          <a:xfrm>
            <a:off x="229900" y="1917850"/>
            <a:ext cx="2912700" cy="390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200" kern="0">
              <a:solidFill>
                <a:srgbClr val="1C4587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Starting ~2008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Limitations in nearest neighbor</a:t>
            </a:r>
            <a:r>
              <a:rPr lang="en" sz="1200" kern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200" kern="0">
                <a:solidFill>
                  <a:srgbClr val="9900FF"/>
                </a:solidFill>
                <a:latin typeface="Arial"/>
                <a:cs typeface="Arial"/>
                <a:sym typeface="Arial"/>
              </a:rPr>
              <a:t>(B)</a:t>
            </a:r>
            <a:r>
              <a:rPr lang="en" sz="1200" kern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shortest distance measures</a:t>
            </a:r>
            <a:r>
              <a:rPr lang="en" sz="1200" kern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200" kern="0">
                <a:solidFill>
                  <a:srgbClr val="E69138"/>
                </a:solidFill>
                <a:latin typeface="Arial"/>
                <a:cs typeface="Arial"/>
                <a:sym typeface="Arial"/>
              </a:rPr>
              <a:t>(B-D)</a:t>
            </a:r>
            <a:endParaRPr sz="1200" kern="0">
              <a:solidFill>
                <a:srgbClr val="E69138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Leverages local and global network topology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Mathematically rigorous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200" kern="0">
              <a:solidFill>
                <a:srgbClr val="1C4587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Early methods: function prediction and gene-disease association</a:t>
            </a:r>
            <a:endParaRPr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457200" indent="-3048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200"/>
              <a:buFont typeface="Arial"/>
              <a:buChar char="●"/>
            </a:pP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Current methods: gene ranking,</a:t>
            </a:r>
            <a:r>
              <a:rPr lang="en" sz="1200" kern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</a:t>
            </a:r>
            <a:r>
              <a:rPr lang="en" sz="1200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subnetwork detection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gene-drug and TF-target associations, </a:t>
            </a:r>
            <a:r>
              <a:rPr lang="en" sz="1200" kern="0">
                <a:solidFill>
                  <a:srgbClr val="990000"/>
                </a:solidFill>
                <a:latin typeface="Arial"/>
                <a:cs typeface="Arial"/>
                <a:sym typeface="Arial"/>
              </a:rPr>
              <a:t>patient sample stratification</a:t>
            </a:r>
            <a:r>
              <a:rPr lang="en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etc.</a:t>
            </a:r>
            <a:r>
              <a:rPr lang="en" sz="1200" kern="0">
                <a:solidFill>
                  <a:srgbClr val="1C4587"/>
                </a:solidFill>
                <a:latin typeface="Arial"/>
                <a:cs typeface="Arial"/>
                <a:sym typeface="Arial"/>
              </a:rPr>
              <a:t> </a:t>
            </a:r>
            <a:endParaRPr sz="1200" kern="0">
              <a:solidFill>
                <a:srgbClr val="1C4587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/>
          <p:nvPr/>
        </p:nvSpPr>
        <p:spPr>
          <a:xfrm>
            <a:off x="3860264" y="3629320"/>
            <a:ext cx="1403700" cy="438300"/>
          </a:xfrm>
          <a:prstGeom prst="bracketPair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19"/>
          <p:cNvSpPr/>
          <p:nvPr/>
        </p:nvSpPr>
        <p:spPr>
          <a:xfrm>
            <a:off x="3757431" y="3629320"/>
            <a:ext cx="4641300" cy="438300"/>
          </a:xfrm>
          <a:prstGeom prst="bracketPair">
            <a:avLst/>
          </a:prstGeom>
          <a:noFill/>
          <a:ln w="28575" cap="flat" cmpd="sng">
            <a:solidFill>
              <a:srgbClr val="E691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99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57425" y="4607850"/>
            <a:ext cx="2401224" cy="98233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3234675" y="5672950"/>
            <a:ext cx="330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b="1" kern="0">
                <a:solidFill>
                  <a:srgbClr val="0000FF"/>
                </a:solidFill>
                <a:latin typeface="Arial"/>
                <a:cs typeface="Arial"/>
                <a:sym typeface="Arial"/>
              </a:rPr>
              <a:t>Reyna, Leiserson, and Raphael (2018)</a:t>
            </a:r>
            <a:endParaRPr sz="800" b="1" kern="0">
              <a:solidFill>
                <a:srgbClr val="0000FF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02303" y="4420200"/>
            <a:ext cx="2401225" cy="1252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5770950" y="5672950"/>
            <a:ext cx="3307200" cy="2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sz="800" b="1" kern="0">
                <a:solidFill>
                  <a:srgbClr val="990000"/>
                </a:solidFill>
                <a:latin typeface="Arial"/>
                <a:cs typeface="Arial"/>
                <a:sym typeface="Arial"/>
              </a:rPr>
              <a:t>Hofree, Shen, Carter, Gross, and Ideker (2013)</a:t>
            </a:r>
            <a:endParaRPr sz="800" b="1" kern="0">
              <a:solidFill>
                <a:srgbClr val="99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8164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F448BB54-139F-0940-8C80-7C625D03F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9243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Dimensionality Reduction 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&amp; Spectral Methods </a:t>
            </a:r>
            <a:b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</a:br>
            <a:r>
              <a:rPr lang="en-US" altLang="en-US" sz="2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Outline &amp; Papers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7A66A614-7E92-4D4C-8C9D-DD87E1A86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96415"/>
            <a:ext cx="7772400" cy="4638675"/>
          </a:xfrm>
        </p:spPr>
        <p:txBody>
          <a:bodyPr/>
          <a:lstStyle/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Based on affinity matrix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PCA/SVD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Extensions: biplot, RCA, CCA….</a:t>
            </a:r>
          </a:p>
          <a:p>
            <a:pPr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Related papers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 Alter et al. (2000). "Singular value decomposition for genome-wide expression data processing and modeling."  PNAS 97: 10101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Langfelder P, Horvath S (2007) Eigengene networks for studying the relationships between co-expression modules. BMC Systems Biology 2007, 1:54 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Z Zhang et al. (2007) "Statistical analysis of the genomic distribution and correlation of regulatory elements in the ENCODE regions." Genome Res 17: 787</a:t>
            </a:r>
          </a:p>
          <a:p>
            <a:pPr lvl="1" eaLnBrk="1" hangingPunct="1"/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TA </a:t>
            </a:r>
            <a:r>
              <a:rPr lang="en-US" altLang="en-US" sz="1800" dirty="0" err="1">
                <a:latin typeface="Arial" panose="020B0604020202020204" pitchFamily="34" charset="0"/>
                <a:ea typeface="ＭＳ Ｐゴシック" panose="020B0600070205080204" pitchFamily="34" charset="-128"/>
              </a:rPr>
              <a:t>Gianoulis</a:t>
            </a:r>
            <a:r>
              <a:rPr lang="en-US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 et al. (2009) "Quantifying environmental adaptation of metabolic pathways in metagenomics." PNAS 106: 1374. </a:t>
            </a:r>
          </a:p>
        </p:txBody>
      </p:sp>
    </p:spTree>
    <p:extLst>
      <p:ext uri="{BB962C8B-B14F-4D97-AF65-F5344CB8AC3E}">
        <p14:creationId xmlns:p14="http://schemas.microsoft.com/office/powerpoint/2010/main" val="69904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3">
            <a:extLst>
              <a:ext uri="{FF2B5EF4-FFF2-40B4-BE49-F238E27FC236}">
                <a16:creationId xmlns:a16="http://schemas.microsoft.com/office/drawing/2014/main" id="{7FB5291E-E768-ED4E-BD7B-E6C240BA7E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Unsupervised Mining</a:t>
            </a:r>
          </a:p>
        </p:txBody>
      </p:sp>
      <p:sp>
        <p:nvSpPr>
          <p:cNvPr id="83970" name="Subtitle 4">
            <a:extLst>
              <a:ext uri="{FF2B5EF4-FFF2-40B4-BE49-F238E27FC236}">
                <a16:creationId xmlns:a16="http://schemas.microsoft.com/office/drawing/2014/main" id="{58F7078A-57A8-DE44-9D3D-8037DBBD32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Community Detection </a:t>
            </a:r>
            <a:br>
              <a:rPr lang="en-US" dirty="0">
                <a:latin typeface="Arial" charset="0"/>
                <a:ea typeface="+mn-ea"/>
                <a:cs typeface="+mn-cs"/>
              </a:rPr>
            </a:br>
            <a:r>
              <a:rPr lang="en-US" dirty="0">
                <a:latin typeface="Arial" charset="0"/>
                <a:ea typeface="+mn-ea"/>
                <a:cs typeface="+mn-cs"/>
              </a:rPr>
              <a:t>Application to Hi-C</a:t>
            </a:r>
          </a:p>
        </p:txBody>
      </p:sp>
    </p:spTree>
    <p:extLst>
      <p:ext uri="{BB962C8B-B14F-4D97-AF65-F5344CB8AC3E}">
        <p14:creationId xmlns:p14="http://schemas.microsoft.com/office/powerpoint/2010/main" val="232763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750F06-C8BA-7444-BA51-AC9C9922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4708525"/>
            <a:ext cx="712787" cy="1117600"/>
          </a:xfrm>
          <a:prstGeom prst="rect">
            <a:avLst/>
          </a:prstGeom>
          <a:solidFill>
            <a:srgbClr val="FFFFFF"/>
          </a:solidFill>
          <a:ln w="28575">
            <a:solidFill>
              <a:srgbClr val="6076B4"/>
            </a:solidFill>
            <a:bevel/>
            <a:headEnd/>
            <a:tailEnd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tIns="45719" rIns="45719" bIns="45719" anchor="ctr">
            <a:spAutoFit/>
          </a:bodyPr>
          <a:lstStyle/>
          <a:p>
            <a:pPr marL="0" marR="0" lvl="0" indent="0" algn="l" defTabSz="4556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7" name="Shape 1117">
            <a:extLst>
              <a:ext uri="{FF2B5EF4-FFF2-40B4-BE49-F238E27FC236}">
                <a16:creationId xmlns:a16="http://schemas.microsoft.com/office/drawing/2014/main" id="{64D1CDD7-3AE2-9544-9156-B65C2E8F7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0"/>
            <a:ext cx="7772400" cy="1143000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4000" dirty="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</a:rPr>
              <a:t>Network modularity</a:t>
            </a:r>
          </a:p>
        </p:txBody>
      </p:sp>
      <p:pic>
        <p:nvPicPr>
          <p:cNvPr id="84995" name="pasted-image.png">
            <a:extLst>
              <a:ext uri="{FF2B5EF4-FFF2-40B4-BE49-F238E27FC236}">
                <a16:creationId xmlns:a16="http://schemas.microsoft.com/office/drawing/2014/main" id="{4ABCCD03-BA59-5242-9E7F-CA652F5CF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636713"/>
            <a:ext cx="3684587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4996" name="pasted-image.png">
            <a:extLst>
              <a:ext uri="{FF2B5EF4-FFF2-40B4-BE49-F238E27FC236}">
                <a16:creationId xmlns:a16="http://schemas.microsoft.com/office/drawing/2014/main" id="{A80DF3E7-DE90-4645-9B97-FA927DA2C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75" y="1604963"/>
            <a:ext cx="4110038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1" name="Shape 1121">
            <a:extLst>
              <a:ext uri="{FF2B5EF4-FFF2-40B4-BE49-F238E27FC236}">
                <a16:creationId xmlns:a16="http://schemas.microsoft.com/office/drawing/2014/main" id="{4101309D-6CBF-454B-A9FC-15C0513D4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9888" y="3917950"/>
            <a:ext cx="2235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200"/>
            </a:lvl1pPr>
          </a:lstStyle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Newman Phy. Rev. E 2013</a:t>
            </a:r>
          </a:p>
        </p:txBody>
      </p:sp>
      <p:pic>
        <p:nvPicPr>
          <p:cNvPr id="84998" name="pasted-image.pdf">
            <a:extLst>
              <a:ext uri="{FF2B5EF4-FFF2-40B4-BE49-F238E27FC236}">
                <a16:creationId xmlns:a16="http://schemas.microsoft.com/office/drawing/2014/main" id="{CC3FF088-41F4-6F4F-A12F-95196E648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781550"/>
            <a:ext cx="55610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3" name="Shape 1123">
            <a:extLst>
              <a:ext uri="{FF2B5EF4-FFF2-40B4-BE49-F238E27FC236}">
                <a16:creationId xmlns:a16="http://schemas.microsoft.com/office/drawing/2014/main" id="{0BE946D5-4DC1-1445-B54B-BE6087E4B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6238875"/>
            <a:ext cx="18208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 of edges</a:t>
            </a:r>
          </a:p>
        </p:txBody>
      </p:sp>
      <p:sp>
        <p:nvSpPr>
          <p:cNvPr id="1124" name="Shape 1124">
            <a:extLst>
              <a:ext uri="{FF2B5EF4-FFF2-40B4-BE49-F238E27FC236}">
                <a16:creationId xmlns:a16="http://schemas.microsoft.com/office/drawing/2014/main" id="{8F0435E9-6BB6-F842-AE85-99FF451439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7088" y="5765800"/>
            <a:ext cx="552450" cy="552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5" name="Shape 1125">
            <a:extLst>
              <a:ext uri="{FF2B5EF4-FFF2-40B4-BE49-F238E27FC236}">
                <a16:creationId xmlns:a16="http://schemas.microsoft.com/office/drawing/2014/main" id="{C41D982C-67E2-3849-A0D1-82D95E670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038600"/>
            <a:ext cx="173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2844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7416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1988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6560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degree of node i</a:t>
            </a:r>
          </a:p>
        </p:txBody>
      </p:sp>
      <p:sp>
        <p:nvSpPr>
          <p:cNvPr id="1126" name="Shape 1126">
            <a:extLst>
              <a:ext uri="{FF2B5EF4-FFF2-40B4-BE49-F238E27FC236}">
                <a16:creationId xmlns:a16="http://schemas.microsoft.com/office/drawing/2014/main" id="{BE1EC68C-5550-8148-A594-193D74C16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8288" y="4310063"/>
            <a:ext cx="149225" cy="527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7" name="Shape 1127">
            <a:extLst>
              <a:ext uri="{FF2B5EF4-FFF2-40B4-BE49-F238E27FC236}">
                <a16:creationId xmlns:a16="http://schemas.microsoft.com/office/drawing/2014/main" id="{C52308AA-52BC-4E48-8015-0F96A5404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6251575"/>
            <a:ext cx="23288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expected number of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edges between i and j</a:t>
            </a:r>
          </a:p>
        </p:txBody>
      </p:sp>
      <p:sp>
        <p:nvSpPr>
          <p:cNvPr id="1128" name="Shape 1128">
            <a:extLst>
              <a:ext uri="{FF2B5EF4-FFF2-40B4-BE49-F238E27FC236}">
                <a16:creationId xmlns:a16="http://schemas.microsoft.com/office/drawing/2014/main" id="{FBA7C97F-3F9E-804E-8EB0-28A5F13AD8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7200" y="5878513"/>
            <a:ext cx="0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9" name="Shape 1129">
            <a:extLst>
              <a:ext uri="{FF2B5EF4-FFF2-40B4-BE49-F238E27FC236}">
                <a16:creationId xmlns:a16="http://schemas.microsoft.com/office/drawing/2014/main" id="{6636453F-D413-4D4F-B7E7-74CDED75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5032375"/>
            <a:ext cx="16287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whether or not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i, j are in the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same module</a:t>
            </a:r>
          </a:p>
        </p:txBody>
      </p:sp>
      <p:sp>
        <p:nvSpPr>
          <p:cNvPr id="1130" name="Shape 1130">
            <a:extLst>
              <a:ext uri="{FF2B5EF4-FFF2-40B4-BE49-F238E27FC236}">
                <a16:creationId xmlns:a16="http://schemas.microsoft.com/office/drawing/2014/main" id="{4DCC580E-B913-F64B-B79B-BE0B1CE3E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287838"/>
            <a:ext cx="18192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/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adjacency matrix</a:t>
            </a:r>
          </a:p>
        </p:txBody>
      </p:sp>
      <p:sp>
        <p:nvSpPr>
          <p:cNvPr id="1131" name="Shape 1131">
            <a:extLst>
              <a:ext uri="{FF2B5EF4-FFF2-40B4-BE49-F238E27FC236}">
                <a16:creationId xmlns:a16="http://schemas.microsoft.com/office/drawing/2014/main" id="{005E1FBA-D5C8-FF45-92FE-84C17933B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4637088"/>
            <a:ext cx="322262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727583"/>
      </p:ext>
    </p:extLst>
  </p:cSld>
  <p:clrMapOvr>
    <a:masterClrMapping/>
  </p:clrMapOvr>
  <p:transition spd="slow" advTm="47378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F11934-78C5-E742-9760-43371FB94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4708525"/>
            <a:ext cx="712787" cy="1117600"/>
          </a:xfrm>
          <a:prstGeom prst="rect">
            <a:avLst/>
          </a:prstGeom>
          <a:solidFill>
            <a:srgbClr val="FFFFFF"/>
          </a:solidFill>
          <a:ln w="28575">
            <a:solidFill>
              <a:srgbClr val="6076B4"/>
            </a:solidFill>
            <a:bevel/>
            <a:headEnd/>
            <a:tailEnd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tIns="45719" rIns="45719" bIns="45719" anchor="ctr">
            <a:spAutoFit/>
          </a:bodyPr>
          <a:lstStyle/>
          <a:p>
            <a:pPr marL="0" marR="0" lvl="0" indent="0" algn="l" defTabSz="4556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7" name="Shape 1117">
            <a:extLst>
              <a:ext uri="{FF2B5EF4-FFF2-40B4-BE49-F238E27FC236}">
                <a16:creationId xmlns:a16="http://schemas.microsoft.com/office/drawing/2014/main" id="{67F84251-3406-9E41-993B-449F0CC5C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4000" dirty="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</a:rPr>
              <a:t>Network modularity</a:t>
            </a:r>
          </a:p>
        </p:txBody>
      </p:sp>
      <p:pic>
        <p:nvPicPr>
          <p:cNvPr id="87043" name="pasted-image.pdf">
            <a:extLst>
              <a:ext uri="{FF2B5EF4-FFF2-40B4-BE49-F238E27FC236}">
                <a16:creationId xmlns:a16="http://schemas.microsoft.com/office/drawing/2014/main" id="{6A33A5BF-2B0A-E84D-9D6D-FA32FA343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781550"/>
            <a:ext cx="55610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3" name="Shape 1123">
            <a:extLst>
              <a:ext uri="{FF2B5EF4-FFF2-40B4-BE49-F238E27FC236}">
                <a16:creationId xmlns:a16="http://schemas.microsoft.com/office/drawing/2014/main" id="{48BEC1F8-B190-1A4D-A8F5-4AE1EC1E9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6238875"/>
            <a:ext cx="18208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 of edges</a:t>
            </a:r>
          </a:p>
        </p:txBody>
      </p:sp>
      <p:sp>
        <p:nvSpPr>
          <p:cNvPr id="1124" name="Shape 1124">
            <a:extLst>
              <a:ext uri="{FF2B5EF4-FFF2-40B4-BE49-F238E27FC236}">
                <a16:creationId xmlns:a16="http://schemas.microsoft.com/office/drawing/2014/main" id="{154C9E92-0119-A544-AD52-7A8BA1426F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7088" y="5765800"/>
            <a:ext cx="552450" cy="552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7" name="Shape 1127">
            <a:extLst>
              <a:ext uri="{FF2B5EF4-FFF2-40B4-BE49-F238E27FC236}">
                <a16:creationId xmlns:a16="http://schemas.microsoft.com/office/drawing/2014/main" id="{9C41B5ED-81CF-EF4F-938A-0E9E78653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6251575"/>
            <a:ext cx="23288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expected number of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edges between i and j</a:t>
            </a:r>
          </a:p>
        </p:txBody>
      </p:sp>
      <p:sp>
        <p:nvSpPr>
          <p:cNvPr id="1128" name="Shape 1128">
            <a:extLst>
              <a:ext uri="{FF2B5EF4-FFF2-40B4-BE49-F238E27FC236}">
                <a16:creationId xmlns:a16="http://schemas.microsoft.com/office/drawing/2014/main" id="{C460A7F0-E840-8740-B4E7-8FC0DCA96E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7200" y="5878513"/>
            <a:ext cx="0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9" name="Shape 1129">
            <a:extLst>
              <a:ext uri="{FF2B5EF4-FFF2-40B4-BE49-F238E27FC236}">
                <a16:creationId xmlns:a16="http://schemas.microsoft.com/office/drawing/2014/main" id="{2D512E0F-F400-EF43-BBE0-1ACA3F9EF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5032375"/>
            <a:ext cx="16287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whether or not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i, j are in the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same module</a:t>
            </a:r>
          </a:p>
        </p:txBody>
      </p:sp>
      <p:sp>
        <p:nvSpPr>
          <p:cNvPr id="1130" name="Shape 1130">
            <a:extLst>
              <a:ext uri="{FF2B5EF4-FFF2-40B4-BE49-F238E27FC236}">
                <a16:creationId xmlns:a16="http://schemas.microsoft.com/office/drawing/2014/main" id="{A51BB631-892A-EE47-BF16-FAE0620E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287838"/>
            <a:ext cx="18192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/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adjacency matrix</a:t>
            </a:r>
          </a:p>
        </p:txBody>
      </p:sp>
      <p:sp>
        <p:nvSpPr>
          <p:cNvPr id="1131" name="Shape 1131">
            <a:extLst>
              <a:ext uri="{FF2B5EF4-FFF2-40B4-BE49-F238E27FC236}">
                <a16:creationId xmlns:a16="http://schemas.microsoft.com/office/drawing/2014/main" id="{AC2A106E-F942-B444-8F4B-6C3AE48DB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4637088"/>
            <a:ext cx="322262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Shape 1147">
            <a:extLst>
              <a:ext uri="{FF2B5EF4-FFF2-40B4-BE49-F238E27FC236}">
                <a16:creationId xmlns:a16="http://schemas.microsoft.com/office/drawing/2014/main" id="{33163FFA-3F81-A842-9FC1-351256ABE96D}"/>
              </a:ext>
            </a:extLst>
          </p:cNvPr>
          <p:cNvSpPr/>
          <p:nvPr/>
        </p:nvSpPr>
        <p:spPr>
          <a:xfrm flipV="1">
            <a:off x="2524125" y="2203450"/>
            <a:ext cx="774700" cy="1365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19" name="Shape 1148">
            <a:extLst>
              <a:ext uri="{FF2B5EF4-FFF2-40B4-BE49-F238E27FC236}">
                <a16:creationId xmlns:a16="http://schemas.microsoft.com/office/drawing/2014/main" id="{01BB94FD-C705-9845-853A-4BB470B336ED}"/>
              </a:ext>
            </a:extLst>
          </p:cNvPr>
          <p:cNvSpPr/>
          <p:nvPr/>
        </p:nvSpPr>
        <p:spPr>
          <a:xfrm>
            <a:off x="3582988" y="2308225"/>
            <a:ext cx="320675" cy="3349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0" name="Shape 1149">
            <a:extLst>
              <a:ext uri="{FF2B5EF4-FFF2-40B4-BE49-F238E27FC236}">
                <a16:creationId xmlns:a16="http://schemas.microsoft.com/office/drawing/2014/main" id="{CA5CDEEF-FE31-8D45-AD49-113683599049}"/>
              </a:ext>
            </a:extLst>
          </p:cNvPr>
          <p:cNvSpPr/>
          <p:nvPr/>
        </p:nvSpPr>
        <p:spPr>
          <a:xfrm>
            <a:off x="2841625" y="1793875"/>
            <a:ext cx="552450" cy="266700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1" name="Shape 1150">
            <a:extLst>
              <a:ext uri="{FF2B5EF4-FFF2-40B4-BE49-F238E27FC236}">
                <a16:creationId xmlns:a16="http://schemas.microsoft.com/office/drawing/2014/main" id="{FD2ED799-40A3-6F46-9E8B-F0F651DA9A86}"/>
              </a:ext>
            </a:extLst>
          </p:cNvPr>
          <p:cNvSpPr/>
          <p:nvPr/>
        </p:nvSpPr>
        <p:spPr>
          <a:xfrm flipH="1" flipV="1">
            <a:off x="2439988" y="2493963"/>
            <a:ext cx="192087" cy="40957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2" name="Shape 1151">
            <a:extLst>
              <a:ext uri="{FF2B5EF4-FFF2-40B4-BE49-F238E27FC236}">
                <a16:creationId xmlns:a16="http://schemas.microsoft.com/office/drawing/2014/main" id="{93C2DB3B-B66D-1D4C-8A7D-2EE1DC666863}"/>
              </a:ext>
            </a:extLst>
          </p:cNvPr>
          <p:cNvSpPr/>
          <p:nvPr/>
        </p:nvSpPr>
        <p:spPr>
          <a:xfrm flipH="1" flipV="1">
            <a:off x="2500313" y="2438400"/>
            <a:ext cx="1354137" cy="3095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3" name="Shape 1152">
            <a:extLst>
              <a:ext uri="{FF2B5EF4-FFF2-40B4-BE49-F238E27FC236}">
                <a16:creationId xmlns:a16="http://schemas.microsoft.com/office/drawing/2014/main" id="{CEE0BDF4-3FD6-D94A-A9CA-BB42E62D9AF4}"/>
              </a:ext>
            </a:extLst>
          </p:cNvPr>
          <p:cNvSpPr/>
          <p:nvPr/>
        </p:nvSpPr>
        <p:spPr>
          <a:xfrm flipV="1">
            <a:off x="2447925" y="1800225"/>
            <a:ext cx="200025" cy="4032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4" name="Shape 1153">
            <a:extLst>
              <a:ext uri="{FF2B5EF4-FFF2-40B4-BE49-F238E27FC236}">
                <a16:creationId xmlns:a16="http://schemas.microsoft.com/office/drawing/2014/main" id="{C81A39AC-1A24-ED4F-8854-79C068646340}"/>
              </a:ext>
            </a:extLst>
          </p:cNvPr>
          <p:cNvSpPr/>
          <p:nvPr/>
        </p:nvSpPr>
        <p:spPr>
          <a:xfrm flipV="1">
            <a:off x="2867025" y="2324100"/>
            <a:ext cx="492125" cy="579438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5" name="Shape 1154">
            <a:extLst>
              <a:ext uri="{FF2B5EF4-FFF2-40B4-BE49-F238E27FC236}">
                <a16:creationId xmlns:a16="http://schemas.microsoft.com/office/drawing/2014/main" id="{32607D17-6664-794C-B03B-A9CACB61C61B}"/>
              </a:ext>
            </a:extLst>
          </p:cNvPr>
          <p:cNvSpPr/>
          <p:nvPr/>
        </p:nvSpPr>
        <p:spPr>
          <a:xfrm flipV="1">
            <a:off x="5087938" y="2203450"/>
            <a:ext cx="774700" cy="1365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6" name="Shape 1155">
            <a:extLst>
              <a:ext uri="{FF2B5EF4-FFF2-40B4-BE49-F238E27FC236}">
                <a16:creationId xmlns:a16="http://schemas.microsoft.com/office/drawing/2014/main" id="{20336F80-B65F-664F-9F22-C4F7BCA6E10B}"/>
              </a:ext>
            </a:extLst>
          </p:cNvPr>
          <p:cNvSpPr/>
          <p:nvPr/>
        </p:nvSpPr>
        <p:spPr>
          <a:xfrm>
            <a:off x="6146800" y="2308225"/>
            <a:ext cx="320675" cy="3349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7" name="Shape 1156">
            <a:extLst>
              <a:ext uri="{FF2B5EF4-FFF2-40B4-BE49-F238E27FC236}">
                <a16:creationId xmlns:a16="http://schemas.microsoft.com/office/drawing/2014/main" id="{9C5DFDBC-FCE0-B140-B3EF-2D89E9BF38CD}"/>
              </a:ext>
            </a:extLst>
          </p:cNvPr>
          <p:cNvSpPr/>
          <p:nvPr/>
        </p:nvSpPr>
        <p:spPr>
          <a:xfrm flipH="1" flipV="1">
            <a:off x="5003800" y="2493963"/>
            <a:ext cx="192088" cy="40957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8" name="Shape 1157">
            <a:extLst>
              <a:ext uri="{FF2B5EF4-FFF2-40B4-BE49-F238E27FC236}">
                <a16:creationId xmlns:a16="http://schemas.microsoft.com/office/drawing/2014/main" id="{7630FF9E-3580-0D4E-A03C-86E9109B0A89}"/>
              </a:ext>
            </a:extLst>
          </p:cNvPr>
          <p:cNvSpPr/>
          <p:nvPr/>
        </p:nvSpPr>
        <p:spPr>
          <a:xfrm flipH="1" flipV="1">
            <a:off x="5064125" y="2438400"/>
            <a:ext cx="1354138" cy="3095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29" name="Shape 1158">
            <a:extLst>
              <a:ext uri="{FF2B5EF4-FFF2-40B4-BE49-F238E27FC236}">
                <a16:creationId xmlns:a16="http://schemas.microsoft.com/office/drawing/2014/main" id="{C666214D-BC98-6D42-ADEB-3F16A9186107}"/>
              </a:ext>
            </a:extLst>
          </p:cNvPr>
          <p:cNvSpPr/>
          <p:nvPr/>
        </p:nvSpPr>
        <p:spPr>
          <a:xfrm flipH="1">
            <a:off x="5481638" y="2854325"/>
            <a:ext cx="985837" cy="158750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0" name="Shape 1159">
            <a:extLst>
              <a:ext uri="{FF2B5EF4-FFF2-40B4-BE49-F238E27FC236}">
                <a16:creationId xmlns:a16="http://schemas.microsoft.com/office/drawing/2014/main" id="{494F1FA6-30DC-B146-8DC2-DD0F39BD5B04}"/>
              </a:ext>
            </a:extLst>
          </p:cNvPr>
          <p:cNvSpPr/>
          <p:nvPr/>
        </p:nvSpPr>
        <p:spPr>
          <a:xfrm flipV="1">
            <a:off x="5430838" y="2324100"/>
            <a:ext cx="492125" cy="579438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31" name="Shape 1160">
            <a:extLst>
              <a:ext uri="{FF2B5EF4-FFF2-40B4-BE49-F238E27FC236}">
                <a16:creationId xmlns:a16="http://schemas.microsoft.com/office/drawing/2014/main" id="{7C9DABC4-5DD6-6441-B30A-1E3BF93D3150}"/>
              </a:ext>
            </a:extLst>
          </p:cNvPr>
          <p:cNvSpPr/>
          <p:nvPr/>
        </p:nvSpPr>
        <p:spPr>
          <a:xfrm flipH="1">
            <a:off x="4187825" y="2451100"/>
            <a:ext cx="628650" cy="2968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87065" name="pasted-image.pdf">
            <a:extLst>
              <a:ext uri="{FF2B5EF4-FFF2-40B4-BE49-F238E27FC236}">
                <a16:creationId xmlns:a16="http://schemas.microsoft.com/office/drawing/2014/main" id="{1BD49449-54ED-5F4A-8868-E4175C05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2386013"/>
            <a:ext cx="1168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3" name="Shape 1162">
            <a:extLst>
              <a:ext uri="{FF2B5EF4-FFF2-40B4-BE49-F238E27FC236}">
                <a16:creationId xmlns:a16="http://schemas.microsoft.com/office/drawing/2014/main" id="{4E2783F7-7B52-164A-A026-625B4494B199}"/>
              </a:ext>
            </a:extLst>
          </p:cNvPr>
          <p:cNvSpPr>
            <a:spLocks/>
          </p:cNvSpPr>
          <p:nvPr/>
        </p:nvSpPr>
        <p:spPr bwMode="auto">
          <a:xfrm>
            <a:off x="2243138" y="2206625"/>
            <a:ext cx="304800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" name="Shape 1163">
            <a:extLst>
              <a:ext uri="{FF2B5EF4-FFF2-40B4-BE49-F238E27FC236}">
                <a16:creationId xmlns:a16="http://schemas.microsoft.com/office/drawing/2014/main" id="{449ED0A5-10E9-7E42-AC07-586C4C9E109F}"/>
              </a:ext>
            </a:extLst>
          </p:cNvPr>
          <p:cNvSpPr>
            <a:spLocks/>
          </p:cNvSpPr>
          <p:nvPr/>
        </p:nvSpPr>
        <p:spPr bwMode="auto">
          <a:xfrm>
            <a:off x="3319463" y="2028825"/>
            <a:ext cx="303212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" name="Shape 1164">
            <a:extLst>
              <a:ext uri="{FF2B5EF4-FFF2-40B4-BE49-F238E27FC236}">
                <a16:creationId xmlns:a16="http://schemas.microsoft.com/office/drawing/2014/main" id="{05EC068A-3A1F-FB42-8608-74C8ABCDE004}"/>
              </a:ext>
            </a:extLst>
          </p:cNvPr>
          <p:cNvSpPr>
            <a:spLocks/>
          </p:cNvSpPr>
          <p:nvPr/>
        </p:nvSpPr>
        <p:spPr bwMode="auto">
          <a:xfrm>
            <a:off x="5151438" y="2863850"/>
            <a:ext cx="303212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" name="Shape 1165">
            <a:extLst>
              <a:ext uri="{FF2B5EF4-FFF2-40B4-BE49-F238E27FC236}">
                <a16:creationId xmlns:a16="http://schemas.microsoft.com/office/drawing/2014/main" id="{6A2970E2-0B98-0D4F-84E0-2656EB5960AD}"/>
              </a:ext>
            </a:extLst>
          </p:cNvPr>
          <p:cNvSpPr>
            <a:spLocks/>
          </p:cNvSpPr>
          <p:nvPr/>
        </p:nvSpPr>
        <p:spPr bwMode="auto">
          <a:xfrm>
            <a:off x="5868988" y="2063750"/>
            <a:ext cx="303212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7" name="Shape 1166">
            <a:extLst>
              <a:ext uri="{FF2B5EF4-FFF2-40B4-BE49-F238E27FC236}">
                <a16:creationId xmlns:a16="http://schemas.microsoft.com/office/drawing/2014/main" id="{9442AE49-0AF2-9244-9E10-8CD9E741D0A9}"/>
              </a:ext>
            </a:extLst>
          </p:cNvPr>
          <p:cNvSpPr>
            <a:spLocks/>
          </p:cNvSpPr>
          <p:nvPr/>
        </p:nvSpPr>
        <p:spPr bwMode="auto">
          <a:xfrm>
            <a:off x="3871913" y="2601913"/>
            <a:ext cx="303212" cy="287337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8" name="Shape 1167">
            <a:extLst>
              <a:ext uri="{FF2B5EF4-FFF2-40B4-BE49-F238E27FC236}">
                <a16:creationId xmlns:a16="http://schemas.microsoft.com/office/drawing/2014/main" id="{1C1FD86E-2694-2844-95EB-7C34640842D7}"/>
              </a:ext>
            </a:extLst>
          </p:cNvPr>
          <p:cNvSpPr>
            <a:spLocks/>
          </p:cNvSpPr>
          <p:nvPr/>
        </p:nvSpPr>
        <p:spPr bwMode="auto">
          <a:xfrm>
            <a:off x="6340475" y="2603500"/>
            <a:ext cx="303213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9" name="Shape 1168">
            <a:extLst>
              <a:ext uri="{FF2B5EF4-FFF2-40B4-BE49-F238E27FC236}">
                <a16:creationId xmlns:a16="http://schemas.microsoft.com/office/drawing/2014/main" id="{7D063CA3-16B5-764B-BC28-92DB06A98503}"/>
              </a:ext>
            </a:extLst>
          </p:cNvPr>
          <p:cNvSpPr>
            <a:spLocks/>
          </p:cNvSpPr>
          <p:nvPr/>
        </p:nvSpPr>
        <p:spPr bwMode="auto">
          <a:xfrm>
            <a:off x="4776788" y="2219325"/>
            <a:ext cx="304800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" name="Shape 1169">
            <a:extLst>
              <a:ext uri="{FF2B5EF4-FFF2-40B4-BE49-F238E27FC236}">
                <a16:creationId xmlns:a16="http://schemas.microsoft.com/office/drawing/2014/main" id="{11F3335A-00FE-8B43-AA1C-36C8BD1A43CC}"/>
              </a:ext>
            </a:extLst>
          </p:cNvPr>
          <p:cNvSpPr>
            <a:spLocks/>
          </p:cNvSpPr>
          <p:nvPr/>
        </p:nvSpPr>
        <p:spPr bwMode="auto">
          <a:xfrm>
            <a:off x="2578100" y="1570038"/>
            <a:ext cx="303213" cy="287337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1" name="Shape 1170">
            <a:extLst>
              <a:ext uri="{FF2B5EF4-FFF2-40B4-BE49-F238E27FC236}">
                <a16:creationId xmlns:a16="http://schemas.microsoft.com/office/drawing/2014/main" id="{909D7998-A5A8-2642-9AE0-285EB560AEF9}"/>
              </a:ext>
            </a:extLst>
          </p:cNvPr>
          <p:cNvSpPr>
            <a:spLocks/>
          </p:cNvSpPr>
          <p:nvPr/>
        </p:nvSpPr>
        <p:spPr bwMode="auto">
          <a:xfrm>
            <a:off x="2603500" y="2833688"/>
            <a:ext cx="303213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Shape 1125">
            <a:extLst>
              <a:ext uri="{FF2B5EF4-FFF2-40B4-BE49-F238E27FC236}">
                <a16:creationId xmlns:a16="http://schemas.microsoft.com/office/drawing/2014/main" id="{2B047C94-72B5-B345-8298-C539E0E3B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038600"/>
            <a:ext cx="173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2844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7416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1988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6560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degree of node i</a:t>
            </a:r>
          </a:p>
        </p:txBody>
      </p:sp>
      <p:sp>
        <p:nvSpPr>
          <p:cNvPr id="43" name="Shape 1126">
            <a:extLst>
              <a:ext uri="{FF2B5EF4-FFF2-40B4-BE49-F238E27FC236}">
                <a16:creationId xmlns:a16="http://schemas.microsoft.com/office/drawing/2014/main" id="{E0E74909-F265-B44A-B67B-EACC59EC06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8288" y="4310063"/>
            <a:ext cx="149225" cy="527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41433"/>
      </p:ext>
    </p:extLst>
  </p:cSld>
  <p:clrMapOvr>
    <a:masterClrMapping/>
  </p:clrMapOvr>
  <p:transition spd="slow" advTm="11273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8258F1-AD05-C545-963E-D968951C4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0963" y="4708525"/>
            <a:ext cx="712787" cy="1117600"/>
          </a:xfrm>
          <a:prstGeom prst="rect">
            <a:avLst/>
          </a:prstGeom>
          <a:solidFill>
            <a:srgbClr val="FFFFFF"/>
          </a:solidFill>
          <a:ln w="28575">
            <a:solidFill>
              <a:srgbClr val="6076B4"/>
            </a:solidFill>
            <a:bevel/>
            <a:headEnd/>
            <a:tailEnd/>
          </a:ln>
          <a:effectLst>
            <a:outerShdw blurRad="38100" dist="23000" dir="5400000" rotWithShape="0">
              <a:srgbClr val="808080">
                <a:alpha val="34999"/>
              </a:srgbClr>
            </a:outerShdw>
          </a:effectLst>
        </p:spPr>
        <p:txBody>
          <a:bodyPr lIns="45719" tIns="45719" rIns="45719" bIns="45719" anchor="ctr">
            <a:spAutoFit/>
          </a:bodyPr>
          <a:lstStyle/>
          <a:p>
            <a:pPr marL="0" marR="0" lvl="0" indent="0" algn="l" defTabSz="455613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17" name="Shape 1117">
            <a:extLst>
              <a:ext uri="{FF2B5EF4-FFF2-40B4-BE49-F238E27FC236}">
                <a16:creationId xmlns:a16="http://schemas.microsoft.com/office/drawing/2014/main" id="{D54DDB5C-F55A-0D4A-B4A8-6BAC52EB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338"/>
            <a:ext cx="7772400" cy="1143000"/>
          </a:xfrm>
        </p:spPr>
        <p:txBody>
          <a:bodyPr/>
          <a:lstStyle/>
          <a:p>
            <a:pPr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2F5897"/>
                </a:solidFill>
                <a:effectLst>
                  <a:outerShdw blurRad="63500" dist="38100" dir="5400000" rotWithShape="0">
                    <a:srgbClr val="000000">
                      <a:alpha val="25000"/>
                    </a:srgbClr>
                  </a:outerShdw>
                </a:effectLst>
              </a:rPr>
              <a:t>Network modularity</a:t>
            </a:r>
          </a:p>
        </p:txBody>
      </p:sp>
      <p:pic>
        <p:nvPicPr>
          <p:cNvPr id="89091" name="pasted-image.pdf">
            <a:extLst>
              <a:ext uri="{FF2B5EF4-FFF2-40B4-BE49-F238E27FC236}">
                <a16:creationId xmlns:a16="http://schemas.microsoft.com/office/drawing/2014/main" id="{E436B621-D5EF-A14A-81F9-1D388073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4781550"/>
            <a:ext cx="5561012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23" name="Shape 1123">
            <a:extLst>
              <a:ext uri="{FF2B5EF4-FFF2-40B4-BE49-F238E27FC236}">
                <a16:creationId xmlns:a16="http://schemas.microsoft.com/office/drawing/2014/main" id="{21E781AC-BC88-EF4F-A46F-1DED70C83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5713" y="6238875"/>
            <a:ext cx="18208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number of edges</a:t>
            </a:r>
          </a:p>
        </p:txBody>
      </p:sp>
      <p:sp>
        <p:nvSpPr>
          <p:cNvPr id="1124" name="Shape 1124">
            <a:extLst>
              <a:ext uri="{FF2B5EF4-FFF2-40B4-BE49-F238E27FC236}">
                <a16:creationId xmlns:a16="http://schemas.microsoft.com/office/drawing/2014/main" id="{84CC5E23-181C-3D42-8614-B0AEC92D1B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97088" y="5765800"/>
            <a:ext cx="552450" cy="5524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7" name="Shape 1127">
            <a:extLst>
              <a:ext uri="{FF2B5EF4-FFF2-40B4-BE49-F238E27FC236}">
                <a16:creationId xmlns:a16="http://schemas.microsoft.com/office/drawing/2014/main" id="{7C4C02F8-D25E-ED46-BD06-4CE3C781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1063" y="6251575"/>
            <a:ext cx="2328862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expected number of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edges between i and j</a:t>
            </a:r>
          </a:p>
        </p:txBody>
      </p:sp>
      <p:sp>
        <p:nvSpPr>
          <p:cNvPr id="1128" name="Shape 1128">
            <a:extLst>
              <a:ext uri="{FF2B5EF4-FFF2-40B4-BE49-F238E27FC236}">
                <a16:creationId xmlns:a16="http://schemas.microsoft.com/office/drawing/2014/main" id="{B58C74EC-00AD-F246-B322-E0C30A6B5F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7200" y="5878513"/>
            <a:ext cx="0" cy="41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9" name="Shape 1129">
            <a:extLst>
              <a:ext uri="{FF2B5EF4-FFF2-40B4-BE49-F238E27FC236}">
                <a16:creationId xmlns:a16="http://schemas.microsoft.com/office/drawing/2014/main" id="{B451C800-A547-D249-9F3A-65E2E651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5663" y="5032375"/>
            <a:ext cx="162877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whether or not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i, j are in the </a:t>
            </a:r>
          </a:p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same module</a:t>
            </a:r>
          </a:p>
        </p:txBody>
      </p:sp>
      <p:sp>
        <p:nvSpPr>
          <p:cNvPr id="1130" name="Shape 1130">
            <a:extLst>
              <a:ext uri="{FF2B5EF4-FFF2-40B4-BE49-F238E27FC236}">
                <a16:creationId xmlns:a16="http://schemas.microsoft.com/office/drawing/2014/main" id="{07F6AEE8-4219-BE44-B2DA-74593DD82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4287838"/>
            <a:ext cx="18192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/>
          </a:lstStyle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adjacency matrix</a:t>
            </a:r>
          </a:p>
        </p:txBody>
      </p:sp>
      <p:sp>
        <p:nvSpPr>
          <p:cNvPr id="1131" name="Shape 1131">
            <a:extLst>
              <a:ext uri="{FF2B5EF4-FFF2-40B4-BE49-F238E27FC236}">
                <a16:creationId xmlns:a16="http://schemas.microsoft.com/office/drawing/2014/main" id="{42C3A91A-8886-E347-AEBC-3417973153D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4463" y="4637088"/>
            <a:ext cx="322262" cy="3222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2" name="Shape 1176">
            <a:extLst>
              <a:ext uri="{FF2B5EF4-FFF2-40B4-BE49-F238E27FC236}">
                <a16:creationId xmlns:a16="http://schemas.microsoft.com/office/drawing/2014/main" id="{7DB4E52A-B509-1D45-AC9D-32B191FC6EE1}"/>
              </a:ext>
            </a:extLst>
          </p:cNvPr>
          <p:cNvSpPr/>
          <p:nvPr/>
        </p:nvSpPr>
        <p:spPr>
          <a:xfrm flipV="1">
            <a:off x="2524125" y="2203450"/>
            <a:ext cx="774700" cy="1365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3" name="Shape 1177">
            <a:extLst>
              <a:ext uri="{FF2B5EF4-FFF2-40B4-BE49-F238E27FC236}">
                <a16:creationId xmlns:a16="http://schemas.microsoft.com/office/drawing/2014/main" id="{5DCC7780-7378-4E46-B6E6-2F351D850B55}"/>
              </a:ext>
            </a:extLst>
          </p:cNvPr>
          <p:cNvSpPr/>
          <p:nvPr/>
        </p:nvSpPr>
        <p:spPr>
          <a:xfrm>
            <a:off x="3582988" y="2308225"/>
            <a:ext cx="320675" cy="3349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4" name="Shape 1178">
            <a:extLst>
              <a:ext uri="{FF2B5EF4-FFF2-40B4-BE49-F238E27FC236}">
                <a16:creationId xmlns:a16="http://schemas.microsoft.com/office/drawing/2014/main" id="{33086828-5981-3547-BA02-E315E0D104F4}"/>
              </a:ext>
            </a:extLst>
          </p:cNvPr>
          <p:cNvSpPr/>
          <p:nvPr/>
        </p:nvSpPr>
        <p:spPr>
          <a:xfrm>
            <a:off x="2841625" y="1793875"/>
            <a:ext cx="552450" cy="266700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5" name="Shape 1179">
            <a:extLst>
              <a:ext uri="{FF2B5EF4-FFF2-40B4-BE49-F238E27FC236}">
                <a16:creationId xmlns:a16="http://schemas.microsoft.com/office/drawing/2014/main" id="{BB792713-202F-A344-8C61-6357581456B6}"/>
              </a:ext>
            </a:extLst>
          </p:cNvPr>
          <p:cNvSpPr/>
          <p:nvPr/>
        </p:nvSpPr>
        <p:spPr>
          <a:xfrm flipH="1" flipV="1">
            <a:off x="2439988" y="2493963"/>
            <a:ext cx="192087" cy="40957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6" name="Shape 1180">
            <a:extLst>
              <a:ext uri="{FF2B5EF4-FFF2-40B4-BE49-F238E27FC236}">
                <a16:creationId xmlns:a16="http://schemas.microsoft.com/office/drawing/2014/main" id="{08332CF8-0630-9449-AC51-8E5AAC34FD8A}"/>
              </a:ext>
            </a:extLst>
          </p:cNvPr>
          <p:cNvSpPr/>
          <p:nvPr/>
        </p:nvSpPr>
        <p:spPr>
          <a:xfrm flipH="1" flipV="1">
            <a:off x="2500313" y="2438400"/>
            <a:ext cx="1354137" cy="3095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7" name="Shape 1181">
            <a:extLst>
              <a:ext uri="{FF2B5EF4-FFF2-40B4-BE49-F238E27FC236}">
                <a16:creationId xmlns:a16="http://schemas.microsoft.com/office/drawing/2014/main" id="{C866022E-3775-2142-BA23-17403403CDCA}"/>
              </a:ext>
            </a:extLst>
          </p:cNvPr>
          <p:cNvSpPr/>
          <p:nvPr/>
        </p:nvSpPr>
        <p:spPr>
          <a:xfrm flipV="1">
            <a:off x="2447925" y="1800225"/>
            <a:ext cx="200025" cy="4032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8" name="Shape 1182">
            <a:extLst>
              <a:ext uri="{FF2B5EF4-FFF2-40B4-BE49-F238E27FC236}">
                <a16:creationId xmlns:a16="http://schemas.microsoft.com/office/drawing/2014/main" id="{74CF250C-B239-CC44-AB60-66F1F16FF8CE}"/>
              </a:ext>
            </a:extLst>
          </p:cNvPr>
          <p:cNvSpPr/>
          <p:nvPr/>
        </p:nvSpPr>
        <p:spPr>
          <a:xfrm flipV="1">
            <a:off x="2867025" y="2324100"/>
            <a:ext cx="492125" cy="579438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49" name="Shape 1183">
            <a:extLst>
              <a:ext uri="{FF2B5EF4-FFF2-40B4-BE49-F238E27FC236}">
                <a16:creationId xmlns:a16="http://schemas.microsoft.com/office/drawing/2014/main" id="{79D01364-A313-834F-BEB8-227B90D9F993}"/>
              </a:ext>
            </a:extLst>
          </p:cNvPr>
          <p:cNvSpPr/>
          <p:nvPr/>
        </p:nvSpPr>
        <p:spPr>
          <a:xfrm flipV="1">
            <a:off x="5087938" y="2203450"/>
            <a:ext cx="774700" cy="13652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0" name="Shape 1184">
            <a:extLst>
              <a:ext uri="{FF2B5EF4-FFF2-40B4-BE49-F238E27FC236}">
                <a16:creationId xmlns:a16="http://schemas.microsoft.com/office/drawing/2014/main" id="{E65C3E1B-A78B-4B47-B0A4-852997335571}"/>
              </a:ext>
            </a:extLst>
          </p:cNvPr>
          <p:cNvSpPr/>
          <p:nvPr/>
        </p:nvSpPr>
        <p:spPr>
          <a:xfrm>
            <a:off x="6146800" y="2308225"/>
            <a:ext cx="320675" cy="3349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1" name="Shape 1185">
            <a:extLst>
              <a:ext uri="{FF2B5EF4-FFF2-40B4-BE49-F238E27FC236}">
                <a16:creationId xmlns:a16="http://schemas.microsoft.com/office/drawing/2014/main" id="{19567062-450E-4342-908D-13C1034D11A6}"/>
              </a:ext>
            </a:extLst>
          </p:cNvPr>
          <p:cNvSpPr/>
          <p:nvPr/>
        </p:nvSpPr>
        <p:spPr>
          <a:xfrm flipH="1" flipV="1">
            <a:off x="5003800" y="2493963"/>
            <a:ext cx="192088" cy="409575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2" name="Shape 1186">
            <a:extLst>
              <a:ext uri="{FF2B5EF4-FFF2-40B4-BE49-F238E27FC236}">
                <a16:creationId xmlns:a16="http://schemas.microsoft.com/office/drawing/2014/main" id="{3E7A42DC-9147-AA45-8295-1044BB4E2242}"/>
              </a:ext>
            </a:extLst>
          </p:cNvPr>
          <p:cNvSpPr/>
          <p:nvPr/>
        </p:nvSpPr>
        <p:spPr>
          <a:xfrm flipH="1" flipV="1">
            <a:off x="5064125" y="2438400"/>
            <a:ext cx="1354138" cy="3095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3" name="Shape 1187">
            <a:extLst>
              <a:ext uri="{FF2B5EF4-FFF2-40B4-BE49-F238E27FC236}">
                <a16:creationId xmlns:a16="http://schemas.microsoft.com/office/drawing/2014/main" id="{DAE8E076-F549-3B4B-987B-1F8A909E0009}"/>
              </a:ext>
            </a:extLst>
          </p:cNvPr>
          <p:cNvSpPr/>
          <p:nvPr/>
        </p:nvSpPr>
        <p:spPr>
          <a:xfrm flipH="1">
            <a:off x="5481638" y="2854325"/>
            <a:ext cx="985837" cy="158750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4" name="Shape 1188">
            <a:extLst>
              <a:ext uri="{FF2B5EF4-FFF2-40B4-BE49-F238E27FC236}">
                <a16:creationId xmlns:a16="http://schemas.microsoft.com/office/drawing/2014/main" id="{1F111349-E9F9-6041-AE67-E907F68A81A4}"/>
              </a:ext>
            </a:extLst>
          </p:cNvPr>
          <p:cNvSpPr/>
          <p:nvPr/>
        </p:nvSpPr>
        <p:spPr>
          <a:xfrm flipV="1">
            <a:off x="5430838" y="2324100"/>
            <a:ext cx="492125" cy="579438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sp>
        <p:nvSpPr>
          <p:cNvPr id="55" name="Shape 1189">
            <a:extLst>
              <a:ext uri="{FF2B5EF4-FFF2-40B4-BE49-F238E27FC236}">
                <a16:creationId xmlns:a16="http://schemas.microsoft.com/office/drawing/2014/main" id="{E1819B11-0E4E-6644-BA96-9E7E444C74FC}"/>
              </a:ext>
            </a:extLst>
          </p:cNvPr>
          <p:cNvSpPr/>
          <p:nvPr/>
        </p:nvSpPr>
        <p:spPr>
          <a:xfrm flipH="1">
            <a:off x="4187825" y="2451100"/>
            <a:ext cx="628650" cy="296863"/>
          </a:xfrm>
          <a:prstGeom prst="line">
            <a:avLst/>
          </a:prstGeom>
          <a:ln w="25400">
            <a:solidFill>
              <a:srgbClr val="B86A1B"/>
            </a:solidFill>
          </a:ln>
        </p:spPr>
        <p:txBody>
          <a:bodyPr lIns="0" tIns="0" rIns="0" bIns="0"/>
          <a:lstStyle/>
          <a:p>
            <a:pPr marL="0" marR="0" lvl="0" indent="0" algn="l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89113" name="pasted-image.pdf">
            <a:extLst>
              <a:ext uri="{FF2B5EF4-FFF2-40B4-BE49-F238E27FC236}">
                <a16:creationId xmlns:a16="http://schemas.microsoft.com/office/drawing/2014/main" id="{B170D5BD-8BAC-D946-95F5-3131157F4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175" y="2408238"/>
            <a:ext cx="201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" name="Shape 1191">
            <a:extLst>
              <a:ext uri="{FF2B5EF4-FFF2-40B4-BE49-F238E27FC236}">
                <a16:creationId xmlns:a16="http://schemas.microsoft.com/office/drawing/2014/main" id="{35309DB5-3904-4E4B-88CC-741A85286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3244850"/>
            <a:ext cx="162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2844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7416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1988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6560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Optimization problem</a:t>
            </a: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for sim. annealing</a:t>
            </a:r>
          </a:p>
        </p:txBody>
      </p:sp>
      <p:sp>
        <p:nvSpPr>
          <p:cNvPr id="58" name="Shape 1202">
            <a:extLst>
              <a:ext uri="{FF2B5EF4-FFF2-40B4-BE49-F238E27FC236}">
                <a16:creationId xmlns:a16="http://schemas.microsoft.com/office/drawing/2014/main" id="{010CAF38-7CED-0642-86D8-224A713CD28D}"/>
              </a:ext>
            </a:extLst>
          </p:cNvPr>
          <p:cNvSpPr>
            <a:spLocks/>
          </p:cNvSpPr>
          <p:nvPr/>
        </p:nvSpPr>
        <p:spPr bwMode="auto">
          <a:xfrm>
            <a:off x="1887538" y="1296988"/>
            <a:ext cx="2559050" cy="2108200"/>
          </a:xfrm>
          <a:custGeom>
            <a:avLst/>
            <a:gdLst>
              <a:gd name="T0" fmla="*/ 1279648 w 19679"/>
              <a:gd name="T1" fmla="*/ 1054100 h 19679"/>
              <a:gd name="T2" fmla="*/ 1279648 w 19679"/>
              <a:gd name="T3" fmla="*/ 1054100 h 19679"/>
              <a:gd name="T4" fmla="*/ 1279648 w 19679"/>
              <a:gd name="T5" fmla="*/ 1054100 h 19679"/>
              <a:gd name="T6" fmla="*/ 1279648 w 19679"/>
              <a:gd name="T7" fmla="*/ 1054100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8575">
            <a:solidFill>
              <a:srgbClr val="6076B4"/>
            </a:solidFill>
            <a:round/>
            <a:headEnd/>
            <a:tailEnd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9" name="Shape 1203">
            <a:extLst>
              <a:ext uri="{FF2B5EF4-FFF2-40B4-BE49-F238E27FC236}">
                <a16:creationId xmlns:a16="http://schemas.microsoft.com/office/drawing/2014/main" id="{CED43FA4-B989-3E4C-B38E-255F4B41F957}"/>
              </a:ext>
            </a:extLst>
          </p:cNvPr>
          <p:cNvSpPr>
            <a:spLocks/>
          </p:cNvSpPr>
          <p:nvPr/>
        </p:nvSpPr>
        <p:spPr bwMode="auto">
          <a:xfrm>
            <a:off x="4579938" y="1797050"/>
            <a:ext cx="2328862" cy="1597025"/>
          </a:xfrm>
          <a:custGeom>
            <a:avLst/>
            <a:gdLst>
              <a:gd name="T0" fmla="*/ 1164790 w 19679"/>
              <a:gd name="T1" fmla="*/ 798604 h 19679"/>
              <a:gd name="T2" fmla="*/ 1164790 w 19679"/>
              <a:gd name="T3" fmla="*/ 798604 h 19679"/>
              <a:gd name="T4" fmla="*/ 1164790 w 19679"/>
              <a:gd name="T5" fmla="*/ 798604 h 19679"/>
              <a:gd name="T6" fmla="*/ 1164790 w 19679"/>
              <a:gd name="T7" fmla="*/ 798604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noFill/>
          <a:ln w="28575">
            <a:solidFill>
              <a:srgbClr val="FF2600"/>
            </a:solidFill>
            <a:round/>
            <a:headEnd/>
            <a:tailEnd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" name="Shape 1204">
            <a:extLst>
              <a:ext uri="{FF2B5EF4-FFF2-40B4-BE49-F238E27FC236}">
                <a16:creationId xmlns:a16="http://schemas.microsoft.com/office/drawing/2014/main" id="{FE7D9A90-D09F-074F-9E65-E8220E40307C}"/>
              </a:ext>
            </a:extLst>
          </p:cNvPr>
          <p:cNvSpPr>
            <a:spLocks/>
          </p:cNvSpPr>
          <p:nvPr/>
        </p:nvSpPr>
        <p:spPr bwMode="auto">
          <a:xfrm>
            <a:off x="2243138" y="2206625"/>
            <a:ext cx="304800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" name="Shape 1205">
            <a:extLst>
              <a:ext uri="{FF2B5EF4-FFF2-40B4-BE49-F238E27FC236}">
                <a16:creationId xmlns:a16="http://schemas.microsoft.com/office/drawing/2014/main" id="{54379DA2-19F5-364A-A64F-0D13ADF43D43}"/>
              </a:ext>
            </a:extLst>
          </p:cNvPr>
          <p:cNvSpPr>
            <a:spLocks/>
          </p:cNvSpPr>
          <p:nvPr/>
        </p:nvSpPr>
        <p:spPr bwMode="auto">
          <a:xfrm>
            <a:off x="3319463" y="2028825"/>
            <a:ext cx="303212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2" name="Shape 1206">
            <a:extLst>
              <a:ext uri="{FF2B5EF4-FFF2-40B4-BE49-F238E27FC236}">
                <a16:creationId xmlns:a16="http://schemas.microsoft.com/office/drawing/2014/main" id="{E00654AD-8A31-E043-B310-E8CE713AEF43}"/>
              </a:ext>
            </a:extLst>
          </p:cNvPr>
          <p:cNvSpPr>
            <a:spLocks/>
          </p:cNvSpPr>
          <p:nvPr/>
        </p:nvSpPr>
        <p:spPr bwMode="auto">
          <a:xfrm>
            <a:off x="3871913" y="2601913"/>
            <a:ext cx="303212" cy="287337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3" name="Shape 1207">
            <a:extLst>
              <a:ext uri="{FF2B5EF4-FFF2-40B4-BE49-F238E27FC236}">
                <a16:creationId xmlns:a16="http://schemas.microsoft.com/office/drawing/2014/main" id="{9645F768-2D52-2F49-88FF-03E79218D61A}"/>
              </a:ext>
            </a:extLst>
          </p:cNvPr>
          <p:cNvSpPr>
            <a:spLocks/>
          </p:cNvSpPr>
          <p:nvPr/>
        </p:nvSpPr>
        <p:spPr bwMode="auto">
          <a:xfrm>
            <a:off x="2578100" y="1570038"/>
            <a:ext cx="303213" cy="287337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4" name="Shape 1208">
            <a:extLst>
              <a:ext uri="{FF2B5EF4-FFF2-40B4-BE49-F238E27FC236}">
                <a16:creationId xmlns:a16="http://schemas.microsoft.com/office/drawing/2014/main" id="{1D905676-9AF4-614C-BF91-B0567B402AB1}"/>
              </a:ext>
            </a:extLst>
          </p:cNvPr>
          <p:cNvSpPr>
            <a:spLocks/>
          </p:cNvSpPr>
          <p:nvPr/>
        </p:nvSpPr>
        <p:spPr bwMode="auto">
          <a:xfrm>
            <a:off x="2603500" y="2833688"/>
            <a:ext cx="303213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0433FF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5" name="Shape 1209">
            <a:extLst>
              <a:ext uri="{FF2B5EF4-FFF2-40B4-BE49-F238E27FC236}">
                <a16:creationId xmlns:a16="http://schemas.microsoft.com/office/drawing/2014/main" id="{65972588-0E00-3D49-91AE-4BE3075F0184}"/>
              </a:ext>
            </a:extLst>
          </p:cNvPr>
          <p:cNvSpPr>
            <a:spLocks/>
          </p:cNvSpPr>
          <p:nvPr/>
        </p:nvSpPr>
        <p:spPr bwMode="auto">
          <a:xfrm>
            <a:off x="5151438" y="2863850"/>
            <a:ext cx="303212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6" name="Shape 1210">
            <a:extLst>
              <a:ext uri="{FF2B5EF4-FFF2-40B4-BE49-F238E27FC236}">
                <a16:creationId xmlns:a16="http://schemas.microsoft.com/office/drawing/2014/main" id="{73FF57CA-9DA6-DA4B-A509-71401647B9F5}"/>
              </a:ext>
            </a:extLst>
          </p:cNvPr>
          <p:cNvSpPr>
            <a:spLocks/>
          </p:cNvSpPr>
          <p:nvPr/>
        </p:nvSpPr>
        <p:spPr bwMode="auto">
          <a:xfrm>
            <a:off x="4776788" y="2219325"/>
            <a:ext cx="304800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7" name="Shape 1211">
            <a:extLst>
              <a:ext uri="{FF2B5EF4-FFF2-40B4-BE49-F238E27FC236}">
                <a16:creationId xmlns:a16="http://schemas.microsoft.com/office/drawing/2014/main" id="{1304EBF7-8585-1244-960E-534A8D92F883}"/>
              </a:ext>
            </a:extLst>
          </p:cNvPr>
          <p:cNvSpPr>
            <a:spLocks/>
          </p:cNvSpPr>
          <p:nvPr/>
        </p:nvSpPr>
        <p:spPr bwMode="auto">
          <a:xfrm>
            <a:off x="6340475" y="2603500"/>
            <a:ext cx="303213" cy="287338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" name="Shape 1212">
            <a:extLst>
              <a:ext uri="{FF2B5EF4-FFF2-40B4-BE49-F238E27FC236}">
                <a16:creationId xmlns:a16="http://schemas.microsoft.com/office/drawing/2014/main" id="{A86685BD-5F6D-9248-8353-CD6663A5DA83}"/>
              </a:ext>
            </a:extLst>
          </p:cNvPr>
          <p:cNvSpPr>
            <a:spLocks/>
          </p:cNvSpPr>
          <p:nvPr/>
        </p:nvSpPr>
        <p:spPr bwMode="auto">
          <a:xfrm>
            <a:off x="5868988" y="2063750"/>
            <a:ext cx="303212" cy="288925"/>
          </a:xfrm>
          <a:custGeom>
            <a:avLst/>
            <a:gdLst>
              <a:gd name="T0" fmla="*/ 151920 w 19679"/>
              <a:gd name="T1" fmla="*/ 143883 h 19679"/>
              <a:gd name="T2" fmla="*/ 151920 w 19679"/>
              <a:gd name="T3" fmla="*/ 143883 h 19679"/>
              <a:gd name="T4" fmla="*/ 151920 w 19679"/>
              <a:gd name="T5" fmla="*/ 143883 h 19679"/>
              <a:gd name="T6" fmla="*/ 151920 w 19679"/>
              <a:gd name="T7" fmla="*/ 143883 h 1967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2600"/>
          </a:solidFill>
          <a:ln>
            <a:noFill/>
          </a:ln>
          <a:effectLst>
            <a:outerShdw blurRad="381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" name="Shape 1125">
            <a:extLst>
              <a:ext uri="{FF2B5EF4-FFF2-40B4-BE49-F238E27FC236}">
                <a16:creationId xmlns:a16="http://schemas.microsoft.com/office/drawing/2014/main" id="{4D7D2DBC-2F7A-F146-B40C-895BBE7C3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4038600"/>
            <a:ext cx="173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defTabSz="457200"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2844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7416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1988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656013" indent="1588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rPr>
              <a:t>degree of node i</a:t>
            </a:r>
          </a:p>
        </p:txBody>
      </p:sp>
      <p:sp>
        <p:nvSpPr>
          <p:cNvPr id="70" name="Shape 1126">
            <a:extLst>
              <a:ext uri="{FF2B5EF4-FFF2-40B4-BE49-F238E27FC236}">
                <a16:creationId xmlns:a16="http://schemas.microsoft.com/office/drawing/2014/main" id="{3CFE8118-1A26-F044-81A1-A1398CBA3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48288" y="4310063"/>
            <a:ext cx="149225" cy="5270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>
            <a:outerShdw blurRad="381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marL="0" marR="0" lvl="0" indent="0" algn="l" defTabSz="4556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15728"/>
      </p:ext>
    </p:extLst>
  </p:cSld>
  <p:clrMapOvr>
    <a:masterClrMapping/>
  </p:clrMapOvr>
  <p:transition spd="slow" advTm="12544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mUx0scATZsAjbIOQzzXv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I63H6L6JLIZQ6SRM9E8t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cydOE8t6EPhYbrXL5PMf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cbb752_11apr10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28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9414</TotalTime>
  <Words>540</Words>
  <Application>Microsoft Macintosh PowerPoint</Application>
  <PresentationFormat>On-screen Show (4:3)</PresentationFormat>
  <Paragraphs>82</Paragraphs>
  <Slides>13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Calibri</vt:lpstr>
      <vt:lpstr>Courier New</vt:lpstr>
      <vt:lpstr>Helvetica</vt:lpstr>
      <vt:lpstr>Lucida Grande</vt:lpstr>
      <vt:lpstr>Office Theme</vt:lpstr>
      <vt:lpstr>3_cbb752_11apr10</vt:lpstr>
      <vt:lpstr>Black</vt:lpstr>
      <vt:lpstr>Simple Light</vt:lpstr>
      <vt:lpstr>7_template</vt:lpstr>
      <vt:lpstr>Image</vt:lpstr>
      <vt:lpstr>Biomed. Data Science: Unsupervised Datamining B: Community Detection</vt:lpstr>
      <vt:lpstr>Unsupervised Mining</vt:lpstr>
      <vt:lpstr>Graph Methods &amp; Community Detection</vt:lpstr>
      <vt:lpstr>PowerPoint Presentation</vt:lpstr>
      <vt:lpstr>Dimensionality Reduction  &amp; Spectral Methods  Outline &amp; Papers</vt:lpstr>
      <vt:lpstr>Unsupervised Mining</vt:lpstr>
      <vt:lpstr>Network modularity</vt:lpstr>
      <vt:lpstr>Network modularity</vt:lpstr>
      <vt:lpstr>Network modularity</vt:lpstr>
      <vt:lpstr>3D organization of genome</vt:lpstr>
      <vt:lpstr>Hi-C contact map</vt:lpstr>
      <vt:lpstr>Identifying TADs in multiple resolutions</vt:lpstr>
      <vt:lpstr>Identifying TADs in multiple resolutions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Data Mining</dc:title>
  <dc:creator>Michael Rutenberg Schoenberg</dc:creator>
  <cp:lastModifiedBy>Gerstein, Mark</cp:lastModifiedBy>
  <cp:revision>127</cp:revision>
  <dcterms:created xsi:type="dcterms:W3CDTF">2013-10-08T13:18:50Z</dcterms:created>
  <dcterms:modified xsi:type="dcterms:W3CDTF">2021-04-25T15:50:44Z</dcterms:modified>
</cp:coreProperties>
</file>