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26" r:id="rId3"/>
    <p:sldId id="312" r:id="rId4"/>
    <p:sldId id="323" r:id="rId5"/>
    <p:sldId id="325" r:id="rId6"/>
    <p:sldId id="324" r:id="rId7"/>
    <p:sldId id="260" r:id="rId8"/>
    <p:sldId id="261" r:id="rId9"/>
    <p:sldId id="304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319" r:id="rId28"/>
    <p:sldId id="313" r:id="rId29"/>
    <p:sldId id="314" r:id="rId30"/>
    <p:sldId id="315" r:id="rId31"/>
    <p:sldId id="316" r:id="rId32"/>
    <p:sldId id="317" r:id="rId33"/>
    <p:sldId id="318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3" r:id="rId53"/>
    <p:sldId id="322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1520" y="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F572C-48AC-48AE-8AB3-D82C7E1719E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2631-BC59-410E-AAAE-6C8315F5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DA709-0457-44BE-A09A-360ACB5B74F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7963A-7A3C-454E-8B2D-1720EBEE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DDD-7998-49F5-B343-2BCBFECDB9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012-9FEB-40DF-B2EC-8FF3E003679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vertabelo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1175"/>
            <a:ext cx="9144000" cy="2387600"/>
          </a:xfrm>
        </p:spPr>
        <p:txBody>
          <a:bodyPr>
            <a:normAutofit/>
          </a:bodyPr>
          <a:lstStyle/>
          <a:p>
            <a:r>
              <a:rPr lang="en-US"/>
              <a:t>Databases in Biosciences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140708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Kei Cheung, Ph.D.</a:t>
            </a:r>
          </a:p>
          <a:p>
            <a:r>
              <a:rPr lang="en-US" sz="3200" dirty="0"/>
              <a:t>Professor</a:t>
            </a:r>
          </a:p>
          <a:p>
            <a:r>
              <a:rPr lang="en-US" sz="3200" dirty="0"/>
              <a:t>Department of Emergency Medicine</a:t>
            </a:r>
          </a:p>
          <a:p>
            <a:r>
              <a:rPr lang="en-US" sz="3200" dirty="0"/>
              <a:t>Yale Center for Medical Informatics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48990" y="638175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2/17/2020)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E23157-DD8C-43A6-9F82-D4DF66A9A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3" y="5710076"/>
            <a:ext cx="831933" cy="104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(SQL database)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relational model was introduced by E.F. </a:t>
            </a:r>
            <a:r>
              <a:rPr lang="en-US" dirty="0" err="1"/>
              <a:t>Codd</a:t>
            </a:r>
            <a:r>
              <a:rPr lang="en-US" dirty="0"/>
              <a:t> in 1970, which is based on the mathematical set theory</a:t>
            </a:r>
          </a:p>
          <a:p>
            <a:r>
              <a:rPr lang="en-US" dirty="0"/>
              <a:t>A relational database management system (RDBMS) is a computer application (software) of the relational data model (e.g., MS </a:t>
            </a:r>
            <a:r>
              <a:rPr lang="en-US" dirty="0" err="1"/>
              <a:t>SQLServer</a:t>
            </a:r>
            <a:r>
              <a:rPr lang="en-US" dirty="0"/>
              <a:t>, MySQL, Oracle, …)</a:t>
            </a:r>
          </a:p>
          <a:p>
            <a:r>
              <a:rPr lang="en-US" dirty="0"/>
              <a:t>It has become an industry standard with a standard </a:t>
            </a:r>
            <a:r>
              <a:rPr lang="en-US"/>
              <a:t>query language (SQL)</a:t>
            </a:r>
            <a:endParaRPr lang="en-US" dirty="0"/>
          </a:p>
          <a:p>
            <a:r>
              <a:rPr lang="en-US" dirty="0"/>
              <a:t>Relational databases have widely been used to manage data in different 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(relation) represents some class of objects (e.g., patients, doctors, drugs, hospitals)</a:t>
            </a:r>
          </a:p>
          <a:p>
            <a:r>
              <a:rPr lang="en-US" dirty="0"/>
              <a:t>Each table consists of columns (attributes) and rows (tuples). </a:t>
            </a:r>
          </a:p>
          <a:p>
            <a:pPr lvl="1"/>
            <a:r>
              <a:rPr lang="en-US" dirty="0"/>
              <a:t>Each column represents some attribute of the object represented by the table (e.g., patient id, patient name)</a:t>
            </a:r>
          </a:p>
          <a:p>
            <a:pPr lvl="1"/>
            <a:r>
              <a:rPr lang="en-US" dirty="0"/>
              <a:t>Each row corresponds to an instance of the object represented by the table (e.g., each row in the Patient table represents a patient who has a specific patient id and name.)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9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/>
          <a:lstStyle/>
          <a:p>
            <a:r>
              <a:rPr lang="en-US" dirty="0"/>
              <a:t>How to organize data into tables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key: Every table should have a primary key comprising a single or multiple columns that contain unique values. A primary key is the unique identifier of a table row (e.g., “sample id” is the primary key for the </a:t>
            </a:r>
            <a:r>
              <a:rPr lang="en-US" b="1" dirty="0"/>
              <a:t>Sample </a:t>
            </a:r>
            <a:r>
              <a:rPr lang="en-US" dirty="0"/>
              <a:t>table)</a:t>
            </a:r>
          </a:p>
          <a:p>
            <a:r>
              <a:rPr lang="en-US" dirty="0"/>
              <a:t>Foreign key: it is a key taken from a different table. For example, in the </a:t>
            </a:r>
            <a:r>
              <a:rPr lang="en-US" b="1" dirty="0"/>
              <a:t>Experiment </a:t>
            </a:r>
            <a:r>
              <a:rPr lang="en-US" dirty="0"/>
              <a:t>table, the “sample id” is the foreign key to the </a:t>
            </a:r>
            <a:r>
              <a:rPr lang="en-US" b="1" dirty="0"/>
              <a:t>Sample </a:t>
            </a:r>
            <a:r>
              <a:rPr lang="en-US" dirty="0"/>
              <a:t>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58527"/>
              </p:ext>
            </p:extLst>
          </p:nvPr>
        </p:nvGraphicFramePr>
        <p:xfrm>
          <a:off x="2438400" y="1828800"/>
          <a:ext cx="48365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effectLst/>
                        </a:rPr>
                        <a:t>Student ID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marL="22860" marR="22860" marT="22860" marB="228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Panipat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Jammu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81001"/>
            <a:ext cx="801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Addition, Deletion and Modification Anomalies</a:t>
            </a:r>
          </a:p>
        </p:txBody>
      </p:sp>
    </p:spTree>
    <p:extLst>
      <p:ext uri="{BB962C8B-B14F-4D97-AF65-F5344CB8AC3E}">
        <p14:creationId xmlns:p14="http://schemas.microsoft.com/office/powerpoint/2010/main" val="39265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Normalization is a </a:t>
            </a:r>
            <a:r>
              <a:rPr lang="en-US" i="1" dirty="0"/>
              <a:t>process</a:t>
            </a:r>
            <a:r>
              <a:rPr lang="en-US" dirty="0"/>
              <a:t> in which we systematically organize columns and tables to eliminate anomalies due to data redundancy</a:t>
            </a:r>
          </a:p>
          <a:p>
            <a:r>
              <a:rPr lang="en-US" dirty="0"/>
              <a:t>It involves decomposing a (de-normalized) table into less redundant (smaller) tables without losing information</a:t>
            </a:r>
          </a:p>
          <a:p>
            <a:r>
              <a:rPr lang="en-US" dirty="0"/>
              <a:t>The objective is to isolate data so that additions, deletions, modifications of data can be made in just one table and then propagated to other tables using foreign keys.</a:t>
            </a:r>
          </a:p>
          <a:p>
            <a:r>
              <a:rPr lang="en-US" dirty="0"/>
              <a:t>Normalization is a trade-off between data redundancy and performance. </a:t>
            </a:r>
          </a:p>
          <a:p>
            <a:pPr lvl="1"/>
            <a:r>
              <a:rPr lang="en-US" dirty="0"/>
              <a:t>Normalizing a table reduces data redundancy but introduces the need for joins when all of the data is required for a report query.</a:t>
            </a:r>
          </a:p>
          <a:p>
            <a:r>
              <a:rPr lang="en-US" b="1" dirty="0"/>
              <a:t>Normal Form</a:t>
            </a:r>
            <a:r>
              <a:rPr lang="en-US" dirty="0"/>
              <a:t>: A set of tables free from a certain set of addition, deletion and modification anomalies.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Normal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normal form (1NF)</a:t>
            </a:r>
          </a:p>
          <a:p>
            <a:r>
              <a:rPr lang="en-US" b="1" dirty="0"/>
              <a:t>Second normal form (2NF)</a:t>
            </a:r>
          </a:p>
          <a:p>
            <a:r>
              <a:rPr lang="en-US" b="1" dirty="0"/>
              <a:t>Third normal form (3NF)</a:t>
            </a:r>
          </a:p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  <a:p>
            <a:r>
              <a:rPr lang="en-US" dirty="0"/>
              <a:t>Fourth normal form (4NF)</a:t>
            </a:r>
          </a:p>
          <a:p>
            <a:r>
              <a:rPr lang="en-US" dirty="0"/>
              <a:t>Fifth normal form (5NF)</a:t>
            </a:r>
          </a:p>
          <a:p>
            <a:r>
              <a:rPr lang="en-US" dirty="0"/>
              <a:t>Domain-Key normal form (DK/NF)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column value must be a single value only.</a:t>
            </a:r>
          </a:p>
          <a:p>
            <a:r>
              <a:rPr lang="en-US" dirty="0"/>
              <a:t>All values for a given column must be of the same data type.</a:t>
            </a:r>
          </a:p>
          <a:p>
            <a:r>
              <a:rPr lang="en-US" dirty="0"/>
              <a:t>Each column name must be unique.</a:t>
            </a:r>
          </a:p>
          <a:p>
            <a:r>
              <a:rPr lang="en-US" dirty="0"/>
              <a:t>The order of columns is insignificant</a:t>
            </a:r>
          </a:p>
          <a:p>
            <a:r>
              <a:rPr lang="en-US" dirty="0"/>
              <a:t>The order of the rows is insignificant</a:t>
            </a:r>
          </a:p>
          <a:p>
            <a:r>
              <a:rPr lang="en-US" dirty="0"/>
              <a:t>No two rows in a table can be identical.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06216"/>
              </p:ext>
            </p:extLst>
          </p:nvPr>
        </p:nvGraphicFramePr>
        <p:xfrm>
          <a:off x="1981200" y="1600200"/>
          <a:ext cx="49377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is in second normal form (2NF) if it is in 1NF and if all of its non-key columns are dependent on all of the </a:t>
            </a:r>
            <a:r>
              <a:rPr lang="en-US" i="1" dirty="0"/>
              <a:t>key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table is in second normal form if it is free from partial-key dependencies </a:t>
            </a:r>
          </a:p>
          <a:p>
            <a:r>
              <a:rPr lang="en-US" dirty="0"/>
              <a:t>Tables that have a single column for a key are automatically in 2NF. </a:t>
            </a:r>
          </a:p>
          <a:p>
            <a:pPr lvl="1"/>
            <a:r>
              <a:rPr lang="en-US" dirty="0"/>
              <a:t>This is one reason why we often use artificial identifiers (non-composite keys) as keys. </a:t>
            </a:r>
          </a:p>
          <a:p>
            <a:r>
              <a:rPr lang="en-US" dirty="0"/>
              <a:t>To achieve second normal form, we may need to split a table into multiple tables and match rows between tables using primary and foreign keys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A859-AE52-463B-B866-49762360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</a:t>
            </a:r>
            <a:r>
              <a:rPr lang="en-US" baseline="30000" dirty="0"/>
              <a:t>th</a:t>
            </a:r>
            <a:r>
              <a:rPr lang="en-US" dirty="0"/>
              <a:t> paradigm: data-intensive scientific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BE10-CCDC-4C1D-9385-5CA07799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6112"/>
            <a:ext cx="7053197" cy="4397006"/>
          </a:xfrm>
        </p:spPr>
        <p:txBody>
          <a:bodyPr/>
          <a:lstStyle/>
          <a:p>
            <a:r>
              <a:rPr lang="en-US" dirty="0"/>
              <a:t>It expands the vision of Jim Gray (Mr. Database)</a:t>
            </a:r>
          </a:p>
          <a:p>
            <a:r>
              <a:rPr lang="en-US" dirty="0"/>
              <a:t>His vision of a Personal </a:t>
            </a:r>
            <a:r>
              <a:rPr lang="en-US" dirty="0" err="1"/>
              <a:t>Memex</a:t>
            </a:r>
            <a:r>
              <a:rPr lang="en-US" dirty="0"/>
              <a:t> as well as a World </a:t>
            </a:r>
            <a:r>
              <a:rPr lang="en-US" dirty="0" err="1"/>
              <a:t>Memex</a:t>
            </a:r>
            <a:endParaRPr lang="en-US" dirty="0"/>
          </a:p>
          <a:p>
            <a:pPr lvl="1"/>
            <a:r>
              <a:rPr lang="en-US" dirty="0" err="1"/>
              <a:t>Memex</a:t>
            </a:r>
            <a:r>
              <a:rPr lang="en-US" dirty="0"/>
              <a:t> (originally coined by </a:t>
            </a:r>
            <a:r>
              <a:rPr lang="en-US" dirty="0" err="1"/>
              <a:t>Vannevar</a:t>
            </a:r>
            <a:r>
              <a:rPr lang="en-US"/>
              <a:t> Bush </a:t>
            </a:r>
            <a:r>
              <a:rPr lang="en-US" dirty="0"/>
              <a:t>in 1945) is a device in which an individual stores all his books, records, and communications</a:t>
            </a:r>
          </a:p>
        </p:txBody>
      </p:sp>
      <p:pic>
        <p:nvPicPr>
          <p:cNvPr id="1026" name="Picture 2" descr="Image result for jim gray yacht">
            <a:extLst>
              <a:ext uri="{FF2B5EF4-FFF2-40B4-BE49-F238E27FC236}">
                <a16:creationId xmlns:a16="http://schemas.microsoft.com/office/drawing/2014/main" id="{4B5BDF3C-2B79-4280-9023-C4FADB7EE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18" y="1473567"/>
            <a:ext cx="2804508" cy="401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1162D-15D6-4FD0-8433-73E23C6F5274}"/>
              </a:ext>
            </a:extLst>
          </p:cNvPr>
          <p:cNvSpPr txBox="1"/>
          <p:nvPr/>
        </p:nvSpPr>
        <p:spPr>
          <a:xfrm>
            <a:off x="8451018" y="5645426"/>
            <a:ext cx="349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Received the Turing Award in 1998</a:t>
            </a:r>
          </a:p>
          <a:p>
            <a:r>
              <a:rPr lang="en-US" b="1" dirty="0"/>
              <a:t>Disappeared at sea in 2007</a:t>
            </a:r>
          </a:p>
        </p:txBody>
      </p:sp>
    </p:spTree>
    <p:extLst>
      <p:ext uri="{BB962C8B-B14F-4D97-AF65-F5344CB8AC3E}">
        <p14:creationId xmlns:p14="http://schemas.microsoft.com/office/powerpoint/2010/main" val="324080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84547"/>
              </p:ext>
            </p:extLst>
          </p:nvPr>
        </p:nvGraphicFramePr>
        <p:xfrm>
          <a:off x="1905000" y="1549400"/>
          <a:ext cx="5486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064218"/>
              </p:ext>
            </p:extLst>
          </p:nvPr>
        </p:nvGraphicFramePr>
        <p:xfrm>
          <a:off x="1884947" y="3576735"/>
          <a:ext cx="32932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53">
                  <a:extLst>
                    <a:ext uri="{9D8B030D-6E8A-4147-A177-3AD203B41FA5}">
                      <a16:colId xmlns:a16="http://schemas.microsoft.com/office/drawing/2014/main" val="3730494334"/>
                    </a:ext>
                  </a:extLst>
                </a:gridCol>
                <a:gridCol w="109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Enroll_id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Example</a:t>
            </a:r>
          </a:p>
        </p:txBody>
      </p:sp>
    </p:spTree>
    <p:extLst>
      <p:ext uri="{BB962C8B-B14F-4D97-AF65-F5344CB8AC3E}">
        <p14:creationId xmlns:p14="http://schemas.microsoft.com/office/powerpoint/2010/main" val="36478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90485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non-primary key column must be dependent on primary key </a:t>
            </a:r>
          </a:p>
          <a:p>
            <a:r>
              <a:rPr lang="en-US" dirty="0"/>
              <a:t>There should not be the case that a non-primary key column is determined by another non-primary key (</a:t>
            </a:r>
            <a:r>
              <a:rPr lang="en-US" i="1" dirty="0"/>
              <a:t>transitive dependency)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City, State, Zip)</a:t>
            </a:r>
          </a:p>
          <a:p>
            <a:r>
              <a:rPr lang="en-US" i="1" dirty="0"/>
              <a:t>A table is in 3NF if the following are true:</a:t>
            </a:r>
          </a:p>
          <a:p>
            <a:pPr lvl="1"/>
            <a:r>
              <a:rPr lang="en-US" i="1" dirty="0"/>
              <a:t>it is in 2NF  </a:t>
            </a:r>
          </a:p>
          <a:p>
            <a:pPr lvl="1"/>
            <a:r>
              <a:rPr lang="en-US" i="1" dirty="0"/>
              <a:t>All transitive dependencies </a:t>
            </a:r>
            <a:r>
              <a:rPr lang="en-US" dirty="0"/>
              <a:t>are removed</a:t>
            </a:r>
          </a:p>
          <a:p>
            <a:pPr marL="0" indent="0">
              <a:buNone/>
            </a:pPr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Zip)</a:t>
            </a:r>
          </a:p>
          <a:p>
            <a:pPr marL="0" indent="0">
              <a:buNone/>
            </a:pPr>
            <a:r>
              <a:rPr lang="en-US" dirty="0"/>
              <a:t>Address (</a:t>
            </a:r>
            <a:r>
              <a:rPr lang="en-US" u="sng" dirty="0"/>
              <a:t>Zip</a:t>
            </a:r>
            <a:r>
              <a:rPr lang="en-US" dirty="0"/>
              <a:t>, City, State)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5" y="2495938"/>
            <a:ext cx="8276253" cy="1143000"/>
          </a:xfrm>
        </p:spPr>
        <p:txBody>
          <a:bodyPr>
            <a:normAutofit/>
          </a:bodyPr>
          <a:lstStyle/>
          <a:p>
            <a:r>
              <a:rPr lang="en-US" dirty="0"/>
              <a:t>Entity Relationship Diagram (ERD)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data model associated with a diagrammatic method (P. Chen 1976) used to conduct/view data modeling</a:t>
            </a:r>
          </a:p>
          <a:p>
            <a:r>
              <a:rPr lang="en-US" dirty="0"/>
              <a:t>It describes the attributes of and the relationship between entities (data objects)</a:t>
            </a:r>
          </a:p>
          <a:p>
            <a:r>
              <a:rPr lang="en-US" dirty="0"/>
              <a:t>DBA uses ERD to perform data modeling and explain the diagram to stakeholders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Components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Entity </a:t>
            </a:r>
            <a:r>
              <a:rPr lang="en-US" dirty="0"/>
              <a:t>represents a collection of objects in the real world (e.g., person, place, event)</a:t>
            </a:r>
          </a:p>
          <a:p>
            <a:r>
              <a:rPr lang="en-US" b="1" dirty="0"/>
              <a:t>Attribute</a:t>
            </a:r>
            <a:r>
              <a:rPr lang="en-US" dirty="0"/>
              <a:t> is a named property or characteristic of an entity</a:t>
            </a:r>
          </a:p>
          <a:p>
            <a:r>
              <a:rPr lang="en-US" b="1" dirty="0"/>
              <a:t>Relationship</a:t>
            </a:r>
            <a:r>
              <a:rPr lang="en-US" dirty="0"/>
              <a:t> is an association between the instances of one or more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expresses the minimum and maximum number of occurrences of one entity for a single occurrence of the other</a:t>
            </a:r>
          </a:p>
          <a:p>
            <a:pPr lvl="1"/>
            <a:r>
              <a:rPr lang="en-US" dirty="0"/>
              <a:t>One-to-One (1:1)</a:t>
            </a:r>
          </a:p>
          <a:p>
            <a:pPr lvl="1"/>
            <a:r>
              <a:rPr lang="en-US" dirty="0"/>
              <a:t>One-to-Many (1:N)</a:t>
            </a:r>
          </a:p>
          <a:p>
            <a:pPr lvl="1"/>
            <a:r>
              <a:rPr lang="en-US" dirty="0"/>
              <a:t>Many-to-Many (M:N)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4269" y="404785"/>
            <a:ext cx="6400800" cy="5984816"/>
            <a:chOff x="1524000" y="844753"/>
            <a:chExt cx="6400800" cy="5984816"/>
          </a:xfrm>
        </p:grpSpPr>
        <p:pic>
          <p:nvPicPr>
            <p:cNvPr id="1026" name="Picture 2" descr="http://www.siue.edu/%7Edbock/cmis450/sqlnotes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44753"/>
              <a:ext cx="6400800" cy="5984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62200" y="1014351"/>
              <a:ext cx="4191000" cy="7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477"/>
            <a:ext cx="8229600" cy="1143000"/>
          </a:xfrm>
        </p:spPr>
        <p:txBody>
          <a:bodyPr/>
          <a:lstStyle/>
          <a:p>
            <a:r>
              <a:rPr lang="en-US" dirty="0"/>
              <a:t>Example ERD (Hospital Database)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Vertabelo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https://www.vertabelo.com/)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997" b="8997"/>
          <a:stretch>
            <a:fillRect/>
          </a:stretch>
        </p:blipFill>
        <p:spPr>
          <a:xfrm>
            <a:off x="838200" y="1825625"/>
            <a:ext cx="10041292" cy="4155070"/>
          </a:xfrm>
        </p:spPr>
      </p:pic>
    </p:spTree>
    <p:extLst>
      <p:ext uri="{BB962C8B-B14F-4D97-AF65-F5344CB8AC3E}">
        <p14:creationId xmlns:p14="http://schemas.microsoft.com/office/powerpoint/2010/main" val="187475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9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3" y="2100943"/>
            <a:ext cx="3765096" cy="40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and life sciences data 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1502602"/>
            <a:ext cx="7673617" cy="33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526" y="5213684"/>
            <a:ext cx="7890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 – high-throughput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 – diverse data types, different formats, structured vs.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Velocity – data streaming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Veracity – trust worthiness of data</a:t>
            </a:r>
          </a:p>
        </p:txBody>
      </p:sp>
    </p:spTree>
    <p:extLst>
      <p:ext uri="{BB962C8B-B14F-4D97-AF65-F5344CB8AC3E}">
        <p14:creationId xmlns:p14="http://schemas.microsoft.com/office/powerpoint/2010/main" val="413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3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45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91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650"/>
            <a:ext cx="10668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26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On-Line Transaction Processing (OLTP)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0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OLTP?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is a class of information systems (e.g., databases) that facilitate and manage transaction-oriented applications, typically for data entry and retrieval transactions</a:t>
            </a:r>
          </a:p>
          <a:p>
            <a:r>
              <a:rPr lang="en-US" dirty="0"/>
              <a:t>A database that is based on a normalized relational model is considered an OLTP application. It supports the following transactions:</a:t>
            </a:r>
          </a:p>
          <a:p>
            <a:pPr lvl="1"/>
            <a:r>
              <a:rPr lang="en-US" dirty="0"/>
              <a:t>Insert new rows</a:t>
            </a:r>
          </a:p>
          <a:p>
            <a:pPr lvl="1"/>
            <a:r>
              <a:rPr lang="en-US" dirty="0"/>
              <a:t>Update existing rows</a:t>
            </a:r>
          </a:p>
          <a:p>
            <a:pPr lvl="1"/>
            <a:r>
              <a:rPr lang="en-US" dirty="0"/>
              <a:t>Delete rows</a:t>
            </a:r>
          </a:p>
          <a:p>
            <a:pPr lvl="1"/>
            <a:r>
              <a:rPr lang="en-US" dirty="0"/>
              <a:t>Select rows</a:t>
            </a:r>
          </a:p>
          <a:p>
            <a:r>
              <a:rPr lang="en-US" dirty="0"/>
              <a:t>A database transaction must be atomic, consistent, isolated and durable (ACID)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2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standard programming language for creating (CREATE) relational databases and tables as well as retrieving (SELECT), adding (INSERT), deleting (DELETE) and updating (UPDATE) data in a relational database</a:t>
            </a:r>
          </a:p>
          <a:p>
            <a:r>
              <a:rPr lang="en-US" dirty="0"/>
              <a:t>It is compliant with ANSI and ISO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6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SQL Statement (CREATE DATABASE/TABLE)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DATABASE </a:t>
            </a:r>
            <a:r>
              <a:rPr lang="en-US" dirty="0" err="1"/>
              <a:t>Patient_DB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TABLE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ID </a:t>
            </a:r>
            <a:r>
              <a:rPr lang="en-US" dirty="0" err="1"/>
              <a:t>int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Name </a:t>
            </a:r>
            <a:r>
              <a:rPr lang="en-US" dirty="0" err="1"/>
              <a:t>varchar</a:t>
            </a:r>
            <a:r>
              <a:rPr lang="en-US" dirty="0"/>
              <a:t> (50),</a:t>
            </a:r>
          </a:p>
          <a:p>
            <a:pPr marL="0" indent="0">
              <a:buNone/>
            </a:pPr>
            <a:r>
              <a:rPr lang="en-US" dirty="0"/>
              <a:t>	Address </a:t>
            </a:r>
            <a:r>
              <a:rPr lang="en-US" dirty="0" err="1"/>
              <a:t>varchar</a:t>
            </a:r>
            <a:r>
              <a:rPr lang="en-US" dirty="0"/>
              <a:t> (250),</a:t>
            </a:r>
          </a:p>
          <a:p>
            <a:pPr marL="0" indent="0">
              <a:buNone/>
            </a:pPr>
            <a:r>
              <a:rPr lang="en-US" dirty="0"/>
              <a:t>	Age </a:t>
            </a:r>
            <a:r>
              <a:rPr lang="en-US" dirty="0" err="1"/>
              <a:t>smallint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Sex </a:t>
            </a:r>
            <a:r>
              <a:rPr lang="en-US" dirty="0" err="1"/>
              <a:t>varchar</a:t>
            </a:r>
            <a:r>
              <a:rPr lang="en-US" dirty="0"/>
              <a:t> (2)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INTO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(ID, Name, Address, Age, Sex)</a:t>
            </a:r>
          </a:p>
          <a:p>
            <a:pPr marL="0" indent="0">
              <a:buNone/>
            </a:pPr>
            <a:r>
              <a:rPr lang="en-US" dirty="0"/>
              <a:t>VALUES (1, ‘John Doe’, ‘XYZ’, 40, ‘M’)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8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SET AGE=41</a:t>
            </a:r>
          </a:p>
          <a:p>
            <a:pPr marL="0" indent="0">
              <a:buNone/>
            </a:pPr>
            <a:r>
              <a:rPr lang="en-US" dirty="0"/>
              <a:t>WHERE ID=1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114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25EFDD1-B46C-40DF-B2AD-1001281D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" y="394389"/>
            <a:ext cx="7772399" cy="52889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A2656-1DCB-4ECD-BBF6-C271EA3C0008}"/>
              </a:ext>
            </a:extLst>
          </p:cNvPr>
          <p:cNvSpPr txBox="1"/>
          <p:nvPr/>
        </p:nvSpPr>
        <p:spPr>
          <a:xfrm>
            <a:off x="5879432" y="1860119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 DBs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BCB42-866A-4916-B9FB-7172866F9273}"/>
              </a:ext>
            </a:extLst>
          </p:cNvPr>
          <p:cNvSpPr txBox="1"/>
          <p:nvPr/>
        </p:nvSpPr>
        <p:spPr>
          <a:xfrm>
            <a:off x="6545179" y="3994485"/>
            <a:ext cx="144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b="1" dirty="0"/>
            </a:br>
            <a:r>
              <a:rPr lang="en-US" b="1" dirty="0"/>
              <a:t>DBs per year</a:t>
            </a:r>
          </a:p>
        </p:txBody>
      </p:sp>
    </p:spTree>
    <p:extLst>
      <p:ext uri="{BB962C8B-B14F-4D97-AF65-F5344CB8AC3E}">
        <p14:creationId xmlns:p14="http://schemas.microsoft.com/office/powerpoint/2010/main" val="1218274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Name=‘Mike Lee’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3733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ID, Name, Age, Sex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Age&gt;=40</a:t>
            </a:r>
          </a:p>
          <a:p>
            <a:pPr marL="0" indent="0">
              <a:buNone/>
            </a:pPr>
            <a:r>
              <a:rPr lang="en-US" dirty="0"/>
              <a:t>ORDER BY 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90801" y="4114800"/>
            <a:ext cx="6400801" cy="1473200"/>
            <a:chOff x="1066800" y="4114800"/>
            <a:chExt cx="6400801" cy="14732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114800"/>
              <a:ext cx="6400800" cy="1473200"/>
              <a:chOff x="1066800" y="4114800"/>
              <a:chExt cx="6400800" cy="147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41148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800" y="52070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66801" y="4800600"/>
              <a:ext cx="6400800" cy="348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 (Aggregation)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Sex, </a:t>
            </a:r>
            <a:r>
              <a:rPr lang="en-US" dirty="0" err="1"/>
              <a:t>avg</a:t>
            </a:r>
            <a:r>
              <a:rPr lang="en-US" dirty="0"/>
              <a:t>(Age) 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r>
              <a:rPr lang="en-US" dirty="0"/>
              <a:t>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GROUP BY SEX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905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Results: M 50</a:t>
            </a:r>
          </a:p>
          <a:p>
            <a:pPr algn="ctr"/>
            <a:r>
              <a:rPr lang="en-US" dirty="0"/>
              <a:t>               F   40</a:t>
            </a:r>
          </a:p>
        </p:txBody>
      </p:sp>
    </p:spTree>
    <p:extLst>
      <p:ext uri="{BB962C8B-B14F-4D97-AF65-F5344CB8AC3E}">
        <p14:creationId xmlns:p14="http://schemas.microsoft.com/office/powerpoint/2010/main" val="26695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23660"/>
            <a:ext cx="8229600" cy="1143000"/>
          </a:xfrm>
        </p:spPr>
        <p:txBody>
          <a:bodyPr/>
          <a:lstStyle/>
          <a:p>
            <a:r>
              <a:rPr lang="en-US" dirty="0"/>
              <a:t>SELECT Statement (JOIN)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A.*, </a:t>
            </a:r>
            <a:r>
              <a:rPr lang="en-US" sz="2400" dirty="0" err="1"/>
              <a:t>B.Report_Text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Patient_DB.Patient</a:t>
            </a:r>
            <a:r>
              <a:rPr lang="en-US" sz="2400" dirty="0"/>
              <a:t> AS A</a:t>
            </a:r>
          </a:p>
          <a:p>
            <a:pPr marL="0" indent="0">
              <a:buNone/>
            </a:pPr>
            <a:r>
              <a:rPr lang="en-US" sz="2400" dirty="0"/>
              <a:t>INNER JOIN </a:t>
            </a:r>
            <a:r>
              <a:rPr lang="en-US" sz="2400" dirty="0" err="1"/>
              <a:t>Patient_DB.LabTest</a:t>
            </a:r>
            <a:r>
              <a:rPr lang="en-US" sz="2400" dirty="0"/>
              <a:t>. AS B </a:t>
            </a:r>
          </a:p>
          <a:p>
            <a:pPr marL="0" indent="0">
              <a:buNone/>
            </a:pPr>
            <a:r>
              <a:rPr lang="en-US" sz="2400" dirty="0"/>
              <a:t>ON A.ID = </a:t>
            </a:r>
            <a:r>
              <a:rPr lang="en-US" sz="2400" dirty="0" err="1"/>
              <a:t>B.Patient_ID</a:t>
            </a:r>
            <a:r>
              <a:rPr lang="en-US" sz="24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1" y="2872311"/>
          <a:ext cx="5867399" cy="203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0" y="5185240"/>
          <a:ext cx="5181600" cy="12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35">
                <a:tc>
                  <a:txBody>
                    <a:bodyPr/>
                    <a:lstStyle/>
                    <a:p>
                      <a:r>
                        <a:rPr lang="en-US" dirty="0" err="1"/>
                        <a:t>Patient_ID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Report_Text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2133600" y="5334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3600" y="31242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3124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19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SQL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TABLE</a:t>
            </a:r>
          </a:p>
          <a:p>
            <a:r>
              <a:rPr lang="en-US" dirty="0"/>
              <a:t>DROP TABLE</a:t>
            </a:r>
          </a:p>
          <a:p>
            <a:r>
              <a:rPr lang="en-US" dirty="0"/>
              <a:t>CREATE VIEW</a:t>
            </a:r>
          </a:p>
          <a:p>
            <a:r>
              <a:rPr lang="en-US" dirty="0"/>
              <a:t>CREATE INDEX (boost query </a:t>
            </a:r>
            <a:r>
              <a:rPr lang="en-US" dirty="0" err="1"/>
              <a:t>performace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Full-Text index (e.g., part of MS </a:t>
            </a:r>
            <a:r>
              <a:rPr lang="en-US" dirty="0" err="1"/>
              <a:t>SQLServer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2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OLTP to OLAP (On-Line Analytical Processing)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0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OLTP databases are tuned to small/medium size of data with relatively simple queries</a:t>
            </a:r>
          </a:p>
          <a:p>
            <a:r>
              <a:rPr lang="en-US" dirty="0"/>
              <a:t>Some applications use fewer but more time-consuming analytic queries</a:t>
            </a:r>
          </a:p>
          <a:p>
            <a:r>
              <a:rPr lang="en-US" dirty="0"/>
              <a:t>New architectures (data warehouses) have been developed to handle such analytic queries efficiently (De-normalization)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3200" dirty="0"/>
              <a:t>Amazon analyzes purchases by its customers to identify products of likely interest to customers</a:t>
            </a:r>
          </a:p>
          <a:p>
            <a:r>
              <a:rPr lang="en-US" sz="3200" dirty="0"/>
              <a:t>Analysts at Wal-Mart look for merchandise items with increasing sales in some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form of database integration</a:t>
            </a:r>
          </a:p>
          <a:p>
            <a:pPr lvl="1"/>
            <a:r>
              <a:rPr lang="en-US" dirty="0"/>
              <a:t>Copy source databases into a single database (data warehouse)</a:t>
            </a:r>
          </a:p>
          <a:p>
            <a:pPr lvl="1"/>
            <a:r>
              <a:rPr lang="en-US" dirty="0"/>
              <a:t>Update the data warehouse periodically (in batch mode)</a:t>
            </a:r>
          </a:p>
          <a:p>
            <a:pPr lvl="1"/>
            <a:r>
              <a:rPr lang="en-US" dirty="0"/>
              <a:t>Support analytic queries using a dimensional data model (vs. a normalized entity-relationship model)</a:t>
            </a:r>
          </a:p>
          <a:p>
            <a:r>
              <a:rPr lang="en-US" dirty="0"/>
              <a:t>Example: VA CDW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3200400"/>
            <a:ext cx="15240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Dimension 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00600" y="26670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4200" y="26670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4800600"/>
            <a:ext cx="6858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3000" y="4800600"/>
            <a:ext cx="4572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AF3D-593B-4B15-9417-99F355AC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0E4D-D72C-44DD-8149-5F77A332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4C18-66B4-44E2-9F44-747BCCC7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2" y="72190"/>
            <a:ext cx="5356525" cy="6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2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 Example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6600" y="3810000"/>
            <a:ext cx="4114800" cy="533400"/>
            <a:chOff x="2743200" y="5257800"/>
            <a:chExt cx="4114800" cy="533400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Patient ID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 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2578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 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257800"/>
              <a:ext cx="12192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Procedure ID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91400" y="3810000"/>
            <a:ext cx="762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980214" y="1932215"/>
            <a:ext cx="381000" cy="306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1" y="2907267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3172" y="2918152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 Attributes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334066" y="2471057"/>
            <a:ext cx="381001" cy="1970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9929" y="1989520"/>
            <a:ext cx="3227614" cy="540090"/>
            <a:chOff x="1006929" y="1956863"/>
            <a:chExt cx="3227614" cy="540090"/>
          </a:xfrm>
        </p:grpSpPr>
        <p:sp>
          <p:nvSpPr>
            <p:cNvPr id="17" name="Rectangle 16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1929" y="5418520"/>
            <a:ext cx="3227614" cy="540090"/>
            <a:chOff x="1006929" y="1956863"/>
            <a:chExt cx="3227614" cy="540090"/>
          </a:xfrm>
        </p:grpSpPr>
        <p:sp>
          <p:nvSpPr>
            <p:cNvPr id="23" name="Rectangle 2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93471" y="5407634"/>
            <a:ext cx="3227614" cy="540090"/>
            <a:chOff x="1006929" y="1956863"/>
            <a:chExt cx="3227614" cy="540090"/>
          </a:xfrm>
        </p:grpSpPr>
        <p:sp>
          <p:nvSpPr>
            <p:cNvPr id="28" name="Rectangle 27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8643" y="1989053"/>
            <a:ext cx="3227614" cy="540090"/>
            <a:chOff x="1006929" y="1956863"/>
            <a:chExt cx="3227614" cy="540090"/>
          </a:xfrm>
        </p:grpSpPr>
        <p:sp>
          <p:nvSpPr>
            <p:cNvPr id="33" name="Rectangle 3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6565" y="1611006"/>
            <a:ext cx="93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96925" y="1588196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8917" y="6096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1639" y="6062952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Procedures</a:t>
            </a:r>
          </a:p>
        </p:txBody>
      </p:sp>
      <p:cxnSp>
        <p:nvCxnSpPr>
          <p:cNvPr id="42" name="Straight Connector 41"/>
          <p:cNvCxnSpPr>
            <a:stCxn id="17" idx="2"/>
          </p:cNvCxnSpPr>
          <p:nvPr/>
        </p:nvCxnSpPr>
        <p:spPr>
          <a:xfrm>
            <a:off x="2569030" y="2529610"/>
            <a:ext cx="865413" cy="1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</p:cNvCxnSpPr>
          <p:nvPr/>
        </p:nvCxnSpPr>
        <p:spPr>
          <a:xfrm flipH="1">
            <a:off x="4918589" y="2529144"/>
            <a:ext cx="2059155" cy="128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004956" y="4343400"/>
            <a:ext cx="0" cy="10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7" idx="2"/>
          </p:cNvCxnSpPr>
          <p:nvPr/>
        </p:nvCxnSpPr>
        <p:spPr>
          <a:xfrm flipV="1">
            <a:off x="2612572" y="4343400"/>
            <a:ext cx="3102429" cy="107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3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numbers of patient visits across different clinics for a given year</a:t>
            </a:r>
          </a:p>
          <a:p>
            <a:r>
              <a:rPr lang="en-US" dirty="0"/>
              <a:t>Which are the top 10 most performed procedures among all clinics from 2010 to 2014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6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NoSQL (graph databases like NEO4J, document databases like MongoDB)</a:t>
            </a:r>
          </a:p>
          <a:p>
            <a:r>
              <a:rPr lang="en-US" dirty="0"/>
              <a:t>Semantic Web (standards for linked data and ontologies)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5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3383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583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E00F-A3FA-48A4-85CE-4CF340E1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0B9EA-64F0-490B-B02A-07BA6FB7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365125"/>
            <a:ext cx="11774905" cy="5598945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DA52489-679E-45EA-A562-48C896B0F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3821" cy="25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(not)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a file</a:t>
            </a:r>
          </a:p>
          <a:p>
            <a:r>
              <a:rPr lang="en-US" dirty="0"/>
              <a:t>It’s not just an Excel spreadsheet</a:t>
            </a:r>
          </a:p>
          <a:p>
            <a:r>
              <a:rPr lang="en-US" dirty="0"/>
              <a:t>It’s an organized collection of related information that can easily be accessed, managed, and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>
            <a:normAutofit/>
          </a:bodyPr>
          <a:lstStyle/>
          <a:p>
            <a:r>
              <a:rPr lang="en-US" dirty="0"/>
              <a:t>Difference between Spreadsheet and Database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0" y="1245836"/>
            <a:ext cx="1339780" cy="12192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3405"/>
              </p:ext>
            </p:extLst>
          </p:nvPr>
        </p:nvGraphicFramePr>
        <p:xfrm>
          <a:off x="1642565" y="1671934"/>
          <a:ext cx="592300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95">
                <a:tc>
                  <a:txBody>
                    <a:bodyPr/>
                    <a:lstStyle/>
                    <a:p>
                      <a:r>
                        <a:rPr lang="en-US" b="1" dirty="0"/>
                        <a:t>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Mathematical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Structuring</a:t>
                      </a:r>
                      <a:r>
                        <a:rPr lang="en-US" baseline="0" dirty="0"/>
                        <a:t> data and querying data to create subsets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Typically single</a:t>
                      </a:r>
                      <a:r>
                        <a:rPr lang="en-US" baseline="0" dirty="0"/>
                        <a:t>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Database management with multiple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Formatting</a:t>
                      </a:r>
                      <a:r>
                        <a:rPr lang="en-US" baseline="0" dirty="0"/>
                        <a:t> and chart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Reports for data</a:t>
                      </a:r>
                      <a:r>
                        <a:rPr lang="en-US" baseline="0" dirty="0"/>
                        <a:t> summarization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Limited in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42383"/>
              </p:ext>
            </p:extLst>
          </p:nvPr>
        </p:nvGraphicFramePr>
        <p:xfrm>
          <a:off x="1427583" y="5038530"/>
          <a:ext cx="7679094" cy="1066046"/>
        </p:xfrm>
        <a:graphic>
          <a:graphicData uri="http://schemas.openxmlformats.org/drawingml/2006/table">
            <a:tbl>
              <a:tblPr/>
              <a:tblGrid>
                <a:gridCol w="383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Worksheet size: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1,048,576 rows by 16,384 columns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Column width: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86">
                <a:tc>
                  <a:txBody>
                    <a:bodyPr/>
                    <a:lstStyle/>
                    <a:p>
                      <a:r>
                        <a:rPr lang="en-US" sz="1600" dirty="0"/>
                        <a:t>Total no. of characters that a cell can have: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32,767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519265" y="4590661"/>
            <a:ext cx="9331" cy="354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database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integrity </a:t>
            </a:r>
            <a:r>
              <a:rPr lang="en-US" dirty="0"/>
              <a:t>is the assurance that data are correct and consistent (data correctly reflects the real world)</a:t>
            </a:r>
          </a:p>
          <a:p>
            <a:r>
              <a:rPr lang="en-US" b="1" dirty="0"/>
              <a:t>Data redundancy </a:t>
            </a:r>
            <a:r>
              <a:rPr lang="en-US" dirty="0"/>
              <a:t>occurs if data are duplicated between files</a:t>
            </a:r>
          </a:p>
          <a:p>
            <a:r>
              <a:rPr lang="en-US" b="1" dirty="0"/>
              <a:t>Data dependency </a:t>
            </a:r>
            <a:r>
              <a:rPr lang="en-US" dirty="0"/>
              <a:t>defines linkage between data files and their order of entry</a:t>
            </a:r>
          </a:p>
          <a:p>
            <a:r>
              <a:rPr lang="en-US" b="1" dirty="0"/>
              <a:t>Data security </a:t>
            </a:r>
            <a:r>
              <a:rPr lang="en-US" dirty="0"/>
              <a:t>refers to data being protected so that only authorized personnel can access them</a:t>
            </a:r>
          </a:p>
        </p:txBody>
      </p:sp>
    </p:spTree>
    <p:extLst>
      <p:ext uri="{BB962C8B-B14F-4D97-AF65-F5344CB8AC3E}">
        <p14:creationId xmlns:p14="http://schemas.microsoft.com/office/powerpoint/2010/main" val="375104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19458</TotalTime>
  <Words>1981</Words>
  <Application>Microsoft Office PowerPoint</Application>
  <PresentationFormat>Widescreen</PresentationFormat>
  <Paragraphs>508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Databases in Biosciences</vt:lpstr>
      <vt:lpstr>The 4th paradigm: data-intensive scientific discovery</vt:lpstr>
      <vt:lpstr>Healthcare and life sciences data sources</vt:lpstr>
      <vt:lpstr>PowerPoint Presentation</vt:lpstr>
      <vt:lpstr>PowerPoint Presentation</vt:lpstr>
      <vt:lpstr>PowerPoint Presentation</vt:lpstr>
      <vt:lpstr>What is (not) a database?</vt:lpstr>
      <vt:lpstr>Difference between Spreadsheet and Database </vt:lpstr>
      <vt:lpstr>Some key database concepts</vt:lpstr>
      <vt:lpstr>Relational database (SQL database)</vt:lpstr>
      <vt:lpstr>Components of Relational Database</vt:lpstr>
      <vt:lpstr>How to organize data into tables</vt:lpstr>
      <vt:lpstr>Keys</vt:lpstr>
      <vt:lpstr>PowerPoint Presentation</vt:lpstr>
      <vt:lpstr>Normalization</vt:lpstr>
      <vt:lpstr>Different Normal Forms</vt:lpstr>
      <vt:lpstr>First Normal Form</vt:lpstr>
      <vt:lpstr>First Normal Form Example</vt:lpstr>
      <vt:lpstr>Second Normal Form</vt:lpstr>
      <vt:lpstr>Second Normal Form Example</vt:lpstr>
      <vt:lpstr>Third Normal Form</vt:lpstr>
      <vt:lpstr>Entity Relationship Diagram (ERD)</vt:lpstr>
      <vt:lpstr>What is ERD</vt:lpstr>
      <vt:lpstr>Primary Components of ERD</vt:lpstr>
      <vt:lpstr>Relationship Cardinality</vt:lpstr>
      <vt:lpstr>Example ERD (Hospital Database)</vt:lpstr>
      <vt:lpstr>Vertabelo (https://www.vertabelo.com/)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Transaction Processing (OLTP)</vt:lpstr>
      <vt:lpstr>What is OLTP?</vt:lpstr>
      <vt:lpstr>Structured Query Language (SQL)</vt:lpstr>
      <vt:lpstr>SQL Statement (CREATE DATABASE/TABLE)</vt:lpstr>
      <vt:lpstr>INSERT Statement</vt:lpstr>
      <vt:lpstr>UPDATE Statement</vt:lpstr>
      <vt:lpstr>DELETE Statement</vt:lpstr>
      <vt:lpstr>SELECT Statement</vt:lpstr>
      <vt:lpstr>SELECT Statement (Aggregation)</vt:lpstr>
      <vt:lpstr>SELECT Statement (JOIN)</vt:lpstr>
      <vt:lpstr>Other Types of SQL Statements</vt:lpstr>
      <vt:lpstr>From OLTP to OLAP (On-Line Analytical Processing)</vt:lpstr>
      <vt:lpstr>OLAP Overview</vt:lpstr>
      <vt:lpstr>OLAP Example Queries</vt:lpstr>
      <vt:lpstr>Data Warehouse</vt:lpstr>
      <vt:lpstr>Star Schema</vt:lpstr>
      <vt:lpstr>Star Schema Example</vt:lpstr>
      <vt:lpstr>Example Queries</vt:lpstr>
      <vt:lpstr>Beyond SQL</vt:lpstr>
      <vt:lpstr>The End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Cheung, Kei-Hoi</dc:creator>
  <cp:lastModifiedBy>Kei-Hoi Cheung</cp:lastModifiedBy>
  <cp:revision>75</cp:revision>
  <cp:lastPrinted>2017-01-17T13:40:24Z</cp:lastPrinted>
  <dcterms:created xsi:type="dcterms:W3CDTF">2016-01-29T21:58:02Z</dcterms:created>
  <dcterms:modified xsi:type="dcterms:W3CDTF">2021-02-17T17:25:22Z</dcterms:modified>
</cp:coreProperties>
</file>