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24" r:id="rId4"/>
  </p:sldMasterIdLst>
  <p:notesMasterIdLst>
    <p:notesMasterId r:id="rId55"/>
  </p:notesMasterIdLst>
  <p:handoutMasterIdLst>
    <p:handoutMasterId r:id="rId56"/>
  </p:handoutMasterIdLst>
  <p:sldIdLst>
    <p:sldId id="6147" r:id="rId5"/>
    <p:sldId id="6461" r:id="rId6"/>
    <p:sldId id="6462" r:id="rId7"/>
    <p:sldId id="6505" r:id="rId8"/>
    <p:sldId id="6476" r:id="rId9"/>
    <p:sldId id="6228" r:id="rId10"/>
    <p:sldId id="6479" r:id="rId11"/>
    <p:sldId id="6504" r:id="rId12"/>
    <p:sldId id="6497" r:id="rId13"/>
    <p:sldId id="6114" r:id="rId14"/>
    <p:sldId id="6190" r:id="rId15"/>
    <p:sldId id="6464" r:id="rId16"/>
    <p:sldId id="6478" r:id="rId17"/>
    <p:sldId id="6481" r:id="rId18"/>
    <p:sldId id="6506" r:id="rId19"/>
    <p:sldId id="6482" r:id="rId20"/>
    <p:sldId id="6498" r:id="rId21"/>
    <p:sldId id="6483" r:id="rId22"/>
    <p:sldId id="6500" r:id="rId23"/>
    <p:sldId id="6501" r:id="rId24"/>
    <p:sldId id="6507" r:id="rId25"/>
    <p:sldId id="6453" r:id="rId26"/>
    <p:sldId id="6502" r:id="rId27"/>
    <p:sldId id="6503" r:id="rId28"/>
    <p:sldId id="6484" r:id="rId29"/>
    <p:sldId id="6486" r:id="rId30"/>
    <p:sldId id="6513" r:id="rId31"/>
    <p:sldId id="6485" r:id="rId32"/>
    <p:sldId id="6508" r:id="rId33"/>
    <p:sldId id="6489" r:id="rId34"/>
    <p:sldId id="6490" r:id="rId35"/>
    <p:sldId id="6509" r:id="rId36"/>
    <p:sldId id="6112" r:id="rId37"/>
    <p:sldId id="6113" r:id="rId38"/>
    <p:sldId id="6230" r:id="rId39"/>
    <p:sldId id="6181" r:id="rId40"/>
    <p:sldId id="6122" r:id="rId41"/>
    <p:sldId id="6510" r:id="rId42"/>
    <p:sldId id="6321" r:id="rId43"/>
    <p:sldId id="6322" r:id="rId44"/>
    <p:sldId id="6323" r:id="rId45"/>
    <p:sldId id="6324" r:id="rId46"/>
    <p:sldId id="6325" r:id="rId47"/>
    <p:sldId id="6326" r:id="rId48"/>
    <p:sldId id="6327" r:id="rId49"/>
    <p:sldId id="6511" r:id="rId50"/>
    <p:sldId id="6512" r:id="rId51"/>
    <p:sldId id="6149" r:id="rId52"/>
    <p:sldId id="6082" r:id="rId53"/>
    <p:sldId id="6083" r:id="rId54"/>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E452C6"/>
    <a:srgbClr val="FFC5AD"/>
    <a:srgbClr val="FF9E97"/>
    <a:srgbClr val="FF7413"/>
    <a:srgbClr val="B3752D"/>
    <a:srgbClr val="4BAB50"/>
    <a:srgbClr val="45B07C"/>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38" autoAdjust="0"/>
    <p:restoredTop sz="95037" autoAdjust="0"/>
  </p:normalViewPr>
  <p:slideViewPr>
    <p:cSldViewPr snapToGrid="0">
      <p:cViewPr varScale="1">
        <p:scale>
          <a:sx n="124" d="100"/>
          <a:sy n="124" d="100"/>
        </p:scale>
        <p:origin x="584"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145625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455485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GEUVADIS ICI-\</a:t>
            </a:r>
            <a:r>
              <a:rPr lang="en-US" sz="1200" b="1" dirty="0" err="1"/>
              <a:t>Pi_GW</a:t>
            </a:r>
            <a:r>
              <a:rPr lang="en-US" sz="1200" b="1" dirty="0"/>
              <a:t> estimates:</a:t>
            </a:r>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86955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781715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47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32995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404811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15</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929274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0562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29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374421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95880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33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8871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fld id="{7803B6C6-9E1B-0D42-B041-C97D9D843782}" type="slidenum">
              <a:rPr lang="en-US" altLang="en-US" sz="1400" b="0">
                <a:solidFill>
                  <a:srgbClr val="000000"/>
                </a:solidFill>
                <a:latin typeface="Calibri" charset="0"/>
              </a:rPr>
              <a:pPr/>
              <a:t>38</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001252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4D467F-3662-4726-8F6F-A99C6C5D833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3457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998389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255194828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5132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65099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9/27/20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33458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81"/>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1276138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119778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tags" Target="../tags/tag6.xml"/><Relationship Id="rId2" Type="http://schemas.openxmlformats.org/officeDocument/2006/relationships/slideLayout" Target="../slideLayouts/slideLayout9.xml"/><Relationship Id="rId16" Type="http://schemas.openxmlformats.org/officeDocument/2006/relationships/tags" Target="../tags/tag5.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ags" Target="../tags/tag4.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23.xml"/><Relationship Id="rId7" Type="http://schemas.openxmlformats.org/officeDocument/2006/relationships/tags" Target="../tags/tag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ags" Target="../tags/tag7.xml"/><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8"/>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9"/>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0"/>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571" r:id="rId4"/>
    <p:sldLayoutId id="2147527585" r:id="rId5"/>
    <p:sldLayoutId id="2147527629" r:id="rId6"/>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a:defRPr/>
            </a:pPr>
            <a:fld id="{8F77765C-23EB-7549-A243-3F19F41C364C}" type="slidenum">
              <a:rPr lang="en-US" altLang="en-US" sz="1600" b="1" i="1" smtClean="0">
                <a:solidFill>
                  <a:srgbClr val="000000"/>
                </a:solidFill>
                <a:effectLst>
                  <a:outerShdw blurRad="38100" dist="38100" dir="2700000" algn="tl">
                    <a:srgbClr val="C0C0C0"/>
                  </a:outerShdw>
                </a:effectLst>
                <a:latin typeface="Courier New" charset="0"/>
              </a:rPr>
              <a:pPr>
                <a:defRPr/>
              </a:pPr>
              <a:t>‹#›</a:t>
            </a:fld>
            <a:r>
              <a:rPr lang="en-US" altLang="en-US" b="1">
                <a:solidFill>
                  <a:srgbClr val="808080"/>
                </a:solidFill>
              </a:rPr>
              <a:t> - </a:t>
            </a:r>
            <a:r>
              <a:rPr lang="en-US" altLang="en-US" sz="1000" b="1">
                <a:solidFill>
                  <a:srgbClr val="969696"/>
                </a:solidFill>
              </a:rPr>
              <a:t>Lectures.GersteinLab.org</a:t>
            </a:r>
            <a:endParaRPr lang="en-US" altLang="en-US" sz="300">
              <a:solidFill>
                <a:srgbClr val="000000"/>
              </a:solidFill>
            </a:endParaRPr>
          </a:p>
        </p:txBody>
      </p:sp>
    </p:spTree>
    <p:extLst>
      <p:ext uri="{BB962C8B-B14F-4D97-AF65-F5344CB8AC3E}">
        <p14:creationId xmlns:p14="http://schemas.microsoft.com/office/powerpoint/2010/main" val="3912626937"/>
      </p:ext>
    </p:extLst>
  </p:cSld>
  <p:clrMap bg1="lt1" tx1="dk1" bg2="lt2" tx2="dk2" accent1="accent1" accent2="accent2" accent3="accent3" accent4="accent4" accent5="accent5" accent6="accent6" hlink="hlink" folHlink="folHlink"/>
  <p:sldLayoutIdLst>
    <p:sldLayoutId id="2147527625" r:id="rId1"/>
    <p:sldLayoutId id="2147527626" r:id="rId2"/>
    <p:sldLayoutId id="2147527627" r:id="rId3"/>
    <p:sldLayoutId id="2147527628"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privaseq3.gersteinlab.org/download" TargetMode="External"/><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hyperlink" Target="http://privaseq3.gersteinlab.org/data" TargetMode="External"/><Relationship Id="rId4" Type="http://schemas.openxmlformats.org/officeDocument/2006/relationships/hyperlink" Target="https://github.com/ENCODE-DCC/ptool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8" name="Picture 7" descr="A picture containing outdoor, flying, bird, air&#10;&#10;Description automatically generated">
            <a:extLst>
              <a:ext uri="{FF2B5EF4-FFF2-40B4-BE49-F238E27FC236}">
                <a16:creationId xmlns:a16="http://schemas.microsoft.com/office/drawing/2014/main" id="{A580826D-4533-034F-85FA-BF198FAB4324}"/>
              </a:ext>
            </a:extLst>
          </p:cNvPr>
          <p:cNvPicPr>
            <a:picLocks noChangeAspect="1"/>
          </p:cNvPicPr>
          <p:nvPr/>
        </p:nvPicPr>
        <p:blipFill>
          <a:blip r:embed="rId2"/>
          <a:stretch>
            <a:fillRect/>
          </a:stretch>
        </p:blipFill>
        <p:spPr>
          <a:xfrm>
            <a:off x="-791770" y="0"/>
            <a:ext cx="10727539" cy="7122017"/>
          </a:xfrm>
          <a:prstGeom prst="rect">
            <a:avLst/>
          </a:prstGeom>
        </p:spPr>
      </p:pic>
      <p:sp>
        <p:nvSpPr>
          <p:cNvPr id="9218" name="Title 3"/>
          <p:cNvSpPr>
            <a:spLocks noGrp="1"/>
          </p:cNvSpPr>
          <p:nvPr>
            <p:ph type="ctrTitle"/>
          </p:nvPr>
        </p:nvSpPr>
        <p:spPr>
          <a:xfrm>
            <a:off x="770559" y="375702"/>
            <a:ext cx="3544671" cy="2928165"/>
          </a:xfrm>
          <a:effectLst>
            <a:glow rad="101600">
              <a:schemeClr val="accent3">
                <a:satMod val="175000"/>
                <a:alpha val="40000"/>
              </a:schemeClr>
            </a:glow>
            <a:softEdge rad="12700"/>
          </a:effectLst>
        </p:spPr>
        <p:txBody>
          <a:bodyPr/>
          <a:lstStyle/>
          <a:p>
            <a:pPr algn="l"/>
            <a:r>
              <a:rPr lang="en-US" dirty="0"/>
              <a:t>Privacy &amp; Functional Genomics Data</a:t>
            </a:r>
          </a:p>
        </p:txBody>
      </p:sp>
      <p:sp>
        <p:nvSpPr>
          <p:cNvPr id="9219" name="Subtitle 4"/>
          <p:cNvSpPr>
            <a:spLocks noGrp="1"/>
          </p:cNvSpPr>
          <p:nvPr>
            <p:ph type="subTitle" idx="1"/>
          </p:nvPr>
        </p:nvSpPr>
        <p:spPr>
          <a:xfrm>
            <a:off x="2522003" y="5201364"/>
            <a:ext cx="5620344" cy="1118719"/>
          </a:xfrm>
        </p:spPr>
        <p:txBody>
          <a:bodyPr/>
          <a:lstStyle/>
          <a:p>
            <a:pPr algn="r"/>
            <a:r>
              <a:rPr lang="en-US" altLang="en-US" sz="1200" b="0" dirty="0">
                <a:ea typeface="ＭＳ Ｐゴシック" charset="-128"/>
              </a:rPr>
              <a:t>Slides freely </a:t>
            </a:r>
            <a:br>
              <a:rPr lang="en-US" altLang="en-US" sz="1200" b="0" dirty="0">
                <a:ea typeface="ＭＳ Ｐゴシック" charset="-128"/>
              </a:rPr>
            </a:br>
            <a:r>
              <a:rPr lang="en-US" altLang="en-US" sz="1200" b="0" dirty="0">
                <a:ea typeface="ＭＳ Ｐゴシック" charset="-128"/>
              </a:rPr>
              <a:t>“</a:t>
            </a:r>
            <a:r>
              <a:rPr lang="en-US" altLang="ja-JP" sz="1200" b="0" dirty="0">
                <a:ea typeface="ＭＳ Ｐゴシック" charset="-128"/>
              </a:rPr>
              <a:t>tweetable</a:t>
            </a:r>
            <a:r>
              <a:rPr lang="en-US" altLang="en-US" sz="1200" b="0" dirty="0">
                <a:ea typeface="ＭＳ Ｐゴシック" charset="-128"/>
              </a:rPr>
              <a:t>”</a:t>
            </a:r>
            <a:r>
              <a:rPr lang="en-US" altLang="ja-JP" sz="1200" b="0" dirty="0">
                <a:ea typeface="ＭＳ Ｐゴシック" charset="-128"/>
              </a:rPr>
              <a:t>  </a:t>
            </a:r>
            <a:r>
              <a:rPr lang="en-US" altLang="en-US" sz="1200" b="0" dirty="0">
                <a:ea typeface="ＭＳ Ｐゴシック" charset="-128"/>
              </a:rPr>
              <a:t>(via</a:t>
            </a:r>
            <a:r>
              <a:rPr lang="en-US" altLang="en-US" sz="1400" b="0" dirty="0">
                <a:ea typeface="ＭＳ Ｐゴシック" charset="-128"/>
              </a:rPr>
              <a:t> </a:t>
            </a:r>
            <a:br>
              <a:rPr lang="en-US" altLang="en-US" sz="1400" b="0" dirty="0">
                <a:ea typeface="ＭＳ Ｐゴシック" charset="-128"/>
              </a:rPr>
            </a:br>
            <a:r>
              <a:rPr lang="en-US" altLang="en-US" sz="1600" dirty="0">
                <a:ea typeface="ＭＳ Ｐゴシック" charset="-128"/>
              </a:rPr>
              <a:t>@</a:t>
            </a:r>
            <a:r>
              <a:rPr lang="en-US" altLang="en-US" sz="1600" dirty="0" err="1">
                <a:ea typeface="ＭＳ Ｐゴシック" charset="-128"/>
              </a:rPr>
              <a:t>MarkGerstein</a:t>
            </a:r>
            <a:r>
              <a:rPr lang="en-US" altLang="en-US" sz="1200" b="0" dirty="0">
                <a:ea typeface="ＭＳ Ｐゴシック" charset="-128"/>
              </a:rPr>
              <a:t>) </a:t>
            </a:r>
            <a:br>
              <a:rPr lang="en-US" altLang="en-US" sz="1200" b="0" dirty="0">
                <a:ea typeface="ＭＳ Ｐゴシック" charset="-128"/>
              </a:rPr>
            </a:br>
            <a:r>
              <a:rPr lang="en-US" altLang="en-US" sz="1200" b="0" dirty="0">
                <a:ea typeface="ＭＳ Ｐゴシック" charset="-128"/>
              </a:rPr>
              <a:t> &amp; downloadable from </a:t>
            </a:r>
            <a:br>
              <a:rPr lang="en-US" altLang="en-US" sz="1200" b="0" dirty="0">
                <a:ea typeface="ＭＳ Ｐゴシック" charset="-128"/>
              </a:rPr>
            </a:br>
            <a:r>
              <a:rPr lang="en-US" altLang="en-US" sz="1600" dirty="0" err="1">
                <a:ea typeface="ＭＳ Ｐゴシック" charset="-128"/>
              </a:rPr>
              <a:t>Lectures.GersteinLab.org</a:t>
            </a:r>
            <a:r>
              <a:rPr lang="en-US" altLang="en-US" sz="1600" dirty="0">
                <a:ea typeface="ＭＳ Ｐゴシック" charset="-128"/>
              </a:rPr>
              <a:t>  </a:t>
            </a:r>
            <a:br>
              <a:rPr lang="en-US" altLang="en-US" sz="1400" dirty="0">
                <a:ea typeface="ＭＳ Ｐゴシック" charset="-128"/>
              </a:rPr>
            </a:br>
            <a:endParaRPr lang="en-US" altLang="en-US" sz="1400" b="0" dirty="0">
              <a:ea typeface="ＭＳ Ｐゴシック" charset="-128"/>
            </a:endParaRPr>
          </a:p>
          <a:p>
            <a:pPr algn="r"/>
            <a:endParaRPr lang="en-US" altLang="en-US" sz="1400" b="0" dirty="0">
              <a:ea typeface="ＭＳ Ｐゴシック" charset="-128"/>
            </a:endParaRPr>
          </a:p>
        </p:txBody>
      </p:sp>
      <p:sp>
        <p:nvSpPr>
          <p:cNvPr id="7" name="Subtitle 4"/>
          <p:cNvSpPr txBox="1">
            <a:spLocks/>
          </p:cNvSpPr>
          <p:nvPr/>
        </p:nvSpPr>
        <p:spPr bwMode="auto">
          <a:xfrm>
            <a:off x="770559" y="5667178"/>
            <a:ext cx="4087423" cy="65290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r>
              <a:rPr lang="en-US" altLang="en-US" sz="1200" b="0" kern="0" dirty="0">
                <a:solidFill>
                  <a:schemeClr val="bg1"/>
                </a:solidFill>
                <a:ea typeface="ＭＳ Ｐゴシック" charset="-128"/>
              </a:rPr>
              <a:t>M Gerstein</a:t>
            </a:r>
            <a:br>
              <a:rPr lang="en-US" altLang="en-US" sz="1200" b="0" kern="0" dirty="0">
                <a:solidFill>
                  <a:schemeClr val="bg1"/>
                </a:solidFill>
                <a:ea typeface="ＭＳ Ｐゴシック" charset="-128"/>
              </a:rPr>
            </a:br>
            <a:r>
              <a:rPr lang="en-US" altLang="en-US" sz="1200" b="0" kern="0" dirty="0">
                <a:solidFill>
                  <a:schemeClr val="bg1"/>
                </a:solidFill>
                <a:ea typeface="ＭＳ Ｐゴシック" charset="-128"/>
              </a:rPr>
              <a:t>Yale</a:t>
            </a:r>
          </a:p>
          <a:p>
            <a:pPr algn="l"/>
            <a:r>
              <a:rPr lang="en-US" altLang="en-US" sz="1200" b="0" dirty="0">
                <a:solidFill>
                  <a:schemeClr val="bg1"/>
                </a:solidFill>
                <a:ea typeface="ＭＳ Ｐゴシック" charset="-128"/>
              </a:rPr>
              <a:t>(See last slide for more info.)</a:t>
            </a:r>
            <a:endParaRPr lang="en-US" altLang="en-US" sz="1200" b="0" kern="0" dirty="0">
              <a:solidFill>
                <a:schemeClr val="bg1"/>
              </a:solidFill>
              <a:ea typeface="ＭＳ Ｐゴシック" charset="-128"/>
            </a:endParaRPr>
          </a:p>
        </p:txBody>
      </p:sp>
    </p:spTree>
    <p:extLst>
      <p:ext uri="{BB962C8B-B14F-4D97-AF65-F5344CB8AC3E}">
        <p14:creationId xmlns:p14="http://schemas.microsoft.com/office/powerpoint/2010/main" val="1390377756"/>
      </p:ext>
    </p:extLst>
  </p:cSld>
  <p:clrMapOvr>
    <a:masterClrMapping/>
  </p:clrMapOvr>
  <p:transition advTm="736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665" y="5550268"/>
            <a:ext cx="3287906" cy="110692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a:stretch>
            <a:fillRect/>
          </a:stretch>
        </p:blipFill>
        <p:spPr>
          <a:xfrm>
            <a:off x="6821715" y="5454347"/>
            <a:ext cx="2160149" cy="1306890"/>
          </a:xfrm>
          <a:prstGeom prst="rect">
            <a:avLst/>
          </a:prstGeom>
        </p:spPr>
      </p:pic>
      <p:sp>
        <p:nvSpPr>
          <p:cNvPr id="2" name="Title 1"/>
          <p:cNvSpPr>
            <a:spLocks noGrp="1"/>
          </p:cNvSpPr>
          <p:nvPr>
            <p:ph type="title"/>
          </p:nvPr>
        </p:nvSpPr>
        <p:spPr>
          <a:xfrm>
            <a:off x="628650" y="504194"/>
            <a:ext cx="7948820" cy="1117634"/>
          </a:xfrm>
        </p:spPr>
        <p:txBody>
          <a:bodyPr>
            <a:normAutofit/>
          </a:bodyPr>
          <a:lstStyle/>
          <a:p>
            <a:pPr algn="ctr"/>
            <a:r>
              <a:rPr lang="en-US" dirty="0"/>
              <a:t>Representative Functional Genomics, Genotype, </a:t>
            </a:r>
            <a:r>
              <a:rPr lang="en-US" dirty="0" err="1"/>
              <a:t>eQTL</a:t>
            </a:r>
            <a:r>
              <a:rPr lang="en-US" dirty="0"/>
              <a:t> Datasets</a:t>
            </a:r>
          </a:p>
        </p:txBody>
      </p:sp>
      <p:sp>
        <p:nvSpPr>
          <p:cNvPr id="3" name="Content Placeholder 2"/>
          <p:cNvSpPr>
            <a:spLocks noGrp="1"/>
          </p:cNvSpPr>
          <p:nvPr>
            <p:ph idx="1"/>
          </p:nvPr>
        </p:nvSpPr>
        <p:spPr>
          <a:xfrm>
            <a:off x="652841" y="1534689"/>
            <a:ext cx="7886700" cy="3263504"/>
          </a:xfrm>
        </p:spPr>
        <p:txBody>
          <a:bodyPr/>
          <a:lstStyle/>
          <a:p>
            <a:r>
              <a:rPr lang="en-US" dirty="0"/>
              <a:t>Genotypes are available from the 1000 Genomes Project</a:t>
            </a:r>
          </a:p>
          <a:p>
            <a:r>
              <a:rPr lang="en-US" dirty="0"/>
              <a:t>mRNA sequencing for 462 individuals from </a:t>
            </a:r>
            <a:r>
              <a:rPr lang="en-US" dirty="0" err="1"/>
              <a:t>gEUVADIS</a:t>
            </a:r>
            <a:r>
              <a:rPr lang="en-US" dirty="0"/>
              <a:t> and ENCODE</a:t>
            </a:r>
          </a:p>
          <a:p>
            <a:pPr lvl="1"/>
            <a:r>
              <a:rPr lang="en-US" dirty="0"/>
              <a:t>Publicly available quantification for protein coding genes</a:t>
            </a:r>
          </a:p>
          <a:p>
            <a:r>
              <a:rPr lang="en-US" dirty="0"/>
              <a:t>Functional genomics data (</a:t>
            </a:r>
            <a:r>
              <a:rPr lang="en-US" dirty="0" err="1"/>
              <a:t>ChIP-Seq</a:t>
            </a:r>
            <a:r>
              <a:rPr lang="en-US" dirty="0"/>
              <a:t>, RNA-</a:t>
            </a:r>
            <a:r>
              <a:rPr lang="en-US" dirty="0" err="1"/>
              <a:t>Seq</a:t>
            </a:r>
            <a:r>
              <a:rPr lang="en-US" dirty="0"/>
              <a:t>, Hi-C) available from ENCODE</a:t>
            </a:r>
          </a:p>
          <a:p>
            <a:r>
              <a:rPr lang="en-US" dirty="0"/>
              <a:t>Approximately 3,000 </a:t>
            </a:r>
            <a:r>
              <a:rPr lang="en-US" dirty="0" err="1"/>
              <a:t>cis-eQTL</a:t>
            </a:r>
            <a:r>
              <a:rPr lang="en-US" dirty="0"/>
              <a:t> (FDR&lt;0.05)</a:t>
            </a:r>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52657"/>
            <a:ext cx="4032228" cy="1023914"/>
          </a:xfrm>
          <a:prstGeom prst="rect">
            <a:avLst/>
          </a:prstGeom>
        </p:spPr>
      </p:pic>
    </p:spTree>
    <p:extLst>
      <p:ext uri="{BB962C8B-B14F-4D97-AF65-F5344CB8AC3E}">
        <p14:creationId xmlns:p14="http://schemas.microsoft.com/office/powerpoint/2010/main" val="1326331394"/>
      </p:ext>
    </p:extLst>
  </p:cSld>
  <p:clrMapOvr>
    <a:masterClrMapping/>
  </p:clrMapOvr>
  <mc:AlternateContent xmlns:mc="http://schemas.openxmlformats.org/markup-compatibility/2006" xmlns:p14="http://schemas.microsoft.com/office/powerpoint/2010/main">
    <mc:Choice Requires="p14">
      <p:transition spd="slow" p14:dur="2000" advTm="39190"/>
    </mc:Choice>
    <mc:Fallback xmlns="">
      <p:transition spd="slow" advTm="3919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537543" y="983733"/>
            <a:ext cx="3305999" cy="887309"/>
            <a:chOff x="458297" y="1060617"/>
            <a:chExt cx="4163654" cy="1099898"/>
          </a:xfrm>
        </p:grpSpPr>
        <p:sp>
          <p:nvSpPr>
            <p:cNvPr id="11" name="TextBox 10"/>
            <p:cNvSpPr txBox="1"/>
            <p:nvPr/>
          </p:nvSpPr>
          <p:spPr>
            <a:xfrm>
              <a:off x="484448" y="1073712"/>
              <a:ext cx="3979577" cy="1030094"/>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ourier"/>
                  <a:ea typeface=""/>
                  <a:cs typeface="Courier"/>
                </a:rPr>
                <a:t>ATACAAGCAAGTATAAGTTCGTATGCCGTCTT</a:t>
              </a:r>
            </a:p>
            <a:p>
              <a:pPr fontAlgn="auto">
                <a:spcBef>
                  <a:spcPts val="0"/>
                </a:spcBef>
                <a:spcAft>
                  <a:spcPts val="0"/>
                </a:spcAft>
              </a:pPr>
              <a:r>
                <a:rPr lang="en-US" b="0" dirty="0">
                  <a:solidFill>
                    <a:prstClr val="black"/>
                  </a:solidFill>
                  <a:latin typeface="Courier"/>
                  <a:ea typeface=""/>
                  <a:cs typeface="Courier"/>
                </a:rPr>
                <a:t>GGAGGCTGGAGTTGGGGACGTATGCGGCATAG</a:t>
              </a:r>
            </a:p>
            <a:p>
              <a:pPr fontAlgn="auto">
                <a:spcBef>
                  <a:spcPts val="0"/>
                </a:spcBef>
                <a:spcAft>
                  <a:spcPts val="0"/>
                </a:spcAft>
              </a:pPr>
              <a:r>
                <a:rPr lang="en-US" b="0" dirty="0">
                  <a:solidFill>
                    <a:prstClr val="black"/>
                  </a:solidFill>
                  <a:latin typeface="Courier"/>
                  <a:ea typeface=""/>
                  <a:cs typeface="Courier"/>
                </a:rPr>
                <a:t>TACCGATCGAGTCGACTGTAAACGTAGGCATA</a:t>
              </a:r>
            </a:p>
            <a:p>
              <a:pPr fontAlgn="auto">
                <a:spcBef>
                  <a:spcPts val="0"/>
                </a:spcBef>
                <a:spcAft>
                  <a:spcPts val="0"/>
                </a:spcAft>
              </a:pPr>
              <a:r>
                <a:rPr lang="en-US" b="0" dirty="0">
                  <a:solidFill>
                    <a:prstClr val="black"/>
                  </a:solidFill>
                  <a:latin typeface="Courier"/>
                  <a:ea typeface=""/>
                  <a:cs typeface="Courier"/>
                </a:rPr>
                <a:t>ATTCTGACTGGTGTCATGCTGATGTACTTAAA</a:t>
              </a:r>
              <a:endParaRPr lang="en-US" sz="1350" b="0" dirty="0">
                <a:solidFill>
                  <a:prstClr val="black"/>
                </a:solidFill>
                <a:latin typeface="Helvetica"/>
                <a:ea typeface=""/>
                <a:cs typeface="Helvetica"/>
              </a:endParaRPr>
            </a:p>
          </p:txBody>
        </p:sp>
        <p:sp>
          <p:nvSpPr>
            <p:cNvPr id="12" name="Rectangle 11"/>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68580" tIns="34290" rIns="68580" bIns="34290" numCol="1" rtlCol="0" anchor="ctr" anchorCtr="0" compatLnSpc="1">
              <a:prstTxWarp prst="textNoShape">
                <a:avLst/>
              </a:prstTxWarp>
            </a:bodyPr>
            <a:lstStyle/>
            <a:p>
              <a:pPr algn="ctr" defTabSz="684572" fontAlgn="auto">
                <a:spcBef>
                  <a:spcPts val="0"/>
                </a:spcBef>
                <a:spcAft>
                  <a:spcPts val="0"/>
                </a:spcAft>
              </a:pPr>
              <a:endParaRPr lang="en-US" sz="1350" b="0">
                <a:solidFill>
                  <a:prstClr val="black"/>
                </a:solidFill>
                <a:latin typeface="Arial" pitchFamily="-65" charset="0"/>
                <a:ea typeface=""/>
                <a:cs typeface=""/>
              </a:endParaRPr>
            </a:p>
          </p:txBody>
        </p:sp>
      </p:grpSp>
      <p:cxnSp>
        <p:nvCxnSpPr>
          <p:cNvPr id="15" name="Straight Arrow Connector 14"/>
          <p:cNvCxnSpPr/>
          <p:nvPr/>
        </p:nvCxnSpPr>
        <p:spPr>
          <a:xfrm flipH="1">
            <a:off x="523499" y="1319816"/>
            <a:ext cx="29819" cy="4348711"/>
          </a:xfrm>
          <a:prstGeom prst="straightConnector1">
            <a:avLst/>
          </a:prstGeom>
          <a:ln w="31750">
            <a:solidFill>
              <a:srgbClr val="00B050"/>
            </a:solidFill>
            <a:tailEnd type="triangle" w="lg"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6200000">
            <a:off x="-779312" y="2994049"/>
            <a:ext cx="2091014" cy="553998"/>
          </a:xfrm>
          <a:prstGeom prst="rect">
            <a:avLst/>
          </a:prstGeom>
          <a:noFill/>
        </p:spPr>
        <p:txBody>
          <a:bodyPr wrap="square" rtlCol="0">
            <a:spAutoFit/>
          </a:bodyPr>
          <a:lstStyle/>
          <a:p>
            <a:pPr fontAlgn="auto">
              <a:spcBef>
                <a:spcPts val="0"/>
              </a:spcBef>
              <a:spcAft>
                <a:spcPts val="0"/>
              </a:spcAft>
            </a:pPr>
            <a:r>
              <a:rPr lang="en-US" sz="1500" b="0" dirty="0">
                <a:solidFill>
                  <a:srgbClr val="00B400"/>
                </a:solidFill>
                <a:latin typeface="Helvetica" charset="0"/>
                <a:ea typeface="Helvetica" charset="0"/>
                <a:cs typeface="Helvetica" charset="0"/>
              </a:rPr>
              <a:t>Successive steps of Data Reduction</a:t>
            </a:r>
          </a:p>
        </p:txBody>
      </p:sp>
      <p:sp>
        <p:nvSpPr>
          <p:cNvPr id="19" name="Rectangle 18"/>
          <p:cNvSpPr/>
          <p:nvPr/>
        </p:nvSpPr>
        <p:spPr>
          <a:xfrm>
            <a:off x="880484" y="1408531"/>
            <a:ext cx="1878496" cy="46251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Fastq</a:t>
            </a:r>
            <a:r>
              <a:rPr lang="en-US" sz="1350" b="0" dirty="0">
                <a:solidFill>
                  <a:srgbClr val="0070C0"/>
                </a:solidFill>
                <a:latin typeface="Helvetica" charset="0"/>
                <a:ea typeface="Helvetica" charset="0"/>
                <a:cs typeface="Helvetica" charset="0"/>
              </a:rPr>
              <a:t> sequence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~5-10 GB</a:t>
            </a:r>
          </a:p>
        </p:txBody>
      </p:sp>
      <p:cxnSp>
        <p:nvCxnSpPr>
          <p:cNvPr id="27" name="Straight Arrow Connector 26"/>
          <p:cNvCxnSpPr>
            <a:stCxn id="12" idx="1"/>
            <a:endCxn id="19" idx="3"/>
          </p:cNvCxnSpPr>
          <p:nvPr/>
        </p:nvCxnSpPr>
        <p:spPr>
          <a:xfrm flipH="1">
            <a:off x="2758979" y="1427388"/>
            <a:ext cx="1778564" cy="212399"/>
          </a:xfrm>
          <a:prstGeom prst="straightConnector1">
            <a:avLst/>
          </a:prstGeom>
          <a:ln>
            <a:solidFill>
              <a:srgbClr val="00B4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7159336" y="1954296"/>
            <a:ext cx="1759413" cy="3474208"/>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pic>
      <p:sp>
        <p:nvSpPr>
          <p:cNvPr id="30" name="TextBox 8"/>
          <p:cNvSpPr txBox="1">
            <a:spLocks noChangeArrowheads="1"/>
          </p:cNvSpPr>
          <p:nvPr/>
        </p:nvSpPr>
        <p:spPr bwMode="auto">
          <a:xfrm>
            <a:off x="5771479" y="6020668"/>
            <a:ext cx="2921214" cy="184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31" tIns="34268" rIns="68531" bIns="3426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750" dirty="0">
                <a:solidFill>
                  <a:srgbClr val="7F7F7F"/>
                </a:solidFill>
              </a:rPr>
              <a:t>[</a:t>
            </a:r>
            <a:r>
              <a:rPr lang="en-US" sz="750" i="1" dirty="0">
                <a:solidFill>
                  <a:srgbClr val="7F7F7F"/>
                </a:solidFill>
              </a:rPr>
              <a:t>NAT. REV. </a:t>
            </a:r>
            <a:r>
              <a:rPr lang="en-US" sz="750" dirty="0">
                <a:solidFill>
                  <a:srgbClr val="7F7F7F"/>
                </a:solidFill>
              </a:rPr>
              <a:t>10: 57; </a:t>
            </a:r>
            <a:r>
              <a:rPr lang="en-US" sz="750" i="1" dirty="0">
                <a:solidFill>
                  <a:srgbClr val="7F7F7F"/>
                </a:solidFill>
              </a:rPr>
              <a:t>PLOS CB</a:t>
            </a:r>
            <a:r>
              <a:rPr lang="en-US" sz="750" dirty="0">
                <a:solidFill>
                  <a:srgbClr val="7F7F7F"/>
                </a:solidFill>
              </a:rPr>
              <a:t>  4:e1000158; </a:t>
            </a:r>
            <a:r>
              <a:rPr lang="en-US" sz="750" i="1" dirty="0">
                <a:solidFill>
                  <a:srgbClr val="7F7F7F"/>
                </a:solidFill>
              </a:rPr>
              <a:t>PNAS</a:t>
            </a:r>
            <a:r>
              <a:rPr lang="en-US" sz="750" dirty="0">
                <a:solidFill>
                  <a:srgbClr val="7F7F7F"/>
                </a:solidFill>
              </a:rPr>
              <a:t> 4:107: 5254 ]</a:t>
            </a:r>
          </a:p>
        </p:txBody>
      </p:sp>
      <p:sp>
        <p:nvSpPr>
          <p:cNvPr id="38" name="Rectangle 37"/>
          <p:cNvSpPr/>
          <p:nvPr/>
        </p:nvSpPr>
        <p:spPr>
          <a:xfrm>
            <a:off x="3190430" y="5472320"/>
            <a:ext cx="3136550" cy="392413"/>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Quantitative information from RNA-</a:t>
            </a:r>
            <a:r>
              <a:rPr lang="en-US" sz="1050" b="0" dirty="0" err="1">
                <a:solidFill>
                  <a:prstClr val="black"/>
                </a:solidFill>
                <a:latin typeface="Helvetica"/>
                <a:ea typeface=""/>
                <a:cs typeface="Helvetica"/>
              </a:rPr>
              <a:t>seq</a:t>
            </a:r>
            <a:r>
              <a:rPr lang="en-US" sz="1050" b="0" dirty="0">
                <a:solidFill>
                  <a:prstClr val="black"/>
                </a:solidFill>
                <a:latin typeface="Helvetica"/>
                <a:ea typeface=""/>
                <a:cs typeface="Helvetica"/>
              </a:rPr>
              <a:t> signal: average signals at exon level (RPKMs)</a:t>
            </a:r>
          </a:p>
        </p:txBody>
      </p:sp>
      <p:sp>
        <p:nvSpPr>
          <p:cNvPr id="39" name="Rectangle 38"/>
          <p:cNvSpPr/>
          <p:nvPr/>
        </p:nvSpPr>
        <p:spPr>
          <a:xfrm>
            <a:off x="7385393" y="5437697"/>
            <a:ext cx="1307300" cy="230830"/>
          </a:xfrm>
          <a:prstGeom prst="rect">
            <a:avLst/>
          </a:prstGeom>
        </p:spPr>
        <p:txBody>
          <a:bodyPr wrap="square" lIns="68576" tIns="34289" rIns="68576" bIns="34289">
            <a:spAutoFit/>
          </a:bodyPr>
          <a:lstStyle/>
          <a:p>
            <a:pPr fontAlgn="auto">
              <a:spcBef>
                <a:spcPts val="0"/>
              </a:spcBef>
              <a:spcAft>
                <a:spcPts val="0"/>
              </a:spcAft>
              <a:defRPr/>
            </a:pPr>
            <a:r>
              <a:rPr lang="en-US" sz="1050" b="0" dirty="0">
                <a:solidFill>
                  <a:prstClr val="black"/>
                </a:solidFill>
                <a:latin typeface="Helvetica"/>
                <a:ea typeface=""/>
                <a:cs typeface="Helvetica"/>
              </a:rPr>
              <a:t>Reads =&gt; Signal</a:t>
            </a:r>
          </a:p>
        </p:txBody>
      </p:sp>
      <p:sp>
        <p:nvSpPr>
          <p:cNvPr id="42" name="Rectangle 41"/>
          <p:cNvSpPr/>
          <p:nvPr/>
        </p:nvSpPr>
        <p:spPr>
          <a:xfrm>
            <a:off x="880484" y="2377937"/>
            <a:ext cx="1878496" cy="47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BAM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~1-2-fold reduction</a:t>
            </a:r>
          </a:p>
        </p:txBody>
      </p:sp>
      <p:cxnSp>
        <p:nvCxnSpPr>
          <p:cNvPr id="44" name="Straight Arrow Connector 43"/>
          <p:cNvCxnSpPr>
            <a:stCxn id="19" idx="2"/>
            <a:endCxn id="42" idx="0"/>
          </p:cNvCxnSpPr>
          <p:nvPr/>
        </p:nvCxnSpPr>
        <p:spPr>
          <a:xfrm>
            <a:off x="1819732" y="1871042"/>
            <a:ext cx="0" cy="506896"/>
          </a:xfrm>
          <a:prstGeom prst="straightConnector1">
            <a:avLst/>
          </a:prstGeom>
          <a:ln>
            <a:solidFill>
              <a:srgbClr val="00B4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14423" y="1986201"/>
            <a:ext cx="3863815" cy="300082"/>
          </a:xfrm>
          <a:prstGeom prst="rect">
            <a:avLst/>
          </a:prstGeom>
          <a:noFill/>
        </p:spPr>
        <p:txBody>
          <a:bodyPr wrap="none" rtlCol="0">
            <a:spAutoFit/>
          </a:bodyPr>
          <a:lstStyle/>
          <a:p>
            <a:pPr fontAlgn="auto">
              <a:spcBef>
                <a:spcPts val="0"/>
              </a:spcBef>
              <a:spcAft>
                <a:spcPts val="0"/>
              </a:spcAft>
            </a:pPr>
            <a:r>
              <a:rPr lang="en-US" sz="1350" b="0" dirty="0">
                <a:solidFill>
                  <a:srgbClr val="00B400"/>
                </a:solidFill>
                <a:latin typeface="Helvetica" charset="0"/>
                <a:ea typeface="Helvetica" charset="0"/>
                <a:cs typeface="Helvetica" charset="0"/>
              </a:rPr>
              <a:t>Index-building + Alignment to reference genome</a:t>
            </a:r>
          </a:p>
        </p:txBody>
      </p:sp>
      <p:sp>
        <p:nvSpPr>
          <p:cNvPr id="46" name="Rectangle 45"/>
          <p:cNvSpPr/>
          <p:nvPr/>
        </p:nvSpPr>
        <p:spPr>
          <a:xfrm>
            <a:off x="880484" y="3567167"/>
            <a:ext cx="1878496" cy="4690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err="1">
                <a:solidFill>
                  <a:srgbClr val="0070C0"/>
                </a:solidFill>
                <a:latin typeface="Helvetica" charset="0"/>
                <a:ea typeface="Helvetica" charset="0"/>
                <a:cs typeface="Helvetica" charset="0"/>
              </a:rPr>
              <a:t>BigWig</a:t>
            </a:r>
            <a:r>
              <a:rPr lang="en-US" sz="1350" b="0" dirty="0">
                <a:solidFill>
                  <a:srgbClr val="0070C0"/>
                </a:solidFill>
                <a:latin typeface="Helvetica" charset="0"/>
                <a:ea typeface="Helvetica" charset="0"/>
                <a:cs typeface="Helvetica" charset="0"/>
              </a:rPr>
              <a:t> files</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~25-fold reduction</a:t>
            </a:r>
          </a:p>
        </p:txBody>
      </p:sp>
      <p:sp>
        <p:nvSpPr>
          <p:cNvPr id="51" name="TextBox 50"/>
          <p:cNvSpPr txBox="1"/>
          <p:nvPr/>
        </p:nvSpPr>
        <p:spPr>
          <a:xfrm>
            <a:off x="1851742" y="3026683"/>
            <a:ext cx="3829895" cy="300082"/>
          </a:xfrm>
          <a:prstGeom prst="rect">
            <a:avLst/>
          </a:prstGeom>
          <a:noFill/>
        </p:spPr>
        <p:txBody>
          <a:bodyPr wrap="none" rtlCol="0">
            <a:spAutoFit/>
          </a:bodyPr>
          <a:lstStyle/>
          <a:p>
            <a:pPr fontAlgn="auto">
              <a:spcBef>
                <a:spcPts val="0"/>
              </a:spcBef>
              <a:spcAft>
                <a:spcPts val="0"/>
              </a:spcAft>
            </a:pPr>
            <a:r>
              <a:rPr lang="en-US" sz="1350" b="0" dirty="0">
                <a:solidFill>
                  <a:srgbClr val="00B400"/>
                </a:solidFill>
                <a:latin typeface="Helvetica" charset="0"/>
                <a:ea typeface="Helvetica" charset="0"/>
                <a:cs typeface="Helvetica" charset="0"/>
              </a:rPr>
              <a:t>Conversion to signal track by overlapping reads</a:t>
            </a:r>
          </a:p>
        </p:txBody>
      </p:sp>
      <p:cxnSp>
        <p:nvCxnSpPr>
          <p:cNvPr id="53" name="Straight Arrow Connector 52"/>
          <p:cNvCxnSpPr>
            <a:endCxn id="51" idx="3"/>
          </p:cNvCxnSpPr>
          <p:nvPr/>
        </p:nvCxnSpPr>
        <p:spPr>
          <a:xfrm flipH="1" flipV="1">
            <a:off x="5681637" y="3176724"/>
            <a:ext cx="1477699" cy="6285"/>
          </a:xfrm>
          <a:prstGeom prst="straightConnector1">
            <a:avLst/>
          </a:prstGeom>
          <a:ln w="63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Elbow Connector 56"/>
          <p:cNvCxnSpPr>
            <a:stCxn id="7" idx="0"/>
          </p:cNvCxnSpPr>
          <p:nvPr/>
        </p:nvCxnSpPr>
        <p:spPr>
          <a:xfrm rot="16200000" flipV="1">
            <a:off x="3703835" y="2876023"/>
            <a:ext cx="283319" cy="2134616"/>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23999" y="5032155"/>
            <a:ext cx="1878496" cy="65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1350" b="0" dirty="0">
                <a:solidFill>
                  <a:srgbClr val="0070C0"/>
                </a:solidFill>
                <a:latin typeface="Helvetica" charset="0"/>
                <a:ea typeface="Helvetica" charset="0"/>
                <a:cs typeface="Helvetica" charset="0"/>
              </a:rPr>
              <a:t>Gene/Transcript expression matrix</a:t>
            </a:r>
          </a:p>
          <a:p>
            <a:pPr algn="ctr" fontAlgn="auto">
              <a:spcBef>
                <a:spcPts val="0"/>
              </a:spcBef>
              <a:spcAft>
                <a:spcPts val="0"/>
              </a:spcAft>
            </a:pPr>
            <a:r>
              <a:rPr lang="en-US" sz="1350" b="0" dirty="0">
                <a:solidFill>
                  <a:srgbClr val="FF0000"/>
                </a:solidFill>
                <a:latin typeface="Helvetica" charset="0"/>
                <a:ea typeface="Helvetica" charset="0"/>
                <a:cs typeface="Helvetica" charset="0"/>
              </a:rPr>
              <a:t>~20-fold reduction</a:t>
            </a:r>
          </a:p>
        </p:txBody>
      </p:sp>
      <p:cxnSp>
        <p:nvCxnSpPr>
          <p:cNvPr id="25" name="Straight Arrow Connector 24"/>
          <p:cNvCxnSpPr>
            <a:stCxn id="42" idx="2"/>
            <a:endCxn id="46" idx="0"/>
          </p:cNvCxnSpPr>
          <p:nvPr/>
        </p:nvCxnSpPr>
        <p:spPr>
          <a:xfrm>
            <a:off x="1819732" y="2855016"/>
            <a:ext cx="0" cy="712151"/>
          </a:xfrm>
          <a:prstGeom prst="straightConnector1">
            <a:avLst/>
          </a:prstGeom>
          <a:ln>
            <a:solidFill>
              <a:srgbClr val="00B4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46" idx="2"/>
          </p:cNvCxnSpPr>
          <p:nvPr/>
        </p:nvCxnSpPr>
        <p:spPr>
          <a:xfrm flipH="1">
            <a:off x="1814423" y="4036177"/>
            <a:ext cx="5309" cy="995978"/>
          </a:xfrm>
          <a:prstGeom prst="straightConnector1">
            <a:avLst/>
          </a:prstGeom>
          <a:ln>
            <a:solidFill>
              <a:srgbClr val="00B4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95091" y="4274832"/>
            <a:ext cx="883095" cy="507831"/>
          </a:xfrm>
          <a:prstGeom prst="rect">
            <a:avLst/>
          </a:prstGeom>
          <a:noFill/>
        </p:spPr>
        <p:txBody>
          <a:bodyPr wrap="square" rtlCol="0">
            <a:spAutoFit/>
          </a:bodyPr>
          <a:lstStyle/>
          <a:p>
            <a:pPr fontAlgn="auto">
              <a:spcBef>
                <a:spcPts val="0"/>
              </a:spcBef>
              <a:spcAft>
                <a:spcPts val="0"/>
              </a:spcAft>
            </a:pPr>
            <a:r>
              <a:rPr lang="en-US" sz="1350" b="0" dirty="0">
                <a:solidFill>
                  <a:srgbClr val="00B400"/>
                </a:solidFill>
                <a:latin typeface="Helvetica" charset="0"/>
                <a:ea typeface="Helvetica" charset="0"/>
                <a:cs typeface="Helvetica" charset="0"/>
              </a:rPr>
              <a:t>Mapping to genes</a:t>
            </a:r>
          </a:p>
        </p:txBody>
      </p:sp>
      <p:pic>
        <p:nvPicPr>
          <p:cNvPr id="7" name="Picture 6"/>
          <p:cNvPicPr>
            <a:picLocks noChangeAspect="1"/>
          </p:cNvPicPr>
          <p:nvPr/>
        </p:nvPicPr>
        <p:blipFill>
          <a:blip r:embed="rId3"/>
          <a:stretch>
            <a:fillRect/>
          </a:stretch>
        </p:blipFill>
        <p:spPr>
          <a:xfrm>
            <a:off x="3084003" y="4084990"/>
            <a:ext cx="3657600" cy="1362075"/>
          </a:xfrm>
          <a:prstGeom prst="rect">
            <a:avLst/>
          </a:prstGeom>
        </p:spPr>
      </p:pic>
      <p:sp>
        <p:nvSpPr>
          <p:cNvPr id="2" name="TextBox 1"/>
          <p:cNvSpPr txBox="1"/>
          <p:nvPr/>
        </p:nvSpPr>
        <p:spPr>
          <a:xfrm>
            <a:off x="1419535" y="221867"/>
            <a:ext cx="6304931" cy="461665"/>
          </a:xfrm>
          <a:prstGeom prst="rect">
            <a:avLst/>
          </a:prstGeom>
          <a:noFill/>
        </p:spPr>
        <p:txBody>
          <a:bodyPr wrap="none" rtlCol="0">
            <a:spAutoFit/>
          </a:bodyPr>
          <a:lstStyle/>
          <a:p>
            <a:r>
              <a:rPr lang="en-US" sz="2400" dirty="0"/>
              <a:t>Data Reduction in RNA-</a:t>
            </a:r>
            <a:r>
              <a:rPr lang="en-US" sz="2400" dirty="0" err="1"/>
              <a:t>Seq</a:t>
            </a:r>
            <a:r>
              <a:rPr lang="en-US" sz="2400" dirty="0"/>
              <a:t>: an Overview</a:t>
            </a:r>
          </a:p>
        </p:txBody>
      </p:sp>
    </p:spTree>
    <p:extLst>
      <p:ext uri="{BB962C8B-B14F-4D97-AF65-F5344CB8AC3E}">
        <p14:creationId xmlns:p14="http://schemas.microsoft.com/office/powerpoint/2010/main" val="333174397"/>
      </p:ext>
    </p:extLst>
  </p:cSld>
  <p:clrMapOvr>
    <a:masterClrMapping/>
  </p:clrMapOvr>
  <p:transition advTm="82816"/>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ataExha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97" y="1124858"/>
            <a:ext cx="2323282" cy="5486400"/>
          </a:xfrm>
          <a:prstGeom prst="rect">
            <a:avLst/>
          </a:prstGeom>
        </p:spPr>
      </p:pic>
      <p:pic>
        <p:nvPicPr>
          <p:cNvPr id="14" name="Picture 13" descr="pyrami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3907" y="1337644"/>
            <a:ext cx="6244474" cy="3657600"/>
          </a:xfrm>
          <a:prstGeom prst="rect">
            <a:avLst/>
          </a:prstGeom>
        </p:spPr>
      </p:pic>
      <p:pic>
        <p:nvPicPr>
          <p:cNvPr id="15" name="Picture 14" descr="tabl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142" y="4959047"/>
            <a:ext cx="6226752" cy="2057400"/>
          </a:xfrm>
          <a:prstGeom prst="rect">
            <a:avLst/>
          </a:prstGeom>
        </p:spPr>
      </p:pic>
      <p:sp>
        <p:nvSpPr>
          <p:cNvPr id="16" name="Rectangle 15"/>
          <p:cNvSpPr/>
          <p:nvPr/>
        </p:nvSpPr>
        <p:spPr>
          <a:xfrm>
            <a:off x="0" y="6471549"/>
            <a:ext cx="2149948" cy="276999"/>
          </a:xfrm>
          <a:prstGeom prst="rect">
            <a:avLst/>
          </a:prstGeom>
        </p:spPr>
        <p:txBody>
          <a:bodyPr wrap="none">
            <a:spAutoFit/>
          </a:bodyPr>
          <a:lstStyle/>
          <a:p>
            <a:pPr lvl="0">
              <a:defRPr/>
            </a:pPr>
            <a:r>
              <a:rPr kumimoji="0" lang="en-US" sz="1200" b="1" i="0" u="none" strike="noStrike" kern="1200" cap="none" spc="0" normalizeH="0" baseline="0" noProof="0" dirty="0">
                <a:ln>
                  <a:noFill/>
                </a:ln>
                <a:effectLst/>
                <a:uLnTx/>
                <a:uFillTx/>
                <a:latin typeface="Arial" charset="0"/>
                <a:ea typeface="ＭＳ Ｐゴシック" charset="0"/>
              </a:rPr>
              <a:t>[</a:t>
            </a:r>
            <a:r>
              <a:rPr kumimoji="0" lang="en-US" sz="1200" b="1" i="1" u="none" strike="noStrike" kern="1200" cap="none" spc="0" normalizeH="0" baseline="0" noProof="0" dirty="0" err="1">
                <a:ln>
                  <a:noFill/>
                </a:ln>
                <a:effectLst/>
                <a:uLnTx/>
                <a:uFillTx/>
                <a:latin typeface="Arial" charset="0"/>
                <a:ea typeface="ＭＳ Ｐゴシック" charset="0"/>
              </a:rPr>
              <a:t>Gursoy</a:t>
            </a:r>
            <a:r>
              <a:rPr kumimoji="0" lang="en-US" sz="1200" b="1" i="1" u="none" strike="noStrike" kern="1200" cap="none" spc="0" normalizeH="0" baseline="0" noProof="0" dirty="0">
                <a:ln>
                  <a:noFill/>
                </a:ln>
                <a:effectLst/>
                <a:uLnTx/>
                <a:uFillTx/>
                <a:latin typeface="Arial" charset="0"/>
                <a:ea typeface="ＭＳ Ｐゴシック" charset="0"/>
              </a:rPr>
              <a:t> et al,</a:t>
            </a:r>
            <a:r>
              <a:rPr kumimoji="0" lang="en-US" sz="1200" b="1" i="0" u="none" strike="noStrike" kern="1200" cap="none" spc="0" normalizeH="0" baseline="0" noProof="0" dirty="0">
                <a:ln>
                  <a:noFill/>
                </a:ln>
                <a:effectLst/>
                <a:uLnTx/>
                <a:uFillTx/>
                <a:latin typeface="Arial" charset="0"/>
                <a:ea typeface="ＭＳ Ｐゴシック" charset="0"/>
              </a:rPr>
              <a:t> </a:t>
            </a:r>
            <a:r>
              <a:rPr lang="it-IT" b="0" dirty="0"/>
              <a:t>Cell, in press</a:t>
            </a:r>
            <a:r>
              <a:rPr kumimoji="0" lang="en-US" sz="1200" b="1" i="0" u="none" strike="noStrike" kern="1200" cap="none" spc="0" normalizeH="0" baseline="0" noProof="0" dirty="0">
                <a:ln>
                  <a:noFill/>
                </a:ln>
                <a:effectLst/>
                <a:uLnTx/>
                <a:uFillTx/>
                <a:latin typeface="Arial" charset="0"/>
                <a:ea typeface="ＭＳ Ｐゴシック" charset="0"/>
              </a:rPr>
              <a:t>]</a:t>
            </a:r>
          </a:p>
        </p:txBody>
      </p:sp>
      <p:sp>
        <p:nvSpPr>
          <p:cNvPr id="3" name="Rectangle 2"/>
          <p:cNvSpPr/>
          <p:nvPr/>
        </p:nvSpPr>
        <p:spPr>
          <a:xfrm>
            <a:off x="7730359" y="1779271"/>
            <a:ext cx="1518745" cy="103750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NA12878 as case study - 1000 genomes variants are used as gold standard</a:t>
            </a:r>
          </a:p>
        </p:txBody>
      </p:sp>
      <p:sp>
        <p:nvSpPr>
          <p:cNvPr id="4" name="Title 3"/>
          <p:cNvSpPr>
            <a:spLocks noGrp="1"/>
          </p:cNvSpPr>
          <p:nvPr>
            <p:ph type="title"/>
          </p:nvPr>
        </p:nvSpPr>
        <p:spPr>
          <a:xfrm>
            <a:off x="685800" y="399394"/>
            <a:ext cx="7772400" cy="1143000"/>
          </a:xfrm>
        </p:spPr>
        <p:txBody>
          <a:bodyPr/>
          <a:lstStyle/>
          <a:p>
            <a:r>
              <a:rPr lang="en-US" sz="1800" dirty="0"/>
              <a:t>Functional genomics data comes with a great deal </a:t>
            </a:r>
            <a:r>
              <a:rPr lang="en-US" sz="1800"/>
              <a:t>of sequencing; </a:t>
            </a:r>
            <a:br>
              <a:rPr lang="en-US" sz="1800"/>
            </a:br>
            <a:r>
              <a:rPr lang="en-US" sz="1800"/>
              <a:t>We </a:t>
            </a:r>
            <a:r>
              <a:rPr lang="en-US" sz="1800" dirty="0"/>
              <a:t>can quantify amount of leakage at every step of the data summarization </a:t>
            </a:r>
            <a:r>
              <a:rPr lang="en-US" sz="1800"/>
              <a:t>process. </a:t>
            </a:r>
            <a:br>
              <a:rPr lang="en-US" sz="1800" dirty="0"/>
            </a:br>
            <a:endParaRPr lang="en-US" sz="1800" dirty="0"/>
          </a:p>
        </p:txBody>
      </p:sp>
    </p:spTree>
    <p:extLst>
      <p:ext uri="{BB962C8B-B14F-4D97-AF65-F5344CB8AC3E}">
        <p14:creationId xmlns:p14="http://schemas.microsoft.com/office/powerpoint/2010/main" val="3961761453"/>
      </p:ext>
    </p:extLst>
  </p:cSld>
  <p:clrMapOvr>
    <a:masterClrMapping/>
  </p:clrMapOvr>
  <p:transition advTm="4979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C2A748-4406-8D46-84B3-407D78C6E7C1}"/>
              </a:ext>
            </a:extLst>
          </p:cNvPr>
          <p:cNvPicPr>
            <a:picLocks noChangeAspect="1"/>
          </p:cNvPicPr>
          <p:nvPr/>
        </p:nvPicPr>
        <p:blipFill rotWithShape="1">
          <a:blip r:embed="rId2"/>
          <a:srcRect l="1135" t="11973" r="5465"/>
          <a:stretch/>
        </p:blipFill>
        <p:spPr>
          <a:xfrm>
            <a:off x="1858946" y="1463508"/>
            <a:ext cx="5667270" cy="1677549"/>
          </a:xfrm>
          <a:prstGeom prst="rect">
            <a:avLst/>
          </a:prstGeom>
        </p:spPr>
      </p:pic>
      <p:sp>
        <p:nvSpPr>
          <p:cNvPr id="5" name="Title 1">
            <a:extLst>
              <a:ext uri="{FF2B5EF4-FFF2-40B4-BE49-F238E27FC236}">
                <a16:creationId xmlns:a16="http://schemas.microsoft.com/office/drawing/2014/main" id="{2C6EF37A-DD92-9F43-BCAC-D11C31B7BA8A}"/>
              </a:ext>
            </a:extLst>
          </p:cNvPr>
          <p:cNvSpPr>
            <a:spLocks noGrp="1"/>
          </p:cNvSpPr>
          <p:nvPr>
            <p:ph type="title"/>
          </p:nvPr>
        </p:nvSpPr>
        <p:spPr>
          <a:xfrm>
            <a:off x="597590" y="0"/>
            <a:ext cx="7948820" cy="1117634"/>
          </a:xfrm>
        </p:spPr>
        <p:txBody>
          <a:bodyPr>
            <a:normAutofit/>
          </a:bodyPr>
          <a:lstStyle/>
          <a:p>
            <a:r>
              <a:rPr lang="en-US" dirty="0"/>
              <a:t>Functional Genomics Reads</a:t>
            </a:r>
          </a:p>
        </p:txBody>
      </p:sp>
      <p:sp>
        <p:nvSpPr>
          <p:cNvPr id="6" name="Content Placeholder 2">
            <a:extLst>
              <a:ext uri="{FF2B5EF4-FFF2-40B4-BE49-F238E27FC236}">
                <a16:creationId xmlns:a16="http://schemas.microsoft.com/office/drawing/2014/main" id="{3BFC1E3C-CFDE-5642-B0CC-025F8BDB159A}"/>
              </a:ext>
            </a:extLst>
          </p:cNvPr>
          <p:cNvSpPr>
            <a:spLocks noGrp="1"/>
          </p:cNvSpPr>
          <p:nvPr>
            <p:ph idx="1"/>
          </p:nvPr>
        </p:nvSpPr>
        <p:spPr>
          <a:xfrm>
            <a:off x="235029" y="889160"/>
            <a:ext cx="8893094" cy="1289646"/>
          </a:xfrm>
        </p:spPr>
        <p:txBody>
          <a:bodyPr/>
          <a:lstStyle/>
          <a:p>
            <a:r>
              <a:rPr lang="en-US" dirty="0"/>
              <a:t>Usually disseminated in the form of ”BAM” files</a:t>
            </a:r>
          </a:p>
          <a:p>
            <a:r>
              <a:rPr lang="en-US" dirty="0"/>
              <a:t>Contain individual’s SNPs</a:t>
            </a:r>
          </a:p>
          <a:p>
            <a:endParaRPr lang="en-US" dirty="0"/>
          </a:p>
          <a:p>
            <a:pPr marL="0" indent="0">
              <a:buNone/>
            </a:pPr>
            <a:endParaRPr lang="en-US" dirty="0"/>
          </a:p>
          <a:p>
            <a:endParaRPr lang="en-US" dirty="0"/>
          </a:p>
          <a:p>
            <a:pPr>
              <a:buFont typeface="Arial" panose="020B0604020202020204" pitchFamily="34" charset="0"/>
              <a:buChar char="•"/>
            </a:pPr>
            <a:r>
              <a:rPr lang="en-US" dirty="0"/>
              <a:t>Traditional approach to protect</a:t>
            </a:r>
          </a:p>
          <a:p>
            <a:pPr marL="0" indent="0">
              <a:buNone/>
            </a:pPr>
            <a:r>
              <a:rPr lang="en-US" dirty="0"/>
              <a:t>   privacy: </a:t>
            </a:r>
            <a:r>
              <a:rPr lang="en-US" dirty="0" err="1"/>
              <a:t>dbGAP</a:t>
            </a:r>
            <a:r>
              <a:rPr lang="en-US" dirty="0"/>
              <a:t>, EGA, …</a:t>
            </a:r>
          </a:p>
          <a:p>
            <a:pPr>
              <a:buFont typeface="Arial" panose="020B0604020202020204" pitchFamily="34" charset="0"/>
              <a:buChar char="•"/>
            </a:pPr>
            <a:r>
              <a:rPr lang="en-US" dirty="0"/>
              <a:t>Protects the data from bad</a:t>
            </a:r>
          </a:p>
          <a:p>
            <a:pPr marL="0" indent="0">
              <a:buNone/>
            </a:pPr>
            <a:r>
              <a:rPr lang="en-US" dirty="0"/>
              <a:t>  actors, but also from scientific</a:t>
            </a:r>
          </a:p>
          <a:p>
            <a:pPr marL="0" indent="0">
              <a:buNone/>
            </a:pPr>
            <a:r>
              <a:rPr lang="en-US" dirty="0"/>
              <a:t>  community</a:t>
            </a:r>
          </a:p>
          <a:p>
            <a:pPr marL="0" indent="0">
              <a:buNone/>
            </a:pPr>
            <a:endParaRPr lang="en-US" dirty="0"/>
          </a:p>
        </p:txBody>
      </p:sp>
      <p:pic>
        <p:nvPicPr>
          <p:cNvPr id="12" name="Picture 11">
            <a:extLst>
              <a:ext uri="{FF2B5EF4-FFF2-40B4-BE49-F238E27FC236}">
                <a16:creationId xmlns:a16="http://schemas.microsoft.com/office/drawing/2014/main" id="{42431DE4-29B3-5243-B351-3E01163C6E16}"/>
              </a:ext>
            </a:extLst>
          </p:cNvPr>
          <p:cNvPicPr>
            <a:picLocks noChangeAspect="1"/>
          </p:cNvPicPr>
          <p:nvPr/>
        </p:nvPicPr>
        <p:blipFill>
          <a:blip r:embed="rId3"/>
          <a:stretch>
            <a:fillRect/>
          </a:stretch>
        </p:blipFill>
        <p:spPr>
          <a:xfrm>
            <a:off x="5446054" y="3486931"/>
            <a:ext cx="3365500" cy="3162300"/>
          </a:xfrm>
          <a:prstGeom prst="rect">
            <a:avLst/>
          </a:prstGeom>
        </p:spPr>
      </p:pic>
    </p:spTree>
    <p:extLst>
      <p:ext uri="{BB962C8B-B14F-4D97-AF65-F5344CB8AC3E}">
        <p14:creationId xmlns:p14="http://schemas.microsoft.com/office/powerpoint/2010/main" val="23113086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96900E-687C-7F43-9D53-01BBD22E7948}"/>
              </a:ext>
            </a:extLst>
          </p:cNvPr>
          <p:cNvPicPr>
            <a:picLocks noChangeAspect="1"/>
          </p:cNvPicPr>
          <p:nvPr/>
        </p:nvPicPr>
        <p:blipFill>
          <a:blip r:embed="rId2"/>
          <a:stretch>
            <a:fillRect/>
          </a:stretch>
        </p:blipFill>
        <p:spPr>
          <a:xfrm>
            <a:off x="-15877" y="0"/>
            <a:ext cx="9144000" cy="2559517"/>
          </a:xfrm>
          <a:prstGeom prst="rect">
            <a:avLst/>
          </a:prstGeom>
        </p:spPr>
      </p:pic>
      <p:sp>
        <p:nvSpPr>
          <p:cNvPr id="16" name="TextBox 15">
            <a:extLst>
              <a:ext uri="{FF2B5EF4-FFF2-40B4-BE49-F238E27FC236}">
                <a16:creationId xmlns:a16="http://schemas.microsoft.com/office/drawing/2014/main" id="{3D719EF5-478E-F540-B0E3-CE88D397B092}"/>
              </a:ext>
            </a:extLst>
          </p:cNvPr>
          <p:cNvSpPr txBox="1"/>
          <p:nvPr/>
        </p:nvSpPr>
        <p:spPr>
          <a:xfrm>
            <a:off x="4210260" y="3549933"/>
            <a:ext cx="4816367" cy="2477601"/>
          </a:xfrm>
          <a:prstGeom prst="rect">
            <a:avLst/>
          </a:prstGeom>
          <a:noFill/>
        </p:spPr>
        <p:txBody>
          <a:bodyPr wrap="square" rtlCol="0">
            <a:spAutoFit/>
          </a:bodyPr>
          <a:lstStyle/>
          <a:p>
            <a:pPr marL="228600" indent="-228600">
              <a:buAutoNum type="arabicPeriod"/>
            </a:pPr>
            <a:r>
              <a:rPr lang="en-US" sz="2000" dirty="0"/>
              <a:t>Quantify the amount of leakage in reads</a:t>
            </a:r>
          </a:p>
          <a:p>
            <a:r>
              <a:rPr lang="en-US" dirty="0"/>
              <a:t>	</a:t>
            </a:r>
            <a:r>
              <a:rPr lang="en-US" sz="1500" b="0" dirty="0"/>
              <a:t>Using perfect reference public datasets</a:t>
            </a:r>
          </a:p>
          <a:p>
            <a:r>
              <a:rPr lang="en-US" sz="1500" b="0" dirty="0"/>
              <a:t>	Using environmental objects (coffee cups)</a:t>
            </a:r>
          </a:p>
          <a:p>
            <a:r>
              <a:rPr lang="en-US" sz="1500" b="0" dirty="0"/>
              <a:t>		Under different noise profiles</a:t>
            </a:r>
          </a:p>
          <a:p>
            <a:r>
              <a:rPr lang="en-US" sz="2000" dirty="0"/>
              <a:t>2. Develop data-sanitization protocols </a:t>
            </a:r>
          </a:p>
          <a:p>
            <a:r>
              <a:rPr lang="en-US" sz="2000" dirty="0"/>
              <a:t>based on quantifications</a:t>
            </a:r>
          </a:p>
          <a:p>
            <a:r>
              <a:rPr lang="en-US" dirty="0"/>
              <a:t>	</a:t>
            </a:r>
            <a:r>
              <a:rPr lang="en-US" sz="1500" b="0" dirty="0"/>
              <a:t>Bounds for privacy &amp; utility balance</a:t>
            </a:r>
          </a:p>
          <a:p>
            <a:r>
              <a:rPr lang="en-US" sz="1500" b="0" dirty="0"/>
              <a:t>	A new mode for sharing data</a:t>
            </a:r>
          </a:p>
        </p:txBody>
      </p:sp>
      <p:pic>
        <p:nvPicPr>
          <p:cNvPr id="7" name="Shape 140" descr="bases_in_the_sra.jpg">
            <a:extLst>
              <a:ext uri="{FF2B5EF4-FFF2-40B4-BE49-F238E27FC236}">
                <a16:creationId xmlns:a16="http://schemas.microsoft.com/office/drawing/2014/main" id="{2DB9AE24-24A6-4340-9D86-2ACD5A03CE9D}"/>
              </a:ext>
            </a:extLst>
          </p:cNvPr>
          <p:cNvPicPr preferRelativeResize="0"/>
          <p:nvPr/>
        </p:nvPicPr>
        <p:blipFill>
          <a:blip r:embed="rId3">
            <a:alphaModFix/>
          </a:blip>
          <a:stretch>
            <a:fillRect/>
          </a:stretch>
        </p:blipFill>
        <p:spPr>
          <a:xfrm>
            <a:off x="226893" y="3185622"/>
            <a:ext cx="3887185" cy="2580302"/>
          </a:xfrm>
          <a:prstGeom prst="rect">
            <a:avLst/>
          </a:prstGeom>
          <a:noFill/>
          <a:ln>
            <a:noFill/>
          </a:ln>
        </p:spPr>
      </p:pic>
      <p:sp>
        <p:nvSpPr>
          <p:cNvPr id="8" name="Rectangle 7">
            <a:extLst>
              <a:ext uri="{FF2B5EF4-FFF2-40B4-BE49-F238E27FC236}">
                <a16:creationId xmlns:a16="http://schemas.microsoft.com/office/drawing/2014/main" id="{D6E0E1C7-EB82-4D4A-80AC-D9686AA68F4C}"/>
              </a:ext>
            </a:extLst>
          </p:cNvPr>
          <p:cNvSpPr/>
          <p:nvPr/>
        </p:nvSpPr>
        <p:spPr>
          <a:xfrm>
            <a:off x="6786976" y="2610959"/>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
        <p:nvSpPr>
          <p:cNvPr id="10" name="Rectangle 9">
            <a:extLst>
              <a:ext uri="{FF2B5EF4-FFF2-40B4-BE49-F238E27FC236}">
                <a16:creationId xmlns:a16="http://schemas.microsoft.com/office/drawing/2014/main" id="{296E9797-882E-044D-B097-018FEDF07635}"/>
              </a:ext>
            </a:extLst>
          </p:cNvPr>
          <p:cNvSpPr/>
          <p:nvPr/>
        </p:nvSpPr>
        <p:spPr>
          <a:xfrm>
            <a:off x="988958" y="5765924"/>
            <a:ext cx="2558714" cy="261610"/>
          </a:xfrm>
          <a:prstGeom prst="rect">
            <a:avLst/>
          </a:prstGeom>
        </p:spPr>
        <p:txBody>
          <a:bodyPr wrap="none">
            <a:spAutoFit/>
          </a:bodyPr>
          <a:lstStyle/>
          <a:p>
            <a:pPr defTabSz="912813"/>
            <a:r>
              <a:rPr lang="en-US" sz="1100" dirty="0">
                <a:solidFill>
                  <a:srgbClr val="A6A6A6"/>
                </a:solidFill>
              </a:rPr>
              <a:t>[Muir et al., Genome Biology,  2016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82198081"/>
      </p:ext>
    </p:extLst>
  </p:cSld>
  <p:clrMapOvr>
    <a:masterClrMapping/>
  </p:clrMapOvr>
  <p:transition advTm="46885"/>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188459579"/>
      </p:ext>
    </p:extLst>
  </p:cSld>
  <p:clrMapOvr>
    <a:masterClrMapping/>
  </p:clrMapOvr>
  <p:transition advTm="19367"/>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DC9C0C-8E63-5E42-953A-47DB8306AEE3}"/>
              </a:ext>
            </a:extLst>
          </p:cNvPr>
          <p:cNvSpPr>
            <a:spLocks noGrp="1"/>
          </p:cNvSpPr>
          <p:nvPr>
            <p:ph type="title"/>
          </p:nvPr>
        </p:nvSpPr>
        <p:spPr>
          <a:xfrm>
            <a:off x="5681607" y="986322"/>
            <a:ext cx="2864801" cy="750013"/>
          </a:xfrm>
        </p:spPr>
        <p:txBody>
          <a:bodyPr>
            <a:noAutofit/>
          </a:bodyPr>
          <a:lstStyle/>
          <a:p>
            <a:pPr algn="ctr"/>
            <a:r>
              <a:rPr lang="en-US" sz="1800" dirty="0"/>
              <a:t>Linking a known individual with perfectly characterized genome to a functional genomics cohort &amp; inference of sensitive phenotypes</a:t>
            </a:r>
          </a:p>
        </p:txBody>
      </p:sp>
      <p:pic>
        <p:nvPicPr>
          <p:cNvPr id="3" name="Picture 2">
            <a:extLst>
              <a:ext uri="{FF2B5EF4-FFF2-40B4-BE49-F238E27FC236}">
                <a16:creationId xmlns:a16="http://schemas.microsoft.com/office/drawing/2014/main" id="{54E3D58F-1444-D34C-A0A8-EEACCBDC2463}"/>
              </a:ext>
            </a:extLst>
          </p:cNvPr>
          <p:cNvPicPr>
            <a:picLocks noChangeAspect="1"/>
          </p:cNvPicPr>
          <p:nvPr/>
        </p:nvPicPr>
        <p:blipFill rotWithShape="1">
          <a:blip r:embed="rId2"/>
          <a:srcRect l="6022"/>
          <a:stretch/>
        </p:blipFill>
        <p:spPr>
          <a:xfrm>
            <a:off x="62944" y="30810"/>
            <a:ext cx="5212622" cy="6823056"/>
          </a:xfrm>
          <a:prstGeom prst="rect">
            <a:avLst/>
          </a:prstGeom>
        </p:spPr>
      </p:pic>
      <p:grpSp>
        <p:nvGrpSpPr>
          <p:cNvPr id="8" name="Group 7">
            <a:extLst>
              <a:ext uri="{FF2B5EF4-FFF2-40B4-BE49-F238E27FC236}">
                <a16:creationId xmlns:a16="http://schemas.microsoft.com/office/drawing/2014/main" id="{E4B1C75B-9FFC-B14C-81F3-52119595129A}"/>
              </a:ext>
            </a:extLst>
          </p:cNvPr>
          <p:cNvGrpSpPr/>
          <p:nvPr/>
        </p:nvGrpSpPr>
        <p:grpSpPr>
          <a:xfrm>
            <a:off x="5304934" y="2824040"/>
            <a:ext cx="3618147" cy="3484294"/>
            <a:chOff x="4976916" y="1889090"/>
            <a:chExt cx="3929482" cy="3784111"/>
          </a:xfrm>
        </p:grpSpPr>
        <p:pic>
          <p:nvPicPr>
            <p:cNvPr id="5" name="Picture 4">
              <a:extLst>
                <a:ext uri="{FF2B5EF4-FFF2-40B4-BE49-F238E27FC236}">
                  <a16:creationId xmlns:a16="http://schemas.microsoft.com/office/drawing/2014/main" id="{450D0395-DE36-174D-9A9E-2F4ABEC1B2EA}"/>
                </a:ext>
              </a:extLst>
            </p:cNvPr>
            <p:cNvPicPr>
              <a:picLocks noChangeAspect="1"/>
            </p:cNvPicPr>
            <p:nvPr/>
          </p:nvPicPr>
          <p:blipFill rotWithShape="1">
            <a:blip r:embed="rId3"/>
            <a:srcRect l="5357" t="1917"/>
            <a:stretch/>
          </p:blipFill>
          <p:spPr>
            <a:xfrm>
              <a:off x="4976916" y="1889090"/>
              <a:ext cx="3929482" cy="3784111"/>
            </a:xfrm>
            <a:prstGeom prst="rect">
              <a:avLst/>
            </a:prstGeom>
          </p:spPr>
        </p:pic>
        <p:sp>
          <p:nvSpPr>
            <p:cNvPr id="6" name="Rectangle 5">
              <a:extLst>
                <a:ext uri="{FF2B5EF4-FFF2-40B4-BE49-F238E27FC236}">
                  <a16:creationId xmlns:a16="http://schemas.microsoft.com/office/drawing/2014/main" id="{B3CAB87A-2204-6843-9B47-14EEB04E9CF5}"/>
                </a:ext>
              </a:extLst>
            </p:cNvPr>
            <p:cNvSpPr/>
            <p:nvPr/>
          </p:nvSpPr>
          <p:spPr bwMode="auto">
            <a:xfrm>
              <a:off x="4976916" y="1889090"/>
              <a:ext cx="157792" cy="21101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5" name="Rectangle 14">
            <a:extLst>
              <a:ext uri="{FF2B5EF4-FFF2-40B4-BE49-F238E27FC236}">
                <a16:creationId xmlns:a16="http://schemas.microsoft.com/office/drawing/2014/main" id="{2A7EBC0C-00C2-444F-BC0C-F735FC57B869}"/>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405291593"/>
      </p:ext>
    </p:extLst>
  </p:cSld>
  <p:clrMapOvr>
    <a:masterClrMapping/>
  </p:clrMapOvr>
  <p:transition advTm="106895"/>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C337A71-4279-4F47-9074-05FEB3C87313}"/>
              </a:ext>
            </a:extLst>
          </p:cNvPr>
          <p:cNvSpPr>
            <a:spLocks noGrp="1"/>
          </p:cNvSpPr>
          <p:nvPr>
            <p:ph type="title"/>
          </p:nvPr>
        </p:nvSpPr>
        <p:spPr>
          <a:xfrm>
            <a:off x="0" y="0"/>
            <a:ext cx="9144000" cy="1117634"/>
          </a:xfrm>
        </p:spPr>
        <p:txBody>
          <a:bodyPr>
            <a:normAutofit fontScale="90000"/>
          </a:bodyPr>
          <a:lstStyle/>
          <a:p>
            <a:pPr algn="ctr"/>
            <a:r>
              <a:rPr lang="en-US" dirty="0"/>
              <a:t>Genotypes observed from functional genomics data are noisy: How can we quantify the private information leakage under different noise profiles?</a:t>
            </a:r>
          </a:p>
        </p:txBody>
      </p:sp>
      <p:pic>
        <p:nvPicPr>
          <p:cNvPr id="8" name="Picture 7">
            <a:extLst>
              <a:ext uri="{FF2B5EF4-FFF2-40B4-BE49-F238E27FC236}">
                <a16:creationId xmlns:a16="http://schemas.microsoft.com/office/drawing/2014/main" id="{EACB8AC6-9B06-4648-AF68-2CF7A7AAE15A}"/>
              </a:ext>
            </a:extLst>
          </p:cNvPr>
          <p:cNvPicPr>
            <a:picLocks noChangeAspect="1"/>
          </p:cNvPicPr>
          <p:nvPr/>
        </p:nvPicPr>
        <p:blipFill>
          <a:blip r:embed="rId2"/>
          <a:stretch>
            <a:fillRect/>
          </a:stretch>
        </p:blipFill>
        <p:spPr>
          <a:xfrm>
            <a:off x="2012380" y="1215850"/>
            <a:ext cx="5281979" cy="5486400"/>
          </a:xfrm>
          <a:prstGeom prst="rect">
            <a:avLst/>
          </a:prstGeom>
        </p:spPr>
      </p:pic>
    </p:spTree>
    <p:extLst>
      <p:ext uri="{BB962C8B-B14F-4D97-AF65-F5344CB8AC3E}">
        <p14:creationId xmlns:p14="http://schemas.microsoft.com/office/powerpoint/2010/main" val="3759754253"/>
      </p:ext>
    </p:extLst>
  </p:cSld>
  <p:clrMapOvr>
    <a:masterClrMapping/>
  </p:clrMapOvr>
  <p:transition advTm="75509"/>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DC9C0C-8E63-5E42-953A-47DB8306AEE3}"/>
              </a:ext>
            </a:extLst>
          </p:cNvPr>
          <p:cNvSpPr>
            <a:spLocks noGrp="1"/>
          </p:cNvSpPr>
          <p:nvPr>
            <p:ph type="title"/>
          </p:nvPr>
        </p:nvSpPr>
        <p:spPr>
          <a:xfrm>
            <a:off x="597590" y="0"/>
            <a:ext cx="7948820" cy="1117634"/>
          </a:xfrm>
        </p:spPr>
        <p:txBody>
          <a:bodyPr>
            <a:normAutofit fontScale="90000"/>
          </a:bodyPr>
          <a:lstStyle/>
          <a:p>
            <a:pPr algn="ctr"/>
            <a:r>
              <a:rPr lang="en-US" dirty="0"/>
              <a:t>Linking a </a:t>
            </a:r>
            <a:r>
              <a:rPr lang="en-US" dirty="0">
                <a:solidFill>
                  <a:srgbClr val="FF0000"/>
                </a:solidFill>
              </a:rPr>
              <a:t>coffee cup </a:t>
            </a:r>
            <a:r>
              <a:rPr lang="en-US" dirty="0"/>
              <a:t>from a known individual to a functional genomics cohort &amp; inference of sensitive phenotypes</a:t>
            </a:r>
          </a:p>
        </p:txBody>
      </p:sp>
      <p:sp>
        <p:nvSpPr>
          <p:cNvPr id="15" name="Rectangle 14">
            <a:extLst>
              <a:ext uri="{FF2B5EF4-FFF2-40B4-BE49-F238E27FC236}">
                <a16:creationId xmlns:a16="http://schemas.microsoft.com/office/drawing/2014/main" id="{2A7EBC0C-00C2-444F-BC0C-F735FC57B869}"/>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grpSp>
        <p:nvGrpSpPr>
          <p:cNvPr id="10" name="Group 9">
            <a:extLst>
              <a:ext uri="{FF2B5EF4-FFF2-40B4-BE49-F238E27FC236}">
                <a16:creationId xmlns:a16="http://schemas.microsoft.com/office/drawing/2014/main" id="{A84B3680-ACA2-864B-AB13-4BDAD8196CC9}"/>
              </a:ext>
            </a:extLst>
          </p:cNvPr>
          <p:cNvGrpSpPr/>
          <p:nvPr/>
        </p:nvGrpSpPr>
        <p:grpSpPr>
          <a:xfrm>
            <a:off x="339418" y="1258481"/>
            <a:ext cx="2845909" cy="5586640"/>
            <a:chOff x="671014" y="1195754"/>
            <a:chExt cx="2845909" cy="5586640"/>
          </a:xfrm>
        </p:grpSpPr>
        <p:pic>
          <p:nvPicPr>
            <p:cNvPr id="4" name="Picture 3">
              <a:extLst>
                <a:ext uri="{FF2B5EF4-FFF2-40B4-BE49-F238E27FC236}">
                  <a16:creationId xmlns:a16="http://schemas.microsoft.com/office/drawing/2014/main" id="{D3DFFE6E-2DD8-DC4F-ABD0-7DEFBDE3D7C9}"/>
                </a:ext>
              </a:extLst>
            </p:cNvPr>
            <p:cNvPicPr>
              <a:picLocks noChangeAspect="1"/>
            </p:cNvPicPr>
            <p:nvPr/>
          </p:nvPicPr>
          <p:blipFill rotWithShape="1">
            <a:blip r:embed="rId2"/>
            <a:srcRect l="6643" b="3387"/>
            <a:stretch/>
          </p:blipFill>
          <p:spPr>
            <a:xfrm>
              <a:off x="671015" y="1195754"/>
              <a:ext cx="2845908" cy="5586640"/>
            </a:xfrm>
            <a:prstGeom prst="rect">
              <a:avLst/>
            </a:prstGeom>
          </p:spPr>
        </p:pic>
        <p:sp>
          <p:nvSpPr>
            <p:cNvPr id="9" name="Rectangle 8">
              <a:extLst>
                <a:ext uri="{FF2B5EF4-FFF2-40B4-BE49-F238E27FC236}">
                  <a16:creationId xmlns:a16="http://schemas.microsoft.com/office/drawing/2014/main" id="{7923775C-DDB1-D94D-B732-DE543615B15F}"/>
                </a:ext>
              </a:extLst>
            </p:cNvPr>
            <p:cNvSpPr/>
            <p:nvPr/>
          </p:nvSpPr>
          <p:spPr bwMode="auto">
            <a:xfrm>
              <a:off x="671015" y="1276141"/>
              <a:ext cx="72563" cy="281354"/>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2" name="Rectangle 11">
              <a:extLst>
                <a:ext uri="{FF2B5EF4-FFF2-40B4-BE49-F238E27FC236}">
                  <a16:creationId xmlns:a16="http://schemas.microsoft.com/office/drawing/2014/main" id="{5D8CB841-EF27-1C45-BBA3-F7F4448170B8}"/>
                </a:ext>
              </a:extLst>
            </p:cNvPr>
            <p:cNvSpPr/>
            <p:nvPr/>
          </p:nvSpPr>
          <p:spPr bwMode="auto">
            <a:xfrm>
              <a:off x="671014" y="4391130"/>
              <a:ext cx="72564" cy="39356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1" name="TextBox 10">
            <a:extLst>
              <a:ext uri="{FF2B5EF4-FFF2-40B4-BE49-F238E27FC236}">
                <a16:creationId xmlns:a16="http://schemas.microsoft.com/office/drawing/2014/main" id="{581B56AC-7C93-EF45-9127-C12757E3CEA2}"/>
              </a:ext>
            </a:extLst>
          </p:cNvPr>
          <p:cNvSpPr txBox="1"/>
          <p:nvPr/>
        </p:nvSpPr>
        <p:spPr>
          <a:xfrm>
            <a:off x="4263956" y="1481722"/>
            <a:ext cx="3868367" cy="276999"/>
          </a:xfrm>
          <a:prstGeom prst="rect">
            <a:avLst/>
          </a:prstGeom>
          <a:noFill/>
        </p:spPr>
        <p:txBody>
          <a:bodyPr wrap="none" rtlCol="0">
            <a:spAutoFit/>
          </a:bodyPr>
          <a:lstStyle/>
          <a:p>
            <a:r>
              <a:rPr lang="en-US" dirty="0"/>
              <a:t>$19 was enough to link the coffee cup to the panel</a:t>
            </a:r>
          </a:p>
        </p:txBody>
      </p:sp>
      <p:pic>
        <p:nvPicPr>
          <p:cNvPr id="16" name="Picture 15">
            <a:extLst>
              <a:ext uri="{FF2B5EF4-FFF2-40B4-BE49-F238E27FC236}">
                <a16:creationId xmlns:a16="http://schemas.microsoft.com/office/drawing/2014/main" id="{4FC78BBB-0735-814A-989D-5158BA014E6A}"/>
              </a:ext>
            </a:extLst>
          </p:cNvPr>
          <p:cNvPicPr>
            <a:picLocks noChangeAspect="1"/>
          </p:cNvPicPr>
          <p:nvPr/>
        </p:nvPicPr>
        <p:blipFill rotWithShape="1">
          <a:blip r:embed="rId3"/>
          <a:srcRect l="3331" t="1718"/>
          <a:stretch/>
        </p:blipFill>
        <p:spPr>
          <a:xfrm>
            <a:off x="3920766" y="1758721"/>
            <a:ext cx="4554745" cy="4306232"/>
          </a:xfrm>
          <a:prstGeom prst="rect">
            <a:avLst/>
          </a:prstGeom>
        </p:spPr>
      </p:pic>
    </p:spTree>
    <p:extLst>
      <p:ext uri="{BB962C8B-B14F-4D97-AF65-F5344CB8AC3E}">
        <p14:creationId xmlns:p14="http://schemas.microsoft.com/office/powerpoint/2010/main" val="945650066"/>
      </p:ext>
    </p:extLst>
  </p:cSld>
  <p:clrMapOvr>
    <a:masterClrMapping/>
  </p:clrMapOvr>
  <p:transition advTm="101542"/>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DC9C0C-8E63-5E42-953A-47DB8306AEE3}"/>
              </a:ext>
            </a:extLst>
          </p:cNvPr>
          <p:cNvSpPr>
            <a:spLocks noGrp="1"/>
          </p:cNvSpPr>
          <p:nvPr>
            <p:ph type="title"/>
          </p:nvPr>
        </p:nvSpPr>
        <p:spPr>
          <a:xfrm>
            <a:off x="597590" y="-118432"/>
            <a:ext cx="7948820" cy="1117634"/>
          </a:xfrm>
        </p:spPr>
        <p:txBody>
          <a:bodyPr>
            <a:normAutofit/>
          </a:bodyPr>
          <a:lstStyle/>
          <a:p>
            <a:pPr algn="ctr"/>
            <a:r>
              <a:rPr lang="en-US" dirty="0">
                <a:solidFill>
                  <a:srgbClr val="FF0000"/>
                </a:solidFill>
              </a:rPr>
              <a:t>Noise</a:t>
            </a:r>
            <a:r>
              <a:rPr lang="en-US" dirty="0"/>
              <a:t> can be changed with more subsampling &amp; linking can be improved by </a:t>
            </a:r>
            <a:r>
              <a:rPr lang="en-US" dirty="0">
                <a:solidFill>
                  <a:srgbClr val="FF0000"/>
                </a:solidFill>
              </a:rPr>
              <a:t>imputation</a:t>
            </a:r>
          </a:p>
        </p:txBody>
      </p:sp>
      <p:sp>
        <p:nvSpPr>
          <p:cNvPr id="15" name="Rectangle 14">
            <a:extLst>
              <a:ext uri="{FF2B5EF4-FFF2-40B4-BE49-F238E27FC236}">
                <a16:creationId xmlns:a16="http://schemas.microsoft.com/office/drawing/2014/main" id="{2A7EBC0C-00C2-444F-BC0C-F735FC57B869}"/>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grpSp>
        <p:nvGrpSpPr>
          <p:cNvPr id="6" name="Group 5">
            <a:extLst>
              <a:ext uri="{FF2B5EF4-FFF2-40B4-BE49-F238E27FC236}">
                <a16:creationId xmlns:a16="http://schemas.microsoft.com/office/drawing/2014/main" id="{BBCA0252-2B27-BF4F-BB9A-5021E6828BF4}"/>
              </a:ext>
            </a:extLst>
          </p:cNvPr>
          <p:cNvGrpSpPr/>
          <p:nvPr/>
        </p:nvGrpSpPr>
        <p:grpSpPr>
          <a:xfrm>
            <a:off x="0" y="886071"/>
            <a:ext cx="9144000" cy="3447976"/>
            <a:chOff x="0" y="886071"/>
            <a:chExt cx="9144000" cy="3447976"/>
          </a:xfrm>
        </p:grpSpPr>
        <p:pic>
          <p:nvPicPr>
            <p:cNvPr id="3" name="Picture 2">
              <a:extLst>
                <a:ext uri="{FF2B5EF4-FFF2-40B4-BE49-F238E27FC236}">
                  <a16:creationId xmlns:a16="http://schemas.microsoft.com/office/drawing/2014/main" id="{2A416C46-D376-0949-B921-1D5F04B7B418}"/>
                </a:ext>
              </a:extLst>
            </p:cNvPr>
            <p:cNvPicPr>
              <a:picLocks noChangeAspect="1"/>
            </p:cNvPicPr>
            <p:nvPr/>
          </p:nvPicPr>
          <p:blipFill>
            <a:blip r:embed="rId2"/>
            <a:stretch>
              <a:fillRect/>
            </a:stretch>
          </p:blipFill>
          <p:spPr>
            <a:xfrm>
              <a:off x="0" y="886071"/>
              <a:ext cx="9144000" cy="3417831"/>
            </a:xfrm>
            <a:prstGeom prst="rect">
              <a:avLst/>
            </a:prstGeom>
          </p:spPr>
        </p:pic>
        <p:sp>
          <p:nvSpPr>
            <p:cNvPr id="5" name="Rectangle 4">
              <a:extLst>
                <a:ext uri="{FF2B5EF4-FFF2-40B4-BE49-F238E27FC236}">
                  <a16:creationId xmlns:a16="http://schemas.microsoft.com/office/drawing/2014/main" id="{608ADB90-12CC-0F40-B564-8C0FB4419ABA}"/>
                </a:ext>
              </a:extLst>
            </p:cNvPr>
            <p:cNvSpPr/>
            <p:nvPr/>
          </p:nvSpPr>
          <p:spPr bwMode="auto">
            <a:xfrm>
              <a:off x="180870" y="886071"/>
              <a:ext cx="301451" cy="31973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Rectangle 16">
              <a:extLst>
                <a:ext uri="{FF2B5EF4-FFF2-40B4-BE49-F238E27FC236}">
                  <a16:creationId xmlns:a16="http://schemas.microsoft.com/office/drawing/2014/main" id="{E5A0ECD7-460C-BF4F-964B-35F66ADA9853}"/>
                </a:ext>
              </a:extLst>
            </p:cNvPr>
            <p:cNvSpPr/>
            <p:nvPr/>
          </p:nvSpPr>
          <p:spPr bwMode="auto">
            <a:xfrm>
              <a:off x="200967" y="3984171"/>
              <a:ext cx="301451" cy="31973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 name="Rectangle 17">
              <a:extLst>
                <a:ext uri="{FF2B5EF4-FFF2-40B4-BE49-F238E27FC236}">
                  <a16:creationId xmlns:a16="http://schemas.microsoft.com/office/drawing/2014/main" id="{442F870E-7C4F-8741-A370-46BE36975D14}"/>
                </a:ext>
              </a:extLst>
            </p:cNvPr>
            <p:cNvSpPr/>
            <p:nvPr/>
          </p:nvSpPr>
          <p:spPr bwMode="auto">
            <a:xfrm>
              <a:off x="2905648" y="4014316"/>
              <a:ext cx="301451" cy="31973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9" name="Rectangle 18">
              <a:extLst>
                <a:ext uri="{FF2B5EF4-FFF2-40B4-BE49-F238E27FC236}">
                  <a16:creationId xmlns:a16="http://schemas.microsoft.com/office/drawing/2014/main" id="{F867F194-AF7A-594A-BCCF-58EE1CCB4FAB}"/>
                </a:ext>
              </a:extLst>
            </p:cNvPr>
            <p:cNvSpPr/>
            <p:nvPr/>
          </p:nvSpPr>
          <p:spPr bwMode="auto">
            <a:xfrm>
              <a:off x="5936903" y="4014316"/>
              <a:ext cx="301451" cy="319731"/>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cxnSp>
        <p:nvCxnSpPr>
          <p:cNvPr id="13" name="Straight Arrow Connector 12">
            <a:extLst>
              <a:ext uri="{FF2B5EF4-FFF2-40B4-BE49-F238E27FC236}">
                <a16:creationId xmlns:a16="http://schemas.microsoft.com/office/drawing/2014/main" id="{D5419527-EB33-7944-BAC7-0041C20BF529}"/>
              </a:ext>
            </a:extLst>
          </p:cNvPr>
          <p:cNvCxnSpPr/>
          <p:nvPr/>
        </p:nvCxnSpPr>
        <p:spPr bwMode="auto">
          <a:xfrm>
            <a:off x="4803112" y="4334047"/>
            <a:ext cx="0" cy="217856"/>
          </a:xfrm>
          <a:prstGeom prst="straightConnector1">
            <a:avLst/>
          </a:prstGeom>
          <a:noFill/>
          <a:ln w="12700" cap="flat" cmpd="sng" algn="ctr">
            <a:solidFill>
              <a:schemeClr val="tx1"/>
            </a:solidFill>
            <a:prstDash val="solid"/>
            <a:round/>
            <a:headEnd type="none" w="sm" len="sm"/>
            <a:tailEnd type="triangle"/>
          </a:ln>
          <a:effectLst/>
        </p:spPr>
      </p:cxnSp>
      <p:pic>
        <p:nvPicPr>
          <p:cNvPr id="21" name="Picture 20">
            <a:extLst>
              <a:ext uri="{FF2B5EF4-FFF2-40B4-BE49-F238E27FC236}">
                <a16:creationId xmlns:a16="http://schemas.microsoft.com/office/drawing/2014/main" id="{F32B0802-46DF-0A42-86D9-B6D3B9524CF4}"/>
              </a:ext>
            </a:extLst>
          </p:cNvPr>
          <p:cNvPicPr>
            <a:picLocks noChangeAspect="1"/>
          </p:cNvPicPr>
          <p:nvPr/>
        </p:nvPicPr>
        <p:blipFill rotWithShape="1">
          <a:blip r:embed="rId3"/>
          <a:srcRect t="12476"/>
          <a:stretch/>
        </p:blipFill>
        <p:spPr>
          <a:xfrm>
            <a:off x="3412602" y="4558982"/>
            <a:ext cx="2781019" cy="2286139"/>
          </a:xfrm>
          <a:prstGeom prst="rect">
            <a:avLst/>
          </a:prstGeom>
        </p:spPr>
      </p:pic>
      <p:sp>
        <p:nvSpPr>
          <p:cNvPr id="2" name="TextBox 1">
            <a:extLst>
              <a:ext uri="{FF2B5EF4-FFF2-40B4-BE49-F238E27FC236}">
                <a16:creationId xmlns:a16="http://schemas.microsoft.com/office/drawing/2014/main" id="{83D10C09-63AE-A04D-9268-5136F521BA06}"/>
              </a:ext>
            </a:extLst>
          </p:cNvPr>
          <p:cNvSpPr txBox="1"/>
          <p:nvPr/>
        </p:nvSpPr>
        <p:spPr>
          <a:xfrm>
            <a:off x="597590" y="6125054"/>
            <a:ext cx="2504212" cy="461665"/>
          </a:xfrm>
          <a:prstGeom prst="rect">
            <a:avLst/>
          </a:prstGeom>
          <a:noFill/>
          <a:ln>
            <a:solidFill>
              <a:schemeClr val="tx1"/>
            </a:solidFill>
          </a:ln>
        </p:spPr>
        <p:txBody>
          <a:bodyPr wrap="none" rtlCol="0">
            <a:spAutoFit/>
          </a:bodyPr>
          <a:lstStyle/>
          <a:p>
            <a:pPr algn="ctr"/>
            <a:r>
              <a:rPr lang="en-US" b="0" dirty="0"/>
              <a:t>Imputation on RNA-Seq increases</a:t>
            </a:r>
          </a:p>
          <a:p>
            <a:pPr algn="ctr"/>
            <a:r>
              <a:rPr lang="en-US" b="0" dirty="0"/>
              <a:t>linking accuracy</a:t>
            </a:r>
          </a:p>
        </p:txBody>
      </p:sp>
      <p:sp>
        <p:nvSpPr>
          <p:cNvPr id="16" name="TextBox 15">
            <a:extLst>
              <a:ext uri="{FF2B5EF4-FFF2-40B4-BE49-F238E27FC236}">
                <a16:creationId xmlns:a16="http://schemas.microsoft.com/office/drawing/2014/main" id="{B3C99235-3C52-DA47-8B11-1B9E869CE29E}"/>
              </a:ext>
            </a:extLst>
          </p:cNvPr>
          <p:cNvSpPr txBox="1"/>
          <p:nvPr/>
        </p:nvSpPr>
        <p:spPr>
          <a:xfrm>
            <a:off x="6246201" y="5099061"/>
            <a:ext cx="2698624" cy="461665"/>
          </a:xfrm>
          <a:prstGeom prst="rect">
            <a:avLst/>
          </a:prstGeom>
          <a:noFill/>
          <a:ln>
            <a:solidFill>
              <a:schemeClr val="tx1"/>
            </a:solidFill>
          </a:ln>
        </p:spPr>
        <p:txBody>
          <a:bodyPr wrap="none" rtlCol="0">
            <a:spAutoFit/>
          </a:bodyPr>
          <a:lstStyle/>
          <a:p>
            <a:pPr algn="ctr"/>
            <a:r>
              <a:rPr lang="en-US" b="0" dirty="0"/>
              <a:t>Imputation on coffee-cups decreases</a:t>
            </a:r>
          </a:p>
          <a:p>
            <a:pPr algn="ctr"/>
            <a:r>
              <a:rPr lang="en-US" b="0" dirty="0"/>
              <a:t>linking accuracy</a:t>
            </a:r>
          </a:p>
        </p:txBody>
      </p:sp>
      <p:cxnSp>
        <p:nvCxnSpPr>
          <p:cNvPr id="8" name="Straight Arrow Connector 7">
            <a:extLst>
              <a:ext uri="{FF2B5EF4-FFF2-40B4-BE49-F238E27FC236}">
                <a16:creationId xmlns:a16="http://schemas.microsoft.com/office/drawing/2014/main" id="{137DB50B-A17D-7743-8D35-AB0561DDE4A9}"/>
              </a:ext>
            </a:extLst>
          </p:cNvPr>
          <p:cNvCxnSpPr>
            <a:stCxn id="2" idx="3"/>
          </p:cNvCxnSpPr>
          <p:nvPr/>
        </p:nvCxnSpPr>
        <p:spPr bwMode="auto">
          <a:xfrm flipV="1">
            <a:off x="3101802" y="6355886"/>
            <a:ext cx="435218" cy="1"/>
          </a:xfrm>
          <a:prstGeom prst="straightConnector1">
            <a:avLst/>
          </a:prstGeom>
          <a:noFill/>
          <a:ln w="12700" cap="flat" cmpd="sng" algn="ctr">
            <a:solidFill>
              <a:schemeClr val="tx1"/>
            </a:solidFill>
            <a:prstDash val="solid"/>
            <a:round/>
            <a:headEnd type="none" w="sm" len="sm"/>
            <a:tailEnd type="triangle"/>
          </a:ln>
          <a:effectLst/>
        </p:spPr>
      </p:cxnSp>
      <p:cxnSp>
        <p:nvCxnSpPr>
          <p:cNvPr id="12" name="Straight Arrow Connector 11">
            <a:extLst>
              <a:ext uri="{FF2B5EF4-FFF2-40B4-BE49-F238E27FC236}">
                <a16:creationId xmlns:a16="http://schemas.microsoft.com/office/drawing/2014/main" id="{8C132515-9AAC-704E-BC3C-E393D84AED85}"/>
              </a:ext>
            </a:extLst>
          </p:cNvPr>
          <p:cNvCxnSpPr>
            <a:stCxn id="16" idx="1"/>
          </p:cNvCxnSpPr>
          <p:nvPr/>
        </p:nvCxnSpPr>
        <p:spPr bwMode="auto">
          <a:xfrm flipH="1">
            <a:off x="6087629" y="5329894"/>
            <a:ext cx="158572" cy="0"/>
          </a:xfrm>
          <a:prstGeom prst="straightConnector1">
            <a:avLst/>
          </a:prstGeom>
          <a:noFill/>
          <a:ln w="12700" cap="flat" cmpd="sng" algn="ctr">
            <a:solidFill>
              <a:schemeClr val="tx1"/>
            </a:solidFill>
            <a:prstDash val="solid"/>
            <a:round/>
            <a:headEnd type="none" w="sm" len="sm"/>
            <a:tailEnd type="triangle"/>
          </a:ln>
          <a:effectLst/>
        </p:spPr>
      </p:cxnSp>
    </p:spTree>
    <p:extLst>
      <p:ext uri="{BB962C8B-B14F-4D97-AF65-F5344CB8AC3E}">
        <p14:creationId xmlns:p14="http://schemas.microsoft.com/office/powerpoint/2010/main" val="510563957"/>
      </p:ext>
    </p:extLst>
  </p:cSld>
  <p:clrMapOvr>
    <a:masterClrMapping/>
  </p:clrMapOvr>
  <p:transition advTm="71512"/>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CCDDB24C-BB91-B54A-B42F-779418405FAF}"/>
              </a:ext>
            </a:extLst>
          </p:cNvPr>
          <p:cNvSpPr>
            <a:spLocks noGrp="1" noChangeArrowheads="1"/>
          </p:cNvSpPr>
          <p:nvPr>
            <p:ph type="title"/>
          </p:nvPr>
        </p:nvSpPr>
        <p:spPr>
          <a:xfrm>
            <a:off x="287338" y="212726"/>
            <a:ext cx="4343400" cy="1439862"/>
          </a:xfrm>
        </p:spPr>
        <p:txBody>
          <a:bodyPr/>
          <a:lstStyle/>
          <a:p>
            <a:r>
              <a:rPr lang="en-US" altLang="en-US" sz="2000" dirty="0">
                <a:ea typeface="ＭＳ Ｐゴシック" panose="020B0600070205080204" pitchFamily="34" charset="-128"/>
              </a:rPr>
              <a:t>Privacy: Does Genomics has similar "Big Data" Dilemma as in the Rest of Society?</a:t>
            </a:r>
          </a:p>
        </p:txBody>
      </p:sp>
      <p:sp>
        <p:nvSpPr>
          <p:cNvPr id="64514" name="Content Placeholder 2">
            <a:extLst>
              <a:ext uri="{FF2B5EF4-FFF2-40B4-BE49-F238E27FC236}">
                <a16:creationId xmlns:a16="http://schemas.microsoft.com/office/drawing/2014/main" id="{93B824F2-B1C8-1449-B92A-12B58FFA0A94}"/>
              </a:ext>
            </a:extLst>
          </p:cNvPr>
          <p:cNvSpPr>
            <a:spLocks noGrp="1" noChangeArrowheads="1"/>
          </p:cNvSpPr>
          <p:nvPr>
            <p:ph sz="half" idx="1"/>
          </p:nvPr>
        </p:nvSpPr>
        <p:spPr>
          <a:xfrm>
            <a:off x="457200" y="1752600"/>
            <a:ext cx="4173538" cy="4638675"/>
          </a:xfrm>
        </p:spPr>
        <p:txBody>
          <a:bodyPr/>
          <a:lstStyle/>
          <a:p>
            <a:pPr>
              <a:defRPr/>
            </a:pPr>
            <a:r>
              <a:rPr lang="en-US" altLang="en-US" sz="1400" dirty="0">
                <a:ea typeface="ＭＳ Ｐゴシック" panose="020B0600070205080204" pitchFamily="34" charset="-128"/>
              </a:rPr>
              <a:t>We confront privacy risks every day we access the internet (e.g., social media, e-commerce).</a:t>
            </a:r>
          </a:p>
          <a:p>
            <a:pPr>
              <a:defRPr/>
            </a:pPr>
            <a:r>
              <a:rPr lang="en-US" altLang="en-US" sz="1400" dirty="0">
                <a:ea typeface="ＭＳ Ｐゴシック" panose="020B0600070205080204" pitchFamily="34" charset="-128"/>
              </a:rPr>
              <a:t>Sharing &amp; "peer-production" is central to success of many new ventures, with analogous risks to genomics</a:t>
            </a:r>
          </a:p>
          <a:p>
            <a:pPr lvl="1">
              <a:defRPr/>
            </a:pPr>
            <a:r>
              <a:rPr lang="en-US" altLang="en-US" sz="1400" b="1" dirty="0">
                <a:solidFill>
                  <a:srgbClr val="FF0000"/>
                </a:solidFill>
                <a:ea typeface="ＭＳ Ｐゴシック" panose="020B0600070205080204" pitchFamily="34" charset="-128"/>
              </a:rPr>
              <a:t>EG web search</a:t>
            </a:r>
            <a:r>
              <a:rPr lang="en-US" altLang="en-US" sz="1400" dirty="0">
                <a:ea typeface="ＭＳ Ｐゴシック" panose="020B0600070205080204" pitchFamily="34" charset="-128"/>
              </a:rPr>
              <a:t>: Large-scale mining essential</a:t>
            </a:r>
          </a:p>
          <a:p>
            <a:pPr lvl="1">
              <a:defRPr/>
            </a:pPr>
            <a:endParaRPr lang="en-US" altLang="en-US" sz="1400" dirty="0">
              <a:ea typeface="ＭＳ Ｐゴシック" panose="020B0600070205080204" pitchFamily="34" charset="-128"/>
            </a:endParaRPr>
          </a:p>
          <a:p>
            <a:pPr marL="342900" lvl="1" indent="0">
              <a:buFont typeface="Lucida Grande" panose="020B0600040502020204" pitchFamily="34" charset="0"/>
              <a:buNone/>
              <a:defRPr/>
            </a:pPr>
            <a:endParaRPr lang="en-US" altLang="en-US" sz="1400" dirty="0">
              <a:ea typeface="ＭＳ Ｐゴシック" panose="020B0600070205080204" pitchFamily="34" charset="-128"/>
            </a:endParaRPr>
          </a:p>
        </p:txBody>
      </p:sp>
      <p:sp>
        <p:nvSpPr>
          <p:cNvPr id="3" name="TextBox 2">
            <a:extLst>
              <a:ext uri="{FF2B5EF4-FFF2-40B4-BE49-F238E27FC236}">
                <a16:creationId xmlns:a16="http://schemas.microsoft.com/office/drawing/2014/main" id="{DA042567-F475-DC45-A345-386E16538B53}"/>
              </a:ext>
            </a:extLst>
          </p:cNvPr>
          <p:cNvSpPr txBox="1"/>
          <p:nvPr/>
        </p:nvSpPr>
        <p:spPr>
          <a:xfrm>
            <a:off x="152400" y="6211888"/>
            <a:ext cx="8501063" cy="506412"/>
          </a:xfrm>
          <a:prstGeom prst="rect">
            <a:avLst/>
          </a:prstGeom>
          <a:noFill/>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a:t>
            </a:r>
            <a:r>
              <a:rPr kumimoji="0" lang="en-US" sz="900" b="0" i="0" u="none" strike="noStrike" kern="1200" cap="none" spc="0" normalizeH="0" baseline="0" noProof="0" dirty="0" err="1">
                <a:ln>
                  <a:noFill/>
                </a:ln>
                <a:solidFill>
                  <a:srgbClr val="FFFFFF">
                    <a:lumMod val="50000"/>
                  </a:srgbClr>
                </a:solidFill>
                <a:effectLst/>
                <a:uLnTx/>
                <a:uFillTx/>
                <a:latin typeface="Arial" charset="0"/>
                <a:ea typeface="ＭＳ Ｐゴシック" charset="-128"/>
                <a:cs typeface="+mn-cs"/>
              </a:rPr>
              <a:t>Seringhaus</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&amp; Gerstein ('09), </a:t>
            </a:r>
            <a:r>
              <a:rPr kumimoji="0" lang="en-US" sz="900" b="0" i="1"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Hart. Courant </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(Jun 5); Greenbaum &amp; Gerstein ('11), </a:t>
            </a:r>
            <a:r>
              <a:rPr kumimoji="0" lang="en-US" sz="900" b="0" i="1"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NY Times</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 (6 Oct), </a:t>
            </a:r>
            <a:r>
              <a:rPr kumimoji="0" lang="en-US"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D Greenbaum &amp; M Gerstein (</a:t>
            </a:r>
            <a:r>
              <a:rPr kumimoji="0" lang="fr-FR"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08). Am J. Bioethics; D Greenbaum &amp; M Gerstein, Hartford Courant, 10 Jul. '08 ; SF Chronicle, 2 Nov. '08; Greenbaum et al. </a:t>
            </a:r>
            <a:r>
              <a:rPr kumimoji="0" lang="en-US" altLang="ja-JP" sz="900" b="0" i="1" u="none" strike="noStrike" kern="1200" cap="none" spc="0" normalizeH="0" baseline="0" noProof="0" dirty="0">
                <a:ln>
                  <a:noFill/>
                </a:ln>
                <a:solidFill>
                  <a:srgbClr val="7F7F7F"/>
                </a:solidFill>
                <a:effectLst/>
                <a:uLnTx/>
                <a:uFillTx/>
                <a:latin typeface="Arial" charset="0"/>
                <a:ea typeface="ＭＳ Ｐゴシック" charset="-128"/>
                <a:cs typeface="+mn-cs"/>
              </a:rPr>
              <a:t>PLOS CB </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en-US" sz="900" b="0" i="0" u="none" strike="noStrike" kern="1200" cap="none" spc="0" normalizeH="0" baseline="0" noProof="0" dirty="0">
                <a:ln>
                  <a:noFill/>
                </a:ln>
                <a:solidFill>
                  <a:srgbClr val="7F7F7F"/>
                </a:solidFill>
                <a:effectLst/>
                <a:uLnTx/>
                <a:uFillTx/>
                <a:latin typeface="Arial" charset="0"/>
                <a:ea typeface="ＭＳ Ｐゴシック" charset="-128"/>
                <a:cs typeface="+mn-cs"/>
              </a:rPr>
              <a:t>‘</a:t>
            </a:r>
            <a:r>
              <a:rPr kumimoji="0" lang="en-US" altLang="ja-JP" sz="900" b="0" i="0" u="none" strike="noStrike" kern="1200" cap="none" spc="0" normalizeH="0" baseline="0" noProof="0" dirty="0">
                <a:ln>
                  <a:noFill/>
                </a:ln>
                <a:solidFill>
                  <a:srgbClr val="7F7F7F"/>
                </a:solidFill>
                <a:effectLst/>
                <a:uLnTx/>
                <a:uFillTx/>
                <a:latin typeface="Arial" charset="0"/>
                <a:ea typeface="ＭＳ Ｐゴシック" charset="-128"/>
                <a:cs typeface="+mn-cs"/>
              </a:rPr>
              <a:t>11) ; Greenbaum &amp; Gerstein ('13), The Scientist; Photos from NY Times, </a:t>
            </a:r>
            <a:r>
              <a:rPr kumimoji="0" lang="en-US" altLang="ja-JP" sz="900" b="0" i="0" u="none" strike="noStrike" kern="1200" cap="none" spc="0" normalizeH="0" baseline="0" noProof="0" dirty="0" err="1">
                <a:ln>
                  <a:noFill/>
                </a:ln>
                <a:solidFill>
                  <a:srgbClr val="7F7F7F"/>
                </a:solidFill>
                <a:effectLst/>
                <a:uLnTx/>
                <a:uFillTx/>
                <a:latin typeface="Arial" charset="0"/>
                <a:ea typeface="ＭＳ Ｐゴシック" charset="-128"/>
                <a:cs typeface="+mn-cs"/>
              </a:rPr>
              <a:t>it.wisc.edu</a:t>
            </a: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a:t>
            </a:r>
          </a:p>
        </p:txBody>
      </p:sp>
      <p:sp>
        <p:nvSpPr>
          <p:cNvPr id="5" name="Rectangle 4">
            <a:extLst>
              <a:ext uri="{FF2B5EF4-FFF2-40B4-BE49-F238E27FC236}">
                <a16:creationId xmlns:a16="http://schemas.microsoft.com/office/drawing/2014/main" id="{E80DE165-E254-894E-95A8-CD056FB9D44E}"/>
              </a:ext>
            </a:extLst>
          </p:cNvPr>
          <p:cNvSpPr/>
          <p:nvPr/>
        </p:nvSpPr>
        <p:spPr>
          <a:xfrm>
            <a:off x="3941763" y="3573463"/>
            <a:ext cx="5151437" cy="3324225"/>
          </a:xfrm>
          <a:prstGeom prst="rect">
            <a:avLst/>
          </a:prstGeom>
        </p:spPr>
        <p:txBody>
          <a:bodyPr>
            <a:spAutoFit/>
          </a:bodyPr>
          <a:lstStyle/>
          <a:p>
            <a:pPr marL="225413" marR="0" lvl="0" indent="-225413" algn="l" defTabSz="909586"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Genetic Exceptionalism : </a:t>
            </a:r>
            <a:b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Genome is very fundamental data, potentially very revealing about one’s identity &amp; characteristics</a:t>
            </a:r>
          </a:p>
          <a:p>
            <a:pPr marL="225413" marR="0" lvl="0"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Personal Genomic info. essentially meaningless currently but will it be in 20 </a:t>
            </a:r>
            <a:r>
              <a:rPr kumimoji="0" lang="en-US" altLang="en-US" sz="1400" b="1" i="0" u="none" strike="noStrike" kern="1200" cap="none" spc="0" normalizeH="0" baseline="0" noProof="0" dirty="0" err="1">
                <a:ln>
                  <a:noFill/>
                </a:ln>
                <a:solidFill>
                  <a:srgbClr val="C00000"/>
                </a:solidFill>
                <a:effectLst/>
                <a:uLnTx/>
                <a:uFillTx/>
                <a:latin typeface="Arial" charset="0"/>
                <a:ea typeface="ＭＳ Ｐゴシック" charset="-128"/>
                <a:cs typeface="+mn-cs"/>
              </a:rPr>
              <a:t>yrs</a:t>
            </a: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 50 </a:t>
            </a:r>
            <a:r>
              <a:rPr kumimoji="0" lang="en-US" altLang="en-US" sz="1400" b="1" i="0" u="none" strike="noStrike" kern="1200" cap="none" spc="0" normalizeH="0" baseline="0" noProof="0" dirty="0" err="1">
                <a:ln>
                  <a:noFill/>
                </a:ln>
                <a:solidFill>
                  <a:srgbClr val="C00000"/>
                </a:solidFill>
                <a:effectLst/>
                <a:uLnTx/>
                <a:uFillTx/>
                <a:latin typeface="Arial" charset="0"/>
                <a:ea typeface="ＭＳ Ｐゴシック" charset="-128"/>
                <a:cs typeface="+mn-cs"/>
              </a:rPr>
              <a:t>yrs</a:t>
            </a:r>
            <a:r>
              <a:rPr kumimoji="0" lang="en-US" altLang="en-US" sz="1400" b="1" i="0" u="none" strike="noStrike" kern="1200" cap="none" spc="0" normalizeH="0" baseline="0" noProof="0" dirty="0">
                <a:ln>
                  <a:noFill/>
                </a:ln>
                <a:solidFill>
                  <a:srgbClr val="C00000"/>
                </a:solidFill>
                <a:effectLst/>
                <a:uLnTx/>
                <a:uFillTx/>
                <a:latin typeface="Arial" charset="0"/>
                <a:ea typeface="ＭＳ Ｐゴシック" charset="-128"/>
                <a:cs typeface="+mn-cs"/>
              </a:rPr>
              <a:t>?</a:t>
            </a:r>
          </a:p>
          <a:p>
            <a:pPr marL="568293" marR="0" lvl="1"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Genomic sequence very revealing about one’s children. Is true consent possible?</a:t>
            </a:r>
          </a:p>
          <a:p>
            <a:pPr marL="568293" marR="0" lvl="1" indent="-225413" algn="l" defTabSz="909586"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Once put on the web it can’t be taken back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Ethically challenged</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history of genetics </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Ownership of the data &amp; what consent means (Hela)</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rPr>
              <a:t>Could your genetic data give rise to a product line?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pic>
        <p:nvPicPr>
          <p:cNvPr id="16390" name="Picture 1" descr="24GENOME-superJumbo.jpg">
            <a:extLst>
              <a:ext uri="{FF2B5EF4-FFF2-40B4-BE49-F238E27FC236}">
                <a16:creationId xmlns:a16="http://schemas.microsoft.com/office/drawing/2014/main" id="{57272C8D-E7FE-EC4C-B68C-85B2ED574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3598863"/>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9AB036-BD2E-4344-8283-4E973F524F97}"/>
              </a:ext>
            </a:extLst>
          </p:cNvPr>
          <p:cNvPicPr>
            <a:picLocks noChangeAspect="1"/>
          </p:cNvPicPr>
          <p:nvPr/>
        </p:nvPicPr>
        <p:blipFill>
          <a:blip r:embed="rId3"/>
          <a:stretch>
            <a:fillRect/>
          </a:stretch>
        </p:blipFill>
        <p:spPr>
          <a:xfrm>
            <a:off x="4732734" y="1101726"/>
            <a:ext cx="4207669" cy="1870075"/>
          </a:xfrm>
          <a:prstGeom prst="rect">
            <a:avLst/>
          </a:prstGeom>
          <a:ln w="12700">
            <a:solidFill>
              <a:schemeClr val="tx1"/>
            </a:solidFill>
          </a:ln>
        </p:spPr>
      </p:pic>
    </p:spTree>
    <p:extLst>
      <p:ext uri="{BB962C8B-B14F-4D97-AF65-F5344CB8AC3E}">
        <p14:creationId xmlns:p14="http://schemas.microsoft.com/office/powerpoint/2010/main" val="1770232729"/>
      </p:ext>
    </p:extLst>
  </p:cSld>
  <p:clrMapOvr>
    <a:masterClrMapping/>
  </p:clrMapOvr>
  <p:transition advTm="131364"/>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DC9C0C-8E63-5E42-953A-47DB8306AEE3}"/>
              </a:ext>
            </a:extLst>
          </p:cNvPr>
          <p:cNvSpPr>
            <a:spLocks noGrp="1"/>
          </p:cNvSpPr>
          <p:nvPr>
            <p:ph type="title"/>
          </p:nvPr>
        </p:nvSpPr>
        <p:spPr>
          <a:xfrm>
            <a:off x="597590" y="-118432"/>
            <a:ext cx="7948820" cy="1117634"/>
          </a:xfrm>
        </p:spPr>
        <p:txBody>
          <a:bodyPr>
            <a:normAutofit/>
          </a:bodyPr>
          <a:lstStyle/>
          <a:p>
            <a:pPr algn="ctr"/>
            <a:r>
              <a:rPr lang="en-US" dirty="0">
                <a:solidFill>
                  <a:schemeClr val="accent2"/>
                </a:solidFill>
              </a:rPr>
              <a:t>Quantifying leakage in different functional genomics assays</a:t>
            </a:r>
          </a:p>
        </p:txBody>
      </p:sp>
      <p:sp>
        <p:nvSpPr>
          <p:cNvPr id="15" name="Rectangle 14">
            <a:extLst>
              <a:ext uri="{FF2B5EF4-FFF2-40B4-BE49-F238E27FC236}">
                <a16:creationId xmlns:a16="http://schemas.microsoft.com/office/drawing/2014/main" id="{2A7EBC0C-00C2-444F-BC0C-F735FC57B869}"/>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pic>
        <p:nvPicPr>
          <p:cNvPr id="8" name="Picture 7">
            <a:extLst>
              <a:ext uri="{FF2B5EF4-FFF2-40B4-BE49-F238E27FC236}">
                <a16:creationId xmlns:a16="http://schemas.microsoft.com/office/drawing/2014/main" id="{7337DB0C-F2BE-064A-AF7C-3C506629F2BF}"/>
              </a:ext>
            </a:extLst>
          </p:cNvPr>
          <p:cNvPicPr>
            <a:picLocks noChangeAspect="1"/>
          </p:cNvPicPr>
          <p:nvPr/>
        </p:nvPicPr>
        <p:blipFill>
          <a:blip r:embed="rId2"/>
          <a:stretch>
            <a:fillRect/>
          </a:stretch>
        </p:blipFill>
        <p:spPr>
          <a:xfrm>
            <a:off x="1056058" y="821134"/>
            <a:ext cx="7031884" cy="5669280"/>
          </a:xfrm>
          <a:prstGeom prst="rect">
            <a:avLst/>
          </a:prstGeom>
        </p:spPr>
      </p:pic>
    </p:spTree>
    <p:extLst>
      <p:ext uri="{BB962C8B-B14F-4D97-AF65-F5344CB8AC3E}">
        <p14:creationId xmlns:p14="http://schemas.microsoft.com/office/powerpoint/2010/main" val="3148857820"/>
      </p:ext>
    </p:extLst>
  </p:cSld>
  <p:clrMapOvr>
    <a:masterClrMapping/>
  </p:clrMapOvr>
  <p:transition advTm="13464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397195480"/>
      </p:ext>
    </p:extLst>
  </p:cSld>
  <p:clrMapOvr>
    <a:masterClrMapping/>
  </p:clrMapOvr>
  <p:transition advTm="14544"/>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29" name="Rectangle 28"/>
          <p:cNvSpPr/>
          <p:nvPr/>
        </p:nvSpPr>
        <p:spPr>
          <a:xfrm>
            <a:off x="-322333" y="3697892"/>
            <a:ext cx="9788665" cy="2431435"/>
          </a:xfrm>
          <a:prstGeom prst="rect">
            <a:avLst/>
          </a:prstGeom>
        </p:spPr>
        <p:txBody>
          <a:bodyPr wrap="square">
            <a:spAutoFit/>
          </a:bodyPr>
          <a:lstStyle/>
          <a:p>
            <a:pPr lvl="1"/>
            <a:endParaRPr lang="en-US" sz="1600" b="0" dirty="0">
              <a:solidFill>
                <a:srgbClr val="000000"/>
              </a:solidFill>
            </a:endParaRPr>
          </a:p>
          <a:p>
            <a:pPr marL="742950" lvl="1" indent="-285750">
              <a:buFontTx/>
              <a:buChar char="•"/>
            </a:pPr>
            <a:r>
              <a:rPr lang="en-US" sz="1600" b="0" dirty="0">
                <a:solidFill>
                  <a:srgbClr val="000000"/>
                </a:solidFill>
              </a:rPr>
              <a:t>No need to know the sequence of mapped reads to aggregate them</a:t>
            </a:r>
          </a:p>
          <a:p>
            <a:pPr marL="742950" lvl="1" indent="-285750">
              <a:buFontTx/>
              <a:buChar char="•"/>
            </a:pPr>
            <a:r>
              <a:rPr lang="en-US" sz="1600" b="0" dirty="0">
                <a:solidFill>
                  <a:srgbClr val="000000"/>
                </a:solidFill>
              </a:rPr>
              <a:t>A manipulation on Binary Alignment Files (BAM) </a:t>
            </a:r>
          </a:p>
          <a:p>
            <a:pPr marL="1200150" lvl="2" indent="-285750">
              <a:buFontTx/>
              <a:buChar char="•"/>
            </a:pPr>
            <a:r>
              <a:rPr lang="en-US" sz="1600" b="0" dirty="0">
                <a:solidFill>
                  <a:srgbClr val="000000"/>
                </a:solidFill>
              </a:rPr>
              <a:t>Find leaky fields/tags</a:t>
            </a:r>
          </a:p>
          <a:p>
            <a:pPr marL="1200150" lvl="2" indent="-285750">
              <a:buFontTx/>
              <a:buChar char="•"/>
            </a:pPr>
            <a:r>
              <a:rPr lang="en-US" sz="1600" b="0" dirty="0">
                <a:solidFill>
                  <a:srgbClr val="000000"/>
                </a:solidFill>
              </a:rPr>
              <a:t>Generalization</a:t>
            </a:r>
          </a:p>
          <a:p>
            <a:pPr marL="742950" lvl="1" indent="-285750">
              <a:buFontTx/>
              <a:buChar char="•"/>
            </a:pPr>
            <a:r>
              <a:rPr lang="en-US" sz="1600" b="0" dirty="0">
                <a:solidFill>
                  <a:srgbClr val="000000"/>
                </a:solidFill>
              </a:rPr>
              <a:t>Goal: </a:t>
            </a:r>
          </a:p>
          <a:p>
            <a:pPr marL="1200150" lvl="2" indent="-285750">
              <a:buFontTx/>
              <a:buChar char="•"/>
            </a:pPr>
            <a:r>
              <a:rPr lang="en-US" sz="1600" b="0" dirty="0">
                <a:solidFill>
                  <a:srgbClr val="000000"/>
                </a:solidFill>
              </a:rPr>
              <a:t>Accurate gene/transcript expression quantification</a:t>
            </a:r>
          </a:p>
          <a:p>
            <a:pPr marL="1200150" lvl="2" indent="-285750">
              <a:buFontTx/>
              <a:buChar char="•"/>
            </a:pPr>
            <a:r>
              <a:rPr lang="en-US" sz="1600" b="0" dirty="0">
                <a:solidFill>
                  <a:srgbClr val="000000"/>
                </a:solidFill>
              </a:rPr>
              <a:t>Works with the pipelines / </a:t>
            </a:r>
            <a:r>
              <a:rPr lang="en-US" sz="1600" b="0" dirty="0" err="1">
                <a:solidFill>
                  <a:srgbClr val="000000"/>
                </a:solidFill>
              </a:rPr>
              <a:t>SAMtools</a:t>
            </a:r>
            <a:endParaRPr lang="en-US" sz="1600" b="0" dirty="0">
              <a:solidFill>
                <a:srgbClr val="000000"/>
              </a:solidFill>
            </a:endParaRPr>
          </a:p>
          <a:p>
            <a:pPr marL="742950" lvl="1" indent="-285750">
              <a:buFontTx/>
              <a:buChar char="•"/>
            </a:pPr>
            <a:endParaRPr lang="en-US" dirty="0">
              <a:solidFill>
                <a:srgbClr val="000000"/>
              </a:solidFill>
            </a:endParaRPr>
          </a:p>
          <a:p>
            <a:pPr marL="742950" lvl="1" indent="-285750">
              <a:buFontTx/>
              <a:buChar char="•"/>
            </a:pPr>
            <a:endParaRPr lang="en-US" dirty="0">
              <a:solidFill>
                <a:srgbClr val="000000"/>
              </a:solidFill>
            </a:endParaRPr>
          </a:p>
        </p:txBody>
      </p:sp>
      <p:sp>
        <p:nvSpPr>
          <p:cNvPr id="8" name="Rectangle 7">
            <a:extLst>
              <a:ext uri="{FF2B5EF4-FFF2-40B4-BE49-F238E27FC236}">
                <a16:creationId xmlns:a16="http://schemas.microsoft.com/office/drawing/2014/main" id="{BFA60797-4236-A245-A518-D15C93E1BFCF}"/>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grpSp>
        <p:nvGrpSpPr>
          <p:cNvPr id="6" name="Group 5">
            <a:extLst>
              <a:ext uri="{FF2B5EF4-FFF2-40B4-BE49-F238E27FC236}">
                <a16:creationId xmlns:a16="http://schemas.microsoft.com/office/drawing/2014/main" id="{A101E704-AD88-EB41-AB11-D53CDD723D2B}"/>
              </a:ext>
            </a:extLst>
          </p:cNvPr>
          <p:cNvGrpSpPr/>
          <p:nvPr/>
        </p:nvGrpSpPr>
        <p:grpSpPr>
          <a:xfrm>
            <a:off x="-8379" y="552360"/>
            <a:ext cx="9144000" cy="2618196"/>
            <a:chOff x="-8379" y="552360"/>
            <a:chExt cx="9144000" cy="2618196"/>
          </a:xfrm>
        </p:grpSpPr>
        <p:pic>
          <p:nvPicPr>
            <p:cNvPr id="4" name="Picture 3">
              <a:extLst>
                <a:ext uri="{FF2B5EF4-FFF2-40B4-BE49-F238E27FC236}">
                  <a16:creationId xmlns:a16="http://schemas.microsoft.com/office/drawing/2014/main" id="{F42B7F1B-CD1E-264F-883D-48E6955CB2D7}"/>
                </a:ext>
              </a:extLst>
            </p:cNvPr>
            <p:cNvPicPr>
              <a:picLocks noChangeAspect="1"/>
            </p:cNvPicPr>
            <p:nvPr/>
          </p:nvPicPr>
          <p:blipFill>
            <a:blip r:embed="rId2"/>
            <a:stretch>
              <a:fillRect/>
            </a:stretch>
          </p:blipFill>
          <p:spPr>
            <a:xfrm>
              <a:off x="-8379" y="552360"/>
              <a:ext cx="9144000" cy="2618196"/>
            </a:xfrm>
            <a:prstGeom prst="rect">
              <a:avLst/>
            </a:prstGeom>
          </p:spPr>
        </p:pic>
        <p:sp>
          <p:nvSpPr>
            <p:cNvPr id="5" name="Rectangle 4">
              <a:extLst>
                <a:ext uri="{FF2B5EF4-FFF2-40B4-BE49-F238E27FC236}">
                  <a16:creationId xmlns:a16="http://schemas.microsoft.com/office/drawing/2014/main" id="{1995580B-FEE1-954F-B072-20BF13821AB0}"/>
                </a:ext>
              </a:extLst>
            </p:cNvPr>
            <p:cNvSpPr/>
            <p:nvPr/>
          </p:nvSpPr>
          <p:spPr bwMode="auto">
            <a:xfrm>
              <a:off x="5717512" y="2793442"/>
              <a:ext cx="2937747" cy="377114"/>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144437082"/>
      </p:ext>
    </p:extLst>
  </p:cSld>
  <p:clrMapOvr>
    <a:masterClrMapping/>
  </p:clrMapOvr>
  <p:transition advTm="9121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8" name="Rectangle 7">
            <a:extLst>
              <a:ext uri="{FF2B5EF4-FFF2-40B4-BE49-F238E27FC236}">
                <a16:creationId xmlns:a16="http://schemas.microsoft.com/office/drawing/2014/main" id="{BFA60797-4236-A245-A518-D15C93E1BFCF}"/>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grpSp>
        <p:nvGrpSpPr>
          <p:cNvPr id="6" name="Group 5">
            <a:extLst>
              <a:ext uri="{FF2B5EF4-FFF2-40B4-BE49-F238E27FC236}">
                <a16:creationId xmlns:a16="http://schemas.microsoft.com/office/drawing/2014/main" id="{A101E704-AD88-EB41-AB11-D53CDD723D2B}"/>
              </a:ext>
            </a:extLst>
          </p:cNvPr>
          <p:cNvGrpSpPr/>
          <p:nvPr/>
        </p:nvGrpSpPr>
        <p:grpSpPr>
          <a:xfrm>
            <a:off x="-8379" y="552360"/>
            <a:ext cx="9144000" cy="2618196"/>
            <a:chOff x="-8379" y="552360"/>
            <a:chExt cx="9144000" cy="2618196"/>
          </a:xfrm>
        </p:grpSpPr>
        <p:pic>
          <p:nvPicPr>
            <p:cNvPr id="4" name="Picture 3">
              <a:extLst>
                <a:ext uri="{FF2B5EF4-FFF2-40B4-BE49-F238E27FC236}">
                  <a16:creationId xmlns:a16="http://schemas.microsoft.com/office/drawing/2014/main" id="{F42B7F1B-CD1E-264F-883D-48E6955CB2D7}"/>
                </a:ext>
              </a:extLst>
            </p:cNvPr>
            <p:cNvPicPr>
              <a:picLocks noChangeAspect="1"/>
            </p:cNvPicPr>
            <p:nvPr/>
          </p:nvPicPr>
          <p:blipFill>
            <a:blip r:embed="rId2"/>
            <a:stretch>
              <a:fillRect/>
            </a:stretch>
          </p:blipFill>
          <p:spPr>
            <a:xfrm>
              <a:off x="-8379" y="552360"/>
              <a:ext cx="9144000" cy="2618196"/>
            </a:xfrm>
            <a:prstGeom prst="rect">
              <a:avLst/>
            </a:prstGeom>
          </p:spPr>
        </p:pic>
        <p:sp>
          <p:nvSpPr>
            <p:cNvPr id="5" name="Rectangle 4">
              <a:extLst>
                <a:ext uri="{FF2B5EF4-FFF2-40B4-BE49-F238E27FC236}">
                  <a16:creationId xmlns:a16="http://schemas.microsoft.com/office/drawing/2014/main" id="{1995580B-FEE1-954F-B072-20BF13821AB0}"/>
                </a:ext>
              </a:extLst>
            </p:cNvPr>
            <p:cNvSpPr/>
            <p:nvPr/>
          </p:nvSpPr>
          <p:spPr bwMode="auto">
            <a:xfrm>
              <a:off x="5717512" y="2793442"/>
              <a:ext cx="2937747" cy="377114"/>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9" name="TextBox 8">
            <a:extLst>
              <a:ext uri="{FF2B5EF4-FFF2-40B4-BE49-F238E27FC236}">
                <a16:creationId xmlns:a16="http://schemas.microsoft.com/office/drawing/2014/main" id="{D4496549-28BB-3249-8944-5B18898572B8}"/>
              </a:ext>
            </a:extLst>
          </p:cNvPr>
          <p:cNvSpPr txBox="1"/>
          <p:nvPr/>
        </p:nvSpPr>
        <p:spPr>
          <a:xfrm>
            <a:off x="-8379" y="3434325"/>
            <a:ext cx="8961460" cy="3508653"/>
          </a:xfrm>
          <a:prstGeom prst="rect">
            <a:avLst/>
          </a:prstGeom>
          <a:noFill/>
        </p:spPr>
        <p:txBody>
          <a:bodyPr wrap="square" rtlCol="0">
            <a:spAutoFit/>
          </a:bodyPr>
          <a:lstStyle/>
          <a:p>
            <a:r>
              <a:rPr lang="en-US" b="1" i="1" dirty="0"/>
              <a:t>Definitions:</a:t>
            </a:r>
          </a:p>
          <a:p>
            <a:r>
              <a:rPr lang="en-US" i="1" dirty="0"/>
              <a:t>	</a:t>
            </a:r>
          </a:p>
          <a:p>
            <a:r>
              <a:rPr lang="en-US" sz="1500" b="0" i="1" dirty="0"/>
              <a:t>1. Privacy: B</a:t>
            </a:r>
            <a:r>
              <a:rPr lang="en-US" sz="1500" b="0" i="1" baseline="30000" dirty="0"/>
              <a:t>∗ </a:t>
            </a:r>
            <a:r>
              <a:rPr lang="en-US" sz="1500" b="0" i="1" dirty="0"/>
              <a:t>= </a:t>
            </a:r>
            <a:r>
              <a:rPr lang="en-US" sz="1500" b="0" i="1" dirty="0" err="1"/>
              <a:t>P</a:t>
            </a:r>
            <a:r>
              <a:rPr lang="en-US" sz="1500" b="0" i="1" baseline="-25000" dirty="0" err="1"/>
              <a:t>Q,r</a:t>
            </a:r>
            <a:r>
              <a:rPr lang="en-US" sz="1500" b="0" i="1" dirty="0"/>
              <a:t>(B) can be viewed as </a:t>
            </a:r>
            <a:r>
              <a:rPr lang="el-GR" sz="1500" b="0" i="1" dirty="0"/>
              <a:t>δ-</a:t>
            </a:r>
            <a:r>
              <a:rPr lang="en-US" sz="1500" b="0" i="1" dirty="0"/>
              <a:t>private with respect to operation Q, if </a:t>
            </a:r>
            <a:r>
              <a:rPr lang="el-GR" sz="1500" b="0" i="1" dirty="0"/>
              <a:t>δ = </a:t>
            </a:r>
            <a:r>
              <a:rPr lang="en-US" sz="1500" b="0" i="1" dirty="0"/>
              <a:t>r/t, </a:t>
            </a:r>
          </a:p>
          <a:p>
            <a:r>
              <a:rPr lang="en-US" sz="1500" b="0" i="1" dirty="0"/>
              <a:t>		r = non-observable (sanitized) variants in </a:t>
            </a:r>
            <a:r>
              <a:rPr lang="en-US" sz="1500" b="0" i="1" dirty="0" err="1"/>
              <a:t>pBAM</a:t>
            </a:r>
            <a:r>
              <a:rPr lang="en-US" sz="1500" b="0" i="1" dirty="0"/>
              <a:t> </a:t>
            </a:r>
          </a:p>
          <a:p>
            <a:r>
              <a:rPr lang="en-US" sz="1500" b="0" i="1" dirty="0"/>
              <a:t>		t = all observed variants in BAM</a:t>
            </a:r>
          </a:p>
          <a:p>
            <a:r>
              <a:rPr lang="en-US" sz="1500" b="0" i="1" dirty="0"/>
              <a:t>		We can reach 100% privacy when r = t.</a:t>
            </a:r>
          </a:p>
          <a:p>
            <a:endParaRPr lang="en-US" sz="1500" b="0" i="1" dirty="0"/>
          </a:p>
          <a:p>
            <a:r>
              <a:rPr lang="en-US" sz="1500" b="0" i="1" dirty="0"/>
              <a:t>2. Utility: B</a:t>
            </a:r>
            <a:r>
              <a:rPr lang="en-US" sz="1500" b="0" i="1" baseline="30000" dirty="0"/>
              <a:t>∗</a:t>
            </a:r>
            <a:r>
              <a:rPr lang="en-US" sz="1500" b="0" i="1" dirty="0"/>
              <a:t> = </a:t>
            </a:r>
            <a:r>
              <a:rPr lang="en-US" sz="1500" b="0" i="1" dirty="0" err="1"/>
              <a:t>P</a:t>
            </a:r>
            <a:r>
              <a:rPr lang="en-US" sz="1500" b="0" i="1" baseline="-25000" dirty="0" err="1"/>
              <a:t>Q,r</a:t>
            </a:r>
            <a:r>
              <a:rPr lang="en-US" sz="1500" b="0" i="1" dirty="0"/>
              <a:t>(B) can be viewed as having </a:t>
            </a:r>
            <a:r>
              <a:rPr lang="el-GR" sz="1500" b="0" i="1" dirty="0"/>
              <a:t>ε -γ -</a:t>
            </a:r>
            <a:r>
              <a:rPr lang="en-US" sz="1500" b="0" i="1" dirty="0"/>
              <a:t>utility with respect to operation Q, if </a:t>
            </a:r>
            <a:r>
              <a:rPr lang="el-GR" sz="1500" b="0" i="1" dirty="0"/>
              <a:t>ε = (</a:t>
            </a:r>
            <a:r>
              <a:rPr lang="en-US" sz="1500" b="0" i="1" dirty="0"/>
              <a:t>G − m)/G,</a:t>
            </a:r>
          </a:p>
          <a:p>
            <a:r>
              <a:rPr lang="en-US" sz="1500" b="0" i="1" dirty="0"/>
              <a:t>		G = total number of units</a:t>
            </a:r>
          </a:p>
          <a:p>
            <a:r>
              <a:rPr lang="en-US" sz="1500" b="0" i="1" dirty="0"/>
              <a:t>		m = the total number of units with </a:t>
            </a:r>
            <a:r>
              <a:rPr lang="en-US" sz="1500" b="0" i="1" dirty="0" err="1"/>
              <a:t>e</a:t>
            </a:r>
            <a:r>
              <a:rPr lang="en-US" sz="1500" b="0" i="1" baseline="-25000" dirty="0" err="1"/>
              <a:t>i</a:t>
            </a:r>
            <a:r>
              <a:rPr lang="en-US" sz="1500" b="0" i="1" dirty="0"/>
              <a:t> &gt; </a:t>
            </a:r>
            <a:r>
              <a:rPr lang="el-GR" sz="1500" b="0" i="1" dirty="0"/>
              <a:t>γ</a:t>
            </a:r>
            <a:endParaRPr lang="en-US" sz="1500" b="0" i="1" dirty="0"/>
          </a:p>
          <a:p>
            <a:r>
              <a:rPr lang="en-US" sz="1500" b="0" i="1" dirty="0"/>
              <a:t>		</a:t>
            </a:r>
            <a:r>
              <a:rPr lang="en-US" sz="1500" b="0" i="1" u="sng" dirty="0"/>
              <a:t>Practically</a:t>
            </a:r>
            <a:r>
              <a:rPr lang="en-US" sz="1500" b="0" i="1" dirty="0"/>
              <a:t>, </a:t>
            </a:r>
            <a:r>
              <a:rPr lang="el-GR" sz="1500" b="0" i="1" dirty="0"/>
              <a:t>ε </a:t>
            </a:r>
            <a:r>
              <a:rPr lang="en-US" sz="1500" b="0" i="1" dirty="0"/>
              <a:t>is the fraction of the genomic bases affected by the sanitization </a:t>
            </a:r>
            <a:br>
              <a:rPr lang="en-US" sz="1500" b="0" i="1" dirty="0"/>
            </a:br>
            <a:r>
              <a:rPr lang="en-US" sz="1500" b="0" i="1" dirty="0"/>
              <a:t>		&amp; </a:t>
            </a:r>
            <a:r>
              <a:rPr lang="el-GR" sz="1500" b="0" i="1" dirty="0"/>
              <a:t>γ</a:t>
            </a:r>
            <a:r>
              <a:rPr lang="en-US" sz="1500" b="0" i="1" dirty="0"/>
              <a:t> can be set based on difference between replicates </a:t>
            </a:r>
            <a:endParaRPr lang="el-GR" sz="1500" b="0" i="1" dirty="0"/>
          </a:p>
          <a:p>
            <a:r>
              <a:rPr lang="en-US" i="1" dirty="0"/>
              <a:t>  </a:t>
            </a:r>
            <a:endParaRPr lang="en-US" dirty="0"/>
          </a:p>
          <a:p>
            <a:endParaRPr lang="en-US" dirty="0"/>
          </a:p>
          <a:p>
            <a:r>
              <a:rPr lang="en-US" dirty="0"/>
              <a:t> </a:t>
            </a:r>
          </a:p>
          <a:p>
            <a:endParaRPr lang="en-US" dirty="0"/>
          </a:p>
        </p:txBody>
      </p:sp>
      <p:sp>
        <p:nvSpPr>
          <p:cNvPr id="2" name="TextBox 1">
            <a:extLst>
              <a:ext uri="{FF2B5EF4-FFF2-40B4-BE49-F238E27FC236}">
                <a16:creationId xmlns:a16="http://schemas.microsoft.com/office/drawing/2014/main" id="{070FEAF7-7E15-4B48-81AE-524144B12C0C}"/>
              </a:ext>
            </a:extLst>
          </p:cNvPr>
          <p:cNvSpPr txBox="1"/>
          <p:nvPr/>
        </p:nvSpPr>
        <p:spPr>
          <a:xfrm>
            <a:off x="-8379" y="6263963"/>
            <a:ext cx="8726171" cy="461665"/>
          </a:xfrm>
          <a:prstGeom prst="rect">
            <a:avLst/>
          </a:prstGeom>
          <a:noFill/>
        </p:spPr>
        <p:txBody>
          <a:bodyPr wrap="none" rtlCol="0">
            <a:spAutoFit/>
          </a:bodyPr>
          <a:lstStyle/>
          <a:p>
            <a:r>
              <a:rPr lang="en-US" dirty="0"/>
              <a:t>Note: </a:t>
            </a:r>
            <a:r>
              <a:rPr lang="en-US" b="0" dirty="0"/>
              <a:t>Variants can have different effect on privacy based on their rarity; however that will make definitions to be dependent on</a:t>
            </a:r>
          </a:p>
          <a:p>
            <a:r>
              <a:rPr lang="en-US" b="0" dirty="0"/>
              <a:t>the composition of attacked database</a:t>
            </a:r>
            <a:endParaRPr lang="en-US" dirty="0"/>
          </a:p>
        </p:txBody>
      </p:sp>
    </p:spTree>
    <p:extLst>
      <p:ext uri="{BB962C8B-B14F-4D97-AF65-F5344CB8AC3E}">
        <p14:creationId xmlns:p14="http://schemas.microsoft.com/office/powerpoint/2010/main" val="2459779368"/>
      </p:ext>
    </p:extLst>
  </p:cSld>
  <p:clrMapOvr>
    <a:masterClrMapping/>
  </p:clrMapOvr>
  <p:transition advTm="9278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201362-4D55-A640-8F64-0EEDE6D30E9A}"/>
              </a:ext>
            </a:extLst>
          </p:cNvPr>
          <p:cNvGrpSpPr/>
          <p:nvPr/>
        </p:nvGrpSpPr>
        <p:grpSpPr>
          <a:xfrm>
            <a:off x="975775" y="1279581"/>
            <a:ext cx="7506289" cy="5029200"/>
            <a:chOff x="951911" y="0"/>
            <a:chExt cx="7506289" cy="5029200"/>
          </a:xfrm>
        </p:grpSpPr>
        <p:pic>
          <p:nvPicPr>
            <p:cNvPr id="7" name="Picture 6">
              <a:extLst>
                <a:ext uri="{FF2B5EF4-FFF2-40B4-BE49-F238E27FC236}">
                  <a16:creationId xmlns:a16="http://schemas.microsoft.com/office/drawing/2014/main" id="{F68A2E2D-9E9A-9C4B-BBAC-576D1F5018C1}"/>
                </a:ext>
              </a:extLst>
            </p:cNvPr>
            <p:cNvPicPr>
              <a:picLocks noChangeAspect="1"/>
            </p:cNvPicPr>
            <p:nvPr/>
          </p:nvPicPr>
          <p:blipFill>
            <a:blip r:embed="rId2"/>
            <a:stretch>
              <a:fillRect/>
            </a:stretch>
          </p:blipFill>
          <p:spPr>
            <a:xfrm>
              <a:off x="999641" y="0"/>
              <a:ext cx="7458559" cy="5029200"/>
            </a:xfrm>
            <a:prstGeom prst="rect">
              <a:avLst/>
            </a:prstGeom>
          </p:spPr>
        </p:pic>
        <p:sp>
          <p:nvSpPr>
            <p:cNvPr id="8" name="Rectangle 7">
              <a:extLst>
                <a:ext uri="{FF2B5EF4-FFF2-40B4-BE49-F238E27FC236}">
                  <a16:creationId xmlns:a16="http://schemas.microsoft.com/office/drawing/2014/main" id="{40433092-8D1F-A34F-AB86-E4EFA98B7867}"/>
                </a:ext>
              </a:extLst>
            </p:cNvPr>
            <p:cNvSpPr/>
            <p:nvPr/>
          </p:nvSpPr>
          <p:spPr bwMode="auto">
            <a:xfrm>
              <a:off x="951911" y="78712"/>
              <a:ext cx="484790" cy="45217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0" name="TextBox 9">
            <a:extLst>
              <a:ext uri="{FF2B5EF4-FFF2-40B4-BE49-F238E27FC236}">
                <a16:creationId xmlns:a16="http://schemas.microsoft.com/office/drawing/2014/main" id="{C9E4906E-F730-3E4B-B106-4FCBD86A2F36}"/>
              </a:ext>
            </a:extLst>
          </p:cNvPr>
          <p:cNvSpPr txBox="1"/>
          <p:nvPr/>
        </p:nvSpPr>
        <p:spPr>
          <a:xfrm>
            <a:off x="0" y="6233425"/>
            <a:ext cx="5455148" cy="646331"/>
          </a:xfrm>
          <a:prstGeom prst="rect">
            <a:avLst/>
          </a:prstGeom>
          <a:noFill/>
        </p:spPr>
        <p:txBody>
          <a:bodyPr wrap="none" rtlCol="0">
            <a:spAutoFit/>
          </a:bodyPr>
          <a:lstStyle/>
          <a:p>
            <a:r>
              <a:rPr lang="en-US" dirty="0"/>
              <a:t>Latest version (</a:t>
            </a:r>
            <a:r>
              <a:rPr lang="en-US" dirty="0" err="1"/>
              <a:t>pTools</a:t>
            </a:r>
            <a:r>
              <a:rPr lang="en-US" dirty="0"/>
              <a:t> v1.0.1): </a:t>
            </a:r>
            <a:r>
              <a:rPr lang="en-US" dirty="0">
                <a:hlinkClick r:id="rId3"/>
              </a:rPr>
              <a:t>http://privaseq3.gersteinlab.org/download</a:t>
            </a:r>
            <a:endParaRPr lang="en-US" dirty="0"/>
          </a:p>
          <a:p>
            <a:r>
              <a:rPr lang="en-US" dirty="0"/>
              <a:t>Development: </a:t>
            </a:r>
            <a:r>
              <a:rPr lang="en-US" dirty="0">
                <a:hlinkClick r:id="rId4"/>
              </a:rPr>
              <a:t>https://github.com/ENCODE-DCC/ptools</a:t>
            </a:r>
            <a:endParaRPr lang="en-US" dirty="0"/>
          </a:p>
          <a:p>
            <a:r>
              <a:rPr lang="en-US" dirty="0"/>
              <a:t>Test files: </a:t>
            </a:r>
            <a:r>
              <a:rPr lang="en-US" dirty="0">
                <a:hlinkClick r:id="rId5"/>
              </a:rPr>
              <a:t>http://privaseq3.gersteinlab.org/data</a:t>
            </a:r>
            <a:endParaRPr lang="en-US" dirty="0"/>
          </a:p>
        </p:txBody>
      </p:sp>
      <p:sp>
        <p:nvSpPr>
          <p:cNvPr id="2" name="Title 1">
            <a:extLst>
              <a:ext uri="{FF2B5EF4-FFF2-40B4-BE49-F238E27FC236}">
                <a16:creationId xmlns:a16="http://schemas.microsoft.com/office/drawing/2014/main" id="{E634A69E-82D5-5A43-9725-42F8DE96E1ED}"/>
              </a:ext>
            </a:extLst>
          </p:cNvPr>
          <p:cNvSpPr>
            <a:spLocks noGrp="1"/>
          </p:cNvSpPr>
          <p:nvPr>
            <p:ph type="title"/>
          </p:nvPr>
        </p:nvSpPr>
        <p:spPr>
          <a:xfrm>
            <a:off x="685800" y="-27394"/>
            <a:ext cx="7772400" cy="1143000"/>
          </a:xfrm>
        </p:spPr>
        <p:txBody>
          <a:bodyPr/>
          <a:lstStyle/>
          <a:p>
            <a:r>
              <a:rPr lang="en-US" dirty="0"/>
              <a:t>Practical Software for Sanitizing a BAM, </a:t>
            </a:r>
            <a:br>
              <a:rPr lang="en-US" dirty="0"/>
            </a:br>
            <a:r>
              <a:rPr lang="en-US" dirty="0"/>
              <a:t>creating a </a:t>
            </a:r>
            <a:r>
              <a:rPr lang="en-US" dirty="0" err="1"/>
              <a:t>pBAM</a:t>
            </a:r>
            <a:r>
              <a:rPr lang="en-US" dirty="0"/>
              <a:t> and small “.diff” file</a:t>
            </a:r>
          </a:p>
        </p:txBody>
      </p:sp>
    </p:spTree>
    <p:extLst>
      <p:ext uri="{BB962C8B-B14F-4D97-AF65-F5344CB8AC3E}">
        <p14:creationId xmlns:p14="http://schemas.microsoft.com/office/powerpoint/2010/main" val="4177862070"/>
      </p:ext>
    </p:extLst>
  </p:cSld>
  <p:clrMapOvr>
    <a:masterClrMapping/>
  </p:clrMapOvr>
  <p:transition advTm="58154"/>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8" name="Rectangle 7">
            <a:extLst>
              <a:ext uri="{FF2B5EF4-FFF2-40B4-BE49-F238E27FC236}">
                <a16:creationId xmlns:a16="http://schemas.microsoft.com/office/drawing/2014/main" id="{BFA60797-4236-A245-A518-D15C93E1BFCF}"/>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
        <p:nvSpPr>
          <p:cNvPr id="2" name="TextBox 1">
            <a:extLst>
              <a:ext uri="{FF2B5EF4-FFF2-40B4-BE49-F238E27FC236}">
                <a16:creationId xmlns:a16="http://schemas.microsoft.com/office/drawing/2014/main" id="{64AE7959-0570-2E4B-9C6D-81E6D1CA63C2}"/>
              </a:ext>
            </a:extLst>
          </p:cNvPr>
          <p:cNvSpPr txBox="1"/>
          <p:nvPr/>
        </p:nvSpPr>
        <p:spPr>
          <a:xfrm>
            <a:off x="2435764" y="449037"/>
            <a:ext cx="4400564" cy="323165"/>
          </a:xfrm>
          <a:prstGeom prst="rect">
            <a:avLst/>
          </a:prstGeom>
          <a:noFill/>
        </p:spPr>
        <p:txBody>
          <a:bodyPr wrap="none" rtlCol="0">
            <a:spAutoFit/>
          </a:bodyPr>
          <a:lstStyle/>
          <a:p>
            <a:r>
              <a:rPr lang="en-US" sz="1500" dirty="0"/>
              <a:t>(numerical bounds relating privacy and utility)</a:t>
            </a:r>
          </a:p>
        </p:txBody>
      </p:sp>
      <p:pic>
        <p:nvPicPr>
          <p:cNvPr id="7" name="Picture 6">
            <a:extLst>
              <a:ext uri="{FF2B5EF4-FFF2-40B4-BE49-F238E27FC236}">
                <a16:creationId xmlns:a16="http://schemas.microsoft.com/office/drawing/2014/main" id="{0AEF2958-CD6D-6F49-9C08-61909C9CE880}"/>
              </a:ext>
            </a:extLst>
          </p:cNvPr>
          <p:cNvPicPr>
            <a:picLocks noChangeAspect="1"/>
          </p:cNvPicPr>
          <p:nvPr/>
        </p:nvPicPr>
        <p:blipFill>
          <a:blip r:embed="rId2"/>
          <a:stretch>
            <a:fillRect/>
          </a:stretch>
        </p:blipFill>
        <p:spPr>
          <a:xfrm>
            <a:off x="2390252" y="1404885"/>
            <a:ext cx="4343400" cy="571500"/>
          </a:xfrm>
          <a:prstGeom prst="rect">
            <a:avLst/>
          </a:prstGeom>
        </p:spPr>
      </p:pic>
      <p:pic>
        <p:nvPicPr>
          <p:cNvPr id="12" name="Picture 11">
            <a:extLst>
              <a:ext uri="{FF2B5EF4-FFF2-40B4-BE49-F238E27FC236}">
                <a16:creationId xmlns:a16="http://schemas.microsoft.com/office/drawing/2014/main" id="{4C261ED8-0F3D-884F-9D80-DE78A5AE3A45}"/>
              </a:ext>
            </a:extLst>
          </p:cNvPr>
          <p:cNvPicPr>
            <a:picLocks noChangeAspect="1"/>
          </p:cNvPicPr>
          <p:nvPr/>
        </p:nvPicPr>
        <p:blipFill>
          <a:blip r:embed="rId3"/>
          <a:stretch>
            <a:fillRect/>
          </a:stretch>
        </p:blipFill>
        <p:spPr>
          <a:xfrm>
            <a:off x="3380822" y="3020972"/>
            <a:ext cx="5390347" cy="3581586"/>
          </a:xfrm>
          <a:prstGeom prst="rect">
            <a:avLst/>
          </a:prstGeom>
        </p:spPr>
      </p:pic>
      <p:cxnSp>
        <p:nvCxnSpPr>
          <p:cNvPr id="14" name="Straight Arrow Connector 13">
            <a:extLst>
              <a:ext uri="{FF2B5EF4-FFF2-40B4-BE49-F238E27FC236}">
                <a16:creationId xmlns:a16="http://schemas.microsoft.com/office/drawing/2014/main" id="{99BB3BB4-5270-9542-BE50-C994BFE37010}"/>
              </a:ext>
            </a:extLst>
          </p:cNvPr>
          <p:cNvCxnSpPr/>
          <p:nvPr/>
        </p:nvCxnSpPr>
        <p:spPr bwMode="auto">
          <a:xfrm flipH="1">
            <a:off x="2390252" y="1808703"/>
            <a:ext cx="403190" cy="301450"/>
          </a:xfrm>
          <a:prstGeom prst="straightConnector1">
            <a:avLst/>
          </a:prstGeom>
          <a:noFill/>
          <a:ln w="12700" cap="flat" cmpd="sng" algn="ctr">
            <a:solidFill>
              <a:schemeClr val="tx1"/>
            </a:solidFill>
            <a:prstDash val="solid"/>
            <a:round/>
            <a:headEnd type="none" w="sm" len="sm"/>
            <a:tailEnd type="triangle"/>
          </a:ln>
          <a:effectLst/>
        </p:spPr>
      </p:cxnSp>
      <p:sp>
        <p:nvSpPr>
          <p:cNvPr id="15" name="TextBox 14">
            <a:extLst>
              <a:ext uri="{FF2B5EF4-FFF2-40B4-BE49-F238E27FC236}">
                <a16:creationId xmlns:a16="http://schemas.microsoft.com/office/drawing/2014/main" id="{DF12AFE1-00EA-1D4E-B6FB-3A05462FAB34}"/>
              </a:ext>
            </a:extLst>
          </p:cNvPr>
          <p:cNvSpPr txBox="1"/>
          <p:nvPr/>
        </p:nvSpPr>
        <p:spPr>
          <a:xfrm>
            <a:off x="1587640" y="2081142"/>
            <a:ext cx="1380506" cy="276999"/>
          </a:xfrm>
          <a:prstGeom prst="rect">
            <a:avLst/>
          </a:prstGeom>
          <a:noFill/>
        </p:spPr>
        <p:txBody>
          <a:bodyPr wrap="none" rtlCol="0">
            <a:spAutoFit/>
          </a:bodyPr>
          <a:lstStyle/>
          <a:p>
            <a:r>
              <a:rPr lang="en-US" dirty="0">
                <a:solidFill>
                  <a:srgbClr val="FF0000"/>
                </a:solidFill>
              </a:rPr>
              <a:t>utility parameter</a:t>
            </a:r>
          </a:p>
        </p:txBody>
      </p:sp>
      <p:cxnSp>
        <p:nvCxnSpPr>
          <p:cNvPr id="17" name="Straight Arrow Connector 16">
            <a:extLst>
              <a:ext uri="{FF2B5EF4-FFF2-40B4-BE49-F238E27FC236}">
                <a16:creationId xmlns:a16="http://schemas.microsoft.com/office/drawing/2014/main" id="{1AB23ECF-2BEB-884F-8C99-2058EF195665}"/>
              </a:ext>
            </a:extLst>
          </p:cNvPr>
          <p:cNvCxnSpPr/>
          <p:nvPr/>
        </p:nvCxnSpPr>
        <p:spPr bwMode="auto">
          <a:xfrm>
            <a:off x="3326005" y="1808703"/>
            <a:ext cx="0" cy="823965"/>
          </a:xfrm>
          <a:prstGeom prst="straightConnector1">
            <a:avLst/>
          </a:prstGeom>
          <a:noFill/>
          <a:ln w="12700" cap="flat" cmpd="sng" algn="ctr">
            <a:solidFill>
              <a:schemeClr val="tx1"/>
            </a:solidFill>
            <a:prstDash val="solid"/>
            <a:round/>
            <a:headEnd type="none" w="sm" len="sm"/>
            <a:tailEnd type="triangle"/>
          </a:ln>
          <a:effectLst/>
        </p:spPr>
      </p:cxnSp>
      <p:sp>
        <p:nvSpPr>
          <p:cNvPr id="18" name="TextBox 17">
            <a:extLst>
              <a:ext uri="{FF2B5EF4-FFF2-40B4-BE49-F238E27FC236}">
                <a16:creationId xmlns:a16="http://schemas.microsoft.com/office/drawing/2014/main" id="{BE2E5EA4-3F23-5B4E-9769-C77C045B22A5}"/>
              </a:ext>
            </a:extLst>
          </p:cNvPr>
          <p:cNvSpPr txBox="1"/>
          <p:nvPr/>
        </p:nvSpPr>
        <p:spPr>
          <a:xfrm>
            <a:off x="2793442" y="2559307"/>
            <a:ext cx="1048685" cy="461665"/>
          </a:xfrm>
          <a:prstGeom prst="rect">
            <a:avLst/>
          </a:prstGeom>
          <a:noFill/>
        </p:spPr>
        <p:txBody>
          <a:bodyPr wrap="none" rtlCol="0">
            <a:spAutoFit/>
          </a:bodyPr>
          <a:lstStyle/>
          <a:p>
            <a:pPr algn="ctr"/>
            <a:r>
              <a:rPr lang="en-US" dirty="0">
                <a:solidFill>
                  <a:srgbClr val="FF0000"/>
                </a:solidFill>
              </a:rPr>
              <a:t>length of </a:t>
            </a:r>
          </a:p>
          <a:p>
            <a:pPr algn="ctr"/>
            <a:r>
              <a:rPr lang="en-US" dirty="0">
                <a:solidFill>
                  <a:srgbClr val="FF0000"/>
                </a:solidFill>
              </a:rPr>
              <a:t>the genome</a:t>
            </a:r>
          </a:p>
        </p:txBody>
      </p:sp>
      <p:cxnSp>
        <p:nvCxnSpPr>
          <p:cNvPr id="20" name="Straight Arrow Connector 19">
            <a:extLst>
              <a:ext uri="{FF2B5EF4-FFF2-40B4-BE49-F238E27FC236}">
                <a16:creationId xmlns:a16="http://schemas.microsoft.com/office/drawing/2014/main" id="{7C19878C-AB1F-BF4B-B067-6F99F4E3E34E}"/>
              </a:ext>
            </a:extLst>
          </p:cNvPr>
          <p:cNvCxnSpPr/>
          <p:nvPr/>
        </p:nvCxnSpPr>
        <p:spPr bwMode="auto">
          <a:xfrm flipV="1">
            <a:off x="3727939" y="1312566"/>
            <a:ext cx="0" cy="285750"/>
          </a:xfrm>
          <a:prstGeom prst="straightConnector1">
            <a:avLst/>
          </a:prstGeom>
          <a:noFill/>
          <a:ln w="12700" cap="flat" cmpd="sng" algn="ctr">
            <a:solidFill>
              <a:schemeClr val="tx1"/>
            </a:solidFill>
            <a:prstDash val="solid"/>
            <a:round/>
            <a:headEnd type="none" w="sm" len="sm"/>
            <a:tailEnd type="triangle"/>
          </a:ln>
          <a:effectLst/>
        </p:spPr>
      </p:cxnSp>
      <p:sp>
        <p:nvSpPr>
          <p:cNvPr id="21" name="TextBox 20">
            <a:extLst>
              <a:ext uri="{FF2B5EF4-FFF2-40B4-BE49-F238E27FC236}">
                <a16:creationId xmlns:a16="http://schemas.microsoft.com/office/drawing/2014/main" id="{0C00C801-7155-C34F-8470-A18C49425421}"/>
              </a:ext>
            </a:extLst>
          </p:cNvPr>
          <p:cNvSpPr txBox="1"/>
          <p:nvPr/>
        </p:nvSpPr>
        <p:spPr>
          <a:xfrm>
            <a:off x="3220428" y="1111678"/>
            <a:ext cx="1015021" cy="276999"/>
          </a:xfrm>
          <a:prstGeom prst="rect">
            <a:avLst/>
          </a:prstGeom>
          <a:noFill/>
        </p:spPr>
        <p:txBody>
          <a:bodyPr wrap="none" rtlCol="0">
            <a:spAutoFit/>
          </a:bodyPr>
          <a:lstStyle/>
          <a:p>
            <a:r>
              <a:rPr lang="en-US" dirty="0">
                <a:solidFill>
                  <a:srgbClr val="FF0000"/>
                </a:solidFill>
              </a:rPr>
              <a:t>read length</a:t>
            </a:r>
          </a:p>
        </p:txBody>
      </p:sp>
      <p:cxnSp>
        <p:nvCxnSpPr>
          <p:cNvPr id="23" name="Straight Arrow Connector 22">
            <a:extLst>
              <a:ext uri="{FF2B5EF4-FFF2-40B4-BE49-F238E27FC236}">
                <a16:creationId xmlns:a16="http://schemas.microsoft.com/office/drawing/2014/main" id="{FA03A318-9A4F-FB4D-ABC5-F01AE82672B8}"/>
              </a:ext>
            </a:extLst>
          </p:cNvPr>
          <p:cNvCxnSpPr/>
          <p:nvPr/>
        </p:nvCxnSpPr>
        <p:spPr bwMode="auto">
          <a:xfrm>
            <a:off x="4054579" y="1808703"/>
            <a:ext cx="0" cy="410938"/>
          </a:xfrm>
          <a:prstGeom prst="straightConnector1">
            <a:avLst/>
          </a:prstGeom>
          <a:noFill/>
          <a:ln w="12700" cap="flat" cmpd="sng" algn="ctr">
            <a:solidFill>
              <a:schemeClr val="tx1"/>
            </a:solidFill>
            <a:prstDash val="solid"/>
            <a:round/>
            <a:headEnd type="none" w="sm" len="sm"/>
            <a:tailEnd type="triangle"/>
          </a:ln>
          <a:effectLst/>
        </p:spPr>
      </p:cxnSp>
      <p:sp>
        <p:nvSpPr>
          <p:cNvPr id="24" name="TextBox 23">
            <a:extLst>
              <a:ext uri="{FF2B5EF4-FFF2-40B4-BE49-F238E27FC236}">
                <a16:creationId xmlns:a16="http://schemas.microsoft.com/office/drawing/2014/main" id="{1049390F-2BD0-1844-BAE6-31500FB020D4}"/>
              </a:ext>
            </a:extLst>
          </p:cNvPr>
          <p:cNvSpPr txBox="1"/>
          <p:nvPr/>
        </p:nvSpPr>
        <p:spPr>
          <a:xfrm>
            <a:off x="3636699" y="2177551"/>
            <a:ext cx="925253" cy="461665"/>
          </a:xfrm>
          <a:prstGeom prst="rect">
            <a:avLst/>
          </a:prstGeom>
          <a:noFill/>
        </p:spPr>
        <p:txBody>
          <a:bodyPr wrap="none" rtlCol="0">
            <a:spAutoFit/>
          </a:bodyPr>
          <a:lstStyle/>
          <a:p>
            <a:pPr algn="ctr"/>
            <a:r>
              <a:rPr lang="en-US" dirty="0">
                <a:solidFill>
                  <a:srgbClr val="FF0000"/>
                </a:solidFill>
              </a:rPr>
              <a:t>privacy </a:t>
            </a:r>
          </a:p>
          <a:p>
            <a:pPr algn="ctr"/>
            <a:r>
              <a:rPr lang="en-US" dirty="0">
                <a:solidFill>
                  <a:srgbClr val="FF0000"/>
                </a:solidFill>
              </a:rPr>
              <a:t>parameter</a:t>
            </a:r>
          </a:p>
        </p:txBody>
      </p:sp>
      <p:cxnSp>
        <p:nvCxnSpPr>
          <p:cNvPr id="26" name="Straight Arrow Connector 25">
            <a:extLst>
              <a:ext uri="{FF2B5EF4-FFF2-40B4-BE49-F238E27FC236}">
                <a16:creationId xmlns:a16="http://schemas.microsoft.com/office/drawing/2014/main" id="{B8C993C4-E750-FE41-ABCA-B6F0A014EADC}"/>
              </a:ext>
            </a:extLst>
          </p:cNvPr>
          <p:cNvCxnSpPr>
            <a:endCxn id="7" idx="0"/>
          </p:cNvCxnSpPr>
          <p:nvPr/>
        </p:nvCxnSpPr>
        <p:spPr bwMode="auto">
          <a:xfrm flipV="1">
            <a:off x="4235449" y="1404885"/>
            <a:ext cx="326503" cy="285750"/>
          </a:xfrm>
          <a:prstGeom prst="straightConnector1">
            <a:avLst/>
          </a:prstGeom>
          <a:noFill/>
          <a:ln w="12700" cap="flat" cmpd="sng" algn="ctr">
            <a:solidFill>
              <a:schemeClr val="tx1"/>
            </a:solidFill>
            <a:prstDash val="solid"/>
            <a:round/>
            <a:headEnd type="none" w="sm" len="sm"/>
            <a:tailEnd type="triangle"/>
          </a:ln>
          <a:effectLst/>
        </p:spPr>
      </p:cxnSp>
      <p:sp>
        <p:nvSpPr>
          <p:cNvPr id="28" name="TextBox 27">
            <a:extLst>
              <a:ext uri="{FF2B5EF4-FFF2-40B4-BE49-F238E27FC236}">
                <a16:creationId xmlns:a16="http://schemas.microsoft.com/office/drawing/2014/main" id="{A8C2CEED-BF86-B94A-8808-9CFD43F0B31F}"/>
              </a:ext>
            </a:extLst>
          </p:cNvPr>
          <p:cNvSpPr txBox="1"/>
          <p:nvPr/>
        </p:nvSpPr>
        <p:spPr>
          <a:xfrm>
            <a:off x="4334557" y="1136651"/>
            <a:ext cx="1792478" cy="461665"/>
          </a:xfrm>
          <a:prstGeom prst="rect">
            <a:avLst/>
          </a:prstGeom>
          <a:noFill/>
        </p:spPr>
        <p:txBody>
          <a:bodyPr wrap="none" rtlCol="0">
            <a:spAutoFit/>
          </a:bodyPr>
          <a:lstStyle/>
          <a:p>
            <a:r>
              <a:rPr lang="en-US" dirty="0">
                <a:solidFill>
                  <a:srgbClr val="FF0000"/>
                </a:solidFill>
              </a:rPr>
              <a:t>number of observable</a:t>
            </a:r>
          </a:p>
          <a:p>
            <a:pPr algn="ctr"/>
            <a:r>
              <a:rPr lang="en-US" dirty="0">
                <a:solidFill>
                  <a:srgbClr val="FF0000"/>
                </a:solidFill>
              </a:rPr>
              <a:t>variants</a:t>
            </a:r>
          </a:p>
        </p:txBody>
      </p:sp>
      <p:sp>
        <p:nvSpPr>
          <p:cNvPr id="30" name="Rectangle 29">
            <a:extLst>
              <a:ext uri="{FF2B5EF4-FFF2-40B4-BE49-F238E27FC236}">
                <a16:creationId xmlns:a16="http://schemas.microsoft.com/office/drawing/2014/main" id="{AF9808E8-E58D-4E4B-BA6D-48D62F681B68}"/>
              </a:ext>
            </a:extLst>
          </p:cNvPr>
          <p:cNvSpPr/>
          <p:nvPr/>
        </p:nvSpPr>
        <p:spPr bwMode="auto">
          <a:xfrm>
            <a:off x="4398700" y="1614525"/>
            <a:ext cx="832096" cy="344904"/>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cxnSp>
        <p:nvCxnSpPr>
          <p:cNvPr id="32" name="Straight Arrow Connector 31">
            <a:extLst>
              <a:ext uri="{FF2B5EF4-FFF2-40B4-BE49-F238E27FC236}">
                <a16:creationId xmlns:a16="http://schemas.microsoft.com/office/drawing/2014/main" id="{13FAAEEF-EADF-A144-9DF9-0565CD033AFE}"/>
              </a:ext>
            </a:extLst>
          </p:cNvPr>
          <p:cNvCxnSpPr/>
          <p:nvPr/>
        </p:nvCxnSpPr>
        <p:spPr bwMode="auto">
          <a:xfrm>
            <a:off x="5230796" y="1976385"/>
            <a:ext cx="426426" cy="243256"/>
          </a:xfrm>
          <a:prstGeom prst="straightConnector1">
            <a:avLst/>
          </a:prstGeom>
          <a:noFill/>
          <a:ln w="12700" cap="flat" cmpd="sng" algn="ctr">
            <a:solidFill>
              <a:schemeClr val="tx1"/>
            </a:solidFill>
            <a:prstDash val="solid"/>
            <a:round/>
            <a:headEnd type="none" w="sm" len="sm"/>
            <a:tailEnd type="triangle"/>
          </a:ln>
          <a:effectLst/>
        </p:spPr>
      </p:cxnSp>
      <p:sp>
        <p:nvSpPr>
          <p:cNvPr id="34" name="TextBox 33">
            <a:extLst>
              <a:ext uri="{FF2B5EF4-FFF2-40B4-BE49-F238E27FC236}">
                <a16:creationId xmlns:a16="http://schemas.microsoft.com/office/drawing/2014/main" id="{BCC1C4AC-75D7-E149-942F-D95E86E0CCC9}"/>
              </a:ext>
            </a:extLst>
          </p:cNvPr>
          <p:cNvSpPr txBox="1"/>
          <p:nvPr/>
        </p:nvSpPr>
        <p:spPr>
          <a:xfrm>
            <a:off x="5258345" y="2219641"/>
            <a:ext cx="843501" cy="461665"/>
          </a:xfrm>
          <a:prstGeom prst="rect">
            <a:avLst/>
          </a:prstGeom>
          <a:noFill/>
        </p:spPr>
        <p:txBody>
          <a:bodyPr wrap="none" rtlCol="0">
            <a:spAutoFit/>
          </a:bodyPr>
          <a:lstStyle/>
          <a:p>
            <a:r>
              <a:rPr lang="en-US" dirty="0">
                <a:solidFill>
                  <a:srgbClr val="FF0000"/>
                </a:solidFill>
              </a:rPr>
              <a:t>sanitized</a:t>
            </a:r>
          </a:p>
          <a:p>
            <a:pPr algn="ctr"/>
            <a:r>
              <a:rPr lang="en-US" dirty="0">
                <a:solidFill>
                  <a:srgbClr val="FF0000"/>
                </a:solidFill>
              </a:rPr>
              <a:t>variants</a:t>
            </a:r>
          </a:p>
        </p:txBody>
      </p:sp>
      <p:sp>
        <p:nvSpPr>
          <p:cNvPr id="4" name="TextBox 3">
            <a:extLst>
              <a:ext uri="{FF2B5EF4-FFF2-40B4-BE49-F238E27FC236}">
                <a16:creationId xmlns:a16="http://schemas.microsoft.com/office/drawing/2014/main" id="{8BE24ACF-D0AE-384F-8806-CE085F07E596}"/>
              </a:ext>
            </a:extLst>
          </p:cNvPr>
          <p:cNvSpPr txBox="1"/>
          <p:nvPr/>
        </p:nvSpPr>
        <p:spPr>
          <a:xfrm>
            <a:off x="4210131" y="5469323"/>
            <a:ext cx="1330814" cy="276999"/>
          </a:xfrm>
          <a:prstGeom prst="rect">
            <a:avLst/>
          </a:prstGeom>
          <a:noFill/>
        </p:spPr>
        <p:txBody>
          <a:bodyPr wrap="none" rtlCol="0">
            <a:spAutoFit/>
          </a:bodyPr>
          <a:lstStyle/>
          <a:p>
            <a:r>
              <a:rPr lang="en-US" b="0" dirty="0"/>
              <a:t>Unit = nucleotide</a:t>
            </a:r>
          </a:p>
        </p:txBody>
      </p:sp>
      <p:sp>
        <p:nvSpPr>
          <p:cNvPr id="5" name="TextBox 4">
            <a:extLst>
              <a:ext uri="{FF2B5EF4-FFF2-40B4-BE49-F238E27FC236}">
                <a16:creationId xmlns:a16="http://schemas.microsoft.com/office/drawing/2014/main" id="{5AC6A695-D999-D342-AC15-214AFCC4CB87}"/>
              </a:ext>
            </a:extLst>
          </p:cNvPr>
          <p:cNvSpPr txBox="1"/>
          <p:nvPr/>
        </p:nvSpPr>
        <p:spPr>
          <a:xfrm>
            <a:off x="110101" y="3714241"/>
            <a:ext cx="3346531" cy="3000821"/>
          </a:xfrm>
          <a:prstGeom prst="rect">
            <a:avLst/>
          </a:prstGeom>
          <a:noFill/>
        </p:spPr>
        <p:txBody>
          <a:bodyPr wrap="square" rtlCol="0">
            <a:spAutoFit/>
          </a:bodyPr>
          <a:lstStyle/>
          <a:p>
            <a:pPr marL="171450" indent="-171450">
              <a:buFont typeface="Arial" panose="020B0604020202020204" pitchFamily="34" charset="0"/>
              <a:buChar char="•"/>
            </a:pPr>
            <a:r>
              <a:rPr lang="en-US" sz="1500" b="0" dirty="0"/>
              <a:t>Here we used average number of genotypes per ancestry as t</a:t>
            </a:r>
          </a:p>
          <a:p>
            <a:endParaRPr lang="en-US" sz="1500" b="0" dirty="0"/>
          </a:p>
          <a:p>
            <a:pPr marL="171450" indent="-171450">
              <a:buFont typeface="Arial" panose="020B0604020202020204" pitchFamily="34" charset="0"/>
              <a:buChar char="•"/>
            </a:pPr>
            <a:r>
              <a:rPr lang="en-US" sz="1500" b="0" dirty="0"/>
              <a:t>Extreme case as number of observable variants from a functional genomics BAM &lt;&lt; t</a:t>
            </a:r>
          </a:p>
          <a:p>
            <a:pPr marL="171450" indent="-171450">
              <a:buFont typeface="Arial" panose="020B0604020202020204" pitchFamily="34" charset="0"/>
              <a:buChar char="•"/>
            </a:pPr>
            <a:endParaRPr lang="en-US" sz="1500" b="0" dirty="0"/>
          </a:p>
          <a:p>
            <a:pPr marL="171450" indent="-171450">
              <a:buFont typeface="Arial" panose="020B0604020202020204" pitchFamily="34" charset="0"/>
              <a:buChar char="•"/>
            </a:pPr>
            <a:r>
              <a:rPr lang="en-US" sz="1500" b="0" dirty="0"/>
              <a:t>Assuming a genomic signal profile, we can see how SNPs &amp; indels maximally affect the profile, giving a numerical bounds relating </a:t>
            </a:r>
            <a:r>
              <a:rPr lang="en-US" sz="1500" b="0" dirty="0">
                <a:latin typeface="Symbol" pitchFamily="2" charset="2"/>
              </a:rPr>
              <a:t>d</a:t>
            </a:r>
            <a:r>
              <a:rPr lang="en-US" sz="1500" b="0" dirty="0"/>
              <a:t> &amp; </a:t>
            </a:r>
            <a:r>
              <a:rPr lang="en-US" sz="1500" b="0" dirty="0">
                <a:latin typeface="Symbol" pitchFamily="2" charset="2"/>
              </a:rPr>
              <a:t>e</a:t>
            </a:r>
          </a:p>
          <a:p>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699783490"/>
      </p:ext>
    </p:extLst>
  </p:cSld>
  <p:clrMapOvr>
    <a:masterClrMapping/>
  </p:clrMapOvr>
  <p:transition advTm="3571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2" name="TextBox 1">
            <a:extLst>
              <a:ext uri="{FF2B5EF4-FFF2-40B4-BE49-F238E27FC236}">
                <a16:creationId xmlns:a16="http://schemas.microsoft.com/office/drawing/2014/main" id="{64AE7959-0570-2E4B-9C6D-81E6D1CA63C2}"/>
              </a:ext>
            </a:extLst>
          </p:cNvPr>
          <p:cNvSpPr txBox="1"/>
          <p:nvPr/>
        </p:nvSpPr>
        <p:spPr>
          <a:xfrm>
            <a:off x="3134085" y="390850"/>
            <a:ext cx="2972289" cy="553998"/>
          </a:xfrm>
          <a:prstGeom prst="rect">
            <a:avLst/>
          </a:prstGeom>
          <a:noFill/>
        </p:spPr>
        <p:txBody>
          <a:bodyPr wrap="none" rtlCol="0">
            <a:spAutoFit/>
          </a:bodyPr>
          <a:lstStyle/>
          <a:p>
            <a:r>
              <a:rPr lang="en-US" sz="1500" dirty="0"/>
              <a:t>(empirical utility observations)</a:t>
            </a:r>
          </a:p>
          <a:p>
            <a:pPr algn="ctr"/>
            <a:r>
              <a:rPr lang="en-US" sz="1500" dirty="0"/>
              <a:t>NA12878 RNA-Seq BAM files</a:t>
            </a:r>
          </a:p>
        </p:txBody>
      </p:sp>
      <p:grpSp>
        <p:nvGrpSpPr>
          <p:cNvPr id="7" name="Group 6">
            <a:extLst>
              <a:ext uri="{FF2B5EF4-FFF2-40B4-BE49-F238E27FC236}">
                <a16:creationId xmlns:a16="http://schemas.microsoft.com/office/drawing/2014/main" id="{C05E9836-97F8-9946-BDF9-DF4FDA6FDC4F}"/>
              </a:ext>
            </a:extLst>
          </p:cNvPr>
          <p:cNvGrpSpPr/>
          <p:nvPr/>
        </p:nvGrpSpPr>
        <p:grpSpPr>
          <a:xfrm>
            <a:off x="-75534" y="944848"/>
            <a:ext cx="8250737" cy="5913151"/>
            <a:chOff x="196728" y="944545"/>
            <a:chExt cx="5311090" cy="4132548"/>
          </a:xfrm>
        </p:grpSpPr>
        <p:pic>
          <p:nvPicPr>
            <p:cNvPr id="5" name="Picture 4">
              <a:extLst>
                <a:ext uri="{FF2B5EF4-FFF2-40B4-BE49-F238E27FC236}">
                  <a16:creationId xmlns:a16="http://schemas.microsoft.com/office/drawing/2014/main" id="{D1C7CA5A-C906-1E4E-9BDD-FACF6E905331}"/>
                </a:ext>
              </a:extLst>
            </p:cNvPr>
            <p:cNvPicPr>
              <a:picLocks noChangeAspect="1"/>
            </p:cNvPicPr>
            <p:nvPr/>
          </p:nvPicPr>
          <p:blipFill>
            <a:blip r:embed="rId2"/>
            <a:stretch>
              <a:fillRect/>
            </a:stretch>
          </p:blipFill>
          <p:spPr>
            <a:xfrm>
              <a:off x="196728" y="944545"/>
              <a:ext cx="5311090" cy="4132548"/>
            </a:xfrm>
            <a:prstGeom prst="rect">
              <a:avLst/>
            </a:prstGeom>
          </p:spPr>
        </p:pic>
        <p:sp>
          <p:nvSpPr>
            <p:cNvPr id="6" name="Rectangle 5">
              <a:extLst>
                <a:ext uri="{FF2B5EF4-FFF2-40B4-BE49-F238E27FC236}">
                  <a16:creationId xmlns:a16="http://schemas.microsoft.com/office/drawing/2014/main" id="{60D2899B-A223-DA42-B25F-3B2A0567B1A0}"/>
                </a:ext>
              </a:extLst>
            </p:cNvPr>
            <p:cNvSpPr/>
            <p:nvPr/>
          </p:nvSpPr>
          <p:spPr bwMode="auto">
            <a:xfrm>
              <a:off x="331596" y="944545"/>
              <a:ext cx="221063" cy="231112"/>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3" name="Rectangle 12">
            <a:extLst>
              <a:ext uri="{FF2B5EF4-FFF2-40B4-BE49-F238E27FC236}">
                <a16:creationId xmlns:a16="http://schemas.microsoft.com/office/drawing/2014/main" id="{EC3C0A79-F189-904F-BDBF-FF821C4496C2}"/>
              </a:ext>
            </a:extLst>
          </p:cNvPr>
          <p:cNvSpPr/>
          <p:nvPr/>
        </p:nvSpPr>
        <p:spPr bwMode="auto">
          <a:xfrm>
            <a:off x="8340132" y="910428"/>
            <a:ext cx="184077" cy="858082"/>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4" name="Rectangle 13">
            <a:extLst>
              <a:ext uri="{FF2B5EF4-FFF2-40B4-BE49-F238E27FC236}">
                <a16:creationId xmlns:a16="http://schemas.microsoft.com/office/drawing/2014/main" id="{68B4DD66-6499-4848-B929-DDDB3E0BBC0D}"/>
              </a:ext>
            </a:extLst>
          </p:cNvPr>
          <p:cNvSpPr/>
          <p:nvPr/>
        </p:nvSpPr>
        <p:spPr bwMode="auto">
          <a:xfrm>
            <a:off x="5436202" y="910428"/>
            <a:ext cx="200923" cy="26522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 name="TextBox 2">
            <a:extLst>
              <a:ext uri="{FF2B5EF4-FFF2-40B4-BE49-F238E27FC236}">
                <a16:creationId xmlns:a16="http://schemas.microsoft.com/office/drawing/2014/main" id="{041AEC4C-D958-FE47-962B-B5CFA3DD1DCE}"/>
              </a:ext>
            </a:extLst>
          </p:cNvPr>
          <p:cNvSpPr txBox="1"/>
          <p:nvPr/>
        </p:nvSpPr>
        <p:spPr>
          <a:xfrm>
            <a:off x="6629989" y="1203539"/>
            <a:ext cx="2381934" cy="461665"/>
          </a:xfrm>
          <a:prstGeom prst="rect">
            <a:avLst/>
          </a:prstGeom>
          <a:noFill/>
        </p:spPr>
        <p:txBody>
          <a:bodyPr wrap="none" rtlCol="0">
            <a:spAutoFit/>
          </a:bodyPr>
          <a:lstStyle/>
          <a:p>
            <a:pPr algn="r"/>
            <a:r>
              <a:rPr lang="en-US" dirty="0">
                <a:solidFill>
                  <a:srgbClr val="E452C6"/>
                </a:solidFill>
              </a:rPr>
              <a:t>Variation between replicates</a:t>
            </a:r>
          </a:p>
          <a:p>
            <a:pPr algn="r"/>
            <a:r>
              <a:rPr lang="en-US" dirty="0">
                <a:solidFill>
                  <a:srgbClr val="00B0F0"/>
                </a:solidFill>
              </a:rPr>
              <a:t>Variation between BAM-</a:t>
            </a:r>
            <a:r>
              <a:rPr lang="en-US" dirty="0" err="1">
                <a:solidFill>
                  <a:srgbClr val="00B0F0"/>
                </a:solidFill>
              </a:rPr>
              <a:t>pBAM</a:t>
            </a:r>
            <a:endParaRPr lang="en-US" dirty="0">
              <a:solidFill>
                <a:srgbClr val="00B0F0"/>
              </a:solidFill>
            </a:endParaRPr>
          </a:p>
        </p:txBody>
      </p:sp>
      <p:sp>
        <p:nvSpPr>
          <p:cNvPr id="8" name="Rectangle 7">
            <a:extLst>
              <a:ext uri="{FF2B5EF4-FFF2-40B4-BE49-F238E27FC236}">
                <a16:creationId xmlns:a16="http://schemas.microsoft.com/office/drawing/2014/main" id="{BFA60797-4236-A245-A518-D15C93E1BFCF}"/>
              </a:ext>
            </a:extLst>
          </p:cNvPr>
          <p:cNvSpPr/>
          <p:nvPr/>
        </p:nvSpPr>
        <p:spPr>
          <a:xfrm>
            <a:off x="6892432" y="2002168"/>
            <a:ext cx="2119491" cy="261610"/>
          </a:xfrm>
          <a:prstGeom prst="rect">
            <a:avLst/>
          </a:prstGeom>
        </p:spPr>
        <p:txBody>
          <a:bodyPr wrap="none">
            <a:spAutoFit/>
          </a:bodyPr>
          <a:lstStyle/>
          <a:p>
            <a:pPr algn="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148820876"/>
      </p:ext>
    </p:extLst>
  </p:cSld>
  <p:clrMapOvr>
    <a:masterClrMapping/>
  </p:clrMapOvr>
  <p:transition advTm="59405"/>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899722E-1F95-674D-B447-E581329A107B}"/>
              </a:ext>
            </a:extLst>
          </p:cNvPr>
          <p:cNvPicPr>
            <a:picLocks noChangeAspect="1"/>
          </p:cNvPicPr>
          <p:nvPr/>
        </p:nvPicPr>
        <p:blipFill rotWithShape="1">
          <a:blip r:embed="rId2"/>
          <a:srcRect t="4626" r="3748"/>
          <a:stretch/>
        </p:blipFill>
        <p:spPr>
          <a:xfrm>
            <a:off x="196729" y="1066953"/>
            <a:ext cx="5104736" cy="5701362"/>
          </a:xfrm>
          <a:prstGeom prst="rect">
            <a:avLst/>
          </a:prstGeom>
        </p:spPr>
      </p:pic>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8" name="Rectangle 7">
            <a:extLst>
              <a:ext uri="{FF2B5EF4-FFF2-40B4-BE49-F238E27FC236}">
                <a16:creationId xmlns:a16="http://schemas.microsoft.com/office/drawing/2014/main" id="{BFA60797-4236-A245-A518-D15C93E1BFCF}"/>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
        <p:nvSpPr>
          <p:cNvPr id="2" name="TextBox 1">
            <a:extLst>
              <a:ext uri="{FF2B5EF4-FFF2-40B4-BE49-F238E27FC236}">
                <a16:creationId xmlns:a16="http://schemas.microsoft.com/office/drawing/2014/main" id="{64AE7959-0570-2E4B-9C6D-81E6D1CA63C2}"/>
              </a:ext>
            </a:extLst>
          </p:cNvPr>
          <p:cNvSpPr txBox="1"/>
          <p:nvPr/>
        </p:nvSpPr>
        <p:spPr>
          <a:xfrm>
            <a:off x="3134085" y="390850"/>
            <a:ext cx="2972289" cy="553998"/>
          </a:xfrm>
          <a:prstGeom prst="rect">
            <a:avLst/>
          </a:prstGeom>
          <a:noFill/>
        </p:spPr>
        <p:txBody>
          <a:bodyPr wrap="none" rtlCol="0">
            <a:spAutoFit/>
          </a:bodyPr>
          <a:lstStyle/>
          <a:p>
            <a:r>
              <a:rPr lang="en-US" sz="1500" dirty="0"/>
              <a:t>(empirical utility observations)</a:t>
            </a:r>
          </a:p>
          <a:p>
            <a:pPr algn="ctr"/>
            <a:r>
              <a:rPr lang="en-US" sz="1500" dirty="0"/>
              <a:t>NA12878 RNA-Seq BAM files</a:t>
            </a:r>
          </a:p>
        </p:txBody>
      </p:sp>
      <p:sp>
        <p:nvSpPr>
          <p:cNvPr id="13" name="Rectangle 12">
            <a:extLst>
              <a:ext uri="{FF2B5EF4-FFF2-40B4-BE49-F238E27FC236}">
                <a16:creationId xmlns:a16="http://schemas.microsoft.com/office/drawing/2014/main" id="{EC3C0A79-F189-904F-BDBF-FF821C4496C2}"/>
              </a:ext>
            </a:extLst>
          </p:cNvPr>
          <p:cNvSpPr/>
          <p:nvPr/>
        </p:nvSpPr>
        <p:spPr bwMode="auto">
          <a:xfrm>
            <a:off x="8340132" y="910428"/>
            <a:ext cx="184077" cy="858082"/>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4" name="Rectangle 13">
            <a:extLst>
              <a:ext uri="{FF2B5EF4-FFF2-40B4-BE49-F238E27FC236}">
                <a16:creationId xmlns:a16="http://schemas.microsoft.com/office/drawing/2014/main" id="{68B4DD66-6499-4848-B929-DDDB3E0BBC0D}"/>
              </a:ext>
            </a:extLst>
          </p:cNvPr>
          <p:cNvSpPr/>
          <p:nvPr/>
        </p:nvSpPr>
        <p:spPr bwMode="auto">
          <a:xfrm>
            <a:off x="5436202" y="910428"/>
            <a:ext cx="200923" cy="26522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6" name="TextBox 15">
            <a:extLst>
              <a:ext uri="{FF2B5EF4-FFF2-40B4-BE49-F238E27FC236}">
                <a16:creationId xmlns:a16="http://schemas.microsoft.com/office/drawing/2014/main" id="{E7DC6CFD-010C-3F49-867A-893311CD0FB3}"/>
              </a:ext>
            </a:extLst>
          </p:cNvPr>
          <p:cNvSpPr txBox="1"/>
          <p:nvPr/>
        </p:nvSpPr>
        <p:spPr>
          <a:xfrm>
            <a:off x="7118460" y="1500331"/>
            <a:ext cx="954107" cy="276999"/>
          </a:xfrm>
          <a:prstGeom prst="rect">
            <a:avLst/>
          </a:prstGeom>
          <a:noFill/>
        </p:spPr>
        <p:txBody>
          <a:bodyPr wrap="none" rtlCol="0">
            <a:spAutoFit/>
          </a:bodyPr>
          <a:lstStyle/>
          <a:p>
            <a:r>
              <a:rPr lang="en-US" dirty="0"/>
              <a:t>Gene level</a:t>
            </a:r>
          </a:p>
        </p:txBody>
      </p:sp>
      <p:sp>
        <p:nvSpPr>
          <p:cNvPr id="3" name="TextBox 2">
            <a:extLst>
              <a:ext uri="{FF2B5EF4-FFF2-40B4-BE49-F238E27FC236}">
                <a16:creationId xmlns:a16="http://schemas.microsoft.com/office/drawing/2014/main" id="{041AEC4C-D958-FE47-962B-B5CFA3DD1DCE}"/>
              </a:ext>
            </a:extLst>
          </p:cNvPr>
          <p:cNvSpPr txBox="1"/>
          <p:nvPr/>
        </p:nvSpPr>
        <p:spPr>
          <a:xfrm>
            <a:off x="6404546" y="2102230"/>
            <a:ext cx="2381934" cy="461665"/>
          </a:xfrm>
          <a:prstGeom prst="rect">
            <a:avLst/>
          </a:prstGeom>
          <a:noFill/>
        </p:spPr>
        <p:txBody>
          <a:bodyPr wrap="none" rtlCol="0">
            <a:spAutoFit/>
          </a:bodyPr>
          <a:lstStyle/>
          <a:p>
            <a:r>
              <a:rPr lang="en-US" dirty="0">
                <a:solidFill>
                  <a:srgbClr val="E452C6"/>
                </a:solidFill>
              </a:rPr>
              <a:t>Variation between replicates</a:t>
            </a:r>
          </a:p>
          <a:p>
            <a:r>
              <a:rPr lang="en-US" dirty="0">
                <a:solidFill>
                  <a:srgbClr val="00B0F0"/>
                </a:solidFill>
              </a:rPr>
              <a:t>Variation between BAM-</a:t>
            </a:r>
            <a:r>
              <a:rPr lang="en-US" dirty="0" err="1">
                <a:solidFill>
                  <a:srgbClr val="00B0F0"/>
                </a:solidFill>
              </a:rPr>
              <a:t>pBAM</a:t>
            </a:r>
            <a:endParaRPr lang="en-US" dirty="0">
              <a:solidFill>
                <a:srgbClr val="00B0F0"/>
              </a:solidFill>
            </a:endParaRPr>
          </a:p>
        </p:txBody>
      </p:sp>
    </p:spTree>
    <p:extLst>
      <p:ext uri="{BB962C8B-B14F-4D97-AF65-F5344CB8AC3E}">
        <p14:creationId xmlns:p14="http://schemas.microsoft.com/office/powerpoint/2010/main" val="1336867185"/>
      </p:ext>
    </p:extLst>
  </p:cSld>
  <p:clrMapOvr>
    <a:masterClrMapping/>
  </p:clrMapOvr>
  <p:transition advTm="59405"/>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96729" y="0"/>
            <a:ext cx="8947277" cy="477054"/>
          </a:xfrm>
          <a:prstGeom prst="rect">
            <a:avLst/>
          </a:prstGeom>
        </p:spPr>
        <p:txBody>
          <a:bodyPr wrap="square">
            <a:spAutoFit/>
          </a:bodyPr>
          <a:lstStyle/>
          <a:p>
            <a:pPr algn="ctr"/>
            <a:r>
              <a:rPr lang="en-US" sz="2500" dirty="0">
                <a:solidFill>
                  <a:schemeClr val="accent6">
                    <a:lumMod val="75000"/>
                  </a:schemeClr>
                </a:solidFill>
              </a:rPr>
              <a:t>Privacy-preserving Binary Alignment Mapping (</a:t>
            </a:r>
            <a:r>
              <a:rPr lang="en-US" sz="2500" dirty="0" err="1">
                <a:solidFill>
                  <a:schemeClr val="accent6">
                    <a:lumMod val="75000"/>
                  </a:schemeClr>
                </a:solidFill>
              </a:rPr>
              <a:t>pBAM</a:t>
            </a:r>
            <a:r>
              <a:rPr lang="en-US" sz="2500" dirty="0">
                <a:solidFill>
                  <a:schemeClr val="accent6">
                    <a:lumMod val="75000"/>
                  </a:schemeClr>
                </a:solidFill>
              </a:rPr>
              <a:t>)</a:t>
            </a:r>
          </a:p>
        </p:txBody>
      </p:sp>
      <p:sp>
        <p:nvSpPr>
          <p:cNvPr id="8" name="Rectangle 7">
            <a:extLst>
              <a:ext uri="{FF2B5EF4-FFF2-40B4-BE49-F238E27FC236}">
                <a16:creationId xmlns:a16="http://schemas.microsoft.com/office/drawing/2014/main" id="{BFA60797-4236-A245-A518-D15C93E1BFCF}"/>
              </a:ext>
            </a:extLst>
          </p:cNvPr>
          <p:cNvSpPr/>
          <p:nvPr/>
        </p:nvSpPr>
        <p:spPr>
          <a:xfrm>
            <a:off x="6535768" y="6583511"/>
            <a:ext cx="2119491"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Cell,  in press</a:t>
            </a:r>
            <a:r>
              <a:rPr lang="en-US" altLang="ja-JP" sz="1100" dirty="0">
                <a:solidFill>
                  <a:srgbClr val="A6A6A6"/>
                </a:solidFill>
              </a:rPr>
              <a:t>]</a:t>
            </a:r>
            <a:endParaRPr lang="en-US" sz="1100" dirty="0">
              <a:solidFill>
                <a:srgbClr val="A6A6A6"/>
              </a:solidFill>
            </a:endParaRPr>
          </a:p>
        </p:txBody>
      </p:sp>
      <p:sp>
        <p:nvSpPr>
          <p:cNvPr id="2" name="TextBox 1">
            <a:extLst>
              <a:ext uri="{FF2B5EF4-FFF2-40B4-BE49-F238E27FC236}">
                <a16:creationId xmlns:a16="http://schemas.microsoft.com/office/drawing/2014/main" id="{64AE7959-0570-2E4B-9C6D-81E6D1CA63C2}"/>
              </a:ext>
            </a:extLst>
          </p:cNvPr>
          <p:cNvSpPr txBox="1"/>
          <p:nvPr/>
        </p:nvSpPr>
        <p:spPr>
          <a:xfrm>
            <a:off x="3134085" y="390850"/>
            <a:ext cx="3106941" cy="323165"/>
          </a:xfrm>
          <a:prstGeom prst="rect">
            <a:avLst/>
          </a:prstGeom>
          <a:noFill/>
        </p:spPr>
        <p:txBody>
          <a:bodyPr wrap="none" rtlCol="0">
            <a:spAutoFit/>
          </a:bodyPr>
          <a:lstStyle/>
          <a:p>
            <a:r>
              <a:rPr lang="en-US" sz="1500" dirty="0"/>
              <a:t>(grounded in privacy and utility)</a:t>
            </a:r>
          </a:p>
        </p:txBody>
      </p:sp>
      <p:pic>
        <p:nvPicPr>
          <p:cNvPr id="4" name="Picture 3">
            <a:extLst>
              <a:ext uri="{FF2B5EF4-FFF2-40B4-BE49-F238E27FC236}">
                <a16:creationId xmlns:a16="http://schemas.microsoft.com/office/drawing/2014/main" id="{51BBF81A-4667-994D-8A7A-21B6827D8259}"/>
              </a:ext>
            </a:extLst>
          </p:cNvPr>
          <p:cNvPicPr>
            <a:picLocks noChangeAspect="1"/>
          </p:cNvPicPr>
          <p:nvPr/>
        </p:nvPicPr>
        <p:blipFill rotWithShape="1">
          <a:blip r:embed="rId2"/>
          <a:srcRect r="9763"/>
          <a:stretch/>
        </p:blipFill>
        <p:spPr>
          <a:xfrm>
            <a:off x="3363558" y="936305"/>
            <a:ext cx="3762749" cy="5530845"/>
          </a:xfrm>
          <a:prstGeom prst="rect">
            <a:avLst/>
          </a:prstGeom>
        </p:spPr>
      </p:pic>
      <p:sp>
        <p:nvSpPr>
          <p:cNvPr id="11" name="TextBox 10">
            <a:extLst>
              <a:ext uri="{FF2B5EF4-FFF2-40B4-BE49-F238E27FC236}">
                <a16:creationId xmlns:a16="http://schemas.microsoft.com/office/drawing/2014/main" id="{BAC8386D-2E7E-5D4F-BF28-6A1D6FD9A353}"/>
              </a:ext>
            </a:extLst>
          </p:cNvPr>
          <p:cNvSpPr txBox="1"/>
          <p:nvPr/>
        </p:nvSpPr>
        <p:spPr>
          <a:xfrm>
            <a:off x="196729" y="2503347"/>
            <a:ext cx="3291863" cy="1477328"/>
          </a:xfrm>
          <a:prstGeom prst="rect">
            <a:avLst/>
          </a:prstGeom>
          <a:noFill/>
        </p:spPr>
        <p:txBody>
          <a:bodyPr wrap="none" rtlCol="0">
            <a:spAutoFit/>
          </a:bodyPr>
          <a:lstStyle/>
          <a:p>
            <a:pPr marL="171450" indent="-171450">
              <a:buFont typeface="Arial" panose="020B0604020202020204" pitchFamily="34" charset="0"/>
              <a:buChar char="•"/>
            </a:pPr>
            <a:r>
              <a:rPr lang="en-US" b="0" dirty="0"/>
              <a:t>Unit = nucleotide (signal track)</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NA12878 RNA-Seq data</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Test the </a:t>
            </a:r>
            <a:r>
              <a:rPr lang="en-US" sz="1500" b="0" dirty="0"/>
              <a:t>privacy</a:t>
            </a:r>
            <a:r>
              <a:rPr lang="en-US" b="0" dirty="0"/>
              <a:t> for each level of masking</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0" dirty="0"/>
              <a:t>Measure the </a:t>
            </a:r>
            <a:r>
              <a:rPr lang="en-US" sz="1500" b="0" dirty="0"/>
              <a:t>error</a:t>
            </a:r>
            <a:r>
              <a:rPr lang="en-US" b="0" dirty="0"/>
              <a:t> introduced</a:t>
            </a:r>
          </a:p>
        </p:txBody>
      </p:sp>
      <p:sp>
        <p:nvSpPr>
          <p:cNvPr id="13" name="TextBox 12">
            <a:extLst>
              <a:ext uri="{FF2B5EF4-FFF2-40B4-BE49-F238E27FC236}">
                <a16:creationId xmlns:a16="http://schemas.microsoft.com/office/drawing/2014/main" id="{1CAB50DF-5F19-144A-B20B-62D5433C38D5}"/>
              </a:ext>
            </a:extLst>
          </p:cNvPr>
          <p:cNvSpPr txBox="1"/>
          <p:nvPr/>
        </p:nvSpPr>
        <p:spPr>
          <a:xfrm>
            <a:off x="6988661" y="957822"/>
            <a:ext cx="412292" cy="215444"/>
          </a:xfrm>
          <a:prstGeom prst="rect">
            <a:avLst/>
          </a:prstGeom>
          <a:noFill/>
        </p:spPr>
        <p:txBody>
          <a:bodyPr wrap="none" rtlCol="0">
            <a:spAutoFit/>
          </a:bodyPr>
          <a:lstStyle/>
          <a:p>
            <a:r>
              <a:rPr lang="en-US" sz="800" b="0" dirty="0">
                <a:solidFill>
                  <a:srgbClr val="00B0F0"/>
                </a:solidFill>
              </a:rPr>
              <a:t>x10</a:t>
            </a:r>
            <a:r>
              <a:rPr lang="en-US" sz="800" b="0" baseline="30000" dirty="0">
                <a:solidFill>
                  <a:srgbClr val="00B0F0"/>
                </a:solidFill>
              </a:rPr>
              <a:t>-6</a:t>
            </a:r>
          </a:p>
        </p:txBody>
      </p:sp>
      <p:sp>
        <p:nvSpPr>
          <p:cNvPr id="15" name="TextBox 14">
            <a:extLst>
              <a:ext uri="{FF2B5EF4-FFF2-40B4-BE49-F238E27FC236}">
                <a16:creationId xmlns:a16="http://schemas.microsoft.com/office/drawing/2014/main" id="{B4C84F92-0705-1345-BAC6-6EC1113C516C}"/>
              </a:ext>
            </a:extLst>
          </p:cNvPr>
          <p:cNvSpPr txBox="1"/>
          <p:nvPr/>
        </p:nvSpPr>
        <p:spPr>
          <a:xfrm>
            <a:off x="6988661" y="3395800"/>
            <a:ext cx="412292" cy="215444"/>
          </a:xfrm>
          <a:prstGeom prst="rect">
            <a:avLst/>
          </a:prstGeom>
          <a:noFill/>
        </p:spPr>
        <p:txBody>
          <a:bodyPr wrap="none" rtlCol="0">
            <a:spAutoFit/>
          </a:bodyPr>
          <a:lstStyle/>
          <a:p>
            <a:r>
              <a:rPr lang="en-US" sz="800" b="0" dirty="0">
                <a:solidFill>
                  <a:srgbClr val="00B0F0"/>
                </a:solidFill>
              </a:rPr>
              <a:t>x10</a:t>
            </a:r>
            <a:r>
              <a:rPr lang="en-US" sz="800" b="0" baseline="30000" dirty="0">
                <a:solidFill>
                  <a:srgbClr val="00B0F0"/>
                </a:solidFill>
              </a:rPr>
              <a:t>-6</a:t>
            </a:r>
          </a:p>
        </p:txBody>
      </p:sp>
      <p:pic>
        <p:nvPicPr>
          <p:cNvPr id="16" name="Picture 15">
            <a:extLst>
              <a:ext uri="{FF2B5EF4-FFF2-40B4-BE49-F238E27FC236}">
                <a16:creationId xmlns:a16="http://schemas.microsoft.com/office/drawing/2014/main" id="{2A6D7D0D-797E-2C4C-81C3-E0D7584AEFFC}"/>
              </a:ext>
            </a:extLst>
          </p:cNvPr>
          <p:cNvPicPr>
            <a:picLocks noChangeAspect="1"/>
          </p:cNvPicPr>
          <p:nvPr/>
        </p:nvPicPr>
        <p:blipFill rotWithShape="1">
          <a:blip r:embed="rId2"/>
          <a:srcRect l="90112"/>
          <a:stretch/>
        </p:blipFill>
        <p:spPr>
          <a:xfrm>
            <a:off x="7327262" y="957822"/>
            <a:ext cx="412293" cy="5530845"/>
          </a:xfrm>
          <a:prstGeom prst="rect">
            <a:avLst/>
          </a:prstGeom>
        </p:spPr>
      </p:pic>
      <p:cxnSp>
        <p:nvCxnSpPr>
          <p:cNvPr id="17" name="Straight Arrow Connector 16">
            <a:extLst>
              <a:ext uri="{FF2B5EF4-FFF2-40B4-BE49-F238E27FC236}">
                <a16:creationId xmlns:a16="http://schemas.microsoft.com/office/drawing/2014/main" id="{B40A8E44-0763-D748-A0BE-5A0692F5F066}"/>
              </a:ext>
            </a:extLst>
          </p:cNvPr>
          <p:cNvCxnSpPr/>
          <p:nvPr/>
        </p:nvCxnSpPr>
        <p:spPr bwMode="auto">
          <a:xfrm>
            <a:off x="3955410" y="6250926"/>
            <a:ext cx="3033251" cy="0"/>
          </a:xfrm>
          <a:prstGeom prst="straightConnector1">
            <a:avLst/>
          </a:prstGeom>
          <a:noFill/>
          <a:ln w="12700" cap="flat" cmpd="sng" algn="ctr">
            <a:solidFill>
              <a:schemeClr val="tx1"/>
            </a:solidFill>
            <a:prstDash val="solid"/>
            <a:round/>
            <a:headEnd type="none" w="sm" len="sm"/>
            <a:tailEnd type="triangle"/>
          </a:ln>
          <a:effectLst/>
        </p:spPr>
      </p:cxnSp>
      <p:sp>
        <p:nvSpPr>
          <p:cNvPr id="18" name="TextBox 17">
            <a:extLst>
              <a:ext uri="{FF2B5EF4-FFF2-40B4-BE49-F238E27FC236}">
                <a16:creationId xmlns:a16="http://schemas.microsoft.com/office/drawing/2014/main" id="{BF81C20C-A77C-D848-8829-ECE34B02B470}"/>
              </a:ext>
            </a:extLst>
          </p:cNvPr>
          <p:cNvSpPr txBox="1"/>
          <p:nvPr/>
        </p:nvSpPr>
        <p:spPr>
          <a:xfrm>
            <a:off x="3363558" y="6298262"/>
            <a:ext cx="4116833" cy="276999"/>
          </a:xfrm>
          <a:prstGeom prst="rect">
            <a:avLst/>
          </a:prstGeom>
          <a:noFill/>
        </p:spPr>
        <p:txBody>
          <a:bodyPr wrap="none" rtlCol="0">
            <a:spAutoFit/>
          </a:bodyPr>
          <a:lstStyle/>
          <a:p>
            <a:r>
              <a:rPr lang="en-US" b="0" dirty="0"/>
              <a:t>𝛿 increases as we mask more and more common variants</a:t>
            </a:r>
          </a:p>
        </p:txBody>
      </p:sp>
      <p:sp>
        <p:nvSpPr>
          <p:cNvPr id="20" name="TextBox 19">
            <a:extLst>
              <a:ext uri="{FF2B5EF4-FFF2-40B4-BE49-F238E27FC236}">
                <a16:creationId xmlns:a16="http://schemas.microsoft.com/office/drawing/2014/main" id="{E1AB2C48-8C4A-5C45-A644-84D06914035E}"/>
              </a:ext>
            </a:extLst>
          </p:cNvPr>
          <p:cNvSpPr txBox="1"/>
          <p:nvPr/>
        </p:nvSpPr>
        <p:spPr>
          <a:xfrm rot="16200000">
            <a:off x="6568632" y="3257300"/>
            <a:ext cx="2895344" cy="276999"/>
          </a:xfrm>
          <a:prstGeom prst="rect">
            <a:avLst/>
          </a:prstGeom>
          <a:noFill/>
        </p:spPr>
        <p:txBody>
          <a:bodyPr wrap="square" rtlCol="0">
            <a:spAutoFit/>
          </a:bodyPr>
          <a:lstStyle/>
          <a:p>
            <a:r>
              <a:rPr lang="en-US" b="0" dirty="0"/>
              <a:t>𝜀 decreases as we introduce more error</a:t>
            </a:r>
          </a:p>
        </p:txBody>
      </p:sp>
      <p:cxnSp>
        <p:nvCxnSpPr>
          <p:cNvPr id="21" name="Straight Arrow Connector 20">
            <a:extLst>
              <a:ext uri="{FF2B5EF4-FFF2-40B4-BE49-F238E27FC236}">
                <a16:creationId xmlns:a16="http://schemas.microsoft.com/office/drawing/2014/main" id="{29EB9FA5-ED91-984F-B979-BCDB411F64AC}"/>
              </a:ext>
            </a:extLst>
          </p:cNvPr>
          <p:cNvCxnSpPr>
            <a:cxnSpLocks/>
          </p:cNvCxnSpPr>
          <p:nvPr/>
        </p:nvCxnSpPr>
        <p:spPr bwMode="auto">
          <a:xfrm rot="16200000">
            <a:off x="6267318" y="3407023"/>
            <a:ext cx="3033251" cy="0"/>
          </a:xfrm>
          <a:prstGeom prst="straightConnector1">
            <a:avLst/>
          </a:prstGeom>
          <a:noFill/>
          <a:ln w="12700" cap="flat" cmpd="sng" algn="ctr">
            <a:solidFill>
              <a:schemeClr val="tx1"/>
            </a:solidFill>
            <a:prstDash val="solid"/>
            <a:round/>
            <a:headEnd type="none" w="sm" len="sm"/>
            <a:tailEnd type="triangle"/>
          </a:ln>
          <a:effectLst/>
        </p:spPr>
      </p:cxnSp>
    </p:spTree>
    <p:extLst>
      <p:ext uri="{BB962C8B-B14F-4D97-AF65-F5344CB8AC3E}">
        <p14:creationId xmlns:p14="http://schemas.microsoft.com/office/powerpoint/2010/main" val="2543919639"/>
      </p:ext>
    </p:extLst>
  </p:cSld>
  <p:clrMapOvr>
    <a:masterClrMapping/>
  </p:clrMapOvr>
  <p:transition advTm="8402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2214369789"/>
      </p:ext>
    </p:extLst>
  </p:cSld>
  <p:clrMapOvr>
    <a:masterClrMapping/>
  </p:clrMapOvr>
  <p:transition advTm="14621"/>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612C308-DFA2-B24B-8C8C-3108948D190E}"/>
              </a:ext>
            </a:extLst>
          </p:cNvPr>
          <p:cNvSpPr>
            <a:spLocks noGrp="1" noChangeArrowheads="1"/>
          </p:cNvSpPr>
          <p:nvPr>
            <p:ph type="title"/>
          </p:nvPr>
        </p:nvSpPr>
        <p:spPr>
          <a:xfrm>
            <a:off x="304800" y="3336925"/>
            <a:ext cx="3632200" cy="1143000"/>
          </a:xfrm>
        </p:spPr>
        <p:txBody>
          <a:bodyPr/>
          <a:lstStyle/>
          <a:p>
            <a:r>
              <a:rPr lang="en-US" altLang="en-US">
                <a:ea typeface="ＭＳ Ｐゴシック" panose="020B0600070205080204" pitchFamily="34" charset="-128"/>
              </a:rPr>
              <a:t>The Dilemma</a:t>
            </a:r>
          </a:p>
        </p:txBody>
      </p:sp>
      <p:sp>
        <p:nvSpPr>
          <p:cNvPr id="17410" name="Content Placeholder 2">
            <a:extLst>
              <a:ext uri="{FF2B5EF4-FFF2-40B4-BE49-F238E27FC236}">
                <a16:creationId xmlns:a16="http://schemas.microsoft.com/office/drawing/2014/main" id="{596D9329-6B23-C348-8266-5E1E3DA5A48A}"/>
              </a:ext>
            </a:extLst>
          </p:cNvPr>
          <p:cNvSpPr>
            <a:spLocks noGrp="1" noChangeArrowheads="1"/>
          </p:cNvSpPr>
          <p:nvPr>
            <p:ph idx="1"/>
          </p:nvPr>
        </p:nvSpPr>
        <p:spPr>
          <a:xfrm>
            <a:off x="3900488" y="1327150"/>
            <a:ext cx="5326062" cy="3232150"/>
          </a:xfrm>
        </p:spPr>
        <p:txBody>
          <a:bodyPr/>
          <a:lstStyle/>
          <a:p>
            <a:r>
              <a:rPr lang="en-US" altLang="en-US" sz="1600">
                <a:ea typeface="ＭＳ Ｐゴシック" panose="020B0600070205080204" pitchFamily="34" charset="-128"/>
              </a:rPr>
              <a:t>Sharing helps </a:t>
            </a:r>
            <a:r>
              <a:rPr lang="en-US" altLang="en-US" sz="1600" b="1">
                <a:solidFill>
                  <a:srgbClr val="C00000"/>
                </a:solidFill>
                <a:ea typeface="ＭＳ Ｐゴシック" panose="020B0600070205080204" pitchFamily="34" charset="-128"/>
              </a:rPr>
              <a:t>speed research</a:t>
            </a:r>
          </a:p>
          <a:p>
            <a:pPr lvl="1"/>
            <a:r>
              <a:rPr lang="en-US" altLang="en-US" sz="1600">
                <a:ea typeface="ＭＳ Ｐゴシック" panose="020B0600070205080204" pitchFamily="34" charset="-128"/>
              </a:rPr>
              <a:t>Large-scale mining of this information is important for medical research</a:t>
            </a:r>
          </a:p>
          <a:p>
            <a:pPr lvl="1"/>
            <a:r>
              <a:rPr lang="en-US" altLang="en-US" sz="1600">
                <a:ea typeface="ＭＳ Ｐゴシック" panose="020B0600070205080204" pitchFamily="34" charset="-128"/>
              </a:rPr>
              <a:t>Statistical power</a:t>
            </a:r>
          </a:p>
          <a:p>
            <a:pPr lvl="1"/>
            <a:r>
              <a:rPr lang="en-US" altLang="en-US" sz="1600">
                <a:ea typeface="ＭＳ Ｐゴシック" panose="020B0600070205080204" pitchFamily="34" charset="-128"/>
              </a:rPr>
              <a:t>Privacy is cumbersome, particularly for big data</a:t>
            </a:r>
          </a:p>
          <a:p>
            <a:endParaRPr lang="en-US" altLang="en-US" sz="1600">
              <a:ea typeface="ＭＳ Ｐゴシック" panose="020B0600070205080204" pitchFamily="34" charset="-128"/>
            </a:endParaRPr>
          </a:p>
          <a:p>
            <a:endParaRPr lang="en-US" altLang="en-US" sz="1600">
              <a:ea typeface="ＭＳ Ｐゴシック" panose="020B0600070205080204" pitchFamily="34" charset="-128"/>
            </a:endParaRPr>
          </a:p>
        </p:txBody>
      </p:sp>
      <p:pic>
        <p:nvPicPr>
          <p:cNvPr id="17411" name="Picture 3" descr="Screen Shot 2015-10-02 at 11.32.16 PM.png">
            <a:extLst>
              <a:ext uri="{FF2B5EF4-FFF2-40B4-BE49-F238E27FC236}">
                <a16:creationId xmlns:a16="http://schemas.microsoft.com/office/drawing/2014/main" id="{D90A4DA5-74DA-6E4B-919C-CC2DE8F87715}"/>
              </a:ext>
            </a:extLst>
          </p:cNvPr>
          <p:cNvPicPr>
            <a:picLocks noChangeAspect="1"/>
          </p:cNvPicPr>
          <p:nvPr/>
        </p:nvPicPr>
        <p:blipFill>
          <a:blip r:embed="rId2">
            <a:extLst>
              <a:ext uri="{28A0092B-C50C-407E-A947-70E740481C1C}">
                <a14:useLocalDpi xmlns:a14="http://schemas.microsoft.com/office/drawing/2010/main" val="0"/>
              </a:ext>
            </a:extLst>
          </a:blip>
          <a:srcRect t="15240"/>
          <a:stretch>
            <a:fillRect/>
          </a:stretch>
        </p:blipFill>
        <p:spPr bwMode="auto">
          <a:xfrm>
            <a:off x="4103688" y="3109913"/>
            <a:ext cx="4635500" cy="2613025"/>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3E0AE8-4D53-AE4D-A53A-FC7A352AC17D}"/>
              </a:ext>
            </a:extLst>
          </p:cNvPr>
          <p:cNvSpPr txBox="1"/>
          <p:nvPr/>
        </p:nvSpPr>
        <p:spPr>
          <a:xfrm>
            <a:off x="7391400" y="5770563"/>
            <a:ext cx="3217863" cy="231775"/>
          </a:xfrm>
          <a:prstGeom prst="rect">
            <a:avLst/>
          </a:prstGeom>
          <a:noFill/>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charset="0"/>
                <a:ea typeface="ＭＳ Ｐゴシック" charset="-128"/>
                <a:cs typeface="+mn-cs"/>
              </a:rPr>
              <a:t>[Economist, 15 Aug ‘15]</a:t>
            </a:r>
          </a:p>
        </p:txBody>
      </p:sp>
      <p:sp>
        <p:nvSpPr>
          <p:cNvPr id="6" name="Title 4">
            <a:extLst>
              <a:ext uri="{FF2B5EF4-FFF2-40B4-BE49-F238E27FC236}">
                <a16:creationId xmlns:a16="http://schemas.microsoft.com/office/drawing/2014/main" id="{9834F0F8-24FF-AD4E-A1EB-80CF5B23B72B}"/>
              </a:ext>
            </a:extLst>
          </p:cNvPr>
          <p:cNvSpPr txBox="1">
            <a:spLocks noChangeArrowheads="1"/>
          </p:cNvSpPr>
          <p:nvPr/>
        </p:nvSpPr>
        <p:spPr bwMode="auto">
          <a:xfrm>
            <a:off x="2120900" y="184150"/>
            <a:ext cx="82057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6" tIns="46004" rIns="92006" bIns="46004" anchor="ct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marL="0" marR="0" lvl="0" indent="0" algn="ctr" defTabSz="908050" rtl="0" eaLnBrk="0" fontAlgn="base" latinLnBrk="0" hangingPunct="0">
              <a:lnSpc>
                <a:spcPct val="100000"/>
              </a:lnSpc>
              <a:spcBef>
                <a:spcPct val="0"/>
              </a:spcBef>
              <a:spcAft>
                <a:spcPct val="0"/>
              </a:spcAft>
              <a:buClrTx/>
              <a:buSzTx/>
              <a:buFontTx/>
              <a:buNone/>
              <a:tabLst/>
              <a:defRPr/>
            </a:pP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The Other Side of the Coin </a:t>
            </a:r>
            <a:b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b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for Genomics:</a:t>
            </a:r>
            <a:r>
              <a:rPr lang="en-US" altLang="en-US" sz="2000" kern="0" dirty="0">
                <a:latin typeface="Arial"/>
                <a:ea typeface="ＭＳ Ｐゴシック" panose="020B0600070205080204" pitchFamily="34" charset="-128"/>
              </a:rPr>
              <a:t> </a:t>
            </a:r>
            <a:r>
              <a:rPr kumimoji="0" lang="en-US" altLang="en-US" sz="2000" b="1" i="0" u="none" strike="noStrike" kern="0" cap="none" spc="0" normalizeH="0" baseline="0" noProof="0" dirty="0">
                <a:ln>
                  <a:noFill/>
                </a:ln>
                <a:solidFill>
                  <a:srgbClr val="22228B"/>
                </a:solidFill>
                <a:effectLst/>
                <a:uLnTx/>
                <a:uFillTx/>
                <a:latin typeface="Arial"/>
                <a:ea typeface="ＭＳ Ｐゴシック" panose="020B0600070205080204" pitchFamily="34" charset="-128"/>
              </a:rPr>
              <a:t>Why we should share</a:t>
            </a:r>
          </a:p>
        </p:txBody>
      </p:sp>
      <p:pic>
        <p:nvPicPr>
          <p:cNvPr id="17414" name="Content Placeholder 3" descr="961878_Enlarged_1.jpeg">
            <a:extLst>
              <a:ext uri="{FF2B5EF4-FFF2-40B4-BE49-F238E27FC236}">
                <a16:creationId xmlns:a16="http://schemas.microsoft.com/office/drawing/2014/main" id="{83240957-62D6-1E46-8C2A-807D25BB51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963" y="336550"/>
            <a:ext cx="2566987" cy="32242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ctangle 1">
            <a:extLst>
              <a:ext uri="{FF2B5EF4-FFF2-40B4-BE49-F238E27FC236}">
                <a16:creationId xmlns:a16="http://schemas.microsoft.com/office/drawing/2014/main" id="{8EFAA9F6-5B4C-4642-B5D0-05DD308B8A4D}"/>
              </a:ext>
            </a:extLst>
          </p:cNvPr>
          <p:cNvSpPr>
            <a:spLocks noChangeArrowheads="1"/>
          </p:cNvSpPr>
          <p:nvPr/>
        </p:nvSpPr>
        <p:spPr bwMode="auto">
          <a:xfrm>
            <a:off x="104775" y="6096000"/>
            <a:ext cx="7599363" cy="431800"/>
          </a:xfrm>
          <a:prstGeom prst="rect">
            <a:avLst/>
          </a:prstGeom>
          <a:noFill/>
          <a:ln>
            <a:noFill/>
          </a:ln>
        </p:spPr>
        <p:txBody>
          <a:bodyPr lIns="91435" tIns="45718" rIns="91435" bIns="4571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[Yale Law Roundtable (‘10). Comp. in Sci. &amp; Eng. 12:8; D </a:t>
            </a:r>
            <a:r>
              <a:rPr kumimoji="0" lang="en-US" sz="1100" b="0" i="0" u="none" strike="noStrike" kern="1200" cap="none" spc="0" normalizeH="0" baseline="0" noProof="0" dirty="0" err="1">
                <a:ln>
                  <a:noFill/>
                </a:ln>
                <a:solidFill>
                  <a:srgbClr val="000000">
                    <a:lumMod val="50000"/>
                    <a:lumOff val="50000"/>
                  </a:srgbClr>
                </a:solidFill>
                <a:effectLst/>
                <a:uLnTx/>
                <a:uFillTx/>
                <a:latin typeface="Arial" charset="0"/>
                <a:ea typeface="ＭＳ Ｐゴシック" charset="-128"/>
                <a:cs typeface="+mn-cs"/>
              </a:rPr>
              <a:t>Greenbaum</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 &amp; M Gerstein (‘09). Am. J. Bioethics; D </a:t>
            </a:r>
            <a:r>
              <a:rPr kumimoji="0" lang="en-US" sz="1100" b="0" i="0" u="none" strike="noStrike" kern="1200" cap="none" spc="0" normalizeH="0" baseline="0" noProof="0" dirty="0" err="1">
                <a:ln>
                  <a:noFill/>
                </a:ln>
                <a:solidFill>
                  <a:srgbClr val="000000">
                    <a:lumMod val="50000"/>
                    <a:lumOff val="50000"/>
                  </a:srgbClr>
                </a:solidFill>
                <a:effectLst/>
                <a:uLnTx/>
                <a:uFillTx/>
                <a:latin typeface="Arial" charset="0"/>
                <a:ea typeface="ＭＳ Ｐゴシック" charset="-128"/>
                <a:cs typeface="+mn-cs"/>
              </a:rPr>
              <a:t>Greenbaum</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 &amp; M Gerstein (‘10). SF Chronicle, May 2, Page E-4; Greenbaum et al. </a:t>
            </a:r>
            <a:r>
              <a:rPr kumimoji="0" lang="en-US" sz="1100" b="0" i="1"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PLOS CB </a:t>
            </a:r>
            <a:r>
              <a:rPr kumimoji="0" lang="en-US" sz="1100" b="0" i="0" u="none" strike="noStrike" kern="1200" cap="none" spc="0" normalizeH="0" baseline="0" noProof="0" dirty="0">
                <a:ln>
                  <a:noFill/>
                </a:ln>
                <a:solidFill>
                  <a:srgbClr val="000000">
                    <a:lumMod val="50000"/>
                    <a:lumOff val="50000"/>
                  </a:srgbClr>
                </a:solidFill>
                <a:effectLst/>
                <a:uLnTx/>
                <a:uFillTx/>
                <a:latin typeface="Arial" charset="0"/>
                <a:ea typeface="ＭＳ Ｐゴシック" charset="-128"/>
                <a:cs typeface="+mn-cs"/>
              </a:rPr>
              <a:t>(‘11)]</a:t>
            </a:r>
          </a:p>
        </p:txBody>
      </p:sp>
      <p:sp>
        <p:nvSpPr>
          <p:cNvPr id="17416" name="Rectangle 10">
            <a:extLst>
              <a:ext uri="{FF2B5EF4-FFF2-40B4-BE49-F238E27FC236}">
                <a16:creationId xmlns:a16="http://schemas.microsoft.com/office/drawing/2014/main" id="{5B1D5F70-B433-E64E-80C9-D756EE854EAA}"/>
              </a:ext>
            </a:extLst>
          </p:cNvPr>
          <p:cNvSpPr>
            <a:spLocks noChangeArrowheads="1"/>
          </p:cNvSpPr>
          <p:nvPr/>
        </p:nvSpPr>
        <p:spPr bwMode="auto">
          <a:xfrm>
            <a:off x="304800" y="4164013"/>
            <a:ext cx="34290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The individual (harmed?) v the collective (benefits)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But do sick patients care about their privacy?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How to balance risks v rewards – Quantification</a:t>
            </a:r>
          </a:p>
        </p:txBody>
      </p:sp>
    </p:spTree>
    <p:extLst>
      <p:ext uri="{BB962C8B-B14F-4D97-AF65-F5344CB8AC3E}">
        <p14:creationId xmlns:p14="http://schemas.microsoft.com/office/powerpoint/2010/main" val="3711557145"/>
      </p:ext>
    </p:extLst>
  </p:cSld>
  <p:clrMapOvr>
    <a:masterClrMapping/>
  </p:clrMapOvr>
  <p:transition advTm="6658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7B8-C625-154F-B7D2-69202F035BE0}"/>
              </a:ext>
            </a:extLst>
          </p:cNvPr>
          <p:cNvSpPr/>
          <p:nvPr/>
        </p:nvSpPr>
        <p:spPr>
          <a:xfrm>
            <a:off x="196729" y="0"/>
            <a:ext cx="8947277" cy="861774"/>
          </a:xfrm>
          <a:prstGeom prst="rect">
            <a:avLst/>
          </a:prstGeom>
        </p:spPr>
        <p:txBody>
          <a:bodyPr wrap="square">
            <a:spAutoFit/>
          </a:bodyPr>
          <a:lstStyle/>
          <a:p>
            <a:pPr algn="ctr"/>
            <a:r>
              <a:rPr lang="en-US" sz="2500" dirty="0">
                <a:solidFill>
                  <a:schemeClr val="accent6"/>
                </a:solidFill>
              </a:rPr>
              <a:t>FANCY: Fast Estimation of Privacy Risk in Functional Genomics Data</a:t>
            </a:r>
          </a:p>
        </p:txBody>
      </p:sp>
      <p:sp>
        <p:nvSpPr>
          <p:cNvPr id="9" name="TextBox 8">
            <a:extLst>
              <a:ext uri="{FF2B5EF4-FFF2-40B4-BE49-F238E27FC236}">
                <a16:creationId xmlns:a16="http://schemas.microsoft.com/office/drawing/2014/main" id="{E890ED4D-5982-9D40-832C-5867CBE49085}"/>
              </a:ext>
            </a:extLst>
          </p:cNvPr>
          <p:cNvSpPr txBox="1"/>
          <p:nvPr/>
        </p:nvSpPr>
        <p:spPr>
          <a:xfrm>
            <a:off x="115214" y="1024932"/>
            <a:ext cx="6439583" cy="584775"/>
          </a:xfrm>
          <a:prstGeom prst="rect">
            <a:avLst/>
          </a:prstGeom>
          <a:noFill/>
        </p:spPr>
        <p:txBody>
          <a:bodyPr wrap="none" rtlCol="0">
            <a:spAutoFit/>
          </a:bodyPr>
          <a:lstStyle/>
          <a:p>
            <a:r>
              <a:rPr lang="en-US" sz="1600" b="0" dirty="0"/>
              <a:t>Can we predict the amount of leakage before the release of the data </a:t>
            </a:r>
          </a:p>
          <a:p>
            <a:r>
              <a:rPr lang="en-US" sz="1600" b="0" dirty="0"/>
              <a:t>without the need for genotyping?</a:t>
            </a:r>
          </a:p>
        </p:txBody>
      </p:sp>
      <p:sp>
        <p:nvSpPr>
          <p:cNvPr id="10" name="Rectangle 9">
            <a:extLst>
              <a:ext uri="{FF2B5EF4-FFF2-40B4-BE49-F238E27FC236}">
                <a16:creationId xmlns:a16="http://schemas.microsoft.com/office/drawing/2014/main" id="{6489C402-1B58-7E4B-A6A8-93F213F818E3}"/>
              </a:ext>
            </a:extLst>
          </p:cNvPr>
          <p:cNvSpPr/>
          <p:nvPr/>
        </p:nvSpPr>
        <p:spPr>
          <a:xfrm>
            <a:off x="6063495" y="6588452"/>
            <a:ext cx="2582758"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Bioinformatics, 2020</a:t>
            </a:r>
            <a:r>
              <a:rPr lang="en-US" altLang="ja-JP" sz="1100" dirty="0">
                <a:solidFill>
                  <a:srgbClr val="A6A6A6"/>
                </a:solidFill>
              </a:rPr>
              <a:t>]</a:t>
            </a:r>
            <a:endParaRPr lang="en-US" sz="1100" dirty="0">
              <a:solidFill>
                <a:srgbClr val="A6A6A6"/>
              </a:solidFill>
            </a:endParaRPr>
          </a:p>
        </p:txBody>
      </p:sp>
      <p:pic>
        <p:nvPicPr>
          <p:cNvPr id="12" name="Picture 11">
            <a:extLst>
              <a:ext uri="{FF2B5EF4-FFF2-40B4-BE49-F238E27FC236}">
                <a16:creationId xmlns:a16="http://schemas.microsoft.com/office/drawing/2014/main" id="{9C1A9151-FB20-3444-96C8-CA443F06DCB3}"/>
              </a:ext>
            </a:extLst>
          </p:cNvPr>
          <p:cNvPicPr>
            <a:picLocks noChangeAspect="1"/>
          </p:cNvPicPr>
          <p:nvPr/>
        </p:nvPicPr>
        <p:blipFill>
          <a:blip r:embed="rId2"/>
          <a:stretch>
            <a:fillRect/>
          </a:stretch>
        </p:blipFill>
        <p:spPr>
          <a:xfrm>
            <a:off x="1768510" y="1665118"/>
            <a:ext cx="5446206" cy="1580559"/>
          </a:xfrm>
          <a:prstGeom prst="rect">
            <a:avLst/>
          </a:prstGeom>
        </p:spPr>
      </p:pic>
      <p:cxnSp>
        <p:nvCxnSpPr>
          <p:cNvPr id="16" name="Straight Arrow Connector 15">
            <a:extLst>
              <a:ext uri="{FF2B5EF4-FFF2-40B4-BE49-F238E27FC236}">
                <a16:creationId xmlns:a16="http://schemas.microsoft.com/office/drawing/2014/main" id="{B3E9808C-2FCE-E84E-BD59-EF92DCF97764}"/>
              </a:ext>
            </a:extLst>
          </p:cNvPr>
          <p:cNvCxnSpPr>
            <a:stCxn id="12" idx="2"/>
          </p:cNvCxnSpPr>
          <p:nvPr/>
        </p:nvCxnSpPr>
        <p:spPr bwMode="auto">
          <a:xfrm>
            <a:off x="4491613" y="3245677"/>
            <a:ext cx="0" cy="562648"/>
          </a:xfrm>
          <a:prstGeom prst="straightConnector1">
            <a:avLst/>
          </a:prstGeom>
          <a:noFill/>
          <a:ln w="12700" cap="flat" cmpd="sng" algn="ctr">
            <a:solidFill>
              <a:schemeClr val="tx1"/>
            </a:solidFill>
            <a:prstDash val="solid"/>
            <a:round/>
            <a:headEnd type="none" w="sm" len="sm"/>
            <a:tailEnd type="triangle"/>
          </a:ln>
          <a:effectLst/>
        </p:spPr>
      </p:cxnSp>
      <p:grpSp>
        <p:nvGrpSpPr>
          <p:cNvPr id="18" name="Group 17">
            <a:extLst>
              <a:ext uri="{FF2B5EF4-FFF2-40B4-BE49-F238E27FC236}">
                <a16:creationId xmlns:a16="http://schemas.microsoft.com/office/drawing/2014/main" id="{8749A1DF-3C96-F54E-9810-EF5856FBD403}"/>
              </a:ext>
            </a:extLst>
          </p:cNvPr>
          <p:cNvGrpSpPr/>
          <p:nvPr/>
        </p:nvGrpSpPr>
        <p:grpSpPr>
          <a:xfrm>
            <a:off x="592853" y="3808325"/>
            <a:ext cx="8053400" cy="2780127"/>
            <a:chOff x="592853" y="3808325"/>
            <a:chExt cx="8053400" cy="2780127"/>
          </a:xfrm>
        </p:grpSpPr>
        <p:pic>
          <p:nvPicPr>
            <p:cNvPr id="14" name="Picture 13">
              <a:extLst>
                <a:ext uri="{FF2B5EF4-FFF2-40B4-BE49-F238E27FC236}">
                  <a16:creationId xmlns:a16="http://schemas.microsoft.com/office/drawing/2014/main" id="{49321718-A190-C047-8BC1-B6198B7FBC30}"/>
                </a:ext>
              </a:extLst>
            </p:cNvPr>
            <p:cNvPicPr>
              <a:picLocks noChangeAspect="1"/>
            </p:cNvPicPr>
            <p:nvPr/>
          </p:nvPicPr>
          <p:blipFill rotWithShape="1">
            <a:blip r:embed="rId3"/>
            <a:srcRect l="-497" r="-1"/>
            <a:stretch/>
          </p:blipFill>
          <p:spPr>
            <a:xfrm>
              <a:off x="708921" y="3993610"/>
              <a:ext cx="7937332" cy="2594842"/>
            </a:xfrm>
            <a:prstGeom prst="rect">
              <a:avLst/>
            </a:prstGeom>
          </p:spPr>
        </p:pic>
        <p:sp>
          <p:nvSpPr>
            <p:cNvPr id="17" name="Rectangle 16">
              <a:extLst>
                <a:ext uri="{FF2B5EF4-FFF2-40B4-BE49-F238E27FC236}">
                  <a16:creationId xmlns:a16="http://schemas.microsoft.com/office/drawing/2014/main" id="{E254144B-0E78-704A-91E5-0C3A2B07A4F4}"/>
                </a:ext>
              </a:extLst>
            </p:cNvPr>
            <p:cNvSpPr/>
            <p:nvPr/>
          </p:nvSpPr>
          <p:spPr bwMode="auto">
            <a:xfrm>
              <a:off x="592853" y="3808325"/>
              <a:ext cx="492369" cy="582805"/>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2" name="TextBox 1">
            <a:extLst>
              <a:ext uri="{FF2B5EF4-FFF2-40B4-BE49-F238E27FC236}">
                <a16:creationId xmlns:a16="http://schemas.microsoft.com/office/drawing/2014/main" id="{EAE74E1A-7B81-474D-9612-FF32A194B082}"/>
              </a:ext>
            </a:extLst>
          </p:cNvPr>
          <p:cNvSpPr txBox="1"/>
          <p:nvPr/>
        </p:nvSpPr>
        <p:spPr>
          <a:xfrm>
            <a:off x="2143459" y="6573063"/>
            <a:ext cx="1301959" cy="276999"/>
          </a:xfrm>
          <a:prstGeom prst="rect">
            <a:avLst/>
          </a:prstGeom>
          <a:noFill/>
        </p:spPr>
        <p:txBody>
          <a:bodyPr wrap="none" rtlCol="0">
            <a:spAutoFit/>
          </a:bodyPr>
          <a:lstStyle/>
          <a:p>
            <a:r>
              <a:rPr lang="en-US" dirty="0"/>
              <a:t>d</a:t>
            </a:r>
            <a:r>
              <a:rPr lang="en-US" b="0" dirty="0"/>
              <a:t>epth &amp; </a:t>
            </a:r>
            <a:r>
              <a:rPr lang="en-US" dirty="0"/>
              <a:t>b</a:t>
            </a:r>
            <a:r>
              <a:rPr lang="en-US" b="0" dirty="0"/>
              <a:t>readth</a:t>
            </a:r>
          </a:p>
        </p:txBody>
      </p:sp>
      <p:sp>
        <p:nvSpPr>
          <p:cNvPr id="11" name="TextBox 10">
            <a:extLst>
              <a:ext uri="{FF2B5EF4-FFF2-40B4-BE49-F238E27FC236}">
                <a16:creationId xmlns:a16="http://schemas.microsoft.com/office/drawing/2014/main" id="{D5F8A65F-A380-634C-9E90-F4C80C975582}"/>
              </a:ext>
            </a:extLst>
          </p:cNvPr>
          <p:cNvSpPr txBox="1"/>
          <p:nvPr/>
        </p:nvSpPr>
        <p:spPr>
          <a:xfrm>
            <a:off x="7136701" y="4617310"/>
            <a:ext cx="790601" cy="276999"/>
          </a:xfrm>
          <a:prstGeom prst="rect">
            <a:avLst/>
          </a:prstGeom>
          <a:noFill/>
        </p:spPr>
        <p:txBody>
          <a:bodyPr wrap="none" rtlCol="0">
            <a:spAutoFit/>
          </a:bodyPr>
          <a:lstStyle/>
          <a:p>
            <a:r>
              <a:rPr lang="en-US" b="0" dirty="0"/>
              <a:t>for depth</a:t>
            </a:r>
          </a:p>
        </p:txBody>
      </p:sp>
    </p:spTree>
    <p:extLst>
      <p:ext uri="{BB962C8B-B14F-4D97-AF65-F5344CB8AC3E}">
        <p14:creationId xmlns:p14="http://schemas.microsoft.com/office/powerpoint/2010/main" val="2089342930"/>
      </p:ext>
    </p:extLst>
  </p:cSld>
  <p:clrMapOvr>
    <a:masterClrMapping/>
  </p:clrMapOvr>
  <p:transition advTm="21084"/>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D1A7B8-C625-154F-B7D2-69202F035BE0}"/>
              </a:ext>
            </a:extLst>
          </p:cNvPr>
          <p:cNvSpPr/>
          <p:nvPr/>
        </p:nvSpPr>
        <p:spPr>
          <a:xfrm>
            <a:off x="196729" y="0"/>
            <a:ext cx="8947277" cy="861774"/>
          </a:xfrm>
          <a:prstGeom prst="rect">
            <a:avLst/>
          </a:prstGeom>
        </p:spPr>
        <p:txBody>
          <a:bodyPr wrap="square">
            <a:spAutoFit/>
          </a:bodyPr>
          <a:lstStyle/>
          <a:p>
            <a:pPr algn="ctr"/>
            <a:r>
              <a:rPr lang="en-US" sz="2500" dirty="0">
                <a:solidFill>
                  <a:schemeClr val="accent6"/>
                </a:solidFill>
              </a:rPr>
              <a:t>FANCY: Fast Estimation of Privacy Risk in Functional Genomics Data</a:t>
            </a:r>
          </a:p>
        </p:txBody>
      </p:sp>
      <p:sp>
        <p:nvSpPr>
          <p:cNvPr id="9" name="TextBox 8">
            <a:extLst>
              <a:ext uri="{FF2B5EF4-FFF2-40B4-BE49-F238E27FC236}">
                <a16:creationId xmlns:a16="http://schemas.microsoft.com/office/drawing/2014/main" id="{E890ED4D-5982-9D40-832C-5867CBE49085}"/>
              </a:ext>
            </a:extLst>
          </p:cNvPr>
          <p:cNvSpPr txBox="1"/>
          <p:nvPr/>
        </p:nvSpPr>
        <p:spPr>
          <a:xfrm>
            <a:off x="115214" y="1024932"/>
            <a:ext cx="6439583" cy="584775"/>
          </a:xfrm>
          <a:prstGeom prst="rect">
            <a:avLst/>
          </a:prstGeom>
          <a:noFill/>
        </p:spPr>
        <p:txBody>
          <a:bodyPr wrap="none" rtlCol="0">
            <a:spAutoFit/>
          </a:bodyPr>
          <a:lstStyle/>
          <a:p>
            <a:r>
              <a:rPr lang="en-US" sz="1600" b="0" dirty="0"/>
              <a:t>Can we predict the amount of leakage before the release of the data </a:t>
            </a:r>
          </a:p>
          <a:p>
            <a:r>
              <a:rPr lang="en-US" sz="1600" b="0" dirty="0"/>
              <a:t>without the need for genotyping?</a:t>
            </a:r>
          </a:p>
        </p:txBody>
      </p:sp>
      <p:sp>
        <p:nvSpPr>
          <p:cNvPr id="10" name="Rectangle 9">
            <a:extLst>
              <a:ext uri="{FF2B5EF4-FFF2-40B4-BE49-F238E27FC236}">
                <a16:creationId xmlns:a16="http://schemas.microsoft.com/office/drawing/2014/main" id="{6489C402-1B58-7E4B-A6A8-93F213F818E3}"/>
              </a:ext>
            </a:extLst>
          </p:cNvPr>
          <p:cNvSpPr/>
          <p:nvPr/>
        </p:nvSpPr>
        <p:spPr>
          <a:xfrm>
            <a:off x="6063495" y="6588452"/>
            <a:ext cx="2582758"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Gursoy</a:t>
            </a:r>
            <a:r>
              <a:rPr lang="en-US" sz="1100" dirty="0">
                <a:solidFill>
                  <a:srgbClr val="A6A6A6"/>
                </a:solidFill>
              </a:rPr>
              <a:t> et al., Bioinformatics, 2020</a:t>
            </a:r>
            <a:r>
              <a:rPr lang="en-US" altLang="ja-JP" sz="1100" dirty="0">
                <a:solidFill>
                  <a:srgbClr val="A6A6A6"/>
                </a:solidFill>
              </a:rPr>
              <a:t>]</a:t>
            </a:r>
            <a:endParaRPr lang="en-US" sz="1100" dirty="0">
              <a:solidFill>
                <a:srgbClr val="A6A6A6"/>
              </a:solidFill>
            </a:endParaRPr>
          </a:p>
        </p:txBody>
      </p:sp>
      <p:pic>
        <p:nvPicPr>
          <p:cNvPr id="3" name="Picture 2">
            <a:extLst>
              <a:ext uri="{FF2B5EF4-FFF2-40B4-BE49-F238E27FC236}">
                <a16:creationId xmlns:a16="http://schemas.microsoft.com/office/drawing/2014/main" id="{A9B5249A-194C-DA4D-AEDF-F8BE0953F025}"/>
              </a:ext>
            </a:extLst>
          </p:cNvPr>
          <p:cNvPicPr>
            <a:picLocks noChangeAspect="1"/>
          </p:cNvPicPr>
          <p:nvPr/>
        </p:nvPicPr>
        <p:blipFill>
          <a:blip r:embed="rId2"/>
          <a:stretch>
            <a:fillRect/>
          </a:stretch>
        </p:blipFill>
        <p:spPr>
          <a:xfrm>
            <a:off x="1956186" y="1671271"/>
            <a:ext cx="5231628" cy="1664980"/>
          </a:xfrm>
          <a:prstGeom prst="rect">
            <a:avLst/>
          </a:prstGeom>
        </p:spPr>
      </p:pic>
      <p:pic>
        <p:nvPicPr>
          <p:cNvPr id="5" name="Picture 4">
            <a:extLst>
              <a:ext uri="{FF2B5EF4-FFF2-40B4-BE49-F238E27FC236}">
                <a16:creationId xmlns:a16="http://schemas.microsoft.com/office/drawing/2014/main" id="{7B4EB058-2FB6-674F-A5E9-2B13DBF610F8}"/>
              </a:ext>
            </a:extLst>
          </p:cNvPr>
          <p:cNvPicPr>
            <a:picLocks noChangeAspect="1"/>
          </p:cNvPicPr>
          <p:nvPr/>
        </p:nvPicPr>
        <p:blipFill>
          <a:blip r:embed="rId3"/>
          <a:stretch>
            <a:fillRect/>
          </a:stretch>
        </p:blipFill>
        <p:spPr>
          <a:xfrm>
            <a:off x="316181" y="3521750"/>
            <a:ext cx="5848589" cy="2134222"/>
          </a:xfrm>
          <a:prstGeom prst="rect">
            <a:avLst/>
          </a:prstGeom>
        </p:spPr>
      </p:pic>
      <p:pic>
        <p:nvPicPr>
          <p:cNvPr id="11" name="Picture 10">
            <a:extLst>
              <a:ext uri="{FF2B5EF4-FFF2-40B4-BE49-F238E27FC236}">
                <a16:creationId xmlns:a16="http://schemas.microsoft.com/office/drawing/2014/main" id="{F780FDAC-2E7F-9C4F-A08F-D6AB8A75859A}"/>
              </a:ext>
            </a:extLst>
          </p:cNvPr>
          <p:cNvPicPr>
            <a:picLocks noChangeAspect="1"/>
          </p:cNvPicPr>
          <p:nvPr/>
        </p:nvPicPr>
        <p:blipFill>
          <a:blip r:embed="rId4"/>
          <a:stretch>
            <a:fillRect/>
          </a:stretch>
        </p:blipFill>
        <p:spPr>
          <a:xfrm>
            <a:off x="5986375" y="3521750"/>
            <a:ext cx="2804812" cy="2203298"/>
          </a:xfrm>
          <a:prstGeom prst="rect">
            <a:avLst/>
          </a:prstGeom>
        </p:spPr>
      </p:pic>
    </p:spTree>
    <p:extLst>
      <p:ext uri="{BB962C8B-B14F-4D97-AF65-F5344CB8AC3E}">
        <p14:creationId xmlns:p14="http://schemas.microsoft.com/office/powerpoint/2010/main" val="1064387587"/>
      </p:ext>
    </p:extLst>
  </p:cSld>
  <p:clrMapOvr>
    <a:masterClrMapping/>
  </p:clrMapOvr>
  <p:transition advTm="28789"/>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3481790221"/>
      </p:ext>
    </p:extLst>
  </p:cSld>
  <p:clrMapOvr>
    <a:masterClrMapping/>
  </p:clrMapOvr>
  <p:transition advTm="1067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levels</a:t>
            </a: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outcomes</a:t>
            </a: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extLst>
      <p:ext uri="{BB962C8B-B14F-4D97-AF65-F5344CB8AC3E}">
        <p14:creationId xmlns:p14="http://schemas.microsoft.com/office/powerpoint/2010/main" val="1137847370"/>
      </p:ext>
    </p:extLst>
  </p:cSld>
  <p:clrMapOvr>
    <a:masterClrMapping/>
  </p:clrMapOvr>
  <p:transition spd="med" advTm="31844"/>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a:t>Information Content and Predictability</a:t>
            </a:r>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et al. Nat. Meth.  2016</a:t>
            </a:r>
            <a:r>
              <a:rPr lang="en-US" altLang="ja-JP" sz="1100" dirty="0">
                <a:solidFill>
                  <a:srgbClr val="A6A6A6"/>
                </a:solidFill>
              </a:rPr>
              <a:t>]</a:t>
            </a:r>
            <a:endParaRPr lang="en-US" sz="1100" dirty="0">
              <a:solidFill>
                <a:srgbClr val="A6A6A6"/>
              </a:solidFill>
            </a:endParaRPr>
          </a:p>
        </p:txBody>
      </p:sp>
      <p:sp>
        <p:nvSpPr>
          <p:cNvPr id="2" name="TextBox 1"/>
          <p:cNvSpPr txBox="1"/>
          <p:nvPr/>
        </p:nvSpPr>
        <p:spPr>
          <a:xfrm>
            <a:off x="6097516" y="1187355"/>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a:t>Naive measure of information (no LD, distant correlations, pop. </a:t>
            </a:r>
            <a:r>
              <a:rPr lang="en-US" sz="1500" dirty="0" err="1"/>
              <a:t>struc</a:t>
            </a:r>
            <a:r>
              <a:rPr lang="en-US" sz="1500" dirty="0"/>
              <a:t>., &amp;c)</a:t>
            </a:r>
          </a:p>
          <a:p>
            <a:pPr marL="171450" indent="-171450">
              <a:buFont typeface="Arial" panose="020B0604020202020204" pitchFamily="34" charset="0"/>
              <a:buChar char="•"/>
            </a:pPr>
            <a:r>
              <a:rPr lang="en-US" sz="1500" dirty="0"/>
              <a:t>Higher frequency: Lower ICI</a:t>
            </a:r>
          </a:p>
          <a:p>
            <a:pPr marL="171450" indent="-171450">
              <a:buFont typeface="Arial" panose="020B0604020202020204" pitchFamily="34" charset="0"/>
              <a:buChar char="•"/>
            </a:pPr>
            <a:r>
              <a:rPr lang="en-US" sz="1500" dirty="0"/>
              <a:t>Additive for multiple variants</a:t>
            </a:r>
          </a:p>
        </p:txBody>
      </p:sp>
      <p:sp>
        <p:nvSpPr>
          <p:cNvPr id="7" name="TextBox 6"/>
          <p:cNvSpPr txBox="1"/>
          <p:nvPr/>
        </p:nvSpPr>
        <p:spPr>
          <a:xfrm>
            <a:off x="6097517" y="4260376"/>
            <a:ext cx="3046483" cy="1015663"/>
          </a:xfrm>
          <a:prstGeom prst="rect">
            <a:avLst/>
          </a:prstGeom>
          <a:noFill/>
        </p:spPr>
        <p:txBody>
          <a:bodyPr wrap="square" rtlCol="0">
            <a:spAutoFit/>
          </a:bodyPr>
          <a:lstStyle/>
          <a:p>
            <a:pPr marL="171450" indent="-171450">
              <a:buFont typeface="Arial" panose="020B0604020202020204" pitchFamily="34" charset="0"/>
              <a:buChar char="•"/>
            </a:pPr>
            <a:r>
              <a:rPr lang="en-US" sz="1500" dirty="0"/>
              <a:t>Condition specific entropy</a:t>
            </a:r>
          </a:p>
          <a:p>
            <a:pPr marL="171450" indent="-171450">
              <a:buFont typeface="Arial" panose="020B0604020202020204" pitchFamily="34" charset="0"/>
              <a:buChar char="•"/>
            </a:pPr>
            <a:r>
              <a:rPr lang="en-US" sz="1500" dirty="0"/>
              <a:t>Higher cond. entropy: Lower predictability</a:t>
            </a:r>
          </a:p>
          <a:p>
            <a:pPr marL="171450" indent="-171450">
              <a:buFont typeface="Arial" panose="020B0604020202020204" pitchFamily="34" charset="0"/>
              <a:buChar char="•"/>
            </a:pPr>
            <a:r>
              <a:rPr lang="en-US" sz="1500" dirty="0"/>
              <a:t>Additive for multiple </a:t>
            </a:r>
            <a:r>
              <a:rPr lang="en-US" sz="1500" dirty="0" err="1"/>
              <a:t>eQTLs</a:t>
            </a:r>
            <a:endParaRPr lang="en-US" sz="1500" dirty="0"/>
          </a:p>
        </p:txBody>
      </p:sp>
    </p:spTree>
    <p:extLst>
      <p:ext uri="{BB962C8B-B14F-4D97-AF65-F5344CB8AC3E}">
        <p14:creationId xmlns:p14="http://schemas.microsoft.com/office/powerpoint/2010/main" val="632045008"/>
      </p:ext>
    </p:extLst>
  </p:cSld>
  <p:clrMapOvr>
    <a:masterClrMapping/>
  </p:clrMapOvr>
  <mc:AlternateContent xmlns:mc="http://schemas.openxmlformats.org/markup-compatibility/2006" xmlns:p14="http://schemas.microsoft.com/office/powerpoint/2010/main">
    <mc:Choice Requires="p14">
      <p:transition spd="slow" p14:dur="2000" advTm="151062"/>
    </mc:Choice>
    <mc:Fallback xmlns="">
      <p:transition spd="slow" advTm="15106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459504" y="4222359"/>
            <a:ext cx="2992847" cy="2145323"/>
          </a:xfrm>
        </p:spPr>
        <p:txBody>
          <a:bodyPr>
            <a:noAutofit/>
          </a:bodyPr>
          <a:lstStyle/>
          <a:p>
            <a:r>
              <a:rPr lang="en-US" dirty="0"/>
              <a:t>ICI Leakage versus Genotype Predictability</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3" y="1613647"/>
            <a:ext cx="4975756" cy="5217425"/>
          </a:xfrm>
          <a:prstGeom prst="rect">
            <a:avLst/>
          </a:prstGeom>
        </p:spPr>
      </p:pic>
      <p:sp>
        <p:nvSpPr>
          <p:cNvPr id="9" name="Rectangle 8"/>
          <p:cNvSpPr/>
          <p:nvPr/>
        </p:nvSpPr>
        <p:spPr>
          <a:xfrm>
            <a:off x="0" y="116396"/>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pic>
        <p:nvPicPr>
          <p:cNvPr id="10" name="Picture 9" descr="MG_GI_slides_Nov.2015_Large-AH_Page_07.jpg"/>
          <p:cNvPicPr>
            <a:picLocks noChangeAspect="1"/>
          </p:cNvPicPr>
          <p:nvPr/>
        </p:nvPicPr>
        <p:blipFill rotWithShape="1">
          <a:blip r:embed="rId3">
            <a:extLst>
              <a:ext uri="{28A0092B-C50C-407E-A947-70E740481C1C}">
                <a14:useLocalDpi xmlns:a14="http://schemas.microsoft.com/office/drawing/2010/main" val="0"/>
              </a:ext>
            </a:extLst>
          </a:blip>
          <a:srcRect l="12141" t="9172" r="16859"/>
          <a:stretch/>
        </p:blipFill>
        <p:spPr>
          <a:xfrm>
            <a:off x="4101353" y="116396"/>
            <a:ext cx="5042647" cy="3841512"/>
          </a:xfrm>
          <a:prstGeom prst="rect">
            <a:avLst/>
          </a:prstGeom>
        </p:spPr>
      </p:pic>
    </p:spTree>
    <p:extLst>
      <p:ext uri="{BB962C8B-B14F-4D97-AF65-F5344CB8AC3E}">
        <p14:creationId xmlns:p14="http://schemas.microsoft.com/office/powerpoint/2010/main" val="1758426080"/>
      </p:ext>
    </p:extLst>
  </p:cSld>
  <p:clrMapOvr>
    <a:masterClrMapping/>
  </p:clrMapOvr>
  <mc:AlternateContent xmlns:mc="http://schemas.openxmlformats.org/markup-compatibility/2006" xmlns:p14="http://schemas.microsoft.com/office/powerpoint/2010/main">
    <mc:Choice Requires="p14">
      <p:transition spd="slow" p14:dur="2000" advTm="74546"/>
    </mc:Choice>
    <mc:Fallback xmlns="">
      <p:transition spd="slow" advTm="7454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a:t>Linking Attack Scenario</a:t>
            </a:r>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al. Nat. Meth. (‘16)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546593051"/>
      </p:ext>
    </p:extLst>
  </p:cSld>
  <p:clrMapOvr>
    <a:masterClrMapping/>
  </p:clrMapOvr>
  <mc:AlternateContent xmlns:mc="http://schemas.openxmlformats.org/markup-compatibility/2006" xmlns:p14="http://schemas.microsoft.com/office/powerpoint/2010/main">
    <mc:Choice Requires="p14">
      <p:transition spd="slow" p14:dur="2000" advTm="90838"/>
    </mc:Choice>
    <mc:Fallback xmlns="">
      <p:transition spd="slow" advTm="90838"/>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a:bodyPr>
          <a:lstStyle/>
          <a:p>
            <a:r>
              <a:rPr lang="en-US" dirty="0"/>
              <a:t>Success in Linking Attack </a:t>
            </a:r>
            <a:br>
              <a:rPr lang="en-US" dirty="0"/>
            </a:br>
            <a:r>
              <a:rPr lang="en-US" dirty="0"/>
              <a:t>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a:t>High</a:t>
            </a:r>
          </a:p>
          <a:p>
            <a:r>
              <a:rPr lang="en-US" sz="1400" dirty="0"/>
              <a:t>Sensitivity</a:t>
            </a:r>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a:t>Low</a:t>
            </a:r>
          </a:p>
          <a:p>
            <a:r>
              <a:rPr lang="en-US" sz="1400" dirty="0"/>
              <a:t>Sensitivity</a:t>
            </a:r>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a:t>High Number</a:t>
            </a:r>
          </a:p>
          <a:p>
            <a:pPr algn="ctr"/>
            <a:r>
              <a:rPr lang="en-US" sz="1400" dirty="0"/>
              <a:t>Of </a:t>
            </a:r>
            <a:r>
              <a:rPr lang="en-US" sz="1400" dirty="0" err="1"/>
              <a:t>eQTLs</a:t>
            </a:r>
            <a:endParaRPr lang="en-US" sz="1400" dirty="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a:t>Low Number</a:t>
            </a:r>
          </a:p>
          <a:p>
            <a:pPr algn="ctr"/>
            <a:r>
              <a:rPr lang="en-US" sz="1400" dirty="0"/>
              <a:t>Of </a:t>
            </a:r>
            <a:r>
              <a:rPr lang="en-US" sz="1400" dirty="0" err="1"/>
              <a:t>eQTLs</a:t>
            </a:r>
            <a:endParaRPr lang="en-US" sz="1400" dirty="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a:solidFill>
                  <a:srgbClr val="A6A6A6"/>
                </a:solidFill>
              </a:rPr>
              <a:t> et </a:t>
            </a:r>
            <a:r>
              <a:rPr lang="en-US" sz="1100" dirty="0">
                <a:solidFill>
                  <a:srgbClr val="A6A6A6"/>
                </a:solidFill>
              </a:rPr>
              <a:t>al. </a:t>
            </a:r>
            <a:r>
              <a:rPr lang="en-US" sz="1100" i="1" dirty="0">
                <a:solidFill>
                  <a:srgbClr val="A6A6A6"/>
                </a:solidFill>
              </a:rPr>
              <a:t>Nat. Meth. </a:t>
            </a:r>
            <a:r>
              <a:rPr lang="en-US" sz="1100" dirty="0">
                <a:solidFill>
                  <a:srgbClr val="A6A6A6"/>
                </a:solidFill>
              </a:rPr>
              <a:t>(16)</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561293790"/>
      </p:ext>
    </p:extLst>
  </p:cSld>
  <p:clrMapOvr>
    <a:masterClrMapping/>
  </p:clrMapOvr>
  <p:transition advTm="16975"/>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2174258754"/>
      </p:ext>
    </p:extLst>
  </p:cSld>
  <p:clrMapOvr>
    <a:masterClrMapping/>
  </p:clrMapOvr>
  <p:transition advTm="238108"/>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54337" y="2241630"/>
            <a:ext cx="4170704" cy="2999880"/>
            <a:chOff x="1211495" y="2876682"/>
            <a:chExt cx="10843831" cy="7799689"/>
          </a:xfrm>
        </p:grpSpPr>
        <p:sp>
          <p:nvSpPr>
            <p:cNvPr id="155" name="Freeform 154"/>
            <p:cNvSpPr/>
            <p:nvPr/>
          </p:nvSpPr>
          <p:spPr>
            <a:xfrm>
              <a:off x="3290729" y="3481268"/>
              <a:ext cx="6874782" cy="1288394"/>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31225 h 677086"/>
                <a:gd name="connsiteX13" fmla="*/ 1485900 w 2545080"/>
                <a:gd name="connsiteY13" fmla="*/ 597076 h 677086"/>
                <a:gd name="connsiteX14" fmla="*/ 1641605 w 2545080"/>
                <a:gd name="connsiteY14" fmla="*/ 61563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874 h 664874"/>
                <a:gd name="connsiteX1" fmla="*/ 194310 w 2545080"/>
                <a:gd name="connsiteY1" fmla="*/ 615344 h 664874"/>
                <a:gd name="connsiteX2" fmla="*/ 354330 w 2545080"/>
                <a:gd name="connsiteY2" fmla="*/ 539144 h 664874"/>
                <a:gd name="connsiteX3" fmla="*/ 464820 w 2545080"/>
                <a:gd name="connsiteY3" fmla="*/ 371504 h 664874"/>
                <a:gd name="connsiteX4" fmla="*/ 590550 w 2545080"/>
                <a:gd name="connsiteY4" fmla="*/ 554384 h 664874"/>
                <a:gd name="connsiteX5" fmla="*/ 739140 w 2545080"/>
                <a:gd name="connsiteY5" fmla="*/ 291494 h 664874"/>
                <a:gd name="connsiteX6" fmla="*/ 834390 w 2545080"/>
                <a:gd name="connsiteY6" fmla="*/ 504854 h 664874"/>
                <a:gd name="connsiteX7" fmla="*/ 880110 w 2545080"/>
                <a:gd name="connsiteY7" fmla="*/ 603914 h 664874"/>
                <a:gd name="connsiteX8" fmla="*/ 990600 w 2545080"/>
                <a:gd name="connsiteY8" fmla="*/ 642014 h 664874"/>
                <a:gd name="connsiteX9" fmla="*/ 1162050 w 2545080"/>
                <a:gd name="connsiteY9" fmla="*/ 642014 h 664874"/>
                <a:gd name="connsiteX10" fmla="*/ 1268730 w 2545080"/>
                <a:gd name="connsiteY10" fmla="*/ 600104 h 664874"/>
                <a:gd name="connsiteX11" fmla="*/ 1329690 w 2545080"/>
                <a:gd name="connsiteY11" fmla="*/ 596294 h 664874"/>
                <a:gd name="connsiteX12" fmla="*/ 1421130 w 2545080"/>
                <a:gd name="connsiteY12" fmla="*/ 619013 h 664874"/>
                <a:gd name="connsiteX13" fmla="*/ 1485900 w 2545080"/>
                <a:gd name="connsiteY13" fmla="*/ 584864 h 664874"/>
                <a:gd name="connsiteX14" fmla="*/ 1641605 w 2545080"/>
                <a:gd name="connsiteY14" fmla="*/ 603424 h 664874"/>
                <a:gd name="connsiteX15" fmla="*/ 1779270 w 2545080"/>
                <a:gd name="connsiteY15" fmla="*/ 634394 h 664874"/>
                <a:gd name="connsiteX16" fmla="*/ 1927860 w 2545080"/>
                <a:gd name="connsiteY16" fmla="*/ 257204 h 664874"/>
                <a:gd name="connsiteX17" fmla="*/ 2026920 w 2545080"/>
                <a:gd name="connsiteY17" fmla="*/ 9554 h 664874"/>
                <a:gd name="connsiteX18" fmla="*/ 2155359 w 2545080"/>
                <a:gd name="connsiteY18" fmla="*/ 589404 h 664874"/>
                <a:gd name="connsiteX19" fmla="*/ 2217420 w 2545080"/>
                <a:gd name="connsiteY19" fmla="*/ 192434 h 664874"/>
                <a:gd name="connsiteX20" fmla="*/ 2301240 w 2545080"/>
                <a:gd name="connsiteY20" fmla="*/ 394364 h 664874"/>
                <a:gd name="connsiteX21" fmla="*/ 2350770 w 2545080"/>
                <a:gd name="connsiteY21" fmla="*/ 554384 h 664874"/>
                <a:gd name="connsiteX22" fmla="*/ 2423160 w 2545080"/>
                <a:gd name="connsiteY22" fmla="*/ 638204 h 664874"/>
                <a:gd name="connsiteX23" fmla="*/ 2545080 w 2545080"/>
                <a:gd name="connsiteY23" fmla="*/ 649634 h 664874"/>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1927860 w 2545080"/>
                <a:gd name="connsiteY16" fmla="*/ 68778 h 476448"/>
                <a:gd name="connsiteX17" fmla="*/ 2155359 w 2545080"/>
                <a:gd name="connsiteY17" fmla="*/ 400978 h 476448"/>
                <a:gd name="connsiteX18" fmla="*/ 2217420 w 2545080"/>
                <a:gd name="connsiteY18" fmla="*/ 4008 h 476448"/>
                <a:gd name="connsiteX19" fmla="*/ 2301240 w 2545080"/>
                <a:gd name="connsiteY19" fmla="*/ 205938 h 476448"/>
                <a:gd name="connsiteX20" fmla="*/ 2350770 w 2545080"/>
                <a:gd name="connsiteY20" fmla="*/ 365958 h 476448"/>
                <a:gd name="connsiteX21" fmla="*/ 2423160 w 2545080"/>
                <a:gd name="connsiteY21" fmla="*/ 449778 h 476448"/>
                <a:gd name="connsiteX22" fmla="*/ 2545080 w 2545080"/>
                <a:gd name="connsiteY22" fmla="*/ 461208 h 476448"/>
                <a:gd name="connsiteX0" fmla="*/ 0 w 2545080"/>
                <a:gd name="connsiteY0" fmla="*/ 476448 h 476448"/>
                <a:gd name="connsiteX1" fmla="*/ 194310 w 2545080"/>
                <a:gd name="connsiteY1" fmla="*/ 426918 h 476448"/>
                <a:gd name="connsiteX2" fmla="*/ 354330 w 2545080"/>
                <a:gd name="connsiteY2" fmla="*/ 350718 h 476448"/>
                <a:gd name="connsiteX3" fmla="*/ 464820 w 2545080"/>
                <a:gd name="connsiteY3" fmla="*/ 183078 h 476448"/>
                <a:gd name="connsiteX4" fmla="*/ 590550 w 2545080"/>
                <a:gd name="connsiteY4" fmla="*/ 365958 h 476448"/>
                <a:gd name="connsiteX5" fmla="*/ 739140 w 2545080"/>
                <a:gd name="connsiteY5" fmla="*/ 103068 h 476448"/>
                <a:gd name="connsiteX6" fmla="*/ 834390 w 2545080"/>
                <a:gd name="connsiteY6" fmla="*/ 316428 h 476448"/>
                <a:gd name="connsiteX7" fmla="*/ 880110 w 2545080"/>
                <a:gd name="connsiteY7" fmla="*/ 415488 h 476448"/>
                <a:gd name="connsiteX8" fmla="*/ 990600 w 2545080"/>
                <a:gd name="connsiteY8" fmla="*/ 453588 h 476448"/>
                <a:gd name="connsiteX9" fmla="*/ 1162050 w 2545080"/>
                <a:gd name="connsiteY9" fmla="*/ 453588 h 476448"/>
                <a:gd name="connsiteX10" fmla="*/ 1268730 w 2545080"/>
                <a:gd name="connsiteY10" fmla="*/ 411678 h 476448"/>
                <a:gd name="connsiteX11" fmla="*/ 1329690 w 2545080"/>
                <a:gd name="connsiteY11" fmla="*/ 407868 h 476448"/>
                <a:gd name="connsiteX12" fmla="*/ 1421130 w 2545080"/>
                <a:gd name="connsiteY12" fmla="*/ 430587 h 476448"/>
                <a:gd name="connsiteX13" fmla="*/ 1485900 w 2545080"/>
                <a:gd name="connsiteY13" fmla="*/ 396438 h 476448"/>
                <a:gd name="connsiteX14" fmla="*/ 1641605 w 2545080"/>
                <a:gd name="connsiteY14" fmla="*/ 414998 h 476448"/>
                <a:gd name="connsiteX15" fmla="*/ 1779270 w 2545080"/>
                <a:gd name="connsiteY15" fmla="*/ 445968 h 476448"/>
                <a:gd name="connsiteX16" fmla="*/ 2155359 w 2545080"/>
                <a:gd name="connsiteY16" fmla="*/ 400978 h 476448"/>
                <a:gd name="connsiteX17" fmla="*/ 2217420 w 2545080"/>
                <a:gd name="connsiteY17" fmla="*/ 4008 h 476448"/>
                <a:gd name="connsiteX18" fmla="*/ 2301240 w 2545080"/>
                <a:gd name="connsiteY18" fmla="*/ 205938 h 476448"/>
                <a:gd name="connsiteX19" fmla="*/ 2350770 w 2545080"/>
                <a:gd name="connsiteY19" fmla="*/ 365958 h 476448"/>
                <a:gd name="connsiteX20" fmla="*/ 2423160 w 2545080"/>
                <a:gd name="connsiteY20" fmla="*/ 449778 h 476448"/>
                <a:gd name="connsiteX21" fmla="*/ 2545080 w 2545080"/>
                <a:gd name="connsiteY21" fmla="*/ 461208 h 476448"/>
                <a:gd name="connsiteX0" fmla="*/ 0 w 2545080"/>
                <a:gd name="connsiteY0" fmla="*/ 475826 h 475826"/>
                <a:gd name="connsiteX1" fmla="*/ 194310 w 2545080"/>
                <a:gd name="connsiteY1" fmla="*/ 426296 h 475826"/>
                <a:gd name="connsiteX2" fmla="*/ 354330 w 2545080"/>
                <a:gd name="connsiteY2" fmla="*/ 350096 h 475826"/>
                <a:gd name="connsiteX3" fmla="*/ 464820 w 2545080"/>
                <a:gd name="connsiteY3" fmla="*/ 182456 h 475826"/>
                <a:gd name="connsiteX4" fmla="*/ 590550 w 2545080"/>
                <a:gd name="connsiteY4" fmla="*/ 365336 h 475826"/>
                <a:gd name="connsiteX5" fmla="*/ 739140 w 2545080"/>
                <a:gd name="connsiteY5" fmla="*/ 102446 h 475826"/>
                <a:gd name="connsiteX6" fmla="*/ 834390 w 2545080"/>
                <a:gd name="connsiteY6" fmla="*/ 315806 h 475826"/>
                <a:gd name="connsiteX7" fmla="*/ 880110 w 2545080"/>
                <a:gd name="connsiteY7" fmla="*/ 414866 h 475826"/>
                <a:gd name="connsiteX8" fmla="*/ 990600 w 2545080"/>
                <a:gd name="connsiteY8" fmla="*/ 452966 h 475826"/>
                <a:gd name="connsiteX9" fmla="*/ 1162050 w 2545080"/>
                <a:gd name="connsiteY9" fmla="*/ 452966 h 475826"/>
                <a:gd name="connsiteX10" fmla="*/ 1268730 w 2545080"/>
                <a:gd name="connsiteY10" fmla="*/ 411056 h 475826"/>
                <a:gd name="connsiteX11" fmla="*/ 1329690 w 2545080"/>
                <a:gd name="connsiteY11" fmla="*/ 407246 h 475826"/>
                <a:gd name="connsiteX12" fmla="*/ 1421130 w 2545080"/>
                <a:gd name="connsiteY12" fmla="*/ 429965 h 475826"/>
                <a:gd name="connsiteX13" fmla="*/ 1485900 w 2545080"/>
                <a:gd name="connsiteY13" fmla="*/ 395816 h 475826"/>
                <a:gd name="connsiteX14" fmla="*/ 1641605 w 2545080"/>
                <a:gd name="connsiteY14" fmla="*/ 414376 h 475826"/>
                <a:gd name="connsiteX15" fmla="*/ 1779270 w 2545080"/>
                <a:gd name="connsiteY15" fmla="*/ 445346 h 475826"/>
                <a:gd name="connsiteX16" fmla="*/ 2018471 w 2545080"/>
                <a:gd name="connsiteY16" fmla="*/ 382215 h 475826"/>
                <a:gd name="connsiteX17" fmla="*/ 2217420 w 2545080"/>
                <a:gd name="connsiteY17" fmla="*/ 3386 h 475826"/>
                <a:gd name="connsiteX18" fmla="*/ 2301240 w 2545080"/>
                <a:gd name="connsiteY18" fmla="*/ 205316 h 475826"/>
                <a:gd name="connsiteX19" fmla="*/ 2350770 w 2545080"/>
                <a:gd name="connsiteY19" fmla="*/ 365336 h 475826"/>
                <a:gd name="connsiteX20" fmla="*/ 2423160 w 2545080"/>
                <a:gd name="connsiteY20" fmla="*/ 449156 h 475826"/>
                <a:gd name="connsiteX21" fmla="*/ 2545080 w 2545080"/>
                <a:gd name="connsiteY21" fmla="*/ 460586 h 475826"/>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301240 w 2545080"/>
                <a:gd name="connsiteY18" fmla="*/ 103162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268730 w 2545080"/>
                <a:gd name="connsiteY10" fmla="*/ 308902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485900 w 2545080"/>
                <a:gd name="connsiteY13" fmla="*/ 293662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329690 w 2545080"/>
                <a:gd name="connsiteY11" fmla="*/ 305092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421130 w 2545080"/>
                <a:gd name="connsiteY12" fmla="*/ 327811 h 373672"/>
                <a:gd name="connsiteX13" fmla="*/ 1544566 w 2545080"/>
                <a:gd name="connsiteY13" fmla="*/ 342038 h 373672"/>
                <a:gd name="connsiteX14" fmla="*/ 1641605 w 2545080"/>
                <a:gd name="connsiteY14" fmla="*/ 312222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41605 w 2545080"/>
                <a:gd name="connsiteY13" fmla="*/ 312222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162050 w 2545080"/>
                <a:gd name="connsiteY9" fmla="*/ 350812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19513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990600 w 2545080"/>
                <a:gd name="connsiteY8" fmla="*/ 350812 h 373672"/>
                <a:gd name="connsiteX9" fmla="*/ 1036895 w 2545080"/>
                <a:gd name="connsiteY9" fmla="*/ 373388 h 373672"/>
                <a:gd name="connsiteX10" fmla="*/ 1340433 w 2545080"/>
                <a:gd name="connsiteY10" fmla="*/ 351231 h 373672"/>
                <a:gd name="connsiteX11" fmla="*/ 1453540 w 2545080"/>
                <a:gd name="connsiteY11" fmla="*/ 335327 h 373672"/>
                <a:gd name="connsiteX12" fmla="*/ 1544566 w 2545080"/>
                <a:gd name="connsiteY12" fmla="*/ 342038 h 373672"/>
                <a:gd name="connsiteX13" fmla="*/ 1667679 w 2545080"/>
                <a:gd name="connsiteY13" fmla="*/ 342457 h 373672"/>
                <a:gd name="connsiteX14" fmla="*/ 1779270 w 2545080"/>
                <a:gd name="connsiteY14" fmla="*/ 343192 h 373672"/>
                <a:gd name="connsiteX15" fmla="*/ 2018471 w 2545080"/>
                <a:gd name="connsiteY15" fmla="*/ 280061 h 373672"/>
                <a:gd name="connsiteX16" fmla="*/ 2145717 w 2545080"/>
                <a:gd name="connsiteY16" fmla="*/ 282194 h 373672"/>
                <a:gd name="connsiteX17" fmla="*/ 2242574 w 2545080"/>
                <a:gd name="connsiteY17" fmla="*/ 326901 h 373672"/>
                <a:gd name="connsiteX18" fmla="*/ 2350770 w 2545080"/>
                <a:gd name="connsiteY18" fmla="*/ 263182 h 373672"/>
                <a:gd name="connsiteX19" fmla="*/ 2423160 w 2545080"/>
                <a:gd name="connsiteY19" fmla="*/ 347002 h 373672"/>
                <a:gd name="connsiteX20" fmla="*/ 2545080 w 2545080"/>
                <a:gd name="connsiteY20" fmla="*/ 358432 h 373672"/>
                <a:gd name="connsiteX0" fmla="*/ 0 w 2545080"/>
                <a:gd name="connsiteY0" fmla="*/ 373672 h 376507"/>
                <a:gd name="connsiteX1" fmla="*/ 194310 w 2545080"/>
                <a:gd name="connsiteY1" fmla="*/ 324142 h 376507"/>
                <a:gd name="connsiteX2" fmla="*/ 354330 w 2545080"/>
                <a:gd name="connsiteY2" fmla="*/ 247942 h 376507"/>
                <a:gd name="connsiteX3" fmla="*/ 464820 w 2545080"/>
                <a:gd name="connsiteY3" fmla="*/ 80302 h 376507"/>
                <a:gd name="connsiteX4" fmla="*/ 590550 w 2545080"/>
                <a:gd name="connsiteY4" fmla="*/ 263182 h 376507"/>
                <a:gd name="connsiteX5" fmla="*/ 739140 w 2545080"/>
                <a:gd name="connsiteY5" fmla="*/ 292 h 376507"/>
                <a:gd name="connsiteX6" fmla="*/ 834390 w 2545080"/>
                <a:gd name="connsiteY6" fmla="*/ 213652 h 376507"/>
                <a:gd name="connsiteX7" fmla="*/ 880110 w 2545080"/>
                <a:gd name="connsiteY7" fmla="*/ 312712 h 376507"/>
                <a:gd name="connsiteX8" fmla="*/ 990600 w 2545080"/>
                <a:gd name="connsiteY8" fmla="*/ 350812 h 376507"/>
                <a:gd name="connsiteX9" fmla="*/ 1036895 w 2545080"/>
                <a:gd name="connsiteY9" fmla="*/ 373388 h 376507"/>
                <a:gd name="connsiteX10" fmla="*/ 1401272 w 2545080"/>
                <a:gd name="connsiteY10" fmla="*/ 372194 h 376507"/>
                <a:gd name="connsiteX11" fmla="*/ 1453540 w 2545080"/>
                <a:gd name="connsiteY11" fmla="*/ 335327 h 376507"/>
                <a:gd name="connsiteX12" fmla="*/ 1544566 w 2545080"/>
                <a:gd name="connsiteY12" fmla="*/ 342038 h 376507"/>
                <a:gd name="connsiteX13" fmla="*/ 1667679 w 2545080"/>
                <a:gd name="connsiteY13" fmla="*/ 342457 h 376507"/>
                <a:gd name="connsiteX14" fmla="*/ 1779270 w 2545080"/>
                <a:gd name="connsiteY14" fmla="*/ 343192 h 376507"/>
                <a:gd name="connsiteX15" fmla="*/ 2018471 w 2545080"/>
                <a:gd name="connsiteY15" fmla="*/ 280061 h 376507"/>
                <a:gd name="connsiteX16" fmla="*/ 2145717 w 2545080"/>
                <a:gd name="connsiteY16" fmla="*/ 282194 h 376507"/>
                <a:gd name="connsiteX17" fmla="*/ 2242574 w 2545080"/>
                <a:gd name="connsiteY17" fmla="*/ 326901 h 376507"/>
                <a:gd name="connsiteX18" fmla="*/ 2350770 w 2545080"/>
                <a:gd name="connsiteY18" fmla="*/ 263182 h 376507"/>
                <a:gd name="connsiteX19" fmla="*/ 2423160 w 2545080"/>
                <a:gd name="connsiteY19" fmla="*/ 347002 h 376507"/>
                <a:gd name="connsiteX20" fmla="*/ 2545080 w 2545080"/>
                <a:gd name="connsiteY20" fmla="*/ 358432 h 376507"/>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990600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4695"/>
                <a:gd name="connsiteX1" fmla="*/ 194310 w 2545080"/>
                <a:gd name="connsiteY1" fmla="*/ 324142 h 374695"/>
                <a:gd name="connsiteX2" fmla="*/ 354330 w 2545080"/>
                <a:gd name="connsiteY2" fmla="*/ 247942 h 374695"/>
                <a:gd name="connsiteX3" fmla="*/ 464820 w 2545080"/>
                <a:gd name="connsiteY3" fmla="*/ 80302 h 374695"/>
                <a:gd name="connsiteX4" fmla="*/ 590550 w 2545080"/>
                <a:gd name="connsiteY4" fmla="*/ 263182 h 374695"/>
                <a:gd name="connsiteX5" fmla="*/ 739140 w 2545080"/>
                <a:gd name="connsiteY5" fmla="*/ 292 h 374695"/>
                <a:gd name="connsiteX6" fmla="*/ 834390 w 2545080"/>
                <a:gd name="connsiteY6" fmla="*/ 213652 h 374695"/>
                <a:gd name="connsiteX7" fmla="*/ 880110 w 2545080"/>
                <a:gd name="connsiteY7" fmla="*/ 312712 h 374695"/>
                <a:gd name="connsiteX8" fmla="*/ 1040106 w 2545080"/>
                <a:gd name="connsiteY8" fmla="*/ 350812 h 374695"/>
                <a:gd name="connsiteX9" fmla="*/ 1036895 w 2545080"/>
                <a:gd name="connsiteY9" fmla="*/ 373388 h 374695"/>
                <a:gd name="connsiteX10" fmla="*/ 1401272 w 2545080"/>
                <a:gd name="connsiteY10" fmla="*/ 372194 h 374695"/>
                <a:gd name="connsiteX11" fmla="*/ 1453540 w 2545080"/>
                <a:gd name="connsiteY11" fmla="*/ 335327 h 374695"/>
                <a:gd name="connsiteX12" fmla="*/ 1544566 w 2545080"/>
                <a:gd name="connsiteY12" fmla="*/ 342038 h 374695"/>
                <a:gd name="connsiteX13" fmla="*/ 1667679 w 2545080"/>
                <a:gd name="connsiteY13" fmla="*/ 342457 h 374695"/>
                <a:gd name="connsiteX14" fmla="*/ 1779270 w 2545080"/>
                <a:gd name="connsiteY14" fmla="*/ 343192 h 374695"/>
                <a:gd name="connsiteX15" fmla="*/ 2018471 w 2545080"/>
                <a:gd name="connsiteY15" fmla="*/ 280061 h 374695"/>
                <a:gd name="connsiteX16" fmla="*/ 2145717 w 2545080"/>
                <a:gd name="connsiteY16" fmla="*/ 282194 h 374695"/>
                <a:gd name="connsiteX17" fmla="*/ 2242574 w 2545080"/>
                <a:gd name="connsiteY17" fmla="*/ 326901 h 374695"/>
                <a:gd name="connsiteX18" fmla="*/ 2350770 w 2545080"/>
                <a:gd name="connsiteY18" fmla="*/ 263182 h 374695"/>
                <a:gd name="connsiteX19" fmla="*/ 2423160 w 2545080"/>
                <a:gd name="connsiteY19" fmla="*/ 347002 h 374695"/>
                <a:gd name="connsiteX20" fmla="*/ 2545080 w 2545080"/>
                <a:gd name="connsiteY20" fmla="*/ 358432 h 374695"/>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401272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5354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7409"/>
                <a:gd name="connsiteX1" fmla="*/ 194310 w 2545080"/>
                <a:gd name="connsiteY1" fmla="*/ 324142 h 377409"/>
                <a:gd name="connsiteX2" fmla="*/ 354330 w 2545080"/>
                <a:gd name="connsiteY2" fmla="*/ 247942 h 377409"/>
                <a:gd name="connsiteX3" fmla="*/ 464820 w 2545080"/>
                <a:gd name="connsiteY3" fmla="*/ 80302 h 377409"/>
                <a:gd name="connsiteX4" fmla="*/ 590550 w 2545080"/>
                <a:gd name="connsiteY4" fmla="*/ 263182 h 377409"/>
                <a:gd name="connsiteX5" fmla="*/ 739140 w 2545080"/>
                <a:gd name="connsiteY5" fmla="*/ 292 h 377409"/>
                <a:gd name="connsiteX6" fmla="*/ 834390 w 2545080"/>
                <a:gd name="connsiteY6" fmla="*/ 213652 h 377409"/>
                <a:gd name="connsiteX7" fmla="*/ 880110 w 2545080"/>
                <a:gd name="connsiteY7" fmla="*/ 312712 h 377409"/>
                <a:gd name="connsiteX8" fmla="*/ 1040106 w 2545080"/>
                <a:gd name="connsiteY8" fmla="*/ 350812 h 377409"/>
                <a:gd name="connsiteX9" fmla="*/ 1082524 w 2545080"/>
                <a:gd name="connsiteY9" fmla="*/ 374899 h 377409"/>
                <a:gd name="connsiteX10" fmla="*/ 1367051 w 2545080"/>
                <a:gd name="connsiteY10" fmla="*/ 372194 h 377409"/>
                <a:gd name="connsiteX11" fmla="*/ 1414430 w 2545080"/>
                <a:gd name="connsiteY11" fmla="*/ 335327 h 377409"/>
                <a:gd name="connsiteX12" fmla="*/ 1544566 w 2545080"/>
                <a:gd name="connsiteY12" fmla="*/ 342038 h 377409"/>
                <a:gd name="connsiteX13" fmla="*/ 1667679 w 2545080"/>
                <a:gd name="connsiteY13" fmla="*/ 342457 h 377409"/>
                <a:gd name="connsiteX14" fmla="*/ 1779270 w 2545080"/>
                <a:gd name="connsiteY14" fmla="*/ 343192 h 377409"/>
                <a:gd name="connsiteX15" fmla="*/ 2018471 w 2545080"/>
                <a:gd name="connsiteY15" fmla="*/ 280061 h 377409"/>
                <a:gd name="connsiteX16" fmla="*/ 2145717 w 2545080"/>
                <a:gd name="connsiteY16" fmla="*/ 282194 h 377409"/>
                <a:gd name="connsiteX17" fmla="*/ 2242574 w 2545080"/>
                <a:gd name="connsiteY17" fmla="*/ 326901 h 377409"/>
                <a:gd name="connsiteX18" fmla="*/ 2350770 w 2545080"/>
                <a:gd name="connsiteY18" fmla="*/ 263182 h 377409"/>
                <a:gd name="connsiteX19" fmla="*/ 2423160 w 2545080"/>
                <a:gd name="connsiteY19" fmla="*/ 347002 h 377409"/>
                <a:gd name="connsiteX20" fmla="*/ 2545080 w 2545080"/>
                <a:gd name="connsiteY20" fmla="*/ 358432 h 377409"/>
                <a:gd name="connsiteX0" fmla="*/ 0 w 2545080"/>
                <a:gd name="connsiteY0" fmla="*/ 373672 h 376257"/>
                <a:gd name="connsiteX1" fmla="*/ 194310 w 2545080"/>
                <a:gd name="connsiteY1" fmla="*/ 324142 h 376257"/>
                <a:gd name="connsiteX2" fmla="*/ 354330 w 2545080"/>
                <a:gd name="connsiteY2" fmla="*/ 247942 h 376257"/>
                <a:gd name="connsiteX3" fmla="*/ 464820 w 2545080"/>
                <a:gd name="connsiteY3" fmla="*/ 80302 h 376257"/>
                <a:gd name="connsiteX4" fmla="*/ 590550 w 2545080"/>
                <a:gd name="connsiteY4" fmla="*/ 263182 h 376257"/>
                <a:gd name="connsiteX5" fmla="*/ 739140 w 2545080"/>
                <a:gd name="connsiteY5" fmla="*/ 292 h 376257"/>
                <a:gd name="connsiteX6" fmla="*/ 834390 w 2545080"/>
                <a:gd name="connsiteY6" fmla="*/ 213652 h 376257"/>
                <a:gd name="connsiteX7" fmla="*/ 880110 w 2545080"/>
                <a:gd name="connsiteY7" fmla="*/ 312712 h 376257"/>
                <a:gd name="connsiteX8" fmla="*/ 1040106 w 2545080"/>
                <a:gd name="connsiteY8" fmla="*/ 350812 h 376257"/>
                <a:gd name="connsiteX9" fmla="*/ 1082524 w 2545080"/>
                <a:gd name="connsiteY9" fmla="*/ 374899 h 376257"/>
                <a:gd name="connsiteX10" fmla="*/ 1373570 w 2545080"/>
                <a:gd name="connsiteY10" fmla="*/ 369171 h 376257"/>
                <a:gd name="connsiteX11" fmla="*/ 1414430 w 2545080"/>
                <a:gd name="connsiteY11" fmla="*/ 335327 h 376257"/>
                <a:gd name="connsiteX12" fmla="*/ 1544566 w 2545080"/>
                <a:gd name="connsiteY12" fmla="*/ 342038 h 376257"/>
                <a:gd name="connsiteX13" fmla="*/ 1667679 w 2545080"/>
                <a:gd name="connsiteY13" fmla="*/ 342457 h 376257"/>
                <a:gd name="connsiteX14" fmla="*/ 1779270 w 2545080"/>
                <a:gd name="connsiteY14" fmla="*/ 343192 h 376257"/>
                <a:gd name="connsiteX15" fmla="*/ 2018471 w 2545080"/>
                <a:gd name="connsiteY15" fmla="*/ 280061 h 376257"/>
                <a:gd name="connsiteX16" fmla="*/ 2145717 w 2545080"/>
                <a:gd name="connsiteY16" fmla="*/ 282194 h 376257"/>
                <a:gd name="connsiteX17" fmla="*/ 2242574 w 2545080"/>
                <a:gd name="connsiteY17" fmla="*/ 326901 h 376257"/>
                <a:gd name="connsiteX18" fmla="*/ 2350770 w 2545080"/>
                <a:gd name="connsiteY18" fmla="*/ 263182 h 376257"/>
                <a:gd name="connsiteX19" fmla="*/ 2423160 w 2545080"/>
                <a:gd name="connsiteY19" fmla="*/ 347002 h 376257"/>
                <a:gd name="connsiteX20" fmla="*/ 2545080 w 2545080"/>
                <a:gd name="connsiteY20" fmla="*/ 358432 h 376257"/>
                <a:gd name="connsiteX0" fmla="*/ 0 w 2545080"/>
                <a:gd name="connsiteY0" fmla="*/ 373672 h 375684"/>
                <a:gd name="connsiteX1" fmla="*/ 194310 w 2545080"/>
                <a:gd name="connsiteY1" fmla="*/ 324142 h 375684"/>
                <a:gd name="connsiteX2" fmla="*/ 354330 w 2545080"/>
                <a:gd name="connsiteY2" fmla="*/ 247942 h 375684"/>
                <a:gd name="connsiteX3" fmla="*/ 464820 w 2545080"/>
                <a:gd name="connsiteY3" fmla="*/ 80302 h 375684"/>
                <a:gd name="connsiteX4" fmla="*/ 590550 w 2545080"/>
                <a:gd name="connsiteY4" fmla="*/ 263182 h 375684"/>
                <a:gd name="connsiteX5" fmla="*/ 739140 w 2545080"/>
                <a:gd name="connsiteY5" fmla="*/ 292 h 375684"/>
                <a:gd name="connsiteX6" fmla="*/ 834390 w 2545080"/>
                <a:gd name="connsiteY6" fmla="*/ 213652 h 375684"/>
                <a:gd name="connsiteX7" fmla="*/ 880110 w 2545080"/>
                <a:gd name="connsiteY7" fmla="*/ 312712 h 375684"/>
                <a:gd name="connsiteX8" fmla="*/ 1040106 w 2545080"/>
                <a:gd name="connsiteY8" fmla="*/ 350812 h 375684"/>
                <a:gd name="connsiteX9" fmla="*/ 1082524 w 2545080"/>
                <a:gd name="connsiteY9" fmla="*/ 374899 h 375684"/>
                <a:gd name="connsiteX10" fmla="*/ 1373570 w 2545080"/>
                <a:gd name="connsiteY10" fmla="*/ 369171 h 375684"/>
                <a:gd name="connsiteX11" fmla="*/ 1414430 w 2545080"/>
                <a:gd name="connsiteY11" fmla="*/ 335327 h 375684"/>
                <a:gd name="connsiteX12" fmla="*/ 1544566 w 2545080"/>
                <a:gd name="connsiteY12" fmla="*/ 342038 h 375684"/>
                <a:gd name="connsiteX13" fmla="*/ 1667679 w 2545080"/>
                <a:gd name="connsiteY13" fmla="*/ 342457 h 375684"/>
                <a:gd name="connsiteX14" fmla="*/ 1779270 w 2545080"/>
                <a:gd name="connsiteY14" fmla="*/ 343192 h 375684"/>
                <a:gd name="connsiteX15" fmla="*/ 2018471 w 2545080"/>
                <a:gd name="connsiteY15" fmla="*/ 280061 h 375684"/>
                <a:gd name="connsiteX16" fmla="*/ 2145717 w 2545080"/>
                <a:gd name="connsiteY16" fmla="*/ 282194 h 375684"/>
                <a:gd name="connsiteX17" fmla="*/ 2242574 w 2545080"/>
                <a:gd name="connsiteY17" fmla="*/ 326901 h 375684"/>
                <a:gd name="connsiteX18" fmla="*/ 2350770 w 2545080"/>
                <a:gd name="connsiteY18" fmla="*/ 263182 h 375684"/>
                <a:gd name="connsiteX19" fmla="*/ 2423160 w 2545080"/>
                <a:gd name="connsiteY19" fmla="*/ 347002 h 375684"/>
                <a:gd name="connsiteX20" fmla="*/ 2545080 w 2545080"/>
                <a:gd name="connsiteY20" fmla="*/ 358432 h 375684"/>
                <a:gd name="connsiteX0" fmla="*/ 0 w 2545080"/>
                <a:gd name="connsiteY0" fmla="*/ 373672 h 375251"/>
                <a:gd name="connsiteX1" fmla="*/ 194310 w 2545080"/>
                <a:gd name="connsiteY1" fmla="*/ 324142 h 375251"/>
                <a:gd name="connsiteX2" fmla="*/ 354330 w 2545080"/>
                <a:gd name="connsiteY2" fmla="*/ 247942 h 375251"/>
                <a:gd name="connsiteX3" fmla="*/ 464820 w 2545080"/>
                <a:gd name="connsiteY3" fmla="*/ 80302 h 375251"/>
                <a:gd name="connsiteX4" fmla="*/ 590550 w 2545080"/>
                <a:gd name="connsiteY4" fmla="*/ 263182 h 375251"/>
                <a:gd name="connsiteX5" fmla="*/ 739140 w 2545080"/>
                <a:gd name="connsiteY5" fmla="*/ 292 h 375251"/>
                <a:gd name="connsiteX6" fmla="*/ 834390 w 2545080"/>
                <a:gd name="connsiteY6" fmla="*/ 213652 h 375251"/>
                <a:gd name="connsiteX7" fmla="*/ 880110 w 2545080"/>
                <a:gd name="connsiteY7" fmla="*/ 312712 h 375251"/>
                <a:gd name="connsiteX8" fmla="*/ 1040106 w 2545080"/>
                <a:gd name="connsiteY8" fmla="*/ 350812 h 375251"/>
                <a:gd name="connsiteX9" fmla="*/ 1082524 w 2545080"/>
                <a:gd name="connsiteY9" fmla="*/ 374899 h 375251"/>
                <a:gd name="connsiteX10" fmla="*/ 1373570 w 2545080"/>
                <a:gd name="connsiteY10" fmla="*/ 369171 h 375251"/>
                <a:gd name="connsiteX11" fmla="*/ 1414430 w 2545080"/>
                <a:gd name="connsiteY11" fmla="*/ 335327 h 375251"/>
                <a:gd name="connsiteX12" fmla="*/ 1544566 w 2545080"/>
                <a:gd name="connsiteY12" fmla="*/ 342038 h 375251"/>
                <a:gd name="connsiteX13" fmla="*/ 1667679 w 2545080"/>
                <a:gd name="connsiteY13" fmla="*/ 342457 h 375251"/>
                <a:gd name="connsiteX14" fmla="*/ 1779270 w 2545080"/>
                <a:gd name="connsiteY14" fmla="*/ 343192 h 375251"/>
                <a:gd name="connsiteX15" fmla="*/ 2018471 w 2545080"/>
                <a:gd name="connsiteY15" fmla="*/ 280061 h 375251"/>
                <a:gd name="connsiteX16" fmla="*/ 2145717 w 2545080"/>
                <a:gd name="connsiteY16" fmla="*/ 282194 h 375251"/>
                <a:gd name="connsiteX17" fmla="*/ 2242574 w 2545080"/>
                <a:gd name="connsiteY17" fmla="*/ 326901 h 375251"/>
                <a:gd name="connsiteX18" fmla="*/ 2350770 w 2545080"/>
                <a:gd name="connsiteY18" fmla="*/ 263182 h 375251"/>
                <a:gd name="connsiteX19" fmla="*/ 2423160 w 2545080"/>
                <a:gd name="connsiteY19" fmla="*/ 347002 h 375251"/>
                <a:gd name="connsiteX20" fmla="*/ 2545080 w 2545080"/>
                <a:gd name="connsiteY20" fmla="*/ 358432 h 375251"/>
                <a:gd name="connsiteX0" fmla="*/ 0 w 2545080"/>
                <a:gd name="connsiteY0" fmla="*/ 373672 h 376147"/>
                <a:gd name="connsiteX1" fmla="*/ 194310 w 2545080"/>
                <a:gd name="connsiteY1" fmla="*/ 324142 h 376147"/>
                <a:gd name="connsiteX2" fmla="*/ 354330 w 2545080"/>
                <a:gd name="connsiteY2" fmla="*/ 247942 h 376147"/>
                <a:gd name="connsiteX3" fmla="*/ 464820 w 2545080"/>
                <a:gd name="connsiteY3" fmla="*/ 80302 h 376147"/>
                <a:gd name="connsiteX4" fmla="*/ 590550 w 2545080"/>
                <a:gd name="connsiteY4" fmla="*/ 263182 h 376147"/>
                <a:gd name="connsiteX5" fmla="*/ 739140 w 2545080"/>
                <a:gd name="connsiteY5" fmla="*/ 292 h 376147"/>
                <a:gd name="connsiteX6" fmla="*/ 834390 w 2545080"/>
                <a:gd name="connsiteY6" fmla="*/ 213652 h 376147"/>
                <a:gd name="connsiteX7" fmla="*/ 880110 w 2545080"/>
                <a:gd name="connsiteY7" fmla="*/ 312712 h 376147"/>
                <a:gd name="connsiteX8" fmla="*/ 1040106 w 2545080"/>
                <a:gd name="connsiteY8" fmla="*/ 350812 h 376147"/>
                <a:gd name="connsiteX9" fmla="*/ 1082524 w 2545080"/>
                <a:gd name="connsiteY9" fmla="*/ 374899 h 376147"/>
                <a:gd name="connsiteX10" fmla="*/ 1211597 w 2545080"/>
                <a:gd name="connsiteY10" fmla="*/ 372341 h 376147"/>
                <a:gd name="connsiteX11" fmla="*/ 1373570 w 2545080"/>
                <a:gd name="connsiteY11" fmla="*/ 369171 h 376147"/>
                <a:gd name="connsiteX12" fmla="*/ 1414430 w 2545080"/>
                <a:gd name="connsiteY12" fmla="*/ 335327 h 376147"/>
                <a:gd name="connsiteX13" fmla="*/ 1544566 w 2545080"/>
                <a:gd name="connsiteY13" fmla="*/ 342038 h 376147"/>
                <a:gd name="connsiteX14" fmla="*/ 1667679 w 2545080"/>
                <a:gd name="connsiteY14" fmla="*/ 342457 h 376147"/>
                <a:gd name="connsiteX15" fmla="*/ 1779270 w 2545080"/>
                <a:gd name="connsiteY15" fmla="*/ 343192 h 376147"/>
                <a:gd name="connsiteX16" fmla="*/ 2018471 w 2545080"/>
                <a:gd name="connsiteY16" fmla="*/ 280061 h 376147"/>
                <a:gd name="connsiteX17" fmla="*/ 2145717 w 2545080"/>
                <a:gd name="connsiteY17" fmla="*/ 282194 h 376147"/>
                <a:gd name="connsiteX18" fmla="*/ 2242574 w 2545080"/>
                <a:gd name="connsiteY18" fmla="*/ 326901 h 376147"/>
                <a:gd name="connsiteX19" fmla="*/ 2350770 w 2545080"/>
                <a:gd name="connsiteY19" fmla="*/ 263182 h 376147"/>
                <a:gd name="connsiteX20" fmla="*/ 2423160 w 2545080"/>
                <a:gd name="connsiteY20" fmla="*/ 347002 h 376147"/>
                <a:gd name="connsiteX21" fmla="*/ 2545080 w 2545080"/>
                <a:gd name="connsiteY21" fmla="*/ 358432 h 376147"/>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5848"/>
                <a:gd name="connsiteX1" fmla="*/ 194310 w 2545080"/>
                <a:gd name="connsiteY1" fmla="*/ 324142 h 375848"/>
                <a:gd name="connsiteX2" fmla="*/ 354330 w 2545080"/>
                <a:gd name="connsiteY2" fmla="*/ 247942 h 375848"/>
                <a:gd name="connsiteX3" fmla="*/ 464820 w 2545080"/>
                <a:gd name="connsiteY3" fmla="*/ 80302 h 375848"/>
                <a:gd name="connsiteX4" fmla="*/ 590550 w 2545080"/>
                <a:gd name="connsiteY4" fmla="*/ 263182 h 375848"/>
                <a:gd name="connsiteX5" fmla="*/ 739140 w 2545080"/>
                <a:gd name="connsiteY5" fmla="*/ 292 h 375848"/>
                <a:gd name="connsiteX6" fmla="*/ 834390 w 2545080"/>
                <a:gd name="connsiteY6" fmla="*/ 213652 h 375848"/>
                <a:gd name="connsiteX7" fmla="*/ 880110 w 2545080"/>
                <a:gd name="connsiteY7" fmla="*/ 312712 h 375848"/>
                <a:gd name="connsiteX8" fmla="*/ 1040106 w 2545080"/>
                <a:gd name="connsiteY8" fmla="*/ 350812 h 375848"/>
                <a:gd name="connsiteX9" fmla="*/ 1082524 w 2545080"/>
                <a:gd name="connsiteY9" fmla="*/ 374899 h 375848"/>
                <a:gd name="connsiteX10" fmla="*/ 1223004 w 2545080"/>
                <a:gd name="connsiteY10" fmla="*/ 370829 h 375848"/>
                <a:gd name="connsiteX11" fmla="*/ 1373570 w 2545080"/>
                <a:gd name="connsiteY11" fmla="*/ 369171 h 375848"/>
                <a:gd name="connsiteX12" fmla="*/ 1414430 w 2545080"/>
                <a:gd name="connsiteY12" fmla="*/ 335327 h 375848"/>
                <a:gd name="connsiteX13" fmla="*/ 1544566 w 2545080"/>
                <a:gd name="connsiteY13" fmla="*/ 342038 h 375848"/>
                <a:gd name="connsiteX14" fmla="*/ 1667679 w 2545080"/>
                <a:gd name="connsiteY14" fmla="*/ 342457 h 375848"/>
                <a:gd name="connsiteX15" fmla="*/ 1779270 w 2545080"/>
                <a:gd name="connsiteY15" fmla="*/ 343192 h 375848"/>
                <a:gd name="connsiteX16" fmla="*/ 2018471 w 2545080"/>
                <a:gd name="connsiteY16" fmla="*/ 280061 h 375848"/>
                <a:gd name="connsiteX17" fmla="*/ 2145717 w 2545080"/>
                <a:gd name="connsiteY17" fmla="*/ 282194 h 375848"/>
                <a:gd name="connsiteX18" fmla="*/ 2242574 w 2545080"/>
                <a:gd name="connsiteY18" fmla="*/ 326901 h 375848"/>
                <a:gd name="connsiteX19" fmla="*/ 2350770 w 2545080"/>
                <a:gd name="connsiteY19" fmla="*/ 263182 h 375848"/>
                <a:gd name="connsiteX20" fmla="*/ 2423160 w 2545080"/>
                <a:gd name="connsiteY20" fmla="*/ 347002 h 375848"/>
                <a:gd name="connsiteX21" fmla="*/ 2545080 w 2545080"/>
                <a:gd name="connsiteY21" fmla="*/ 358432 h 375848"/>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50812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600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73570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 name="connsiteX0" fmla="*/ 0 w 2545080"/>
                <a:gd name="connsiteY0" fmla="*/ 373672 h 373672"/>
                <a:gd name="connsiteX1" fmla="*/ 194310 w 2545080"/>
                <a:gd name="connsiteY1" fmla="*/ 324142 h 373672"/>
                <a:gd name="connsiteX2" fmla="*/ 354330 w 2545080"/>
                <a:gd name="connsiteY2" fmla="*/ 247942 h 373672"/>
                <a:gd name="connsiteX3" fmla="*/ 464820 w 2545080"/>
                <a:gd name="connsiteY3" fmla="*/ 80302 h 373672"/>
                <a:gd name="connsiteX4" fmla="*/ 590550 w 2545080"/>
                <a:gd name="connsiteY4" fmla="*/ 263182 h 373672"/>
                <a:gd name="connsiteX5" fmla="*/ 739140 w 2545080"/>
                <a:gd name="connsiteY5" fmla="*/ 292 h 373672"/>
                <a:gd name="connsiteX6" fmla="*/ 834390 w 2545080"/>
                <a:gd name="connsiteY6" fmla="*/ 213652 h 373672"/>
                <a:gd name="connsiteX7" fmla="*/ 880110 w 2545080"/>
                <a:gd name="connsiteY7" fmla="*/ 312712 h 373672"/>
                <a:gd name="connsiteX8" fmla="*/ 1040106 w 2545080"/>
                <a:gd name="connsiteY8" fmla="*/ 340230 h 373672"/>
                <a:gd name="connsiteX9" fmla="*/ 1074375 w 2545080"/>
                <a:gd name="connsiteY9" fmla="*/ 368852 h 373672"/>
                <a:gd name="connsiteX10" fmla="*/ 1223004 w 2545080"/>
                <a:gd name="connsiteY10" fmla="*/ 370829 h 373672"/>
                <a:gd name="connsiteX11" fmla="*/ 1383348 w 2545080"/>
                <a:gd name="connsiteY11" fmla="*/ 369171 h 373672"/>
                <a:gd name="connsiteX12" fmla="*/ 1414430 w 2545080"/>
                <a:gd name="connsiteY12" fmla="*/ 335327 h 373672"/>
                <a:gd name="connsiteX13" fmla="*/ 1544566 w 2545080"/>
                <a:gd name="connsiteY13" fmla="*/ 342038 h 373672"/>
                <a:gd name="connsiteX14" fmla="*/ 1667679 w 2545080"/>
                <a:gd name="connsiteY14" fmla="*/ 342457 h 373672"/>
                <a:gd name="connsiteX15" fmla="*/ 1779270 w 2545080"/>
                <a:gd name="connsiteY15" fmla="*/ 343192 h 373672"/>
                <a:gd name="connsiteX16" fmla="*/ 2018471 w 2545080"/>
                <a:gd name="connsiteY16" fmla="*/ 280061 h 373672"/>
                <a:gd name="connsiteX17" fmla="*/ 2145717 w 2545080"/>
                <a:gd name="connsiteY17" fmla="*/ 282194 h 373672"/>
                <a:gd name="connsiteX18" fmla="*/ 2242574 w 2545080"/>
                <a:gd name="connsiteY18" fmla="*/ 326901 h 373672"/>
                <a:gd name="connsiteX19" fmla="*/ 2350770 w 2545080"/>
                <a:gd name="connsiteY19" fmla="*/ 263182 h 373672"/>
                <a:gd name="connsiteX20" fmla="*/ 2423160 w 2545080"/>
                <a:gd name="connsiteY20" fmla="*/ 347002 h 373672"/>
                <a:gd name="connsiteX21" fmla="*/ 2545080 w 2545080"/>
                <a:gd name="connsiteY21" fmla="*/ 358432 h 37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45080" h="373672">
                  <a:moveTo>
                    <a:pt x="0" y="373672"/>
                  </a:moveTo>
                  <a:cubicBezTo>
                    <a:pt x="60007" y="352717"/>
                    <a:pt x="135255" y="345097"/>
                    <a:pt x="194310" y="324142"/>
                  </a:cubicBezTo>
                  <a:cubicBezTo>
                    <a:pt x="253365" y="303187"/>
                    <a:pt x="309245" y="288582"/>
                    <a:pt x="354330" y="247942"/>
                  </a:cubicBezTo>
                  <a:cubicBezTo>
                    <a:pt x="399415" y="207302"/>
                    <a:pt x="425450" y="77762"/>
                    <a:pt x="464820" y="80302"/>
                  </a:cubicBezTo>
                  <a:cubicBezTo>
                    <a:pt x="504190" y="82842"/>
                    <a:pt x="544830" y="276517"/>
                    <a:pt x="590550" y="263182"/>
                  </a:cubicBezTo>
                  <a:cubicBezTo>
                    <a:pt x="636270" y="249847"/>
                    <a:pt x="698500" y="8547"/>
                    <a:pt x="739140" y="292"/>
                  </a:cubicBezTo>
                  <a:cubicBezTo>
                    <a:pt x="779780" y="-7963"/>
                    <a:pt x="810895" y="161582"/>
                    <a:pt x="834390" y="213652"/>
                  </a:cubicBezTo>
                  <a:cubicBezTo>
                    <a:pt x="857885" y="265722"/>
                    <a:pt x="845824" y="291616"/>
                    <a:pt x="880110" y="312712"/>
                  </a:cubicBezTo>
                  <a:cubicBezTo>
                    <a:pt x="914396" y="333808"/>
                    <a:pt x="1007729" y="330873"/>
                    <a:pt x="1040106" y="340230"/>
                  </a:cubicBezTo>
                  <a:cubicBezTo>
                    <a:pt x="1072483" y="349587"/>
                    <a:pt x="1043892" y="363752"/>
                    <a:pt x="1074375" y="368852"/>
                  </a:cubicBezTo>
                  <a:cubicBezTo>
                    <a:pt x="1104858" y="373952"/>
                    <a:pt x="1174496" y="371784"/>
                    <a:pt x="1223004" y="370829"/>
                  </a:cubicBezTo>
                  <a:cubicBezTo>
                    <a:pt x="1273193" y="370276"/>
                    <a:pt x="1351444" y="375088"/>
                    <a:pt x="1383348" y="369171"/>
                  </a:cubicBezTo>
                  <a:cubicBezTo>
                    <a:pt x="1415252" y="363254"/>
                    <a:pt x="1387560" y="339849"/>
                    <a:pt x="1414430" y="335327"/>
                  </a:cubicBezTo>
                  <a:cubicBezTo>
                    <a:pt x="1441300" y="330805"/>
                    <a:pt x="1502358" y="340850"/>
                    <a:pt x="1544566" y="342038"/>
                  </a:cubicBezTo>
                  <a:cubicBezTo>
                    <a:pt x="1586774" y="343226"/>
                    <a:pt x="1628562" y="342265"/>
                    <a:pt x="1667679" y="342457"/>
                  </a:cubicBezTo>
                  <a:cubicBezTo>
                    <a:pt x="1706796" y="342649"/>
                    <a:pt x="1720805" y="353591"/>
                    <a:pt x="1779270" y="343192"/>
                  </a:cubicBezTo>
                  <a:cubicBezTo>
                    <a:pt x="1837735" y="332793"/>
                    <a:pt x="1957397" y="290227"/>
                    <a:pt x="2018471" y="280061"/>
                  </a:cubicBezTo>
                  <a:cubicBezTo>
                    <a:pt x="2079545" y="269895"/>
                    <a:pt x="2108367" y="274387"/>
                    <a:pt x="2145717" y="282194"/>
                  </a:cubicBezTo>
                  <a:cubicBezTo>
                    <a:pt x="2183067" y="290001"/>
                    <a:pt x="2208399" y="330070"/>
                    <a:pt x="2242574" y="326901"/>
                  </a:cubicBezTo>
                  <a:cubicBezTo>
                    <a:pt x="2276749" y="323732"/>
                    <a:pt x="2320672" y="259832"/>
                    <a:pt x="2350770" y="263182"/>
                  </a:cubicBezTo>
                  <a:cubicBezTo>
                    <a:pt x="2380868" y="266532"/>
                    <a:pt x="2390775" y="331127"/>
                    <a:pt x="2423160" y="347002"/>
                  </a:cubicBezTo>
                  <a:cubicBezTo>
                    <a:pt x="2455545" y="362877"/>
                    <a:pt x="2491740" y="358432"/>
                    <a:pt x="2545080" y="35843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6" name="Straight Connector 155"/>
            <p:cNvCxnSpPr>
              <a:stCxn id="155" idx="0"/>
            </p:cNvCxnSpPr>
            <p:nvPr/>
          </p:nvCxnSpPr>
          <p:spPr>
            <a:xfrm flipV="1">
              <a:off x="3290718" y="4748985"/>
              <a:ext cx="7132072" cy="20664"/>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flipV="1">
              <a:off x="3311313" y="2876682"/>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8" name="Freeform 157"/>
            <p:cNvSpPr/>
            <p:nvPr/>
          </p:nvSpPr>
          <p:spPr>
            <a:xfrm>
              <a:off x="3345391" y="5211991"/>
              <a:ext cx="6874782" cy="1803220"/>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77086 h 677086"/>
                <a:gd name="connsiteX1" fmla="*/ 194310 w 2545080"/>
                <a:gd name="connsiteY1" fmla="*/ 627556 h 677086"/>
                <a:gd name="connsiteX2" fmla="*/ 354330 w 2545080"/>
                <a:gd name="connsiteY2" fmla="*/ 551356 h 677086"/>
                <a:gd name="connsiteX3" fmla="*/ 458301 w 2545080"/>
                <a:gd name="connsiteY3" fmla="*/ 598740 h 677086"/>
                <a:gd name="connsiteX4" fmla="*/ 590550 w 2545080"/>
                <a:gd name="connsiteY4" fmla="*/ 566596 h 677086"/>
                <a:gd name="connsiteX5" fmla="*/ 732622 w 2545080"/>
                <a:gd name="connsiteY5" fmla="*/ 595524 h 677086"/>
                <a:gd name="connsiteX6" fmla="*/ 821353 w 2545080"/>
                <a:gd name="connsiteY6" fmla="*/ 601540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602253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29690 w 2545080"/>
                <a:gd name="connsiteY11" fmla="*/ 595588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421130 w 2545080"/>
                <a:gd name="connsiteY12" fmla="*/ 589335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68730 w 2545080"/>
                <a:gd name="connsiteY10" fmla="*/ 599398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279396 w 2545080"/>
                <a:gd name="connsiteY10" fmla="*/ 628719 h 664168"/>
                <a:gd name="connsiteX11" fmla="*/ 1368801 w 2545080"/>
                <a:gd name="connsiteY11" fmla="*/ 637476 h 664168"/>
                <a:gd name="connsiteX12" fmla="*/ 1374908 w 2545080"/>
                <a:gd name="connsiteY12" fmla="*/ 593524 h 664168"/>
                <a:gd name="connsiteX13" fmla="*/ 1485900 w 2545080"/>
                <a:gd name="connsiteY13" fmla="*/ 584158 h 664168"/>
                <a:gd name="connsiteX14" fmla="*/ 1661160 w 2545080"/>
                <a:gd name="connsiteY14" fmla="*/ 542248 h 664168"/>
                <a:gd name="connsiteX15" fmla="*/ 1779270 w 2545080"/>
                <a:gd name="connsiteY15" fmla="*/ 633688 h 664168"/>
                <a:gd name="connsiteX16" fmla="*/ 1927860 w 2545080"/>
                <a:gd name="connsiteY16" fmla="*/ 256498 h 664168"/>
                <a:gd name="connsiteX17" fmla="*/ 2026920 w 2545080"/>
                <a:gd name="connsiteY17" fmla="*/ 8848 h 664168"/>
                <a:gd name="connsiteX18" fmla="*/ 2096693 w 2545080"/>
                <a:gd name="connsiteY18" fmla="*/ 573197 h 664168"/>
                <a:gd name="connsiteX19" fmla="*/ 2217420 w 2545080"/>
                <a:gd name="connsiteY19" fmla="*/ 191728 h 664168"/>
                <a:gd name="connsiteX20" fmla="*/ 2301240 w 2545080"/>
                <a:gd name="connsiteY20" fmla="*/ 393658 h 664168"/>
                <a:gd name="connsiteX21" fmla="*/ 2350770 w 2545080"/>
                <a:gd name="connsiteY21" fmla="*/ 553678 h 664168"/>
                <a:gd name="connsiteX22" fmla="*/ 2423160 w 2545080"/>
                <a:gd name="connsiteY22" fmla="*/ 637498 h 664168"/>
                <a:gd name="connsiteX23" fmla="*/ 2545080 w 2545080"/>
                <a:gd name="connsiteY23"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880110 w 2545080"/>
                <a:gd name="connsiteY7" fmla="*/ 603208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7610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2265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990600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601522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68801 w 2545080"/>
                <a:gd name="connsiteY10" fmla="*/ 637476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56633 w 2545080"/>
                <a:gd name="connsiteY10" fmla="*/ 63542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0102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8412 w 2545080"/>
                <a:gd name="connsiteY8" fmla="*/ 643356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46203 w 2545080"/>
                <a:gd name="connsiteY10" fmla="*/ 641572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74908 w 2545080"/>
                <a:gd name="connsiteY11" fmla="*/ 593524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81848 w 2545080"/>
                <a:gd name="connsiteY10" fmla="*/ 646238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11459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980779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51064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3143 w 2545080"/>
                <a:gd name="connsiteY8" fmla="*/ 641308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41308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41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0905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2050 w 2545080"/>
                <a:gd name="connsiteY9" fmla="*/ 652973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 name="connsiteX0" fmla="*/ 0 w 2545080"/>
                <a:gd name="connsiteY0" fmla="*/ 664168 h 664168"/>
                <a:gd name="connsiteX1" fmla="*/ 194310 w 2545080"/>
                <a:gd name="connsiteY1" fmla="*/ 614638 h 664168"/>
                <a:gd name="connsiteX2" fmla="*/ 354330 w 2545080"/>
                <a:gd name="connsiteY2" fmla="*/ 538438 h 664168"/>
                <a:gd name="connsiteX3" fmla="*/ 458301 w 2545080"/>
                <a:gd name="connsiteY3" fmla="*/ 585822 h 664168"/>
                <a:gd name="connsiteX4" fmla="*/ 590550 w 2545080"/>
                <a:gd name="connsiteY4" fmla="*/ 553678 h 664168"/>
                <a:gd name="connsiteX5" fmla="*/ 732622 w 2545080"/>
                <a:gd name="connsiteY5" fmla="*/ 582606 h 664168"/>
                <a:gd name="connsiteX6" fmla="*/ 821353 w 2545080"/>
                <a:gd name="connsiteY6" fmla="*/ 588622 h 664168"/>
                <a:gd name="connsiteX7" fmla="*/ 1014445 w 2545080"/>
                <a:gd name="connsiteY7" fmla="*/ 589235 h 664168"/>
                <a:gd name="connsiteX8" fmla="*/ 1041162 w 2545080"/>
                <a:gd name="connsiteY8" fmla="*/ 655306 h 664168"/>
                <a:gd name="connsiteX9" fmla="*/ 1166010 w 2545080"/>
                <a:gd name="connsiteY9" fmla="*/ 657640 h 664168"/>
                <a:gd name="connsiteX10" fmla="*/ 1364025 w 2545080"/>
                <a:gd name="connsiteY10" fmla="*/ 655572 h 664168"/>
                <a:gd name="connsiteX11" fmla="*/ 1390750 w 2545080"/>
                <a:gd name="connsiteY11" fmla="*/ 588858 h 664168"/>
                <a:gd name="connsiteX12" fmla="*/ 1485900 w 2545080"/>
                <a:gd name="connsiteY12" fmla="*/ 584158 h 664168"/>
                <a:gd name="connsiteX13" fmla="*/ 1661160 w 2545080"/>
                <a:gd name="connsiteY13" fmla="*/ 542248 h 664168"/>
                <a:gd name="connsiteX14" fmla="*/ 1779270 w 2545080"/>
                <a:gd name="connsiteY14" fmla="*/ 633688 h 664168"/>
                <a:gd name="connsiteX15" fmla="*/ 1927860 w 2545080"/>
                <a:gd name="connsiteY15" fmla="*/ 256498 h 664168"/>
                <a:gd name="connsiteX16" fmla="*/ 2026920 w 2545080"/>
                <a:gd name="connsiteY16" fmla="*/ 8848 h 664168"/>
                <a:gd name="connsiteX17" fmla="*/ 2096693 w 2545080"/>
                <a:gd name="connsiteY17" fmla="*/ 573197 h 664168"/>
                <a:gd name="connsiteX18" fmla="*/ 2217420 w 2545080"/>
                <a:gd name="connsiteY18" fmla="*/ 191728 h 664168"/>
                <a:gd name="connsiteX19" fmla="*/ 2301240 w 2545080"/>
                <a:gd name="connsiteY19" fmla="*/ 393658 h 664168"/>
                <a:gd name="connsiteX20" fmla="*/ 2350770 w 2545080"/>
                <a:gd name="connsiteY20" fmla="*/ 553678 h 664168"/>
                <a:gd name="connsiteX21" fmla="*/ 2423160 w 2545080"/>
                <a:gd name="connsiteY21" fmla="*/ 637498 h 664168"/>
                <a:gd name="connsiteX22" fmla="*/ 2545080 w 2545080"/>
                <a:gd name="connsiteY22" fmla="*/ 648928 h 66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45080" h="664168">
                  <a:moveTo>
                    <a:pt x="0" y="664168"/>
                  </a:moveTo>
                  <a:cubicBezTo>
                    <a:pt x="60007" y="643213"/>
                    <a:pt x="135255" y="635593"/>
                    <a:pt x="194310" y="614638"/>
                  </a:cubicBezTo>
                  <a:cubicBezTo>
                    <a:pt x="253365" y="593683"/>
                    <a:pt x="310332" y="543241"/>
                    <a:pt x="354330" y="538438"/>
                  </a:cubicBezTo>
                  <a:cubicBezTo>
                    <a:pt x="398328" y="533635"/>
                    <a:pt x="418931" y="583282"/>
                    <a:pt x="458301" y="585822"/>
                  </a:cubicBezTo>
                  <a:cubicBezTo>
                    <a:pt x="497671" y="588362"/>
                    <a:pt x="544830" y="554214"/>
                    <a:pt x="590550" y="553678"/>
                  </a:cubicBezTo>
                  <a:cubicBezTo>
                    <a:pt x="636270" y="553142"/>
                    <a:pt x="694155" y="576782"/>
                    <a:pt x="732622" y="582606"/>
                  </a:cubicBezTo>
                  <a:cubicBezTo>
                    <a:pt x="771089" y="588430"/>
                    <a:pt x="774383" y="587517"/>
                    <a:pt x="821353" y="588622"/>
                  </a:cubicBezTo>
                  <a:cubicBezTo>
                    <a:pt x="868323" y="589727"/>
                    <a:pt x="977810" y="578121"/>
                    <a:pt x="1014445" y="589235"/>
                  </a:cubicBezTo>
                  <a:cubicBezTo>
                    <a:pt x="1051080" y="600349"/>
                    <a:pt x="1015901" y="643905"/>
                    <a:pt x="1041162" y="655306"/>
                  </a:cubicBezTo>
                  <a:cubicBezTo>
                    <a:pt x="1066423" y="666707"/>
                    <a:pt x="1112200" y="657596"/>
                    <a:pt x="1166010" y="657640"/>
                  </a:cubicBezTo>
                  <a:cubicBezTo>
                    <a:pt x="1219820" y="657684"/>
                    <a:pt x="1326568" y="667036"/>
                    <a:pt x="1364025" y="655572"/>
                  </a:cubicBezTo>
                  <a:cubicBezTo>
                    <a:pt x="1401482" y="644108"/>
                    <a:pt x="1370438" y="600760"/>
                    <a:pt x="1390750" y="588858"/>
                  </a:cubicBezTo>
                  <a:cubicBezTo>
                    <a:pt x="1411062" y="576956"/>
                    <a:pt x="1440832" y="591926"/>
                    <a:pt x="1485900" y="584158"/>
                  </a:cubicBezTo>
                  <a:cubicBezTo>
                    <a:pt x="1530968" y="576390"/>
                    <a:pt x="1612265" y="533993"/>
                    <a:pt x="1661160" y="542248"/>
                  </a:cubicBezTo>
                  <a:cubicBezTo>
                    <a:pt x="1710055" y="550503"/>
                    <a:pt x="1734820" y="681313"/>
                    <a:pt x="1779270" y="633688"/>
                  </a:cubicBezTo>
                  <a:cubicBezTo>
                    <a:pt x="1823720" y="586063"/>
                    <a:pt x="1886585" y="360638"/>
                    <a:pt x="1927860" y="256498"/>
                  </a:cubicBezTo>
                  <a:cubicBezTo>
                    <a:pt x="1969135" y="152358"/>
                    <a:pt x="1998781" y="-43935"/>
                    <a:pt x="2026920" y="8848"/>
                  </a:cubicBezTo>
                  <a:cubicBezTo>
                    <a:pt x="2055059" y="61631"/>
                    <a:pt x="2064943" y="542717"/>
                    <a:pt x="2096693" y="573197"/>
                  </a:cubicBezTo>
                  <a:cubicBezTo>
                    <a:pt x="2128443" y="603677"/>
                    <a:pt x="2183329" y="221651"/>
                    <a:pt x="2217420" y="191728"/>
                  </a:cubicBezTo>
                  <a:cubicBezTo>
                    <a:pt x="2251511" y="161805"/>
                    <a:pt x="2279015" y="333333"/>
                    <a:pt x="2301240" y="393658"/>
                  </a:cubicBezTo>
                  <a:cubicBezTo>
                    <a:pt x="2323465" y="453983"/>
                    <a:pt x="2330450" y="513038"/>
                    <a:pt x="2350770" y="553678"/>
                  </a:cubicBezTo>
                  <a:cubicBezTo>
                    <a:pt x="2371090" y="594318"/>
                    <a:pt x="2390775" y="621623"/>
                    <a:pt x="2423160" y="637498"/>
                  </a:cubicBezTo>
                  <a:cubicBezTo>
                    <a:pt x="2455545" y="653373"/>
                    <a:pt x="2491740" y="648928"/>
                    <a:pt x="2545080" y="648928"/>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59" name="Straight Connector 158"/>
            <p:cNvCxnSpPr>
              <a:stCxn id="158" idx="0"/>
            </p:cNvCxnSpPr>
            <p:nvPr/>
          </p:nvCxnSpPr>
          <p:spPr>
            <a:xfrm flipV="1">
              <a:off x="3345380" y="6994521"/>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3365975" y="5122227"/>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1" name="Freeform 160"/>
            <p:cNvSpPr/>
            <p:nvPr/>
          </p:nvSpPr>
          <p:spPr>
            <a:xfrm>
              <a:off x="3395850" y="7380912"/>
              <a:ext cx="6874782" cy="1994348"/>
            </a:xfrm>
            <a:custGeom>
              <a:avLst/>
              <a:gdLst>
                <a:gd name="connsiteX0" fmla="*/ 0 w 2545080"/>
                <a:gd name="connsiteY0" fmla="*/ 710148 h 711137"/>
                <a:gd name="connsiteX1" fmla="*/ 194310 w 2545080"/>
                <a:gd name="connsiteY1" fmla="*/ 630138 h 711137"/>
                <a:gd name="connsiteX2" fmla="*/ 445770 w 2545080"/>
                <a:gd name="connsiteY2" fmla="*/ 48154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3013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518160 w 2545080"/>
                <a:gd name="connsiteY3" fmla="*/ 35962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79120 w 2545080"/>
                <a:gd name="connsiteY4" fmla="*/ 33676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1520 w 2545080"/>
                <a:gd name="connsiteY5" fmla="*/ 37105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67690 w 2545080"/>
                <a:gd name="connsiteY4" fmla="*/ 26437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291590 w 2545080"/>
                <a:gd name="connsiteY11" fmla="*/ 61489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94460 w 2545080"/>
                <a:gd name="connsiteY12" fmla="*/ 58060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1137"/>
                <a:gd name="connsiteX1" fmla="*/ 194310 w 2545080"/>
                <a:gd name="connsiteY1" fmla="*/ 660618 h 711137"/>
                <a:gd name="connsiteX2" fmla="*/ 354330 w 2545080"/>
                <a:gd name="connsiteY2" fmla="*/ 584418 h 711137"/>
                <a:gd name="connsiteX3" fmla="*/ 464820 w 2545080"/>
                <a:gd name="connsiteY3" fmla="*/ 416778 h 711137"/>
                <a:gd name="connsiteX4" fmla="*/ 590550 w 2545080"/>
                <a:gd name="connsiteY4" fmla="*/ 599658 h 711137"/>
                <a:gd name="connsiteX5" fmla="*/ 739140 w 2545080"/>
                <a:gd name="connsiteY5" fmla="*/ 336768 h 711137"/>
                <a:gd name="connsiteX6" fmla="*/ 834390 w 2545080"/>
                <a:gd name="connsiteY6" fmla="*/ 550128 h 711137"/>
                <a:gd name="connsiteX7" fmla="*/ 880110 w 2545080"/>
                <a:gd name="connsiteY7" fmla="*/ 649188 h 711137"/>
                <a:gd name="connsiteX8" fmla="*/ 990600 w 2545080"/>
                <a:gd name="connsiteY8" fmla="*/ 687288 h 711137"/>
                <a:gd name="connsiteX9" fmla="*/ 1162050 w 2545080"/>
                <a:gd name="connsiteY9" fmla="*/ 687288 h 711137"/>
                <a:gd name="connsiteX10" fmla="*/ 1280160 w 2545080"/>
                <a:gd name="connsiteY10" fmla="*/ 645378 h 711137"/>
                <a:gd name="connsiteX11" fmla="*/ 1329690 w 2545080"/>
                <a:gd name="connsiteY11" fmla="*/ 641568 h 711137"/>
                <a:gd name="connsiteX12" fmla="*/ 1383030 w 2545080"/>
                <a:gd name="connsiteY12" fmla="*/ 458688 h 711137"/>
                <a:gd name="connsiteX13" fmla="*/ 1623060 w 2545080"/>
                <a:gd name="connsiteY13" fmla="*/ 595848 h 711137"/>
                <a:gd name="connsiteX14" fmla="*/ 1699260 w 2545080"/>
                <a:gd name="connsiteY14" fmla="*/ 668238 h 711137"/>
                <a:gd name="connsiteX15" fmla="*/ 1779270 w 2545080"/>
                <a:gd name="connsiteY15" fmla="*/ 679668 h 711137"/>
                <a:gd name="connsiteX16" fmla="*/ 1965960 w 2545080"/>
                <a:gd name="connsiteY16" fmla="*/ 245328 h 711137"/>
                <a:gd name="connsiteX17" fmla="*/ 2026920 w 2545080"/>
                <a:gd name="connsiteY17" fmla="*/ 54828 h 711137"/>
                <a:gd name="connsiteX18" fmla="*/ 2152650 w 2545080"/>
                <a:gd name="connsiteY18" fmla="*/ 9108 h 711137"/>
                <a:gd name="connsiteX19" fmla="*/ 2217420 w 2545080"/>
                <a:gd name="connsiteY19" fmla="*/ 207228 h 711137"/>
                <a:gd name="connsiteX20" fmla="*/ 2289810 w 2545080"/>
                <a:gd name="connsiteY20" fmla="*/ 572988 h 711137"/>
                <a:gd name="connsiteX21" fmla="*/ 2316480 w 2545080"/>
                <a:gd name="connsiteY21" fmla="*/ 694908 h 711137"/>
                <a:gd name="connsiteX22" fmla="*/ 2385060 w 2545080"/>
                <a:gd name="connsiteY22" fmla="*/ 694908 h 711137"/>
                <a:gd name="connsiteX23" fmla="*/ 2545080 w 2545080"/>
                <a:gd name="connsiteY23" fmla="*/ 694908 h 711137"/>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3830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8016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99260 w 2545080"/>
                <a:gd name="connsiteY14" fmla="*/ 66823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0148 h 710148"/>
                <a:gd name="connsiteX1" fmla="*/ 194310 w 2545080"/>
                <a:gd name="connsiteY1" fmla="*/ 660618 h 710148"/>
                <a:gd name="connsiteX2" fmla="*/ 354330 w 2545080"/>
                <a:gd name="connsiteY2" fmla="*/ 584418 h 710148"/>
                <a:gd name="connsiteX3" fmla="*/ 464820 w 2545080"/>
                <a:gd name="connsiteY3" fmla="*/ 416778 h 710148"/>
                <a:gd name="connsiteX4" fmla="*/ 590550 w 2545080"/>
                <a:gd name="connsiteY4" fmla="*/ 599658 h 710148"/>
                <a:gd name="connsiteX5" fmla="*/ 739140 w 2545080"/>
                <a:gd name="connsiteY5" fmla="*/ 336768 h 710148"/>
                <a:gd name="connsiteX6" fmla="*/ 834390 w 2545080"/>
                <a:gd name="connsiteY6" fmla="*/ 550128 h 710148"/>
                <a:gd name="connsiteX7" fmla="*/ 880110 w 2545080"/>
                <a:gd name="connsiteY7" fmla="*/ 649188 h 710148"/>
                <a:gd name="connsiteX8" fmla="*/ 990600 w 2545080"/>
                <a:gd name="connsiteY8" fmla="*/ 687288 h 710148"/>
                <a:gd name="connsiteX9" fmla="*/ 1162050 w 2545080"/>
                <a:gd name="connsiteY9" fmla="*/ 687288 h 710148"/>
                <a:gd name="connsiteX10" fmla="*/ 1268730 w 2545080"/>
                <a:gd name="connsiteY10" fmla="*/ 645378 h 710148"/>
                <a:gd name="connsiteX11" fmla="*/ 1329690 w 2545080"/>
                <a:gd name="connsiteY11" fmla="*/ 641568 h 710148"/>
                <a:gd name="connsiteX12" fmla="*/ 1421130 w 2545080"/>
                <a:gd name="connsiteY12" fmla="*/ 458688 h 710148"/>
                <a:gd name="connsiteX13" fmla="*/ 1485900 w 2545080"/>
                <a:gd name="connsiteY13" fmla="*/ 630138 h 710148"/>
                <a:gd name="connsiteX14" fmla="*/ 1661160 w 2545080"/>
                <a:gd name="connsiteY14" fmla="*/ 588228 h 710148"/>
                <a:gd name="connsiteX15" fmla="*/ 1779270 w 2545080"/>
                <a:gd name="connsiteY15" fmla="*/ 679668 h 710148"/>
                <a:gd name="connsiteX16" fmla="*/ 1965960 w 2545080"/>
                <a:gd name="connsiteY16" fmla="*/ 245328 h 710148"/>
                <a:gd name="connsiteX17" fmla="*/ 2026920 w 2545080"/>
                <a:gd name="connsiteY17" fmla="*/ 54828 h 710148"/>
                <a:gd name="connsiteX18" fmla="*/ 2152650 w 2545080"/>
                <a:gd name="connsiteY18" fmla="*/ 9108 h 710148"/>
                <a:gd name="connsiteX19" fmla="*/ 2217420 w 2545080"/>
                <a:gd name="connsiteY19" fmla="*/ 207228 h 710148"/>
                <a:gd name="connsiteX20" fmla="*/ 2289810 w 2545080"/>
                <a:gd name="connsiteY20" fmla="*/ 572988 h 710148"/>
                <a:gd name="connsiteX21" fmla="*/ 2316480 w 2545080"/>
                <a:gd name="connsiteY21" fmla="*/ 694908 h 710148"/>
                <a:gd name="connsiteX22" fmla="*/ 2385060 w 2545080"/>
                <a:gd name="connsiteY22" fmla="*/ 694908 h 710148"/>
                <a:gd name="connsiteX23" fmla="*/ 2545080 w 2545080"/>
                <a:gd name="connsiteY23" fmla="*/ 694908 h 710148"/>
                <a:gd name="connsiteX0" fmla="*/ 0 w 2545080"/>
                <a:gd name="connsiteY0" fmla="*/ 711637 h 711637"/>
                <a:gd name="connsiteX1" fmla="*/ 194310 w 2545080"/>
                <a:gd name="connsiteY1" fmla="*/ 662107 h 711637"/>
                <a:gd name="connsiteX2" fmla="*/ 354330 w 2545080"/>
                <a:gd name="connsiteY2" fmla="*/ 585907 h 711637"/>
                <a:gd name="connsiteX3" fmla="*/ 464820 w 2545080"/>
                <a:gd name="connsiteY3" fmla="*/ 418267 h 711637"/>
                <a:gd name="connsiteX4" fmla="*/ 590550 w 2545080"/>
                <a:gd name="connsiteY4" fmla="*/ 601147 h 711637"/>
                <a:gd name="connsiteX5" fmla="*/ 739140 w 2545080"/>
                <a:gd name="connsiteY5" fmla="*/ 338257 h 711637"/>
                <a:gd name="connsiteX6" fmla="*/ 834390 w 2545080"/>
                <a:gd name="connsiteY6" fmla="*/ 551617 h 711637"/>
                <a:gd name="connsiteX7" fmla="*/ 880110 w 2545080"/>
                <a:gd name="connsiteY7" fmla="*/ 650677 h 711637"/>
                <a:gd name="connsiteX8" fmla="*/ 990600 w 2545080"/>
                <a:gd name="connsiteY8" fmla="*/ 688777 h 711637"/>
                <a:gd name="connsiteX9" fmla="*/ 1162050 w 2545080"/>
                <a:gd name="connsiteY9" fmla="*/ 688777 h 711637"/>
                <a:gd name="connsiteX10" fmla="*/ 1268730 w 2545080"/>
                <a:gd name="connsiteY10" fmla="*/ 646867 h 711637"/>
                <a:gd name="connsiteX11" fmla="*/ 1329690 w 2545080"/>
                <a:gd name="connsiteY11" fmla="*/ 643057 h 711637"/>
                <a:gd name="connsiteX12" fmla="*/ 1421130 w 2545080"/>
                <a:gd name="connsiteY12" fmla="*/ 460177 h 711637"/>
                <a:gd name="connsiteX13" fmla="*/ 1485900 w 2545080"/>
                <a:gd name="connsiteY13" fmla="*/ 631627 h 711637"/>
                <a:gd name="connsiteX14" fmla="*/ 1661160 w 2545080"/>
                <a:gd name="connsiteY14" fmla="*/ 589717 h 711637"/>
                <a:gd name="connsiteX15" fmla="*/ 1779270 w 2545080"/>
                <a:gd name="connsiteY15" fmla="*/ 681157 h 711637"/>
                <a:gd name="connsiteX16" fmla="*/ 1962150 w 2545080"/>
                <a:gd name="connsiteY16" fmla="*/ 303967 h 711637"/>
                <a:gd name="connsiteX17" fmla="*/ 2026920 w 2545080"/>
                <a:gd name="connsiteY17" fmla="*/ 56317 h 711637"/>
                <a:gd name="connsiteX18" fmla="*/ 2152650 w 2545080"/>
                <a:gd name="connsiteY18" fmla="*/ 10597 h 711637"/>
                <a:gd name="connsiteX19" fmla="*/ 2217420 w 2545080"/>
                <a:gd name="connsiteY19" fmla="*/ 208717 h 711637"/>
                <a:gd name="connsiteX20" fmla="*/ 2289810 w 2545080"/>
                <a:gd name="connsiteY20" fmla="*/ 574477 h 711637"/>
                <a:gd name="connsiteX21" fmla="*/ 2316480 w 2545080"/>
                <a:gd name="connsiteY21" fmla="*/ 696397 h 711637"/>
                <a:gd name="connsiteX22" fmla="*/ 2385060 w 2545080"/>
                <a:gd name="connsiteY22" fmla="*/ 696397 h 711637"/>
                <a:gd name="connsiteX23" fmla="*/ 2545080 w 2545080"/>
                <a:gd name="connsiteY23" fmla="*/ 696397 h 711637"/>
                <a:gd name="connsiteX0" fmla="*/ 0 w 2545080"/>
                <a:gd name="connsiteY0" fmla="*/ 668578 h 668578"/>
                <a:gd name="connsiteX1" fmla="*/ 194310 w 2545080"/>
                <a:gd name="connsiteY1" fmla="*/ 619048 h 668578"/>
                <a:gd name="connsiteX2" fmla="*/ 354330 w 2545080"/>
                <a:gd name="connsiteY2" fmla="*/ 542848 h 668578"/>
                <a:gd name="connsiteX3" fmla="*/ 464820 w 2545080"/>
                <a:gd name="connsiteY3" fmla="*/ 375208 h 668578"/>
                <a:gd name="connsiteX4" fmla="*/ 590550 w 2545080"/>
                <a:gd name="connsiteY4" fmla="*/ 558088 h 668578"/>
                <a:gd name="connsiteX5" fmla="*/ 739140 w 2545080"/>
                <a:gd name="connsiteY5" fmla="*/ 295198 h 668578"/>
                <a:gd name="connsiteX6" fmla="*/ 834390 w 2545080"/>
                <a:gd name="connsiteY6" fmla="*/ 508558 h 668578"/>
                <a:gd name="connsiteX7" fmla="*/ 880110 w 2545080"/>
                <a:gd name="connsiteY7" fmla="*/ 607618 h 668578"/>
                <a:gd name="connsiteX8" fmla="*/ 990600 w 2545080"/>
                <a:gd name="connsiteY8" fmla="*/ 645718 h 668578"/>
                <a:gd name="connsiteX9" fmla="*/ 1162050 w 2545080"/>
                <a:gd name="connsiteY9" fmla="*/ 645718 h 668578"/>
                <a:gd name="connsiteX10" fmla="*/ 1268730 w 2545080"/>
                <a:gd name="connsiteY10" fmla="*/ 603808 h 668578"/>
                <a:gd name="connsiteX11" fmla="*/ 1329690 w 2545080"/>
                <a:gd name="connsiteY11" fmla="*/ 599998 h 668578"/>
                <a:gd name="connsiteX12" fmla="*/ 1421130 w 2545080"/>
                <a:gd name="connsiteY12" fmla="*/ 417118 h 668578"/>
                <a:gd name="connsiteX13" fmla="*/ 1485900 w 2545080"/>
                <a:gd name="connsiteY13" fmla="*/ 588568 h 668578"/>
                <a:gd name="connsiteX14" fmla="*/ 1661160 w 2545080"/>
                <a:gd name="connsiteY14" fmla="*/ 546658 h 668578"/>
                <a:gd name="connsiteX15" fmla="*/ 1779270 w 2545080"/>
                <a:gd name="connsiteY15" fmla="*/ 638098 h 668578"/>
                <a:gd name="connsiteX16" fmla="*/ 1962150 w 2545080"/>
                <a:gd name="connsiteY16" fmla="*/ 260908 h 668578"/>
                <a:gd name="connsiteX17" fmla="*/ 2026920 w 2545080"/>
                <a:gd name="connsiteY17" fmla="*/ 13258 h 668578"/>
                <a:gd name="connsiteX18" fmla="*/ 2148840 w 2545080"/>
                <a:gd name="connsiteY18" fmla="*/ 47548 h 668578"/>
                <a:gd name="connsiteX19" fmla="*/ 2217420 w 2545080"/>
                <a:gd name="connsiteY19" fmla="*/ 165658 h 668578"/>
                <a:gd name="connsiteX20" fmla="*/ 2289810 w 2545080"/>
                <a:gd name="connsiteY20" fmla="*/ 531418 h 668578"/>
                <a:gd name="connsiteX21" fmla="*/ 2316480 w 2545080"/>
                <a:gd name="connsiteY21" fmla="*/ 653338 h 668578"/>
                <a:gd name="connsiteX22" fmla="*/ 2385060 w 2545080"/>
                <a:gd name="connsiteY22" fmla="*/ 653338 h 668578"/>
                <a:gd name="connsiteX23" fmla="*/ 2545080 w 2545080"/>
                <a:gd name="connsiteY23" fmla="*/ 653338 h 668578"/>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16480 w 2545080"/>
                <a:gd name="connsiteY21" fmla="*/ 65416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289810 w 2545080"/>
                <a:gd name="connsiteY20" fmla="*/ 53224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385060 w 2545080"/>
                <a:gd name="connsiteY22" fmla="*/ 65416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6215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9407 h 669407"/>
                <a:gd name="connsiteX1" fmla="*/ 194310 w 2545080"/>
                <a:gd name="connsiteY1" fmla="*/ 619877 h 669407"/>
                <a:gd name="connsiteX2" fmla="*/ 354330 w 2545080"/>
                <a:gd name="connsiteY2" fmla="*/ 543677 h 669407"/>
                <a:gd name="connsiteX3" fmla="*/ 464820 w 2545080"/>
                <a:gd name="connsiteY3" fmla="*/ 376037 h 669407"/>
                <a:gd name="connsiteX4" fmla="*/ 590550 w 2545080"/>
                <a:gd name="connsiteY4" fmla="*/ 558917 h 669407"/>
                <a:gd name="connsiteX5" fmla="*/ 739140 w 2545080"/>
                <a:gd name="connsiteY5" fmla="*/ 296027 h 669407"/>
                <a:gd name="connsiteX6" fmla="*/ 834390 w 2545080"/>
                <a:gd name="connsiteY6" fmla="*/ 509387 h 669407"/>
                <a:gd name="connsiteX7" fmla="*/ 880110 w 2545080"/>
                <a:gd name="connsiteY7" fmla="*/ 608447 h 669407"/>
                <a:gd name="connsiteX8" fmla="*/ 990600 w 2545080"/>
                <a:gd name="connsiteY8" fmla="*/ 646547 h 669407"/>
                <a:gd name="connsiteX9" fmla="*/ 1162050 w 2545080"/>
                <a:gd name="connsiteY9" fmla="*/ 646547 h 669407"/>
                <a:gd name="connsiteX10" fmla="*/ 1268730 w 2545080"/>
                <a:gd name="connsiteY10" fmla="*/ 604637 h 669407"/>
                <a:gd name="connsiteX11" fmla="*/ 1329690 w 2545080"/>
                <a:gd name="connsiteY11" fmla="*/ 600827 h 669407"/>
                <a:gd name="connsiteX12" fmla="*/ 1421130 w 2545080"/>
                <a:gd name="connsiteY12" fmla="*/ 417947 h 669407"/>
                <a:gd name="connsiteX13" fmla="*/ 1485900 w 2545080"/>
                <a:gd name="connsiteY13" fmla="*/ 589397 h 669407"/>
                <a:gd name="connsiteX14" fmla="*/ 1661160 w 2545080"/>
                <a:gd name="connsiteY14" fmla="*/ 547487 h 669407"/>
                <a:gd name="connsiteX15" fmla="*/ 1779270 w 2545080"/>
                <a:gd name="connsiteY15" fmla="*/ 638927 h 669407"/>
                <a:gd name="connsiteX16" fmla="*/ 1927860 w 2545080"/>
                <a:gd name="connsiteY16" fmla="*/ 261737 h 669407"/>
                <a:gd name="connsiteX17" fmla="*/ 2026920 w 2545080"/>
                <a:gd name="connsiteY17" fmla="*/ 14087 h 669407"/>
                <a:gd name="connsiteX18" fmla="*/ 2148840 w 2545080"/>
                <a:gd name="connsiteY18" fmla="*/ 48377 h 669407"/>
                <a:gd name="connsiteX19" fmla="*/ 2217420 w 2545080"/>
                <a:gd name="connsiteY19" fmla="*/ 196967 h 669407"/>
                <a:gd name="connsiteX20" fmla="*/ 2301240 w 2545080"/>
                <a:gd name="connsiteY20" fmla="*/ 398897 h 669407"/>
                <a:gd name="connsiteX21" fmla="*/ 2350770 w 2545080"/>
                <a:gd name="connsiteY21" fmla="*/ 558917 h 669407"/>
                <a:gd name="connsiteX22" fmla="*/ 2423160 w 2545080"/>
                <a:gd name="connsiteY22" fmla="*/ 642737 h 669407"/>
                <a:gd name="connsiteX23" fmla="*/ 2545080 w 2545080"/>
                <a:gd name="connsiteY23" fmla="*/ 654167 h 669407"/>
                <a:gd name="connsiteX0" fmla="*/ 0 w 2545080"/>
                <a:gd name="connsiteY0" fmla="*/ 664456 h 664456"/>
                <a:gd name="connsiteX1" fmla="*/ 194310 w 2545080"/>
                <a:gd name="connsiteY1" fmla="*/ 614926 h 664456"/>
                <a:gd name="connsiteX2" fmla="*/ 354330 w 2545080"/>
                <a:gd name="connsiteY2" fmla="*/ 538726 h 664456"/>
                <a:gd name="connsiteX3" fmla="*/ 464820 w 2545080"/>
                <a:gd name="connsiteY3" fmla="*/ 371086 h 664456"/>
                <a:gd name="connsiteX4" fmla="*/ 590550 w 2545080"/>
                <a:gd name="connsiteY4" fmla="*/ 553966 h 664456"/>
                <a:gd name="connsiteX5" fmla="*/ 739140 w 2545080"/>
                <a:gd name="connsiteY5" fmla="*/ 291076 h 664456"/>
                <a:gd name="connsiteX6" fmla="*/ 834390 w 2545080"/>
                <a:gd name="connsiteY6" fmla="*/ 504436 h 664456"/>
                <a:gd name="connsiteX7" fmla="*/ 880110 w 2545080"/>
                <a:gd name="connsiteY7" fmla="*/ 603496 h 664456"/>
                <a:gd name="connsiteX8" fmla="*/ 990600 w 2545080"/>
                <a:gd name="connsiteY8" fmla="*/ 641596 h 664456"/>
                <a:gd name="connsiteX9" fmla="*/ 1162050 w 2545080"/>
                <a:gd name="connsiteY9" fmla="*/ 641596 h 664456"/>
                <a:gd name="connsiteX10" fmla="*/ 1268730 w 2545080"/>
                <a:gd name="connsiteY10" fmla="*/ 599686 h 664456"/>
                <a:gd name="connsiteX11" fmla="*/ 1329690 w 2545080"/>
                <a:gd name="connsiteY11" fmla="*/ 595876 h 664456"/>
                <a:gd name="connsiteX12" fmla="*/ 1421130 w 2545080"/>
                <a:gd name="connsiteY12" fmla="*/ 412996 h 664456"/>
                <a:gd name="connsiteX13" fmla="*/ 1485900 w 2545080"/>
                <a:gd name="connsiteY13" fmla="*/ 584446 h 664456"/>
                <a:gd name="connsiteX14" fmla="*/ 1661160 w 2545080"/>
                <a:gd name="connsiteY14" fmla="*/ 542536 h 664456"/>
                <a:gd name="connsiteX15" fmla="*/ 1779270 w 2545080"/>
                <a:gd name="connsiteY15" fmla="*/ 633976 h 664456"/>
                <a:gd name="connsiteX16" fmla="*/ 1927860 w 2545080"/>
                <a:gd name="connsiteY16" fmla="*/ 256786 h 664456"/>
                <a:gd name="connsiteX17" fmla="*/ 2026920 w 2545080"/>
                <a:gd name="connsiteY17" fmla="*/ 9136 h 664456"/>
                <a:gd name="connsiteX18" fmla="*/ 2148840 w 2545080"/>
                <a:gd name="connsiteY18" fmla="*/ 43426 h 664456"/>
                <a:gd name="connsiteX19" fmla="*/ 2217420 w 2545080"/>
                <a:gd name="connsiteY19" fmla="*/ 192016 h 664456"/>
                <a:gd name="connsiteX20" fmla="*/ 2301240 w 2545080"/>
                <a:gd name="connsiteY20" fmla="*/ 393946 h 664456"/>
                <a:gd name="connsiteX21" fmla="*/ 2350770 w 2545080"/>
                <a:gd name="connsiteY21" fmla="*/ 553966 h 664456"/>
                <a:gd name="connsiteX22" fmla="*/ 2423160 w 2545080"/>
                <a:gd name="connsiteY22" fmla="*/ 637786 h 664456"/>
                <a:gd name="connsiteX23" fmla="*/ 2545080 w 2545080"/>
                <a:gd name="connsiteY23" fmla="*/ 649216 h 664456"/>
                <a:gd name="connsiteX0" fmla="*/ 0 w 2545080"/>
                <a:gd name="connsiteY0" fmla="*/ 677086 h 677086"/>
                <a:gd name="connsiteX1" fmla="*/ 194310 w 2545080"/>
                <a:gd name="connsiteY1" fmla="*/ 627556 h 677086"/>
                <a:gd name="connsiteX2" fmla="*/ 354330 w 2545080"/>
                <a:gd name="connsiteY2" fmla="*/ 551356 h 677086"/>
                <a:gd name="connsiteX3" fmla="*/ 464820 w 2545080"/>
                <a:gd name="connsiteY3" fmla="*/ 383716 h 677086"/>
                <a:gd name="connsiteX4" fmla="*/ 590550 w 2545080"/>
                <a:gd name="connsiteY4" fmla="*/ 566596 h 677086"/>
                <a:gd name="connsiteX5" fmla="*/ 739140 w 2545080"/>
                <a:gd name="connsiteY5" fmla="*/ 303706 h 677086"/>
                <a:gd name="connsiteX6" fmla="*/ 834390 w 2545080"/>
                <a:gd name="connsiteY6" fmla="*/ 517066 h 677086"/>
                <a:gd name="connsiteX7" fmla="*/ 880110 w 2545080"/>
                <a:gd name="connsiteY7" fmla="*/ 616126 h 677086"/>
                <a:gd name="connsiteX8" fmla="*/ 990600 w 2545080"/>
                <a:gd name="connsiteY8" fmla="*/ 654226 h 677086"/>
                <a:gd name="connsiteX9" fmla="*/ 1162050 w 2545080"/>
                <a:gd name="connsiteY9" fmla="*/ 654226 h 677086"/>
                <a:gd name="connsiteX10" fmla="*/ 1268730 w 2545080"/>
                <a:gd name="connsiteY10" fmla="*/ 612316 h 677086"/>
                <a:gd name="connsiteX11" fmla="*/ 1329690 w 2545080"/>
                <a:gd name="connsiteY11" fmla="*/ 608506 h 677086"/>
                <a:gd name="connsiteX12" fmla="*/ 1421130 w 2545080"/>
                <a:gd name="connsiteY12" fmla="*/ 425626 h 677086"/>
                <a:gd name="connsiteX13" fmla="*/ 1485900 w 2545080"/>
                <a:gd name="connsiteY13" fmla="*/ 597076 h 677086"/>
                <a:gd name="connsiteX14" fmla="*/ 1661160 w 2545080"/>
                <a:gd name="connsiteY14" fmla="*/ 555166 h 677086"/>
                <a:gd name="connsiteX15" fmla="*/ 1779270 w 2545080"/>
                <a:gd name="connsiteY15" fmla="*/ 646606 h 677086"/>
                <a:gd name="connsiteX16" fmla="*/ 1927860 w 2545080"/>
                <a:gd name="connsiteY16" fmla="*/ 269416 h 677086"/>
                <a:gd name="connsiteX17" fmla="*/ 2026920 w 2545080"/>
                <a:gd name="connsiteY17" fmla="*/ 21766 h 677086"/>
                <a:gd name="connsiteX18" fmla="*/ 2148840 w 2545080"/>
                <a:gd name="connsiteY18" fmla="*/ 33196 h 677086"/>
                <a:gd name="connsiteX19" fmla="*/ 2217420 w 2545080"/>
                <a:gd name="connsiteY19" fmla="*/ 204646 h 677086"/>
                <a:gd name="connsiteX20" fmla="*/ 2301240 w 2545080"/>
                <a:gd name="connsiteY20" fmla="*/ 406576 h 677086"/>
                <a:gd name="connsiteX21" fmla="*/ 2350770 w 2545080"/>
                <a:gd name="connsiteY21" fmla="*/ 566596 h 677086"/>
                <a:gd name="connsiteX22" fmla="*/ 2423160 w 2545080"/>
                <a:gd name="connsiteY22" fmla="*/ 650416 h 677086"/>
                <a:gd name="connsiteX23" fmla="*/ 2545080 w 2545080"/>
                <a:gd name="connsiteY23" fmla="*/ 661846 h 677086"/>
                <a:gd name="connsiteX0" fmla="*/ 0 w 2545080"/>
                <a:gd name="connsiteY0" fmla="*/ 732989 h 732989"/>
                <a:gd name="connsiteX1" fmla="*/ 194310 w 2545080"/>
                <a:gd name="connsiteY1" fmla="*/ 683459 h 732989"/>
                <a:gd name="connsiteX2" fmla="*/ 354330 w 2545080"/>
                <a:gd name="connsiteY2" fmla="*/ 607259 h 732989"/>
                <a:gd name="connsiteX3" fmla="*/ 464820 w 2545080"/>
                <a:gd name="connsiteY3" fmla="*/ 439619 h 732989"/>
                <a:gd name="connsiteX4" fmla="*/ 590550 w 2545080"/>
                <a:gd name="connsiteY4" fmla="*/ 465 h 732989"/>
                <a:gd name="connsiteX5" fmla="*/ 739140 w 2545080"/>
                <a:gd name="connsiteY5" fmla="*/ 359609 h 732989"/>
                <a:gd name="connsiteX6" fmla="*/ 834390 w 2545080"/>
                <a:gd name="connsiteY6" fmla="*/ 572969 h 732989"/>
                <a:gd name="connsiteX7" fmla="*/ 880110 w 2545080"/>
                <a:gd name="connsiteY7" fmla="*/ 672029 h 732989"/>
                <a:gd name="connsiteX8" fmla="*/ 990600 w 2545080"/>
                <a:gd name="connsiteY8" fmla="*/ 710129 h 732989"/>
                <a:gd name="connsiteX9" fmla="*/ 1162050 w 2545080"/>
                <a:gd name="connsiteY9" fmla="*/ 710129 h 732989"/>
                <a:gd name="connsiteX10" fmla="*/ 1268730 w 2545080"/>
                <a:gd name="connsiteY10" fmla="*/ 668219 h 732989"/>
                <a:gd name="connsiteX11" fmla="*/ 1329690 w 2545080"/>
                <a:gd name="connsiteY11" fmla="*/ 664409 h 732989"/>
                <a:gd name="connsiteX12" fmla="*/ 1421130 w 2545080"/>
                <a:gd name="connsiteY12" fmla="*/ 481529 h 732989"/>
                <a:gd name="connsiteX13" fmla="*/ 1485900 w 2545080"/>
                <a:gd name="connsiteY13" fmla="*/ 652979 h 732989"/>
                <a:gd name="connsiteX14" fmla="*/ 1661160 w 2545080"/>
                <a:gd name="connsiteY14" fmla="*/ 611069 h 732989"/>
                <a:gd name="connsiteX15" fmla="*/ 1779270 w 2545080"/>
                <a:gd name="connsiteY15" fmla="*/ 702509 h 732989"/>
                <a:gd name="connsiteX16" fmla="*/ 1927860 w 2545080"/>
                <a:gd name="connsiteY16" fmla="*/ 325319 h 732989"/>
                <a:gd name="connsiteX17" fmla="*/ 2026920 w 2545080"/>
                <a:gd name="connsiteY17" fmla="*/ 77669 h 732989"/>
                <a:gd name="connsiteX18" fmla="*/ 2148840 w 2545080"/>
                <a:gd name="connsiteY18" fmla="*/ 89099 h 732989"/>
                <a:gd name="connsiteX19" fmla="*/ 2217420 w 2545080"/>
                <a:gd name="connsiteY19" fmla="*/ 260549 h 732989"/>
                <a:gd name="connsiteX20" fmla="*/ 2301240 w 2545080"/>
                <a:gd name="connsiteY20" fmla="*/ 462479 h 732989"/>
                <a:gd name="connsiteX21" fmla="*/ 2350770 w 2545080"/>
                <a:gd name="connsiteY21" fmla="*/ 622499 h 732989"/>
                <a:gd name="connsiteX22" fmla="*/ 2423160 w 2545080"/>
                <a:gd name="connsiteY22" fmla="*/ 706319 h 732989"/>
                <a:gd name="connsiteX23" fmla="*/ 2545080 w 2545080"/>
                <a:gd name="connsiteY23" fmla="*/ 717749 h 732989"/>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34390 w 2545080"/>
                <a:gd name="connsiteY6" fmla="*/ 574544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29690 w 2545080"/>
                <a:gd name="connsiteY11" fmla="*/ 665984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268730 w 2545080"/>
                <a:gd name="connsiteY10" fmla="*/ 66979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990600 w 2545080"/>
                <a:gd name="connsiteY8" fmla="*/ 711704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162050 w 2545080"/>
                <a:gd name="connsiteY9" fmla="*/ 711704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48690 w 2545080"/>
                <a:gd name="connsiteY10" fmla="*/ 723038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 name="connsiteX0" fmla="*/ 0 w 2545080"/>
                <a:gd name="connsiteY0" fmla="*/ 734564 h 734564"/>
                <a:gd name="connsiteX1" fmla="*/ 194310 w 2545080"/>
                <a:gd name="connsiteY1" fmla="*/ 685034 h 734564"/>
                <a:gd name="connsiteX2" fmla="*/ 354330 w 2545080"/>
                <a:gd name="connsiteY2" fmla="*/ 608834 h 734564"/>
                <a:gd name="connsiteX3" fmla="*/ 464820 w 2545080"/>
                <a:gd name="connsiteY3" fmla="*/ 441194 h 734564"/>
                <a:gd name="connsiteX4" fmla="*/ 590550 w 2545080"/>
                <a:gd name="connsiteY4" fmla="*/ 2040 h 734564"/>
                <a:gd name="connsiteX5" fmla="*/ 706548 w 2545080"/>
                <a:gd name="connsiteY5" fmla="*/ 637644 h 734564"/>
                <a:gd name="connsiteX6" fmla="*/ 827872 w 2545080"/>
                <a:gd name="connsiteY6" fmla="*/ 659018 h 734564"/>
                <a:gd name="connsiteX7" fmla="*/ 880110 w 2545080"/>
                <a:gd name="connsiteY7" fmla="*/ 673604 h 734564"/>
                <a:gd name="connsiteX8" fmla="*/ 1002768 w 2545080"/>
                <a:gd name="connsiteY8" fmla="*/ 697369 h 734564"/>
                <a:gd name="connsiteX9" fmla="*/ 1043848 w 2545080"/>
                <a:gd name="connsiteY9" fmla="*/ 730135 h 734564"/>
                <a:gd name="connsiteX10" fmla="*/ 1331308 w 2545080"/>
                <a:gd name="connsiteY10" fmla="*/ 727134 h 734564"/>
                <a:gd name="connsiteX11" fmla="*/ 1371408 w 2545080"/>
                <a:gd name="connsiteY11" fmla="*/ 655745 h 734564"/>
                <a:gd name="connsiteX12" fmla="*/ 1421130 w 2545080"/>
                <a:gd name="connsiteY12" fmla="*/ 483104 h 734564"/>
                <a:gd name="connsiteX13" fmla="*/ 1485900 w 2545080"/>
                <a:gd name="connsiteY13" fmla="*/ 654554 h 734564"/>
                <a:gd name="connsiteX14" fmla="*/ 1661160 w 2545080"/>
                <a:gd name="connsiteY14" fmla="*/ 612644 h 734564"/>
                <a:gd name="connsiteX15" fmla="*/ 1779270 w 2545080"/>
                <a:gd name="connsiteY15" fmla="*/ 704084 h 734564"/>
                <a:gd name="connsiteX16" fmla="*/ 1927860 w 2545080"/>
                <a:gd name="connsiteY16" fmla="*/ 326894 h 734564"/>
                <a:gd name="connsiteX17" fmla="*/ 2026920 w 2545080"/>
                <a:gd name="connsiteY17" fmla="*/ 79244 h 734564"/>
                <a:gd name="connsiteX18" fmla="*/ 2148840 w 2545080"/>
                <a:gd name="connsiteY18" fmla="*/ 90674 h 734564"/>
                <a:gd name="connsiteX19" fmla="*/ 2217420 w 2545080"/>
                <a:gd name="connsiteY19" fmla="*/ 262124 h 734564"/>
                <a:gd name="connsiteX20" fmla="*/ 2301240 w 2545080"/>
                <a:gd name="connsiteY20" fmla="*/ 464054 h 734564"/>
                <a:gd name="connsiteX21" fmla="*/ 2350770 w 2545080"/>
                <a:gd name="connsiteY21" fmla="*/ 624074 h 734564"/>
                <a:gd name="connsiteX22" fmla="*/ 2423160 w 2545080"/>
                <a:gd name="connsiteY22" fmla="*/ 707894 h 734564"/>
                <a:gd name="connsiteX23" fmla="*/ 2545080 w 2545080"/>
                <a:gd name="connsiteY23" fmla="*/ 719324 h 73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5080" h="734564">
                  <a:moveTo>
                    <a:pt x="0" y="734564"/>
                  </a:moveTo>
                  <a:cubicBezTo>
                    <a:pt x="60007" y="713609"/>
                    <a:pt x="135255" y="705989"/>
                    <a:pt x="194310" y="685034"/>
                  </a:cubicBezTo>
                  <a:cubicBezTo>
                    <a:pt x="253365" y="664079"/>
                    <a:pt x="309245" y="649474"/>
                    <a:pt x="354330" y="608834"/>
                  </a:cubicBezTo>
                  <a:cubicBezTo>
                    <a:pt x="399415" y="568194"/>
                    <a:pt x="425450" y="542326"/>
                    <a:pt x="464820" y="441194"/>
                  </a:cubicBezTo>
                  <a:cubicBezTo>
                    <a:pt x="504190" y="340062"/>
                    <a:pt x="550262" y="-30702"/>
                    <a:pt x="590550" y="2040"/>
                  </a:cubicBezTo>
                  <a:cubicBezTo>
                    <a:pt x="630838" y="34782"/>
                    <a:pt x="666994" y="528148"/>
                    <a:pt x="706548" y="637644"/>
                  </a:cubicBezTo>
                  <a:cubicBezTo>
                    <a:pt x="746102" y="747140"/>
                    <a:pt x="798945" y="653025"/>
                    <a:pt x="827872" y="659018"/>
                  </a:cubicBezTo>
                  <a:cubicBezTo>
                    <a:pt x="856799" y="665011"/>
                    <a:pt x="850961" y="667212"/>
                    <a:pt x="880110" y="673604"/>
                  </a:cubicBezTo>
                  <a:cubicBezTo>
                    <a:pt x="909259" y="679996"/>
                    <a:pt x="975478" y="687947"/>
                    <a:pt x="1002768" y="697369"/>
                  </a:cubicBezTo>
                  <a:cubicBezTo>
                    <a:pt x="1030058" y="706791"/>
                    <a:pt x="989091" y="725174"/>
                    <a:pt x="1043848" y="730135"/>
                  </a:cubicBezTo>
                  <a:cubicBezTo>
                    <a:pt x="1098605" y="735096"/>
                    <a:pt x="1276715" y="731341"/>
                    <a:pt x="1331308" y="727134"/>
                  </a:cubicBezTo>
                  <a:cubicBezTo>
                    <a:pt x="1385901" y="722927"/>
                    <a:pt x="1356438" y="696417"/>
                    <a:pt x="1371408" y="655745"/>
                  </a:cubicBezTo>
                  <a:cubicBezTo>
                    <a:pt x="1386378" y="615073"/>
                    <a:pt x="1402048" y="483303"/>
                    <a:pt x="1421130" y="483104"/>
                  </a:cubicBezTo>
                  <a:cubicBezTo>
                    <a:pt x="1440212" y="482906"/>
                    <a:pt x="1445895" y="632964"/>
                    <a:pt x="1485900" y="654554"/>
                  </a:cubicBezTo>
                  <a:cubicBezTo>
                    <a:pt x="1525905" y="676144"/>
                    <a:pt x="1612265" y="604389"/>
                    <a:pt x="1661160" y="612644"/>
                  </a:cubicBezTo>
                  <a:cubicBezTo>
                    <a:pt x="1710055" y="620899"/>
                    <a:pt x="1734820" y="751709"/>
                    <a:pt x="1779270" y="704084"/>
                  </a:cubicBezTo>
                  <a:cubicBezTo>
                    <a:pt x="1823720" y="656459"/>
                    <a:pt x="1886585" y="431034"/>
                    <a:pt x="1927860" y="326894"/>
                  </a:cubicBezTo>
                  <a:cubicBezTo>
                    <a:pt x="1969135" y="222754"/>
                    <a:pt x="1990090" y="118614"/>
                    <a:pt x="2026920" y="79244"/>
                  </a:cubicBezTo>
                  <a:cubicBezTo>
                    <a:pt x="2063750" y="39874"/>
                    <a:pt x="2117090" y="60194"/>
                    <a:pt x="2148840" y="90674"/>
                  </a:cubicBezTo>
                  <a:cubicBezTo>
                    <a:pt x="2180590" y="121154"/>
                    <a:pt x="2192020" y="199894"/>
                    <a:pt x="2217420" y="262124"/>
                  </a:cubicBezTo>
                  <a:cubicBezTo>
                    <a:pt x="2242820" y="324354"/>
                    <a:pt x="2279015" y="403729"/>
                    <a:pt x="2301240" y="464054"/>
                  </a:cubicBezTo>
                  <a:cubicBezTo>
                    <a:pt x="2323465" y="524379"/>
                    <a:pt x="2330450" y="583434"/>
                    <a:pt x="2350770" y="624074"/>
                  </a:cubicBezTo>
                  <a:cubicBezTo>
                    <a:pt x="2371090" y="664714"/>
                    <a:pt x="2390775" y="692019"/>
                    <a:pt x="2423160" y="707894"/>
                  </a:cubicBezTo>
                  <a:cubicBezTo>
                    <a:pt x="2455545" y="723769"/>
                    <a:pt x="2491740" y="719324"/>
                    <a:pt x="2545080" y="71932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51656" fontAlgn="auto">
                <a:spcBef>
                  <a:spcPts val="0"/>
                </a:spcBef>
                <a:spcAft>
                  <a:spcPts val="0"/>
                </a:spcAft>
              </a:pPr>
              <a:endParaRPr lang="en-US" sz="692" b="0">
                <a:solidFill>
                  <a:prstClr val="white"/>
                </a:solidFill>
              </a:endParaRPr>
            </a:p>
          </p:txBody>
        </p:sp>
        <p:cxnSp>
          <p:nvCxnSpPr>
            <p:cNvPr id="162" name="Straight Connector 161"/>
            <p:cNvCxnSpPr>
              <a:stCxn id="161" idx="0"/>
            </p:cNvCxnSpPr>
            <p:nvPr/>
          </p:nvCxnSpPr>
          <p:spPr>
            <a:xfrm flipV="1">
              <a:off x="3395839" y="9354583"/>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flipH="1" flipV="1">
              <a:off x="3416434" y="7482288"/>
              <a:ext cx="10291" cy="1892985"/>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36219" y="4483510"/>
              <a:ext cx="942196" cy="5034329"/>
              <a:chOff x="6136219" y="4289396"/>
              <a:chExt cx="942196" cy="5228443"/>
            </a:xfrm>
          </p:grpSpPr>
          <p:cxnSp>
            <p:nvCxnSpPr>
              <p:cNvPr id="164" name="Straight Connector 163"/>
              <p:cNvCxnSpPr/>
              <p:nvPr/>
            </p:nvCxnSpPr>
            <p:spPr>
              <a:xfrm flipV="1">
                <a:off x="7078415"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V="1">
                <a:off x="6136219" y="4289396"/>
                <a:ext cx="0" cy="522844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94" name="TextBox 193"/>
            <p:cNvSpPr txBox="1"/>
            <p:nvPr/>
          </p:nvSpPr>
          <p:spPr>
            <a:xfrm>
              <a:off x="1211495" y="5522081"/>
              <a:ext cx="2209774" cy="1200329"/>
            </a:xfrm>
            <a:prstGeom prst="rect">
              <a:avLst/>
            </a:prstGeom>
            <a:noFill/>
          </p:spPr>
          <p:txBody>
            <a:bodyPr wrap="none" rtlCol="0">
              <a:spAutoFit/>
            </a:bodyPr>
            <a:lstStyle/>
            <a:p>
              <a:pPr algn="ctr" defTabSz="351656" fontAlgn="auto">
                <a:spcBef>
                  <a:spcPts val="0"/>
                </a:spcBef>
                <a:spcAft>
                  <a:spcPts val="0"/>
                </a:spcAft>
              </a:pPr>
              <a:r>
                <a:rPr lang="en-US" b="0" dirty="0" err="1">
                  <a:solidFill>
                    <a:prstClr val="black"/>
                  </a:solidFill>
                  <a:latin typeface="Arial" panose="020B0604020202020204" pitchFamily="34" charset="0"/>
                  <a:ea typeface=""/>
                  <a:cs typeface="Arial" panose="020B0604020202020204" pitchFamily="34" charset="0"/>
                </a:rPr>
                <a:t>ChIP-Seq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Signals</a:t>
              </a:r>
            </a:p>
          </p:txBody>
        </p:sp>
        <p:sp>
          <p:nvSpPr>
            <p:cNvPr id="195" name="TextBox 194"/>
            <p:cNvSpPr txBox="1"/>
            <p:nvPr/>
          </p:nvSpPr>
          <p:spPr>
            <a:xfrm>
              <a:off x="5264875" y="9638206"/>
              <a:ext cx="3501795"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Large Deletion</a:t>
              </a:r>
            </a:p>
          </p:txBody>
        </p:sp>
        <p:sp>
          <p:nvSpPr>
            <p:cNvPr id="201" name="TextBox 200"/>
            <p:cNvSpPr txBox="1"/>
            <p:nvPr/>
          </p:nvSpPr>
          <p:spPr>
            <a:xfrm>
              <a:off x="9562142" y="9451368"/>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grpSp>
      <p:grpSp>
        <p:nvGrpSpPr>
          <p:cNvPr id="2" name="Group 1"/>
          <p:cNvGrpSpPr/>
          <p:nvPr/>
        </p:nvGrpSpPr>
        <p:grpSpPr>
          <a:xfrm>
            <a:off x="0" y="2136689"/>
            <a:ext cx="4415845" cy="3209801"/>
            <a:chOff x="11225679" y="2642585"/>
            <a:chExt cx="11481198" cy="8345482"/>
          </a:xfrm>
        </p:grpSpPr>
        <p:cxnSp>
          <p:nvCxnSpPr>
            <p:cNvPr id="153" name="Straight Connector 152"/>
            <p:cNvCxnSpPr/>
            <p:nvPr/>
          </p:nvCxnSpPr>
          <p:spPr>
            <a:xfrm>
              <a:off x="15858004"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flipV="1">
              <a:off x="13369866" y="2642585"/>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3864263" y="3724209"/>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V="1">
              <a:off x="14579406" y="3450477"/>
              <a:ext cx="0" cy="2027235"/>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15872441" y="3279415"/>
              <a:ext cx="0" cy="2189757"/>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16587584" y="3399168"/>
              <a:ext cx="0" cy="2061450"/>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18516300" y="3698548"/>
              <a:ext cx="0" cy="1762068"/>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flipV="1">
              <a:off x="19231443" y="3955160"/>
              <a:ext cx="0" cy="1496904"/>
            </a:xfrm>
            <a:prstGeom prst="line">
              <a:avLst/>
            </a:prstGeom>
            <a:ln w="28575">
              <a:solidFill>
                <a:srgbClr val="41719C"/>
              </a:solidFill>
            </a:ln>
          </p:spPr>
          <p:style>
            <a:lnRef idx="1">
              <a:schemeClr val="accent1"/>
            </a:lnRef>
            <a:fillRef idx="0">
              <a:schemeClr val="accent1"/>
            </a:fillRef>
            <a:effectRef idx="0">
              <a:schemeClr val="accent1"/>
            </a:effectRef>
            <a:fontRef idx="minor">
              <a:schemeClr val="tx1"/>
            </a:fontRef>
          </p:style>
        </p:cxnSp>
        <p:sp>
          <p:nvSpPr>
            <p:cNvPr id="174" name="Freeform 173"/>
            <p:cNvSpPr/>
            <p:nvPr/>
          </p:nvSpPr>
          <p:spPr>
            <a:xfrm>
              <a:off x="13863925" y="3407884"/>
              <a:ext cx="717513" cy="320589"/>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Lst>
              <a:ahLst/>
              <a:cxnLst>
                <a:cxn ang="0">
                  <a:pos x="connsiteX0" y="connsiteY0"/>
                </a:cxn>
                <a:cxn ang="0">
                  <a:pos x="connsiteX1" y="connsiteY1"/>
                </a:cxn>
                <a:cxn ang="0">
                  <a:pos x="connsiteX2" y="connsiteY2"/>
                </a:cxn>
                <a:cxn ang="0">
                  <a:pos x="connsiteX3" y="connsiteY3"/>
                </a:cxn>
              </a:cxnLst>
              <a:rect l="l" t="t" r="r" b="b"/>
              <a:pathLst>
                <a:path w="388144" h="146458">
                  <a:moveTo>
                    <a:pt x="0" y="146458"/>
                  </a:moveTo>
                  <a:cubicBezTo>
                    <a:pt x="28575" y="114509"/>
                    <a:pt x="57150" y="82561"/>
                    <a:pt x="100012" y="58352"/>
                  </a:cubicBezTo>
                  <a:cubicBezTo>
                    <a:pt x="142874" y="34143"/>
                    <a:pt x="209153" y="6758"/>
                    <a:pt x="257175" y="1202"/>
                  </a:cubicBezTo>
                  <a:cubicBezTo>
                    <a:pt x="305197" y="-4354"/>
                    <a:pt x="346670" y="10330"/>
                    <a:pt x="388144" y="25014"/>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5" name="Freeform 174"/>
            <p:cNvSpPr/>
            <p:nvPr/>
          </p:nvSpPr>
          <p:spPr>
            <a:xfrm>
              <a:off x="15871212" y="3071323"/>
              <a:ext cx="718979" cy="339206"/>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88937"/>
                <a:gd name="connsiteY0" fmla="*/ 102576 h 154963"/>
                <a:gd name="connsiteX1" fmla="*/ 100012 w 388937"/>
                <a:gd name="connsiteY1" fmla="*/ 14470 h 154963"/>
                <a:gd name="connsiteX2" fmla="*/ 233362 w 388937"/>
                <a:gd name="connsiteY2" fmla="*/ 14470 h 154963"/>
                <a:gd name="connsiteX3" fmla="*/ 388937 w 388937"/>
                <a:gd name="connsiteY3" fmla="*/ 154963 h 154963"/>
              </a:gdLst>
              <a:ahLst/>
              <a:cxnLst>
                <a:cxn ang="0">
                  <a:pos x="connsiteX0" y="connsiteY0"/>
                </a:cxn>
                <a:cxn ang="0">
                  <a:pos x="connsiteX1" y="connsiteY1"/>
                </a:cxn>
                <a:cxn ang="0">
                  <a:pos x="connsiteX2" y="connsiteY2"/>
                </a:cxn>
                <a:cxn ang="0">
                  <a:pos x="connsiteX3" y="connsiteY3"/>
                </a:cxn>
              </a:cxnLst>
              <a:rect l="l" t="t" r="r" b="b"/>
              <a:pathLst>
                <a:path w="388937" h="154963">
                  <a:moveTo>
                    <a:pt x="0" y="102576"/>
                  </a:moveTo>
                  <a:cubicBezTo>
                    <a:pt x="28575" y="70627"/>
                    <a:pt x="61118" y="29154"/>
                    <a:pt x="100012" y="14470"/>
                  </a:cubicBezTo>
                  <a:cubicBezTo>
                    <a:pt x="138906" y="-214"/>
                    <a:pt x="185208" y="-8946"/>
                    <a:pt x="233362" y="14470"/>
                  </a:cubicBezTo>
                  <a:cubicBezTo>
                    <a:pt x="281516" y="37886"/>
                    <a:pt x="354607" y="118848"/>
                    <a:pt x="388937" y="154963"/>
                  </a:cubicBezTo>
                </a:path>
              </a:pathLst>
            </a:custGeom>
            <a:ln w="19050">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sp>
          <p:nvSpPr>
            <p:cNvPr id="176" name="Freeform 175"/>
            <p:cNvSpPr/>
            <p:nvPr/>
          </p:nvSpPr>
          <p:spPr>
            <a:xfrm>
              <a:off x="18515294" y="3453900"/>
              <a:ext cx="710176" cy="519570"/>
            </a:xfrm>
            <a:custGeom>
              <a:avLst/>
              <a:gdLst>
                <a:gd name="connsiteX0" fmla="*/ 0 w 388144"/>
                <a:gd name="connsiteY0" fmla="*/ 146458 h 146458"/>
                <a:gd name="connsiteX1" fmla="*/ 100012 w 388144"/>
                <a:gd name="connsiteY1" fmla="*/ 58352 h 146458"/>
                <a:gd name="connsiteX2" fmla="*/ 257175 w 388144"/>
                <a:gd name="connsiteY2" fmla="*/ 1202 h 146458"/>
                <a:gd name="connsiteX3" fmla="*/ 388144 w 388144"/>
                <a:gd name="connsiteY3" fmla="*/ 25014 h 146458"/>
                <a:gd name="connsiteX0" fmla="*/ 0 w 395287"/>
                <a:gd name="connsiteY0" fmla="*/ 150155 h 190636"/>
                <a:gd name="connsiteX1" fmla="*/ 100012 w 395287"/>
                <a:gd name="connsiteY1" fmla="*/ 62049 h 190636"/>
                <a:gd name="connsiteX2" fmla="*/ 257175 w 395287"/>
                <a:gd name="connsiteY2" fmla="*/ 4899 h 190636"/>
                <a:gd name="connsiteX3" fmla="*/ 395287 w 395287"/>
                <a:gd name="connsiteY3" fmla="*/ 190636 h 190636"/>
                <a:gd name="connsiteX0" fmla="*/ 0 w 395287"/>
                <a:gd name="connsiteY0" fmla="*/ 101766 h 142247"/>
                <a:gd name="connsiteX1" fmla="*/ 100012 w 395287"/>
                <a:gd name="connsiteY1" fmla="*/ 13660 h 142247"/>
                <a:gd name="connsiteX2" fmla="*/ 233362 w 395287"/>
                <a:gd name="connsiteY2" fmla="*/ 13660 h 142247"/>
                <a:gd name="connsiteX3" fmla="*/ 395287 w 395287"/>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0999"/>
                <a:gd name="connsiteY0" fmla="*/ 101766 h 142247"/>
                <a:gd name="connsiteX1" fmla="*/ 100012 w 380999"/>
                <a:gd name="connsiteY1" fmla="*/ 13660 h 142247"/>
                <a:gd name="connsiteX2" fmla="*/ 233362 w 380999"/>
                <a:gd name="connsiteY2" fmla="*/ 13660 h 142247"/>
                <a:gd name="connsiteX3" fmla="*/ 380999 w 380999"/>
                <a:gd name="connsiteY3" fmla="*/ 142247 h 142247"/>
                <a:gd name="connsiteX0" fmla="*/ 0 w 385762"/>
                <a:gd name="connsiteY0" fmla="*/ 101926 h 144788"/>
                <a:gd name="connsiteX1" fmla="*/ 100012 w 385762"/>
                <a:gd name="connsiteY1" fmla="*/ 13820 h 144788"/>
                <a:gd name="connsiteX2" fmla="*/ 233362 w 385762"/>
                <a:gd name="connsiteY2" fmla="*/ 13820 h 144788"/>
                <a:gd name="connsiteX3" fmla="*/ 385762 w 385762"/>
                <a:gd name="connsiteY3" fmla="*/ 144788 h 144788"/>
                <a:gd name="connsiteX0" fmla="*/ 0 w 392906"/>
                <a:gd name="connsiteY0" fmla="*/ 107599 h 231424"/>
                <a:gd name="connsiteX1" fmla="*/ 100012 w 392906"/>
                <a:gd name="connsiteY1" fmla="*/ 19493 h 231424"/>
                <a:gd name="connsiteX2" fmla="*/ 233362 w 392906"/>
                <a:gd name="connsiteY2" fmla="*/ 19493 h 231424"/>
                <a:gd name="connsiteX3" fmla="*/ 392906 w 392906"/>
                <a:gd name="connsiteY3" fmla="*/ 231424 h 231424"/>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85762"/>
                <a:gd name="connsiteY0" fmla="*/ 107940 h 236528"/>
                <a:gd name="connsiteX1" fmla="*/ 100012 w 385762"/>
                <a:gd name="connsiteY1" fmla="*/ 19834 h 236528"/>
                <a:gd name="connsiteX2" fmla="*/ 233362 w 385762"/>
                <a:gd name="connsiteY2" fmla="*/ 19834 h 236528"/>
                <a:gd name="connsiteX3" fmla="*/ 385762 w 385762"/>
                <a:gd name="connsiteY3" fmla="*/ 236528 h 236528"/>
                <a:gd name="connsiteX0" fmla="*/ 0 w 378618"/>
                <a:gd name="connsiteY0" fmla="*/ 112937 h 236762"/>
                <a:gd name="connsiteX1" fmla="*/ 92868 w 378618"/>
                <a:gd name="connsiteY1" fmla="*/ 20068 h 236762"/>
                <a:gd name="connsiteX2" fmla="*/ 226218 w 378618"/>
                <a:gd name="connsiteY2" fmla="*/ 20068 h 236762"/>
                <a:gd name="connsiteX3" fmla="*/ 378618 w 378618"/>
                <a:gd name="connsiteY3" fmla="*/ 236762 h 236762"/>
                <a:gd name="connsiteX0" fmla="*/ 0 w 385762"/>
                <a:gd name="connsiteY0" fmla="*/ 120438 h 237120"/>
                <a:gd name="connsiteX1" fmla="*/ 100012 w 385762"/>
                <a:gd name="connsiteY1" fmla="*/ 20426 h 237120"/>
                <a:gd name="connsiteX2" fmla="*/ 233362 w 385762"/>
                <a:gd name="connsiteY2" fmla="*/ 20426 h 237120"/>
                <a:gd name="connsiteX3" fmla="*/ 385762 w 385762"/>
                <a:gd name="connsiteY3" fmla="*/ 237120 h 237120"/>
                <a:gd name="connsiteX0" fmla="*/ 0 w 381000"/>
                <a:gd name="connsiteY0" fmla="*/ 115438 h 236882"/>
                <a:gd name="connsiteX1" fmla="*/ 95250 w 381000"/>
                <a:gd name="connsiteY1" fmla="*/ 20188 h 236882"/>
                <a:gd name="connsiteX2" fmla="*/ 228600 w 381000"/>
                <a:gd name="connsiteY2" fmla="*/ 20188 h 236882"/>
                <a:gd name="connsiteX3" fmla="*/ 381000 w 381000"/>
                <a:gd name="connsiteY3" fmla="*/ 236882 h 236882"/>
                <a:gd name="connsiteX0" fmla="*/ 0 w 384175"/>
                <a:gd name="connsiteY0" fmla="*/ 125442 h 237361"/>
                <a:gd name="connsiteX1" fmla="*/ 98425 w 384175"/>
                <a:gd name="connsiteY1" fmla="*/ 20667 h 237361"/>
                <a:gd name="connsiteX2" fmla="*/ 231775 w 384175"/>
                <a:gd name="connsiteY2" fmla="*/ 20667 h 237361"/>
                <a:gd name="connsiteX3" fmla="*/ 384175 w 384175"/>
                <a:gd name="connsiteY3" fmla="*/ 237361 h 237361"/>
              </a:gdLst>
              <a:ahLst/>
              <a:cxnLst>
                <a:cxn ang="0">
                  <a:pos x="connsiteX0" y="connsiteY0"/>
                </a:cxn>
                <a:cxn ang="0">
                  <a:pos x="connsiteX1" y="connsiteY1"/>
                </a:cxn>
                <a:cxn ang="0">
                  <a:pos x="connsiteX2" y="connsiteY2"/>
                </a:cxn>
                <a:cxn ang="0">
                  <a:pos x="connsiteX3" y="connsiteY3"/>
                </a:cxn>
              </a:cxnLst>
              <a:rect l="l" t="t" r="r" b="b"/>
              <a:pathLst>
                <a:path w="384175" h="237361">
                  <a:moveTo>
                    <a:pt x="0" y="125442"/>
                  </a:moveTo>
                  <a:cubicBezTo>
                    <a:pt x="28575" y="93493"/>
                    <a:pt x="59796" y="38129"/>
                    <a:pt x="98425" y="20667"/>
                  </a:cubicBezTo>
                  <a:cubicBezTo>
                    <a:pt x="137054" y="3205"/>
                    <a:pt x="184150" y="-15449"/>
                    <a:pt x="231775" y="20667"/>
                  </a:cubicBezTo>
                  <a:cubicBezTo>
                    <a:pt x="279400" y="56783"/>
                    <a:pt x="364133" y="196483"/>
                    <a:pt x="384175" y="237361"/>
                  </a:cubicBezTo>
                </a:path>
              </a:pathLst>
            </a:custGeom>
            <a:ln w="28575">
              <a:solidFill>
                <a:srgbClr val="41719C"/>
              </a:solidFill>
            </a:ln>
          </p:spPr>
          <p:style>
            <a:lnRef idx="1">
              <a:schemeClr val="dk1"/>
            </a:lnRef>
            <a:fillRef idx="0">
              <a:schemeClr val="dk1"/>
            </a:fillRef>
            <a:effectRef idx="0">
              <a:schemeClr val="dk1"/>
            </a:effectRef>
            <a:fontRef idx="minor">
              <a:schemeClr val="tx1"/>
            </a:fontRef>
          </p:style>
          <p:txBody>
            <a:bodyPr rtlCol="0" anchor="ctr"/>
            <a:lstStyle/>
            <a:p>
              <a:pPr algn="ctr" defTabSz="351656" fontAlgn="auto">
                <a:spcBef>
                  <a:spcPts val="0"/>
                </a:spcBef>
                <a:spcAft>
                  <a:spcPts val="0"/>
                </a:spcAft>
              </a:pPr>
              <a:endParaRPr lang="en-US" sz="692" b="0">
                <a:solidFill>
                  <a:prstClr val="black"/>
                </a:solidFill>
              </a:endParaRPr>
            </a:p>
          </p:txBody>
        </p:sp>
        <p:cxnSp>
          <p:nvCxnSpPr>
            <p:cNvPr id="177" name="Straight Connector 176"/>
            <p:cNvCxnSpPr/>
            <p:nvPr/>
          </p:nvCxnSpPr>
          <p:spPr>
            <a:xfrm flipV="1">
              <a:off x="14585839" y="5473036"/>
              <a:ext cx="1615938" cy="1752977"/>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flipV="1">
              <a:off x="16229671" y="5459823"/>
              <a:ext cx="1679618" cy="176097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4590241" y="9405550"/>
              <a:ext cx="3873687" cy="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H="1" flipV="1">
              <a:off x="14567187" y="6541480"/>
              <a:ext cx="2" cy="2843050"/>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009666" y="724085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V="1">
              <a:off x="15493877"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5978089" y="7241294"/>
              <a:ext cx="0" cy="2168476"/>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16462299" y="7231223"/>
              <a:ext cx="0" cy="2178535"/>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1694651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1743072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17914931" y="7220009"/>
              <a:ext cx="0" cy="2189757"/>
            </a:xfrm>
            <a:prstGeom prst="line">
              <a:avLst/>
            </a:prstGeom>
            <a:ln w="19050">
              <a:solidFill>
                <a:srgbClr val="41719C"/>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14585841" y="7226024"/>
              <a:ext cx="1404210" cy="5212"/>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15981162" y="8992238"/>
              <a:ext cx="484164"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a:off x="16449753" y="7239057"/>
              <a:ext cx="1481543" cy="0"/>
            </a:xfrm>
            <a:prstGeom prst="line">
              <a:avLst/>
            </a:prstGeom>
            <a:ln w="47625">
              <a:solidFill>
                <a:srgbClr val="41719C"/>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flipH="1" flipV="1">
              <a:off x="16179371" y="3040446"/>
              <a:ext cx="23771" cy="2423778"/>
            </a:xfrm>
            <a:prstGeom prst="line">
              <a:avLst/>
            </a:prstGeom>
            <a:ln w="63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flipV="1">
              <a:off x="16199550" y="3040084"/>
              <a:ext cx="23771" cy="242377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11225679" y="3624236"/>
              <a:ext cx="2163926" cy="1200329"/>
            </a:xfrm>
            <a:prstGeom prst="rect">
              <a:avLst/>
            </a:prstGeom>
            <a:noFill/>
          </p:spPr>
          <p:txBody>
            <a:bodyPr wrap="none" rtlCol="0">
              <a:spAutoFit/>
            </a:bodyPr>
            <a:lstStyle/>
            <a:p>
              <a:pP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RNA-</a:t>
              </a:r>
              <a:r>
                <a:rPr lang="en-US" b="0" dirty="0" err="1">
                  <a:solidFill>
                    <a:prstClr val="black"/>
                  </a:solidFill>
                  <a:latin typeface="Arial" panose="020B0604020202020204" pitchFamily="34" charset="0"/>
                  <a:ea typeface=""/>
                  <a:cs typeface="Arial" panose="020B0604020202020204" pitchFamily="34" charset="0"/>
                </a:rPr>
                <a:t>Seq</a:t>
              </a:r>
              <a:endParaRPr lang="en-US" b="0" dirty="0">
                <a:solidFill>
                  <a:prstClr val="black"/>
                </a:solidFill>
                <a:latin typeface="Arial" panose="020B0604020202020204" pitchFamily="34" charset="0"/>
                <a:ea typeface=""/>
                <a:cs typeface="Arial" panose="020B0604020202020204" pitchFamily="34" charset="0"/>
              </a:endParaRPr>
            </a:p>
            <a:p>
              <a:pPr algn="ctr" defTabSz="351656" fontAlgn="auto">
                <a:spcBef>
                  <a:spcPts val="0"/>
                </a:spcBef>
                <a:spcAft>
                  <a:spcPts val="0"/>
                </a:spcAft>
              </a:pPr>
              <a:r>
                <a:rPr lang="en-US" b="0" dirty="0">
                  <a:solidFill>
                    <a:prstClr val="black"/>
                  </a:solidFill>
                  <a:latin typeface="Arial" panose="020B0604020202020204" pitchFamily="34" charset="0"/>
                  <a:ea typeface=""/>
                  <a:cs typeface="Arial" panose="020B0604020202020204" pitchFamily="34" charset="0"/>
                </a:rPr>
                <a:t>Signal</a:t>
              </a:r>
            </a:p>
          </p:txBody>
        </p:sp>
        <p:sp>
          <p:nvSpPr>
            <p:cNvPr id="196" name="TextBox 195"/>
            <p:cNvSpPr txBox="1"/>
            <p:nvPr/>
          </p:nvSpPr>
          <p:spPr>
            <a:xfrm>
              <a:off x="14928800" y="10193850"/>
              <a:ext cx="3472618" cy="794217"/>
            </a:xfrm>
            <a:prstGeom prst="rect">
              <a:avLst/>
            </a:prstGeom>
            <a:noFill/>
          </p:spPr>
          <p:txBody>
            <a:bodyPr wrap="none" rtlCol="0">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Small Deletion</a:t>
              </a:r>
            </a:p>
          </p:txBody>
        </p:sp>
        <p:cxnSp>
          <p:nvCxnSpPr>
            <p:cNvPr id="197" name="Straight Connector 196"/>
            <p:cNvCxnSpPr/>
            <p:nvPr/>
          </p:nvCxnSpPr>
          <p:spPr>
            <a:xfrm>
              <a:off x="14053940" y="5909006"/>
              <a:ext cx="5115028"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3824319"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18481546" y="5909001"/>
              <a:ext cx="783542" cy="0"/>
            </a:xfrm>
            <a:prstGeom prst="line">
              <a:avLst/>
            </a:prstGeom>
            <a:ln w="142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0" name="TextBox 199"/>
            <p:cNvSpPr txBox="1"/>
            <p:nvPr/>
          </p:nvSpPr>
          <p:spPr>
            <a:xfrm>
              <a:off x="14519822" y="9406544"/>
              <a:ext cx="3756028" cy="778547"/>
            </a:xfrm>
            <a:prstGeom prst="rect">
              <a:avLst/>
            </a:prstGeom>
            <a:noFill/>
          </p:spPr>
          <p:txBody>
            <a:bodyPr wrap="none" rtlCol="0">
              <a:spAutoFit/>
            </a:bodyPr>
            <a:lstStyle/>
            <a:p>
              <a:pPr defTabSz="351656" fontAlgn="auto">
                <a:spcBef>
                  <a:spcPts val="0"/>
                </a:spcBef>
                <a:spcAft>
                  <a:spcPts val="0"/>
                </a:spcAft>
              </a:pPr>
              <a:r>
                <a:rPr lang="en-US" sz="1346" b="0" dirty="0">
                  <a:solidFill>
                    <a:prstClr val="black"/>
                  </a:solidFill>
                  <a:latin typeface="Calibri" panose="020F0502020204030204"/>
                  <a:ea typeface=""/>
                  <a:cs typeface=""/>
                </a:rPr>
                <a:t>A  C   G  T   A   C  G</a:t>
              </a:r>
            </a:p>
          </p:txBody>
        </p:sp>
        <p:sp>
          <p:nvSpPr>
            <p:cNvPr id="202" name="TextBox 201"/>
            <p:cNvSpPr txBox="1"/>
            <p:nvPr/>
          </p:nvSpPr>
          <p:spPr>
            <a:xfrm>
              <a:off x="20213693" y="4980851"/>
              <a:ext cx="2493184" cy="1225003"/>
            </a:xfrm>
            <a:prstGeom prst="rect">
              <a:avLst/>
            </a:prstGeom>
            <a:noFill/>
          </p:spPr>
          <p:txBody>
            <a:bodyPr wrap="non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Genomic </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Coordinate</a:t>
              </a:r>
            </a:p>
          </p:txBody>
        </p:sp>
        <p:cxnSp>
          <p:nvCxnSpPr>
            <p:cNvPr id="166" name="Straight Connector 165"/>
            <p:cNvCxnSpPr/>
            <p:nvPr/>
          </p:nvCxnSpPr>
          <p:spPr>
            <a:xfrm flipV="1">
              <a:off x="13338980" y="5464956"/>
              <a:ext cx="7132072" cy="20677"/>
            </a:xfrm>
            <a:prstGeom prst="line">
              <a:avLst/>
            </a:prstGeom>
            <a:ln w="50800">
              <a:solidFill>
                <a:schemeClr val="tx1">
                  <a:lumMod val="95000"/>
                  <a:lumOff val="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4" name="Title 3"/>
          <p:cNvSpPr>
            <a:spLocks noGrp="1"/>
          </p:cNvSpPr>
          <p:nvPr>
            <p:ph type="title"/>
          </p:nvPr>
        </p:nvSpPr>
        <p:spPr/>
        <p:txBody>
          <a:bodyPr/>
          <a:lstStyle/>
          <a:p>
            <a:r>
              <a:rPr lang="en-US" dirty="0"/>
              <a:t>Detection &amp; Genotyping of small &amp; large </a:t>
            </a:r>
            <a:br>
              <a:rPr lang="en-US" dirty="0"/>
            </a:br>
            <a:r>
              <a:rPr lang="en-US" dirty="0"/>
              <a:t>SV deletions from signal profiles</a:t>
            </a:r>
            <a:br>
              <a:rPr lang="en-US" dirty="0"/>
            </a:br>
            <a:endParaRPr lang="en-US" dirty="0"/>
          </a:p>
        </p:txBody>
      </p:sp>
      <p:sp>
        <p:nvSpPr>
          <p:cNvPr id="5" name="TextBox 4"/>
          <p:cNvSpPr txBox="1"/>
          <p:nvPr/>
        </p:nvSpPr>
        <p:spPr>
          <a:xfrm>
            <a:off x="5548004" y="6302412"/>
            <a:ext cx="2646878" cy="276999"/>
          </a:xfrm>
          <a:prstGeom prst="rect">
            <a:avLst/>
          </a:prstGeom>
          <a:noFill/>
        </p:spPr>
        <p:txBody>
          <a:bodyPr wrap="none" rtlCol="0">
            <a:spAutoFit/>
          </a:bodyPr>
          <a:lstStyle/>
          <a:p>
            <a:r>
              <a:rPr lang="en-US" b="0" dirty="0"/>
              <a:t>RNA-</a:t>
            </a:r>
            <a:r>
              <a:rPr lang="en-US" b="0" dirty="0" err="1"/>
              <a:t>seq</a:t>
            </a:r>
            <a:r>
              <a:rPr lang="en-US" b="0" dirty="0"/>
              <a:t> also shows large deletions</a:t>
            </a:r>
          </a:p>
        </p:txBody>
      </p:sp>
    </p:spTree>
    <p:extLst>
      <p:ext uri="{BB962C8B-B14F-4D97-AF65-F5344CB8AC3E}">
        <p14:creationId xmlns:p14="http://schemas.microsoft.com/office/powerpoint/2010/main" val="13259815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t>Privacy &amp; Functional Genomics</a:t>
            </a:r>
            <a:endParaRPr lang="en-US" sz="700" dirty="0">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ea typeface="ＭＳ Ｐゴシック" charset="-128"/>
              </a:rPr>
              <a:t>Intro. to Genomic Privacy</a:t>
            </a:r>
            <a:r>
              <a:rPr lang="en-US" altLang="en-US" sz="2400" dirty="0">
                <a:ea typeface="ＭＳ Ｐゴシック" charset="-128"/>
              </a:rPr>
              <a:t> </a:t>
            </a:r>
          </a:p>
          <a:p>
            <a:pPr lvl="1"/>
            <a:r>
              <a:rPr lang="en-US" altLang="en-US" sz="2000" dirty="0">
                <a:ea typeface="ＭＳ Ｐゴシック" charset="-128"/>
                <a:cs typeface="ＭＳ Ｐゴシック" charset="-128"/>
              </a:rPr>
              <a:t>The </a:t>
            </a:r>
            <a:r>
              <a:rPr lang="en-US" altLang="en-US" sz="2000" b="1" u="sng" dirty="0">
                <a:ea typeface="ＭＳ Ｐゴシック" charset="-128"/>
                <a:cs typeface="ＭＳ Ｐゴシック" charset="-128"/>
              </a:rPr>
              <a:t>dilemma</a:t>
            </a:r>
            <a:r>
              <a:rPr lang="en-US" altLang="en-US" sz="2000" dirty="0">
                <a:ea typeface="ＭＳ Ｐゴシック" charset="-128"/>
                <a:cs typeface="ＭＳ Ｐゴシック" charset="-128"/>
              </a:rPr>
              <a:t>: The genome as fundamental, inherited info that’s very private v. need for large-scale sharing &amp; mining for med. research</a:t>
            </a:r>
          </a:p>
          <a:p>
            <a:r>
              <a:rPr lang="en-US" altLang="en-US" sz="2200" dirty="0">
                <a:ea typeface="ＭＳ Ｐゴシック" charset="-128"/>
              </a:rPr>
              <a:t>Privacy &amp; Functional Genomics Data </a:t>
            </a:r>
          </a:p>
          <a:p>
            <a:pPr lvl="1"/>
            <a:r>
              <a:rPr lang="en-US" altLang="en-US" sz="2000" b="1" u="sng" dirty="0">
                <a:ea typeface="ＭＳ Ｐゴシック" charset="-128"/>
                <a:cs typeface="ＭＳ Ｐゴシック" charset="-128"/>
              </a:rPr>
              <a:t> 2-sided nature</a:t>
            </a:r>
            <a:r>
              <a:rPr lang="en-US" altLang="en-US" sz="2000" dirty="0">
                <a:ea typeface="ＭＳ Ｐゴシック" charset="-128"/>
                <a:cs typeface="ＭＳ Ｐゴシック" charset="-128"/>
              </a:rPr>
              <a:t> of this data presents particularly tricky privacy issues</a:t>
            </a:r>
          </a:p>
          <a:p>
            <a:pPr lvl="1"/>
            <a:r>
              <a:rPr lang="en-US" altLang="en-US" sz="2000" dirty="0">
                <a:ea typeface="ＭＳ Ｐゴシック" charset="-128"/>
                <a:cs typeface="ＭＳ Ｐゴシック" charset="-128"/>
              </a:rPr>
              <a:t>Overview of </a:t>
            </a:r>
            <a:r>
              <a:rPr lang="en-US" altLang="en-US" sz="2000" b="1" u="sng" dirty="0">
                <a:ea typeface="ＭＳ Ｐゴシック" charset="-128"/>
                <a:cs typeface="ＭＳ Ｐゴシック" charset="-128"/>
              </a:rPr>
              <a:t>types of the leakage</a:t>
            </a:r>
            <a:r>
              <a:rPr lang="en-US" altLang="en-US" sz="2000" dirty="0">
                <a:ea typeface="ＭＳ Ｐゴシック" charset="-128"/>
                <a:cs typeface="ＭＳ Ｐゴシック" charset="-128"/>
              </a:rPr>
              <a:t>, from obvious to subtle</a:t>
            </a:r>
          </a:p>
          <a:p>
            <a:r>
              <a:rPr lang="en-US" altLang="en-US" sz="2200" dirty="0">
                <a:ea typeface="ＭＳ Ｐゴシック" charset="-128"/>
              </a:rPr>
              <a:t>Obvious leakage #1: </a:t>
            </a:r>
            <a:r>
              <a:rPr lang="en-US" altLang="en-US" sz="2200" b="1" u="sng" dirty="0">
                <a:ea typeface="ＭＳ Ｐゴシック" charset="-128"/>
              </a:rPr>
              <a:t>reads</a:t>
            </a:r>
          </a:p>
          <a:p>
            <a:pPr lvl="1"/>
            <a:r>
              <a:rPr lang="en-US" altLang="en-US" sz="2000" dirty="0">
                <a:ea typeface="ＭＳ Ｐゴシック" charset="-128"/>
                <a:cs typeface="ＭＳ Ｐゴシック" charset="-128"/>
              </a:rPr>
              <a:t>How much leakage can we expect?</a:t>
            </a:r>
          </a:p>
          <a:p>
            <a:pPr lvl="2"/>
            <a:r>
              <a:rPr lang="en-US" altLang="en-US" sz="1600" dirty="0">
                <a:ea typeface="ＭＳ Ｐゴシック" charset="-128"/>
                <a:cs typeface="ＭＳ Ｐゴシック" charset="-128"/>
              </a:rPr>
              <a:t>Quantification with available data &amp; real-world environmental samples </a:t>
            </a:r>
          </a:p>
          <a:p>
            <a:pPr lvl="1"/>
            <a:r>
              <a:rPr lang="en-US" altLang="en-US" sz="2000" dirty="0">
                <a:ea typeface="ＭＳ Ｐゴシック" charset="-128"/>
              </a:rPr>
              <a:t>Using </a:t>
            </a:r>
            <a:r>
              <a:rPr lang="en-US" altLang="en-US" sz="2000" b="1" u="sng" dirty="0" err="1">
                <a:ea typeface="ＭＳ Ｐゴシック" charset="-128"/>
              </a:rPr>
              <a:t>pBAM</a:t>
            </a:r>
            <a:r>
              <a:rPr lang="en-US" altLang="en-US" sz="2000" dirty="0">
                <a:ea typeface="ＭＳ Ｐゴシック" charset="-128"/>
              </a:rPr>
              <a:t> file format to remove obvious large-scale leakage</a:t>
            </a:r>
          </a:p>
          <a:p>
            <a:pPr lvl="1"/>
            <a:r>
              <a:rPr lang="en-US" altLang="en-US" sz="2000" dirty="0">
                <a:ea typeface="ＭＳ Ｐゴシック" charset="-128"/>
              </a:rPr>
              <a:t>Using </a:t>
            </a:r>
            <a:r>
              <a:rPr lang="en-US" altLang="en-US" sz="2000" b="1" u="sng" dirty="0">
                <a:ea typeface="ＭＳ Ｐゴシック" charset="-128"/>
              </a:rPr>
              <a:t>FANCY</a:t>
            </a:r>
            <a:r>
              <a:rPr lang="en-US" altLang="en-US" sz="2000" dirty="0">
                <a:ea typeface="ＭＳ Ｐゴシック" charset="-128"/>
              </a:rPr>
              <a:t> to assess the privacy leakage before release of the data</a:t>
            </a:r>
          </a:p>
          <a:p>
            <a:pPr marL="342900" lvl="1" indent="0">
              <a:buNone/>
            </a:pPr>
            <a:endParaRPr lang="en-US" altLang="en-US" sz="2000" dirty="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ea typeface="ＭＳ Ｐゴシック" charset="-128"/>
              </a:rPr>
              <a:t>Subtle Leakage #2: </a:t>
            </a:r>
            <a:r>
              <a:rPr lang="en-US" altLang="en-US" sz="2200" b="1" u="sng" dirty="0" err="1">
                <a:ea typeface="ＭＳ Ｐゴシック" charset="-128"/>
              </a:rPr>
              <a:t>eQTLs</a:t>
            </a:r>
            <a:endParaRPr lang="en-US" altLang="en-US" sz="2200" b="1" u="sng" dirty="0">
              <a:ea typeface="ＭＳ Ｐゴシック" charset="-128"/>
            </a:endParaRPr>
          </a:p>
          <a:p>
            <a:pPr lvl="1"/>
            <a:r>
              <a:rPr lang="en-US" altLang="en-US" sz="2000" dirty="0">
                <a:ea typeface="ＭＳ Ｐゴシック" charset="-128"/>
                <a:cs typeface="ＭＳ Ｐゴシック" charset="-128"/>
              </a:rPr>
              <a:t>Quantifying &amp; removing further variant info from expression levels w/ ICI &amp; predictability. </a:t>
            </a:r>
          </a:p>
          <a:p>
            <a:pPr lvl="1"/>
            <a:r>
              <a:rPr lang="en-US" altLang="en-US" sz="2000" dirty="0">
                <a:ea typeface="ＭＳ Ｐゴシック" charset="-128"/>
                <a:cs typeface="ＭＳ Ｐゴシック" charset="-128"/>
              </a:rPr>
              <a:t>Instantiating a practical linking attack w/ noisy quasi-identifiers</a:t>
            </a:r>
          </a:p>
          <a:p>
            <a:endParaRPr lang="en-US" altLang="en-US" sz="2200" dirty="0">
              <a:ea typeface="ＭＳ Ｐゴシック" charset="-128"/>
            </a:endParaRPr>
          </a:p>
          <a:p>
            <a:r>
              <a:rPr lang="en-US" altLang="en-US" sz="2200" dirty="0">
                <a:ea typeface="ＭＳ Ｐゴシック" charset="-128"/>
              </a:rPr>
              <a:t>Subtle Leakage #3: </a:t>
            </a:r>
            <a:br>
              <a:rPr lang="en-US" altLang="en-US" sz="2200" dirty="0">
                <a:ea typeface="ＭＳ Ｐゴシック" charset="-128"/>
              </a:rPr>
            </a:br>
            <a:r>
              <a:rPr lang="en-US" altLang="en-US" sz="2200" b="1" u="sng" dirty="0">
                <a:ea typeface="ＭＳ Ｐゴシック" charset="-128"/>
              </a:rPr>
              <a:t>Signal Profiles</a:t>
            </a:r>
          </a:p>
          <a:p>
            <a:pPr lvl="1"/>
            <a:r>
              <a:rPr lang="en-US" altLang="en-US" sz="2000" dirty="0">
                <a:ea typeface="ＭＳ Ｐゴシック" charset="-128"/>
                <a:cs typeface="ＭＳ Ｐゴシック" charset="-128"/>
              </a:rPr>
              <a:t>Manifest appreciable leakage from large &amp; small deletions. </a:t>
            </a:r>
          </a:p>
          <a:p>
            <a:pPr lvl="1"/>
            <a:r>
              <a:rPr lang="en-US" altLang="en-US" sz="2000" dirty="0">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4183284731"/>
      </p:ext>
    </p:extLst>
  </p:cSld>
  <p:clrMapOvr>
    <a:masterClrMapping/>
  </p:clrMapOvr>
  <p:transition advTm="1139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24411"/>
            <a:ext cx="9134407" cy="2167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3736"/>
            <a:ext cx="9144000" cy="2170176"/>
          </a:xfrm>
          <a:prstGeom prst="rect">
            <a:avLst/>
          </a:prstGeom>
        </p:spPr>
      </p:pic>
      <p:cxnSp>
        <p:nvCxnSpPr>
          <p:cNvPr id="8" name="Straight Connector 7"/>
          <p:cNvCxnSpPr/>
          <p:nvPr/>
        </p:nvCxnSpPr>
        <p:spPr>
          <a:xfrm flipH="1">
            <a:off x="4888279" y="3073644"/>
            <a:ext cx="84871" cy="4493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8644" y="3075476"/>
            <a:ext cx="80596" cy="4438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58407"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88240" y="3518105"/>
            <a:ext cx="0" cy="224629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76163" y="2956414"/>
            <a:ext cx="0" cy="120894"/>
          </a:xfrm>
          <a:prstGeom prst="line">
            <a:avLst/>
          </a:prstGeom>
          <a:ln w="222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a:xfrm>
            <a:off x="685800" y="-102919"/>
            <a:ext cx="7772400" cy="1143000"/>
          </a:xfrm>
        </p:spPr>
        <p:txBody>
          <a:bodyPr/>
          <a:lstStyle/>
          <a:p>
            <a:r>
              <a:rPr lang="en-US" dirty="0"/>
              <a:t>Example of Small Deletion Evident in Signal Profile</a:t>
            </a:r>
          </a:p>
        </p:txBody>
      </p:sp>
    </p:spTree>
    <p:extLst>
      <p:ext uri="{BB962C8B-B14F-4D97-AF65-F5344CB8AC3E}">
        <p14:creationId xmlns:p14="http://schemas.microsoft.com/office/powerpoint/2010/main" val="190848002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67" y="1553892"/>
            <a:ext cx="9018550" cy="2719170"/>
          </a:xfrm>
          <a:prstGeom prst="rect">
            <a:avLst/>
          </a:prstGeom>
        </p:spPr>
      </p:pic>
      <p:sp>
        <p:nvSpPr>
          <p:cNvPr id="4" name="Rectangle 3"/>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Example of Large Deletion Evident in Signal Profile</a:t>
            </a:r>
          </a:p>
        </p:txBody>
      </p:sp>
    </p:spTree>
    <p:extLst>
      <p:ext uri="{BB962C8B-B14F-4D97-AF65-F5344CB8AC3E}">
        <p14:creationId xmlns:p14="http://schemas.microsoft.com/office/powerpoint/2010/main" val="100796135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2262" y="1784684"/>
            <a:ext cx="2096600" cy="305468"/>
          </a:xfrm>
          <a:prstGeom prst="rect">
            <a:avLst/>
          </a:prstGeom>
        </p:spPr>
        <p:txBody>
          <a:bodyPr wrap="none">
            <a:spAutoFit/>
          </a:bodyPr>
          <a:lstStyle/>
          <a:p>
            <a:pPr marL="175839" indent="-175839" defTabSz="351656" fontAlgn="auto">
              <a:spcBef>
                <a:spcPts val="0"/>
              </a:spcBef>
              <a:spcAft>
                <a:spcPts val="0"/>
              </a:spcAft>
              <a:buFontTx/>
              <a:buAutoNum type="alphaLcParenR"/>
            </a:pPr>
            <a:r>
              <a:rPr lang="en-US" sz="1385" b="0" dirty="0">
                <a:solidFill>
                  <a:prstClr val="black"/>
                </a:solidFill>
                <a:latin typeface="Arial" panose="020B0604020202020204" pitchFamily="34" charset="0"/>
                <a:ea typeface=""/>
                <a:cs typeface="Arial" panose="020B0604020202020204" pitchFamily="34" charset="0"/>
              </a:rPr>
              <a:t>Before Anonymization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67" y="2183297"/>
            <a:ext cx="3993345" cy="3068738"/>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255" y="2259167"/>
            <a:ext cx="4011499" cy="3082689"/>
          </a:xfrm>
          <a:prstGeom prst="rect">
            <a:avLst/>
          </a:prstGeom>
        </p:spPr>
      </p:pic>
      <p:sp>
        <p:nvSpPr>
          <p:cNvPr id="26" name="Rectangle 25"/>
          <p:cNvSpPr/>
          <p:nvPr/>
        </p:nvSpPr>
        <p:spPr>
          <a:xfrm>
            <a:off x="5736886" y="1886789"/>
            <a:ext cx="1968552" cy="305468"/>
          </a:xfrm>
          <a:prstGeom prst="rect">
            <a:avLst/>
          </a:prstGeom>
        </p:spPr>
        <p:txBody>
          <a:bodyPr wrap="none">
            <a:spAutoFit/>
          </a:bodyPr>
          <a:lstStyle/>
          <a:p>
            <a:pPr defTabSz="351656" fontAlgn="auto">
              <a:spcBef>
                <a:spcPts val="0"/>
              </a:spcBef>
              <a:spcAft>
                <a:spcPts val="0"/>
              </a:spcAft>
            </a:pPr>
            <a:r>
              <a:rPr lang="en-US" sz="1385" b="0" dirty="0">
                <a:solidFill>
                  <a:prstClr val="black"/>
                </a:solidFill>
                <a:latin typeface="Arial" panose="020B0604020202020204" pitchFamily="34" charset="0"/>
                <a:ea typeface=""/>
                <a:cs typeface="Arial" panose="020B0604020202020204" pitchFamily="34" charset="0"/>
              </a:rPr>
              <a:t>b) After Anonymization</a:t>
            </a:r>
          </a:p>
        </p:txBody>
      </p:sp>
      <p:sp>
        <p:nvSpPr>
          <p:cNvPr id="7" name="Rectangle 6"/>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
        <p:nvSpPr>
          <p:cNvPr id="2" name="Title 1"/>
          <p:cNvSpPr>
            <a:spLocks noGrp="1"/>
          </p:cNvSpPr>
          <p:nvPr>
            <p:ph type="title"/>
          </p:nvPr>
        </p:nvSpPr>
        <p:spPr/>
        <p:txBody>
          <a:bodyPr/>
          <a:lstStyle/>
          <a:p>
            <a:r>
              <a:rPr lang="en-US" dirty="0"/>
              <a:t>Information Leakage from SV Deletions</a:t>
            </a:r>
          </a:p>
        </p:txBody>
      </p:sp>
      <p:sp>
        <p:nvSpPr>
          <p:cNvPr id="3" name="TextBox 2"/>
          <p:cNvSpPr txBox="1"/>
          <p:nvPr/>
        </p:nvSpPr>
        <p:spPr>
          <a:xfrm>
            <a:off x="1331144" y="5977719"/>
            <a:ext cx="6481711" cy="276999"/>
          </a:xfrm>
          <a:prstGeom prst="rect">
            <a:avLst/>
          </a:prstGeom>
          <a:noFill/>
        </p:spPr>
        <p:txBody>
          <a:bodyPr wrap="none" rtlCol="0">
            <a:spAutoFit/>
          </a:bodyPr>
          <a:lstStyle/>
          <a:p>
            <a:r>
              <a:rPr lang="en-US" b="0" dirty="0"/>
              <a:t>Simple anonymization procedure (filling in deletion by value at endpoints) </a:t>
            </a:r>
            <a:r>
              <a:rPr lang="en-US" b="0"/>
              <a:t>has dramatic effect</a:t>
            </a:r>
          </a:p>
        </p:txBody>
      </p:sp>
    </p:spTree>
    <p:extLst>
      <p:ext uri="{BB962C8B-B14F-4D97-AF65-F5344CB8AC3E}">
        <p14:creationId xmlns:p14="http://schemas.microsoft.com/office/powerpoint/2010/main" val="36612186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Linking based on SV Genotyping</a:t>
            </a:r>
          </a:p>
        </p:txBody>
      </p:sp>
      <p:pic>
        <p:nvPicPr>
          <p:cNvPr id="2" name="Picture 1"/>
          <p:cNvPicPr>
            <a:picLocks noChangeAspect="1"/>
          </p:cNvPicPr>
          <p:nvPr/>
        </p:nvPicPr>
        <p:blipFill>
          <a:blip r:embed="rId2"/>
          <a:stretch>
            <a:fillRect/>
          </a:stretch>
        </p:blipFill>
        <p:spPr>
          <a:xfrm>
            <a:off x="1121569" y="1908276"/>
            <a:ext cx="6900862" cy="4294510"/>
          </a:xfrm>
          <a:prstGeom prst="rect">
            <a:avLst/>
          </a:prstGeom>
        </p:spPr>
      </p:pic>
      <p:sp>
        <p:nvSpPr>
          <p:cNvPr id="6" name="Rectangle 5"/>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t>
            </a:r>
            <a:r>
              <a:rPr lang="en-US" sz="1100">
                <a:solidFill>
                  <a:srgbClr val="A6A6A6"/>
                </a:solidFill>
              </a:rPr>
              <a:t>&amp;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95453221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62100"/>
            <a:ext cx="7772400" cy="1143000"/>
          </a:xfrm>
        </p:spPr>
        <p:txBody>
          <a:bodyPr/>
          <a:lstStyle/>
          <a:p>
            <a:r>
              <a:rPr lang="en-US" dirty="0"/>
              <a:t>Another type of Linking Attack: </a:t>
            </a:r>
            <a:br>
              <a:rPr lang="en-US" dirty="0"/>
            </a:br>
            <a:r>
              <a:rPr lang="en-US" dirty="0"/>
              <a:t>First Doing SV Genotyping</a:t>
            </a:r>
          </a:p>
        </p:txBody>
      </p:sp>
      <p:pic>
        <p:nvPicPr>
          <p:cNvPr id="156" name="Picture 155"/>
          <p:cNvPicPr>
            <a:picLocks noChangeAspect="1"/>
          </p:cNvPicPr>
          <p:nvPr/>
        </p:nvPicPr>
        <p:blipFill>
          <a:blip r:embed="rId2"/>
          <a:stretch>
            <a:fillRect/>
          </a:stretch>
        </p:blipFill>
        <p:spPr>
          <a:xfrm>
            <a:off x="2000616" y="1699655"/>
            <a:ext cx="5142768" cy="5105400"/>
          </a:xfrm>
          <a:prstGeom prst="rect">
            <a:avLst/>
          </a:prstGeom>
        </p:spPr>
      </p:pic>
      <p:sp>
        <p:nvSpPr>
          <p:cNvPr id="158" name="Rectangle 157"/>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00776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3894" y="2165571"/>
            <a:ext cx="1663267" cy="471155"/>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c) Genotyping</a:t>
            </a:r>
          </a:p>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(1kG MAF&gt;0.01)</a:t>
            </a:r>
          </a:p>
        </p:txBody>
      </p:sp>
      <p:sp>
        <p:nvSpPr>
          <p:cNvPr id="6" name="TextBox 5"/>
          <p:cNvSpPr txBox="1"/>
          <p:nvPr/>
        </p:nvSpPr>
        <p:spPr>
          <a:xfrm>
            <a:off x="4604798" y="2385284"/>
            <a:ext cx="2602872" cy="281744"/>
          </a:xfrm>
          <a:prstGeom prst="rect">
            <a:avLst/>
          </a:prstGeom>
          <a:noFill/>
        </p:spPr>
        <p:txBody>
          <a:bodyPr wrap="square" rtlCol="0">
            <a:spAutoFit/>
          </a:bodyPr>
          <a:lstStyle/>
          <a:p>
            <a:pPr algn="ctr" defTabSz="351656" fontAlgn="auto">
              <a:spcBef>
                <a:spcPts val="0"/>
              </a:spcBef>
              <a:spcAft>
                <a:spcPts val="0"/>
              </a:spcAft>
            </a:pPr>
            <a:r>
              <a:rPr lang="en-US" sz="1231" b="0" dirty="0">
                <a:solidFill>
                  <a:prstClr val="black"/>
                </a:solidFill>
                <a:latin typeface="Arial" panose="020B0604020202020204" pitchFamily="34" charset="0"/>
                <a:ea typeface=""/>
                <a:cs typeface="Arial" panose="020B0604020202020204" pitchFamily="34" charset="0"/>
              </a:rPr>
              <a:t>d) Discovery + Genotyping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409" y="2651052"/>
            <a:ext cx="2711196" cy="212440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085" y="2684708"/>
            <a:ext cx="2635905" cy="2065409"/>
          </a:xfrm>
          <a:prstGeom prst="rect">
            <a:avLst/>
          </a:prstGeom>
        </p:spPr>
      </p:pic>
      <p:cxnSp>
        <p:nvCxnSpPr>
          <p:cNvPr id="3" name="Straight Arrow Connector 2"/>
          <p:cNvCxnSpPr/>
          <p:nvPr/>
        </p:nvCxnSpPr>
        <p:spPr>
          <a:xfrm>
            <a:off x="4742174" y="4886821"/>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125037" y="4888712"/>
            <a:ext cx="2325707" cy="0"/>
          </a:xfrm>
          <a:prstGeom prst="straightConnector1">
            <a:avLst/>
          </a:prstGeom>
          <a:ln w="539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654577" y="4922747"/>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14" name="TextBox 13"/>
          <p:cNvSpPr txBox="1"/>
          <p:nvPr/>
        </p:nvSpPr>
        <p:spPr>
          <a:xfrm>
            <a:off x="5207424" y="4935983"/>
            <a:ext cx="1236236" cy="352661"/>
          </a:xfrm>
          <a:prstGeom prst="rect">
            <a:avLst/>
          </a:prstGeom>
          <a:noFill/>
        </p:spPr>
        <p:txBody>
          <a:bodyPr wrap="none" rtlCol="0">
            <a:spAutoFit/>
          </a:bodyPr>
          <a:lstStyle/>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Sorted in Decreasing </a:t>
            </a:r>
          </a:p>
          <a:p>
            <a:pPr algn="ctr" defTabSz="351656" fontAlgn="auto">
              <a:spcBef>
                <a:spcPts val="0"/>
              </a:spcBef>
              <a:spcAft>
                <a:spcPts val="0"/>
              </a:spcAft>
            </a:pPr>
            <a:r>
              <a:rPr lang="en-US" sz="846" b="0" dirty="0">
                <a:solidFill>
                  <a:prstClr val="black"/>
                </a:solidFill>
                <a:latin typeface="Arial" panose="020B0604020202020204" pitchFamily="34" charset="0"/>
                <a:ea typeface=""/>
                <a:cs typeface="Arial" panose="020B0604020202020204" pitchFamily="34" charset="0"/>
              </a:rPr>
              <a:t>Predictability</a:t>
            </a:r>
          </a:p>
        </p:txBody>
      </p:sp>
      <p:sp>
        <p:nvSpPr>
          <p:cNvPr id="2" name="Title 1"/>
          <p:cNvSpPr>
            <a:spLocks noGrp="1"/>
          </p:cNvSpPr>
          <p:nvPr>
            <p:ph type="title"/>
          </p:nvPr>
        </p:nvSpPr>
        <p:spPr/>
        <p:txBody>
          <a:bodyPr/>
          <a:lstStyle/>
          <a:p>
            <a:r>
              <a:rPr lang="en-US" dirty="0"/>
              <a:t>Linking Attack Based on SV Deletions in </a:t>
            </a:r>
            <a:br>
              <a:rPr lang="en-US" dirty="0"/>
            </a:br>
            <a:r>
              <a:rPr lang="en-US" dirty="0" err="1"/>
              <a:t>gEUVADIS</a:t>
            </a:r>
            <a:r>
              <a:rPr lang="en-US" dirty="0"/>
              <a:t> Dataset </a:t>
            </a:r>
          </a:p>
        </p:txBody>
      </p:sp>
      <p:sp>
        <p:nvSpPr>
          <p:cNvPr id="15" name="Rectangle 14"/>
          <p:cNvSpPr/>
          <p:nvPr/>
        </p:nvSpPr>
        <p:spPr>
          <a:xfrm>
            <a:off x="0" y="6581001"/>
            <a:ext cx="2856872"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a:t>
            </a:r>
            <a:r>
              <a:rPr lang="en-US" sz="1100" dirty="0">
                <a:solidFill>
                  <a:srgbClr val="A6A6A6"/>
                </a:solidFill>
              </a:rPr>
              <a:t> &amp; Gerstein, </a:t>
            </a:r>
            <a:r>
              <a:rPr lang="en-US" sz="1100" i="1" dirty="0">
                <a:solidFill>
                  <a:srgbClr val="A6A6A6"/>
                </a:solidFill>
              </a:rPr>
              <a:t>Nat. Comm. </a:t>
            </a:r>
            <a:r>
              <a:rPr lang="en-US" sz="1100" dirty="0">
                <a:solidFill>
                  <a:srgbClr val="A6A6A6"/>
                </a:solidFill>
              </a:rPr>
              <a:t>(‘18)</a:t>
            </a:r>
            <a:r>
              <a:rPr lang="en-US" altLang="ja-JP" sz="1100" dirty="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0270805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2081226271"/>
      </p:ext>
    </p:extLst>
  </p:cSld>
  <p:clrMapOvr>
    <a:masterClrMapping/>
  </p:clrMapOvr>
  <p:transition advTm="238108"/>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t>Privacy &amp; Functional Genomics</a:t>
            </a:r>
            <a:endParaRPr lang="en-US" sz="700" dirty="0">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ea typeface="ＭＳ Ｐゴシック" charset="-128"/>
              </a:rPr>
              <a:t>Intro. to Genomic Privacy</a:t>
            </a:r>
            <a:r>
              <a:rPr lang="en-US" altLang="en-US" sz="2400" dirty="0">
                <a:ea typeface="ＭＳ Ｐゴシック" charset="-128"/>
              </a:rPr>
              <a:t> </a:t>
            </a:r>
          </a:p>
          <a:p>
            <a:pPr lvl="1"/>
            <a:r>
              <a:rPr lang="en-US" altLang="en-US" sz="2000" dirty="0">
                <a:ea typeface="ＭＳ Ｐゴシック" charset="-128"/>
                <a:cs typeface="ＭＳ Ｐゴシック" charset="-128"/>
              </a:rPr>
              <a:t>The </a:t>
            </a:r>
            <a:r>
              <a:rPr lang="en-US" altLang="en-US" sz="2000" b="1" u="sng" dirty="0">
                <a:ea typeface="ＭＳ Ｐゴシック" charset="-128"/>
                <a:cs typeface="ＭＳ Ｐゴシック" charset="-128"/>
              </a:rPr>
              <a:t>dilemma</a:t>
            </a:r>
            <a:r>
              <a:rPr lang="en-US" altLang="en-US" sz="2000" dirty="0">
                <a:ea typeface="ＭＳ Ｐゴシック" charset="-128"/>
                <a:cs typeface="ＭＳ Ｐゴシック" charset="-128"/>
              </a:rPr>
              <a:t>: The genome as fundamental, inherited info that’s very private v. need for large-scale sharing &amp; mining for med. research</a:t>
            </a:r>
          </a:p>
          <a:p>
            <a:r>
              <a:rPr lang="en-US" altLang="en-US" sz="2200" dirty="0">
                <a:ea typeface="ＭＳ Ｐゴシック" charset="-128"/>
              </a:rPr>
              <a:t>Privacy &amp; Functional Genomics Data </a:t>
            </a:r>
          </a:p>
          <a:p>
            <a:pPr lvl="1"/>
            <a:r>
              <a:rPr lang="en-US" altLang="en-US" sz="2000" b="1" u="sng" dirty="0">
                <a:ea typeface="ＭＳ Ｐゴシック" charset="-128"/>
                <a:cs typeface="ＭＳ Ｐゴシック" charset="-128"/>
              </a:rPr>
              <a:t> 2-sided nature</a:t>
            </a:r>
            <a:r>
              <a:rPr lang="en-US" altLang="en-US" sz="2000" dirty="0">
                <a:ea typeface="ＭＳ Ｐゴシック" charset="-128"/>
                <a:cs typeface="ＭＳ Ｐゴシック" charset="-128"/>
              </a:rPr>
              <a:t> of this data presents particularly tricky privacy issues</a:t>
            </a:r>
          </a:p>
          <a:p>
            <a:pPr lvl="1"/>
            <a:r>
              <a:rPr lang="en-US" altLang="en-US" sz="2000" dirty="0">
                <a:ea typeface="ＭＳ Ｐゴシック" charset="-128"/>
                <a:cs typeface="ＭＳ Ｐゴシック" charset="-128"/>
              </a:rPr>
              <a:t>Overview of </a:t>
            </a:r>
            <a:r>
              <a:rPr lang="en-US" altLang="en-US" sz="2000" b="1" u="sng" dirty="0">
                <a:ea typeface="ＭＳ Ｐゴシック" charset="-128"/>
                <a:cs typeface="ＭＳ Ｐゴシック" charset="-128"/>
              </a:rPr>
              <a:t>types of the leakage</a:t>
            </a:r>
            <a:r>
              <a:rPr lang="en-US" altLang="en-US" sz="2000" dirty="0">
                <a:ea typeface="ＭＳ Ｐゴシック" charset="-128"/>
                <a:cs typeface="ＭＳ Ｐゴシック" charset="-128"/>
              </a:rPr>
              <a:t>, from obvious to subtle</a:t>
            </a:r>
          </a:p>
          <a:p>
            <a:r>
              <a:rPr lang="en-US" altLang="en-US" sz="2200" dirty="0">
                <a:ea typeface="ＭＳ Ｐゴシック" charset="-128"/>
              </a:rPr>
              <a:t>Obvious leakage #1: </a:t>
            </a:r>
            <a:r>
              <a:rPr lang="en-US" altLang="en-US" sz="2200" b="1" u="sng" dirty="0">
                <a:ea typeface="ＭＳ Ｐゴシック" charset="-128"/>
              </a:rPr>
              <a:t>reads</a:t>
            </a:r>
          </a:p>
          <a:p>
            <a:pPr lvl="1"/>
            <a:r>
              <a:rPr lang="en-US" altLang="en-US" sz="2000" dirty="0">
                <a:ea typeface="ＭＳ Ｐゴシック" charset="-128"/>
                <a:cs typeface="ＭＳ Ｐゴシック" charset="-128"/>
              </a:rPr>
              <a:t>How much leakage can we expect?</a:t>
            </a:r>
          </a:p>
          <a:p>
            <a:pPr lvl="2"/>
            <a:r>
              <a:rPr lang="en-US" altLang="en-US" sz="1600" dirty="0">
                <a:ea typeface="ＭＳ Ｐゴシック" charset="-128"/>
                <a:cs typeface="ＭＳ Ｐゴシック" charset="-128"/>
              </a:rPr>
              <a:t>Quantification with available data &amp; real-world environmental samples </a:t>
            </a:r>
          </a:p>
          <a:p>
            <a:pPr lvl="1"/>
            <a:r>
              <a:rPr lang="en-US" altLang="en-US" sz="2000" dirty="0">
                <a:ea typeface="ＭＳ Ｐゴシック" charset="-128"/>
              </a:rPr>
              <a:t>Using </a:t>
            </a:r>
            <a:r>
              <a:rPr lang="en-US" altLang="en-US" sz="2000" b="1" u="sng" dirty="0" err="1">
                <a:ea typeface="ＭＳ Ｐゴシック" charset="-128"/>
              </a:rPr>
              <a:t>pBAM</a:t>
            </a:r>
            <a:r>
              <a:rPr lang="en-US" altLang="en-US" sz="2000" dirty="0">
                <a:ea typeface="ＭＳ Ｐゴシック" charset="-128"/>
              </a:rPr>
              <a:t> file format to remove obvious large-scale leakage</a:t>
            </a:r>
          </a:p>
          <a:p>
            <a:pPr lvl="1"/>
            <a:r>
              <a:rPr lang="en-US" altLang="en-US" sz="2000" dirty="0">
                <a:ea typeface="ＭＳ Ｐゴシック" charset="-128"/>
              </a:rPr>
              <a:t>Using </a:t>
            </a:r>
            <a:r>
              <a:rPr lang="en-US" altLang="en-US" sz="2000" b="1" u="sng" dirty="0">
                <a:ea typeface="ＭＳ Ｐゴシック" charset="-128"/>
              </a:rPr>
              <a:t>FANCY</a:t>
            </a:r>
            <a:r>
              <a:rPr lang="en-US" altLang="en-US" sz="2000" dirty="0">
                <a:ea typeface="ＭＳ Ｐゴシック" charset="-128"/>
              </a:rPr>
              <a:t> to assess the privacy leakage before release of the data</a:t>
            </a:r>
          </a:p>
          <a:p>
            <a:pPr marL="342900" lvl="1" indent="0">
              <a:buNone/>
            </a:pPr>
            <a:endParaRPr lang="en-US" altLang="en-US" sz="2000" dirty="0">
              <a:ea typeface="ＭＳ Ｐゴシック" charset="-128"/>
              <a:cs typeface="ＭＳ Ｐゴシック" charset="-128"/>
            </a:endParaRPr>
          </a:p>
          <a:p>
            <a:pPr lvl="1"/>
            <a:endParaRPr lang="en-US" altLang="en-US" sz="1600" dirty="0">
              <a:ea typeface="ＭＳ Ｐゴシック" charset="-128"/>
            </a:endParaRPr>
          </a:p>
          <a:p>
            <a:pPr lvl="1"/>
            <a:endParaRPr lang="en-US" altLang="en-US" sz="1600" dirty="0">
              <a:ea typeface="ＭＳ Ｐゴシック" charset="-128"/>
            </a:endParaRPr>
          </a:p>
          <a:p>
            <a:endParaRPr lang="en-US" altLang="en-US" sz="1700" dirty="0">
              <a:ea typeface="ＭＳ Ｐゴシック" charset="-128"/>
            </a:endParaRP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ea typeface="ＭＳ Ｐゴシック" charset="-128"/>
              </a:rPr>
              <a:t>Subtle Leakage #2: </a:t>
            </a:r>
            <a:r>
              <a:rPr lang="en-US" altLang="en-US" sz="2200" b="1" u="sng" dirty="0" err="1">
                <a:ea typeface="ＭＳ Ｐゴシック" charset="-128"/>
              </a:rPr>
              <a:t>eQTLs</a:t>
            </a:r>
            <a:endParaRPr lang="en-US" altLang="en-US" sz="2200" b="1" u="sng" dirty="0">
              <a:ea typeface="ＭＳ Ｐゴシック" charset="-128"/>
            </a:endParaRPr>
          </a:p>
          <a:p>
            <a:pPr lvl="1"/>
            <a:r>
              <a:rPr lang="en-US" altLang="en-US" sz="2000" dirty="0">
                <a:ea typeface="ＭＳ Ｐゴシック" charset="-128"/>
                <a:cs typeface="ＭＳ Ｐゴシック" charset="-128"/>
              </a:rPr>
              <a:t>Quantifying &amp; removing further variant info from expression levels w/ ICI &amp; predictability. </a:t>
            </a:r>
          </a:p>
          <a:p>
            <a:pPr lvl="1"/>
            <a:r>
              <a:rPr lang="en-US" altLang="en-US" sz="2000" dirty="0">
                <a:ea typeface="ＭＳ Ｐゴシック" charset="-128"/>
                <a:cs typeface="ＭＳ Ｐゴシック" charset="-128"/>
              </a:rPr>
              <a:t>Instantiating a practical linking attack w/ noisy quasi-identifiers</a:t>
            </a:r>
          </a:p>
          <a:p>
            <a:endParaRPr lang="en-US" altLang="en-US" sz="2200" dirty="0">
              <a:ea typeface="ＭＳ Ｐゴシック" charset="-128"/>
            </a:endParaRPr>
          </a:p>
          <a:p>
            <a:r>
              <a:rPr lang="en-US" altLang="en-US" sz="2200" dirty="0">
                <a:ea typeface="ＭＳ Ｐゴシック" charset="-128"/>
              </a:rPr>
              <a:t>Subtle Leakage #3: </a:t>
            </a:r>
            <a:br>
              <a:rPr lang="en-US" altLang="en-US" sz="2200" dirty="0">
                <a:ea typeface="ＭＳ Ｐゴシック" charset="-128"/>
              </a:rPr>
            </a:br>
            <a:r>
              <a:rPr lang="en-US" altLang="en-US" sz="2200" b="1" u="sng" dirty="0">
                <a:ea typeface="ＭＳ Ｐゴシック" charset="-128"/>
              </a:rPr>
              <a:t>Signal Profiles</a:t>
            </a:r>
          </a:p>
          <a:p>
            <a:pPr lvl="1"/>
            <a:r>
              <a:rPr lang="en-US" altLang="en-US" sz="2000" dirty="0">
                <a:ea typeface="ＭＳ Ｐゴシック" charset="-128"/>
                <a:cs typeface="ＭＳ Ｐゴシック" charset="-128"/>
              </a:rPr>
              <a:t>Manifest appreciable leakage from large &amp; small deletions. </a:t>
            </a:r>
          </a:p>
          <a:p>
            <a:pPr lvl="1"/>
            <a:r>
              <a:rPr lang="en-US" altLang="en-US" sz="2000" dirty="0">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14459356"/>
      </p:ext>
    </p:extLst>
  </p:cSld>
  <p:clrMapOvr>
    <a:masterClrMapping/>
  </p:clrMapOvr>
  <p:transition advTm="238108"/>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628843" y="34224"/>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3" name="Group 2"/>
          <p:cNvGrpSpPr/>
          <p:nvPr/>
        </p:nvGrpSpPr>
        <p:grpSpPr>
          <a:xfrm>
            <a:off x="124692" y="0"/>
            <a:ext cx="9019308" cy="6710444"/>
            <a:chOff x="-1233050" y="1695540"/>
            <a:chExt cx="9072793" cy="6921124"/>
          </a:xfrm>
        </p:grpSpPr>
        <p:sp>
          <p:nvSpPr>
            <p:cNvPr id="558082" name="Content Placeholder 2"/>
            <p:cNvSpPr txBox="1">
              <a:spLocks/>
            </p:cNvSpPr>
            <p:nvPr/>
          </p:nvSpPr>
          <p:spPr bwMode="auto">
            <a:xfrm>
              <a:off x="4505127" y="1695540"/>
              <a:ext cx="3334616" cy="27217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r">
                <a:spcBef>
                  <a:spcPct val="20000"/>
                </a:spcBef>
              </a:pPr>
              <a:r>
                <a:rPr lang="en-US" sz="2800" dirty="0">
                  <a:solidFill>
                    <a:schemeClr val="accent2">
                      <a:lumMod val="75000"/>
                    </a:schemeClr>
                  </a:solidFill>
                </a:rPr>
                <a:t>Ack</a:t>
              </a:r>
              <a:r>
                <a:rPr lang="en-US" sz="1600" b="0" dirty="0">
                  <a:solidFill>
                    <a:schemeClr val="tx1">
                      <a:lumMod val="95000"/>
                      <a:lumOff val="5000"/>
                    </a:schemeClr>
                  </a:solidFill>
                </a:rPr>
                <a:t>nowledgements</a:t>
              </a:r>
            </a:p>
            <a:p>
              <a:pPr algn="r">
                <a:spcBef>
                  <a:spcPct val="20000"/>
                </a:spcBef>
              </a:pPr>
              <a:endParaRPr lang="en-US" sz="500" b="0" dirty="0">
                <a:solidFill>
                  <a:schemeClr val="tx1">
                    <a:lumMod val="95000"/>
                    <a:lumOff val="5000"/>
                  </a:schemeClr>
                </a:solidFill>
              </a:endParaRPr>
            </a:p>
            <a:p>
              <a:pPr algn="r">
                <a:spcBef>
                  <a:spcPct val="20000"/>
                </a:spcBef>
              </a:pPr>
              <a:r>
                <a:rPr lang="en-US" sz="1600" b="0" dirty="0"/>
                <a:t>G</a:t>
              </a:r>
              <a:r>
                <a:rPr lang="en-US" sz="2800" b="0" dirty="0"/>
                <a:t> </a:t>
              </a:r>
              <a:r>
                <a:rPr lang="en-US" sz="2800" dirty="0" err="1">
                  <a:solidFill>
                    <a:srgbClr val="C00000"/>
                  </a:solidFill>
                </a:rPr>
                <a:t>Gürsoy</a:t>
              </a:r>
              <a:r>
                <a:rPr lang="en-US" sz="2800" dirty="0">
                  <a:solidFill>
                    <a:srgbClr val="C00000"/>
                  </a:solidFill>
                </a:rPr>
                <a:t>,</a:t>
              </a:r>
              <a:endParaRPr lang="en-US" sz="2800" b="0" dirty="0">
                <a:solidFill>
                  <a:schemeClr val="tx1">
                    <a:lumMod val="95000"/>
                    <a:lumOff val="5000"/>
                  </a:schemeClr>
                </a:solidFill>
              </a:endParaRPr>
            </a:p>
            <a:p>
              <a:pPr algn="r">
                <a:spcBef>
                  <a:spcPct val="20000"/>
                </a:spcBef>
              </a:pPr>
              <a:r>
                <a:rPr lang="en-US" sz="1600" b="0" dirty="0">
                  <a:solidFill>
                    <a:schemeClr val="tx1">
                      <a:lumMod val="95000"/>
                      <a:lumOff val="5000"/>
                    </a:schemeClr>
                  </a:solidFill>
                </a:rPr>
                <a:t>A </a:t>
              </a:r>
              <a:r>
                <a:rPr lang="en-US" sz="2800" dirty="0" err="1">
                  <a:solidFill>
                    <a:srgbClr val="C00000"/>
                  </a:solidFill>
                </a:rPr>
                <a:t>Harmanci</a:t>
              </a:r>
              <a:r>
                <a:rPr lang="en-US" sz="1600" b="0" dirty="0">
                  <a:solidFill>
                    <a:schemeClr val="tx1">
                      <a:lumMod val="95000"/>
                      <a:lumOff val="5000"/>
                    </a:schemeClr>
                  </a:solidFill>
                </a:rPr>
                <a:t>,</a:t>
              </a:r>
              <a:r>
                <a:rPr lang="en-US" sz="2800" b="0" dirty="0">
                  <a:solidFill>
                    <a:schemeClr val="tx1">
                      <a:lumMod val="95000"/>
                      <a:lumOff val="5000"/>
                    </a:schemeClr>
                  </a:solidFill>
                </a:rPr>
                <a:t> </a:t>
              </a:r>
              <a:br>
                <a:rPr lang="en-US" sz="2800" b="0" dirty="0">
                  <a:solidFill>
                    <a:schemeClr val="tx1">
                      <a:lumMod val="95000"/>
                      <a:lumOff val="5000"/>
                    </a:schemeClr>
                  </a:solidFill>
                </a:rPr>
              </a:br>
              <a:r>
                <a:rPr lang="en-US" sz="1600" b="0" dirty="0">
                  <a:solidFill>
                    <a:schemeClr val="tx1">
                      <a:lumMod val="95000"/>
                      <a:lumOff val="5000"/>
                    </a:schemeClr>
                  </a:solidFill>
                </a:rPr>
                <a:t>D </a:t>
              </a:r>
              <a:r>
                <a:rPr lang="en-US" sz="2800" dirty="0">
                  <a:solidFill>
                    <a:srgbClr val="C00000"/>
                  </a:solidFill>
                </a:rPr>
                <a:t>Greenbaum</a:t>
              </a:r>
              <a:r>
                <a:rPr lang="en-US" sz="1600" b="0" dirty="0">
                  <a:solidFill>
                    <a:schemeClr val="tx1">
                      <a:lumMod val="95000"/>
                      <a:lumOff val="5000"/>
                    </a:schemeClr>
                  </a:solidFill>
                </a:rPr>
                <a:t>, </a:t>
              </a:r>
              <a:r>
                <a:rPr lang="en-US" sz="1600" b="0" dirty="0"/>
                <a:t> </a:t>
              </a:r>
            </a:p>
            <a:p>
              <a:pPr algn="r">
                <a:spcBef>
                  <a:spcPct val="20000"/>
                </a:spcBef>
              </a:pPr>
              <a:r>
                <a:rPr lang="en-US" sz="1600" b="0" dirty="0"/>
                <a:t>P Emani, C Brannon, </a:t>
              </a:r>
            </a:p>
            <a:p>
              <a:pPr algn="r">
                <a:spcBef>
                  <a:spcPct val="20000"/>
                </a:spcBef>
              </a:pPr>
              <a:r>
                <a:rPr lang="en-US" sz="1600" b="0" dirty="0"/>
                <a:t>S </a:t>
              </a:r>
              <a:r>
                <a:rPr lang="en-US" sz="1600" b="0" dirty="0" err="1"/>
                <a:t>Strattan</a:t>
              </a:r>
              <a:r>
                <a:rPr lang="en-US" sz="1600" b="0" dirty="0"/>
                <a:t>, O </a:t>
              </a:r>
              <a:r>
                <a:rPr lang="en-US" sz="1600" b="0" dirty="0" err="1"/>
                <a:t>Jolanki</a:t>
              </a:r>
              <a:r>
                <a:rPr lang="en-US" sz="1600" b="0" dirty="0"/>
                <a:t>, </a:t>
              </a:r>
            </a:p>
            <a:p>
              <a:pPr algn="r">
                <a:spcBef>
                  <a:spcPct val="20000"/>
                </a:spcBef>
              </a:pPr>
              <a:r>
                <a:rPr lang="en-US" sz="1600" b="0" dirty="0"/>
                <a:t>M Cherry, A </a:t>
              </a:r>
              <a:r>
                <a:rPr lang="en-US" sz="1600" b="0" dirty="0" err="1"/>
                <a:t>Miranker</a:t>
              </a:r>
              <a:r>
                <a:rPr lang="en-US" sz="1600" b="0" dirty="0"/>
                <a:t>, </a:t>
              </a:r>
            </a:p>
            <a:p>
              <a:pPr algn="r">
                <a:spcBef>
                  <a:spcPct val="20000"/>
                </a:spcBef>
              </a:pPr>
              <a:r>
                <a:rPr lang="en-US" sz="1600" b="0" dirty="0"/>
                <a:t>F Navarro</a:t>
              </a:r>
              <a:endParaRPr lang="en-US" sz="1600" b="0" dirty="0">
                <a:solidFill>
                  <a:schemeClr val="tx1">
                    <a:lumMod val="95000"/>
                    <a:lumOff val="5000"/>
                  </a:schemeClr>
                </a:solidFill>
              </a:endParaRPr>
            </a:p>
            <a:p>
              <a:pPr algn="r">
                <a:spcBef>
                  <a:spcPct val="20000"/>
                </a:spcBef>
              </a:pPr>
              <a:endParaRPr lang="en-US" sz="1000" b="0" dirty="0">
                <a:solidFill>
                  <a:schemeClr val="tx1">
                    <a:lumMod val="95000"/>
                    <a:lumOff val="5000"/>
                  </a:schemeClr>
                </a:solidFill>
              </a:endParaRPr>
            </a:p>
            <a:p>
              <a:pPr algn="r">
                <a:spcBef>
                  <a:spcPct val="20000"/>
                </a:spcBef>
              </a:pPr>
              <a:r>
                <a:rPr lang="en-US" sz="1000" b="0" dirty="0" err="1">
                  <a:solidFill>
                    <a:schemeClr val="tx1">
                      <a:lumMod val="95000"/>
                      <a:lumOff val="5000"/>
                    </a:schemeClr>
                  </a:solidFill>
                </a:rPr>
                <a:t>papers.gersteinlab.org</a:t>
              </a:r>
              <a:r>
                <a:rPr lang="en-US" sz="1000" b="0" dirty="0">
                  <a:solidFill>
                    <a:schemeClr val="tx1">
                      <a:lumMod val="95000"/>
                      <a:lumOff val="5000"/>
                    </a:schemeClr>
                  </a:solidFill>
                </a:rPr>
                <a:t>/subject</a:t>
              </a:r>
              <a:r>
                <a:rPr lang="en-US" sz="1400" b="0" dirty="0">
                  <a:solidFill>
                    <a:schemeClr val="tx1">
                      <a:lumMod val="95000"/>
                      <a:lumOff val="5000"/>
                    </a:schemeClr>
                  </a:solidFill>
                </a:rPr>
                <a:t>/</a:t>
              </a:r>
              <a:br>
                <a:rPr lang="en-US" sz="1400" b="0" dirty="0">
                  <a:solidFill>
                    <a:schemeClr val="tx1">
                      <a:lumMod val="95000"/>
                      <a:lumOff val="5000"/>
                    </a:schemeClr>
                  </a:solidFill>
                </a:rPr>
              </a:br>
              <a:r>
                <a:rPr lang="en-US" sz="2400" dirty="0">
                  <a:solidFill>
                    <a:srgbClr val="00B050"/>
                  </a:solidFill>
                </a:rPr>
                <a:t>privacy </a:t>
              </a:r>
              <a:br>
                <a:rPr lang="en-US" sz="2400" dirty="0">
                  <a:solidFill>
                    <a:srgbClr val="00B050"/>
                  </a:solidFill>
                </a:rPr>
              </a:br>
              <a:endParaRPr lang="en-US" sz="1000" dirty="0">
                <a:solidFill>
                  <a:srgbClr val="00B050"/>
                </a:solidFill>
              </a:endParaRPr>
            </a:p>
            <a:p>
              <a:pPr algn="r">
                <a:spcBef>
                  <a:spcPct val="20000"/>
                </a:spcBef>
              </a:pPr>
              <a:r>
                <a:rPr lang="en-US" sz="2400" dirty="0">
                  <a:solidFill>
                    <a:srgbClr val="00B050"/>
                  </a:solidFill>
                </a:rPr>
                <a:t>PrivaSeq3</a:t>
              </a:r>
              <a:r>
                <a:rPr lang="en-US" sz="2400" b="0" dirty="0">
                  <a:solidFill>
                    <a:schemeClr val="tx1">
                      <a:lumMod val="95000"/>
                      <a:lumOff val="5000"/>
                    </a:schemeClr>
                  </a:solidFill>
                </a:rPr>
                <a:t>.</a:t>
              </a:r>
              <a:r>
                <a:rPr lang="en-US" sz="1400" b="0" dirty="0">
                  <a:solidFill>
                    <a:schemeClr val="tx1">
                      <a:lumMod val="95000"/>
                      <a:lumOff val="5000"/>
                    </a:schemeClr>
                  </a:solidFill>
                </a:rPr>
                <a:t>gersteinlab.org</a:t>
              </a:r>
            </a:p>
            <a:p>
              <a:pPr algn="r">
                <a:spcBef>
                  <a:spcPct val="20000"/>
                </a:spcBef>
              </a:pPr>
              <a:r>
                <a:rPr lang="en-US" sz="2400" dirty="0" err="1">
                  <a:solidFill>
                    <a:srgbClr val="00B050"/>
                  </a:solidFill>
                </a:rPr>
                <a:t>FANCY</a:t>
              </a:r>
              <a:r>
                <a:rPr lang="en-US" sz="2400" b="0" dirty="0" err="1">
                  <a:solidFill>
                    <a:schemeClr val="tx1">
                      <a:lumMod val="95000"/>
                      <a:lumOff val="5000"/>
                    </a:schemeClr>
                  </a:solidFill>
                </a:rPr>
                <a:t>.</a:t>
              </a:r>
              <a:r>
                <a:rPr lang="en-US" sz="1400" b="0" dirty="0" err="1">
                  <a:solidFill>
                    <a:schemeClr val="tx1">
                      <a:lumMod val="95000"/>
                      <a:lumOff val="5000"/>
                    </a:schemeClr>
                  </a:solidFill>
                </a:rPr>
                <a:t>gersteinlab.org</a:t>
              </a:r>
              <a:endParaRPr lang="en-US" sz="1400" dirty="0">
                <a:solidFill>
                  <a:srgbClr val="00B050"/>
                </a:solidFill>
              </a:endParaRPr>
            </a:p>
            <a:p>
              <a:pPr algn="r">
                <a:spcBef>
                  <a:spcPct val="20000"/>
                </a:spcBef>
              </a:pPr>
              <a:r>
                <a:rPr lang="en-US" sz="2400" dirty="0" err="1">
                  <a:solidFill>
                    <a:srgbClr val="00B050"/>
                  </a:solidFill>
                </a:rPr>
                <a:t>PrivaSeq</a:t>
              </a:r>
              <a:r>
                <a:rPr lang="en-US" sz="1400" b="0" dirty="0" err="1">
                  <a:solidFill>
                    <a:schemeClr val="tx1">
                      <a:lumMod val="95000"/>
                      <a:lumOff val="5000"/>
                    </a:schemeClr>
                  </a:solidFill>
                </a:rPr>
                <a:t>.gersteinlab.org</a:t>
              </a:r>
              <a:r>
                <a:rPr lang="en-US" sz="2400" b="0" dirty="0">
                  <a:solidFill>
                    <a:schemeClr val="tx1">
                      <a:lumMod val="95000"/>
                      <a:lumOff val="5000"/>
                    </a:schemeClr>
                  </a:solidFill>
                </a:rPr>
                <a:t> </a:t>
              </a:r>
              <a:br>
                <a:rPr lang="en-US" sz="2400" dirty="0">
                  <a:solidFill>
                    <a:schemeClr val="tx1">
                      <a:lumMod val="95000"/>
                      <a:lumOff val="5000"/>
                    </a:schemeClr>
                  </a:solidFill>
                </a:rPr>
              </a:br>
              <a:r>
                <a:rPr lang="en-US" sz="2400" dirty="0" err="1">
                  <a:solidFill>
                    <a:srgbClr val="00B050"/>
                  </a:solidFill>
                </a:rPr>
                <a:t>PrivaSig</a:t>
              </a:r>
              <a:r>
                <a:rPr lang="en-US" sz="1400" b="0" dirty="0" err="1">
                  <a:solidFill>
                    <a:schemeClr val="tx1">
                      <a:lumMod val="95000"/>
                      <a:lumOff val="5000"/>
                    </a:schemeClr>
                  </a:solidFill>
                </a:rPr>
                <a:t>.gersteinlab.org</a:t>
              </a:r>
              <a:endParaRPr lang="en-US" sz="1400" b="0" dirty="0">
                <a:solidFill>
                  <a:schemeClr val="tx1">
                    <a:lumMod val="95000"/>
                    <a:lumOff val="5000"/>
                  </a:schemeClr>
                </a:solidFill>
              </a:endParaRPr>
            </a:p>
            <a:p>
              <a:pPr algn="r">
                <a:spcBef>
                  <a:spcPct val="20000"/>
                </a:spcBef>
              </a:pPr>
              <a:endParaRPr lang="en-US" sz="900" b="0" dirty="0">
                <a:solidFill>
                  <a:schemeClr val="tx1">
                    <a:lumMod val="95000"/>
                    <a:lumOff val="5000"/>
                  </a:schemeClr>
                </a:solidFill>
              </a:endParaRPr>
            </a:p>
            <a:p>
              <a:pPr algn="r">
                <a:spcBef>
                  <a:spcPct val="20000"/>
                </a:spcBef>
              </a:pPr>
              <a:r>
                <a:rPr lang="en-US" sz="1400" b="0" dirty="0">
                  <a:solidFill>
                    <a:schemeClr val="tx1">
                      <a:lumMod val="95000"/>
                      <a:lumOff val="5000"/>
                    </a:schemeClr>
                  </a:solidFill>
                </a:rPr>
                <a:t>Also:</a:t>
              </a:r>
              <a:br>
                <a:rPr lang="en-US" sz="1400" b="0" dirty="0">
                  <a:solidFill>
                    <a:schemeClr val="tx1">
                      <a:lumMod val="95000"/>
                      <a:lumOff val="5000"/>
                    </a:schemeClr>
                  </a:solidFill>
                </a:rPr>
              </a:br>
              <a:r>
                <a:rPr lang="en-US" sz="1400" b="0" dirty="0">
                  <a:solidFill>
                    <a:schemeClr val="tx1">
                      <a:lumMod val="95000"/>
                      <a:lumOff val="5000"/>
                    </a:schemeClr>
                  </a:solidFill>
                </a:rPr>
                <a:t> </a:t>
              </a:r>
              <a:r>
                <a:rPr lang="en-US" sz="2800" dirty="0" err="1">
                  <a:solidFill>
                    <a:schemeClr val="accent2">
                      <a:lumMod val="75000"/>
                    </a:schemeClr>
                  </a:solidFill>
                </a:rPr>
                <a:t>JOBS</a:t>
              </a:r>
              <a:r>
                <a:rPr lang="en-US" sz="1400" b="0" dirty="0" err="1">
                  <a:solidFill>
                    <a:schemeClr val="tx1">
                      <a:lumMod val="95000"/>
                      <a:lumOff val="5000"/>
                    </a:schemeClr>
                  </a:solidFill>
                </a:rPr>
                <a:t>.gersteinlab.org</a:t>
              </a:r>
              <a:br>
                <a:rPr lang="en-US" sz="1400" b="0" dirty="0">
                  <a:solidFill>
                    <a:schemeClr val="tx1">
                      <a:lumMod val="95000"/>
                      <a:lumOff val="5000"/>
                    </a:schemeClr>
                  </a:solidFill>
                </a:rPr>
              </a:br>
              <a:endParaRPr lang="en-US" sz="1400" b="0" dirty="0">
                <a:solidFill>
                  <a:schemeClr val="tx1">
                    <a:lumMod val="95000"/>
                    <a:lumOff val="5000"/>
                  </a:schemeClr>
                </a:solidFill>
              </a:endParaRPr>
            </a:p>
          </p:txBody>
        </p:sp>
        <p:sp>
          <p:nvSpPr>
            <p:cNvPr id="8" name="TextBox 7"/>
            <p:cNvSpPr txBox="1"/>
            <p:nvPr/>
          </p:nvSpPr>
          <p:spPr>
            <a:xfrm>
              <a:off x="-1233050" y="7847223"/>
              <a:ext cx="4164640" cy="769441"/>
            </a:xfrm>
            <a:prstGeom prst="rect">
              <a:avLst/>
            </a:prstGeom>
            <a:noFill/>
            <a:ln>
              <a:noFill/>
            </a:ln>
          </p:spPr>
          <p:txBody>
            <a:bodyPr wrap="square" rtlCol="0">
              <a:spAutoFit/>
            </a:bodyPr>
            <a:lstStyle/>
            <a:p>
              <a:r>
                <a:rPr lang="en-US" sz="1600" dirty="0">
                  <a:solidFill>
                    <a:schemeClr val="bg1"/>
                  </a:solidFill>
                </a:rPr>
                <a:t>Hiring Postdocs. See </a:t>
              </a:r>
              <a:r>
                <a:rPr lang="en-US" sz="2800" dirty="0" err="1">
                  <a:solidFill>
                    <a:schemeClr val="bg1"/>
                  </a:solidFill>
                </a:rPr>
                <a:t>JOBS.gersteinlab.org</a:t>
              </a:r>
              <a:r>
                <a:rPr lang="en-US" sz="2800" dirty="0">
                  <a:solidFill>
                    <a:schemeClr val="bg1"/>
                  </a:solidFill>
                </a:rPr>
                <a:t> </a:t>
              </a:r>
              <a:r>
                <a:rPr lang="en-US" sz="1600" dirty="0">
                  <a:solidFill>
                    <a:schemeClr val="bg1"/>
                  </a:solidFill>
                </a:rPr>
                <a:t>!</a:t>
              </a:r>
            </a:p>
          </p:txBody>
        </p:sp>
      </p:grpSp>
      <p:pic>
        <p:nvPicPr>
          <p:cNvPr id="5" name="Picture 4" descr="A picture containing indoor, person, holding, air&#10;&#10;Description automatically generated">
            <a:extLst>
              <a:ext uri="{FF2B5EF4-FFF2-40B4-BE49-F238E27FC236}">
                <a16:creationId xmlns:a16="http://schemas.microsoft.com/office/drawing/2014/main" id="{1B34A0C6-C43F-8141-AA5E-EE84A6C825AE}"/>
              </a:ext>
            </a:extLst>
          </p:cNvPr>
          <p:cNvPicPr>
            <a:picLocks noChangeAspect="1"/>
          </p:cNvPicPr>
          <p:nvPr/>
        </p:nvPicPr>
        <p:blipFill>
          <a:blip r:embed="rId2"/>
          <a:stretch>
            <a:fillRect/>
          </a:stretch>
        </p:blipFill>
        <p:spPr>
          <a:xfrm>
            <a:off x="-606176" y="554804"/>
            <a:ext cx="6771675" cy="5543185"/>
          </a:xfrm>
          <a:prstGeom prst="rect">
            <a:avLst/>
          </a:prstGeom>
        </p:spPr>
      </p:pic>
    </p:spTree>
    <p:extLst>
      <p:ext uri="{BB962C8B-B14F-4D97-AF65-F5344CB8AC3E}">
        <p14:creationId xmlns:p14="http://schemas.microsoft.com/office/powerpoint/2010/main" val="457047621"/>
      </p:ext>
    </p:extLst>
  </p:cSld>
  <p:clrMapOvr>
    <a:masterClrMapping/>
  </p:clrMapOvr>
  <p:transition advTm="71561"/>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800" b="0" dirty="0">
                <a:solidFill>
                  <a:schemeClr val="tx1">
                    <a:lumMod val="75000"/>
                    <a:lumOff val="25000"/>
                  </a:schemeClr>
                </a:solidFill>
              </a:rPr>
              <a:t>Privacy &amp; Functional Genomics</a:t>
            </a:r>
            <a:endParaRPr lang="en-US" sz="700" dirty="0">
              <a:solidFill>
                <a:schemeClr val="tx1">
                  <a:lumMod val="75000"/>
                  <a:lumOff val="25000"/>
                </a:schemeClr>
              </a:solidFill>
              <a:ea typeface="ＭＳ Ｐゴシック" charset="0"/>
              <a:cs typeface="ＭＳ Ｐゴシック" charset="0"/>
            </a:endParaRPr>
          </a:p>
        </p:txBody>
      </p:sp>
      <p:sp>
        <p:nvSpPr>
          <p:cNvPr id="54274" name="Content Placeholder 2"/>
          <p:cNvSpPr>
            <a:spLocks noGrp="1"/>
          </p:cNvSpPr>
          <p:nvPr>
            <p:ph sz="half" idx="1"/>
          </p:nvPr>
        </p:nvSpPr>
        <p:spPr>
          <a:xfrm>
            <a:off x="15876" y="584829"/>
            <a:ext cx="5130055" cy="6116638"/>
          </a:xfrm>
        </p:spPr>
        <p:txBody>
          <a:bodyPr/>
          <a:lstStyle/>
          <a:p>
            <a:r>
              <a:rPr lang="en-US" altLang="en-US" sz="2200" dirty="0">
                <a:solidFill>
                  <a:schemeClr val="tx1">
                    <a:lumMod val="75000"/>
                    <a:lumOff val="25000"/>
                  </a:schemeClr>
                </a:solidFill>
                <a:ea typeface="ＭＳ Ｐゴシック" charset="-128"/>
              </a:rPr>
              <a:t>Intro. to Genomic Privacy</a:t>
            </a:r>
            <a:r>
              <a:rPr lang="en-US" altLang="en-US" sz="2400" dirty="0">
                <a:solidFill>
                  <a:schemeClr val="tx1">
                    <a:lumMod val="75000"/>
                    <a:lumOff val="25000"/>
                  </a:schemeClr>
                </a:solidFill>
                <a:ea typeface="ＭＳ Ｐゴシック" charset="-128"/>
              </a:rPr>
              <a:t> </a:t>
            </a:r>
          </a:p>
          <a:p>
            <a:pPr lvl="1"/>
            <a:r>
              <a:rPr lang="en-US" altLang="en-US" sz="2000" dirty="0">
                <a:solidFill>
                  <a:schemeClr val="tx1">
                    <a:lumMod val="75000"/>
                    <a:lumOff val="25000"/>
                  </a:schemeClr>
                </a:solidFill>
                <a:ea typeface="ＭＳ Ｐゴシック" charset="-128"/>
                <a:cs typeface="ＭＳ Ｐゴシック" charset="-128"/>
              </a:rPr>
              <a:t>The </a:t>
            </a:r>
            <a:r>
              <a:rPr lang="en-US" altLang="en-US" sz="2000" b="1" u="sng" dirty="0">
                <a:solidFill>
                  <a:srgbClr val="FFC000"/>
                </a:solidFill>
                <a:ea typeface="ＭＳ Ｐゴシック" charset="-128"/>
                <a:cs typeface="ＭＳ Ｐゴシック" charset="-128"/>
              </a:rPr>
              <a:t>dilemma</a:t>
            </a:r>
            <a:r>
              <a:rPr lang="en-US" altLang="en-US" sz="2000" dirty="0">
                <a:solidFill>
                  <a:schemeClr val="tx1">
                    <a:lumMod val="75000"/>
                    <a:lumOff val="25000"/>
                  </a:schemeClr>
                </a:solidFill>
                <a:ea typeface="ＭＳ Ｐゴシック" charset="-128"/>
                <a:cs typeface="ＭＳ Ｐゴシック" charset="-128"/>
              </a:rPr>
              <a:t>: The genome as fundamental, inherited info that’s very private v. need for large-scale sharing &amp; mining for med. research</a:t>
            </a:r>
          </a:p>
          <a:p>
            <a:r>
              <a:rPr lang="en-US" altLang="en-US" sz="2200" dirty="0">
                <a:solidFill>
                  <a:schemeClr val="tx1">
                    <a:lumMod val="75000"/>
                    <a:lumOff val="25000"/>
                  </a:schemeClr>
                </a:solidFill>
                <a:ea typeface="ＭＳ Ｐゴシック" charset="-128"/>
              </a:rPr>
              <a:t>Privacy &amp; Functional Genomics Data </a:t>
            </a:r>
          </a:p>
          <a:p>
            <a:pPr lvl="1"/>
            <a:r>
              <a:rPr lang="en-US" altLang="en-US" sz="2000" b="1" u="sng" dirty="0">
                <a:solidFill>
                  <a:schemeClr val="tx1">
                    <a:lumMod val="75000"/>
                    <a:lumOff val="25000"/>
                  </a:schemeClr>
                </a:solidFill>
                <a:ea typeface="ＭＳ Ｐゴシック" charset="-128"/>
                <a:cs typeface="ＭＳ Ｐゴシック" charset="-128"/>
              </a:rPr>
              <a:t> </a:t>
            </a:r>
            <a:r>
              <a:rPr lang="en-US" altLang="en-US" sz="2000" b="1" u="sng" dirty="0">
                <a:solidFill>
                  <a:srgbClr val="FFC000"/>
                </a:solidFill>
                <a:ea typeface="ＭＳ Ｐゴシック" charset="-128"/>
                <a:cs typeface="ＭＳ Ｐゴシック" charset="-128"/>
              </a:rPr>
              <a:t>2-sided nature</a:t>
            </a:r>
            <a:r>
              <a:rPr lang="en-US" altLang="en-US" sz="2000" dirty="0">
                <a:solidFill>
                  <a:srgbClr val="FFC000"/>
                </a:solidFill>
                <a:ea typeface="ＭＳ Ｐゴシック" charset="-128"/>
                <a:cs typeface="ＭＳ Ｐゴシック" charset="-128"/>
              </a:rPr>
              <a:t> </a:t>
            </a:r>
            <a:r>
              <a:rPr lang="en-US" altLang="en-US" sz="2000" dirty="0">
                <a:solidFill>
                  <a:schemeClr val="tx1">
                    <a:lumMod val="75000"/>
                    <a:lumOff val="25000"/>
                  </a:schemeClr>
                </a:solidFill>
                <a:ea typeface="ＭＳ Ｐゴシック" charset="-128"/>
                <a:cs typeface="ＭＳ Ｐゴシック" charset="-128"/>
              </a:rPr>
              <a:t>of this data presents particularly tricky privacy issues</a:t>
            </a:r>
          </a:p>
          <a:p>
            <a:pPr lvl="1"/>
            <a:r>
              <a:rPr lang="en-US" altLang="en-US" sz="2000" dirty="0">
                <a:solidFill>
                  <a:schemeClr val="tx1">
                    <a:lumMod val="75000"/>
                    <a:lumOff val="25000"/>
                  </a:schemeClr>
                </a:solidFill>
                <a:ea typeface="ＭＳ Ｐゴシック" charset="-128"/>
                <a:cs typeface="ＭＳ Ｐゴシック" charset="-128"/>
              </a:rPr>
              <a:t>Overview of </a:t>
            </a:r>
            <a:r>
              <a:rPr lang="en-US" altLang="en-US" sz="2000" b="1" u="sng" dirty="0">
                <a:solidFill>
                  <a:srgbClr val="FFC000"/>
                </a:solidFill>
                <a:ea typeface="ＭＳ Ｐゴシック" charset="-128"/>
                <a:cs typeface="ＭＳ Ｐゴシック" charset="-128"/>
              </a:rPr>
              <a:t>types of the leakage</a:t>
            </a:r>
            <a:r>
              <a:rPr lang="en-US" altLang="en-US" sz="2000" dirty="0">
                <a:solidFill>
                  <a:schemeClr val="tx1">
                    <a:lumMod val="75000"/>
                    <a:lumOff val="25000"/>
                  </a:schemeClr>
                </a:solidFill>
                <a:ea typeface="ＭＳ Ｐゴシック" charset="-128"/>
                <a:cs typeface="ＭＳ Ｐゴシック" charset="-128"/>
              </a:rPr>
              <a:t>, from obvious to subtle</a:t>
            </a:r>
          </a:p>
          <a:p>
            <a:r>
              <a:rPr lang="en-US" altLang="en-US" sz="2200" dirty="0">
                <a:solidFill>
                  <a:schemeClr val="tx1">
                    <a:lumMod val="75000"/>
                    <a:lumOff val="25000"/>
                  </a:schemeClr>
                </a:solidFill>
                <a:ea typeface="ＭＳ Ｐゴシック" charset="-128"/>
              </a:rPr>
              <a:t>Obvious leakage #1: </a:t>
            </a:r>
            <a:r>
              <a:rPr lang="en-US" altLang="en-US" sz="2200" b="1" u="sng" dirty="0">
                <a:solidFill>
                  <a:srgbClr val="00B400"/>
                </a:solidFill>
                <a:ea typeface="ＭＳ Ｐゴシック" charset="-128"/>
              </a:rPr>
              <a:t>reads</a:t>
            </a:r>
          </a:p>
          <a:p>
            <a:pPr lvl="1"/>
            <a:r>
              <a:rPr lang="en-US" altLang="en-US" sz="2000" dirty="0">
                <a:solidFill>
                  <a:schemeClr val="tx1">
                    <a:lumMod val="75000"/>
                    <a:lumOff val="25000"/>
                  </a:schemeClr>
                </a:solidFill>
                <a:ea typeface="ＭＳ Ｐゴシック" charset="-128"/>
                <a:cs typeface="ＭＳ Ｐゴシック" charset="-128"/>
              </a:rPr>
              <a:t>How much leakage can we expect?</a:t>
            </a:r>
          </a:p>
          <a:p>
            <a:pPr lvl="2"/>
            <a:r>
              <a:rPr lang="en-US" altLang="en-US" sz="1600" dirty="0">
                <a:solidFill>
                  <a:schemeClr val="tx1">
                    <a:lumMod val="75000"/>
                    <a:lumOff val="25000"/>
                  </a:schemeClr>
                </a:solidFill>
                <a:ea typeface="ＭＳ Ｐゴシック" charset="-128"/>
                <a:cs typeface="ＭＳ Ｐゴシック" charset="-128"/>
              </a:rPr>
              <a:t>Quantification with available data &amp; real-world environmental samples </a:t>
            </a:r>
          </a:p>
          <a:p>
            <a:pPr lvl="1"/>
            <a:r>
              <a:rPr lang="en-US" altLang="en-US" sz="2000" dirty="0">
                <a:solidFill>
                  <a:schemeClr val="tx1">
                    <a:lumMod val="75000"/>
                    <a:lumOff val="25000"/>
                  </a:schemeClr>
                </a:solidFill>
                <a:ea typeface="ＭＳ Ｐゴシック" charset="-128"/>
              </a:rPr>
              <a:t>Using </a:t>
            </a:r>
            <a:r>
              <a:rPr lang="en-US" altLang="en-US" sz="2000" b="1" u="sng" dirty="0" err="1">
                <a:solidFill>
                  <a:srgbClr val="00B400"/>
                </a:solidFill>
                <a:ea typeface="ＭＳ Ｐゴシック" charset="-128"/>
              </a:rPr>
              <a:t>pBAM</a:t>
            </a:r>
            <a:r>
              <a:rPr lang="en-US" altLang="en-US" sz="2000" dirty="0">
                <a:solidFill>
                  <a:srgbClr val="FFC000"/>
                </a:solidFill>
                <a:ea typeface="ＭＳ Ｐゴシック" charset="-128"/>
              </a:rPr>
              <a:t> </a:t>
            </a:r>
            <a:r>
              <a:rPr lang="en-US" altLang="en-US" sz="2000" dirty="0">
                <a:solidFill>
                  <a:schemeClr val="tx1">
                    <a:lumMod val="75000"/>
                    <a:lumOff val="25000"/>
                  </a:schemeClr>
                </a:solidFill>
                <a:ea typeface="ＭＳ Ｐゴシック" charset="-128"/>
              </a:rPr>
              <a:t>file format to remove obvious large-scale leakage</a:t>
            </a:r>
          </a:p>
          <a:p>
            <a:pPr lvl="1"/>
            <a:r>
              <a:rPr lang="en-US" altLang="en-US" sz="2000" dirty="0">
                <a:solidFill>
                  <a:schemeClr val="tx1">
                    <a:lumMod val="75000"/>
                    <a:lumOff val="25000"/>
                  </a:schemeClr>
                </a:solidFill>
                <a:ea typeface="ＭＳ Ｐゴシック" charset="-128"/>
              </a:rPr>
              <a:t>Using </a:t>
            </a:r>
            <a:r>
              <a:rPr lang="en-US" altLang="en-US" sz="2000" b="1" u="sng" dirty="0">
                <a:solidFill>
                  <a:srgbClr val="00B400"/>
                </a:solidFill>
                <a:ea typeface="ＭＳ Ｐゴシック" charset="-128"/>
              </a:rPr>
              <a:t>FANCY</a:t>
            </a:r>
            <a:r>
              <a:rPr lang="en-US" altLang="en-US" sz="2000" dirty="0">
                <a:solidFill>
                  <a:schemeClr val="tx1">
                    <a:lumMod val="75000"/>
                    <a:lumOff val="25000"/>
                  </a:schemeClr>
                </a:solidFill>
                <a:ea typeface="ＭＳ Ｐゴシック" charset="-128"/>
              </a:rPr>
              <a:t> to assess the privacy leakage before release of the data</a:t>
            </a:r>
          </a:p>
          <a:p>
            <a:pPr marL="342900" lvl="1" indent="0">
              <a:buNone/>
            </a:pPr>
            <a:endParaRPr lang="en-US" altLang="en-US" sz="2000" dirty="0">
              <a:solidFill>
                <a:schemeClr val="tx1">
                  <a:lumMod val="75000"/>
                  <a:lumOff val="25000"/>
                </a:schemeClr>
              </a:solidFill>
              <a:ea typeface="ＭＳ Ｐゴシック" charset="-128"/>
              <a:cs typeface="ＭＳ Ｐゴシック" charset="-128"/>
            </a:endParaRPr>
          </a:p>
          <a:p>
            <a:pPr lvl="1"/>
            <a:endParaRPr lang="en-US" altLang="en-US" sz="1600" dirty="0">
              <a:solidFill>
                <a:schemeClr val="tx1">
                  <a:lumMod val="75000"/>
                  <a:lumOff val="25000"/>
                </a:schemeClr>
              </a:solidFill>
              <a:ea typeface="ＭＳ Ｐゴシック" charset="-128"/>
            </a:endParaRPr>
          </a:p>
          <a:p>
            <a:pPr lvl="1"/>
            <a:endParaRPr lang="en-US" altLang="en-US" sz="16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endParaRPr>
          </a:p>
          <a:p>
            <a:pPr lvl="1"/>
            <a:endParaRPr lang="en-US" altLang="en-US" sz="1700" dirty="0">
              <a:solidFill>
                <a:schemeClr val="tx1">
                  <a:lumMod val="75000"/>
                  <a:lumOff val="25000"/>
                </a:schemeClr>
              </a:solidFill>
              <a:ea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a:p>
            <a:endParaRPr lang="en-US" altLang="en-US" sz="1700" dirty="0">
              <a:solidFill>
                <a:schemeClr val="tx1">
                  <a:lumMod val="75000"/>
                  <a:lumOff val="25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5145932" y="584829"/>
            <a:ext cx="3982191" cy="6132512"/>
          </a:xfrm>
        </p:spPr>
        <p:txBody>
          <a:bodyPr/>
          <a:lstStyle/>
          <a:p>
            <a:r>
              <a:rPr lang="en-US" altLang="en-US" sz="2200" dirty="0">
                <a:solidFill>
                  <a:schemeClr val="tx1">
                    <a:lumMod val="75000"/>
                    <a:lumOff val="25000"/>
                  </a:schemeClr>
                </a:solidFill>
                <a:ea typeface="ＭＳ Ｐゴシック" charset="-128"/>
              </a:rPr>
              <a:t>Subtle Leakage #2: </a:t>
            </a:r>
            <a:r>
              <a:rPr lang="en-US" altLang="en-US" sz="2200" b="1" u="sng" dirty="0" err="1">
                <a:solidFill>
                  <a:srgbClr val="C00000"/>
                </a:solidFill>
                <a:ea typeface="ＭＳ Ｐゴシック" charset="-128"/>
              </a:rPr>
              <a:t>eQTLs</a:t>
            </a:r>
            <a:endParaRPr lang="en-US" altLang="en-US" sz="2200" b="1" u="sng" dirty="0">
              <a:solidFill>
                <a:srgbClr val="C00000"/>
              </a:solidFill>
              <a:ea typeface="ＭＳ Ｐゴシック" charset="-128"/>
            </a:endParaRPr>
          </a:p>
          <a:p>
            <a:pPr lvl="1"/>
            <a:r>
              <a:rPr lang="en-US" altLang="en-US" sz="2000" dirty="0">
                <a:solidFill>
                  <a:schemeClr val="tx1">
                    <a:lumMod val="75000"/>
                    <a:lumOff val="25000"/>
                  </a:schemeClr>
                </a:solidFill>
                <a:ea typeface="ＭＳ Ｐゴシック" charset="-128"/>
                <a:cs typeface="ＭＳ Ｐゴシック" charset="-128"/>
              </a:rPr>
              <a:t>Quantifying &amp; removing further variant info from expression levels w/ ICI &amp; predictability. </a:t>
            </a:r>
          </a:p>
          <a:p>
            <a:pPr lvl="1"/>
            <a:r>
              <a:rPr lang="en-US" altLang="en-US" sz="2000" dirty="0">
                <a:solidFill>
                  <a:schemeClr val="tx1">
                    <a:lumMod val="75000"/>
                    <a:lumOff val="25000"/>
                  </a:schemeClr>
                </a:solidFill>
                <a:ea typeface="ＭＳ Ｐゴシック" charset="-128"/>
                <a:cs typeface="ＭＳ Ｐゴシック" charset="-128"/>
              </a:rPr>
              <a:t>Instantiating a practical linking attack w/ noisy quasi-identifiers</a:t>
            </a:r>
          </a:p>
          <a:p>
            <a:endParaRPr lang="en-US" altLang="en-US" sz="2200" dirty="0">
              <a:solidFill>
                <a:schemeClr val="tx1">
                  <a:lumMod val="75000"/>
                  <a:lumOff val="25000"/>
                </a:schemeClr>
              </a:solidFill>
              <a:ea typeface="ＭＳ Ｐゴシック" charset="-128"/>
            </a:endParaRPr>
          </a:p>
          <a:p>
            <a:r>
              <a:rPr lang="en-US" altLang="en-US" sz="2200" dirty="0">
                <a:solidFill>
                  <a:schemeClr val="tx1">
                    <a:lumMod val="75000"/>
                    <a:lumOff val="25000"/>
                  </a:schemeClr>
                </a:solidFill>
                <a:ea typeface="ＭＳ Ｐゴシック" charset="-128"/>
              </a:rPr>
              <a:t>Subtle Leakage #3: </a:t>
            </a:r>
            <a:br>
              <a:rPr lang="en-US" altLang="en-US" sz="2200" dirty="0">
                <a:solidFill>
                  <a:schemeClr val="tx1">
                    <a:lumMod val="75000"/>
                    <a:lumOff val="25000"/>
                  </a:schemeClr>
                </a:solidFill>
                <a:ea typeface="ＭＳ Ｐゴシック" charset="-128"/>
              </a:rPr>
            </a:br>
            <a:r>
              <a:rPr lang="en-US" altLang="en-US" sz="2200" b="1" u="sng" dirty="0">
                <a:solidFill>
                  <a:srgbClr val="C00000"/>
                </a:solidFill>
                <a:ea typeface="ＭＳ Ｐゴシック" charset="-128"/>
              </a:rPr>
              <a:t>Signal Profiles</a:t>
            </a:r>
          </a:p>
          <a:p>
            <a:pPr lvl="1"/>
            <a:r>
              <a:rPr lang="en-US" altLang="en-US" sz="2000" dirty="0">
                <a:solidFill>
                  <a:schemeClr val="tx1">
                    <a:lumMod val="75000"/>
                    <a:lumOff val="25000"/>
                  </a:schemeClr>
                </a:solidFill>
                <a:ea typeface="ＭＳ Ｐゴシック" charset="-128"/>
                <a:cs typeface="ＭＳ Ｐゴシック" charset="-128"/>
              </a:rPr>
              <a:t>Manifest appreciable leakage from large &amp; small deletions. </a:t>
            </a:r>
          </a:p>
          <a:p>
            <a:pPr lvl="1"/>
            <a:r>
              <a:rPr lang="en-US" altLang="en-US" sz="2000" dirty="0">
                <a:solidFill>
                  <a:schemeClr val="tx1">
                    <a:lumMod val="75000"/>
                    <a:lumOff val="25000"/>
                  </a:schemeClr>
                </a:solidFill>
                <a:ea typeface="ＭＳ Ｐゴシック" charset="-128"/>
                <a:cs typeface="ＭＳ Ｐゴシック" charset="-128"/>
              </a:rPr>
              <a:t>Linking attacks possible but additional complication of SV discovery in addition to genotyping</a:t>
            </a:r>
          </a:p>
        </p:txBody>
      </p:sp>
    </p:spTree>
    <p:extLst>
      <p:ext uri="{BB962C8B-B14F-4D97-AF65-F5344CB8AC3E}">
        <p14:creationId xmlns:p14="http://schemas.microsoft.com/office/powerpoint/2010/main" val="849142279"/>
      </p:ext>
    </p:extLst>
  </p:cSld>
  <p:clrMapOvr>
    <a:masterClrMapping/>
  </p:clrMapOvr>
  <p:transition advTm="50743"/>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0" lvl="0" indent="0">
              <a:spcBef>
                <a:spcPts val="0"/>
              </a:spcBef>
              <a:buNone/>
            </a:pPr>
            <a:r>
              <a:rPr lang="en-US" dirty="0"/>
              <a:t>No Conflicts</a:t>
            </a:r>
          </a:p>
          <a:p>
            <a:pPr marL="461963" lvl="0" indent="0">
              <a:spcBef>
                <a:spcPts val="0"/>
              </a:spcBef>
              <a:buNone/>
            </a:pPr>
            <a:r>
              <a:rPr lang="en-US" sz="1400" dirty="0"/>
              <a:t>Unless explicitly </a:t>
            </a:r>
            <a:r>
              <a:rPr lang="en-US" sz="1400"/>
              <a:t>listed below, </a:t>
            </a:r>
            <a:br>
              <a:rPr lang="en-US" sz="1400"/>
            </a:br>
            <a:r>
              <a:rPr lang="en-US" sz="1400"/>
              <a:t>there </a:t>
            </a:r>
            <a:r>
              <a:rPr lang="en-US" sz="1400" dirty="0"/>
              <a:t>are no conflicts of interest relevant to the material in this talk </a:t>
            </a:r>
          </a:p>
          <a:p>
            <a:pPr marL="0" lvl="0" indent="0">
              <a:spcBef>
                <a:spcPts val="0"/>
              </a:spcBef>
              <a:buNone/>
            </a:pPr>
            <a:r>
              <a:rPr lang="en-US" dirty="0"/>
              <a:t>General PERMISSIONS</a:t>
            </a:r>
          </a:p>
          <a:p>
            <a:pPr marL="457200" lvl="0" indent="-381000">
              <a:spcBef>
                <a:spcPts val="0"/>
              </a:spcBef>
              <a:spcAft>
                <a:spcPts val="0"/>
              </a:spcAft>
            </a:pPr>
            <a:r>
              <a:rPr lang="en-US" sz="1400" dirty="0"/>
              <a:t>This Presentation is copyright Mark Gerstein, Yale University, 2019. </a:t>
            </a:r>
          </a:p>
          <a:p>
            <a:pPr marL="457200" lvl="0" indent="-381000"/>
            <a:r>
              <a:rPr lang="en-US" sz="1400" dirty="0"/>
              <a:t>Please read permissions statement at </a:t>
            </a:r>
            <a:br>
              <a:rPr lang="en-US" sz="1400" dirty="0"/>
            </a:br>
            <a:r>
              <a:rPr lang="en-US" sz="2000" b="1" dirty="0" err="1"/>
              <a:t>sites.gersteinlab.org</a:t>
            </a:r>
            <a:r>
              <a:rPr lang="en-US" sz="2000" b="1" dirty="0"/>
              <a:t>/Permissions</a:t>
            </a:r>
            <a:endParaRPr lang="en-US" sz="1400" b="1" dirty="0"/>
          </a:p>
          <a:p>
            <a:pPr marL="457200" lvl="0" indent="-381000">
              <a:spcBef>
                <a:spcPts val="0"/>
              </a:spcBef>
            </a:pPr>
            <a:r>
              <a:rPr lang="en-US" sz="1400" dirty="0"/>
              <a:t>Basically, feel free to use slides &amp; images in the talk with PROPER acknowledgement (via citation to relevant papers or website link). Paper references in the talk were mostly from </a:t>
            </a:r>
            <a:r>
              <a:rPr lang="en-US" sz="1400" dirty="0" err="1"/>
              <a:t>Papers.GersteinLab.org</a:t>
            </a:r>
            <a:r>
              <a:rPr lang="en-US" sz="1400" dirty="0"/>
              <a:t>. </a:t>
            </a:r>
          </a:p>
          <a:p>
            <a:pPr marL="0" lvl="0" indent="0">
              <a:spcBef>
                <a:spcPts val="0"/>
              </a:spcBef>
              <a:buNone/>
            </a:pPr>
            <a:endParaRPr lang="en-US" sz="1400" dirty="0"/>
          </a:p>
          <a:p>
            <a:pPr marL="0" lvl="0" indent="0">
              <a:spcBef>
                <a:spcPts val="0"/>
              </a:spcBef>
              <a:buNone/>
            </a:pPr>
            <a:r>
              <a:rPr lang="en-US" dirty="0"/>
              <a:t>PHOTOS &amp; IMAGES </a:t>
            </a:r>
          </a:p>
          <a:p>
            <a:pPr marL="457200" lvl="0" indent="0">
              <a:spcBef>
                <a:spcPts val="0"/>
              </a:spcBef>
              <a:buNone/>
            </a:pPr>
            <a:r>
              <a:rPr lang="en-US" sz="1100" dirty="0"/>
              <a:t>For thoughts on the source and permissions of many of the photos and clipped images in this presentation see </a:t>
            </a:r>
            <a:r>
              <a:rPr lang="en-US" sz="1100" dirty="0" err="1"/>
              <a:t>streams.gerstein.info</a:t>
            </a:r>
            <a:r>
              <a:rPr lang="en-US" sz="1100" dirty="0"/>
              <a:t> . In particular, many of the images have particular EXIF tags, such as  </a:t>
            </a:r>
            <a:r>
              <a:rPr lang="en-US" sz="1100" dirty="0" err="1"/>
              <a:t>kwpotppt</a:t>
            </a:r>
            <a:r>
              <a:rPr lang="en-US" sz="1100" dirty="0"/>
              <a:t> , that can be easily queried from </a:t>
            </a:r>
            <a:r>
              <a:rPr lang="en-US" sz="1100" dirty="0" err="1"/>
              <a:t>flickr</a:t>
            </a:r>
            <a:r>
              <a:rPr lang="en-US" sz="1100" dirty="0"/>
              <a:t>, viz: </a:t>
            </a:r>
            <a:r>
              <a:rPr lang="en-US" sz="1100" dirty="0" err="1"/>
              <a:t>flickr.com</a:t>
            </a:r>
            <a:r>
              <a:rPr lang="en-US" sz="1100" dirty="0"/>
              <a:t>/photos/</a:t>
            </a:r>
            <a:r>
              <a:rPr lang="en-US" sz="1100" dirty="0" err="1"/>
              <a:t>mbgmbg</a:t>
            </a:r>
            <a:r>
              <a:rPr lang="en-US" sz="1100" dirty="0"/>
              <a:t>/tags/</a:t>
            </a:r>
            <a:r>
              <a:rPr lang="en-US" sz="1100" dirty="0" err="1"/>
              <a:t>kwpotppt</a:t>
            </a: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6559"/>
            <a:ext cx="5479159" cy="1397000"/>
          </a:xfrm>
        </p:spPr>
        <p:txBody>
          <a:bodyPr/>
          <a:lstStyle/>
          <a:p>
            <a:r>
              <a:rPr lang="en-US" dirty="0"/>
              <a:t>2-sided nature of functional </a:t>
            </a:r>
            <a:br>
              <a:rPr lang="en-US" dirty="0"/>
            </a:br>
            <a:r>
              <a:rPr lang="en-US" dirty="0"/>
              <a:t>genomics data: Analysis can be </a:t>
            </a:r>
            <a:br>
              <a:rPr lang="en-US" dirty="0"/>
            </a:br>
            <a:r>
              <a:rPr lang="en-US" dirty="0">
                <a:solidFill>
                  <a:schemeClr val="accent1">
                    <a:lumMod val="50000"/>
                  </a:schemeClr>
                </a:solidFill>
              </a:rPr>
              <a:t>very General/Public</a:t>
            </a:r>
            <a:r>
              <a:rPr lang="en-US" dirty="0"/>
              <a:t> </a:t>
            </a:r>
            <a:br>
              <a:rPr lang="en-US" dirty="0"/>
            </a:br>
            <a:r>
              <a:rPr lang="en-US" dirty="0">
                <a:solidFill>
                  <a:srgbClr val="800000"/>
                </a:solidFill>
              </a:rPr>
              <a:t>or Individual/Private</a:t>
            </a:r>
          </a:p>
        </p:txBody>
      </p:sp>
      <p:sp>
        <p:nvSpPr>
          <p:cNvPr id="3" name="Content Placeholder 2"/>
          <p:cNvSpPr>
            <a:spLocks noGrp="1"/>
          </p:cNvSpPr>
          <p:nvPr>
            <p:ph idx="1"/>
          </p:nvPr>
        </p:nvSpPr>
        <p:spPr>
          <a:xfrm>
            <a:off x="195168" y="2523334"/>
            <a:ext cx="8599207" cy="4334666"/>
          </a:xfrm>
        </p:spPr>
        <p:txBody>
          <a:bodyPr/>
          <a:lstStyle/>
          <a:p>
            <a:r>
              <a:rPr lang="en-US" sz="2000" b="1" dirty="0">
                <a:solidFill>
                  <a:schemeClr val="accent1">
                    <a:lumMod val="50000"/>
                  </a:schemeClr>
                </a:solidFill>
              </a:rPr>
              <a:t>General quantifications</a:t>
            </a:r>
            <a:r>
              <a:rPr lang="en-US" sz="2000" dirty="0"/>
              <a:t> related to overall aspects </a:t>
            </a:r>
            <a:br>
              <a:rPr lang="en-US" sz="2000" dirty="0"/>
            </a:br>
            <a:r>
              <a:rPr lang="en-US" sz="2000" dirty="0"/>
              <a:t>of a condition </a:t>
            </a:r>
            <a:r>
              <a:rPr lang="mr-IN" sz="2000" dirty="0"/>
              <a:t>–</a:t>
            </a:r>
            <a:r>
              <a:rPr lang="en-US" sz="2000" dirty="0"/>
              <a:t> </a:t>
            </a:r>
            <a:r>
              <a:rPr lang="en-US" sz="2000" dirty="0" err="1"/>
              <a:t>ie</a:t>
            </a:r>
            <a:r>
              <a:rPr lang="en-US" sz="2000" dirty="0"/>
              <a:t> gene activity as a function of:</a:t>
            </a:r>
          </a:p>
          <a:p>
            <a:pPr lvl="1"/>
            <a:r>
              <a:rPr lang="en-US" sz="1800" dirty="0"/>
              <a:t>Developmental stage, Evolutionary relationships, Cell-type, Disease</a:t>
            </a:r>
          </a:p>
          <a:p>
            <a:endParaRPr lang="en-US" sz="2000" b="1" dirty="0"/>
          </a:p>
          <a:p>
            <a:r>
              <a:rPr lang="en-US" sz="2000" b="1" dirty="0"/>
              <a:t>Above are not tied to an individual’s genotype. </a:t>
            </a:r>
            <a:r>
              <a:rPr lang="en-US" sz="2000" b="1" dirty="0">
                <a:solidFill>
                  <a:srgbClr val="C00000"/>
                </a:solidFill>
              </a:rPr>
              <a:t>However, data is derived from individuals &amp; tagged with their genotypes</a:t>
            </a:r>
          </a:p>
          <a:p>
            <a:endParaRPr lang="en-US" sz="1800" dirty="0"/>
          </a:p>
          <a:p>
            <a:pPr marL="0" indent="0">
              <a:buNone/>
            </a:pPr>
            <a:endParaRPr lang="en-US" sz="1800" dirty="0"/>
          </a:p>
          <a:p>
            <a:pPr marL="0" indent="0">
              <a:buNone/>
            </a:pPr>
            <a:endParaRPr lang="en-US" sz="1800" dirty="0"/>
          </a:p>
          <a:p>
            <a:endParaRPr lang="en-US" sz="1800" dirty="0"/>
          </a:p>
          <a:p>
            <a:endParaRPr lang="en-US" sz="1800" dirty="0"/>
          </a:p>
          <a:p>
            <a:r>
              <a:rPr lang="en-US" sz="1800" dirty="0"/>
              <a:t>(Note, a few calculations aim to use explicitly genotype to derive general relations related to sequence variation &amp; gene expression - </a:t>
            </a:r>
            <a:r>
              <a:rPr lang="en-US" sz="1800" dirty="0" err="1"/>
              <a:t>eg</a:t>
            </a:r>
            <a:r>
              <a:rPr lang="en-US" sz="1800" dirty="0"/>
              <a:t> allelic activity)</a:t>
            </a:r>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28" y="606284"/>
            <a:ext cx="2487704" cy="2487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a:extLst>
              <a:ext uri="{FF2B5EF4-FFF2-40B4-BE49-F238E27FC236}">
                <a16:creationId xmlns:a16="http://schemas.microsoft.com/office/drawing/2014/main" id="{DEA4DD98-F1FC-B94C-A44D-56F24D516834}"/>
              </a:ext>
            </a:extLst>
          </p:cNvPr>
          <p:cNvSpPr txBox="1">
            <a:spLocks/>
          </p:cNvSpPr>
          <p:nvPr/>
        </p:nvSpPr>
        <p:spPr bwMode="auto">
          <a:xfrm>
            <a:off x="-243840" y="-374466"/>
            <a:ext cx="7948820" cy="111763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norm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2600" kern="0" dirty="0">
                <a:solidFill>
                  <a:schemeClr val="tx1"/>
                </a:solidFill>
              </a:rPr>
              <a:t>Peculiarities of Functional Genomics Reads - 1</a:t>
            </a:r>
          </a:p>
        </p:txBody>
      </p:sp>
      <p:pic>
        <p:nvPicPr>
          <p:cNvPr id="6" name="Picture 5">
            <a:extLst>
              <a:ext uri="{FF2B5EF4-FFF2-40B4-BE49-F238E27FC236}">
                <a16:creationId xmlns:a16="http://schemas.microsoft.com/office/drawing/2014/main" id="{2AA791CC-3AA2-E94E-899E-D2D40294C18A}"/>
              </a:ext>
            </a:extLst>
          </p:cNvPr>
          <p:cNvPicPr>
            <a:picLocks noChangeAspect="1"/>
          </p:cNvPicPr>
          <p:nvPr/>
        </p:nvPicPr>
        <p:blipFill rotWithShape="1">
          <a:blip r:embed="rId3"/>
          <a:srcRect l="1135" t="11973" r="5465"/>
          <a:stretch/>
        </p:blipFill>
        <p:spPr>
          <a:xfrm>
            <a:off x="1517337" y="4501250"/>
            <a:ext cx="4943791" cy="1463394"/>
          </a:xfrm>
          <a:prstGeom prst="rect">
            <a:avLst/>
          </a:prstGeom>
        </p:spPr>
      </p:pic>
    </p:spTree>
    <p:extLst>
      <p:ext uri="{BB962C8B-B14F-4D97-AF65-F5344CB8AC3E}">
        <p14:creationId xmlns:p14="http://schemas.microsoft.com/office/powerpoint/2010/main" val="198614862"/>
      </p:ext>
    </p:extLst>
  </p:cSld>
  <p:clrMapOvr>
    <a:masterClrMapping/>
  </p:clrMapOvr>
  <p:transition advTm="70582"/>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ology 2 Topic 2: Tissues, Organ Systems And Homeostasis - Lessons - Tes  Teach">
            <a:extLst>
              <a:ext uri="{FF2B5EF4-FFF2-40B4-BE49-F238E27FC236}">
                <a16:creationId xmlns:a16="http://schemas.microsoft.com/office/drawing/2014/main" id="{C8642DF8-0588-9F4E-84B2-29AB0FA766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48" b="8279"/>
          <a:stretch/>
        </p:blipFill>
        <p:spPr bwMode="auto">
          <a:xfrm>
            <a:off x="407570" y="2777540"/>
            <a:ext cx="3679640" cy="26956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CAB5BD-24FF-F54E-9419-5BB7D89EEDAD}"/>
              </a:ext>
            </a:extLst>
          </p:cNvPr>
          <p:cNvSpPr txBox="1"/>
          <p:nvPr/>
        </p:nvSpPr>
        <p:spPr>
          <a:xfrm>
            <a:off x="8137" y="6544053"/>
            <a:ext cx="9045428" cy="276999"/>
          </a:xfrm>
          <a:prstGeom prst="rect">
            <a:avLst/>
          </a:prstGeom>
          <a:noFill/>
        </p:spPr>
        <p:txBody>
          <a:bodyPr wrap="square" rtlCol="0">
            <a:spAutoFit/>
          </a:bodyPr>
          <a:lstStyle/>
          <a:p>
            <a:r>
              <a:rPr lang="en-US" dirty="0"/>
              <a:t>Figure: </a:t>
            </a:r>
            <a:r>
              <a:rPr lang="en-US" b="0" dirty="0">
                <a:solidFill>
                  <a:schemeClr val="bg2"/>
                </a:solidFill>
              </a:rPr>
              <a:t>adopted from https://</a:t>
            </a:r>
            <a:r>
              <a:rPr lang="en-US" b="0" dirty="0" err="1">
                <a:solidFill>
                  <a:schemeClr val="bg2"/>
                </a:solidFill>
              </a:rPr>
              <a:t>www.tes.com</a:t>
            </a:r>
            <a:r>
              <a:rPr lang="en-US" b="0" dirty="0">
                <a:solidFill>
                  <a:schemeClr val="bg2"/>
                </a:solidFill>
              </a:rPr>
              <a:t>/lessons/Q0YL_OHrNtTVGg/biology-2-topic-2-tissues-organ-systems-and-homeostasis</a:t>
            </a:r>
          </a:p>
        </p:txBody>
      </p:sp>
      <p:cxnSp>
        <p:nvCxnSpPr>
          <p:cNvPr id="4" name="Straight Connector 3">
            <a:extLst>
              <a:ext uri="{FF2B5EF4-FFF2-40B4-BE49-F238E27FC236}">
                <a16:creationId xmlns:a16="http://schemas.microsoft.com/office/drawing/2014/main" id="{72AB2474-CCDB-9841-B2C7-882D529E0D8F}"/>
              </a:ext>
            </a:extLst>
          </p:cNvPr>
          <p:cNvCxnSpPr/>
          <p:nvPr/>
        </p:nvCxnSpPr>
        <p:spPr bwMode="auto">
          <a:xfrm flipV="1">
            <a:off x="2160396" y="2120604"/>
            <a:ext cx="0" cy="783771"/>
          </a:xfrm>
          <a:prstGeom prst="line">
            <a:avLst/>
          </a:prstGeom>
          <a:noFill/>
          <a:ln w="12700" cap="flat" cmpd="sng" algn="ctr">
            <a:solidFill>
              <a:schemeClr val="tx1"/>
            </a:solidFill>
            <a:prstDash val="solid"/>
            <a:round/>
            <a:headEnd type="none" w="sm" len="sm"/>
            <a:tailEnd type="none" w="sm" len="sm"/>
          </a:ln>
          <a:effectLst/>
        </p:spPr>
      </p:cxnSp>
      <p:cxnSp>
        <p:nvCxnSpPr>
          <p:cNvPr id="9" name="Straight Arrow Connector 8">
            <a:extLst>
              <a:ext uri="{FF2B5EF4-FFF2-40B4-BE49-F238E27FC236}">
                <a16:creationId xmlns:a16="http://schemas.microsoft.com/office/drawing/2014/main" id="{D089B5C7-0688-7242-9EA2-6FA018359982}"/>
              </a:ext>
            </a:extLst>
          </p:cNvPr>
          <p:cNvCxnSpPr>
            <a:cxnSpLocks/>
          </p:cNvCxnSpPr>
          <p:nvPr/>
        </p:nvCxnSpPr>
        <p:spPr bwMode="auto">
          <a:xfrm>
            <a:off x="2147878" y="2110876"/>
            <a:ext cx="3211777" cy="0"/>
          </a:xfrm>
          <a:prstGeom prst="straightConnector1">
            <a:avLst/>
          </a:prstGeom>
          <a:noFill/>
          <a:ln w="12700" cap="flat" cmpd="sng" algn="ctr">
            <a:solidFill>
              <a:schemeClr val="tx1"/>
            </a:solidFill>
            <a:prstDash val="solid"/>
            <a:round/>
            <a:headEnd type="none" w="sm" len="sm"/>
            <a:tailEnd type="triangle"/>
          </a:ln>
          <a:effectLst/>
        </p:spPr>
      </p:cxnSp>
      <p:sp>
        <p:nvSpPr>
          <p:cNvPr id="10" name="TextBox 9">
            <a:extLst>
              <a:ext uri="{FF2B5EF4-FFF2-40B4-BE49-F238E27FC236}">
                <a16:creationId xmlns:a16="http://schemas.microsoft.com/office/drawing/2014/main" id="{C5B68781-2FBF-2749-B346-DD67FB987C90}"/>
              </a:ext>
            </a:extLst>
          </p:cNvPr>
          <p:cNvSpPr txBox="1"/>
          <p:nvPr/>
        </p:nvSpPr>
        <p:spPr>
          <a:xfrm>
            <a:off x="5359655" y="1977254"/>
            <a:ext cx="3826689" cy="461665"/>
          </a:xfrm>
          <a:prstGeom prst="rect">
            <a:avLst/>
          </a:prstGeom>
          <a:noFill/>
        </p:spPr>
        <p:txBody>
          <a:bodyPr wrap="none" rtlCol="0">
            <a:spAutoFit/>
          </a:bodyPr>
          <a:lstStyle/>
          <a:p>
            <a:r>
              <a:rPr lang="en-US" dirty="0"/>
              <a:t>DNA-seq</a:t>
            </a:r>
            <a:r>
              <a:rPr lang="en-US" b="0" dirty="0"/>
              <a:t> to obtain </a:t>
            </a:r>
            <a:r>
              <a:rPr lang="en-US" dirty="0"/>
              <a:t>SNPs, indels, SVs </a:t>
            </a:r>
            <a:r>
              <a:rPr lang="en-US" b="0" dirty="0"/>
              <a:t>– </a:t>
            </a:r>
            <a:r>
              <a:rPr lang="en-US" dirty="0"/>
              <a:t>single BAM</a:t>
            </a:r>
          </a:p>
          <a:p>
            <a:r>
              <a:rPr lang="en-US" u="sng" dirty="0">
                <a:solidFill>
                  <a:srgbClr val="FF0000"/>
                </a:solidFill>
              </a:rPr>
              <a:t>Aim: </a:t>
            </a:r>
            <a:r>
              <a:rPr lang="en-US" dirty="0">
                <a:solidFill>
                  <a:srgbClr val="FF0000"/>
                </a:solidFill>
              </a:rPr>
              <a:t>finding genotypes, must be protected</a:t>
            </a:r>
          </a:p>
        </p:txBody>
      </p:sp>
      <p:cxnSp>
        <p:nvCxnSpPr>
          <p:cNvPr id="17" name="Straight Arrow Connector 16">
            <a:extLst>
              <a:ext uri="{FF2B5EF4-FFF2-40B4-BE49-F238E27FC236}">
                <a16:creationId xmlns:a16="http://schemas.microsoft.com/office/drawing/2014/main" id="{36D92EC0-F1F1-704E-89D6-4D32643ADC2F}"/>
              </a:ext>
            </a:extLst>
          </p:cNvPr>
          <p:cNvCxnSpPr>
            <a:cxnSpLocks/>
          </p:cNvCxnSpPr>
          <p:nvPr/>
        </p:nvCxnSpPr>
        <p:spPr bwMode="auto">
          <a:xfrm>
            <a:off x="3979149" y="3396744"/>
            <a:ext cx="1380506" cy="0"/>
          </a:xfrm>
          <a:prstGeom prst="straightConnector1">
            <a:avLst/>
          </a:prstGeom>
          <a:noFill/>
          <a:ln w="12700" cap="flat" cmpd="sng" algn="ctr">
            <a:solidFill>
              <a:schemeClr val="tx1"/>
            </a:solidFill>
            <a:prstDash val="solid"/>
            <a:round/>
            <a:headEnd type="none" w="sm" len="sm"/>
            <a:tailEnd type="triangle"/>
          </a:ln>
          <a:effectLst/>
        </p:spPr>
      </p:cxnSp>
      <p:sp>
        <p:nvSpPr>
          <p:cNvPr id="18" name="TextBox 17">
            <a:extLst>
              <a:ext uri="{FF2B5EF4-FFF2-40B4-BE49-F238E27FC236}">
                <a16:creationId xmlns:a16="http://schemas.microsoft.com/office/drawing/2014/main" id="{97E6B272-2242-8B40-AED7-442B55BCCA09}"/>
              </a:ext>
            </a:extLst>
          </p:cNvPr>
          <p:cNvSpPr txBox="1"/>
          <p:nvPr/>
        </p:nvSpPr>
        <p:spPr>
          <a:xfrm>
            <a:off x="5359655" y="2909252"/>
            <a:ext cx="3930884" cy="2492990"/>
          </a:xfrm>
          <a:prstGeom prst="rect">
            <a:avLst/>
          </a:prstGeom>
          <a:noFill/>
        </p:spPr>
        <p:txBody>
          <a:bodyPr wrap="none" rtlCol="0">
            <a:spAutoFit/>
          </a:bodyPr>
          <a:lstStyle/>
          <a:p>
            <a:r>
              <a:rPr lang="en-US" b="0" dirty="0"/>
              <a:t>Multiple functional genomics assays </a:t>
            </a:r>
            <a:r>
              <a:rPr lang="en-US" dirty="0"/>
              <a:t>- a BAM for each </a:t>
            </a:r>
          </a:p>
          <a:p>
            <a:r>
              <a:rPr lang="en-US" dirty="0"/>
              <a:t>assay and tissue per individual</a:t>
            </a:r>
          </a:p>
          <a:p>
            <a:r>
              <a:rPr lang="en-US" u="sng" dirty="0">
                <a:solidFill>
                  <a:srgbClr val="00B050"/>
                </a:solidFill>
              </a:rPr>
              <a:t>Aim: </a:t>
            </a:r>
            <a:r>
              <a:rPr lang="en-US" dirty="0">
                <a:solidFill>
                  <a:srgbClr val="00B050"/>
                </a:solidFill>
              </a:rPr>
              <a:t>activity in nucleus in disease and health</a:t>
            </a:r>
          </a:p>
          <a:p>
            <a:r>
              <a:rPr lang="en-US" dirty="0"/>
              <a:t>	RNA-Seq</a:t>
            </a:r>
          </a:p>
          <a:p>
            <a:r>
              <a:rPr lang="en-US" dirty="0"/>
              <a:t>	</a:t>
            </a:r>
            <a:r>
              <a:rPr lang="en-US" dirty="0" err="1"/>
              <a:t>ChIP</a:t>
            </a:r>
            <a:r>
              <a:rPr lang="en-US" dirty="0"/>
              <a:t>-Seq</a:t>
            </a:r>
          </a:p>
          <a:p>
            <a:r>
              <a:rPr lang="en-US" dirty="0"/>
              <a:t>	     (TFs, HMs, …)</a:t>
            </a:r>
          </a:p>
          <a:p>
            <a:r>
              <a:rPr lang="en-US" dirty="0"/>
              <a:t>	ATAC-Seq</a:t>
            </a:r>
          </a:p>
          <a:p>
            <a:r>
              <a:rPr lang="en-US" dirty="0"/>
              <a:t>	</a:t>
            </a:r>
            <a:r>
              <a:rPr lang="en-US" dirty="0" err="1"/>
              <a:t>Dnase</a:t>
            </a:r>
            <a:endParaRPr lang="en-US" dirty="0"/>
          </a:p>
          <a:p>
            <a:r>
              <a:rPr lang="en-US" dirty="0"/>
              <a:t>	Hi-C</a:t>
            </a:r>
          </a:p>
          <a:p>
            <a:r>
              <a:rPr lang="en-US" dirty="0"/>
              <a:t>	single-cell assays </a:t>
            </a:r>
          </a:p>
          <a:p>
            <a:r>
              <a:rPr lang="en-US" dirty="0"/>
              <a:t>	   </a:t>
            </a:r>
            <a:r>
              <a:rPr lang="en-US" b="0" dirty="0"/>
              <a:t>can be ~0.5 million cells </a:t>
            </a:r>
          </a:p>
          <a:p>
            <a:r>
              <a:rPr lang="en-US" b="0" dirty="0"/>
              <a:t>	   each cell x transcriptome</a:t>
            </a:r>
          </a:p>
          <a:p>
            <a:r>
              <a:rPr lang="en-US" b="0" dirty="0"/>
              <a:t>	   more data than ever before</a:t>
            </a:r>
          </a:p>
        </p:txBody>
      </p:sp>
      <p:sp>
        <p:nvSpPr>
          <p:cNvPr id="16" name="Title 1">
            <a:extLst>
              <a:ext uri="{FF2B5EF4-FFF2-40B4-BE49-F238E27FC236}">
                <a16:creationId xmlns:a16="http://schemas.microsoft.com/office/drawing/2014/main" id="{D103D985-ED05-FF4C-8A90-DB4C501C9A3B}"/>
              </a:ext>
            </a:extLst>
          </p:cNvPr>
          <p:cNvSpPr txBox="1">
            <a:spLocks/>
          </p:cNvSpPr>
          <p:nvPr/>
        </p:nvSpPr>
        <p:spPr bwMode="auto">
          <a:xfrm>
            <a:off x="-204135" y="-324248"/>
            <a:ext cx="7948820" cy="111763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norm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2600" kern="0" dirty="0">
                <a:solidFill>
                  <a:schemeClr val="tx1"/>
                </a:solidFill>
              </a:rPr>
              <a:t>Peculiarities of Functional Genomics Reads - 2</a:t>
            </a:r>
          </a:p>
        </p:txBody>
      </p:sp>
      <p:sp>
        <p:nvSpPr>
          <p:cNvPr id="19" name="Title 1">
            <a:extLst>
              <a:ext uri="{FF2B5EF4-FFF2-40B4-BE49-F238E27FC236}">
                <a16:creationId xmlns:a16="http://schemas.microsoft.com/office/drawing/2014/main" id="{CAA684EC-9A6A-A640-AEA7-043971149554}"/>
              </a:ext>
            </a:extLst>
          </p:cNvPr>
          <p:cNvSpPr>
            <a:spLocks noGrp="1"/>
          </p:cNvSpPr>
          <p:nvPr>
            <p:ph type="title"/>
          </p:nvPr>
        </p:nvSpPr>
        <p:spPr>
          <a:xfrm>
            <a:off x="0" y="616559"/>
            <a:ext cx="5479159" cy="1397000"/>
          </a:xfrm>
        </p:spPr>
        <p:txBody>
          <a:bodyPr/>
          <a:lstStyle/>
          <a:p>
            <a:r>
              <a:rPr lang="en-US" dirty="0"/>
              <a:t>Amount of data will soon surge those from DNA sequencing</a:t>
            </a:r>
            <a:br>
              <a:rPr lang="en-US" dirty="0"/>
            </a:br>
            <a:r>
              <a:rPr lang="en-US" dirty="0">
                <a:solidFill>
                  <a:srgbClr val="00B0F0"/>
                </a:solidFill>
              </a:rPr>
              <a:t>different and a new problem</a:t>
            </a:r>
            <a:br>
              <a:rPr lang="en-US" dirty="0"/>
            </a:br>
            <a:endParaRPr lang="en-US" dirty="0">
              <a:solidFill>
                <a:srgbClr val="800000"/>
              </a:solidFill>
            </a:endParaRPr>
          </a:p>
        </p:txBody>
      </p:sp>
    </p:spTree>
    <p:extLst>
      <p:ext uri="{BB962C8B-B14F-4D97-AF65-F5344CB8AC3E}">
        <p14:creationId xmlns:p14="http://schemas.microsoft.com/office/powerpoint/2010/main" val="754882663"/>
      </p:ext>
    </p:extLst>
  </p:cSld>
  <p:clrMapOvr>
    <a:masterClrMapping/>
  </p:clrMapOvr>
  <p:transition advTm="51104"/>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F53DB9-01B5-8F40-AF85-4D633BC31C46}"/>
              </a:ext>
            </a:extLst>
          </p:cNvPr>
          <p:cNvPicPr>
            <a:picLocks noChangeAspect="1"/>
          </p:cNvPicPr>
          <p:nvPr/>
        </p:nvPicPr>
        <p:blipFill>
          <a:blip r:embed="rId2"/>
          <a:stretch>
            <a:fillRect/>
          </a:stretch>
        </p:blipFill>
        <p:spPr>
          <a:xfrm>
            <a:off x="8137" y="1734193"/>
            <a:ext cx="4972781" cy="4897322"/>
          </a:xfrm>
          <a:prstGeom prst="rect">
            <a:avLst/>
          </a:prstGeom>
        </p:spPr>
      </p:pic>
      <p:sp>
        <p:nvSpPr>
          <p:cNvPr id="2" name="TextBox 1">
            <a:extLst>
              <a:ext uri="{FF2B5EF4-FFF2-40B4-BE49-F238E27FC236}">
                <a16:creationId xmlns:a16="http://schemas.microsoft.com/office/drawing/2014/main" id="{F1CAB5BD-24FF-F54E-9419-5BB7D89EEDAD}"/>
              </a:ext>
            </a:extLst>
          </p:cNvPr>
          <p:cNvSpPr txBox="1"/>
          <p:nvPr/>
        </p:nvSpPr>
        <p:spPr>
          <a:xfrm>
            <a:off x="8137" y="6544053"/>
            <a:ext cx="9045428" cy="276999"/>
          </a:xfrm>
          <a:prstGeom prst="rect">
            <a:avLst/>
          </a:prstGeom>
          <a:noFill/>
        </p:spPr>
        <p:txBody>
          <a:bodyPr wrap="square" rtlCol="0">
            <a:spAutoFit/>
          </a:bodyPr>
          <a:lstStyle/>
          <a:p>
            <a:r>
              <a:rPr lang="en-US" dirty="0"/>
              <a:t>Figure: </a:t>
            </a:r>
            <a:r>
              <a:rPr lang="en-US" b="0" dirty="0">
                <a:solidFill>
                  <a:schemeClr val="bg2"/>
                </a:solidFill>
              </a:rPr>
              <a:t>adopted from https://</a:t>
            </a:r>
            <a:r>
              <a:rPr lang="en-US" b="0" dirty="0" err="1">
                <a:solidFill>
                  <a:schemeClr val="bg2"/>
                </a:solidFill>
              </a:rPr>
              <a:t>www.tes.com</a:t>
            </a:r>
            <a:r>
              <a:rPr lang="en-US" b="0" dirty="0">
                <a:solidFill>
                  <a:schemeClr val="bg2"/>
                </a:solidFill>
              </a:rPr>
              <a:t>/lessons/Q0YL_OHrNtTVGg/biology-2-topic-2-tissues-organ-systems-and-homeostasis</a:t>
            </a:r>
          </a:p>
        </p:txBody>
      </p:sp>
      <p:cxnSp>
        <p:nvCxnSpPr>
          <p:cNvPr id="9" name="Straight Arrow Connector 8">
            <a:extLst>
              <a:ext uri="{FF2B5EF4-FFF2-40B4-BE49-F238E27FC236}">
                <a16:creationId xmlns:a16="http://schemas.microsoft.com/office/drawing/2014/main" id="{D089B5C7-0688-7242-9EA2-6FA018359982}"/>
              </a:ext>
            </a:extLst>
          </p:cNvPr>
          <p:cNvCxnSpPr>
            <a:cxnSpLocks/>
          </p:cNvCxnSpPr>
          <p:nvPr/>
        </p:nvCxnSpPr>
        <p:spPr bwMode="auto">
          <a:xfrm>
            <a:off x="4431323" y="2110876"/>
            <a:ext cx="928332" cy="0"/>
          </a:xfrm>
          <a:prstGeom prst="straightConnector1">
            <a:avLst/>
          </a:prstGeom>
          <a:noFill/>
          <a:ln w="12700" cap="flat" cmpd="sng" algn="ctr">
            <a:solidFill>
              <a:schemeClr val="tx1"/>
            </a:solidFill>
            <a:prstDash val="solid"/>
            <a:round/>
            <a:headEnd type="none" w="sm" len="sm"/>
            <a:tailEnd type="triangle"/>
          </a:ln>
          <a:effectLst/>
        </p:spPr>
      </p:cxnSp>
      <p:sp>
        <p:nvSpPr>
          <p:cNvPr id="10" name="TextBox 9">
            <a:extLst>
              <a:ext uri="{FF2B5EF4-FFF2-40B4-BE49-F238E27FC236}">
                <a16:creationId xmlns:a16="http://schemas.microsoft.com/office/drawing/2014/main" id="{C5B68781-2FBF-2749-B346-DD67FB987C90}"/>
              </a:ext>
            </a:extLst>
          </p:cNvPr>
          <p:cNvSpPr txBox="1"/>
          <p:nvPr/>
        </p:nvSpPr>
        <p:spPr>
          <a:xfrm>
            <a:off x="5359655" y="1977254"/>
            <a:ext cx="3826689" cy="461665"/>
          </a:xfrm>
          <a:prstGeom prst="rect">
            <a:avLst/>
          </a:prstGeom>
          <a:noFill/>
        </p:spPr>
        <p:txBody>
          <a:bodyPr wrap="none" rtlCol="0">
            <a:spAutoFit/>
          </a:bodyPr>
          <a:lstStyle/>
          <a:p>
            <a:r>
              <a:rPr lang="en-US" dirty="0"/>
              <a:t>DNA-seq</a:t>
            </a:r>
            <a:r>
              <a:rPr lang="en-US" b="0" dirty="0"/>
              <a:t> to obtain </a:t>
            </a:r>
            <a:r>
              <a:rPr lang="en-US" dirty="0"/>
              <a:t>SNPs, indels, SVs </a:t>
            </a:r>
            <a:r>
              <a:rPr lang="en-US" b="0" dirty="0"/>
              <a:t>– </a:t>
            </a:r>
            <a:r>
              <a:rPr lang="en-US" dirty="0"/>
              <a:t>single BAM</a:t>
            </a:r>
          </a:p>
          <a:p>
            <a:r>
              <a:rPr lang="en-US" u="sng" dirty="0">
                <a:solidFill>
                  <a:srgbClr val="FF0000"/>
                </a:solidFill>
              </a:rPr>
              <a:t>Aim: </a:t>
            </a:r>
            <a:r>
              <a:rPr lang="en-US" dirty="0">
                <a:solidFill>
                  <a:srgbClr val="FF0000"/>
                </a:solidFill>
              </a:rPr>
              <a:t>finding genotypes, must be protected</a:t>
            </a:r>
          </a:p>
        </p:txBody>
      </p:sp>
      <p:cxnSp>
        <p:nvCxnSpPr>
          <p:cNvPr id="17" name="Straight Arrow Connector 16">
            <a:extLst>
              <a:ext uri="{FF2B5EF4-FFF2-40B4-BE49-F238E27FC236}">
                <a16:creationId xmlns:a16="http://schemas.microsoft.com/office/drawing/2014/main" id="{36D92EC0-F1F1-704E-89D6-4D32643ADC2F}"/>
              </a:ext>
            </a:extLst>
          </p:cNvPr>
          <p:cNvCxnSpPr>
            <a:cxnSpLocks/>
          </p:cNvCxnSpPr>
          <p:nvPr/>
        </p:nvCxnSpPr>
        <p:spPr bwMode="auto">
          <a:xfrm>
            <a:off x="4320791" y="3396744"/>
            <a:ext cx="1038864" cy="0"/>
          </a:xfrm>
          <a:prstGeom prst="straightConnector1">
            <a:avLst/>
          </a:prstGeom>
          <a:noFill/>
          <a:ln w="12700" cap="flat" cmpd="sng" algn="ctr">
            <a:solidFill>
              <a:schemeClr val="tx1"/>
            </a:solidFill>
            <a:prstDash val="solid"/>
            <a:round/>
            <a:headEnd type="none" w="sm" len="sm"/>
            <a:tailEnd type="triangle"/>
          </a:ln>
          <a:effectLst/>
        </p:spPr>
      </p:cxnSp>
      <p:sp>
        <p:nvSpPr>
          <p:cNvPr id="18" name="TextBox 17">
            <a:extLst>
              <a:ext uri="{FF2B5EF4-FFF2-40B4-BE49-F238E27FC236}">
                <a16:creationId xmlns:a16="http://schemas.microsoft.com/office/drawing/2014/main" id="{97E6B272-2242-8B40-AED7-442B55BCCA09}"/>
              </a:ext>
            </a:extLst>
          </p:cNvPr>
          <p:cNvSpPr txBox="1"/>
          <p:nvPr/>
        </p:nvSpPr>
        <p:spPr>
          <a:xfrm>
            <a:off x="5359655" y="2909252"/>
            <a:ext cx="3930884" cy="2492990"/>
          </a:xfrm>
          <a:prstGeom prst="rect">
            <a:avLst/>
          </a:prstGeom>
          <a:noFill/>
        </p:spPr>
        <p:txBody>
          <a:bodyPr wrap="none" rtlCol="0">
            <a:spAutoFit/>
          </a:bodyPr>
          <a:lstStyle/>
          <a:p>
            <a:r>
              <a:rPr lang="en-US" b="0" dirty="0"/>
              <a:t>Multiple functional genomics assays </a:t>
            </a:r>
            <a:r>
              <a:rPr lang="en-US" dirty="0"/>
              <a:t>- a BAM for each </a:t>
            </a:r>
          </a:p>
          <a:p>
            <a:r>
              <a:rPr lang="en-US" dirty="0"/>
              <a:t>assay and tissue per individual</a:t>
            </a:r>
          </a:p>
          <a:p>
            <a:r>
              <a:rPr lang="en-US" u="sng" dirty="0">
                <a:solidFill>
                  <a:srgbClr val="00B050"/>
                </a:solidFill>
              </a:rPr>
              <a:t>Aim: </a:t>
            </a:r>
            <a:r>
              <a:rPr lang="en-US" dirty="0">
                <a:solidFill>
                  <a:srgbClr val="00B050"/>
                </a:solidFill>
              </a:rPr>
              <a:t>activity in nucleus in disease and health</a:t>
            </a:r>
          </a:p>
          <a:p>
            <a:r>
              <a:rPr lang="en-US" dirty="0"/>
              <a:t>	RNA-Seq</a:t>
            </a:r>
          </a:p>
          <a:p>
            <a:r>
              <a:rPr lang="en-US" dirty="0"/>
              <a:t>	</a:t>
            </a:r>
            <a:r>
              <a:rPr lang="en-US" dirty="0" err="1"/>
              <a:t>ChIP</a:t>
            </a:r>
            <a:r>
              <a:rPr lang="en-US" dirty="0"/>
              <a:t>-Seq</a:t>
            </a:r>
          </a:p>
          <a:p>
            <a:r>
              <a:rPr lang="en-US" dirty="0"/>
              <a:t>	     (TFs, HMs, …)</a:t>
            </a:r>
          </a:p>
          <a:p>
            <a:r>
              <a:rPr lang="en-US" dirty="0"/>
              <a:t>	ATAC-Seq</a:t>
            </a:r>
          </a:p>
          <a:p>
            <a:r>
              <a:rPr lang="en-US" dirty="0"/>
              <a:t>	</a:t>
            </a:r>
            <a:r>
              <a:rPr lang="en-US" dirty="0" err="1"/>
              <a:t>Dnase</a:t>
            </a:r>
            <a:endParaRPr lang="en-US" dirty="0"/>
          </a:p>
          <a:p>
            <a:r>
              <a:rPr lang="en-US" dirty="0"/>
              <a:t>	Hi-C</a:t>
            </a:r>
          </a:p>
          <a:p>
            <a:r>
              <a:rPr lang="en-US" dirty="0"/>
              <a:t>	single-cell assays </a:t>
            </a:r>
          </a:p>
          <a:p>
            <a:r>
              <a:rPr lang="en-US" dirty="0"/>
              <a:t>	   </a:t>
            </a:r>
            <a:r>
              <a:rPr lang="en-US" b="0" dirty="0"/>
              <a:t>can be ~0.5 million cells </a:t>
            </a:r>
          </a:p>
          <a:p>
            <a:r>
              <a:rPr lang="en-US" b="0" dirty="0"/>
              <a:t>	   each cell x transcriptome</a:t>
            </a:r>
          </a:p>
          <a:p>
            <a:r>
              <a:rPr lang="en-US" b="0" dirty="0"/>
              <a:t>	   more data than ever before</a:t>
            </a:r>
          </a:p>
        </p:txBody>
      </p:sp>
      <p:sp>
        <p:nvSpPr>
          <p:cNvPr id="16" name="Title 1">
            <a:extLst>
              <a:ext uri="{FF2B5EF4-FFF2-40B4-BE49-F238E27FC236}">
                <a16:creationId xmlns:a16="http://schemas.microsoft.com/office/drawing/2014/main" id="{D103D985-ED05-FF4C-8A90-DB4C501C9A3B}"/>
              </a:ext>
            </a:extLst>
          </p:cNvPr>
          <p:cNvSpPr txBox="1">
            <a:spLocks/>
          </p:cNvSpPr>
          <p:nvPr/>
        </p:nvSpPr>
        <p:spPr bwMode="auto">
          <a:xfrm>
            <a:off x="-204135" y="-324248"/>
            <a:ext cx="7948820" cy="1117634"/>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norm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2600" kern="0" dirty="0">
                <a:solidFill>
                  <a:schemeClr val="tx1"/>
                </a:solidFill>
              </a:rPr>
              <a:t>Peculiarities of Functional Genomics Reads - 2</a:t>
            </a:r>
          </a:p>
        </p:txBody>
      </p:sp>
      <p:sp>
        <p:nvSpPr>
          <p:cNvPr id="19" name="Title 1">
            <a:extLst>
              <a:ext uri="{FF2B5EF4-FFF2-40B4-BE49-F238E27FC236}">
                <a16:creationId xmlns:a16="http://schemas.microsoft.com/office/drawing/2014/main" id="{CAA684EC-9A6A-A640-AEA7-043971149554}"/>
              </a:ext>
            </a:extLst>
          </p:cNvPr>
          <p:cNvSpPr>
            <a:spLocks noGrp="1"/>
          </p:cNvSpPr>
          <p:nvPr>
            <p:ph type="title"/>
          </p:nvPr>
        </p:nvSpPr>
        <p:spPr>
          <a:xfrm>
            <a:off x="0" y="616559"/>
            <a:ext cx="5479159" cy="1397000"/>
          </a:xfrm>
        </p:spPr>
        <p:txBody>
          <a:bodyPr/>
          <a:lstStyle/>
          <a:p>
            <a:r>
              <a:rPr lang="en-US" dirty="0"/>
              <a:t>Amount of data will soon surge those from DNA sequencing</a:t>
            </a:r>
            <a:br>
              <a:rPr lang="en-US" dirty="0"/>
            </a:br>
            <a:r>
              <a:rPr lang="en-US" dirty="0">
                <a:solidFill>
                  <a:srgbClr val="00B0F0"/>
                </a:solidFill>
              </a:rPr>
              <a:t>different and a new problem</a:t>
            </a:r>
            <a:br>
              <a:rPr lang="en-US" dirty="0"/>
            </a:br>
            <a:endParaRPr lang="en-US" dirty="0">
              <a:solidFill>
                <a:srgbClr val="800000"/>
              </a:solidFill>
            </a:endParaRPr>
          </a:p>
        </p:txBody>
      </p:sp>
      <p:sp>
        <p:nvSpPr>
          <p:cNvPr id="5" name="Rectangle 4">
            <a:extLst>
              <a:ext uri="{FF2B5EF4-FFF2-40B4-BE49-F238E27FC236}">
                <a16:creationId xmlns:a16="http://schemas.microsoft.com/office/drawing/2014/main" id="{80983EF7-9DC5-4647-8F85-1FEB6CD5C5B1}"/>
              </a:ext>
            </a:extLst>
          </p:cNvPr>
          <p:cNvSpPr/>
          <p:nvPr/>
        </p:nvSpPr>
        <p:spPr bwMode="auto">
          <a:xfrm>
            <a:off x="4052585" y="1977254"/>
            <a:ext cx="378737" cy="931998"/>
          </a:xfrm>
          <a:prstGeom prst="rect">
            <a:avLst/>
          </a:prstGeom>
          <a:noFill/>
          <a:ln w="12700" cap="flat" cmpd="sng" algn="ctr">
            <a:solidFill>
              <a:schemeClr val="accent2"/>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4052120214"/>
      </p:ext>
    </p:extLst>
  </p:cSld>
  <p:clrMapOvr>
    <a:masterClrMapping/>
  </p:clrMapOvr>
  <p:transition advTm="20678"/>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103D985-ED05-FF4C-8A90-DB4C501C9A3B}"/>
              </a:ext>
            </a:extLst>
          </p:cNvPr>
          <p:cNvSpPr txBox="1">
            <a:spLocks/>
          </p:cNvSpPr>
          <p:nvPr/>
        </p:nvSpPr>
        <p:spPr bwMode="auto">
          <a:xfrm>
            <a:off x="-204135" y="-324248"/>
            <a:ext cx="7948820" cy="1117634"/>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norm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r>
              <a:rPr lang="en-US" sz="2600" kern="0" dirty="0">
                <a:solidFill>
                  <a:schemeClr val="tx1"/>
                </a:solidFill>
              </a:rPr>
              <a:t>Peculiarities of Functional Genomics Reads - 3</a:t>
            </a:r>
          </a:p>
        </p:txBody>
      </p:sp>
      <p:sp>
        <p:nvSpPr>
          <p:cNvPr id="19" name="Title 1">
            <a:extLst>
              <a:ext uri="{FF2B5EF4-FFF2-40B4-BE49-F238E27FC236}">
                <a16:creationId xmlns:a16="http://schemas.microsoft.com/office/drawing/2014/main" id="{CAA684EC-9A6A-A640-AEA7-043971149554}"/>
              </a:ext>
            </a:extLst>
          </p:cNvPr>
          <p:cNvSpPr>
            <a:spLocks noGrp="1"/>
          </p:cNvSpPr>
          <p:nvPr>
            <p:ph type="title"/>
          </p:nvPr>
        </p:nvSpPr>
        <p:spPr>
          <a:xfrm>
            <a:off x="0" y="616559"/>
            <a:ext cx="5479159" cy="1397000"/>
          </a:xfrm>
        </p:spPr>
        <p:txBody>
          <a:bodyPr/>
          <a:lstStyle/>
          <a:p>
            <a:r>
              <a:rPr lang="en-US" dirty="0"/>
              <a:t>A new source of privacy leakage</a:t>
            </a:r>
            <a:br>
              <a:rPr lang="en-US" dirty="0"/>
            </a:br>
            <a:r>
              <a:rPr lang="en-US" dirty="0">
                <a:solidFill>
                  <a:srgbClr val="FF0000"/>
                </a:solidFill>
              </a:rPr>
              <a:t>inferring phenotypes</a:t>
            </a:r>
            <a:br>
              <a:rPr lang="en-US" dirty="0"/>
            </a:br>
            <a:endParaRPr lang="en-US" dirty="0">
              <a:solidFill>
                <a:srgbClr val="800000"/>
              </a:solidFill>
            </a:endParaRPr>
          </a:p>
        </p:txBody>
      </p:sp>
      <p:pic>
        <p:nvPicPr>
          <p:cNvPr id="6" name="Picture 5">
            <a:extLst>
              <a:ext uri="{FF2B5EF4-FFF2-40B4-BE49-F238E27FC236}">
                <a16:creationId xmlns:a16="http://schemas.microsoft.com/office/drawing/2014/main" id="{E3254E88-E9CE-2541-ADEF-628CEFB291DD}"/>
              </a:ext>
            </a:extLst>
          </p:cNvPr>
          <p:cNvPicPr>
            <a:picLocks noChangeAspect="1"/>
          </p:cNvPicPr>
          <p:nvPr/>
        </p:nvPicPr>
        <p:blipFill>
          <a:blip r:embed="rId2"/>
          <a:stretch>
            <a:fillRect/>
          </a:stretch>
        </p:blipFill>
        <p:spPr>
          <a:xfrm>
            <a:off x="0" y="1561171"/>
            <a:ext cx="3723403" cy="3685640"/>
          </a:xfrm>
          <a:prstGeom prst="rect">
            <a:avLst/>
          </a:prstGeom>
        </p:spPr>
      </p:pic>
      <p:pic>
        <p:nvPicPr>
          <p:cNvPr id="9" name="Picture 8">
            <a:extLst>
              <a:ext uri="{FF2B5EF4-FFF2-40B4-BE49-F238E27FC236}">
                <a16:creationId xmlns:a16="http://schemas.microsoft.com/office/drawing/2014/main" id="{B31D7A32-1BCA-D64E-89BF-991F700BBF87}"/>
              </a:ext>
            </a:extLst>
          </p:cNvPr>
          <p:cNvPicPr>
            <a:picLocks noChangeAspect="1"/>
          </p:cNvPicPr>
          <p:nvPr/>
        </p:nvPicPr>
        <p:blipFill>
          <a:blip r:embed="rId3"/>
          <a:stretch>
            <a:fillRect/>
          </a:stretch>
        </p:blipFill>
        <p:spPr>
          <a:xfrm>
            <a:off x="3607591" y="1889345"/>
            <a:ext cx="5156714" cy="2842912"/>
          </a:xfrm>
          <a:prstGeom prst="rect">
            <a:avLst/>
          </a:prstGeom>
        </p:spPr>
      </p:pic>
      <p:sp>
        <p:nvSpPr>
          <p:cNvPr id="11" name="Rectangle 10">
            <a:extLst>
              <a:ext uri="{FF2B5EF4-FFF2-40B4-BE49-F238E27FC236}">
                <a16:creationId xmlns:a16="http://schemas.microsoft.com/office/drawing/2014/main" id="{17032FAF-E4A3-B449-A635-B27DFE994716}"/>
              </a:ext>
            </a:extLst>
          </p:cNvPr>
          <p:cNvSpPr/>
          <p:nvPr/>
        </p:nvSpPr>
        <p:spPr>
          <a:xfrm>
            <a:off x="332081" y="5444724"/>
            <a:ext cx="8397540" cy="584775"/>
          </a:xfrm>
          <a:prstGeom prst="rect">
            <a:avLst/>
          </a:prstGeom>
        </p:spPr>
        <p:txBody>
          <a:bodyPr wrap="square">
            <a:spAutoFit/>
          </a:bodyPr>
          <a:lstStyle/>
          <a:p>
            <a:r>
              <a:rPr lang="en-US" sz="1600" dirty="0"/>
              <a:t>If you find out an individual is in a functional genomics cohort, you also find out potentially </a:t>
            </a:r>
            <a:r>
              <a:rPr lang="en-US" sz="1600" dirty="0">
                <a:solidFill>
                  <a:srgbClr val="FF0000"/>
                </a:solidFill>
              </a:rPr>
              <a:t>sensitive phenotypes</a:t>
            </a:r>
          </a:p>
        </p:txBody>
      </p:sp>
      <p:sp>
        <p:nvSpPr>
          <p:cNvPr id="12" name="TextBox 11">
            <a:extLst>
              <a:ext uri="{FF2B5EF4-FFF2-40B4-BE49-F238E27FC236}">
                <a16:creationId xmlns:a16="http://schemas.microsoft.com/office/drawing/2014/main" id="{A4173EF9-3B8E-F140-8823-86CA408DCEE7}"/>
              </a:ext>
            </a:extLst>
          </p:cNvPr>
          <p:cNvSpPr txBox="1"/>
          <p:nvPr/>
        </p:nvSpPr>
        <p:spPr>
          <a:xfrm>
            <a:off x="34992" y="6485764"/>
            <a:ext cx="2704587" cy="276999"/>
          </a:xfrm>
          <a:prstGeom prst="rect">
            <a:avLst/>
          </a:prstGeom>
          <a:noFill/>
        </p:spPr>
        <p:txBody>
          <a:bodyPr wrap="none" rtlCol="0">
            <a:spAutoFit/>
          </a:bodyPr>
          <a:lstStyle/>
          <a:p>
            <a:r>
              <a:rPr lang="en-US" dirty="0"/>
              <a:t>Figures: </a:t>
            </a:r>
            <a:r>
              <a:rPr lang="en-US" b="0" dirty="0" err="1"/>
              <a:t>PsychENCODE</a:t>
            </a:r>
            <a:r>
              <a:rPr lang="en-US" b="0" dirty="0"/>
              <a:t> consortium</a:t>
            </a:r>
          </a:p>
        </p:txBody>
      </p:sp>
    </p:spTree>
    <p:extLst>
      <p:ext uri="{BB962C8B-B14F-4D97-AF65-F5344CB8AC3E}">
        <p14:creationId xmlns:p14="http://schemas.microsoft.com/office/powerpoint/2010/main" val="2163746404"/>
      </p:ext>
    </p:extLst>
  </p:cSld>
  <p:clrMapOvr>
    <a:masterClrMapping/>
  </p:clrMapOvr>
  <p:transition advTm="39267"/>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138940</TotalTime>
  <Words>4277</Words>
  <Application>Microsoft Macintosh PowerPoint</Application>
  <PresentationFormat>Letter Paper (8.5x11 in)</PresentationFormat>
  <Paragraphs>549</Paragraphs>
  <Slides>50</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50</vt:i4>
      </vt:variant>
    </vt:vector>
  </HeadingPairs>
  <TitlesOfParts>
    <vt:vector size="61" baseType="lpstr">
      <vt:lpstr>Arial</vt:lpstr>
      <vt:lpstr>Calibri</vt:lpstr>
      <vt:lpstr>Courier</vt:lpstr>
      <vt:lpstr>Courier New</vt:lpstr>
      <vt:lpstr>Helvetica</vt:lpstr>
      <vt:lpstr>Lucida Grande</vt:lpstr>
      <vt:lpstr>Symbol</vt:lpstr>
      <vt:lpstr>Basic-template-i0jhhsb-20160605</vt:lpstr>
      <vt:lpstr>Outline-Style-20160605</vt:lpstr>
      <vt:lpstr>to-follow-up</vt:lpstr>
      <vt:lpstr>1_Basic-template-i0jhhsb-20160605</vt:lpstr>
      <vt:lpstr>Privacy &amp; Functional Genomics Data</vt:lpstr>
      <vt:lpstr>Privacy: Does Genomics has similar "Big Data" Dilemma as in the Rest of Society?</vt:lpstr>
      <vt:lpstr>The Dilemma</vt:lpstr>
      <vt:lpstr>Privacy &amp; Functional Genomics</vt:lpstr>
      <vt:lpstr>Privacy &amp; Functional Genomics</vt:lpstr>
      <vt:lpstr>2-sided nature of functional  genomics data: Analysis can be  very General/Public  or Individual/Private</vt:lpstr>
      <vt:lpstr>Amount of data will soon surge those from DNA sequencing different and a new problem </vt:lpstr>
      <vt:lpstr>Amount of data will soon surge those from DNA sequencing different and a new problem </vt:lpstr>
      <vt:lpstr>A new source of privacy leakage inferring phenotypes </vt:lpstr>
      <vt:lpstr>Representative Functional Genomics, Genotype, eQTL Datasets</vt:lpstr>
      <vt:lpstr>PowerPoint Presentation</vt:lpstr>
      <vt:lpstr>Functional genomics data comes with a great deal of sequencing;  We can quantify amount of leakage at every step of the data summarization process.  </vt:lpstr>
      <vt:lpstr>Functional Genomics Reads</vt:lpstr>
      <vt:lpstr>PowerPoint Presentation</vt:lpstr>
      <vt:lpstr>Privacy &amp; Functional Genomics</vt:lpstr>
      <vt:lpstr>Linking a known individual with perfectly characterized genome to a functional genomics cohort &amp; inference of sensitive phenotypes</vt:lpstr>
      <vt:lpstr>Genotypes observed from functional genomics data are noisy: How can we quantify the private information leakage under different noise profiles?</vt:lpstr>
      <vt:lpstr>Linking a coffee cup from a known individual to a functional genomics cohort &amp; inference of sensitive phenotypes</vt:lpstr>
      <vt:lpstr>Noise can be changed with more subsampling &amp; linking can be improved by imputation</vt:lpstr>
      <vt:lpstr>Quantifying leakage in different functional genomics assays</vt:lpstr>
      <vt:lpstr>Privacy &amp; Functional Genomics</vt:lpstr>
      <vt:lpstr>PowerPoint Presentation</vt:lpstr>
      <vt:lpstr>PowerPoint Presentation</vt:lpstr>
      <vt:lpstr>Practical Software for Sanitizing a BAM,  creating a pBAM and small “.diff” file</vt:lpstr>
      <vt:lpstr>PowerPoint Presentation</vt:lpstr>
      <vt:lpstr>PowerPoint Presentation</vt:lpstr>
      <vt:lpstr>PowerPoint Presentation</vt:lpstr>
      <vt:lpstr>PowerPoint Presentation</vt:lpstr>
      <vt:lpstr>Privacy &amp; Functional Genomics</vt:lpstr>
      <vt:lpstr>PowerPoint Presentation</vt:lpstr>
      <vt:lpstr>PowerPoint Presentation</vt:lpstr>
      <vt:lpstr>Privacy &amp; Functional Genomics</vt:lpstr>
      <vt:lpstr>PowerPoint Presentation</vt:lpstr>
      <vt:lpstr>Information Content and Predictability</vt:lpstr>
      <vt:lpstr>ICI Leakage versus Genotype Predictability</vt:lpstr>
      <vt:lpstr>Linking Attack Scenario</vt:lpstr>
      <vt:lpstr>Success in Linking Attack  with Extremity based Genotype Prediction</vt:lpstr>
      <vt:lpstr>Privacy &amp; Functional Genomics</vt:lpstr>
      <vt:lpstr>Detection &amp; Genotyping of small &amp; large  SV deletions from signal profiles </vt:lpstr>
      <vt:lpstr>Example of Small Deletion Evident in Signal Profile</vt:lpstr>
      <vt:lpstr>Example of Large Deletion Evident in Signal Profile</vt:lpstr>
      <vt:lpstr>Information Leakage from SV Deletions</vt:lpstr>
      <vt:lpstr>Another type of Linking Attack:  Linking based on SV Genotyping</vt:lpstr>
      <vt:lpstr>Another type of Linking Attack:  First Doing SV Genotyping</vt:lpstr>
      <vt:lpstr>Linking Attack Based on SV Deletions in  gEUVADIS Dataset </vt:lpstr>
      <vt:lpstr>Privacy &amp; Functional Genomics</vt:lpstr>
      <vt:lpstr>Privacy &amp; Functional Genomics</vt:lpstr>
      <vt:lpstr>PowerPoint Presentation</vt:lpstr>
      <vt:lpstr>Extra</vt:lpstr>
      <vt:lpstr>Info about content in this slide pack</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2275</cp:revision>
  <cp:lastPrinted>2018-10-25T18:47:01Z</cp:lastPrinted>
  <dcterms:created xsi:type="dcterms:W3CDTF">2010-09-06T09:08:38Z</dcterms:created>
  <dcterms:modified xsi:type="dcterms:W3CDTF">2020-09-27T16:07:28Z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