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Gerste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9" d="100"/>
          <a:sy n="149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4T17:04:44.572" idx="1">
    <p:pos x="6000" y="0"/>
    <p:text>condense to 1 to 2 slides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70b0b3b4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70b0b3b4_1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45a8bff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45a8bff7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3159c905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3159c905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a8d7ba5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a8d7ba5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370b0b3b4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370b0b3b4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70b0b3b4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70b0b3b4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370b0b3b4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370b0b3b4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70b0b3b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70b0b3b4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5a8bff7a_1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5a8bff7a_1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391f8e756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391f8e756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fa8d7ba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fa8d7ba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391f8e75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391f8e75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391f8e756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391f8e756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1/2020.03.03.975334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s://doi.org/10.1101/2019.12.16.87848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01/345074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hyperlink" Target="https://thegccontent.wordpress.com/2020/04/13/a-practical-ethereum-and-multichain-blockchain-tutorial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sgeneral.org/news/coronavirus/treatment-guidance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10" Type="http://schemas.openxmlformats.org/officeDocument/2006/relationships/comments" Target="../comments/comment1.xml"/><Relationship Id="rId4" Type="http://schemas.openxmlformats.org/officeDocument/2006/relationships/image" Target="../media/image40.png"/><Relationship Id="rId9" Type="http://schemas.openxmlformats.org/officeDocument/2006/relationships/hyperlink" Target="https://gisaid.org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who/status/1236281806661586946" TargetMode="Externa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27.png"/><Relationship Id="rId5" Type="http://schemas.openxmlformats.org/officeDocument/2006/relationships/image" Target="../media/image45.png"/><Relationship Id="rId10" Type="http://schemas.openxmlformats.org/officeDocument/2006/relationships/hyperlink" Target="https://www.gisaid.org/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tificamerican.com/article/the-real-life-of-pseudoge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ncbi.nlm.nih.gov/labs/virus/vs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isaid.or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5815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Thoughts on repurposing </a:t>
            </a:r>
            <a:br>
              <a:rPr lang="en" sz="4000"/>
            </a:br>
            <a:r>
              <a:rPr lang="en" sz="4000"/>
              <a:t>our current bioinformatics research </a:t>
            </a:r>
            <a:br>
              <a:rPr lang="en" sz="4000"/>
            </a:br>
            <a:r>
              <a:rPr lang="en" sz="4000"/>
              <a:t>to address COVID-19 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2834125"/>
            <a:ext cx="9144000" cy="15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M Gerstein &amp; M Rutenberg Schoenberg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Slides freely downloadable from Lectures.GersteinLab.org &amp;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“tweetable” (via @MarkGerstein). See last slide for more info.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311700" y="85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Repurposing existing RNA-seq tools for studying host/virus interactions</a:t>
            </a:r>
            <a:endParaRPr sz="2000"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4785500" y="3230575"/>
            <a:ext cx="3687000" cy="30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6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 Investigate connections between virus + host + other microbes</a:t>
            </a:r>
            <a:br>
              <a:rPr lang="en" sz="1400">
                <a:solidFill>
                  <a:srgbClr val="000000"/>
                </a:solidFill>
              </a:rPr>
            </a:b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 exceRpt is from the exRNA consortium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</p:txBody>
      </p:sp>
      <p:pic>
        <p:nvPicPr>
          <p:cNvPr id="233" name="Google Shape;2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351" y="1027350"/>
            <a:ext cx="2178925" cy="35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4">
            <a:alphaModFix/>
          </a:blip>
          <a:srcRect l="6945" r="4117"/>
          <a:stretch/>
        </p:blipFill>
        <p:spPr>
          <a:xfrm>
            <a:off x="5307075" y="1159262"/>
            <a:ext cx="2477069" cy="19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5527275" y="2993625"/>
            <a:ext cx="18648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Liao </a:t>
            </a:r>
            <a:r>
              <a:rPr lang="en" sz="800" i="1"/>
              <a:t>et al</a:t>
            </a:r>
            <a:r>
              <a:rPr lang="en" sz="800"/>
              <a:t>. medRXiv 2020</a:t>
            </a:r>
            <a:endParaRPr sz="800"/>
          </a:p>
        </p:txBody>
      </p:sp>
      <p:cxnSp>
        <p:nvCxnSpPr>
          <p:cNvPr id="236" name="Google Shape;236;p24"/>
          <p:cNvCxnSpPr/>
          <p:nvPr/>
        </p:nvCxnSpPr>
        <p:spPr>
          <a:xfrm flipH="1">
            <a:off x="7135525" y="1724050"/>
            <a:ext cx="658200" cy="2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24"/>
          <p:cNvSpPr txBox="1"/>
          <p:nvPr/>
        </p:nvSpPr>
        <p:spPr>
          <a:xfrm>
            <a:off x="7707950" y="1255250"/>
            <a:ext cx="15084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cells have SARS-COV-2?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-76200" y="4756755"/>
            <a:ext cx="4572000" cy="2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Rozowsky et al. </a:t>
            </a:r>
            <a:r>
              <a:rPr lang="en" sz="1000" i="1"/>
              <a:t>Cell Systems</a:t>
            </a:r>
            <a:r>
              <a:rPr lang="en" sz="1000"/>
              <a:t> 2019,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Daniel Spakowicz, Shaoke Lou </a:t>
            </a:r>
            <a:r>
              <a:rPr lang="en" sz="1000" i="1">
                <a:solidFill>
                  <a:srgbClr val="222222"/>
                </a:solidFill>
                <a:highlight>
                  <a:schemeClr val="lt1"/>
                </a:highlight>
              </a:rPr>
              <a:t>et al.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bioRXiV 2019 (</a:t>
            </a:r>
            <a:r>
              <a:rPr lang="en" sz="1000" i="1">
                <a:solidFill>
                  <a:srgbClr val="222222"/>
                </a:solidFill>
                <a:highlight>
                  <a:schemeClr val="lt1"/>
                </a:highlight>
              </a:rPr>
              <a:t>Genome Biology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2020 </a:t>
            </a:r>
            <a:r>
              <a:rPr lang="en" sz="1000" i="1">
                <a:solidFill>
                  <a:srgbClr val="222222"/>
                </a:solidFill>
                <a:highlight>
                  <a:schemeClr val="lt1"/>
                </a:highlight>
              </a:rPr>
              <a:t>in press)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39" name="Google Shape;2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2530400" y="509250"/>
            <a:ext cx="21789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exceRpt pipeline</a:t>
            </a:r>
            <a:endParaRPr sz="2000"/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00" y="995650"/>
            <a:ext cx="1421400" cy="8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-182950" y="3314213"/>
            <a:ext cx="26259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COVID-19 patient sample</a:t>
            </a:r>
            <a:endParaRPr sz="1800"/>
          </a:p>
        </p:txBody>
      </p:sp>
      <p:sp>
        <p:nvSpPr>
          <p:cNvPr id="243" name="Google Shape;243;p24"/>
          <p:cNvSpPr/>
          <p:nvPr/>
        </p:nvSpPr>
        <p:spPr>
          <a:xfrm>
            <a:off x="2097625" y="1817150"/>
            <a:ext cx="456600" cy="24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24"/>
          <p:cNvPicPr preferRelativeResize="0"/>
          <p:nvPr/>
        </p:nvPicPr>
        <p:blipFill rotWithShape="1">
          <a:blip r:embed="rId6">
            <a:alphaModFix/>
          </a:blip>
          <a:srcRect r="36980"/>
          <a:stretch/>
        </p:blipFill>
        <p:spPr>
          <a:xfrm>
            <a:off x="311700" y="2264338"/>
            <a:ext cx="1864798" cy="9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-68850" y="1795488"/>
            <a:ext cx="26259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+</a:t>
            </a:r>
            <a:endParaRPr sz="1800"/>
          </a:p>
        </p:txBody>
      </p:sp>
      <p:sp>
        <p:nvSpPr>
          <p:cNvPr id="246" name="Google Shape;246;p24"/>
          <p:cNvSpPr/>
          <p:nvPr/>
        </p:nvSpPr>
        <p:spPr>
          <a:xfrm>
            <a:off x="4774275" y="1848500"/>
            <a:ext cx="456600" cy="24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2018650" y="4718288"/>
            <a:ext cx="26259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48" name="Google Shape;248;p24"/>
          <p:cNvSpPr txBox="1"/>
          <p:nvPr/>
        </p:nvSpPr>
        <p:spPr>
          <a:xfrm>
            <a:off x="5370225" y="978800"/>
            <a:ext cx="2441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single cell RNA-Seq</a:t>
            </a:r>
            <a:endParaRPr sz="2000"/>
          </a:p>
        </p:txBody>
      </p:sp>
      <p:sp>
        <p:nvSpPr>
          <p:cNvPr id="249" name="Google Shape;249;p24"/>
          <p:cNvSpPr txBox="1">
            <a:spLocks noGrp="1"/>
          </p:cNvSpPr>
          <p:nvPr>
            <p:ph type="body" idx="1"/>
          </p:nvPr>
        </p:nvSpPr>
        <p:spPr>
          <a:xfrm>
            <a:off x="4289100" y="4838800"/>
            <a:ext cx="4854900" cy="3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Michael Rutenberg Schoenberg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50" name="Google Shape;250;p24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>
            <a:spLocks noGrp="1"/>
          </p:cNvSpPr>
          <p:nvPr>
            <p:ph type="body" idx="1"/>
          </p:nvPr>
        </p:nvSpPr>
        <p:spPr>
          <a:xfrm>
            <a:off x="4124788" y="4788500"/>
            <a:ext cx="48549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Shaoke Lou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269250" y="261100"/>
            <a:ext cx="87585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Adapting a machine learning framework for linking microbes to genes in asthma to find SARS-CoV-2 - human gene linkages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57" name="Google Shape;2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25" y="1156538"/>
            <a:ext cx="64389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50" y="2571750"/>
            <a:ext cx="3975250" cy="2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825" y="2613025"/>
            <a:ext cx="4697401" cy="181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3389325" y="4686700"/>
            <a:ext cx="29997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Collaboration with Prof. Geoffrey Chupp</a:t>
            </a:r>
            <a:endParaRPr sz="1200"/>
          </a:p>
        </p:txBody>
      </p:sp>
      <p:sp>
        <p:nvSpPr>
          <p:cNvPr id="261" name="Google Shape;261;p25"/>
          <p:cNvSpPr txBox="1"/>
          <p:nvPr/>
        </p:nvSpPr>
        <p:spPr>
          <a:xfrm>
            <a:off x="6898125" y="1286525"/>
            <a:ext cx="22143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Use ExceRpt to discover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Exogenous RNAs </a:t>
            </a:r>
            <a:endParaRPr sz="1000"/>
          </a:p>
        </p:txBody>
      </p:sp>
      <p:sp>
        <p:nvSpPr>
          <p:cNvPr id="262" name="Google Shape;262;p25"/>
          <p:cNvSpPr/>
          <p:nvPr/>
        </p:nvSpPr>
        <p:spPr>
          <a:xfrm rot="-2695082">
            <a:off x="5722160" y="2617839"/>
            <a:ext cx="148280" cy="282984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4968250" y="4270325"/>
            <a:ext cx="46974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Microbe-gene links identified by LDA-Link framework</a:t>
            </a:r>
            <a:endParaRPr sz="1200"/>
          </a:p>
        </p:txBody>
      </p:sp>
      <p:sp>
        <p:nvSpPr>
          <p:cNvPr id="264" name="Google Shape;264;p25"/>
          <p:cNvSpPr txBox="1"/>
          <p:nvPr/>
        </p:nvSpPr>
        <p:spPr>
          <a:xfrm>
            <a:off x="-53225" y="4888225"/>
            <a:ext cx="7194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Daniel Spakowicz, Shaoke Lou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et al.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bioRXiV 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2019 (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Genome Biology 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2020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in press)</a:t>
            </a:r>
            <a:endParaRPr sz="1000"/>
          </a:p>
        </p:txBody>
      </p:sp>
      <p:sp>
        <p:nvSpPr>
          <p:cNvPr id="265" name="Google Shape;265;p25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3" name="Google Shape;89;p16">
            <a:extLst>
              <a:ext uri="{FF2B5EF4-FFF2-40B4-BE49-F238E27FC236}">
                <a16:creationId xmlns:a16="http://schemas.microsoft.com/office/drawing/2014/main" id="{AF7BE77E-9A13-A747-A138-CCDB28DBBF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190250" y="186650"/>
            <a:ext cx="8843100" cy="7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Adapting </a:t>
            </a:r>
            <a:r>
              <a:rPr lang="en" sz="2400">
                <a:solidFill>
                  <a:srgbClr val="000000"/>
                </a:solidFill>
              </a:rPr>
              <a:t>work on biomedical data privacy &amp; security</a:t>
            </a:r>
            <a:r>
              <a:rPr lang="en" sz="2400"/>
              <a:t> for </a:t>
            </a:r>
            <a:r>
              <a:rPr lang="en" sz="2400">
                <a:solidFill>
                  <a:srgbClr val="000000"/>
                </a:solidFill>
              </a:rPr>
              <a:t>COVID-19 contact tracing</a:t>
            </a:r>
            <a:r>
              <a:rPr lang="en" sz="2400"/>
              <a:t> </a:t>
            </a:r>
            <a:endParaRPr sz="1500"/>
          </a:p>
        </p:txBody>
      </p:sp>
      <p:pic>
        <p:nvPicPr>
          <p:cNvPr id="271" name="Google Shape;2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687" y="1151362"/>
            <a:ext cx="3713199" cy="11717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200" y="1324087"/>
            <a:ext cx="3661501" cy="16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5962" y="2094038"/>
            <a:ext cx="1195225" cy="3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/>
          <p:nvPr/>
        </p:nvSpPr>
        <p:spPr>
          <a:xfrm>
            <a:off x="0" y="4358525"/>
            <a:ext cx="8131500" cy="1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 Gursoy, P Emani, O Jolanki, C Brannon, A Harmanci, S Strattan, A Miranker, M Gerstein, Biorxiv, </a:t>
            </a:r>
            <a:r>
              <a:rPr lang="en" sz="600">
                <a:solidFill>
                  <a:srgbClr val="333333"/>
                </a:solidFill>
              </a:rPr>
              <a:t>doi:</a:t>
            </a:r>
            <a:r>
              <a:rPr lang="en" sz="6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6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https://doi.org/10.1101/345074</a:t>
            </a: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 Gursoy, R Bjornson, M Green and M Gerstein, BMC Medical Genomics</a:t>
            </a: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 Gursoy*, C Brannon*, and M Gerstein, BiorXiv, </a:t>
            </a:r>
            <a:r>
              <a:rPr lang="en" sz="600">
                <a:solidFill>
                  <a:srgbClr val="333333"/>
                </a:solidFill>
              </a:rPr>
              <a:t>doi:</a:t>
            </a:r>
            <a:r>
              <a:rPr lang="en" sz="6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6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https://doi.org/10.1101/2019.12.16.878488</a:t>
            </a:r>
            <a:endParaRPr sz="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 Gursoy, C Brannon, S Wagner, and M Gerstein, BiorXiv, </a:t>
            </a:r>
            <a:r>
              <a:rPr lang="en" sz="600">
                <a:solidFill>
                  <a:srgbClr val="333333"/>
                </a:solidFill>
              </a:rPr>
              <a:t>doi:</a:t>
            </a:r>
            <a:r>
              <a:rPr lang="en" sz="6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" sz="6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https://doi.org/10.1101/2020.03.03.975334</a:t>
            </a:r>
            <a:r>
              <a:rPr lang="en" sz="600"/>
              <a:t> </a:t>
            </a: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 Brannon and G Gursoy, </a:t>
            </a:r>
            <a:r>
              <a:rPr lang="en" sz="600" u="sng">
                <a:solidFill>
                  <a:schemeClr val="hlink"/>
                </a:solidFill>
                <a:hlinkClick r:id="rId9"/>
              </a:rPr>
              <a:t>https://thegccontent.wordpress.com/2020/04/13/a-practical-ethereum-and-multichain-blockchain-tutorial/</a:t>
            </a: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</p:txBody>
      </p:sp>
      <p:sp>
        <p:nvSpPr>
          <p:cNvPr id="275" name="Google Shape;27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9750" y="3068301"/>
            <a:ext cx="4718836" cy="1290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7" name="Google Shape;277;p26"/>
          <p:cNvSpPr txBox="1"/>
          <p:nvPr/>
        </p:nvSpPr>
        <p:spPr>
          <a:xfrm>
            <a:off x="199825" y="2519525"/>
            <a:ext cx="51669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Data </a:t>
            </a:r>
            <a:r>
              <a:rPr lang="en" sz="2200" b="1"/>
              <a:t>Sanitization</a:t>
            </a:r>
            <a:r>
              <a:rPr lang="en" b="1"/>
              <a:t> Techniques for Genome Privacy</a:t>
            </a:r>
            <a:endParaRPr b="1"/>
          </a:p>
        </p:txBody>
      </p:sp>
      <p:pic>
        <p:nvPicPr>
          <p:cNvPr id="278" name="Google Shape;278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80100" y="2663288"/>
            <a:ext cx="1906949" cy="21002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9" name="Google Shape;279;p26"/>
          <p:cNvSpPr txBox="1"/>
          <p:nvPr/>
        </p:nvSpPr>
        <p:spPr>
          <a:xfrm>
            <a:off x="5126100" y="2960000"/>
            <a:ext cx="17100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Decentralized </a:t>
            </a:r>
            <a:r>
              <a:rPr lang="en" sz="2100" b="1"/>
              <a:t>Blockchain</a:t>
            </a:r>
            <a:r>
              <a:rPr lang="en" b="1"/>
              <a:t> solutions for robust storage &amp; query </a:t>
            </a:r>
            <a:endParaRPr b="1"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4124788" y="4788500"/>
            <a:ext cx="48549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Gamze Gursoy and Charlotte Brannon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629000" y="1212213"/>
            <a:ext cx="3162900" cy="10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One of the most effective ways of stopping the spread is via “contact tracing”, but may not work under certain privacy laws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898" y="870300"/>
            <a:ext cx="1696577" cy="10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311700" y="145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us</a:t>
            </a:r>
            <a:endParaRPr/>
          </a:p>
        </p:txBody>
      </p:sp>
      <p:grpSp>
        <p:nvGrpSpPr>
          <p:cNvPr id="289" name="Google Shape;289;p27"/>
          <p:cNvGrpSpPr/>
          <p:nvPr/>
        </p:nvGrpSpPr>
        <p:grpSpPr>
          <a:xfrm>
            <a:off x="535325" y="1095075"/>
            <a:ext cx="2013000" cy="1944900"/>
            <a:chOff x="7100225" y="1813625"/>
            <a:chExt cx="2013000" cy="1944900"/>
          </a:xfrm>
        </p:grpSpPr>
        <p:sp>
          <p:nvSpPr>
            <p:cNvPr id="290" name="Google Shape;290;p27"/>
            <p:cNvSpPr/>
            <p:nvPr/>
          </p:nvSpPr>
          <p:spPr>
            <a:xfrm>
              <a:off x="7155125" y="1813625"/>
              <a:ext cx="1903200" cy="1944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 txBox="1"/>
            <p:nvPr/>
          </p:nvSpPr>
          <p:spPr>
            <a:xfrm>
              <a:off x="7100225" y="1912775"/>
              <a:ext cx="2013000" cy="17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3000"/>
              </a:br>
              <a:r>
                <a:rPr lang="en" sz="3000"/>
                <a:t>COVID-19 Data</a:t>
              </a:r>
              <a:endParaRPr sz="3000"/>
            </a:p>
          </p:txBody>
        </p:sp>
      </p:grpSp>
      <p:sp>
        <p:nvSpPr>
          <p:cNvPr id="292" name="Google Shape;292;p27"/>
          <p:cNvSpPr txBox="1"/>
          <p:nvPr/>
        </p:nvSpPr>
        <p:spPr>
          <a:xfrm>
            <a:off x="311700" y="3148625"/>
            <a:ext cx="2381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Data analysis +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Integration</a:t>
            </a:r>
            <a:endParaRPr sz="2400"/>
          </a:p>
        </p:txBody>
      </p:sp>
      <p:sp>
        <p:nvSpPr>
          <p:cNvPr id="293" name="Google Shape;293;p27"/>
          <p:cNvSpPr txBox="1"/>
          <p:nvPr/>
        </p:nvSpPr>
        <p:spPr>
          <a:xfrm>
            <a:off x="3419750" y="3217375"/>
            <a:ext cx="2381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Biological Expertise</a:t>
            </a:r>
            <a:endParaRPr sz="2400"/>
          </a:p>
        </p:txBody>
      </p:sp>
      <p:sp>
        <p:nvSpPr>
          <p:cNvPr id="294" name="Google Shape;294;p27"/>
          <p:cNvSpPr txBox="1"/>
          <p:nvPr/>
        </p:nvSpPr>
        <p:spPr>
          <a:xfrm>
            <a:off x="6450600" y="3217375"/>
            <a:ext cx="2381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Analysis ideas</a:t>
            </a:r>
            <a:endParaRPr sz="2400"/>
          </a:p>
        </p:txBody>
      </p:sp>
      <p:pic>
        <p:nvPicPr>
          <p:cNvPr id="295" name="Google Shape;2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850" y="865325"/>
            <a:ext cx="1939201" cy="20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375" y="1095077"/>
            <a:ext cx="777175" cy="108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7725" y="2215183"/>
            <a:ext cx="710200" cy="101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/>
          <p:cNvPicPr preferRelativeResize="0"/>
          <p:nvPr/>
        </p:nvPicPr>
        <p:blipFill rotWithShape="1">
          <a:blip r:embed="rId7">
            <a:alphaModFix/>
          </a:blip>
          <a:srcRect l="49279" t="9663" b="30168"/>
          <a:stretch/>
        </p:blipFill>
        <p:spPr>
          <a:xfrm>
            <a:off x="4664758" y="1888250"/>
            <a:ext cx="91082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 rotWithShape="1">
          <a:blip r:embed="rId7">
            <a:alphaModFix/>
          </a:blip>
          <a:srcRect t="13508" r="50823" b="30229"/>
          <a:stretch/>
        </p:blipFill>
        <p:spPr>
          <a:xfrm>
            <a:off x="4607549" y="2603391"/>
            <a:ext cx="1025238" cy="6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01" name="Google Shape;301;p27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719E6-2F72-8741-9855-CB8BD6E0E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Google Shape;288;p27">
            <a:extLst>
              <a:ext uri="{FF2B5EF4-FFF2-40B4-BE49-F238E27FC236}">
                <a16:creationId xmlns:a16="http://schemas.microsoft.com/office/drawing/2014/main" id="{48B894A5-9AF5-7241-A646-FF97EDCF4150}"/>
              </a:ext>
            </a:extLst>
          </p:cNvPr>
          <p:cNvSpPr txBox="1">
            <a:spLocks/>
          </p:cNvSpPr>
          <p:nvPr/>
        </p:nvSpPr>
        <p:spPr>
          <a:xfrm>
            <a:off x="239425" y="3516336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1600"/>
              </a:spcAft>
              <a:buFont typeface="Arial"/>
              <a:buNone/>
            </a:pPr>
            <a:br>
              <a:rPr lang="en-US" sz="3000"/>
            </a:br>
            <a:r>
              <a:rPr lang="en-US" sz="3000"/>
              <a:t>michael.rutenbergschoenberg@yale.edu &amp; mark@gersteinlab.org</a:t>
            </a:r>
            <a:endParaRPr lang="en-US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11BD5A-EFE1-5F4B-B550-534FAD15BCF2}"/>
              </a:ext>
            </a:extLst>
          </p:cNvPr>
          <p:cNvSpPr txBox="1"/>
          <p:nvPr/>
        </p:nvSpPr>
        <p:spPr>
          <a:xfrm>
            <a:off x="-65601" y="4841954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00" dirty="0"/>
              <a:t>Photo credits:</a:t>
            </a:r>
            <a:endParaRPr lang="en-US" sz="400" u="sng" dirty="0">
              <a:solidFill>
                <a:schemeClr val="hlink"/>
              </a:solidFill>
              <a:hlinkClick r:id="" action="ppaction://noaction"/>
            </a:endParaRPr>
          </a:p>
          <a:p>
            <a:r>
              <a:rPr lang="en-US" sz="400" u="sng" dirty="0">
                <a:solidFill>
                  <a:schemeClr val="hlink"/>
                </a:solidFill>
                <a:hlinkClick r:id="" action="ppaction://noaction"/>
              </a:rPr>
              <a:t>https://pixabay.com/vectors/cartoon-icon-light-bulb-symbol-1294877/</a:t>
            </a:r>
            <a:endParaRPr lang="en-US" sz="400" u="sng" dirty="0">
              <a:solidFill>
                <a:schemeClr val="hlink"/>
              </a:solidFill>
            </a:endParaRPr>
          </a:p>
          <a:p>
            <a:r>
              <a:rPr lang="en" sz="400" u="sng" dirty="0">
                <a:solidFill>
                  <a:schemeClr val="hlink"/>
                </a:solidFill>
                <a:hlinkClick r:id="rId8"/>
              </a:rPr>
              <a:t>https://www.massgeneral.org/news/coronavirus/treatment-guidance</a:t>
            </a:r>
            <a:endParaRPr lang="en" sz="400" u="sng" dirty="0">
              <a:solidFill>
                <a:schemeClr val="hlink"/>
              </a:solidFill>
            </a:endParaRPr>
          </a:p>
          <a:p>
            <a:r>
              <a:rPr lang="en-US" sz="400" dirty="0">
                <a:hlinkClick r:id="rId9"/>
              </a:rPr>
              <a:t>https://gisaid.org</a:t>
            </a:r>
            <a:endParaRPr lang="en-US" sz="400" dirty="0"/>
          </a:p>
          <a:p>
            <a:endParaRPr lang="en-US" sz="400" dirty="0"/>
          </a:p>
          <a:p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8"/>
          <p:cNvPicPr preferRelativeResize="0"/>
          <p:nvPr/>
        </p:nvPicPr>
        <p:blipFill rotWithShape="1">
          <a:blip r:embed="rId3">
            <a:alphaModFix/>
          </a:blip>
          <a:srcRect l="52994" t="33661" r="23066" b="58936"/>
          <a:stretch/>
        </p:blipFill>
        <p:spPr>
          <a:xfrm>
            <a:off x="7913143" y="1791150"/>
            <a:ext cx="759731" cy="1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we’re particularly interested in </a:t>
            </a:r>
            <a:endParaRPr/>
          </a:p>
        </p:txBody>
      </p:sp>
      <p:pic>
        <p:nvPicPr>
          <p:cNvPr id="308" name="Google Shape;3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853" y="1687951"/>
            <a:ext cx="788985" cy="12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9652" y="1687955"/>
            <a:ext cx="503186" cy="5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 txBox="1"/>
          <p:nvPr/>
        </p:nvSpPr>
        <p:spPr>
          <a:xfrm>
            <a:off x="5747500" y="2795925"/>
            <a:ext cx="23817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Biosensors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443675" y="4188600"/>
            <a:ext cx="35931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Matched Host + Virus Samples</a:t>
            </a:r>
            <a:endParaRPr sz="2400" b="1"/>
          </a:p>
        </p:txBody>
      </p:sp>
      <p:pic>
        <p:nvPicPr>
          <p:cNvPr id="312" name="Google Shape;312;p28"/>
          <p:cNvPicPr preferRelativeResize="0"/>
          <p:nvPr/>
        </p:nvPicPr>
        <p:blipFill rotWithShape="1">
          <a:blip r:embed="rId6">
            <a:alphaModFix/>
          </a:blip>
          <a:srcRect l="6945" r="4117"/>
          <a:stretch/>
        </p:blipFill>
        <p:spPr>
          <a:xfrm>
            <a:off x="2491239" y="1098387"/>
            <a:ext cx="1890235" cy="15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8"/>
          <p:cNvSpPr txBox="1"/>
          <p:nvPr/>
        </p:nvSpPr>
        <p:spPr>
          <a:xfrm>
            <a:off x="-12500" y="4910700"/>
            <a:ext cx="26259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Liao </a:t>
            </a:r>
            <a:r>
              <a:rPr lang="en" sz="800" i="1"/>
              <a:t>et al</a:t>
            </a:r>
            <a:r>
              <a:rPr lang="en" sz="800"/>
              <a:t>. medRXiv 2020 </a:t>
            </a:r>
            <a:endParaRPr sz="800"/>
          </a:p>
        </p:txBody>
      </p:sp>
      <p:pic>
        <p:nvPicPr>
          <p:cNvPr id="314" name="Google Shape;31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1864" y="1273725"/>
            <a:ext cx="629961" cy="4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7444525" y="1832075"/>
            <a:ext cx="164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Twitter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mining</a:t>
            </a:r>
            <a:endParaRPr/>
          </a:p>
        </p:txBody>
      </p:sp>
      <p:sp>
        <p:nvSpPr>
          <p:cNvPr id="316" name="Google Shape;316;p28"/>
          <p:cNvSpPr txBox="1"/>
          <p:nvPr/>
        </p:nvSpPr>
        <p:spPr>
          <a:xfrm>
            <a:off x="1220987" y="4924800"/>
            <a:ext cx="2625900" cy="1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https://twitter.com/who/status/1236281806661586946</a:t>
            </a:r>
            <a:endParaRPr sz="800"/>
          </a:p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9">
            <a:alphaModFix/>
          </a:blip>
          <a:srcRect l="48000" b="27995"/>
          <a:stretch/>
        </p:blipFill>
        <p:spPr>
          <a:xfrm>
            <a:off x="7795024" y="2892225"/>
            <a:ext cx="992452" cy="7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/>
        </p:nvSpPr>
        <p:spPr>
          <a:xfrm>
            <a:off x="7397775" y="3471775"/>
            <a:ext cx="17940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Epidemiology/</a:t>
            </a:r>
            <a:br>
              <a:rPr lang="en"/>
            </a:br>
            <a:r>
              <a:rPr lang="en"/>
              <a:t>EHR records</a:t>
            </a:r>
            <a:endParaRPr/>
          </a:p>
        </p:txBody>
      </p:sp>
      <p:sp>
        <p:nvSpPr>
          <p:cNvPr id="319" name="Google Shape;319;p28"/>
          <p:cNvSpPr txBox="1"/>
          <p:nvPr/>
        </p:nvSpPr>
        <p:spPr>
          <a:xfrm>
            <a:off x="3778950" y="4910700"/>
            <a:ext cx="29805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10"/>
              </a:rPr>
              <a:t>https://www.gisaid.org/</a:t>
            </a:r>
            <a:r>
              <a:rPr lang="en" sz="800"/>
              <a:t> Gordon </a:t>
            </a:r>
            <a:r>
              <a:rPr lang="en" sz="800" i="1"/>
              <a:t>et al. bioRXiV </a:t>
            </a:r>
            <a:r>
              <a:rPr lang="en" sz="800"/>
              <a:t>2020</a:t>
            </a:r>
            <a:endParaRPr sz="800"/>
          </a:p>
        </p:txBody>
      </p:sp>
      <p:sp>
        <p:nvSpPr>
          <p:cNvPr id="321" name="Google Shape;321;p28"/>
          <p:cNvSpPr txBox="1"/>
          <p:nvPr/>
        </p:nvSpPr>
        <p:spPr>
          <a:xfrm>
            <a:off x="2446150" y="2576462"/>
            <a:ext cx="19005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22" name="Google Shape;322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9869" y="2201900"/>
            <a:ext cx="1589506" cy="22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1896563" y="2498213"/>
            <a:ext cx="29805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Functional Genomics: </a:t>
            </a:r>
            <a:r>
              <a:rPr lang="en" sz="1600">
                <a:solidFill>
                  <a:schemeClr val="dk1"/>
                </a:solidFill>
              </a:rPr>
              <a:t>Single-cell, </a:t>
            </a:r>
            <a:r>
              <a:rPr lang="en" sz="1600"/>
              <a:t>RNA-Seq, ChIP-Seq, Hi-C, Microbiome, etc.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8"/>
          <p:cNvSpPr txBox="1"/>
          <p:nvPr/>
        </p:nvSpPr>
        <p:spPr>
          <a:xfrm>
            <a:off x="4575188" y="4278950"/>
            <a:ext cx="22419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Cryo-EM &amp; X-ray Structures</a:t>
            </a:r>
            <a:endParaRPr sz="1800"/>
          </a:p>
        </p:txBody>
      </p:sp>
      <p:sp>
        <p:nvSpPr>
          <p:cNvPr id="325" name="Google Shape;325;p28"/>
          <p:cNvSpPr txBox="1"/>
          <p:nvPr/>
        </p:nvSpPr>
        <p:spPr>
          <a:xfrm>
            <a:off x="-458162" y="2125688"/>
            <a:ext cx="29805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Genomes</a:t>
            </a:r>
            <a:endParaRPr sz="2400"/>
          </a:p>
        </p:txBody>
      </p:sp>
      <p:pic>
        <p:nvPicPr>
          <p:cNvPr id="326" name="Google Shape;326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4750" y="997625"/>
            <a:ext cx="1569103" cy="12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-342212" y="3802488"/>
            <a:ext cx="29805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Proteomics + Protein-protein interactions</a:t>
            </a:r>
            <a:endParaRPr/>
          </a:p>
        </p:txBody>
      </p:sp>
      <p:pic>
        <p:nvPicPr>
          <p:cNvPr id="328" name="Google Shape;32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9126" y="2526887"/>
            <a:ext cx="1185962" cy="13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6" name="Google Shape;89;p16">
            <a:extLst>
              <a:ext uri="{FF2B5EF4-FFF2-40B4-BE49-F238E27FC236}">
                <a16:creationId xmlns:a16="http://schemas.microsoft.com/office/drawing/2014/main" id="{75D5C92B-079C-4549-B918-10DE1CD56E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0" y="114200"/>
            <a:ext cx="8520600" cy="69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Importance of molecular data science for COVID-19 research: </a:t>
            </a:r>
            <a:br>
              <a:rPr lang="en" sz="2100"/>
            </a:br>
            <a:r>
              <a:rPr lang="en" sz="2100"/>
              <a:t>"Molecule to molecule combat"</a:t>
            </a:r>
            <a:endParaRPr sz="21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90525" y="744575"/>
            <a:ext cx="8520600" cy="408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46495" r="89441"/>
          <a:stretch/>
        </p:blipFill>
        <p:spPr>
          <a:xfrm>
            <a:off x="1484200" y="1365825"/>
            <a:ext cx="7348099" cy="11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46495" r="89441"/>
          <a:stretch/>
        </p:blipFill>
        <p:spPr>
          <a:xfrm>
            <a:off x="1592200" y="3102425"/>
            <a:ext cx="7102701" cy="15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 amt="28000"/>
          </a:blip>
          <a:srcRect l="11390" t="15377" r="1856" b="53663"/>
          <a:stretch/>
        </p:blipFill>
        <p:spPr>
          <a:xfrm>
            <a:off x="1557000" y="1351550"/>
            <a:ext cx="7392076" cy="126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 amt="27000"/>
          </a:blip>
          <a:srcRect l="11389" t="58558" r="5773" b="7771"/>
          <a:stretch/>
        </p:blipFill>
        <p:spPr>
          <a:xfrm>
            <a:off x="1679025" y="3096400"/>
            <a:ext cx="7058526" cy="1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l="13244" t="58772" r="6292" b="33826"/>
          <a:stretch/>
        </p:blipFill>
        <p:spPr>
          <a:xfrm>
            <a:off x="1824200" y="3164050"/>
            <a:ext cx="6855526" cy="3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825" y="36075"/>
            <a:ext cx="699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FF"/>
                </a:solidFill>
              </a:rPr>
              <a:t>Current Lab Research Areas</a:t>
            </a:r>
            <a:r>
              <a:rPr lang="en" sz="2700"/>
              <a:t>, which perhaps could be repurposed </a:t>
            </a:r>
            <a:r>
              <a:rPr lang="en" sz="2700">
                <a:solidFill>
                  <a:srgbClr val="FF0000"/>
                </a:solidFill>
              </a:rPr>
              <a:t>to address COVID-19</a:t>
            </a:r>
            <a:endParaRPr sz="2700">
              <a:solidFill>
                <a:srgbClr val="FF0000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t="22408" r="75102"/>
          <a:stretch/>
        </p:blipFill>
        <p:spPr>
          <a:xfrm>
            <a:off x="7500462" y="1523967"/>
            <a:ext cx="1533226" cy="358368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9862" y="4051650"/>
            <a:ext cx="1394425" cy="109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 r="50775" b="39294"/>
          <a:stretch/>
        </p:blipFill>
        <p:spPr>
          <a:xfrm>
            <a:off x="7657675" y="119650"/>
            <a:ext cx="1174725" cy="12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8975" y="1019650"/>
            <a:ext cx="797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Studying molecular evolution of the human genome &amp; tumor evolution</a:t>
            </a:r>
            <a:r>
              <a:rPr lang="en" sz="1500"/>
              <a:t> =&gt;</a:t>
            </a:r>
            <a:r>
              <a:rPr lang="en" sz="1500">
                <a:solidFill>
                  <a:srgbClr val="FF0000"/>
                </a:solidFill>
              </a:rPr>
              <a:t> </a:t>
            </a:r>
            <a:br>
              <a:rPr lang="en" sz="1500">
                <a:solidFill>
                  <a:srgbClr val="FF0000"/>
                </a:solidFill>
              </a:rPr>
            </a:br>
            <a:r>
              <a:rPr lang="en" sz="1500">
                <a:solidFill>
                  <a:srgbClr val="FF0000"/>
                </a:solidFill>
              </a:rPr>
              <a:t>Evolutionary analysis of the SARS-CoV-2 genome </a:t>
            </a:r>
            <a:endParaRPr sz="1500">
              <a:solidFill>
                <a:srgbClr val="FF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Analysis of macromolecular structures &amp; cryo-EM images </a:t>
            </a:r>
            <a:r>
              <a:rPr lang="en" sz="1500"/>
              <a:t>=&gt; </a:t>
            </a:r>
            <a:br>
              <a:rPr lang="en" sz="1500"/>
            </a:br>
            <a:r>
              <a:rPr lang="en" sz="1500">
                <a:solidFill>
                  <a:srgbClr val="FF0000"/>
                </a:solidFill>
              </a:rPr>
              <a:t>Deep learning evaluation of variants in SARS-CoV-2 host protein structures </a:t>
            </a:r>
            <a:endParaRPr sz="1500">
              <a:solidFill>
                <a:srgbClr val="FF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Studying personal genomics &amp; neurogenomics </a:t>
            </a:r>
            <a:r>
              <a:rPr lang="en" sz="1500"/>
              <a:t>=&gt; </a:t>
            </a:r>
            <a:br>
              <a:rPr lang="en" sz="1500"/>
            </a:br>
            <a:r>
              <a:rPr lang="en" sz="1500">
                <a:solidFill>
                  <a:srgbClr val="FF0000"/>
                </a:solidFill>
              </a:rPr>
              <a:t>How human variation relates to SARS-CoV-2 host proteins &amp; host response</a:t>
            </a:r>
            <a:endParaRPr sz="1500">
              <a:solidFill>
                <a:srgbClr val="FF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Analysis of RNA-seq, ChIP-seq, Hi-C &amp; Single-cell seq.</a:t>
            </a:r>
            <a:r>
              <a:rPr lang="en" sz="1500"/>
              <a:t> =&gt; </a:t>
            </a:r>
            <a:br>
              <a:rPr lang="en" sz="1500"/>
            </a:br>
            <a:r>
              <a:rPr lang="en" sz="1500">
                <a:solidFill>
                  <a:srgbClr val="FF0000"/>
                </a:solidFill>
              </a:rPr>
              <a:t>Studying the host response to virus with functional genomics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Analysis of molecular networks &amp; machine learning models for gene interactions</a:t>
            </a:r>
            <a:r>
              <a:rPr lang="en" sz="1500"/>
              <a:t> =&gt; </a:t>
            </a:r>
            <a:br>
              <a:rPr lang="en" sz="1500"/>
            </a:br>
            <a:r>
              <a:rPr lang="en" sz="1500">
                <a:solidFill>
                  <a:srgbClr val="FF0000"/>
                </a:solidFill>
              </a:rPr>
              <a:t>Predicting</a:t>
            </a:r>
            <a:r>
              <a:rPr lang="en" sz="1500"/>
              <a:t> </a:t>
            </a:r>
            <a:r>
              <a:rPr lang="en" sz="1500">
                <a:solidFill>
                  <a:srgbClr val="FF0000"/>
                </a:solidFill>
              </a:rPr>
              <a:t>host-virus interactions</a:t>
            </a:r>
            <a:endParaRPr sz="1500">
              <a:solidFill>
                <a:srgbClr val="FF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0000FF"/>
                </a:solidFill>
              </a:rPr>
              <a:t>Studying genomic privacy &amp; security</a:t>
            </a:r>
            <a:r>
              <a:rPr lang="en" sz="1500"/>
              <a:t>  =&gt; </a:t>
            </a:r>
            <a:br>
              <a:rPr lang="en" sz="1500"/>
            </a:br>
            <a:r>
              <a:rPr lang="en" sz="1500">
                <a:solidFill>
                  <a:srgbClr val="FF0000"/>
                </a:solidFill>
              </a:rPr>
              <a:t>Developing contact tracing approaches with</a:t>
            </a:r>
            <a:r>
              <a:rPr lang="en" sz="1500"/>
              <a:t> </a:t>
            </a:r>
            <a:r>
              <a:rPr lang="en" sz="1500">
                <a:solidFill>
                  <a:srgbClr val="FF0000"/>
                </a:solidFill>
              </a:rPr>
              <a:t>blockchain &amp; data sanitization 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Tool development &amp; large dataset expertise</a:t>
            </a:r>
            <a:endParaRPr sz="15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sp>
        <p:nvSpPr>
          <p:cNvPr id="9" name="Google Shape;89;p16">
            <a:extLst>
              <a:ext uri="{FF2B5EF4-FFF2-40B4-BE49-F238E27FC236}">
                <a16:creationId xmlns:a16="http://schemas.microsoft.com/office/drawing/2014/main" id="{9C6D909C-F331-6B4D-9A91-D2BF4B788FF9}"/>
              </a:ext>
            </a:extLst>
          </p:cNvPr>
          <p:cNvSpPr txBox="1">
            <a:spLocks/>
          </p:cNvSpPr>
          <p:nvPr/>
        </p:nvSpPr>
        <p:spPr>
          <a:xfrm>
            <a:off x="8445396" y="468742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3579750" y="743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Postdocs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Christopher Cameron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Garrett Ash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Kun Xiong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*Leonidas Salichos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Timur Galeev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Declan Clarke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Donghoon Lee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Grad Students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Hussein Mohsen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Jiahao Gao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Tianxiao Li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William Meyerson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Xiaotong Li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*Jason J. Liu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6296400" y="743750"/>
            <a:ext cx="32817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Collaborators on COVID-19 and related research</a:t>
            </a:r>
            <a:br>
              <a:rPr lang="en" i="1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*Yong Xiong (Yale)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*Dan Spakowicz (Ohio State)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*Bian Li (Vanderbilt)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*Geoff Chupp Lab (Yale)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*Rob Bjornson (Yale)</a:t>
            </a:r>
            <a:br>
              <a:rPr lang="en">
                <a:solidFill>
                  <a:schemeClr val="dk1"/>
                </a:solidFill>
              </a:rPr>
            </a:br>
            <a:r>
              <a:rPr lang="en" sz="1600" i="1"/>
              <a:t>Consortia</a:t>
            </a:r>
            <a:br>
              <a:rPr lang="en" sz="1600" i="1"/>
            </a:br>
            <a:br>
              <a:rPr lang="en" sz="600" i="1"/>
            </a:br>
            <a:r>
              <a:rPr lang="en" sz="1800"/>
              <a:t>ENCODE</a:t>
            </a:r>
            <a:br>
              <a:rPr lang="en" sz="1800"/>
            </a:br>
            <a:br>
              <a:rPr lang="en" sz="600"/>
            </a:br>
            <a:r>
              <a:rPr lang="en" sz="1800"/>
              <a:t>PsychENCODE</a:t>
            </a:r>
            <a:br>
              <a:rPr lang="en" sz="1800"/>
            </a:br>
            <a:br>
              <a:rPr lang="en" sz="600"/>
            </a:br>
            <a:r>
              <a:rPr lang="en" sz="1800"/>
              <a:t>PCAWG</a:t>
            </a:r>
            <a:br>
              <a:rPr lang="en" sz="1800"/>
            </a:br>
            <a:br>
              <a:rPr lang="en" sz="600"/>
            </a:br>
            <a:r>
              <a:rPr lang="en" sz="1800"/>
              <a:t>ExRNA </a:t>
            </a:r>
            <a:br>
              <a:rPr lang="en" sz="1800"/>
            </a:br>
            <a:br>
              <a:rPr lang="en" sz="600"/>
            </a:br>
            <a:r>
              <a:rPr lang="en" sz="1800"/>
              <a:t>1000 Genomes</a:t>
            </a:r>
            <a:br>
              <a:rPr lang="en"/>
            </a:br>
            <a:endParaRPr/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238600" y="743750"/>
            <a:ext cx="304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rgbClr val="000000"/>
                </a:solidFill>
              </a:rPr>
              <a:t>COVID-19 subgroup</a:t>
            </a:r>
            <a:br>
              <a:rPr lang="en" sz="1400" i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Michael Rutenberg Schoenberg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Prashant Emani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Yucheng Yang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Shaoke Lou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Gamze Gursoy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Charlotte Brannon</a:t>
            </a: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i="1">
                <a:solidFill>
                  <a:schemeClr val="dk1"/>
                </a:solidFill>
              </a:rPr>
              <a:t>(Assoc.) Research Scientists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Fabio Navarro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*Jing Zhang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Jinrui Xu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*Joel Rozowsky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Jonathan Warrell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Sushant Kumar</a:t>
            </a:r>
            <a:br>
              <a:rPr lang="en" sz="1400">
                <a:solidFill>
                  <a:srgbClr val="000000"/>
                </a:solidFill>
              </a:rPr>
            </a:br>
            <a:br>
              <a:rPr lang="en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-75" y="21642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People in the Gerstein Lab + Collaborations related to COVID-19 </a:t>
            </a:r>
            <a:endParaRPr sz="240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324" y="4166438"/>
            <a:ext cx="278751" cy="3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r="9844"/>
          <a:stretch/>
        </p:blipFill>
        <p:spPr>
          <a:xfrm>
            <a:off x="5808348" y="3357763"/>
            <a:ext cx="548700" cy="3588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0" y="4684550"/>
            <a:ext cx="30840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Contributed to today’s presentation  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 </a:t>
            </a:r>
            <a:r>
              <a:rPr lang="en" sz="1100"/>
              <a:t>* Contributed prior work relevant to COVID-19</a:t>
            </a:r>
            <a:endParaRPr sz="1100"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5">
            <a:alphaModFix/>
          </a:blip>
          <a:srcRect t="20075" b="19817"/>
          <a:stretch/>
        </p:blipFill>
        <p:spPr>
          <a:xfrm>
            <a:off x="5808350" y="2919925"/>
            <a:ext cx="548700" cy="32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5154" y="4609849"/>
            <a:ext cx="731895" cy="3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7">
            <a:alphaModFix/>
          </a:blip>
          <a:srcRect l="5312" t="2865" r="54894" b="6743"/>
          <a:stretch/>
        </p:blipFill>
        <p:spPr>
          <a:xfrm>
            <a:off x="5943325" y="3806687"/>
            <a:ext cx="278751" cy="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3493" b="45450"/>
          <a:stretch/>
        </p:blipFill>
        <p:spPr>
          <a:xfrm>
            <a:off x="655898" y="3303400"/>
            <a:ext cx="2309677" cy="15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925" y="1231150"/>
            <a:ext cx="2755562" cy="2927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0" y="2062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Variation &amp; Evolution of Coronavirus Sequences </a:t>
            </a:r>
            <a:endParaRPr sz="240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6787200" y="978975"/>
            <a:ext cx="2242800" cy="30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Goals for RNA alignment: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Establish evolution through mutational “distance” - Phylogenetic Analysis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 b="1" i="1"/>
              <a:t>Q. Did viral strains recombine when geographically co-located?</a:t>
            </a:r>
            <a:endParaRPr sz="1400" b="1" i="1"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7925" y="1181925"/>
            <a:ext cx="2689401" cy="287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3658600" y="4158650"/>
            <a:ext cx="485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Generated Resources:</a:t>
            </a:r>
            <a:r>
              <a:rPr lang="en" sz="1200"/>
              <a:t> Fasta files, VCF file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Data Sources: GISAID, NCBI VIRUS</a:t>
            </a:r>
            <a:endParaRPr sz="1200"/>
          </a:p>
        </p:txBody>
      </p:sp>
      <p:sp>
        <p:nvSpPr>
          <p:cNvPr id="128" name="Google Shape;128;p18"/>
          <p:cNvSpPr txBox="1"/>
          <p:nvPr/>
        </p:nvSpPr>
        <p:spPr>
          <a:xfrm>
            <a:off x="2685025" y="4663225"/>
            <a:ext cx="302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www.gisaid.org</a:t>
            </a:r>
            <a:r>
              <a:rPr lang="en" sz="800"/>
              <a:t> </a:t>
            </a:r>
            <a:r>
              <a:rPr lang="en" sz="800" u="sng">
                <a:solidFill>
                  <a:schemeClr val="hlink"/>
                </a:solidFill>
                <a:hlinkClick r:id="rId7"/>
              </a:rPr>
              <a:t>https://www.ncbi.nlm.nih.gov/labs/virus/vssi/#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https://www.scientificamerican.com/article/the-real-life-of-</a:t>
            </a:r>
            <a:br>
              <a:rPr lang="en" sz="800" u="sng">
                <a:solidFill>
                  <a:schemeClr val="hlink"/>
                </a:solidFill>
                <a:hlinkClick r:id="rId8"/>
              </a:rPr>
            </a:br>
            <a:r>
              <a:rPr lang="en" sz="800" u="sng">
                <a:solidFill>
                  <a:schemeClr val="hlink"/>
                </a:solidFill>
                <a:hlinkClick r:id="rId8"/>
              </a:rPr>
              <a:t>pseudoge/</a:t>
            </a:r>
            <a:endParaRPr sz="800"/>
          </a:p>
        </p:txBody>
      </p:sp>
      <p:sp>
        <p:nvSpPr>
          <p:cNvPr id="129" name="Google Shape;129;p18"/>
          <p:cNvSpPr txBox="1"/>
          <p:nvPr/>
        </p:nvSpPr>
        <p:spPr>
          <a:xfrm>
            <a:off x="159300" y="987900"/>
            <a:ext cx="3412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Previous work: Genome &amp; Tumor evolution</a:t>
            </a:r>
            <a:endParaRPr sz="180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-76200" y="4731350"/>
            <a:ext cx="4854900" cy="30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Salichos </a:t>
            </a:r>
            <a:r>
              <a:rPr lang="en" sz="1000" i="1"/>
              <a:t>et al</a:t>
            </a:r>
            <a:r>
              <a:rPr lang="en" sz="1000"/>
              <a:t>. </a:t>
            </a:r>
            <a:r>
              <a:rPr lang="en" sz="1000" i="1"/>
              <a:t>Nat. Comm. </a:t>
            </a:r>
            <a:r>
              <a:rPr lang="en" sz="1000"/>
              <a:t>2020</a:t>
            </a:r>
            <a:br>
              <a:rPr lang="en" sz="1000"/>
            </a:br>
            <a:r>
              <a:rPr lang="en" sz="1000"/>
              <a:t>Sisu </a:t>
            </a:r>
            <a:r>
              <a:rPr lang="en" sz="1000" i="1"/>
              <a:t>et al.</a:t>
            </a:r>
            <a:r>
              <a:rPr lang="en" sz="1000"/>
              <a:t> </a:t>
            </a:r>
            <a:r>
              <a:rPr lang="en" sz="1000" i="1"/>
              <a:t>bioRXiv</a:t>
            </a:r>
            <a:r>
              <a:rPr lang="en" sz="1000"/>
              <a:t> 2019, Sisu </a:t>
            </a:r>
            <a:r>
              <a:rPr lang="en" sz="1000" i="1"/>
              <a:t>et al. </a:t>
            </a:r>
            <a:r>
              <a:rPr lang="en" sz="1000"/>
              <a:t>2014 </a:t>
            </a:r>
            <a:r>
              <a:rPr lang="en" sz="1000" i="1"/>
              <a:t>PNAS</a:t>
            </a:r>
            <a:endParaRPr sz="1000" i="1"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5397050" y="4831375"/>
            <a:ext cx="38232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Prashant Emani + Leonidas Salichos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731175" y="835500"/>
            <a:ext cx="3412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Investigation of SARS-CoV-2</a:t>
            </a:r>
            <a:endParaRPr sz="1800"/>
          </a:p>
        </p:txBody>
      </p:sp>
      <p:sp>
        <p:nvSpPr>
          <p:cNvPr id="133" name="Google Shape;133;p18"/>
          <p:cNvSpPr/>
          <p:nvPr/>
        </p:nvSpPr>
        <p:spPr>
          <a:xfrm>
            <a:off x="3665900" y="2608680"/>
            <a:ext cx="548700" cy="34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9">
            <a:alphaModFix/>
          </a:blip>
          <a:srcRect l="12087" r="-3940"/>
          <a:stretch/>
        </p:blipFill>
        <p:spPr>
          <a:xfrm>
            <a:off x="487928" y="1731037"/>
            <a:ext cx="2755550" cy="157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9">
            <a:alphaModFix/>
          </a:blip>
          <a:srcRect l="88372" t="58657" r="1701"/>
          <a:stretch/>
        </p:blipFill>
        <p:spPr>
          <a:xfrm>
            <a:off x="-2024750" y="3079950"/>
            <a:ext cx="548701" cy="115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222175" y="86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 Variation Maps of Coronaviruses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(</a:t>
            </a:r>
            <a:r>
              <a:rPr lang="en" sz="1800">
                <a:solidFill>
                  <a:srgbClr val="FF00FF"/>
                </a:solidFill>
              </a:rPr>
              <a:t>Magenta</a:t>
            </a:r>
            <a:r>
              <a:rPr lang="en" sz="1800"/>
              <a:t>: Variable regions)</a:t>
            </a:r>
            <a:endParaRPr sz="1800"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l="12945" t="-3745"/>
          <a:stretch/>
        </p:blipFill>
        <p:spPr>
          <a:xfrm>
            <a:off x="149250" y="729175"/>
            <a:ext cx="3993350" cy="248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/>
        </p:nvSpPr>
        <p:spPr>
          <a:xfrm>
            <a:off x="92825" y="3156425"/>
            <a:ext cx="45870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SARS-CoV-2 ADP Phosphatase in Complex with AMP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</a:t>
            </a:r>
            <a:r>
              <a:rPr lang="en" i="1">
                <a:solidFill>
                  <a:schemeClr val="dk1"/>
                </a:solidFill>
              </a:rPr>
              <a:t>PDB ID: 6W6Y</a:t>
            </a:r>
            <a:r>
              <a:rPr lang="en">
                <a:solidFill>
                  <a:schemeClr val="dk1"/>
                </a:solidFill>
              </a:rPr>
              <a:t>)</a:t>
            </a:r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4">
            <a:alphaModFix/>
          </a:blip>
          <a:srcRect l="27597" t="-1327" r="30249"/>
          <a:stretch/>
        </p:blipFill>
        <p:spPr>
          <a:xfrm>
            <a:off x="5896275" y="781850"/>
            <a:ext cx="2926073" cy="3675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4954475" y="4387775"/>
            <a:ext cx="386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SARS 3C-like Protease (in dimeric form: green and turquoise monomers) (</a:t>
            </a:r>
            <a:r>
              <a:rPr lang="en" i="1"/>
              <a:t>PDB ID: 4HI3</a:t>
            </a:r>
            <a:r>
              <a:rPr lang="en"/>
              <a:t>)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0" y="3574350"/>
            <a:ext cx="512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Key Questions</a:t>
            </a:r>
            <a:endParaRPr b="1"/>
          </a:p>
          <a:p>
            <a:pPr marL="45720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b="1" i="1"/>
              <a:t>Are certain regions conserved within SARS-CoV-2, or between SARS-CoV-2 and SARS and MERS?</a:t>
            </a:r>
            <a:endParaRPr b="1" i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i="1"/>
              <a:t>Some regions are highly variable: how does the virus cope with frequent variation?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4289100" y="4858725"/>
            <a:ext cx="4854900" cy="3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Prashant Emani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4289100" y="4838800"/>
            <a:ext cx="4854900" cy="31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Michael Rutenberg Schoenberg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275" y="1351653"/>
            <a:ext cx="1195200" cy="171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variants in SARS-CoV-2 for their non-coding RNA properties </a:t>
            </a:r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5533000" y="5265600"/>
            <a:ext cx="42603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Goals:</a:t>
            </a:r>
            <a:br>
              <a:rPr lang="en" sz="1600" b="1"/>
            </a:br>
            <a:r>
              <a:rPr lang="en" sz="1600"/>
              <a:t>* Evolutionary comparison of SARS-CoV-2 and related coronaviruses to search for more conserved regions</a:t>
            </a:r>
            <a:br>
              <a:rPr lang="en" sz="1600"/>
            </a:br>
            <a:r>
              <a:rPr lang="en" sz="1600"/>
              <a:t>* Comparison of strains of SARS-CoV-2 to predict whether mutations in some strains disrupt these RNA structure elements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600"/>
            </a:br>
            <a:endParaRPr sz="1600"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67950" y="5547250"/>
            <a:ext cx="4452600" cy="18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* SARS-CoV-2 is an RNA virus with conserved structured RNA elements with functions e.g. frameshifting</a:t>
            </a:r>
            <a:br>
              <a:rPr lang="en" sz="1600"/>
            </a:br>
            <a:r>
              <a:rPr lang="en" sz="1600"/>
              <a:t>* Investigate structural differences in these and other regions due to mutations in virus</a:t>
            </a:r>
            <a:endParaRPr sz="1600"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199" y="1213846"/>
            <a:ext cx="2407223" cy="11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6444900" y="2276413"/>
            <a:ext cx="26991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Apply to conserved RNA structure elements in SARS-CoV-2 + search for novel elements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4572000" y="3016975"/>
            <a:ext cx="19989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Frameshifting Element</a:t>
            </a:r>
            <a:br>
              <a:rPr lang="en" sz="1200">
                <a:solidFill>
                  <a:srgbClr val="000000"/>
                </a:solidFill>
              </a:rPr>
            </a:br>
            <a:r>
              <a:rPr lang="en" sz="800">
                <a:solidFill>
                  <a:srgbClr val="000000"/>
                </a:solidFill>
              </a:rPr>
              <a:t>Rangan </a:t>
            </a:r>
            <a:r>
              <a:rPr lang="en" sz="800" i="1">
                <a:solidFill>
                  <a:srgbClr val="000000"/>
                </a:solidFill>
              </a:rPr>
              <a:t>et al. </a:t>
            </a:r>
            <a:r>
              <a:rPr lang="en" sz="800">
                <a:solidFill>
                  <a:srgbClr val="000000"/>
                </a:solidFill>
              </a:rPr>
              <a:t>2020 </a:t>
            </a:r>
            <a:r>
              <a:rPr lang="en" sz="800" i="1">
                <a:solidFill>
                  <a:srgbClr val="000000"/>
                </a:solidFill>
              </a:rPr>
              <a:t>bioRXiV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167950" y="1119550"/>
            <a:ext cx="30654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RADAR: Tool to interpret variants in noncoding RNA elements 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200">
                <a:solidFill>
                  <a:srgbClr val="000000"/>
                </a:solidFill>
              </a:rPr>
            </a:br>
            <a:br>
              <a:rPr lang="en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0" y="4884950"/>
            <a:ext cx="60591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solidFill>
                  <a:srgbClr val="000000"/>
                </a:solidFill>
              </a:rPr>
              <a:t>Zhang J, Liu JL </a:t>
            </a:r>
            <a:r>
              <a:rPr lang="en" sz="900" i="1">
                <a:solidFill>
                  <a:srgbClr val="000000"/>
                </a:solidFill>
              </a:rPr>
              <a:t>et al</a:t>
            </a:r>
            <a:r>
              <a:rPr lang="en" sz="900">
                <a:solidFill>
                  <a:srgbClr val="000000"/>
                </a:solidFill>
              </a:rPr>
              <a:t> </a:t>
            </a:r>
            <a:r>
              <a:rPr lang="en" sz="900" i="1">
                <a:solidFill>
                  <a:srgbClr val="000000"/>
                </a:solidFill>
              </a:rPr>
              <a:t>bioRXiV </a:t>
            </a:r>
            <a:r>
              <a:rPr lang="en" sz="900">
                <a:solidFill>
                  <a:srgbClr val="000000"/>
                </a:solidFill>
              </a:rPr>
              <a:t>2019 (GenomeBiology, 2020, in press)</a:t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588" y="1600450"/>
            <a:ext cx="2946126" cy="22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>
            <a:spLocks noGrp="1"/>
          </p:cNvSpPr>
          <p:nvPr>
            <p:ph type="body" idx="1"/>
          </p:nvPr>
        </p:nvSpPr>
        <p:spPr>
          <a:xfrm>
            <a:off x="4620550" y="1017725"/>
            <a:ext cx="42183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00"/>
                </a:solidFill>
              </a:rPr>
              <a:t>RNA Secondary Structure</a:t>
            </a:r>
            <a:endParaRPr sz="1200" b="1">
              <a:solidFill>
                <a:srgbClr val="000000"/>
              </a:solidFill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body" idx="1"/>
          </p:nvPr>
        </p:nvSpPr>
        <p:spPr>
          <a:xfrm>
            <a:off x="4778175" y="3393625"/>
            <a:ext cx="40608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solidFill>
                  <a:srgbClr val="000000"/>
                </a:solidFill>
              </a:rPr>
              <a:t>Predicted binding to endogenous proteins</a:t>
            </a:r>
            <a:endParaRPr sz="1200" b="1">
              <a:solidFill>
                <a:srgbClr val="000000"/>
              </a:solidFill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053" y="3770651"/>
            <a:ext cx="1026250" cy="6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4727725" y="4358425"/>
            <a:ext cx="19989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motif-breaking or gain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6570900" y="4137025"/>
            <a:ext cx="706200" cy="24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4690" y="3608600"/>
            <a:ext cx="1437610" cy="11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21"/>
          <p:cNvCxnSpPr>
            <a:stCxn id="184" idx="3"/>
            <a:endCxn id="174" idx="1"/>
          </p:cNvCxnSpPr>
          <p:nvPr/>
        </p:nvCxnSpPr>
        <p:spPr>
          <a:xfrm rot="10800000" flipH="1">
            <a:off x="3173713" y="2208188"/>
            <a:ext cx="1726500" cy="49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21"/>
          <p:cNvCxnSpPr>
            <a:stCxn id="184" idx="3"/>
          </p:cNvCxnSpPr>
          <p:nvPr/>
        </p:nvCxnSpPr>
        <p:spPr>
          <a:xfrm>
            <a:off x="3173713" y="2707088"/>
            <a:ext cx="1761000" cy="153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7022250" y="4613900"/>
            <a:ext cx="19989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gain/loss of RNA binding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94" name="Google Shape;194;p21"/>
          <p:cNvSpPr txBox="1">
            <a:spLocks noGrp="1"/>
          </p:cNvSpPr>
          <p:nvPr>
            <p:ph type="body" idx="1"/>
          </p:nvPr>
        </p:nvSpPr>
        <p:spPr>
          <a:xfrm>
            <a:off x="6095475" y="3687700"/>
            <a:ext cx="1542900" cy="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CNN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95" name="Google Shape;195;p21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human population variation relates to cryo-EM structures of host proteins</a:t>
            </a: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00" y="1321725"/>
            <a:ext cx="3835575" cy="30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339138" y="4484500"/>
            <a:ext cx="423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1000 Genome Project Consortium, Nature (‘15); Abyzov et al, Nat Commun (‘15); Chen et al, Nat Commun (‘17); Balasubramanian et al, Nat Commun (‘17)</a:t>
            </a:r>
            <a:endParaRPr sz="900"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150" y="1113225"/>
            <a:ext cx="3171825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8225" y="2662625"/>
            <a:ext cx="2798495" cy="20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 txBox="1"/>
          <p:nvPr/>
        </p:nvSpPr>
        <p:spPr>
          <a:xfrm>
            <a:off x="5189850" y="789125"/>
            <a:ext cx="29724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SARS-CoV-2 encodes 29 proteins</a:t>
            </a:r>
            <a:endParaRPr/>
          </a:p>
        </p:txBody>
      </p:sp>
      <p:sp>
        <p:nvSpPr>
          <p:cNvPr id="207" name="Google Shape;207;p22"/>
          <p:cNvSpPr txBox="1"/>
          <p:nvPr/>
        </p:nvSpPr>
        <p:spPr>
          <a:xfrm>
            <a:off x="1618450" y="4878100"/>
            <a:ext cx="14256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/>
              <a:t>Yan et al. 2020 Science.</a:t>
            </a:r>
            <a:endParaRPr sz="900" i="1"/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1"/>
          </p:nvPr>
        </p:nvSpPr>
        <p:spPr>
          <a:xfrm>
            <a:off x="4277188" y="4788500"/>
            <a:ext cx="48549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Yucheng Yang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09" name="Google Shape;209;p22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4166238" y="4832150"/>
            <a:ext cx="4854900" cy="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Slide: Yucheng Yang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model to predict how variants </a:t>
            </a:r>
            <a:br>
              <a:rPr lang="en"/>
            </a:br>
            <a:r>
              <a:rPr lang="en"/>
              <a:t>impact the stability of host proteins</a:t>
            </a: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75" y="3201625"/>
            <a:ext cx="7615526" cy="16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250" y="1365850"/>
            <a:ext cx="3602719" cy="18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0000" y="1765025"/>
            <a:ext cx="1188389" cy="14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375" y="1373275"/>
            <a:ext cx="1257900" cy="176432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1451000" y="1373275"/>
            <a:ext cx="10611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RBD-ACE2 complex</a:t>
            </a:r>
            <a:endParaRPr sz="1200"/>
          </a:p>
        </p:txBody>
      </p:sp>
      <p:sp>
        <p:nvSpPr>
          <p:cNvPr id="222" name="Google Shape;222;p23"/>
          <p:cNvSpPr txBox="1"/>
          <p:nvPr/>
        </p:nvSpPr>
        <p:spPr>
          <a:xfrm>
            <a:off x="855850" y="3136675"/>
            <a:ext cx="16992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ThermoNet workflow</a:t>
            </a:r>
            <a:endParaRPr sz="1200"/>
          </a:p>
        </p:txBody>
      </p:sp>
      <p:sp>
        <p:nvSpPr>
          <p:cNvPr id="223" name="Google Shape;223;p23"/>
          <p:cNvSpPr txBox="1"/>
          <p:nvPr/>
        </p:nvSpPr>
        <p:spPr>
          <a:xfrm>
            <a:off x="2740000" y="1342925"/>
            <a:ext cx="12579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Voxelize variant site into 3D grid</a:t>
            </a:r>
            <a:endParaRPr sz="1200"/>
          </a:p>
        </p:txBody>
      </p:sp>
      <p:sp>
        <p:nvSpPr>
          <p:cNvPr id="224" name="Google Shape;224;p23"/>
          <p:cNvSpPr txBox="1"/>
          <p:nvPr/>
        </p:nvSpPr>
        <p:spPr>
          <a:xfrm rot="-5400000">
            <a:off x="3608100" y="2121138"/>
            <a:ext cx="18720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Parameterize the variant site in the 3D grid using biophysical properties</a:t>
            </a:r>
            <a:endParaRPr sz="1200"/>
          </a:p>
        </p:txBody>
      </p:sp>
      <p:sp>
        <p:nvSpPr>
          <p:cNvPr id="225" name="Google Shape;225;p23"/>
          <p:cNvSpPr txBox="1"/>
          <p:nvPr/>
        </p:nvSpPr>
        <p:spPr>
          <a:xfrm>
            <a:off x="0" y="4855175"/>
            <a:ext cx="4572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Bian Li</a:t>
            </a:r>
            <a:r>
              <a:rPr lang="en" sz="1200" i="1"/>
              <a:t> et al. bioRXiV 2020 (</a:t>
            </a:r>
            <a:r>
              <a:rPr lang="en" sz="1200" i="1">
                <a:solidFill>
                  <a:schemeClr val="dk1"/>
                </a:solidFill>
              </a:rPr>
              <a:t>PLoS CB </a:t>
            </a:r>
            <a:r>
              <a:rPr lang="en" sz="1200" i="1"/>
              <a:t>under review)</a:t>
            </a:r>
            <a:endParaRPr sz="1200" i="1"/>
          </a:p>
        </p:txBody>
      </p:sp>
      <p:sp>
        <p:nvSpPr>
          <p:cNvPr id="226" name="Google Shape;226;p23"/>
          <p:cNvSpPr txBox="1"/>
          <p:nvPr/>
        </p:nvSpPr>
        <p:spPr>
          <a:xfrm rot="-5401237">
            <a:off x="6928954" y="2621450"/>
            <a:ext cx="41679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[lectures.gersteinlab.org]                                [COVID-HASTE-042120]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1412</Words>
  <Application>Microsoft Macintosh PowerPoint</Application>
  <PresentationFormat>On-screen Show (16:9)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Thoughts on repurposing  our current bioinformatics research  to address COVID-19 </vt:lpstr>
      <vt:lpstr>Importance of molecular data science for COVID-19 research:  "Molecule to molecule combat"</vt:lpstr>
      <vt:lpstr>Current Lab Research Areas, which perhaps could be repurposed to address COVID-19</vt:lpstr>
      <vt:lpstr>People in the Gerstein Lab + Collaborations related to COVID-19 </vt:lpstr>
      <vt:lpstr>Variation &amp; Evolution of Coronavirus Sequences </vt:lpstr>
      <vt:lpstr>Protein Variation Maps of Coronaviruses (Magenta: Variable regions)</vt:lpstr>
      <vt:lpstr>Interpreting variants in SARS-CoV-2 for their non-coding RNA properties </vt:lpstr>
      <vt:lpstr>How human population variation relates to cryo-EM structures of host proteins</vt:lpstr>
      <vt:lpstr>Deep learning model to predict how variants  impact the stability of host proteins</vt:lpstr>
      <vt:lpstr>Repurposing existing RNA-seq tools for studying host/virus interactions</vt:lpstr>
      <vt:lpstr>Adapting a machine learning framework for linking microbes to genes in asthma to find SARS-CoV-2 - human gene linkages </vt:lpstr>
      <vt:lpstr>Adapting work on biomedical data privacy &amp; security for COVID-19 contact tracing </vt:lpstr>
      <vt:lpstr>Connect with us</vt:lpstr>
      <vt:lpstr>Data we’re particularly interested in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repurposing  our current bioinformatics research  to address COVID-19 </dc:title>
  <cp:lastModifiedBy>Michael</cp:lastModifiedBy>
  <cp:revision>2</cp:revision>
  <dcterms:modified xsi:type="dcterms:W3CDTF">2020-04-21T02:50:51Z</dcterms:modified>
</cp:coreProperties>
</file>