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72" r:id="rId3"/>
    <p:sldMasterId id="2147527587" r:id="rId4"/>
  </p:sldMasterIdLst>
  <p:notesMasterIdLst>
    <p:notesMasterId r:id="rId23"/>
  </p:notesMasterIdLst>
  <p:handoutMasterIdLst>
    <p:handoutMasterId r:id="rId24"/>
  </p:handoutMasterIdLst>
  <p:sldIdLst>
    <p:sldId id="6249" r:id="rId5"/>
    <p:sldId id="6251" r:id="rId6"/>
    <p:sldId id="6194" r:id="rId7"/>
    <p:sldId id="6219" r:id="rId8"/>
    <p:sldId id="6216" r:id="rId9"/>
    <p:sldId id="6197" r:id="rId10"/>
    <p:sldId id="6198" r:id="rId11"/>
    <p:sldId id="6255" r:id="rId12"/>
    <p:sldId id="6256" r:id="rId13"/>
    <p:sldId id="6200" r:id="rId14"/>
    <p:sldId id="6201" r:id="rId15"/>
    <p:sldId id="6203" r:id="rId16"/>
    <p:sldId id="6204" r:id="rId17"/>
    <p:sldId id="6206" r:id="rId18"/>
    <p:sldId id="6222" r:id="rId19"/>
    <p:sldId id="6224" r:id="rId20"/>
    <p:sldId id="6225" r:id="rId21"/>
    <p:sldId id="6231" r:id="rId22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400"/>
    <a:srgbClr val="68360F"/>
    <a:srgbClr val="20FF37"/>
    <a:srgbClr val="257FD7"/>
    <a:srgbClr val="FFEA08"/>
    <a:srgbClr val="FF7413"/>
    <a:srgbClr val="FFC5AD"/>
    <a:srgbClr val="4BAB50"/>
    <a:srgbClr val="00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77" autoAdjust="0"/>
    <p:restoredTop sz="77458" autoAdjust="0"/>
  </p:normalViewPr>
  <p:slideViewPr>
    <p:cSldViewPr snapToGrid="0">
      <p:cViewPr varScale="1">
        <p:scale>
          <a:sx n="90" d="100"/>
          <a:sy n="90" d="100"/>
        </p:scale>
        <p:origin x="1696" y="184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C2-734D-9CBE-EDCEDE8D715B}"/>
              </c:ext>
            </c:extLst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C2-734D-9CBE-EDCEDE8D715B}"/>
              </c:ext>
            </c:extLst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3AC2-734D-9CBE-EDCEDE8D7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C1FC-ED46-829C-81AEFF569B90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C1FC-ED46-829C-81AEFF569B90}"/>
              </c:ext>
            </c:extLst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C1FC-ED46-829C-81AEFF569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595-7647-89CB-A2C8E6B8623E}"/>
              </c:ext>
            </c:extLst>
          </c:dPt>
          <c:dPt>
            <c:idx val="1"/>
            <c:bubble3D val="0"/>
            <c:spPr>
              <a:solidFill>
                <a:srgbClr val="33729E"/>
              </a:solidFill>
            </c:spPr>
            <c:extLst>
              <c:ext xmlns:c16="http://schemas.microsoft.com/office/drawing/2014/chart" uri="{C3380CC4-5D6E-409C-BE32-E72D297353CC}">
                <c16:uniqueId val="{00000003-1595-7647-89CB-A2C8E6B8623E}"/>
              </c:ext>
            </c:extLst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1595-7647-89CB-A2C8E6B86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EE3BB-E1AF-C940-8CF5-5C14CF586D93}" type="doc">
      <dgm:prSet loTypeId="urn:microsoft.com/office/officeart/2005/8/layout/gear1" loCatId="" qsTypeId="urn:microsoft.com/office/officeart/2005/8/quickstyle/simple4" qsCatId="simple" csTypeId="urn:microsoft.com/office/officeart/2005/8/colors/accent5_5" csCatId="accent5" phldr="1"/>
      <dgm:spPr/>
    </dgm:pt>
    <dgm:pt modelId="{034E8D42-3D46-D741-B7E5-9A04C40C0DD3}">
      <dgm:prSet phldrT="[Text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Sequence</a:t>
          </a:r>
          <a:r>
            <a:rPr lang="zh-CN" altLang="en-US" dirty="0">
              <a:solidFill>
                <a:schemeClr val="tx1"/>
              </a:solidFill>
            </a:rPr>
            <a:t> </a:t>
          </a:r>
          <a:r>
            <a:rPr lang="en-US" altLang="zh-CN" dirty="0">
              <a:solidFill>
                <a:schemeClr val="tx1"/>
              </a:solidFill>
            </a:rPr>
            <a:t>by</a:t>
          </a:r>
          <a:r>
            <a:rPr lang="zh-CN" altLang="en-US" dirty="0">
              <a:solidFill>
                <a:schemeClr val="tx1"/>
              </a:solidFill>
            </a:rPr>
            <a:t> </a:t>
          </a:r>
          <a:r>
            <a:rPr lang="en-US" altLang="zh-CN" dirty="0">
              <a:solidFill>
                <a:schemeClr val="tx1"/>
              </a:solidFill>
            </a:rPr>
            <a:t>Illumina</a:t>
          </a:r>
          <a:endParaRPr lang="en-US" dirty="0">
            <a:solidFill>
              <a:schemeClr val="tx1"/>
            </a:solidFill>
          </a:endParaRPr>
        </a:p>
      </dgm:t>
    </dgm:pt>
    <dgm:pt modelId="{E797C692-E52D-2749-BA6A-B18E5A403658}" type="parTrans" cxnId="{9A21681F-DF20-644E-A6F4-579C13D218C0}">
      <dgm:prSet/>
      <dgm:spPr/>
      <dgm:t>
        <a:bodyPr/>
        <a:lstStyle/>
        <a:p>
          <a:endParaRPr lang="en-US"/>
        </a:p>
      </dgm:t>
    </dgm:pt>
    <dgm:pt modelId="{01ACF71C-1D48-DF40-91FB-D215C138B1E0}" type="sibTrans" cxnId="{9A21681F-DF20-644E-A6F4-579C13D218C0}">
      <dgm:prSet/>
      <dgm:spPr/>
      <dgm:t>
        <a:bodyPr/>
        <a:lstStyle/>
        <a:p>
          <a:endParaRPr lang="en-US"/>
        </a:p>
      </dgm:t>
    </dgm:pt>
    <dgm:pt modelId="{E6F0A400-2086-8843-9620-C9EB1F70CD7A}">
      <dgm:prSet phldrT="[Text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Order</a:t>
          </a:r>
          <a:r>
            <a:rPr lang="zh-CN" altLang="en-US" dirty="0">
              <a:solidFill>
                <a:schemeClr val="tx1"/>
              </a:solidFill>
            </a:rPr>
            <a:t> </a:t>
          </a:r>
          <a:r>
            <a:rPr lang="en-US" altLang="zh-CN" dirty="0">
              <a:solidFill>
                <a:schemeClr val="tx1"/>
              </a:solidFill>
            </a:rPr>
            <a:t>blood</a:t>
          </a:r>
          <a:r>
            <a:rPr lang="zh-CN" altLang="en-US" dirty="0">
              <a:solidFill>
                <a:schemeClr val="tx1"/>
              </a:solidFill>
            </a:rPr>
            <a:t> </a:t>
          </a:r>
          <a:r>
            <a:rPr lang="en-US" altLang="zh-CN" dirty="0">
              <a:solidFill>
                <a:schemeClr val="tx1"/>
              </a:solidFill>
            </a:rPr>
            <a:t>draw</a:t>
          </a:r>
          <a:endParaRPr lang="en-US" dirty="0">
            <a:solidFill>
              <a:schemeClr val="tx1"/>
            </a:solidFill>
          </a:endParaRPr>
        </a:p>
      </dgm:t>
    </dgm:pt>
    <dgm:pt modelId="{F4905A15-0F28-2249-8F97-DC39AD5E9A54}" type="parTrans" cxnId="{AECFF604-4931-E646-AB51-5B5600C1FFDA}">
      <dgm:prSet/>
      <dgm:spPr/>
      <dgm:t>
        <a:bodyPr/>
        <a:lstStyle/>
        <a:p>
          <a:endParaRPr lang="en-US"/>
        </a:p>
      </dgm:t>
    </dgm:pt>
    <dgm:pt modelId="{734CF0E9-21B4-7F4D-9040-5AF75785EDD4}" type="sibTrans" cxnId="{AECFF604-4931-E646-AB51-5B5600C1FFDA}">
      <dgm:prSet/>
      <dgm:spPr/>
      <dgm:t>
        <a:bodyPr/>
        <a:lstStyle/>
        <a:p>
          <a:endParaRPr lang="en-US"/>
        </a:p>
      </dgm:t>
    </dgm:pt>
    <dgm:pt modelId="{97BD02FA-1B51-874C-8A27-41AF83ECCFD8}">
      <dgm:prSet phldrT="[Text]" custT="1"/>
      <dgm:spPr/>
      <dgm:t>
        <a:bodyPr/>
        <a:lstStyle/>
        <a:p>
          <a:r>
            <a:rPr lang="en-US" altLang="zh-CN" sz="1800" dirty="0">
              <a:solidFill>
                <a:schemeClr val="tx1"/>
              </a:solidFill>
            </a:rPr>
            <a:t>Arrange</a:t>
          </a:r>
          <a:r>
            <a:rPr lang="zh-CN" altLang="en-US" sz="1800" dirty="0">
              <a:solidFill>
                <a:schemeClr val="tx1"/>
              </a:solidFill>
            </a:rPr>
            <a:t> </a:t>
          </a:r>
          <a:r>
            <a:rPr lang="en-US" altLang="zh-CN" sz="1800" dirty="0">
              <a:solidFill>
                <a:schemeClr val="tx1"/>
              </a:solidFill>
            </a:rPr>
            <a:t>an</a:t>
          </a:r>
          <a:r>
            <a:rPr lang="zh-CN" altLang="en-US" sz="1800" dirty="0">
              <a:solidFill>
                <a:schemeClr val="tx1"/>
              </a:solidFill>
            </a:rPr>
            <a:t> </a:t>
          </a:r>
          <a:r>
            <a:rPr lang="en-US" altLang="zh-CN" sz="1800" dirty="0">
              <a:solidFill>
                <a:schemeClr val="tx1"/>
              </a:solidFill>
            </a:rPr>
            <a:t>exam</a:t>
          </a:r>
          <a:endParaRPr lang="en-US" sz="1800" dirty="0">
            <a:solidFill>
              <a:schemeClr val="tx1"/>
            </a:solidFill>
          </a:endParaRPr>
        </a:p>
      </dgm:t>
    </dgm:pt>
    <dgm:pt modelId="{E5E93BCC-C1F8-EB43-989B-7627FFBFDD6C}" type="parTrans" cxnId="{39B86FE4-3A72-B643-9388-EF9354C2A478}">
      <dgm:prSet/>
      <dgm:spPr/>
      <dgm:t>
        <a:bodyPr/>
        <a:lstStyle/>
        <a:p>
          <a:endParaRPr lang="en-US"/>
        </a:p>
      </dgm:t>
    </dgm:pt>
    <dgm:pt modelId="{1881036C-7D5B-CA4D-B615-F946C218B3FE}" type="sibTrans" cxnId="{39B86FE4-3A72-B643-9388-EF9354C2A478}">
      <dgm:prSet/>
      <dgm:spPr/>
      <dgm:t>
        <a:bodyPr/>
        <a:lstStyle/>
        <a:p>
          <a:endParaRPr lang="en-US"/>
        </a:p>
      </dgm:t>
    </dgm:pt>
    <dgm:pt modelId="{4BC82484-BAC3-CC4C-9B79-6F46D85AC8DA}" type="pres">
      <dgm:prSet presAssocID="{69DEE3BB-E1AF-C940-8CF5-5C14CF586D9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8E3D0F6-5A23-7645-8328-E0DB05E7F3C3}" type="pres">
      <dgm:prSet presAssocID="{034E8D42-3D46-D741-B7E5-9A04C40C0DD3}" presName="gear1" presStyleLbl="node1" presStyleIdx="0" presStyleCnt="3">
        <dgm:presLayoutVars>
          <dgm:chMax val="1"/>
          <dgm:bulletEnabled val="1"/>
        </dgm:presLayoutVars>
      </dgm:prSet>
      <dgm:spPr/>
    </dgm:pt>
    <dgm:pt modelId="{0C7A124B-9EA7-D347-AC76-F765FFF1F9EC}" type="pres">
      <dgm:prSet presAssocID="{034E8D42-3D46-D741-B7E5-9A04C40C0DD3}" presName="gear1srcNode" presStyleLbl="node1" presStyleIdx="0" presStyleCnt="3"/>
      <dgm:spPr/>
    </dgm:pt>
    <dgm:pt modelId="{7B4AE9AF-A7AB-B449-89AB-C283CDE9ADC3}" type="pres">
      <dgm:prSet presAssocID="{034E8D42-3D46-D741-B7E5-9A04C40C0DD3}" presName="gear1dstNode" presStyleLbl="node1" presStyleIdx="0" presStyleCnt="3"/>
      <dgm:spPr/>
    </dgm:pt>
    <dgm:pt modelId="{12DD6088-8DDC-704C-9F12-A88592FC4940}" type="pres">
      <dgm:prSet presAssocID="{E6F0A400-2086-8843-9620-C9EB1F70CD7A}" presName="gear2" presStyleLbl="node1" presStyleIdx="1" presStyleCnt="3">
        <dgm:presLayoutVars>
          <dgm:chMax val="1"/>
          <dgm:bulletEnabled val="1"/>
        </dgm:presLayoutVars>
      </dgm:prSet>
      <dgm:spPr/>
    </dgm:pt>
    <dgm:pt modelId="{37B7EA8D-49CB-4740-9940-F3803A84164C}" type="pres">
      <dgm:prSet presAssocID="{E6F0A400-2086-8843-9620-C9EB1F70CD7A}" presName="gear2srcNode" presStyleLbl="node1" presStyleIdx="1" presStyleCnt="3"/>
      <dgm:spPr/>
    </dgm:pt>
    <dgm:pt modelId="{6DB6FD00-2A85-E04F-9AC8-B6837A5D89DD}" type="pres">
      <dgm:prSet presAssocID="{E6F0A400-2086-8843-9620-C9EB1F70CD7A}" presName="gear2dstNode" presStyleLbl="node1" presStyleIdx="1" presStyleCnt="3"/>
      <dgm:spPr/>
    </dgm:pt>
    <dgm:pt modelId="{0C8A08A9-491F-C04C-AF29-C81A3C060899}" type="pres">
      <dgm:prSet presAssocID="{97BD02FA-1B51-874C-8A27-41AF83ECCFD8}" presName="gear3" presStyleLbl="node1" presStyleIdx="2" presStyleCnt="3"/>
      <dgm:spPr/>
    </dgm:pt>
    <dgm:pt modelId="{F34ADAC6-91B8-6147-9684-BBA612DFB6EA}" type="pres">
      <dgm:prSet presAssocID="{97BD02FA-1B51-874C-8A27-41AF83ECCFD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843E82B-5529-8445-8267-572BFD8D9847}" type="pres">
      <dgm:prSet presAssocID="{97BD02FA-1B51-874C-8A27-41AF83ECCFD8}" presName="gear3srcNode" presStyleLbl="node1" presStyleIdx="2" presStyleCnt="3"/>
      <dgm:spPr/>
    </dgm:pt>
    <dgm:pt modelId="{6D3B8D83-031E-2643-9F48-E023705B6B56}" type="pres">
      <dgm:prSet presAssocID="{97BD02FA-1B51-874C-8A27-41AF83ECCFD8}" presName="gear3dstNode" presStyleLbl="node1" presStyleIdx="2" presStyleCnt="3"/>
      <dgm:spPr/>
    </dgm:pt>
    <dgm:pt modelId="{A3CBEAB9-0D6B-DF43-8156-9644F7280B55}" type="pres">
      <dgm:prSet presAssocID="{01ACF71C-1D48-DF40-91FB-D215C138B1E0}" presName="connector1" presStyleLbl="sibTrans2D1" presStyleIdx="0" presStyleCnt="3"/>
      <dgm:spPr/>
    </dgm:pt>
    <dgm:pt modelId="{30167841-3FF1-D74A-9C85-156E8DD16A33}" type="pres">
      <dgm:prSet presAssocID="{734CF0E9-21B4-7F4D-9040-5AF75785EDD4}" presName="connector2" presStyleLbl="sibTrans2D1" presStyleIdx="1" presStyleCnt="3"/>
      <dgm:spPr/>
    </dgm:pt>
    <dgm:pt modelId="{9477F15A-F0E5-564C-9770-15093868C6E1}" type="pres">
      <dgm:prSet presAssocID="{1881036C-7D5B-CA4D-B615-F946C218B3FE}" presName="connector3" presStyleLbl="sibTrans2D1" presStyleIdx="2" presStyleCnt="3"/>
      <dgm:spPr/>
    </dgm:pt>
  </dgm:ptLst>
  <dgm:cxnLst>
    <dgm:cxn modelId="{AECFF604-4931-E646-AB51-5B5600C1FFDA}" srcId="{69DEE3BB-E1AF-C940-8CF5-5C14CF586D93}" destId="{E6F0A400-2086-8843-9620-C9EB1F70CD7A}" srcOrd="1" destOrd="0" parTransId="{F4905A15-0F28-2249-8F97-DC39AD5E9A54}" sibTransId="{734CF0E9-21B4-7F4D-9040-5AF75785EDD4}"/>
    <dgm:cxn modelId="{9A21681F-DF20-644E-A6F4-579C13D218C0}" srcId="{69DEE3BB-E1AF-C940-8CF5-5C14CF586D93}" destId="{034E8D42-3D46-D741-B7E5-9A04C40C0DD3}" srcOrd="0" destOrd="0" parTransId="{E797C692-E52D-2749-BA6A-B18E5A403658}" sibTransId="{01ACF71C-1D48-DF40-91FB-D215C138B1E0}"/>
    <dgm:cxn modelId="{7A4CDD38-87AC-DD4D-ACD6-70AD9F99E6FD}" type="presOf" srcId="{97BD02FA-1B51-874C-8A27-41AF83ECCFD8}" destId="{F843E82B-5529-8445-8267-572BFD8D9847}" srcOrd="2" destOrd="0" presId="urn:microsoft.com/office/officeart/2005/8/layout/gear1"/>
    <dgm:cxn modelId="{DB5A8539-3EA9-4A4E-A777-FDE635E2B042}" type="presOf" srcId="{97BD02FA-1B51-874C-8A27-41AF83ECCFD8}" destId="{0C8A08A9-491F-C04C-AF29-C81A3C060899}" srcOrd="0" destOrd="0" presId="urn:microsoft.com/office/officeart/2005/8/layout/gear1"/>
    <dgm:cxn modelId="{47B7463E-3F66-144E-8FBA-A1935FC2FB73}" type="presOf" srcId="{69DEE3BB-E1AF-C940-8CF5-5C14CF586D93}" destId="{4BC82484-BAC3-CC4C-9B79-6F46D85AC8DA}" srcOrd="0" destOrd="0" presId="urn:microsoft.com/office/officeart/2005/8/layout/gear1"/>
    <dgm:cxn modelId="{44566746-ED68-1545-8930-8658656C1AD7}" type="presOf" srcId="{034E8D42-3D46-D741-B7E5-9A04C40C0DD3}" destId="{7B4AE9AF-A7AB-B449-89AB-C283CDE9ADC3}" srcOrd="2" destOrd="0" presId="urn:microsoft.com/office/officeart/2005/8/layout/gear1"/>
    <dgm:cxn modelId="{9ABF6062-E7D7-064B-A6BB-A17FBA9A0D71}" type="presOf" srcId="{E6F0A400-2086-8843-9620-C9EB1F70CD7A}" destId="{37B7EA8D-49CB-4740-9940-F3803A84164C}" srcOrd="1" destOrd="0" presId="urn:microsoft.com/office/officeart/2005/8/layout/gear1"/>
    <dgm:cxn modelId="{EFD1406A-E800-734B-BBB1-29FAF0E097AC}" type="presOf" srcId="{734CF0E9-21B4-7F4D-9040-5AF75785EDD4}" destId="{30167841-3FF1-D74A-9C85-156E8DD16A33}" srcOrd="0" destOrd="0" presId="urn:microsoft.com/office/officeart/2005/8/layout/gear1"/>
    <dgm:cxn modelId="{7262D56A-8C6C-9D43-8847-202AA5D3F615}" type="presOf" srcId="{97BD02FA-1B51-874C-8A27-41AF83ECCFD8}" destId="{6D3B8D83-031E-2643-9F48-E023705B6B56}" srcOrd="3" destOrd="0" presId="urn:microsoft.com/office/officeart/2005/8/layout/gear1"/>
    <dgm:cxn modelId="{CC83A173-9650-5448-B8C4-E7AEB4FCD214}" type="presOf" srcId="{E6F0A400-2086-8843-9620-C9EB1F70CD7A}" destId="{6DB6FD00-2A85-E04F-9AC8-B6837A5D89DD}" srcOrd="2" destOrd="0" presId="urn:microsoft.com/office/officeart/2005/8/layout/gear1"/>
    <dgm:cxn modelId="{3BB6C88E-B4AE-B049-872E-41B4E11AEAA4}" type="presOf" srcId="{01ACF71C-1D48-DF40-91FB-D215C138B1E0}" destId="{A3CBEAB9-0D6B-DF43-8156-9644F7280B55}" srcOrd="0" destOrd="0" presId="urn:microsoft.com/office/officeart/2005/8/layout/gear1"/>
    <dgm:cxn modelId="{06732FB9-1195-7B43-AB38-523532B2C48E}" type="presOf" srcId="{034E8D42-3D46-D741-B7E5-9A04C40C0DD3}" destId="{38E3D0F6-5A23-7645-8328-E0DB05E7F3C3}" srcOrd="0" destOrd="0" presId="urn:microsoft.com/office/officeart/2005/8/layout/gear1"/>
    <dgm:cxn modelId="{96CF37B9-2750-3248-9661-4879A321BA37}" type="presOf" srcId="{97BD02FA-1B51-874C-8A27-41AF83ECCFD8}" destId="{F34ADAC6-91B8-6147-9684-BBA612DFB6EA}" srcOrd="1" destOrd="0" presId="urn:microsoft.com/office/officeart/2005/8/layout/gear1"/>
    <dgm:cxn modelId="{1F4D5CE3-23A0-4242-A377-290E7F3EF0F9}" type="presOf" srcId="{E6F0A400-2086-8843-9620-C9EB1F70CD7A}" destId="{12DD6088-8DDC-704C-9F12-A88592FC4940}" srcOrd="0" destOrd="0" presId="urn:microsoft.com/office/officeart/2005/8/layout/gear1"/>
    <dgm:cxn modelId="{39B86FE4-3A72-B643-9388-EF9354C2A478}" srcId="{69DEE3BB-E1AF-C940-8CF5-5C14CF586D93}" destId="{97BD02FA-1B51-874C-8A27-41AF83ECCFD8}" srcOrd="2" destOrd="0" parTransId="{E5E93BCC-C1F8-EB43-989B-7627FFBFDD6C}" sibTransId="{1881036C-7D5B-CA4D-B615-F946C218B3FE}"/>
    <dgm:cxn modelId="{968FDAED-0737-D24B-BE05-A6E7722E72A4}" type="presOf" srcId="{1881036C-7D5B-CA4D-B615-F946C218B3FE}" destId="{9477F15A-F0E5-564C-9770-15093868C6E1}" srcOrd="0" destOrd="0" presId="urn:microsoft.com/office/officeart/2005/8/layout/gear1"/>
    <dgm:cxn modelId="{6AEE5CF0-4947-434B-A85B-43D9A97438C8}" type="presOf" srcId="{034E8D42-3D46-D741-B7E5-9A04C40C0DD3}" destId="{0C7A124B-9EA7-D347-AC76-F765FFF1F9EC}" srcOrd="1" destOrd="0" presId="urn:microsoft.com/office/officeart/2005/8/layout/gear1"/>
    <dgm:cxn modelId="{EC5937CF-B428-AF4B-9C28-7117F12BDDA9}" type="presParOf" srcId="{4BC82484-BAC3-CC4C-9B79-6F46D85AC8DA}" destId="{38E3D0F6-5A23-7645-8328-E0DB05E7F3C3}" srcOrd="0" destOrd="0" presId="urn:microsoft.com/office/officeart/2005/8/layout/gear1"/>
    <dgm:cxn modelId="{58818495-1EE7-CE45-8EDB-C9952FF2F1F1}" type="presParOf" srcId="{4BC82484-BAC3-CC4C-9B79-6F46D85AC8DA}" destId="{0C7A124B-9EA7-D347-AC76-F765FFF1F9EC}" srcOrd="1" destOrd="0" presId="urn:microsoft.com/office/officeart/2005/8/layout/gear1"/>
    <dgm:cxn modelId="{827D813C-9B7F-9E4C-A9F8-4C00A455B72E}" type="presParOf" srcId="{4BC82484-BAC3-CC4C-9B79-6F46D85AC8DA}" destId="{7B4AE9AF-A7AB-B449-89AB-C283CDE9ADC3}" srcOrd="2" destOrd="0" presId="urn:microsoft.com/office/officeart/2005/8/layout/gear1"/>
    <dgm:cxn modelId="{BFABC344-F2F6-BD49-A01E-58200500C08A}" type="presParOf" srcId="{4BC82484-BAC3-CC4C-9B79-6F46D85AC8DA}" destId="{12DD6088-8DDC-704C-9F12-A88592FC4940}" srcOrd="3" destOrd="0" presId="urn:microsoft.com/office/officeart/2005/8/layout/gear1"/>
    <dgm:cxn modelId="{AEC5C78D-F656-D049-9944-73D08A639960}" type="presParOf" srcId="{4BC82484-BAC3-CC4C-9B79-6F46D85AC8DA}" destId="{37B7EA8D-49CB-4740-9940-F3803A84164C}" srcOrd="4" destOrd="0" presId="urn:microsoft.com/office/officeart/2005/8/layout/gear1"/>
    <dgm:cxn modelId="{7D3AD8B4-3FA9-774A-A542-4B8BB6B49740}" type="presParOf" srcId="{4BC82484-BAC3-CC4C-9B79-6F46D85AC8DA}" destId="{6DB6FD00-2A85-E04F-9AC8-B6837A5D89DD}" srcOrd="5" destOrd="0" presId="urn:microsoft.com/office/officeart/2005/8/layout/gear1"/>
    <dgm:cxn modelId="{82CAF205-7B9A-A942-AAAF-26939B7D1C30}" type="presParOf" srcId="{4BC82484-BAC3-CC4C-9B79-6F46D85AC8DA}" destId="{0C8A08A9-491F-C04C-AF29-C81A3C060899}" srcOrd="6" destOrd="0" presId="urn:microsoft.com/office/officeart/2005/8/layout/gear1"/>
    <dgm:cxn modelId="{71943DD2-84AE-0847-8FDB-74EC345AF1B0}" type="presParOf" srcId="{4BC82484-BAC3-CC4C-9B79-6F46D85AC8DA}" destId="{F34ADAC6-91B8-6147-9684-BBA612DFB6EA}" srcOrd="7" destOrd="0" presId="urn:microsoft.com/office/officeart/2005/8/layout/gear1"/>
    <dgm:cxn modelId="{297B3E01-9420-A948-857A-2FA4616CDE5C}" type="presParOf" srcId="{4BC82484-BAC3-CC4C-9B79-6F46D85AC8DA}" destId="{F843E82B-5529-8445-8267-572BFD8D9847}" srcOrd="8" destOrd="0" presId="urn:microsoft.com/office/officeart/2005/8/layout/gear1"/>
    <dgm:cxn modelId="{6471AAF2-4715-3747-95C8-BC06D0C63715}" type="presParOf" srcId="{4BC82484-BAC3-CC4C-9B79-6F46D85AC8DA}" destId="{6D3B8D83-031E-2643-9F48-E023705B6B56}" srcOrd="9" destOrd="0" presId="urn:microsoft.com/office/officeart/2005/8/layout/gear1"/>
    <dgm:cxn modelId="{6B3F4298-FC54-A248-834B-C7DA0A15E668}" type="presParOf" srcId="{4BC82484-BAC3-CC4C-9B79-6F46D85AC8DA}" destId="{A3CBEAB9-0D6B-DF43-8156-9644F7280B55}" srcOrd="10" destOrd="0" presId="urn:microsoft.com/office/officeart/2005/8/layout/gear1"/>
    <dgm:cxn modelId="{4536BC22-050A-3C44-849D-5936714C6E18}" type="presParOf" srcId="{4BC82484-BAC3-CC4C-9B79-6F46D85AC8DA}" destId="{30167841-3FF1-D74A-9C85-156E8DD16A33}" srcOrd="11" destOrd="0" presId="urn:microsoft.com/office/officeart/2005/8/layout/gear1"/>
    <dgm:cxn modelId="{D2AAA42A-20E5-054C-A373-3FA937A7E900}" type="presParOf" srcId="{4BC82484-BAC3-CC4C-9B79-6F46D85AC8DA}" destId="{9477F15A-F0E5-564C-9770-15093868C6E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3D0F6-5A23-7645-8328-E0DB05E7F3C3}">
      <dsp:nvSpPr>
        <dsp:cNvPr id="0" name=""/>
        <dsp:cNvSpPr/>
      </dsp:nvSpPr>
      <dsp:spPr>
        <a:xfrm>
          <a:off x="3201083" y="2051245"/>
          <a:ext cx="2507077" cy="2507077"/>
        </a:xfrm>
        <a:prstGeom prst="gear9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>
              <a:solidFill>
                <a:schemeClr val="tx1"/>
              </a:solidFill>
            </a:rPr>
            <a:t>Sequence</a:t>
          </a:r>
          <a:r>
            <a:rPr lang="zh-CN" altLang="en-US" sz="2100" kern="1200" dirty="0">
              <a:solidFill>
                <a:schemeClr val="tx1"/>
              </a:solidFill>
            </a:rPr>
            <a:t> </a:t>
          </a:r>
          <a:r>
            <a:rPr lang="en-US" altLang="zh-CN" sz="2100" kern="1200" dirty="0">
              <a:solidFill>
                <a:schemeClr val="tx1"/>
              </a:solidFill>
            </a:rPr>
            <a:t>by</a:t>
          </a:r>
          <a:r>
            <a:rPr lang="zh-CN" altLang="en-US" sz="2100" kern="1200" dirty="0">
              <a:solidFill>
                <a:schemeClr val="tx1"/>
              </a:solidFill>
            </a:rPr>
            <a:t> </a:t>
          </a:r>
          <a:r>
            <a:rPr lang="en-US" altLang="zh-CN" sz="2100" kern="1200" dirty="0">
              <a:solidFill>
                <a:schemeClr val="tx1"/>
              </a:solidFill>
            </a:rPr>
            <a:t>Illumina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3705117" y="2638516"/>
        <a:ext cx="1499009" cy="1288689"/>
      </dsp:txXfrm>
    </dsp:sp>
    <dsp:sp modelId="{12DD6088-8DDC-704C-9F12-A88592FC4940}">
      <dsp:nvSpPr>
        <dsp:cNvPr id="0" name=""/>
        <dsp:cNvSpPr/>
      </dsp:nvSpPr>
      <dsp:spPr>
        <a:xfrm>
          <a:off x="1742420" y="1458663"/>
          <a:ext cx="1823329" cy="1823329"/>
        </a:xfrm>
        <a:prstGeom prst="gear6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>
              <a:solidFill>
                <a:schemeClr val="tx1"/>
              </a:solidFill>
            </a:rPr>
            <a:t>Order</a:t>
          </a:r>
          <a:r>
            <a:rPr lang="zh-CN" altLang="en-US" sz="2100" kern="1200" dirty="0">
              <a:solidFill>
                <a:schemeClr val="tx1"/>
              </a:solidFill>
            </a:rPr>
            <a:t> </a:t>
          </a:r>
          <a:r>
            <a:rPr lang="en-US" altLang="zh-CN" sz="2100" kern="1200" dirty="0">
              <a:solidFill>
                <a:schemeClr val="tx1"/>
              </a:solidFill>
            </a:rPr>
            <a:t>blood</a:t>
          </a:r>
          <a:r>
            <a:rPr lang="zh-CN" altLang="en-US" sz="2100" kern="1200" dirty="0">
              <a:solidFill>
                <a:schemeClr val="tx1"/>
              </a:solidFill>
            </a:rPr>
            <a:t> </a:t>
          </a:r>
          <a:r>
            <a:rPr lang="en-US" altLang="zh-CN" sz="2100" kern="1200" dirty="0">
              <a:solidFill>
                <a:schemeClr val="tx1"/>
              </a:solidFill>
            </a:rPr>
            <a:t>draw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201449" y="1920466"/>
        <a:ext cx="905271" cy="899723"/>
      </dsp:txXfrm>
    </dsp:sp>
    <dsp:sp modelId="{0C8A08A9-491F-C04C-AF29-C81A3C060899}">
      <dsp:nvSpPr>
        <dsp:cNvPr id="0" name=""/>
        <dsp:cNvSpPr/>
      </dsp:nvSpPr>
      <dsp:spPr>
        <a:xfrm rot="20700000">
          <a:off x="2763670" y="200752"/>
          <a:ext cx="1786490" cy="1786490"/>
        </a:xfrm>
        <a:prstGeom prst="gear6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tx1"/>
              </a:solidFill>
            </a:rPr>
            <a:t>Arrange</a:t>
          </a:r>
          <a:r>
            <a:rPr lang="zh-CN" altLang="en-US" sz="1800" kern="1200" dirty="0">
              <a:solidFill>
                <a:schemeClr val="tx1"/>
              </a:solidFill>
            </a:rPr>
            <a:t> </a:t>
          </a:r>
          <a:r>
            <a:rPr lang="en-US" altLang="zh-CN" sz="1800" kern="1200" dirty="0">
              <a:solidFill>
                <a:schemeClr val="tx1"/>
              </a:solidFill>
            </a:rPr>
            <a:t>an</a:t>
          </a:r>
          <a:r>
            <a:rPr lang="zh-CN" altLang="en-US" sz="1800" kern="1200" dirty="0">
              <a:solidFill>
                <a:schemeClr val="tx1"/>
              </a:solidFill>
            </a:rPr>
            <a:t> </a:t>
          </a:r>
          <a:r>
            <a:rPr lang="en-US" altLang="zh-CN" sz="1800" kern="1200" dirty="0">
              <a:solidFill>
                <a:schemeClr val="tx1"/>
              </a:solidFill>
            </a:rPr>
            <a:t>exam</a:t>
          </a:r>
          <a:endParaRPr lang="en-US" sz="1800" kern="1200" dirty="0">
            <a:solidFill>
              <a:schemeClr val="tx1"/>
            </a:solidFill>
          </a:endParaRPr>
        </a:p>
      </dsp:txBody>
      <dsp:txXfrm rot="-20700000">
        <a:off x="3155500" y="592581"/>
        <a:ext cx="1002831" cy="1002831"/>
      </dsp:txXfrm>
    </dsp:sp>
    <dsp:sp modelId="{A3CBEAB9-0D6B-DF43-8156-9644F7280B55}">
      <dsp:nvSpPr>
        <dsp:cNvPr id="0" name=""/>
        <dsp:cNvSpPr/>
      </dsp:nvSpPr>
      <dsp:spPr>
        <a:xfrm>
          <a:off x="3012319" y="1670646"/>
          <a:ext cx="3209059" cy="3209059"/>
        </a:xfrm>
        <a:prstGeom prst="circularArrow">
          <a:avLst>
            <a:gd name="adj1" fmla="val 4687"/>
            <a:gd name="adj2" fmla="val 299029"/>
            <a:gd name="adj3" fmla="val 2524237"/>
            <a:gd name="adj4" fmla="val 15843997"/>
            <a:gd name="adj5" fmla="val 5469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167841-3FF1-D74A-9C85-156E8DD16A33}">
      <dsp:nvSpPr>
        <dsp:cNvPr id="0" name=""/>
        <dsp:cNvSpPr/>
      </dsp:nvSpPr>
      <dsp:spPr>
        <a:xfrm>
          <a:off x="1419512" y="1053667"/>
          <a:ext cx="2331582" cy="233158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shade val="90000"/>
                <a:hueOff val="-51893"/>
                <a:satOff val="2399"/>
                <a:lumOff val="796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90000"/>
                <a:hueOff val="-51893"/>
                <a:satOff val="2399"/>
                <a:lumOff val="796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77F15A-F0E5-564C-9770-15093868C6E1}">
      <dsp:nvSpPr>
        <dsp:cNvPr id="0" name=""/>
        <dsp:cNvSpPr/>
      </dsp:nvSpPr>
      <dsp:spPr>
        <a:xfrm>
          <a:off x="2350437" y="-192118"/>
          <a:ext cx="2513915" cy="25139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shade val="90000"/>
                <a:hueOff val="-103786"/>
                <a:satOff val="4798"/>
                <a:lumOff val="1593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90000"/>
                <a:hueOff val="-103786"/>
                <a:satOff val="4798"/>
                <a:lumOff val="1593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449CA78-16C5-7B49-B2D2-051E2A089D15}" type="slidenum">
              <a:rPr lang="en-US" altLang="x-none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667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zh-CN" sz="1200" dirty="0"/>
              <a:t>The variant causes</a:t>
            </a:r>
            <a:r>
              <a:rPr lang="zh-CN" altLang="en-US" sz="1200" dirty="0"/>
              <a:t>    </a:t>
            </a:r>
            <a:r>
              <a:rPr lang="en-US" altLang="zh-CN" sz="1200" dirty="0"/>
              <a:t>people</a:t>
            </a:r>
            <a:r>
              <a:rPr lang="zh-CN" altLang="en-US" sz="120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put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an</a:t>
            </a:r>
            <a:r>
              <a:rPr lang="zh-CN" altLang="en-US" sz="1200" dirty="0"/>
              <a:t> </a:t>
            </a:r>
            <a:r>
              <a:rPr lang="en-US" altLang="zh-CN" sz="1200" dirty="0"/>
              <a:t>average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7</a:t>
            </a:r>
            <a:r>
              <a:rPr lang="zh-CN" altLang="en-US" sz="1200" dirty="0"/>
              <a:t> </a:t>
            </a:r>
            <a:r>
              <a:rPr lang="en-US" altLang="zh-CN" sz="1200" dirty="0"/>
              <a:t>pounds</a:t>
            </a:r>
            <a:endParaRPr lang="en-US" altLang="en-US" dirty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CC2B457-FEE1-084A-8842-B669D9A72A0E}" type="slidenum">
              <a:rPr lang="en-US" altLang="en-US" sz="1300"/>
              <a:pPr/>
              <a:t>14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32848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78CCBA-E41D-BB4D-8C23-EDDC664715A2}" type="slidenum">
              <a:rPr lang="en-US" altLang="en-US" sz="1300">
                <a:solidFill>
                  <a:srgbClr val="000000"/>
                </a:solidFill>
              </a:rPr>
              <a:pPr/>
              <a:t>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A726B8-F615-FC43-9654-51E090AA4D91}" type="slidenum">
              <a:rPr lang="en-US" altLang="en-US" sz="1300"/>
              <a:pPr/>
              <a:t>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4494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Promise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cover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</a:t>
            </a:r>
          </a:p>
          <a:p>
            <a:r>
              <a:rPr lang="en-US" altLang="zh-CN" baseline="0" dirty="0"/>
              <a:t>Don’t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worry.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r>
              <a:rPr lang="en-US" altLang="zh-CN" baseline="0" dirty="0"/>
              <a:t>I’m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superwomen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00BF89-F62E-4F4D-A171-8DD56B98F4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9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zh-CN" altLang="en-US" dirty="0"/>
              <a:t>修改</a:t>
            </a:r>
            <a:r>
              <a:rPr lang="en-US" altLang="zh-CN" dirty="0"/>
              <a:t>slides</a:t>
            </a:r>
            <a:endParaRPr lang="en-US" alt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1985EAE-FCB9-ED4E-9022-9E5C4167D607}" type="slidenum">
              <a:rPr lang="en-US" altLang="en-US" sz="1300"/>
              <a:pPr/>
              <a:t>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34320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32E3EBB-B6C3-4F44-AA96-F8C4B1C49C90}" type="slidenum">
              <a:rPr lang="en-US" altLang="en-US" sz="1300"/>
              <a:pPr/>
              <a:t>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8925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22C5716-61D0-0147-944F-BFD52CDA4E19}" type="slidenum">
              <a:rPr lang="en-US" altLang="en-US" sz="1300"/>
              <a:pPr/>
              <a:t>10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95763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5005735-3CC4-F248-98AD-7D79F2499F50}" type="slidenum">
              <a:rPr lang="en-US" altLang="en-US" sz="1300"/>
              <a:pPr/>
              <a:t>11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18736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/>
              <a:t>Huntington’s</a:t>
            </a:r>
            <a:r>
              <a:rPr lang="zh-CN" altLang="en-US" dirty="0"/>
              <a:t> </a:t>
            </a:r>
            <a:r>
              <a:rPr lang="en-US" altLang="zh-CN" dirty="0"/>
              <a:t>disease</a:t>
            </a:r>
            <a:r>
              <a:rPr lang="zh-CN" altLang="en-US" dirty="0"/>
              <a:t> </a:t>
            </a:r>
            <a:r>
              <a:rPr lang="en-US" altLang="zh-CN" dirty="0"/>
              <a:t>starts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middle</a:t>
            </a:r>
            <a:r>
              <a:rPr lang="zh-CN" altLang="en-US" dirty="0"/>
              <a:t> </a:t>
            </a:r>
            <a:r>
              <a:rPr lang="en-US" altLang="zh-CN" dirty="0"/>
              <a:t>age,</a:t>
            </a:r>
            <a:r>
              <a:rPr lang="zh-CN" altLang="en-US" dirty="0"/>
              <a:t> </a:t>
            </a:r>
            <a:r>
              <a:rPr lang="en-US" altLang="zh-CN" dirty="0"/>
              <a:t>leads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dementia,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ends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death.</a:t>
            </a:r>
          </a:p>
          <a:p>
            <a:endParaRPr lang="en-US" altLang="zh-CN" dirty="0"/>
          </a:p>
          <a:p>
            <a:r>
              <a:rPr lang="en-US" altLang="en-US" dirty="0"/>
              <a:t>Repeating DNA is very hard to sequence accurately</a:t>
            </a:r>
          </a:p>
          <a:p>
            <a:r>
              <a:rPr lang="en-US" altLang="en-US" dirty="0"/>
              <a:t>with short reads, because there aren’t any distinctive sequences to anchor them.</a:t>
            </a:r>
          </a:p>
          <a:p>
            <a:endParaRPr lang="en-US" altLang="zh-CN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02D33A6-9378-1C46-9392-FDA0D53227E7}" type="slidenum">
              <a:rPr lang="en-US" altLang="en-US" sz="1300"/>
              <a:pPr/>
              <a:t>13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6410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97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  <p:sldLayoutId id="2147527571" r:id="rId2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 rot="-5400000">
            <a:off x="6948487" y="4662488"/>
            <a:ext cx="408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3D0EA964-C1D4-DE45-B107-3A99655D6D53}" type="slidenum">
              <a:rPr lang="en-US" altLang="x-none" sz="1200" smtClean="0">
                <a:solidFill>
                  <a:srgbClr val="000000"/>
                </a:solidFill>
                <a:cs typeface=""/>
              </a:rPr>
              <a:pPr>
                <a:defRPr/>
              </a:pPr>
              <a:t>‹#›</a:t>
            </a:fld>
            <a:r>
              <a:rPr lang="en-US" altLang="x-none" sz="1200">
                <a:solidFill>
                  <a:srgbClr val="000000"/>
                </a:solidFill>
                <a:cs typeface=""/>
              </a:rPr>
              <a:t>   </a:t>
            </a:r>
            <a:r>
              <a:rPr lang="en-US" altLang="x-none" sz="1200">
                <a:solidFill>
                  <a:srgbClr val="808080"/>
                </a:solidFill>
                <a:cs typeface=""/>
              </a:rPr>
              <a:t>(c) M Gerstein '14, Yale, 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5832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73" r:id="rId1"/>
    <p:sldLayoutId id="2147527574" r:id="rId2"/>
    <p:sldLayoutId id="2147527575" r:id="rId3"/>
    <p:sldLayoutId id="2147527576" r:id="rId4"/>
    <p:sldLayoutId id="2147527577" r:id="rId5"/>
    <p:sldLayoutId id="2147527578" r:id="rId6"/>
    <p:sldLayoutId id="2147527579" r:id="rId7"/>
    <p:sldLayoutId id="2147527580" r:id="rId8"/>
    <p:sldLayoutId id="2147527581" r:id="rId9"/>
    <p:sldLayoutId id="2147527582" r:id="rId10"/>
    <p:sldLayoutId id="2147527583" r:id="rId11"/>
    <p:sldLayoutId id="2147527584" r:id="rId12"/>
    <p:sldLayoutId id="2147527585" r:id="rId13"/>
    <p:sldLayoutId id="21475275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Font typeface="Symbol" charset="2"/>
        <a:buChar char="à"/>
        <a:defRPr>
          <a:solidFill>
            <a:schemeClr val="tx1"/>
          </a:solidFill>
          <a:latin typeface="+mn-lt"/>
          <a:ea typeface="ＭＳ Ｐゴシック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fld id="{693E534C-C3DE-0842-9F98-AB305A600EE3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>
                <a:defRPr/>
              </a:pPr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976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89" r:id="rId1"/>
    <p:sldLayoutId id="2147527590" r:id="rId2"/>
    <p:sldLayoutId id="2147527591" r:id="rId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3.xml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" name="Object 2"/>
          <p:cNvGraphicFramePr>
            <a:graphicFrameLocks noChangeAspect="1"/>
          </p:cNvGraphicFramePr>
          <p:nvPr/>
        </p:nvGraphicFramePr>
        <p:xfrm>
          <a:off x="152400" y="3962400"/>
          <a:ext cx="2286000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Image" r:id="rId4" imgW="5184610" imgH="4574656" progId="Photoshop.Image.5">
                  <p:embed/>
                </p:oleObj>
              </mc:Choice>
              <mc:Fallback>
                <p:oleObj name="Image" r:id="rId4" imgW="5184610" imgH="457465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62400"/>
                        <a:ext cx="2286000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x-none" sz="4800" b="1" u="none" dirty="0">
                <a:ea typeface="ＭＳ Ｐゴシック" charset="-128"/>
              </a:rPr>
              <a:t>Biomed. </a:t>
            </a:r>
            <a:r>
              <a:rPr lang="en-US" altLang="x-none" sz="4800" b="1" u="none">
                <a:ea typeface="ＭＳ Ｐゴシック" charset="-128"/>
              </a:rPr>
              <a:t>Data Sci.</a:t>
            </a:r>
            <a:br>
              <a:rPr lang="en-US" altLang="x-none" sz="4800" b="1" u="none" dirty="0">
                <a:ea typeface="ＭＳ Ｐゴシック" charset="-128"/>
              </a:rPr>
            </a:br>
            <a:r>
              <a:rPr lang="en-US" altLang="x-none" sz="4800" b="1" u="none" dirty="0">
                <a:ea typeface="ＭＳ Ｐゴシック" charset="-128"/>
              </a:rPr>
              <a:t>Personal Genomes Intro.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715000"/>
            <a:ext cx="64008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sz="2000" dirty="0">
                <a:ea typeface="ＭＳ Ｐゴシック" charset="-128"/>
              </a:rPr>
              <a:t>Mark Gerstein, Yale University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2000" dirty="0" err="1">
                <a:ea typeface="ＭＳ Ｐゴシック" charset="-128"/>
              </a:rPr>
              <a:t>GersteinLab.org</a:t>
            </a:r>
            <a:r>
              <a:rPr lang="en-US" altLang="x-none" sz="2000" dirty="0">
                <a:ea typeface="ＭＳ Ｐゴシック" charset="-128"/>
              </a:rPr>
              <a:t>/courses/452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1800" dirty="0">
                <a:ea typeface="ＭＳ Ｐゴシック" charset="-128"/>
              </a:rPr>
              <a:t>(last edit in spring</a:t>
            </a:r>
            <a:r>
              <a:rPr lang="ja-JP" altLang="en-US" sz="1800">
                <a:ea typeface="ＭＳ Ｐゴシック" charset="-128"/>
              </a:rPr>
              <a:t>‘</a:t>
            </a:r>
            <a:r>
              <a:rPr lang="en-US" altLang="ja-JP" sz="1800" dirty="0">
                <a:ea typeface="ＭＳ Ｐゴシック" charset="-128"/>
              </a:rPr>
              <a:t>20)</a:t>
            </a:r>
            <a:endParaRPr lang="en-US" altLang="x-none" sz="1800" dirty="0">
              <a:ea typeface="ＭＳ Ｐゴシック" charset="-128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x-none" altLang="x-none" sz="3600">
              <a:solidFill>
                <a:srgbClr val="FFFFFF"/>
              </a:solidFill>
              <a:cs typeface=""/>
            </a:endParaRPr>
          </a:p>
        </p:txBody>
      </p:sp>
      <p:graphicFrame>
        <p:nvGraphicFramePr>
          <p:cNvPr id="5125" name="Object 3"/>
          <p:cNvGraphicFramePr>
            <a:graphicFrameLocks noChangeAspect="1"/>
          </p:cNvGraphicFramePr>
          <p:nvPr/>
        </p:nvGraphicFramePr>
        <p:xfrm>
          <a:off x="7138988" y="3810000"/>
          <a:ext cx="154781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Image" r:id="rId6" imgW="3430992" imgH="4727144" progId="Photoshop.Image.5">
                  <p:embed/>
                </p:oleObj>
              </mc:Choice>
              <mc:Fallback>
                <p:oleObj name="Image" r:id="rId6" imgW="3430992" imgH="472714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3810000"/>
                        <a:ext cx="154781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4"/>
          <p:cNvGraphicFramePr>
            <a:graphicFrameLocks noChangeAspect="1"/>
          </p:cNvGraphicFramePr>
          <p:nvPr/>
        </p:nvGraphicFramePr>
        <p:xfrm>
          <a:off x="7620000" y="1600200"/>
          <a:ext cx="11271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Image" r:id="rId8" imgW="1245323" imgH="1346982" progId="Photoshop.Image.5">
                  <p:embed/>
                </p:oleObj>
              </mc:Choice>
              <mc:Fallback>
                <p:oleObj name="Image" r:id="rId8" imgW="1245323" imgH="134698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600200"/>
                        <a:ext cx="112712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5"/>
          <p:cNvGraphicFramePr>
            <a:graphicFrameLocks noChangeAspect="1"/>
          </p:cNvGraphicFramePr>
          <p:nvPr/>
        </p:nvGraphicFramePr>
        <p:xfrm>
          <a:off x="152400" y="1524000"/>
          <a:ext cx="2362200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Image" r:id="rId10" imgW="3430992" imgH="2770208" progId="Photoshop.Image.5">
                  <p:embed/>
                </p:oleObj>
              </mc:Choice>
              <mc:Fallback>
                <p:oleObj name="Image" r:id="rId10" imgW="3430992" imgH="277020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2362200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6"/>
          <p:cNvGraphicFramePr>
            <a:graphicFrameLocks noChangeAspect="1"/>
          </p:cNvGraphicFramePr>
          <p:nvPr/>
        </p:nvGraphicFramePr>
        <p:xfrm>
          <a:off x="1752600" y="2825750"/>
          <a:ext cx="1447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name="Image" r:id="rId12" imgW="6989058" imgH="6925521" progId="Photoshop.Image.5">
                  <p:embed/>
                </p:oleObj>
              </mc:Choice>
              <mc:Fallback>
                <p:oleObj name="Image" r:id="rId12" imgW="6989058" imgH="692552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825750"/>
                        <a:ext cx="1447800" cy="14351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7"/>
          <p:cNvGraphicFramePr>
            <a:graphicFrameLocks noChangeAspect="1"/>
          </p:cNvGraphicFramePr>
          <p:nvPr/>
        </p:nvGraphicFramePr>
        <p:xfrm>
          <a:off x="6248400" y="2838450"/>
          <a:ext cx="13747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Image" r:id="rId14" imgW="1931521" imgH="1982351" progId="Photoshop.Image.5">
                  <p:embed/>
                </p:oleObj>
              </mc:Choice>
              <mc:Fallback>
                <p:oleObj name="Image" r:id="rId14" imgW="1931521" imgH="198235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38450"/>
                        <a:ext cx="1374775" cy="1409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8"/>
          <p:cNvGraphicFramePr>
            <a:graphicFrameLocks noChangeAspect="1"/>
          </p:cNvGraphicFramePr>
          <p:nvPr/>
        </p:nvGraphicFramePr>
        <p:xfrm>
          <a:off x="4211638" y="1905000"/>
          <a:ext cx="10255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Image" r:id="rId16" imgW="1194493" imgH="3812213" progId="Photoshop.Image.5">
                  <p:embed/>
                </p:oleObj>
              </mc:Choice>
              <mc:Fallback>
                <p:oleObj name="Image" r:id="rId16" imgW="1194493" imgH="381221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905000"/>
                        <a:ext cx="1025525" cy="3276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3556538"/>
      </p:ext>
    </p:extLst>
  </p:cSld>
  <p:clrMapOvr>
    <a:masterClrMapping/>
  </p:clrMapOvr>
  <p:transition advTm="3204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63004"/>
          <a:stretch>
            <a:fillRect/>
          </a:stretch>
        </p:blipFill>
        <p:spPr bwMode="auto">
          <a:xfrm>
            <a:off x="-3175" y="6203950"/>
            <a:ext cx="5943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4572000" y="6443663"/>
            <a:ext cx="2743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zh-CN" sz="1600"/>
              <a:t>----</a:t>
            </a:r>
            <a:r>
              <a:rPr lang="zh-CN" altLang="en-US" sz="1600"/>
              <a:t> </a:t>
            </a:r>
            <a:r>
              <a:rPr lang="en-US" altLang="zh-CN" sz="1600"/>
              <a:t>Carl</a:t>
            </a:r>
            <a:r>
              <a:rPr lang="zh-CN" altLang="en-US" sz="1600"/>
              <a:t> </a:t>
            </a:r>
            <a:r>
              <a:rPr lang="en-US" altLang="zh-CN" sz="1600"/>
              <a:t>Zimmer</a:t>
            </a:r>
            <a:endParaRPr lang="en-US" altLang="en-US" sz="1600"/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3813" y="2205038"/>
            <a:ext cx="91201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zh-CN"/>
              <a:t>Got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variant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gene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heart</a:t>
            </a:r>
            <a:r>
              <a:rPr lang="zh-CN" altLang="en-US"/>
              <a:t> </a:t>
            </a:r>
            <a:r>
              <a:rPr lang="en-US" altLang="zh-CN"/>
              <a:t>muscles,</a:t>
            </a:r>
            <a:r>
              <a:rPr lang="zh-CN" altLang="en-US"/>
              <a:t> </a:t>
            </a:r>
            <a:r>
              <a:rPr lang="en-US" altLang="zh-CN"/>
              <a:t>called</a:t>
            </a:r>
            <a:r>
              <a:rPr lang="zh-CN" altLang="en-US"/>
              <a:t> </a:t>
            </a:r>
            <a:r>
              <a:rPr lang="en-US" altLang="zh-CN"/>
              <a:t>DSG2</a:t>
            </a:r>
          </a:p>
          <a:p>
            <a:pPr>
              <a:buFont typeface="Arial" charset="0"/>
              <a:buChar char="•"/>
            </a:pPr>
            <a:endParaRPr lang="en-US" altLang="zh-CN"/>
          </a:p>
          <a:p>
            <a:pPr>
              <a:buFont typeface="Arial" charset="0"/>
              <a:buChar char="•"/>
            </a:pPr>
            <a:r>
              <a:rPr lang="en-US" altLang="zh-CN"/>
              <a:t>DSG2</a:t>
            </a:r>
            <a:r>
              <a:rPr lang="zh-CN" altLang="en-US"/>
              <a:t> </a:t>
            </a:r>
            <a:r>
              <a:rPr lang="en-US" altLang="zh-CN"/>
              <a:t>gene</a:t>
            </a:r>
            <a:r>
              <a:rPr lang="zh-CN" altLang="en-US"/>
              <a:t> </a:t>
            </a:r>
            <a:r>
              <a:rPr lang="en-US" altLang="zh-CN"/>
              <a:t>encodes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protein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humans</a:t>
            </a:r>
            <a:r>
              <a:rPr lang="zh-CN" altLang="en-US"/>
              <a:t> </a:t>
            </a:r>
            <a:r>
              <a:rPr lang="en-US" altLang="zh-CN"/>
              <a:t>called</a:t>
            </a:r>
            <a:r>
              <a:rPr lang="zh-CN" altLang="en-US"/>
              <a:t> </a:t>
            </a:r>
            <a:r>
              <a:rPr lang="en-US" altLang="zh-CN"/>
              <a:t>Desmoglein-2</a:t>
            </a:r>
          </a:p>
          <a:p>
            <a:pPr>
              <a:buFont typeface="Arial" charset="0"/>
              <a:buChar char="•"/>
            </a:pPr>
            <a:r>
              <a:rPr lang="en-US" altLang="zh-CN"/>
              <a:t>Mutations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desmoglein-2</a:t>
            </a:r>
            <a:r>
              <a:rPr lang="zh-CN" altLang="en-US"/>
              <a:t> </a:t>
            </a:r>
            <a:r>
              <a:rPr lang="en-US" altLang="zh-CN"/>
              <a:t>have</a:t>
            </a:r>
            <a:r>
              <a:rPr lang="zh-CN" altLang="en-US"/>
              <a:t> </a:t>
            </a:r>
            <a:r>
              <a:rPr lang="en-US" altLang="zh-CN"/>
              <a:t>been</a:t>
            </a:r>
            <a:r>
              <a:rPr lang="zh-CN" altLang="en-US"/>
              <a:t> </a:t>
            </a:r>
            <a:r>
              <a:rPr lang="en-US" altLang="zh-CN"/>
              <a:t>associated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arrhythmogenic</a:t>
            </a:r>
            <a:r>
              <a:rPr lang="zh-CN" altLang="en-US"/>
              <a:t> </a:t>
            </a:r>
            <a:r>
              <a:rPr lang="en-US" altLang="zh-CN"/>
              <a:t>right</a:t>
            </a:r>
            <a:r>
              <a:rPr lang="zh-CN" altLang="en-US"/>
              <a:t> </a:t>
            </a:r>
            <a:r>
              <a:rPr lang="en-US" altLang="zh-CN"/>
              <a:t>ventricular</a:t>
            </a:r>
            <a:r>
              <a:rPr lang="zh-CN" altLang="en-US"/>
              <a:t> </a:t>
            </a:r>
            <a:r>
              <a:rPr lang="en-US" altLang="zh-CN"/>
              <a:t>cardiomyopathy</a:t>
            </a:r>
            <a:endParaRPr lang="en-US" altLang="en-US"/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04800" y="4446588"/>
            <a:ext cx="8153400" cy="887412"/>
            <a:chOff x="533400" y="4446249"/>
            <a:chExt cx="8153400" cy="887752"/>
          </a:xfrm>
        </p:grpSpPr>
        <p:pic>
          <p:nvPicPr>
            <p:cNvPr id="1843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5" b="33994"/>
            <a:stretch>
              <a:fillRect/>
            </a:stretch>
          </p:blipFill>
          <p:spPr bwMode="auto">
            <a:xfrm>
              <a:off x="533400" y="4446249"/>
              <a:ext cx="1524000" cy="88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86000" y="4782928"/>
              <a:ext cx="6400800" cy="462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People</a:t>
              </a:r>
              <a:r>
                <a:rPr lang="zh-CN" alt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of</a:t>
              </a:r>
              <a:r>
                <a:rPr lang="zh-CN" alt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European</a:t>
              </a:r>
              <a:r>
                <a:rPr lang="zh-CN" alt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descent</a:t>
              </a:r>
              <a:r>
                <a:rPr lang="zh-CN" alt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carry</a:t>
              </a:r>
              <a:r>
                <a:rPr lang="zh-CN" alt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this</a:t>
              </a:r>
              <a:r>
                <a:rPr lang="zh-CN" alt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variant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4039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>
          <a:xfrm>
            <a:off x="342900" y="5029200"/>
            <a:ext cx="8458200" cy="1676400"/>
          </a:xfrm>
        </p:spPr>
        <p:txBody>
          <a:bodyPr/>
          <a:lstStyle/>
          <a:p>
            <a:r>
              <a:rPr lang="en-US" altLang="zh-CN" dirty="0"/>
              <a:t>NAT2,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enzyme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liver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breaks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 </a:t>
            </a:r>
            <a:r>
              <a:rPr lang="en-US" altLang="zh-CN" dirty="0"/>
              <a:t>caffeine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toxins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molecular</a:t>
            </a:r>
            <a:r>
              <a:rPr lang="zh-CN" altLang="en-US" dirty="0"/>
              <a:t> </a:t>
            </a:r>
            <a:r>
              <a:rPr lang="en-US" altLang="zh-CN" dirty="0"/>
              <a:t>structure.</a:t>
            </a:r>
          </a:p>
          <a:p>
            <a:r>
              <a:rPr lang="en-US" altLang="zh-CN" dirty="0"/>
              <a:t>NAT2</a:t>
            </a:r>
            <a:r>
              <a:rPr lang="zh-CN" altLang="en-US" dirty="0"/>
              <a:t> </a:t>
            </a:r>
            <a:r>
              <a:rPr lang="en-US" altLang="zh-CN" dirty="0"/>
              <a:t>helps</a:t>
            </a:r>
            <a:r>
              <a:rPr lang="zh-CN" altLang="en-US" dirty="0"/>
              <a:t> </a:t>
            </a:r>
            <a:r>
              <a:rPr lang="en-US" altLang="zh-CN" dirty="0"/>
              <a:t>break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 </a:t>
            </a:r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medicines</a:t>
            </a:r>
            <a:r>
              <a:rPr lang="zh-CN" altLang="en-US" dirty="0"/>
              <a:t> </a:t>
            </a:r>
            <a:r>
              <a:rPr lang="en-US" altLang="zh-CN" dirty="0"/>
              <a:t>too.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variant</a:t>
            </a:r>
            <a:r>
              <a:rPr lang="zh-CN" altLang="en-US" dirty="0"/>
              <a:t> </a:t>
            </a:r>
            <a:r>
              <a:rPr lang="en-US" altLang="zh-CN" dirty="0"/>
              <a:t>puts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risk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effects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drugs.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19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8" b="5167"/>
          <a:stretch/>
        </p:blipFill>
        <p:spPr bwMode="auto">
          <a:xfrm>
            <a:off x="1394677" y="2593570"/>
            <a:ext cx="5603875" cy="243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3" t="5065" r="30469" b="83378"/>
          <a:stretch/>
        </p:blipFill>
        <p:spPr bwMode="auto">
          <a:xfrm>
            <a:off x="6998552" y="3529806"/>
            <a:ext cx="1961803" cy="38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1807" y="2131904"/>
            <a:ext cx="649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SNP</a:t>
            </a:r>
            <a:r>
              <a:rPr lang="zh-CN" altLang="en-US" sz="2400" dirty="0"/>
              <a:t> </a:t>
            </a:r>
            <a:r>
              <a:rPr lang="en-US" altLang="zh-CN" sz="2400" dirty="0"/>
              <a:t>changing</a:t>
            </a:r>
            <a:r>
              <a:rPr lang="zh-CN" altLang="en-US" sz="2400" dirty="0"/>
              <a:t> </a:t>
            </a:r>
            <a:r>
              <a:rPr lang="en-US" altLang="zh-CN" sz="2400" dirty="0"/>
              <a:t>protein</a:t>
            </a:r>
            <a:r>
              <a:rPr lang="zh-CN" altLang="en-US" sz="2400" dirty="0"/>
              <a:t> </a:t>
            </a:r>
            <a:r>
              <a:rPr lang="en-US" altLang="zh-CN" sz="2400" dirty="0"/>
              <a:t>structure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262582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759941" y="146222"/>
            <a:ext cx="7772400" cy="1143000"/>
          </a:xfrm>
        </p:spPr>
        <p:txBody>
          <a:bodyPr/>
          <a:lstStyle/>
          <a:p>
            <a:r>
              <a:rPr lang="en-US" altLang="en-US" dirty="0"/>
              <a:t>Structural Variation</a:t>
            </a:r>
          </a:p>
        </p:txBody>
      </p:sp>
      <p:pic>
        <p:nvPicPr>
          <p:cNvPr id="389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41" y="1289222"/>
            <a:ext cx="411480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-76200" y="6564313"/>
            <a:ext cx="800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Baker, M., 2012. </a:t>
            </a:r>
            <a:r>
              <a:rPr lang="en-US" altLang="en-US" sz="1800" i="1"/>
              <a:t>Nature methods</a:t>
            </a:r>
            <a:r>
              <a:rPr lang="en-US" altLang="en-US" sz="1800"/>
              <a:t>, </a:t>
            </a:r>
            <a:r>
              <a:rPr lang="en-US" altLang="en-US" sz="1800" i="1"/>
              <a:t>9</a:t>
            </a:r>
            <a:r>
              <a:rPr lang="en-US" altLang="en-US" sz="1800"/>
              <a:t>(2), pp.133-137.</a:t>
            </a:r>
          </a:p>
        </p:txBody>
      </p:sp>
    </p:spTree>
    <p:extLst>
      <p:ext uri="{BB962C8B-B14F-4D97-AF65-F5344CB8AC3E}">
        <p14:creationId xmlns:p14="http://schemas.microsoft.com/office/powerpoint/2010/main" val="11268734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343400"/>
          </a:xfrm>
        </p:spPr>
        <p:txBody>
          <a:bodyPr/>
          <a:lstStyle/>
          <a:p>
            <a:r>
              <a:rPr lang="en-US" altLang="zh-CN" dirty="0"/>
              <a:t>Structural</a:t>
            </a:r>
            <a:r>
              <a:rPr lang="zh-CN" altLang="en-US" dirty="0"/>
              <a:t> </a:t>
            </a:r>
            <a:r>
              <a:rPr lang="en-US" altLang="zh-CN" dirty="0"/>
              <a:t>variation</a:t>
            </a:r>
          </a:p>
          <a:p>
            <a:r>
              <a:rPr lang="en-US" altLang="zh-CN" dirty="0"/>
              <a:t>Example:</a:t>
            </a:r>
            <a:r>
              <a:rPr lang="zh-CN" altLang="en-US" dirty="0"/>
              <a:t> </a:t>
            </a:r>
            <a:r>
              <a:rPr lang="en-US" altLang="zh-CN" dirty="0"/>
              <a:t>HTT</a:t>
            </a:r>
          </a:p>
          <a:p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mutations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HTT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Huntington’s</a:t>
            </a:r>
            <a:r>
              <a:rPr lang="zh-CN" altLang="en-US" dirty="0"/>
              <a:t> </a:t>
            </a:r>
            <a:r>
              <a:rPr lang="en-US" altLang="zh-CN" dirty="0"/>
              <a:t>disease.</a:t>
            </a:r>
          </a:p>
          <a:p>
            <a:r>
              <a:rPr lang="en-US" altLang="zh-CN" dirty="0"/>
              <a:t>Healthy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wide</a:t>
            </a:r>
            <a:r>
              <a:rPr lang="zh-CN" altLang="en-US" dirty="0"/>
              <a:t> </a:t>
            </a:r>
            <a:r>
              <a:rPr lang="en-US" altLang="zh-CN" dirty="0"/>
              <a:t>range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CAG</a:t>
            </a:r>
            <a:r>
              <a:rPr lang="zh-CN" altLang="en-US" dirty="0"/>
              <a:t> </a:t>
            </a:r>
            <a:r>
              <a:rPr lang="en-US" altLang="zh-CN" dirty="0"/>
              <a:t>repeats.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37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CAG</a:t>
            </a:r>
            <a:r>
              <a:rPr lang="zh-CN" altLang="en-US" dirty="0"/>
              <a:t> </a:t>
            </a:r>
            <a:r>
              <a:rPr lang="en-US" altLang="zh-CN" dirty="0"/>
              <a:t>repeats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HTT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risk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developing</a:t>
            </a:r>
            <a:r>
              <a:rPr lang="zh-CN" altLang="en-US" dirty="0"/>
              <a:t> </a:t>
            </a:r>
            <a:r>
              <a:rPr lang="en-US" altLang="zh-CN" dirty="0"/>
              <a:t>Huntington’s</a:t>
            </a:r>
            <a:r>
              <a:rPr lang="zh-CN" altLang="en-US" dirty="0"/>
              <a:t> </a:t>
            </a:r>
            <a:r>
              <a:rPr lang="en-US" altLang="zh-CN" dirty="0"/>
              <a:t>disease.</a:t>
            </a:r>
          </a:p>
          <a:p>
            <a:endParaRPr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genome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19</a:t>
            </a:r>
            <a:r>
              <a:rPr lang="zh-CN" altLang="en-US" dirty="0"/>
              <a:t> </a:t>
            </a:r>
            <a:r>
              <a:rPr lang="en-US" altLang="zh-CN" dirty="0"/>
              <a:t>CAG</a:t>
            </a:r>
            <a:r>
              <a:rPr lang="zh-CN" altLang="en-US" dirty="0"/>
              <a:t> </a:t>
            </a:r>
            <a:r>
              <a:rPr lang="en-US" altLang="zh-CN" dirty="0"/>
              <a:t>repeats.</a:t>
            </a:r>
            <a:r>
              <a:rPr lang="zh-CN" altLang="en-US" dirty="0"/>
              <a:t> </a:t>
            </a:r>
            <a:r>
              <a:rPr lang="en-US" altLang="zh-CN" dirty="0"/>
              <a:t>Carl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17.</a:t>
            </a:r>
            <a:r>
              <a:rPr lang="zh-CN" altLang="en-US" dirty="0"/>
              <a:t> </a:t>
            </a:r>
            <a:endParaRPr lang="en-US" altLang="en-US" dirty="0"/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2450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540328" y="2796243"/>
            <a:ext cx="7772400" cy="1339989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US" altLang="zh-CN" dirty="0"/>
              <a:t>Variant rs1421085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Located in a genetic switch that activates several genes in fat cells</a:t>
            </a:r>
          </a:p>
        </p:txBody>
      </p:sp>
      <p:pic>
        <p:nvPicPr>
          <p:cNvPr id="266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450" r="47715"/>
          <a:stretch/>
        </p:blipFill>
        <p:spPr bwMode="auto">
          <a:xfrm>
            <a:off x="4295141" y="3969979"/>
            <a:ext cx="3901208" cy="237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-76200" y="6472238"/>
            <a:ext cx="579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/>
              <a:t>Claussnitzer, Melina, et al. </a:t>
            </a:r>
            <a:r>
              <a:rPr lang="en-US" altLang="en-US" sz="1400" i="1"/>
              <a:t>N Engl J Med</a:t>
            </a:r>
            <a:r>
              <a:rPr lang="en-US" altLang="en-US" sz="1400"/>
              <a:t> 2015.373 (2015): 895-907</a:t>
            </a:r>
            <a:r>
              <a:rPr lang="en-US" altLang="en-US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914" y="2088218"/>
            <a:ext cx="5865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Non-coding</a:t>
            </a:r>
            <a:r>
              <a:rPr lang="zh-CN" altLang="en-US" sz="2800" dirty="0"/>
              <a:t> </a:t>
            </a:r>
            <a:r>
              <a:rPr lang="en-US" altLang="zh-CN" sz="2800" dirty="0"/>
              <a:t>variant</a:t>
            </a:r>
            <a:endParaRPr lang="en-US" sz="2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98757" y="4467987"/>
            <a:ext cx="3774786" cy="133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altLang="zh-CN" b="0" dirty="0"/>
              <a:t>The variant causes</a:t>
            </a:r>
            <a:r>
              <a:rPr lang="zh-CN" altLang="en-US" b="0" dirty="0"/>
              <a:t> </a:t>
            </a:r>
            <a:r>
              <a:rPr lang="en-US" altLang="zh-CN" b="0" dirty="0"/>
              <a:t>people</a:t>
            </a:r>
            <a:r>
              <a:rPr lang="zh-CN" altLang="en-US" b="0" dirty="0"/>
              <a:t> </a:t>
            </a:r>
            <a:r>
              <a:rPr lang="en-US" altLang="zh-CN" b="0" dirty="0"/>
              <a:t>to</a:t>
            </a:r>
            <a:r>
              <a:rPr lang="zh-CN" altLang="en-US" b="0" dirty="0"/>
              <a:t> </a:t>
            </a:r>
            <a:r>
              <a:rPr lang="en-US" altLang="zh-CN" b="0" dirty="0"/>
              <a:t>put</a:t>
            </a:r>
            <a:r>
              <a:rPr lang="zh-CN" altLang="en-US" b="0" dirty="0"/>
              <a:t> </a:t>
            </a:r>
            <a:r>
              <a:rPr lang="en-US" altLang="zh-CN" b="0" dirty="0"/>
              <a:t>on</a:t>
            </a:r>
            <a:r>
              <a:rPr lang="zh-CN" altLang="en-US" b="0" dirty="0"/>
              <a:t> </a:t>
            </a:r>
            <a:r>
              <a:rPr lang="en-US" altLang="zh-CN" b="0" dirty="0"/>
              <a:t>an</a:t>
            </a:r>
            <a:r>
              <a:rPr lang="zh-CN" altLang="en-US" b="0" dirty="0"/>
              <a:t> </a:t>
            </a:r>
            <a:r>
              <a:rPr lang="en-US" altLang="zh-CN" b="0" dirty="0"/>
              <a:t>average</a:t>
            </a:r>
            <a:r>
              <a:rPr lang="zh-CN" altLang="en-US" b="0" dirty="0"/>
              <a:t> </a:t>
            </a:r>
            <a:r>
              <a:rPr lang="en-US" altLang="zh-CN" b="0" dirty="0"/>
              <a:t>of</a:t>
            </a:r>
            <a:r>
              <a:rPr lang="zh-CN" altLang="en-US" b="0" dirty="0"/>
              <a:t> </a:t>
            </a:r>
            <a:r>
              <a:rPr lang="en-US" altLang="zh-CN" b="0" dirty="0"/>
              <a:t>7</a:t>
            </a:r>
            <a:r>
              <a:rPr lang="zh-CN" altLang="en-US" b="0" dirty="0"/>
              <a:t> </a:t>
            </a:r>
            <a:r>
              <a:rPr lang="en-US" altLang="zh-CN" b="0" dirty="0"/>
              <a:t>pounds</a:t>
            </a: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4618156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environmental factors, genetic background, and large-scale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003158" cy="4638675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12332" y="6619875"/>
            <a:ext cx="2307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Sun et al. Advances in Genetics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758" y="2226992"/>
            <a:ext cx="3825616" cy="380291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38200" y="2133600"/>
            <a:ext cx="4003158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b="0" kern="0" dirty="0"/>
              <a:t>Difference between health and disease depends on many factors.</a:t>
            </a:r>
          </a:p>
          <a:p>
            <a:endParaRPr lang="en-US" b="0" kern="0" dirty="0"/>
          </a:p>
          <a:p>
            <a:r>
              <a:rPr lang="en-US" b="0" kern="0" dirty="0"/>
              <a:t>Environment, genome, cellular contents, etc. all play a a role.  </a:t>
            </a:r>
          </a:p>
          <a:p>
            <a:endParaRPr lang="en-US" b="0" kern="0" dirty="0"/>
          </a:p>
          <a:p>
            <a:r>
              <a:rPr lang="en-US" b="0" kern="0" dirty="0"/>
              <a:t>Important to integrate information from multiple large-scale datasets.</a:t>
            </a:r>
          </a:p>
          <a:p>
            <a:endParaRPr lang="en-US" b="0" kern="0" dirty="0"/>
          </a:p>
          <a:p>
            <a:pPr lvl="1"/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1253119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personalized medicine beyond the genome.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004991" cy="4638675"/>
          </a:xfrm>
        </p:spPr>
        <p:txBody>
          <a:bodyPr/>
          <a:lstStyle/>
          <a:p>
            <a:r>
              <a:rPr lang="en-US" dirty="0"/>
              <a:t>An integrated personal omics profile (iPOP) is an example of a more comprehensive version of personalized medicine.</a:t>
            </a:r>
          </a:p>
          <a:p>
            <a:endParaRPr lang="en-US" dirty="0"/>
          </a:p>
          <a:p>
            <a:r>
              <a:rPr lang="en-US" dirty="0"/>
              <a:t>Michael Snyder had his genome sequenced and collected many other large scale datasets over an extended period of time.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837" r="24535"/>
          <a:stretch/>
        </p:blipFill>
        <p:spPr>
          <a:xfrm>
            <a:off x="5217315" y="1880197"/>
            <a:ext cx="3391510" cy="4381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3127" y="6658661"/>
            <a:ext cx="65789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/>
              <a:t>https://</a:t>
            </a:r>
            <a:r>
              <a:rPr lang="en-US" sz="1000" b="0" dirty="0" err="1"/>
              <a:t>med.stanford.edu</a:t>
            </a:r>
            <a:r>
              <a:rPr lang="en-US" sz="1000" b="0" dirty="0"/>
              <a:t>/news/all-news/2017/01/wearable-sensors-can-tell-when-you-are-getting-</a:t>
            </a:r>
            <a:r>
              <a:rPr lang="en-US" sz="1000" b="0" dirty="0" err="1"/>
              <a:t>sick.html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449742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personal omics profile (iPOP)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861816" cy="4638675"/>
          </a:xfrm>
        </p:spPr>
        <p:txBody>
          <a:bodyPr/>
          <a:lstStyle/>
          <a:p>
            <a:r>
              <a:rPr lang="en-US" dirty="0"/>
              <a:t>Numerous types of data were collected, primarily from blood samples. The datasets include:</a:t>
            </a:r>
          </a:p>
          <a:p>
            <a:pPr lvl="1"/>
            <a:r>
              <a:rPr lang="en-US" dirty="0"/>
              <a:t>Transcriptomic</a:t>
            </a:r>
          </a:p>
          <a:p>
            <a:pPr lvl="1"/>
            <a:r>
              <a:rPr lang="en-US" dirty="0"/>
              <a:t>Proteomic</a:t>
            </a:r>
          </a:p>
          <a:p>
            <a:pPr lvl="1"/>
            <a:r>
              <a:rPr lang="en-US" dirty="0" err="1"/>
              <a:t>Metabolomic</a:t>
            </a:r>
            <a:endParaRPr lang="en-US" dirty="0"/>
          </a:p>
          <a:p>
            <a:pPr lvl="1"/>
            <a:r>
              <a:rPr lang="en-US" dirty="0"/>
              <a:t>Cytokine profiling</a:t>
            </a:r>
          </a:p>
          <a:p>
            <a:pPr lvl="1"/>
            <a:r>
              <a:rPr lang="en-US" dirty="0"/>
              <a:t>Autoantibody profiling</a:t>
            </a:r>
          </a:p>
          <a:p>
            <a:pPr lvl="1"/>
            <a:r>
              <a:rPr lang="en-US" dirty="0"/>
              <a:t>Medical exams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05784" y="1881203"/>
            <a:ext cx="4539343" cy="4125499"/>
            <a:chOff x="4405784" y="1881203"/>
            <a:chExt cx="4539343" cy="4125499"/>
          </a:xfrm>
        </p:grpSpPr>
        <p:pic>
          <p:nvPicPr>
            <p:cNvPr id="4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05784" y="1881203"/>
              <a:ext cx="4539343" cy="41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462732" y="1881203"/>
              <a:ext cx="184030" cy="2696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Chen et al. Cell 2012</a:t>
            </a:r>
          </a:p>
        </p:txBody>
      </p:sp>
    </p:spTree>
    <p:extLst>
      <p:ext uri="{BB962C8B-B14F-4D97-AF65-F5344CB8AC3E}">
        <p14:creationId xmlns:p14="http://schemas.microsoft.com/office/powerpoint/2010/main" val="56898167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8224" y="1928949"/>
            <a:ext cx="4551099" cy="2261260"/>
            <a:chOff x="4055151" y="2142307"/>
            <a:chExt cx="4719366" cy="2344865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5151" y="2142307"/>
              <a:ext cx="4719366" cy="234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083170" y="2179608"/>
              <a:ext cx="184030" cy="20703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medical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177642"/>
            <a:ext cx="7888184" cy="1501607"/>
          </a:xfrm>
        </p:spPr>
        <p:txBody>
          <a:bodyPr/>
          <a:lstStyle/>
          <a:p>
            <a:r>
              <a:rPr lang="en-US" dirty="0"/>
              <a:t>Tracking relevant medical (e.g. blood glucose) data over time helps link phenotypic changes with changes at the molecular level.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9702" y="662781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Chen et al. Cell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43" y="1634865"/>
            <a:ext cx="4272423" cy="31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220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zh-CN">
                <a:ea typeface="ＭＳ Ｐゴシック" charset="-128"/>
              </a:rPr>
              <a:t>Analyzing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Carl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Zimmer’s</a:t>
            </a:r>
            <a:r>
              <a:rPr lang="zh-CN" altLang="en-US">
                <a:ea typeface="ＭＳ Ｐゴシック" charset="-128"/>
              </a:rPr>
              <a:t> </a:t>
            </a:r>
            <a:r>
              <a:rPr lang="en-US" altLang="zh-CN">
                <a:ea typeface="ＭＳ Ｐゴシック" charset="-128"/>
              </a:rPr>
              <a:t>genome</a:t>
            </a:r>
            <a:endParaRPr lang="en-US" altLang="en-US">
              <a:ea typeface="ＭＳ Ｐゴシック" charset="-128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560388" y="3576638"/>
            <a:ext cx="4697412" cy="2671762"/>
            <a:chOff x="107809" y="3581400"/>
            <a:chExt cx="4235591" cy="2362200"/>
          </a:xfrm>
        </p:grpSpPr>
        <p:pic>
          <p:nvPicPr>
            <p:cNvPr id="1026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09" y="3581400"/>
              <a:ext cx="419946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2" name="Rectangle 4"/>
            <p:cNvSpPr>
              <a:spLocks noChangeArrowheads="1"/>
            </p:cNvSpPr>
            <p:nvPr/>
          </p:nvSpPr>
          <p:spPr bwMode="auto">
            <a:xfrm>
              <a:off x="2514600" y="3581400"/>
              <a:ext cx="1828800" cy="2362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b="0">
                <a:solidFill>
                  <a:srgbClr val="000000"/>
                </a:solidFill>
                <a:cs typeface=""/>
              </a:endParaRPr>
            </a:p>
          </p:txBody>
        </p:sp>
      </p:grp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4810125" y="35004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000000"/>
                </a:solidFill>
                <a:cs typeface=""/>
              </a:rPr>
              <a:t>SNV</a:t>
            </a:r>
            <a:endParaRPr lang="en-US" altLang="en-US" b="0">
              <a:solidFill>
                <a:srgbClr val="000000"/>
              </a:solidFill>
              <a:cs typeface=""/>
            </a:endParaRP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5800725" y="3500438"/>
            <a:ext cx="128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AB7942"/>
                </a:solidFill>
                <a:cs typeface=""/>
              </a:rPr>
              <a:t>A</a:t>
            </a:r>
            <a:r>
              <a:rPr lang="en-US" altLang="zh-CN" b="0">
                <a:solidFill>
                  <a:srgbClr val="FF0000"/>
                </a:solidFill>
                <a:cs typeface=""/>
              </a:rPr>
              <a:t>A</a:t>
            </a:r>
            <a:r>
              <a:rPr lang="en-US" altLang="zh-CN" b="0">
                <a:solidFill>
                  <a:srgbClr val="AB7942"/>
                </a:solidFill>
                <a:cs typeface=""/>
              </a:rPr>
              <a:t>GCT</a:t>
            </a:r>
            <a:r>
              <a:rPr lang="zh-CN" altLang="en-US" b="0">
                <a:solidFill>
                  <a:srgbClr val="000000"/>
                </a:solidFill>
                <a:cs typeface=""/>
              </a:rPr>
              <a:t> </a:t>
            </a:r>
            <a:endParaRPr lang="en-US" altLang="en-US" b="0">
              <a:solidFill>
                <a:srgbClr val="000000"/>
              </a:solidFill>
              <a:cs typeface=""/>
            </a:endParaRPr>
          </a:p>
        </p:txBody>
      </p: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7323138" y="3500438"/>
            <a:ext cx="1287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zh-CN" b="0">
                <a:solidFill>
                  <a:srgbClr val="AB7942"/>
                </a:solidFill>
                <a:cs typeface=""/>
              </a:rPr>
              <a:t>A</a:t>
            </a:r>
            <a:r>
              <a:rPr lang="en-US" altLang="zh-CN" b="0">
                <a:solidFill>
                  <a:srgbClr val="FF0000"/>
                </a:solidFill>
                <a:cs typeface=""/>
              </a:rPr>
              <a:t>C</a:t>
            </a:r>
            <a:r>
              <a:rPr lang="en-US" altLang="zh-CN" b="0">
                <a:solidFill>
                  <a:srgbClr val="AB7942"/>
                </a:solidFill>
                <a:cs typeface=""/>
              </a:rPr>
              <a:t>GCT</a:t>
            </a:r>
            <a:r>
              <a:rPr lang="zh-CN" altLang="en-US" b="0">
                <a:solidFill>
                  <a:srgbClr val="AB7942"/>
                </a:solidFill>
                <a:cs typeface=""/>
              </a:rPr>
              <a:t> </a:t>
            </a:r>
            <a:endParaRPr lang="en-US" altLang="en-US" b="0">
              <a:solidFill>
                <a:srgbClr val="AB7942"/>
              </a:solidFill>
              <a:cs typeface=""/>
            </a:endParaRPr>
          </a:p>
        </p:txBody>
      </p:sp>
      <p:cxnSp>
        <p:nvCxnSpPr>
          <p:cNvPr id="10247" name="Straight Arrow Connector 13"/>
          <p:cNvCxnSpPr>
            <a:cxnSpLocks noChangeShapeType="1"/>
          </p:cNvCxnSpPr>
          <p:nvPr/>
        </p:nvCxnSpPr>
        <p:spPr bwMode="auto">
          <a:xfrm>
            <a:off x="7019925" y="3732213"/>
            <a:ext cx="27305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TextBox 14"/>
          <p:cNvSpPr txBox="1">
            <a:spLocks noChangeArrowheads="1"/>
          </p:cNvSpPr>
          <p:nvPr/>
        </p:nvSpPr>
        <p:spPr bwMode="auto">
          <a:xfrm>
            <a:off x="4657725" y="4473575"/>
            <a:ext cx="1252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zh-CN" sz="2000" b="0">
                <a:solidFill>
                  <a:srgbClr val="000000"/>
                </a:solidFill>
                <a:cs typeface=""/>
              </a:rPr>
              <a:t>Protein</a:t>
            </a:r>
            <a:r>
              <a:rPr lang="zh-CN" altLang="en-US" sz="2000" b="0">
                <a:solidFill>
                  <a:srgbClr val="000000"/>
                </a:solidFill>
                <a:cs typeface=""/>
              </a:rPr>
              <a:t> </a:t>
            </a:r>
            <a:r>
              <a:rPr lang="en-US" altLang="zh-CN" sz="2000" b="0">
                <a:solidFill>
                  <a:srgbClr val="000000"/>
                </a:solidFill>
                <a:cs typeface=""/>
              </a:rPr>
              <a:t>Structure</a:t>
            </a:r>
            <a:endParaRPr lang="en-US" altLang="en-US" sz="2000" b="0">
              <a:solidFill>
                <a:srgbClr val="000000"/>
              </a:solidFill>
              <a:cs typeface=""/>
            </a:endParaRPr>
          </a:p>
        </p:txBody>
      </p:sp>
      <p:pic>
        <p:nvPicPr>
          <p:cNvPr id="1024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038600"/>
            <a:ext cx="2028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6"/>
          <p:cNvSpPr txBox="1">
            <a:spLocks noChangeArrowheads="1"/>
          </p:cNvSpPr>
          <p:nvPr/>
        </p:nvSpPr>
        <p:spPr bwMode="auto">
          <a:xfrm>
            <a:off x="4648200" y="5695950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zh-CN" sz="2000" b="0">
                <a:solidFill>
                  <a:srgbClr val="000000"/>
                </a:solidFill>
                <a:cs typeface=""/>
              </a:rPr>
              <a:t>Ancestry</a:t>
            </a:r>
            <a:endParaRPr lang="en-US" altLang="en-US" sz="2000" b="0">
              <a:solidFill>
                <a:srgbClr val="000000"/>
              </a:solidFill>
              <a:cs typeface=""/>
            </a:endParaRPr>
          </a:p>
        </p:txBody>
      </p:sp>
      <p:pic>
        <p:nvPicPr>
          <p:cNvPr id="10251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5562600"/>
            <a:ext cx="18288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2" name="Group 26"/>
          <p:cNvGrpSpPr>
            <a:grpSpLocks/>
          </p:cNvGrpSpPr>
          <p:nvPr/>
        </p:nvGrpSpPr>
        <p:grpSpPr bwMode="auto">
          <a:xfrm>
            <a:off x="3227388" y="3886200"/>
            <a:ext cx="2468562" cy="182563"/>
            <a:chOff x="2871216" y="3886200"/>
            <a:chExt cx="2996184" cy="182880"/>
          </a:xfrm>
        </p:grpSpPr>
        <p:cxnSp>
          <p:nvCxnSpPr>
            <p:cNvPr id="10259" name="Straight Connector 23"/>
            <p:cNvCxnSpPr>
              <a:cxnSpLocks noChangeShapeType="1"/>
            </p:cNvCxnSpPr>
            <p:nvPr/>
          </p:nvCxnSpPr>
          <p:spPr bwMode="auto">
            <a:xfrm flipV="1">
              <a:off x="2871216" y="3886200"/>
              <a:ext cx="182880" cy="1828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0" name="Straight Connector 25"/>
            <p:cNvCxnSpPr>
              <a:cxnSpLocks noChangeShapeType="1"/>
            </p:cNvCxnSpPr>
            <p:nvPr/>
          </p:nvCxnSpPr>
          <p:spPr bwMode="auto">
            <a:xfrm>
              <a:off x="3056465" y="3886201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3" name="Group 31"/>
          <p:cNvGrpSpPr>
            <a:grpSpLocks/>
          </p:cNvGrpSpPr>
          <p:nvPr/>
        </p:nvGrpSpPr>
        <p:grpSpPr bwMode="auto">
          <a:xfrm>
            <a:off x="3227388" y="4953000"/>
            <a:ext cx="2468562" cy="173038"/>
            <a:chOff x="2871216" y="4876800"/>
            <a:chExt cx="2987719" cy="173736"/>
          </a:xfrm>
        </p:grpSpPr>
        <p:cxnSp>
          <p:nvCxnSpPr>
            <p:cNvPr id="10257" name="Straight Connector 27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8" name="Straight Connector 30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54" name="Group 32"/>
          <p:cNvGrpSpPr>
            <a:grpSpLocks/>
          </p:cNvGrpSpPr>
          <p:nvPr/>
        </p:nvGrpSpPr>
        <p:grpSpPr bwMode="auto">
          <a:xfrm>
            <a:off x="3227388" y="5867400"/>
            <a:ext cx="2468562" cy="173038"/>
            <a:chOff x="2871216" y="4876800"/>
            <a:chExt cx="2987719" cy="173736"/>
          </a:xfrm>
        </p:grpSpPr>
        <p:cxnSp>
          <p:nvCxnSpPr>
            <p:cNvPr id="10255" name="Straight Connector 33"/>
            <p:cNvCxnSpPr>
              <a:cxnSpLocks noChangeShapeType="1"/>
            </p:cNvCxnSpPr>
            <p:nvPr/>
          </p:nvCxnSpPr>
          <p:spPr bwMode="auto">
            <a:xfrm>
              <a:off x="2871216" y="4876800"/>
              <a:ext cx="176784" cy="173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6" name="Straight Connector 34"/>
            <p:cNvCxnSpPr>
              <a:cxnSpLocks noChangeShapeType="1"/>
            </p:cNvCxnSpPr>
            <p:nvPr/>
          </p:nvCxnSpPr>
          <p:spPr bwMode="auto">
            <a:xfrm>
              <a:off x="3048000" y="5044440"/>
              <a:ext cx="28109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586243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/>
        </p:nvGraphicFramePr>
        <p:xfrm>
          <a:off x="-838200" y="2057400"/>
          <a:ext cx="6858000" cy="4558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57813" y="2284413"/>
            <a:ext cx="3124200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altLang="zh-CN" sz="1800" dirty="0"/>
              <a:t>Cost:</a:t>
            </a:r>
            <a:r>
              <a:rPr lang="zh-CN" altLang="en-US" sz="1800" dirty="0"/>
              <a:t> </a:t>
            </a:r>
            <a:r>
              <a:rPr lang="en-US" altLang="zh-CN" sz="1800" dirty="0"/>
              <a:t>$3100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CN" sz="1800" dirty="0"/>
              <a:t>Illumina</a:t>
            </a:r>
            <a:r>
              <a:rPr lang="zh-CN" altLang="en-US" sz="1800" dirty="0"/>
              <a:t> </a:t>
            </a:r>
            <a:r>
              <a:rPr lang="en-US" altLang="zh-CN" sz="1800" dirty="0"/>
              <a:t>briefly</a:t>
            </a:r>
            <a:r>
              <a:rPr lang="zh-CN" altLang="en-US" sz="1800" dirty="0"/>
              <a:t> </a:t>
            </a:r>
            <a:r>
              <a:rPr lang="en-US" altLang="zh-CN" sz="1800" dirty="0"/>
              <a:t>review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sequencing</a:t>
            </a:r>
            <a:r>
              <a:rPr lang="zh-CN" altLang="en-US" sz="1800" dirty="0"/>
              <a:t> </a:t>
            </a:r>
            <a:r>
              <a:rPr lang="en-US" altLang="zh-CN" sz="1800" dirty="0"/>
              <a:t>data,</a:t>
            </a:r>
            <a:r>
              <a:rPr lang="zh-CN" altLang="en-US" sz="1800" dirty="0"/>
              <a:t> </a:t>
            </a:r>
            <a:r>
              <a:rPr lang="en-US" altLang="zh-CN" sz="1800" dirty="0"/>
              <a:t>evaluating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risk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1200</a:t>
            </a:r>
            <a:r>
              <a:rPr lang="zh-CN" altLang="en-US" sz="1800" dirty="0"/>
              <a:t> </a:t>
            </a:r>
            <a:r>
              <a:rPr lang="en-US" altLang="zh-CN" sz="1800" dirty="0"/>
              <a:t>disorders,</a:t>
            </a:r>
            <a:r>
              <a:rPr lang="zh-CN" altLang="en-US" sz="1800" dirty="0"/>
              <a:t> </a:t>
            </a:r>
            <a:r>
              <a:rPr lang="en-US" altLang="zh-CN" sz="1800" dirty="0"/>
              <a:t>from</a:t>
            </a:r>
            <a:r>
              <a:rPr lang="zh-CN" altLang="en-US" sz="1800" dirty="0"/>
              <a:t> </a:t>
            </a:r>
            <a:r>
              <a:rPr lang="en-US" altLang="zh-CN" sz="1800" dirty="0"/>
              <a:t>familiar</a:t>
            </a:r>
            <a:r>
              <a:rPr lang="zh-CN" altLang="en-US" sz="1800" dirty="0"/>
              <a:t> </a:t>
            </a:r>
            <a:r>
              <a:rPr lang="en-US" altLang="zh-CN" sz="1800" dirty="0"/>
              <a:t>ones</a:t>
            </a:r>
            <a:r>
              <a:rPr lang="zh-CN" altLang="en-US" sz="1800" dirty="0"/>
              <a:t> </a:t>
            </a:r>
            <a:r>
              <a:rPr lang="en-US" altLang="zh-CN" sz="1800" dirty="0"/>
              <a:t>like</a:t>
            </a:r>
            <a:r>
              <a:rPr lang="zh-CN" altLang="en-US" sz="1800" dirty="0"/>
              <a:t> </a:t>
            </a:r>
            <a:r>
              <a:rPr lang="en-US" altLang="zh-CN" sz="1800" dirty="0"/>
              <a:t>lung</a:t>
            </a:r>
            <a:r>
              <a:rPr lang="zh-CN" altLang="en-US" sz="1800" dirty="0"/>
              <a:t> </a:t>
            </a:r>
            <a:r>
              <a:rPr lang="en-US" altLang="zh-CN" sz="1800" dirty="0"/>
              <a:t>cancer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obscure</a:t>
            </a:r>
            <a:r>
              <a:rPr lang="zh-CN" altLang="en-US" sz="1800" dirty="0"/>
              <a:t> </a:t>
            </a:r>
            <a:r>
              <a:rPr lang="en-US" altLang="zh-CN" sz="1800" dirty="0"/>
              <a:t>ones</a:t>
            </a:r>
            <a:r>
              <a:rPr lang="zh-CN" altLang="en-US" sz="1800" dirty="0"/>
              <a:t> </a:t>
            </a:r>
            <a:r>
              <a:rPr lang="en-US" altLang="zh-CN" sz="1800" dirty="0"/>
              <a:t>like</a:t>
            </a:r>
            <a:r>
              <a:rPr lang="zh-CN" altLang="en-US" sz="1800" dirty="0"/>
              <a:t> </a:t>
            </a:r>
            <a:r>
              <a:rPr lang="en-US" altLang="zh-CN" sz="1800" dirty="0" err="1"/>
              <a:t>cherubism</a:t>
            </a:r>
            <a:endParaRPr lang="en-US" altLang="zh-CN" sz="180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376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65" y="2211184"/>
            <a:ext cx="5196535" cy="23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7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0660"/>
            <a:ext cx="7772400" cy="1143000"/>
          </a:xfrm>
        </p:spPr>
        <p:txBody>
          <a:bodyPr/>
          <a:lstStyle/>
          <a:p>
            <a:r>
              <a:rPr lang="en-US" altLang="zh-CN" sz="3600" dirty="0"/>
              <a:t>Genome</a:t>
            </a:r>
            <a:r>
              <a:rPr lang="zh-CN" altLang="en-US" sz="3600" dirty="0"/>
              <a:t> </a:t>
            </a:r>
            <a:r>
              <a:rPr lang="en-US" altLang="zh-CN" sz="3600" dirty="0"/>
              <a:t>Variation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27" y="1373660"/>
            <a:ext cx="8359346" cy="524621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/>
              <a:t>TP53</a:t>
            </a:r>
            <a:r>
              <a:rPr lang="zh-CN" altLang="en-US" sz="2000" dirty="0"/>
              <a:t> </a:t>
            </a:r>
            <a:r>
              <a:rPr lang="en-US" altLang="zh-CN" sz="2000" dirty="0"/>
              <a:t>Sequence:</a:t>
            </a:r>
          </a:p>
          <a:p>
            <a:pPr marL="0" indent="0">
              <a:buNone/>
            </a:pPr>
            <a:r>
              <a:rPr lang="en-US" sz="2000" dirty="0"/>
              <a:t>…GGAGTCTTCCAGTGTGATGATGGTGAGGATGGGCCTCCGGTT…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sz="2000" dirty="0"/>
              <a:t>Single</a:t>
            </a:r>
            <a:r>
              <a:rPr lang="zh-CN" altLang="en-US" sz="2000" dirty="0"/>
              <a:t> </a:t>
            </a:r>
            <a:r>
              <a:rPr lang="en-US" sz="2000" dirty="0"/>
              <a:t>Nucleo</a:t>
            </a:r>
            <a:r>
              <a:rPr lang="en-US" altLang="zh-CN" sz="2000" dirty="0"/>
              <a:t>ti</a:t>
            </a:r>
            <a:r>
              <a:rPr lang="en-US" sz="2000" dirty="0"/>
              <a:t>de</a:t>
            </a:r>
            <a:r>
              <a:rPr lang="zh-CN" altLang="en-US" sz="2000" dirty="0"/>
              <a:t> </a:t>
            </a:r>
            <a:r>
              <a:rPr lang="en-US" sz="2000" dirty="0"/>
              <a:t>Polymorphism</a:t>
            </a:r>
            <a:r>
              <a:rPr lang="zh-CN" altLang="en-US" sz="2000" dirty="0"/>
              <a:t> </a:t>
            </a:r>
            <a:r>
              <a:rPr lang="en-US" sz="2000" dirty="0"/>
              <a:t>(SNP)</a:t>
            </a:r>
            <a:r>
              <a:rPr lang="zh-CN" altLang="en-US" sz="2000" dirty="0"/>
              <a:t> </a:t>
            </a:r>
            <a:r>
              <a:rPr lang="en-US" sz="2000" dirty="0"/>
              <a:t>–1nt</a:t>
            </a:r>
            <a:r>
              <a:rPr lang="en-US" altLang="zh-CN" sz="2000" dirty="0"/>
              <a:t>: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…GGAGTCTTCCAGTGTGATGATGGT</a:t>
            </a:r>
            <a:r>
              <a:rPr lang="en-US" sz="2000" dirty="0">
                <a:solidFill>
                  <a:srgbClr val="FF0000"/>
                </a:solidFill>
              </a:rPr>
              <a:t>G</a:t>
            </a:r>
            <a:r>
              <a:rPr lang="en-US" sz="2000" dirty="0"/>
              <a:t>AGGATGGGCCTCCGGTT…</a:t>
            </a:r>
          </a:p>
          <a:p>
            <a:pPr marL="0" indent="0">
              <a:buNone/>
            </a:pPr>
            <a:r>
              <a:rPr lang="en-US" altLang="zh-CN" sz="2000" dirty="0"/>
              <a:t>				</a:t>
            </a:r>
            <a:r>
              <a:rPr lang="zh-CN" altLang="en-US" sz="2000" dirty="0"/>
              <a:t>     </a:t>
            </a: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or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or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C</a:t>
            </a:r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r>
              <a:rPr lang="en-US" sz="2000" dirty="0"/>
              <a:t>Small</a:t>
            </a:r>
            <a:r>
              <a:rPr lang="zh-CN" altLang="en-US" sz="2000" dirty="0"/>
              <a:t> </a:t>
            </a:r>
            <a:r>
              <a:rPr lang="en-US" sz="2000" dirty="0"/>
              <a:t>Inser</a:t>
            </a:r>
            <a:r>
              <a:rPr lang="en-US" altLang="zh-CN" sz="2000" dirty="0"/>
              <a:t>ti</a:t>
            </a:r>
            <a:r>
              <a:rPr lang="en-US" sz="2000" dirty="0"/>
              <a:t>ons</a:t>
            </a:r>
            <a:r>
              <a:rPr lang="zh-CN" altLang="en-US" sz="2000" dirty="0"/>
              <a:t> </a:t>
            </a:r>
            <a:r>
              <a:rPr lang="en-US" sz="2000" dirty="0"/>
              <a:t>and</a:t>
            </a:r>
            <a:r>
              <a:rPr lang="zh-CN" altLang="en-US" sz="2000" dirty="0"/>
              <a:t> </a:t>
            </a:r>
            <a:r>
              <a:rPr lang="en-US" sz="2000" dirty="0" err="1"/>
              <a:t>DELe</a:t>
            </a:r>
            <a:r>
              <a:rPr lang="en-US" altLang="zh-CN" sz="2000" dirty="0" err="1"/>
              <a:t>ti</a:t>
            </a:r>
            <a:r>
              <a:rPr lang="en-US" sz="2000" dirty="0" err="1"/>
              <a:t>ons</a:t>
            </a:r>
            <a:r>
              <a:rPr lang="zh-CN" altLang="en-US" sz="2000" dirty="0"/>
              <a:t> </a:t>
            </a:r>
            <a:r>
              <a:rPr lang="en-US" sz="2000" dirty="0"/>
              <a:t>(INDEL)</a:t>
            </a:r>
            <a:r>
              <a:rPr lang="zh-CN" altLang="en-US" sz="2000" dirty="0"/>
              <a:t> </a:t>
            </a:r>
            <a:r>
              <a:rPr lang="en-US" sz="2000" dirty="0"/>
              <a:t>– 1</a:t>
            </a:r>
            <a:r>
              <a:rPr lang="en-US" altLang="zh-CN" sz="2000" dirty="0"/>
              <a:t>-</a:t>
            </a:r>
            <a:r>
              <a:rPr lang="en-US" sz="2000" dirty="0"/>
              <a:t>10nt:</a:t>
            </a:r>
          </a:p>
          <a:p>
            <a:pPr marL="0" indent="0">
              <a:buNone/>
            </a:pPr>
            <a:r>
              <a:rPr lang="en-US" sz="2000" dirty="0"/>
              <a:t>…GGAGTCTTCCAGTGTGATGATGGT</a:t>
            </a:r>
            <a:r>
              <a:rPr lang="en-US" sz="2000" strike="dblStrike" dirty="0">
                <a:solidFill>
                  <a:srgbClr val="FF0000"/>
                </a:solidFill>
              </a:rPr>
              <a:t>GAGGATG</a:t>
            </a:r>
            <a:r>
              <a:rPr lang="en-US" sz="2000" dirty="0"/>
              <a:t>GGCCTCCGGTT…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Large</a:t>
            </a:r>
            <a:r>
              <a:rPr lang="zh-CN" altLang="en-US" sz="2000" dirty="0"/>
              <a:t> </a:t>
            </a:r>
            <a:r>
              <a:rPr lang="en-US" sz="2000" dirty="0"/>
              <a:t>Structural</a:t>
            </a:r>
            <a:r>
              <a:rPr lang="zh-CN" altLang="en-US" sz="2000" dirty="0"/>
              <a:t> </a:t>
            </a:r>
            <a:r>
              <a:rPr lang="en-US" sz="2000" dirty="0"/>
              <a:t>Varia</a:t>
            </a:r>
            <a:r>
              <a:rPr lang="en-US" altLang="zh-CN" sz="2000" dirty="0"/>
              <a:t>ti</a:t>
            </a:r>
            <a:r>
              <a:rPr lang="en-US" sz="2000" dirty="0"/>
              <a:t>ons</a:t>
            </a:r>
            <a:r>
              <a:rPr lang="zh-CN" altLang="en-US" sz="2000" dirty="0"/>
              <a:t> </a:t>
            </a:r>
            <a:r>
              <a:rPr lang="en-US" sz="2000" dirty="0"/>
              <a:t>(SV)</a:t>
            </a:r>
            <a:r>
              <a:rPr lang="zh-CN" altLang="en-US" sz="2000" dirty="0"/>
              <a:t> </a:t>
            </a:r>
            <a:r>
              <a:rPr lang="en-US" altLang="zh-CN" sz="2000" dirty="0"/>
              <a:t>--</a:t>
            </a:r>
            <a:r>
              <a:rPr lang="zh-CN" altLang="en-US" sz="2000" dirty="0"/>
              <a:t> </a:t>
            </a:r>
            <a:r>
              <a:rPr lang="en-US" sz="2000" dirty="0"/>
              <a:t>&gt;100nt:</a:t>
            </a:r>
          </a:p>
          <a:p>
            <a:pPr marL="0" indent="0">
              <a:buNone/>
            </a:pPr>
            <a:r>
              <a:rPr lang="en-US" sz="2000" dirty="0"/>
              <a:t>…GGAGTC</a:t>
            </a:r>
            <a:r>
              <a:rPr lang="en-US" sz="2000" strike="dblStrike" dirty="0">
                <a:solidFill>
                  <a:srgbClr val="FF0000"/>
                </a:solidFill>
              </a:rPr>
              <a:t>TTCCAGTGTGATGATGGTGAGGATGGGCCTCCGGTT…</a:t>
            </a:r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8405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ontent Placeholder 2"/>
          <p:cNvSpPr>
            <a:spLocks noGrp="1"/>
          </p:cNvSpPr>
          <p:nvPr>
            <p:ph idx="1"/>
          </p:nvPr>
        </p:nvSpPr>
        <p:spPr>
          <a:xfrm>
            <a:off x="685800" y="2578442"/>
            <a:ext cx="7772400" cy="3898557"/>
          </a:xfrm>
        </p:spPr>
        <p:txBody>
          <a:bodyPr/>
          <a:lstStyle/>
          <a:p>
            <a:r>
              <a:rPr lang="zh-CN" altLang="en-US" dirty="0"/>
              <a:t> </a:t>
            </a:r>
            <a:r>
              <a:rPr lang="en-US" altLang="zh-CN" dirty="0"/>
              <a:t>Carl’s</a:t>
            </a:r>
            <a:r>
              <a:rPr lang="zh-CN" altLang="en-US" dirty="0"/>
              <a:t> </a:t>
            </a:r>
            <a:r>
              <a:rPr lang="en-US" altLang="zh-CN" dirty="0"/>
              <a:t>case: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3M</a:t>
            </a:r>
            <a:r>
              <a:rPr lang="zh-CN" altLang="en-US" dirty="0"/>
              <a:t> </a:t>
            </a:r>
            <a:r>
              <a:rPr lang="en-US" altLang="zh-CN" dirty="0"/>
              <a:t>SNPs</a:t>
            </a:r>
            <a:r>
              <a:rPr lang="zh-CN" altLang="en-US" dirty="0"/>
              <a:t> </a:t>
            </a:r>
            <a:endParaRPr lang="en-US" altLang="en-US" dirty="0"/>
          </a:p>
          <a:p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SNP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harmful?</a:t>
            </a:r>
            <a:endParaRPr lang="en-US" altLang="en-US" dirty="0"/>
          </a:p>
        </p:txBody>
      </p:sp>
      <p:pic>
        <p:nvPicPr>
          <p:cNvPr id="153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92" y="3557587"/>
            <a:ext cx="3505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116777"/>
            <a:ext cx="542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b="0" dirty="0">
                <a:latin typeface="+mn-ea"/>
                <a:ea typeface="+mn-ea"/>
              </a:rPr>
              <a:t>Normal</a:t>
            </a:r>
            <a:r>
              <a:rPr lang="zh-CN" altLang="en-US" sz="2400" b="0" dirty="0">
                <a:latin typeface="+mn-ea"/>
                <a:ea typeface="+mn-ea"/>
              </a:rPr>
              <a:t> </a:t>
            </a:r>
            <a:r>
              <a:rPr lang="en-US" altLang="zh-CN" sz="2400" b="0" dirty="0">
                <a:latin typeface="+mn-ea"/>
                <a:ea typeface="+mn-ea"/>
              </a:rPr>
              <a:t>range</a:t>
            </a:r>
            <a:r>
              <a:rPr lang="zh-CN" altLang="en-US" sz="2400" b="0" dirty="0">
                <a:latin typeface="+mn-ea"/>
                <a:ea typeface="+mn-ea"/>
              </a:rPr>
              <a:t> </a:t>
            </a:r>
            <a:r>
              <a:rPr lang="en-US" altLang="zh-CN" sz="2400" b="0" dirty="0">
                <a:latin typeface="+mn-ea"/>
                <a:ea typeface="+mn-ea"/>
              </a:rPr>
              <a:t>of</a:t>
            </a:r>
            <a:r>
              <a:rPr lang="zh-CN" altLang="en-US" sz="2400" b="0" dirty="0">
                <a:latin typeface="+mn-ea"/>
                <a:ea typeface="+mn-ea"/>
              </a:rPr>
              <a:t> </a:t>
            </a:r>
            <a:r>
              <a:rPr lang="en-US" altLang="zh-CN" sz="2400" b="0" dirty="0">
                <a:latin typeface="+mn-ea"/>
                <a:ea typeface="+mn-ea"/>
              </a:rPr>
              <a:t>number</a:t>
            </a:r>
            <a:r>
              <a:rPr lang="zh-CN" altLang="en-US" sz="2400" b="0" dirty="0">
                <a:latin typeface="+mn-ea"/>
                <a:ea typeface="+mn-ea"/>
              </a:rPr>
              <a:t> </a:t>
            </a:r>
            <a:r>
              <a:rPr lang="en-US" altLang="zh-CN" sz="2400" b="0" dirty="0">
                <a:latin typeface="+mn-ea"/>
                <a:ea typeface="+mn-ea"/>
              </a:rPr>
              <a:t>of</a:t>
            </a:r>
            <a:r>
              <a:rPr lang="zh-CN" altLang="en-US" sz="2400" b="0" dirty="0">
                <a:latin typeface="+mn-ea"/>
                <a:ea typeface="+mn-ea"/>
              </a:rPr>
              <a:t> </a:t>
            </a:r>
            <a:r>
              <a:rPr lang="en-US" altLang="zh-CN" sz="2400" b="0" dirty="0">
                <a:latin typeface="+mn-ea"/>
                <a:ea typeface="+mn-ea"/>
              </a:rPr>
              <a:t>SNPs</a:t>
            </a:r>
          </a:p>
        </p:txBody>
      </p:sp>
    </p:spTree>
    <p:extLst>
      <p:ext uri="{BB962C8B-B14F-4D97-AF65-F5344CB8AC3E}">
        <p14:creationId xmlns:p14="http://schemas.microsoft.com/office/powerpoint/2010/main" val="17275785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7772400" cy="1447800"/>
          </a:xfrm>
        </p:spPr>
        <p:txBody>
          <a:bodyPr/>
          <a:lstStyle/>
          <a:p>
            <a:r>
              <a:rPr lang="en-US" altLang="zh-CN"/>
              <a:t>Thousand</a:t>
            </a:r>
            <a:r>
              <a:rPr lang="zh-CN" altLang="en-US"/>
              <a:t> </a:t>
            </a:r>
            <a:r>
              <a:rPr lang="en-US" altLang="zh-CN"/>
              <a:t>genome</a:t>
            </a:r>
            <a:r>
              <a:rPr lang="zh-CN" altLang="en-US"/>
              <a:t> </a:t>
            </a:r>
            <a:r>
              <a:rPr lang="en-US" altLang="zh-CN"/>
              <a:t>project</a:t>
            </a:r>
            <a:endParaRPr lang="en-US" altLang="en-US"/>
          </a:p>
          <a:p>
            <a:r>
              <a:rPr lang="en-US" altLang="zh-CN"/>
              <a:t>Common</a:t>
            </a:r>
            <a:r>
              <a:rPr lang="zh-CN" altLang="en-US"/>
              <a:t> </a:t>
            </a:r>
            <a:r>
              <a:rPr lang="en-US" altLang="zh-CN"/>
              <a:t>SNP</a:t>
            </a:r>
            <a:r>
              <a:rPr lang="zh-CN" altLang="en-US"/>
              <a:t> </a:t>
            </a:r>
            <a:r>
              <a:rPr lang="en-US" altLang="zh-CN"/>
              <a:t>data</a:t>
            </a:r>
            <a:r>
              <a:rPr lang="zh-CN" altLang="en-US"/>
              <a:t> </a:t>
            </a:r>
            <a:r>
              <a:rPr lang="en-US" altLang="zh-CN"/>
              <a:t>base</a:t>
            </a:r>
            <a:r>
              <a:rPr lang="zh-CN" altLang="en-US"/>
              <a:t> </a:t>
            </a:r>
            <a:r>
              <a:rPr lang="en-US" altLang="zh-CN"/>
              <a:t>found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population</a:t>
            </a:r>
            <a:endParaRPr lang="en-US" altLang="en-US"/>
          </a:p>
        </p:txBody>
      </p:sp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296" r="3125" b="2013"/>
          <a:stretch>
            <a:fillRect/>
          </a:stretch>
        </p:blipFill>
        <p:spPr bwMode="auto">
          <a:xfrm>
            <a:off x="841375" y="1828800"/>
            <a:ext cx="7569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-76200" y="6534150"/>
            <a:ext cx="762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https://en.wikipedia.org/wiki/1000_Genomes_Project</a:t>
            </a:r>
          </a:p>
        </p:txBody>
      </p:sp>
    </p:spTree>
    <p:extLst>
      <p:ext uri="{BB962C8B-B14F-4D97-AF65-F5344CB8AC3E}">
        <p14:creationId xmlns:p14="http://schemas.microsoft.com/office/powerpoint/2010/main" val="11162352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0" r="9862" b="17223"/>
          <a:stretch>
            <a:fillRect/>
          </a:stretch>
        </p:blipFill>
        <p:spPr bwMode="auto">
          <a:xfrm>
            <a:off x="698500" y="4564063"/>
            <a:ext cx="75438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439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354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436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4300538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7212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47"/>
          <p:cNvGrpSpPr>
            <a:grpSpLocks/>
          </p:cNvGrpSpPr>
          <p:nvPr/>
        </p:nvGrpSpPr>
        <p:grpSpPr bwMode="auto">
          <a:xfrm>
            <a:off x="7078663" y="1630363"/>
            <a:ext cx="615950" cy="682625"/>
            <a:chOff x="5569073" y="346372"/>
            <a:chExt cx="1045112" cy="1160641"/>
          </a:xfrm>
        </p:grpSpPr>
        <p:pic>
          <p:nvPicPr>
            <p:cNvPr id="18524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25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4110038" y="4695825"/>
            <a:ext cx="80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Common</a:t>
            </a: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4545013" y="5676900"/>
            <a:ext cx="1082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Rare* (1-4%)</a:t>
            </a:r>
          </a:p>
        </p:txBody>
      </p:sp>
      <p:grpSp>
        <p:nvGrpSpPr>
          <p:cNvPr id="18441" name="Group 36"/>
          <p:cNvGrpSpPr>
            <a:grpSpLocks/>
          </p:cNvGrpSpPr>
          <p:nvPr/>
        </p:nvGrpSpPr>
        <p:grpSpPr bwMode="auto">
          <a:xfrm>
            <a:off x="4451350" y="5483225"/>
            <a:ext cx="152400" cy="365125"/>
            <a:chOff x="687950" y="4216237"/>
            <a:chExt cx="152400" cy="364094"/>
          </a:xfrm>
        </p:grpSpPr>
        <p:cxnSp>
          <p:nvCxnSpPr>
            <p:cNvPr id="18522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3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646488" y="2806700"/>
          <a:ext cx="1700212" cy="15621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738"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SNP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3.5 – 4.3M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6"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Indel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550 – 625K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47"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SV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2.1 – 2.5K (20Mb)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38"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Total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89" marR="91489" marT="45614" marB="456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542088" y="2779713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/>
                          <a:cs typeface="Helvetica"/>
                        </a:rPr>
                        <a:t>SNP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/>
                          <a:cs typeface="Helvetica"/>
                        </a:rPr>
                        <a:t>84.7M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/>
                          <a:cs typeface="Helvetica"/>
                        </a:rPr>
                        <a:t>3.6M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/>
                          <a:cs typeface="Helvetica"/>
                        </a:rPr>
                        <a:t>SV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/>
                          <a:cs typeface="Helvetica"/>
                        </a:rPr>
                        <a:t>Total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76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369" tIns="45685" rIns="91369" bIns="45685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solidFill>
                  <a:srgbClr val="000090"/>
                </a:solidFill>
                <a:cs typeface=""/>
              </a:rPr>
              <a:t>Human Genetic Variation</a:t>
            </a:r>
          </a:p>
        </p:txBody>
      </p:sp>
      <p:sp>
        <p:nvSpPr>
          <p:cNvPr id="18477" name="TextBox 53"/>
          <p:cNvSpPr txBox="1">
            <a:spLocks noChangeArrowheads="1"/>
          </p:cNvSpPr>
          <p:nvPr/>
        </p:nvSpPr>
        <p:spPr bwMode="auto">
          <a:xfrm>
            <a:off x="3514725" y="1317625"/>
            <a:ext cx="185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A Typical Genome</a:t>
            </a:r>
          </a:p>
        </p:txBody>
      </p:sp>
      <p:sp>
        <p:nvSpPr>
          <p:cNvPr id="18478" name="TextBox 54"/>
          <p:cNvSpPr txBox="1">
            <a:spLocks noChangeArrowheads="1"/>
          </p:cNvSpPr>
          <p:nvPr/>
        </p:nvSpPr>
        <p:spPr bwMode="auto">
          <a:xfrm>
            <a:off x="6654800" y="1114425"/>
            <a:ext cx="1479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Population of </a:t>
            </a:r>
          </a:p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2,504 peoples</a:t>
            </a:r>
          </a:p>
        </p:txBody>
      </p:sp>
      <p:cxnSp>
        <p:nvCxnSpPr>
          <p:cNvPr id="18479" name="Straight Arrow Connector 56"/>
          <p:cNvCxnSpPr>
            <a:cxnSpLocks noChangeShapeType="1"/>
          </p:cNvCxnSpPr>
          <p:nvPr/>
        </p:nvCxnSpPr>
        <p:spPr bwMode="auto">
          <a:xfrm>
            <a:off x="4762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0" name="TextBox 5"/>
          <p:cNvSpPr txBox="1">
            <a:spLocks noChangeArrowheads="1"/>
          </p:cNvSpPr>
          <p:nvPr/>
        </p:nvSpPr>
        <p:spPr bwMode="auto">
          <a:xfrm>
            <a:off x="4729163" y="6445250"/>
            <a:ext cx="3905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charset="0"/>
                <a:cs typeface=""/>
              </a:rPr>
              <a:t>The 1000 Genomes Project Consortium, Nature. 2015. 526:68-74  </a:t>
            </a:r>
          </a:p>
          <a:p>
            <a:r>
              <a:rPr lang="en-US" altLang="en-US" sz="1000">
                <a:solidFill>
                  <a:srgbClr val="000000"/>
                </a:solidFill>
                <a:latin typeface="Helvetica" charset="0"/>
                <a:cs typeface=""/>
              </a:rPr>
              <a:t>Khurana E. et al. Nat. Rev. Genet. 2016. 17:93-108</a:t>
            </a:r>
          </a:p>
        </p:txBody>
      </p:sp>
      <p:sp>
        <p:nvSpPr>
          <p:cNvPr id="18481" name="Rectangle 61"/>
          <p:cNvSpPr>
            <a:spLocks noChangeArrowheads="1"/>
          </p:cNvSpPr>
          <p:nvPr/>
        </p:nvSpPr>
        <p:spPr bwMode="auto">
          <a:xfrm>
            <a:off x="3140075" y="2497138"/>
            <a:ext cx="2646363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8482" name="Rectangle 62"/>
          <p:cNvSpPr>
            <a:spLocks noChangeArrowheads="1"/>
          </p:cNvSpPr>
          <p:nvPr/>
        </p:nvSpPr>
        <p:spPr bwMode="auto">
          <a:xfrm>
            <a:off x="6002338" y="2473325"/>
            <a:ext cx="2624137" cy="343693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8483" name="TextBox 63"/>
          <p:cNvSpPr txBox="1">
            <a:spLocks noChangeArrowheads="1"/>
          </p:cNvSpPr>
          <p:nvPr/>
        </p:nvSpPr>
        <p:spPr bwMode="auto">
          <a:xfrm>
            <a:off x="7070725" y="4589463"/>
            <a:ext cx="809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Common</a:t>
            </a:r>
          </a:p>
        </p:txBody>
      </p:sp>
      <p:sp>
        <p:nvSpPr>
          <p:cNvPr id="18484" name="TextBox 64"/>
          <p:cNvSpPr txBox="1">
            <a:spLocks noChangeArrowheads="1"/>
          </p:cNvSpPr>
          <p:nvPr/>
        </p:nvSpPr>
        <p:spPr bwMode="auto">
          <a:xfrm>
            <a:off x="7588250" y="5670550"/>
            <a:ext cx="10620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Rare (~75%)</a:t>
            </a:r>
          </a:p>
        </p:txBody>
      </p:sp>
      <p:grpSp>
        <p:nvGrpSpPr>
          <p:cNvPr id="18485" name="Group 65"/>
          <p:cNvGrpSpPr>
            <a:grpSpLocks/>
          </p:cNvGrpSpPr>
          <p:nvPr/>
        </p:nvGrpSpPr>
        <p:grpSpPr bwMode="auto">
          <a:xfrm>
            <a:off x="7512050" y="5424488"/>
            <a:ext cx="152400" cy="363537"/>
            <a:chOff x="687950" y="4216237"/>
            <a:chExt cx="152400" cy="364094"/>
          </a:xfrm>
        </p:grpSpPr>
        <p:cxnSp>
          <p:nvCxnSpPr>
            <p:cNvPr id="18520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1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86" name="TextBox 70"/>
          <p:cNvSpPr txBox="1">
            <a:spLocks noChangeArrowheads="1"/>
          </p:cNvSpPr>
          <p:nvPr/>
        </p:nvSpPr>
        <p:spPr bwMode="auto">
          <a:xfrm>
            <a:off x="3687763" y="2506663"/>
            <a:ext cx="1528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Helvetica" charset="0"/>
                <a:cs typeface=""/>
              </a:rPr>
              <a:t>Class of Variants</a:t>
            </a:r>
          </a:p>
        </p:txBody>
      </p:sp>
      <p:sp>
        <p:nvSpPr>
          <p:cNvPr id="18487" name="TextBox 73"/>
          <p:cNvSpPr txBox="1">
            <a:spLocks noChangeArrowheads="1"/>
          </p:cNvSpPr>
          <p:nvPr/>
        </p:nvSpPr>
        <p:spPr bwMode="auto">
          <a:xfrm>
            <a:off x="3509963" y="4424363"/>
            <a:ext cx="1978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Helvetica" charset="0"/>
                <a:cs typeface=""/>
              </a:rPr>
              <a:t>Prevalence of Variants</a:t>
            </a:r>
          </a:p>
        </p:txBody>
      </p:sp>
      <p:sp>
        <p:nvSpPr>
          <p:cNvPr id="18488" name="TextBox 5"/>
          <p:cNvSpPr txBox="1">
            <a:spLocks noChangeArrowheads="1"/>
          </p:cNvSpPr>
          <p:nvPr/>
        </p:nvSpPr>
        <p:spPr bwMode="auto">
          <a:xfrm>
            <a:off x="88900" y="5942013"/>
            <a:ext cx="673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* Variants with allele frequency &lt; 0.5% are considered as rare variants in 1000 genomes project.</a:t>
            </a:r>
          </a:p>
        </p:txBody>
      </p:sp>
      <p:pic>
        <p:nvPicPr>
          <p:cNvPr id="1848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1365250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90" name="TextBox 78"/>
          <p:cNvSpPr txBox="1">
            <a:spLocks noChangeArrowheads="1"/>
          </p:cNvSpPr>
          <p:nvPr/>
        </p:nvSpPr>
        <p:spPr bwMode="auto">
          <a:xfrm>
            <a:off x="563563" y="1346200"/>
            <a:ext cx="1878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A Cancer Genome</a:t>
            </a:r>
          </a:p>
        </p:txBody>
      </p:sp>
      <p:sp>
        <p:nvSpPr>
          <p:cNvPr id="18491" name="Rectangle 79"/>
          <p:cNvSpPr>
            <a:spLocks noChangeArrowheads="1"/>
          </p:cNvSpPr>
          <p:nvPr/>
        </p:nvSpPr>
        <p:spPr bwMode="auto">
          <a:xfrm>
            <a:off x="204788" y="2506663"/>
            <a:ext cx="2646362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/>
        </p:nvGraphicFramePr>
        <p:xfrm>
          <a:off x="247650" y="2813050"/>
          <a:ext cx="2551113" cy="1341437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274"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Coding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Non-coding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74"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Germ-line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22K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9"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Somatic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~50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56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5613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5613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5613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5K</a:t>
                      </a:r>
                    </a:p>
                  </a:txBody>
                  <a:tcPr marL="91421" marR="91421" marT="45752" marB="4575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510" name="TextBox 82"/>
          <p:cNvSpPr txBox="1">
            <a:spLocks noChangeArrowheads="1"/>
          </p:cNvSpPr>
          <p:nvPr/>
        </p:nvSpPr>
        <p:spPr bwMode="auto">
          <a:xfrm>
            <a:off x="698500" y="2508250"/>
            <a:ext cx="174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400">
                <a:solidFill>
                  <a:srgbClr val="000000"/>
                </a:solidFill>
                <a:latin typeface="Helvetica" charset="0"/>
                <a:cs typeface=""/>
              </a:rPr>
              <a:t>Origin of Variants</a:t>
            </a:r>
          </a:p>
        </p:txBody>
      </p:sp>
      <p:sp>
        <p:nvSpPr>
          <p:cNvPr id="18511" name="Oval 83"/>
          <p:cNvSpPr>
            <a:spLocks noChangeArrowheads="1"/>
          </p:cNvSpPr>
          <p:nvPr/>
        </p:nvSpPr>
        <p:spPr bwMode="auto">
          <a:xfrm>
            <a:off x="1485900" y="2024063"/>
            <a:ext cx="44450" cy="4603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2440782" y="3159919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-65" charset="0"/>
              <a:ea typeface=""/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419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8514" name="Group 93"/>
          <p:cNvGrpSpPr>
            <a:grpSpLocks/>
          </p:cNvGrpSpPr>
          <p:nvPr/>
        </p:nvGrpSpPr>
        <p:grpSpPr bwMode="auto">
          <a:xfrm>
            <a:off x="1503363" y="5513388"/>
            <a:ext cx="152400" cy="363537"/>
            <a:chOff x="687950" y="4216237"/>
            <a:chExt cx="152400" cy="364094"/>
          </a:xfrm>
        </p:grpSpPr>
        <p:cxnSp>
          <p:nvCxnSpPr>
            <p:cNvPr id="18518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19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515" name="TextBox 96"/>
          <p:cNvSpPr txBox="1">
            <a:spLocks noChangeArrowheads="1"/>
          </p:cNvSpPr>
          <p:nvPr/>
        </p:nvSpPr>
        <p:spPr bwMode="auto">
          <a:xfrm>
            <a:off x="1614488" y="5707063"/>
            <a:ext cx="1181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Driver (~0.1%)</a:t>
            </a:r>
          </a:p>
        </p:txBody>
      </p:sp>
      <p:sp>
        <p:nvSpPr>
          <p:cNvPr id="18516" name="TextBox 97"/>
          <p:cNvSpPr txBox="1">
            <a:spLocks noChangeArrowheads="1"/>
          </p:cNvSpPr>
          <p:nvPr/>
        </p:nvSpPr>
        <p:spPr bwMode="auto">
          <a:xfrm>
            <a:off x="1100138" y="4745038"/>
            <a:ext cx="920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Passenger</a:t>
            </a:r>
          </a:p>
        </p:txBody>
      </p:sp>
      <p:cxnSp>
        <p:nvCxnSpPr>
          <p:cNvPr id="18517" name="Straight Arrow Connector 3"/>
          <p:cNvCxnSpPr>
            <a:cxnSpLocks noChangeShapeType="1"/>
          </p:cNvCxnSpPr>
          <p:nvPr/>
        </p:nvCxnSpPr>
        <p:spPr bwMode="auto">
          <a:xfrm flipH="1">
            <a:off x="1781175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280719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7" name="Straight Connector 21"/>
          <p:cNvCxnSpPr>
            <a:cxnSpLocks noChangeShapeType="1"/>
          </p:cNvCxnSpPr>
          <p:nvPr/>
        </p:nvCxnSpPr>
        <p:spPr bwMode="auto">
          <a:xfrm>
            <a:off x="6397625" y="165893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235075" y="1822450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19459" name="Object 169"/>
          <p:cNvGraphicFramePr>
            <a:graphicFrameLocks noChangeAspect="1"/>
          </p:cNvGraphicFramePr>
          <p:nvPr/>
        </p:nvGraphicFramePr>
        <p:xfrm>
          <a:off x="939800" y="1746250"/>
          <a:ext cx="550863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6" name="Equation" r:id="rId3" imgW="355600" imgH="889000" progId="Equation.3">
                  <p:embed/>
                </p:oleObj>
              </mc:Choice>
              <mc:Fallback>
                <p:oleObj name="Equation" r:id="rId3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746250"/>
                        <a:ext cx="550863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235075" y="224472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61" name="Straight Connector 9"/>
          <p:cNvCxnSpPr>
            <a:cxnSpLocks noChangeShapeType="1"/>
          </p:cNvCxnSpPr>
          <p:nvPr/>
        </p:nvCxnSpPr>
        <p:spPr bwMode="auto">
          <a:xfrm>
            <a:off x="1235075" y="44211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9462" name="Object 169"/>
          <p:cNvGraphicFramePr>
            <a:graphicFrameLocks noChangeAspect="1"/>
          </p:cNvGraphicFramePr>
          <p:nvPr/>
        </p:nvGraphicFramePr>
        <p:xfrm>
          <a:off x="1004888" y="4333875"/>
          <a:ext cx="5492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7" name="Equation" r:id="rId5" imgW="355600" imgH="889000" progId="Equation.3">
                  <p:embed/>
                </p:oleObj>
              </mc:Choice>
              <mc:Fallback>
                <p:oleObj name="Equation" r:id="rId5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4333875"/>
                        <a:ext cx="5492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Box 15"/>
          <p:cNvSpPr txBox="1">
            <a:spLocks noChangeArrowheads="1"/>
          </p:cNvSpPr>
          <p:nvPr/>
        </p:nvSpPr>
        <p:spPr bwMode="auto">
          <a:xfrm rot="-5400000">
            <a:off x="287338" y="2465388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Healthy</a:t>
            </a:r>
          </a:p>
        </p:txBody>
      </p:sp>
      <p:sp>
        <p:nvSpPr>
          <p:cNvPr id="19464" name="TextBox 16"/>
          <p:cNvSpPr txBox="1">
            <a:spLocks noChangeArrowheads="1"/>
          </p:cNvSpPr>
          <p:nvPr/>
        </p:nvSpPr>
        <p:spPr bwMode="auto">
          <a:xfrm rot="-5400000">
            <a:off x="261144" y="5069682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Diseased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235075" y="3921125"/>
            <a:ext cx="6661150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466" name="TextBox 18"/>
          <p:cNvSpPr txBox="1">
            <a:spLocks noChangeArrowheads="1"/>
          </p:cNvSpPr>
          <p:nvPr/>
        </p:nvSpPr>
        <p:spPr bwMode="auto">
          <a:xfrm>
            <a:off x="276225" y="3582988"/>
            <a:ext cx="1017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Pooled</a:t>
            </a:r>
          </a:p>
          <a:p>
            <a:r>
              <a:rPr lang="en-US" altLang="en-US" sz="1200">
                <a:solidFill>
                  <a:srgbClr val="000000"/>
                </a:solidFill>
                <a:latin typeface="Helvetica" charset="0"/>
                <a:cs typeface=""/>
              </a:rPr>
              <a:t>Variants</a:t>
            </a:r>
          </a:p>
        </p:txBody>
      </p:sp>
      <p:sp>
        <p:nvSpPr>
          <p:cNvPr id="19467" name="Oval 19"/>
          <p:cNvSpPr>
            <a:spLocks noChangeArrowheads="1"/>
          </p:cNvSpPr>
          <p:nvPr/>
        </p:nvSpPr>
        <p:spPr bwMode="auto">
          <a:xfrm>
            <a:off x="6343650" y="4351338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235075" y="3052763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235075" y="3475038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263650" y="265747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71" name="Straight Connector 38"/>
          <p:cNvCxnSpPr>
            <a:cxnSpLocks noChangeShapeType="1"/>
          </p:cNvCxnSpPr>
          <p:nvPr/>
        </p:nvCxnSpPr>
        <p:spPr bwMode="auto">
          <a:xfrm>
            <a:off x="1235075" y="5191125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Connector 39"/>
          <p:cNvCxnSpPr>
            <a:cxnSpLocks noChangeShapeType="1"/>
          </p:cNvCxnSpPr>
          <p:nvPr/>
        </p:nvCxnSpPr>
        <p:spPr bwMode="auto">
          <a:xfrm>
            <a:off x="1235075" y="48148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Connector 40"/>
          <p:cNvCxnSpPr>
            <a:cxnSpLocks noChangeShapeType="1"/>
          </p:cNvCxnSpPr>
          <p:nvPr/>
        </p:nvCxnSpPr>
        <p:spPr bwMode="auto">
          <a:xfrm>
            <a:off x="1235075" y="56784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Connector 41"/>
          <p:cNvCxnSpPr>
            <a:cxnSpLocks noChangeShapeType="1"/>
          </p:cNvCxnSpPr>
          <p:nvPr/>
        </p:nvCxnSpPr>
        <p:spPr bwMode="auto">
          <a:xfrm>
            <a:off x="1235075" y="6165850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5" name="Oval 45"/>
          <p:cNvSpPr>
            <a:spLocks noChangeArrowheads="1"/>
          </p:cNvSpPr>
          <p:nvPr/>
        </p:nvSpPr>
        <p:spPr bwMode="auto">
          <a:xfrm>
            <a:off x="6337300" y="2174875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76" name="Oval 46"/>
          <p:cNvSpPr>
            <a:spLocks noChangeArrowheads="1"/>
          </p:cNvSpPr>
          <p:nvPr/>
        </p:nvSpPr>
        <p:spPr bwMode="auto">
          <a:xfrm>
            <a:off x="6337300" y="474980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77" name="Oval 47"/>
          <p:cNvSpPr>
            <a:spLocks noChangeArrowheads="1"/>
          </p:cNvSpPr>
          <p:nvPr/>
        </p:nvSpPr>
        <p:spPr bwMode="auto">
          <a:xfrm>
            <a:off x="6330950" y="5608638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78" name="Oval 48"/>
          <p:cNvSpPr>
            <a:spLocks noChangeArrowheads="1"/>
          </p:cNvSpPr>
          <p:nvPr/>
        </p:nvSpPr>
        <p:spPr bwMode="auto">
          <a:xfrm>
            <a:off x="6342063" y="609600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79" name="Oval 52"/>
          <p:cNvSpPr>
            <a:spLocks noChangeArrowheads="1"/>
          </p:cNvSpPr>
          <p:nvPr/>
        </p:nvSpPr>
        <p:spPr bwMode="auto">
          <a:xfrm>
            <a:off x="6334125" y="3849688"/>
            <a:ext cx="136525" cy="1381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0" name="Rounded Rectangle 53"/>
          <p:cNvSpPr>
            <a:spLocks noChangeArrowheads="1"/>
          </p:cNvSpPr>
          <p:nvPr/>
        </p:nvSpPr>
        <p:spPr bwMode="auto">
          <a:xfrm>
            <a:off x="6057900" y="1552575"/>
            <a:ext cx="687388" cy="4873625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1" name="TextBox 56"/>
          <p:cNvSpPr txBox="1">
            <a:spLocks noChangeArrowheads="1"/>
          </p:cNvSpPr>
          <p:nvPr/>
        </p:nvSpPr>
        <p:spPr bwMode="auto">
          <a:xfrm>
            <a:off x="5603875" y="6456363"/>
            <a:ext cx="1582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GWAS Positive</a:t>
            </a:r>
          </a:p>
        </p:txBody>
      </p:sp>
      <p:cxnSp>
        <p:nvCxnSpPr>
          <p:cNvPr id="19482" name="Straight Connector 57"/>
          <p:cNvCxnSpPr>
            <a:cxnSpLocks noChangeShapeType="1"/>
          </p:cNvCxnSpPr>
          <p:nvPr/>
        </p:nvCxnSpPr>
        <p:spPr bwMode="auto">
          <a:xfrm>
            <a:off x="7237413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3" name="Oval 58"/>
          <p:cNvSpPr>
            <a:spLocks noChangeArrowheads="1"/>
          </p:cNvSpPr>
          <p:nvPr/>
        </p:nvSpPr>
        <p:spPr bwMode="auto">
          <a:xfrm>
            <a:off x="7178675" y="1762125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7172325" y="21796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7172325" y="299085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6" name="Oval 61"/>
          <p:cNvSpPr>
            <a:spLocks noChangeArrowheads="1"/>
          </p:cNvSpPr>
          <p:nvPr/>
        </p:nvSpPr>
        <p:spPr bwMode="auto">
          <a:xfrm>
            <a:off x="7172325" y="3852863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7" name="Oval 62"/>
          <p:cNvSpPr>
            <a:spLocks noChangeArrowheads="1"/>
          </p:cNvSpPr>
          <p:nvPr/>
        </p:nvSpPr>
        <p:spPr bwMode="auto">
          <a:xfrm>
            <a:off x="7172325" y="4756150"/>
            <a:ext cx="128588" cy="1285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8" name="Oval 63"/>
          <p:cNvSpPr>
            <a:spLocks noChangeArrowheads="1"/>
          </p:cNvSpPr>
          <p:nvPr/>
        </p:nvSpPr>
        <p:spPr bwMode="auto">
          <a:xfrm>
            <a:off x="7172325" y="51260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89" name="Oval 64"/>
          <p:cNvSpPr>
            <a:spLocks noChangeArrowheads="1"/>
          </p:cNvSpPr>
          <p:nvPr/>
        </p:nvSpPr>
        <p:spPr bwMode="auto">
          <a:xfrm>
            <a:off x="7172325" y="561975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cxnSp>
        <p:nvCxnSpPr>
          <p:cNvPr id="19490" name="Straight Connector 65"/>
          <p:cNvCxnSpPr>
            <a:cxnSpLocks noChangeShapeType="1"/>
          </p:cNvCxnSpPr>
          <p:nvPr/>
        </p:nvCxnSpPr>
        <p:spPr bwMode="auto">
          <a:xfrm>
            <a:off x="18748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91" name="Oval 66"/>
          <p:cNvSpPr>
            <a:spLocks noChangeArrowheads="1"/>
          </p:cNvSpPr>
          <p:nvPr/>
        </p:nvSpPr>
        <p:spPr bwMode="auto">
          <a:xfrm>
            <a:off x="1816100" y="340360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2" name="Oval 67"/>
          <p:cNvSpPr>
            <a:spLocks noChangeArrowheads="1"/>
          </p:cNvSpPr>
          <p:nvPr/>
        </p:nvSpPr>
        <p:spPr bwMode="auto">
          <a:xfrm>
            <a:off x="1809750" y="4737100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3" name="Oval 68"/>
          <p:cNvSpPr>
            <a:spLocks noChangeArrowheads="1"/>
          </p:cNvSpPr>
          <p:nvPr/>
        </p:nvSpPr>
        <p:spPr bwMode="auto">
          <a:xfrm>
            <a:off x="1809750" y="5126038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4" name="Oval 69"/>
          <p:cNvSpPr>
            <a:spLocks noChangeArrowheads="1"/>
          </p:cNvSpPr>
          <p:nvPr/>
        </p:nvSpPr>
        <p:spPr bwMode="auto">
          <a:xfrm>
            <a:off x="2849563" y="434975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5" name="Oval 70"/>
          <p:cNvSpPr>
            <a:spLocks noChangeArrowheads="1"/>
          </p:cNvSpPr>
          <p:nvPr/>
        </p:nvSpPr>
        <p:spPr bwMode="auto">
          <a:xfrm>
            <a:off x="3209925" y="3778250"/>
            <a:ext cx="274638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6" name="Oval 72"/>
          <p:cNvSpPr>
            <a:spLocks noChangeArrowheads="1"/>
          </p:cNvSpPr>
          <p:nvPr/>
        </p:nvSpPr>
        <p:spPr bwMode="auto">
          <a:xfrm>
            <a:off x="2614613" y="3849688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7" name="Oval 73"/>
          <p:cNvSpPr>
            <a:spLocks noChangeArrowheads="1"/>
          </p:cNvSpPr>
          <p:nvPr/>
        </p:nvSpPr>
        <p:spPr bwMode="auto">
          <a:xfrm>
            <a:off x="3284538" y="5119688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8" name="Oval 75"/>
          <p:cNvSpPr>
            <a:spLocks noChangeArrowheads="1"/>
          </p:cNvSpPr>
          <p:nvPr/>
        </p:nvSpPr>
        <p:spPr bwMode="auto">
          <a:xfrm>
            <a:off x="2847975" y="385445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499" name="Oval 76"/>
          <p:cNvSpPr>
            <a:spLocks noChangeArrowheads="1"/>
          </p:cNvSpPr>
          <p:nvPr/>
        </p:nvSpPr>
        <p:spPr bwMode="auto">
          <a:xfrm>
            <a:off x="3598863" y="3825875"/>
            <a:ext cx="201612" cy="2000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0" name="Oval 77"/>
          <p:cNvSpPr>
            <a:spLocks noChangeArrowheads="1"/>
          </p:cNvSpPr>
          <p:nvPr/>
        </p:nvSpPr>
        <p:spPr bwMode="auto">
          <a:xfrm>
            <a:off x="3644900" y="4754563"/>
            <a:ext cx="130175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1" name="Oval 79"/>
          <p:cNvSpPr>
            <a:spLocks noChangeArrowheads="1"/>
          </p:cNvSpPr>
          <p:nvPr/>
        </p:nvSpPr>
        <p:spPr bwMode="auto">
          <a:xfrm>
            <a:off x="3990975" y="3867150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2" name="Oval 80"/>
          <p:cNvSpPr>
            <a:spLocks noChangeArrowheads="1"/>
          </p:cNvSpPr>
          <p:nvPr/>
        </p:nvSpPr>
        <p:spPr bwMode="auto">
          <a:xfrm>
            <a:off x="3984625" y="2978150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3" name="Oval 82"/>
          <p:cNvSpPr>
            <a:spLocks noChangeArrowheads="1"/>
          </p:cNvSpPr>
          <p:nvPr/>
        </p:nvSpPr>
        <p:spPr bwMode="auto">
          <a:xfrm>
            <a:off x="4435475" y="5600700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4" name="Oval 83"/>
          <p:cNvSpPr>
            <a:spLocks noChangeArrowheads="1"/>
          </p:cNvSpPr>
          <p:nvPr/>
        </p:nvSpPr>
        <p:spPr bwMode="auto">
          <a:xfrm>
            <a:off x="4368800" y="3789363"/>
            <a:ext cx="273050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5" name="Oval 84"/>
          <p:cNvSpPr>
            <a:spLocks noChangeArrowheads="1"/>
          </p:cNvSpPr>
          <p:nvPr/>
        </p:nvSpPr>
        <p:spPr bwMode="auto">
          <a:xfrm>
            <a:off x="4448175" y="6105525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6" name="Oval 86"/>
          <p:cNvSpPr>
            <a:spLocks noChangeArrowheads="1"/>
          </p:cNvSpPr>
          <p:nvPr/>
        </p:nvSpPr>
        <p:spPr bwMode="auto">
          <a:xfrm>
            <a:off x="2614613" y="5613400"/>
            <a:ext cx="128587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7" name="Rounded Rectangle 89"/>
          <p:cNvSpPr>
            <a:spLocks noChangeArrowheads="1"/>
          </p:cNvSpPr>
          <p:nvPr/>
        </p:nvSpPr>
        <p:spPr bwMode="auto">
          <a:xfrm>
            <a:off x="2381250" y="1597025"/>
            <a:ext cx="2416175" cy="4805363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08" name="TextBox 90"/>
          <p:cNvSpPr txBox="1">
            <a:spLocks noChangeArrowheads="1"/>
          </p:cNvSpPr>
          <p:nvPr/>
        </p:nvSpPr>
        <p:spPr bwMode="auto">
          <a:xfrm>
            <a:off x="2992438" y="6450013"/>
            <a:ext cx="1276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Burden Test</a:t>
            </a:r>
          </a:p>
        </p:txBody>
      </p:sp>
      <p:sp>
        <p:nvSpPr>
          <p:cNvPr id="19509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369" tIns="45685" rIns="91369" bIns="45685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solidFill>
                  <a:srgbClr val="000090"/>
                </a:solidFill>
                <a:cs typeface=""/>
              </a:rPr>
              <a:t>Association of Variants with Diseases</a:t>
            </a:r>
          </a:p>
        </p:txBody>
      </p:sp>
      <p:sp>
        <p:nvSpPr>
          <p:cNvPr id="19510" name="Oval 92"/>
          <p:cNvSpPr>
            <a:spLocks noChangeArrowheads="1"/>
          </p:cNvSpPr>
          <p:nvPr/>
        </p:nvSpPr>
        <p:spPr bwMode="auto">
          <a:xfrm>
            <a:off x="1809750" y="2586038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11" name="Oval 93"/>
          <p:cNvSpPr>
            <a:spLocks noChangeArrowheads="1"/>
          </p:cNvSpPr>
          <p:nvPr/>
        </p:nvSpPr>
        <p:spPr bwMode="auto">
          <a:xfrm>
            <a:off x="8012113" y="2190750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12" name="TextBox 96"/>
          <p:cNvSpPr txBox="1">
            <a:spLocks noChangeArrowheads="1"/>
          </p:cNvSpPr>
          <p:nvPr/>
        </p:nvSpPr>
        <p:spPr bwMode="auto">
          <a:xfrm>
            <a:off x="8124825" y="1971675"/>
            <a:ext cx="1017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Common</a:t>
            </a:r>
          </a:p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Variants</a:t>
            </a:r>
          </a:p>
        </p:txBody>
      </p: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8012113" y="2979738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14" name="TextBox 98"/>
          <p:cNvSpPr txBox="1">
            <a:spLocks noChangeArrowheads="1"/>
          </p:cNvSpPr>
          <p:nvPr/>
        </p:nvSpPr>
        <p:spPr bwMode="auto">
          <a:xfrm>
            <a:off x="8142288" y="2636838"/>
            <a:ext cx="928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Rare or </a:t>
            </a:r>
          </a:p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Somatic</a:t>
            </a:r>
          </a:p>
          <a:p>
            <a:r>
              <a:rPr lang="en-US" altLang="en-US" sz="1600">
                <a:solidFill>
                  <a:srgbClr val="000000"/>
                </a:solidFill>
                <a:latin typeface="Helvetica" charset="0"/>
                <a:cs typeface=""/>
              </a:rPr>
              <a:t>Variants</a:t>
            </a:r>
          </a:p>
        </p:txBody>
      </p:sp>
      <p:sp>
        <p:nvSpPr>
          <p:cNvPr id="19515" name="TextBox 100"/>
          <p:cNvSpPr txBox="1">
            <a:spLocks noChangeArrowheads="1"/>
          </p:cNvSpPr>
          <p:nvPr/>
        </p:nvSpPr>
        <p:spPr bwMode="auto">
          <a:xfrm>
            <a:off x="8159750" y="3648075"/>
            <a:ext cx="105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  <a:latin typeface="Helvetica" charset="0"/>
                <a:cs typeface=""/>
              </a:rPr>
              <a:t>High</a:t>
            </a:r>
          </a:p>
          <a:p>
            <a:r>
              <a:rPr lang="en-US" altLang="en-US" sz="1600">
                <a:solidFill>
                  <a:srgbClr val="FF0000"/>
                </a:solidFill>
                <a:latin typeface="Helvetica" charset="0"/>
                <a:cs typeface=""/>
              </a:rPr>
              <a:t>Function</a:t>
            </a:r>
          </a:p>
          <a:p>
            <a:r>
              <a:rPr lang="en-US" altLang="en-US" sz="1600">
                <a:solidFill>
                  <a:srgbClr val="FF0000"/>
                </a:solidFill>
                <a:latin typeface="Helvetica" charset="0"/>
                <a:cs typeface=""/>
              </a:rPr>
              <a:t>Impact</a:t>
            </a:r>
          </a:p>
        </p:txBody>
      </p:sp>
      <p:sp>
        <p:nvSpPr>
          <p:cNvPr id="19516" name="Oval 102"/>
          <p:cNvSpPr>
            <a:spLocks noChangeArrowheads="1"/>
          </p:cNvSpPr>
          <p:nvPr/>
        </p:nvSpPr>
        <p:spPr bwMode="auto">
          <a:xfrm>
            <a:off x="1809750" y="3856038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cxnSp>
        <p:nvCxnSpPr>
          <p:cNvPr id="19517" name="Straight Connector 107"/>
          <p:cNvCxnSpPr>
            <a:cxnSpLocks noChangeShapeType="1"/>
          </p:cNvCxnSpPr>
          <p:nvPr/>
        </p:nvCxnSpPr>
        <p:spPr bwMode="auto">
          <a:xfrm>
            <a:off x="2679700" y="16637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8" name="Straight Connector 108"/>
          <p:cNvCxnSpPr>
            <a:cxnSpLocks noChangeShapeType="1"/>
          </p:cNvCxnSpPr>
          <p:nvPr/>
        </p:nvCxnSpPr>
        <p:spPr bwMode="auto">
          <a:xfrm>
            <a:off x="29035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9" name="Straight Connector 109"/>
          <p:cNvCxnSpPr>
            <a:cxnSpLocks noChangeShapeType="1"/>
          </p:cNvCxnSpPr>
          <p:nvPr/>
        </p:nvCxnSpPr>
        <p:spPr bwMode="auto">
          <a:xfrm>
            <a:off x="33480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0" name="Straight Connector 110"/>
          <p:cNvCxnSpPr>
            <a:cxnSpLocks noChangeShapeType="1"/>
          </p:cNvCxnSpPr>
          <p:nvPr/>
        </p:nvCxnSpPr>
        <p:spPr bwMode="auto">
          <a:xfrm>
            <a:off x="370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1" name="Straight Connector 111"/>
          <p:cNvCxnSpPr>
            <a:cxnSpLocks noChangeShapeType="1"/>
          </p:cNvCxnSpPr>
          <p:nvPr/>
        </p:nvCxnSpPr>
        <p:spPr bwMode="auto">
          <a:xfrm>
            <a:off x="4048125" y="166211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2" name="Straight Connector 112"/>
          <p:cNvCxnSpPr>
            <a:cxnSpLocks noChangeShapeType="1"/>
          </p:cNvCxnSpPr>
          <p:nvPr/>
        </p:nvCxnSpPr>
        <p:spPr bwMode="auto">
          <a:xfrm>
            <a:off x="4506913" y="165893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3" name="Oval 113"/>
          <p:cNvSpPr>
            <a:spLocks noChangeArrowheads="1"/>
          </p:cNvSpPr>
          <p:nvPr/>
        </p:nvSpPr>
        <p:spPr bwMode="auto">
          <a:xfrm>
            <a:off x="5553075" y="3856038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5565775" y="4343400"/>
            <a:ext cx="128588" cy="1285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cxnSp>
        <p:nvCxnSpPr>
          <p:cNvPr id="19525" name="Straight Connector 115"/>
          <p:cNvCxnSpPr>
            <a:cxnSpLocks noChangeShapeType="1"/>
          </p:cNvCxnSpPr>
          <p:nvPr/>
        </p:nvCxnSpPr>
        <p:spPr bwMode="auto">
          <a:xfrm>
            <a:off x="5629275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6" name="Straight Connector 116"/>
          <p:cNvCxnSpPr>
            <a:cxnSpLocks noChangeShapeType="1"/>
          </p:cNvCxnSpPr>
          <p:nvPr/>
        </p:nvCxnSpPr>
        <p:spPr bwMode="auto">
          <a:xfrm>
            <a:off x="751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7" name="Oval 117"/>
          <p:cNvSpPr>
            <a:spLocks noChangeArrowheads="1"/>
          </p:cNvSpPr>
          <p:nvPr/>
        </p:nvSpPr>
        <p:spPr bwMode="auto">
          <a:xfrm>
            <a:off x="7440613" y="2586038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28" name="Oval 118"/>
          <p:cNvSpPr>
            <a:spLocks noChangeArrowheads="1"/>
          </p:cNvSpPr>
          <p:nvPr/>
        </p:nvSpPr>
        <p:spPr bwMode="auto">
          <a:xfrm>
            <a:off x="7453313" y="3849688"/>
            <a:ext cx="128587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989888" y="4022725"/>
            <a:ext cx="128587" cy="128588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951788" y="3984625"/>
            <a:ext cx="201612" cy="20161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531" name="Oval 88"/>
          <p:cNvSpPr>
            <a:spLocks noChangeArrowheads="1"/>
          </p:cNvSpPr>
          <p:nvPr/>
        </p:nvSpPr>
        <p:spPr bwMode="auto">
          <a:xfrm>
            <a:off x="7134225" y="3814763"/>
            <a:ext cx="201613" cy="2016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32" name="Oval 94"/>
          <p:cNvSpPr>
            <a:spLocks noChangeArrowheads="1"/>
          </p:cNvSpPr>
          <p:nvPr/>
        </p:nvSpPr>
        <p:spPr bwMode="auto">
          <a:xfrm>
            <a:off x="4403725" y="3824288"/>
            <a:ext cx="201613" cy="2016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33" name="Oval 95"/>
          <p:cNvSpPr>
            <a:spLocks noChangeArrowheads="1"/>
          </p:cNvSpPr>
          <p:nvPr/>
        </p:nvSpPr>
        <p:spPr bwMode="auto">
          <a:xfrm>
            <a:off x="4438650" y="3860800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34" name="Oval 101"/>
          <p:cNvSpPr>
            <a:spLocks noChangeArrowheads="1"/>
          </p:cNvSpPr>
          <p:nvPr/>
        </p:nvSpPr>
        <p:spPr bwMode="auto">
          <a:xfrm>
            <a:off x="3629025" y="3859213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35" name="Oval 103"/>
          <p:cNvSpPr>
            <a:spLocks noChangeArrowheads="1"/>
          </p:cNvSpPr>
          <p:nvPr/>
        </p:nvSpPr>
        <p:spPr bwMode="auto">
          <a:xfrm>
            <a:off x="3246438" y="3813175"/>
            <a:ext cx="200025" cy="2016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  <p:sp>
        <p:nvSpPr>
          <p:cNvPr id="19536" name="Oval 104"/>
          <p:cNvSpPr>
            <a:spLocks noChangeArrowheads="1"/>
          </p:cNvSpPr>
          <p:nvPr/>
        </p:nvSpPr>
        <p:spPr bwMode="auto">
          <a:xfrm>
            <a:off x="3281363" y="3848100"/>
            <a:ext cx="136525" cy="1381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1680631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130188</TotalTime>
  <Words>799</Words>
  <Application>Microsoft Macintosh PowerPoint</Application>
  <PresentationFormat>Letter Paper (8.5x11 in)</PresentationFormat>
  <Paragraphs>158</Paragraphs>
  <Slides>18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Courier New</vt:lpstr>
      <vt:lpstr>Helvetica</vt:lpstr>
      <vt:lpstr>Lucida Grande</vt:lpstr>
      <vt:lpstr>Symbol</vt:lpstr>
      <vt:lpstr>Basic-template-i0jhhsb-20160605</vt:lpstr>
      <vt:lpstr>Outline-Style-20160605</vt:lpstr>
      <vt:lpstr>Default Design</vt:lpstr>
      <vt:lpstr>1_Basic-template-i0jhhsb-20160605</vt:lpstr>
      <vt:lpstr>Image</vt:lpstr>
      <vt:lpstr>Equation</vt:lpstr>
      <vt:lpstr>Biomed. Data Sci. Personal Genomes Intro.</vt:lpstr>
      <vt:lpstr>Analyzing Carl Zimmer’s genome</vt:lpstr>
      <vt:lpstr>PowerPoint Presentation</vt:lpstr>
      <vt:lpstr>PowerPoint Presentation</vt:lpstr>
      <vt:lpstr>Genome Variation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Structural Variation</vt:lpstr>
      <vt:lpstr>PowerPoint Presentation</vt:lpstr>
      <vt:lpstr>PowerPoint Presentation</vt:lpstr>
      <vt:lpstr>Integrating environmental factors, genetic background, and large-scale datasets</vt:lpstr>
      <vt:lpstr>Expanding personalized medicine beyond the genome.</vt:lpstr>
      <vt:lpstr>Integrated personal omics profile (iPOP)</vt:lpstr>
      <vt:lpstr>Longitudinal medical data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Gerstein, Mark</cp:lastModifiedBy>
  <cp:revision>2086</cp:revision>
  <cp:lastPrinted>2016-12-19T03:55:19Z</cp:lastPrinted>
  <dcterms:created xsi:type="dcterms:W3CDTF">2010-09-06T09:08:38Z</dcterms:created>
  <dcterms:modified xsi:type="dcterms:W3CDTF">2020-02-02T04:48:17Z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