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24" r:id="rId4"/>
    <p:sldMasterId id="2147527629" r:id="rId5"/>
  </p:sldMasterIdLst>
  <p:notesMasterIdLst>
    <p:notesMasterId r:id="rId47"/>
  </p:notesMasterIdLst>
  <p:handoutMasterIdLst>
    <p:handoutMasterId r:id="rId48"/>
  </p:handoutMasterIdLst>
  <p:sldIdLst>
    <p:sldId id="6147" r:id="rId6"/>
    <p:sldId id="6449" r:id="rId7"/>
    <p:sldId id="6450" r:id="rId8"/>
    <p:sldId id="6479" r:id="rId9"/>
    <p:sldId id="6487" r:id="rId10"/>
    <p:sldId id="6465" r:id="rId11"/>
    <p:sldId id="6480" r:id="rId12"/>
    <p:sldId id="6464" r:id="rId13"/>
    <p:sldId id="6423" r:id="rId14"/>
    <p:sldId id="6424" r:id="rId15"/>
    <p:sldId id="6425" r:id="rId16"/>
    <p:sldId id="6481" r:id="rId17"/>
    <p:sldId id="6428" r:id="rId18"/>
    <p:sldId id="6429" r:id="rId19"/>
    <p:sldId id="6430" r:id="rId20"/>
    <p:sldId id="6431" r:id="rId21"/>
    <p:sldId id="6432" r:id="rId22"/>
    <p:sldId id="6433" r:id="rId23"/>
    <p:sldId id="6434" r:id="rId24"/>
    <p:sldId id="6482" r:id="rId25"/>
    <p:sldId id="6436" r:id="rId26"/>
    <p:sldId id="6437" r:id="rId27"/>
    <p:sldId id="6438" r:id="rId28"/>
    <p:sldId id="6483" r:id="rId29"/>
    <p:sldId id="6441" r:id="rId30"/>
    <p:sldId id="6442" r:id="rId31"/>
    <p:sldId id="6443" r:id="rId32"/>
    <p:sldId id="6444" r:id="rId33"/>
    <p:sldId id="6445" r:id="rId34"/>
    <p:sldId id="6446" r:id="rId35"/>
    <p:sldId id="6447" r:id="rId36"/>
    <p:sldId id="6448" r:id="rId37"/>
    <p:sldId id="6484" r:id="rId38"/>
    <p:sldId id="6457" r:id="rId39"/>
    <p:sldId id="6458" r:id="rId40"/>
    <p:sldId id="6451" r:id="rId41"/>
    <p:sldId id="6485" r:id="rId42"/>
    <p:sldId id="6486" r:id="rId43"/>
    <p:sldId id="6452" r:id="rId44"/>
    <p:sldId id="6082" r:id="rId45"/>
    <p:sldId id="6083" r:id="rId46"/>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E97"/>
    <a:srgbClr val="FF26ED"/>
    <a:srgbClr val="FFC5AD"/>
    <a:srgbClr val="4BAB50"/>
    <a:srgbClr val="FF7413"/>
    <a:srgbClr val="B3752D"/>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A0B15-4289-4346-B4C7-80994B1269A7}" v="49" dt="2019-07-11T00:50:35.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44" autoAdjust="0"/>
    <p:restoredTop sz="50000" autoAdjust="0"/>
  </p:normalViewPr>
  <p:slideViewPr>
    <p:cSldViewPr snapToGrid="0">
      <p:cViewPr varScale="1">
        <p:scale>
          <a:sx n="121" d="100"/>
          <a:sy n="121" d="100"/>
        </p:scale>
        <p:origin x="96" y="24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14400" eaLnBrk="1" fontAlgn="auto" hangingPunct="1">
              <a:spcBef>
                <a:spcPts val="0"/>
              </a:spcBef>
              <a:spcAft>
                <a:spcPts val="0"/>
              </a:spcAft>
              <a:defRPr/>
            </a:pPr>
            <a:fld id="{EDBB3421-7F1D-4156-A6B6-E923F12F10DC}" type="slidenum">
              <a:rPr lang="en-US" sz="1200" smtClean="0">
                <a:solidFill>
                  <a:prstClr val="black"/>
                </a:solidFill>
                <a:latin typeface="Calibri" panose="020F0502020204030204"/>
                <a:ea typeface=""/>
                <a:cs typeface=""/>
              </a:rPr>
              <a:pPr defTabSz="914400" eaLnBrk="1" fontAlgn="auto" hangingPunct="1">
                <a:spcBef>
                  <a:spcPts val="0"/>
                </a:spcBef>
                <a:spcAft>
                  <a:spcPts val="0"/>
                </a:spcAft>
                <a:defRPr/>
              </a:pPr>
              <a:t>2</a:t>
            </a:fld>
            <a:endParaRPr lang="en-US" sz="1200">
              <a:solidFill>
                <a:prstClr val="black"/>
              </a:solidFill>
              <a:latin typeface="Calibri" panose="020F0502020204030204"/>
              <a:ea typeface=""/>
              <a:cs typeface=""/>
            </a:endParaRPr>
          </a:p>
        </p:txBody>
      </p:sp>
    </p:spTree>
    <p:extLst>
      <p:ext uri="{BB962C8B-B14F-4D97-AF65-F5344CB8AC3E}">
        <p14:creationId xmlns:p14="http://schemas.microsoft.com/office/powerpoint/2010/main" val="29089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194433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DLPFC for </a:t>
            </a:r>
            <a:r>
              <a:rPr lang="en-US" dirty="0" err="1"/>
              <a:t>psy</a:t>
            </a:r>
            <a:r>
              <a:rPr lang="en-US" dirty="0"/>
              <a:t> disorders</a:t>
            </a:r>
          </a:p>
          <a:p>
            <a:r>
              <a:rPr lang="en-US" dirty="0"/>
              <a:t>AD/PD is not spec for DLPFC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*linkage disequilibrium score regression (LDSC, Finucane et al., 2015; https://</a:t>
            </a:r>
            <a:r>
              <a:rPr lang="en-US" sz="1200" dirty="0" err="1"/>
              <a:t>github.com</a:t>
            </a:r>
            <a:r>
              <a:rPr lang="en-US" sz="1200" dirty="0"/>
              <a:t>/</a:t>
            </a:r>
            <a:r>
              <a:rPr lang="en-US" sz="1200" dirty="0" err="1"/>
              <a:t>bulik</a:t>
            </a:r>
            <a:r>
              <a:rPr lang="en-US" sz="1200" dirty="0"/>
              <a:t>/</a:t>
            </a:r>
            <a:r>
              <a:rPr lang="en-US" sz="1200" dirty="0" err="1"/>
              <a:t>ldsc</a:t>
            </a:r>
            <a:r>
              <a:rPr lang="en-US" sz="1200" dirty="0"/>
              <a:t>/wiki/Partitioned-Heritability) </a:t>
            </a:r>
          </a:p>
          <a:p>
            <a:pPr rtl="0"/>
            <a:r>
              <a:rPr lang="en-US" sz="1200" b="0" i="0" u="none" strike="noStrike" kern="1200" dirty="0">
                <a:solidFill>
                  <a:schemeClr val="tx1"/>
                </a:solidFill>
                <a:effectLst/>
                <a:latin typeface="+mn-lt"/>
                <a:ea typeface="+mn-ea"/>
                <a:cs typeface="+mn-cs"/>
              </a:rPr>
              <a:t>ADHD, attention-deficit/hyperactivity disorder; T2D, type 2 diabetes; CAD, coronary artery disease; IBD, inflammatory bowel disease.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43853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1146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64015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954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837317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fc76e830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fc76e83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72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47679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03346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2046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678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4080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17264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10</a:t>
            </a:fld>
            <a:endParaRPr lang="en-US"/>
          </a:p>
        </p:txBody>
      </p:sp>
    </p:spTree>
    <p:extLst>
      <p:ext uri="{BB962C8B-B14F-4D97-AF65-F5344CB8AC3E}">
        <p14:creationId xmlns:p14="http://schemas.microsoft.com/office/powerpoint/2010/main" val="33449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109110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75513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22055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127200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A6C5A0-6DF6-944B-8349-1C91B77C565A}"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44CEA-07FB-D34D-BDB2-B972B4EF5F35}"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E387D-9623-4D44-A9FB-3788614EF64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19876B-A5D7-FF44-B695-1D98A946966B}"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83D864-1D82-A649-8120-CDEF2B3F99E6}"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C8412D-CF45-8949-ACB8-5F900AD027ED}"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E7D09-9055-1A4B-BF50-9E556F7118CB}"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a16="http://schemas.microsoft.com/office/drawing/2014/main" id="{C3005F1D-4823-9040-B1B5-EDC9BD5C046A}"/>
              </a:ext>
            </a:extLst>
          </p:cNvPr>
          <p:cNvSpPr/>
          <p:nvPr userDrawn="1"/>
        </p:nvSpPr>
        <p:spPr>
          <a:xfrm>
            <a:off x="0" y="0"/>
            <a:ext cx="9144000" cy="497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C5C662-C6BC-A34A-92D8-A2DDAD7C6877}"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CDA31-350D-C94F-A19B-B5F15AAA9BB6}"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7/10/19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6B84A-573D-2748-A7A4-AC0A0208578A}"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BA9F1-5AA4-1144-994D-DD2ED5CDE70F}"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uk-UA" smtClean="0">
                <a:solidFill>
                  <a:prstClr val="black">
                    <a:tint val="75000"/>
                  </a:prstClr>
                </a:solidFill>
              </a:rPr>
              <a:pPr>
                <a:spcBef>
                  <a:spcPts val="0"/>
                </a:spcBef>
                <a:spcAft>
                  <a:spcPts val="0"/>
                </a:spcAft>
              </a:pPr>
              <a:t>‹#›</a:t>
            </a:fld>
            <a:endParaRPr lang="uk-UA">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ags" Target="../tags/tag6.xml"/><Relationship Id="rId2" Type="http://schemas.openxmlformats.org/officeDocument/2006/relationships/slideLayout" Target="../slideLayouts/slideLayout7.xml"/><Relationship Id="rId16" Type="http://schemas.openxmlformats.org/officeDocument/2006/relationships/tags" Target="../tags/tag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4.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6"/>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i="1" smtClean="0">
                <a:solidFill>
                  <a:srgbClr val="000000"/>
                </a:solidFill>
                <a:effectLst>
                  <a:outerShdw blurRad="38100" dist="38100" dir="2700000" algn="tl">
                    <a:srgbClr val="C0C0C0"/>
                  </a:outerShdw>
                </a:effectLst>
                <a:latin typeface="Courier New" charset="0"/>
              </a:rPr>
              <a:pPr>
                <a:defRPr/>
              </a:pPr>
              <a:t>‹#›</a:t>
            </a:fld>
            <a:r>
              <a:rPr lang="en-US" altLang="en-US">
                <a:solidFill>
                  <a:srgbClr val="808080"/>
                </a:solidFill>
              </a:rPr>
              <a:t> - </a:t>
            </a:r>
            <a:r>
              <a:rPr lang="en-US" altLang="en-US" sz="1000">
                <a:solidFill>
                  <a:srgbClr val="969696"/>
                </a:solidFill>
              </a:rPr>
              <a:t>Lectures.GersteinLab.org</a:t>
            </a:r>
            <a:endParaRPr lang="en-US" altLang="en-US" sz="300">
              <a:solidFill>
                <a:srgbClr val="000000"/>
              </a:solidFill>
            </a:endParaRPr>
          </a:p>
        </p:txBody>
      </p:sp>
    </p:spTree>
    <p:extLst>
      <p:ext uri="{BB962C8B-B14F-4D97-AF65-F5344CB8AC3E}">
        <p14:creationId xmlns:p14="http://schemas.microsoft.com/office/powerpoint/2010/main" val="1910344493"/>
      </p:ext>
    </p:extLst>
  </p:cSld>
  <p:clrMap bg1="lt1" tx1="dk1" bg2="lt2" tx2="dk2" accent1="accent1" accent2="accent2" accent3="accent3" accent4="accent4" accent5="accent5" accent6="accent6" hlink="hlink" folHlink="folHlink"/>
  <p:sldLayoutIdLst>
    <p:sldLayoutId id="2147527626" r:id="rId1"/>
    <p:sldLayoutId id="2147527627" r:id="rId2"/>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49B111-ACAC-824A-A544-3608199FB243}" type="datetime1">
              <a:rPr lang="en-US" b="0" smtClean="0">
                <a:solidFill>
                  <a:prstClr val="black">
                    <a:tint val="75000"/>
                  </a:prstClr>
                </a:solidFill>
                <a:latin typeface="Calibri" panose="020F0502020204030204"/>
                <a:ea typeface=""/>
                <a:cs typeface=""/>
              </a:rPr>
              <a:pPr fontAlgn="auto">
                <a:spcBef>
                  <a:spcPts val="0"/>
                </a:spcBef>
                <a:spcAft>
                  <a:spcPts val="0"/>
                </a:spcAft>
              </a:pPr>
              <a:t>7/10/19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6A35308-0B2E-5447-9C93-15632AAF627C}"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90685836"/>
      </p:ext>
    </p:extLst>
  </p:cSld>
  <p:clrMap bg1="lt1" tx1="dk1" bg2="lt2" tx2="dk2" accent1="accent1" accent2="accent2" accent3="accent3" accent4="accent4" accent5="accent5" accent6="accent6" hlink="hlink" folHlink="folHlink"/>
  <p:sldLayoutIdLst>
    <p:sldLayoutId id="2147527630" r:id="rId1"/>
    <p:sldLayoutId id="2147527631" r:id="rId2"/>
    <p:sldLayoutId id="2147527632" r:id="rId3"/>
    <p:sldLayoutId id="2147527633" r:id="rId4"/>
    <p:sldLayoutId id="2147527634" r:id="rId5"/>
    <p:sldLayoutId id="2147527635" r:id="rId6"/>
    <p:sldLayoutId id="2147527636" r:id="rId7"/>
    <p:sldLayoutId id="2147527637" r:id="rId8"/>
    <p:sldLayoutId id="2147527638" r:id="rId9"/>
    <p:sldLayoutId id="2147527639" r:id="rId10"/>
    <p:sldLayoutId id="2147527640" r:id="rId11"/>
    <p:sldLayoutId id="214752764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tiff"/><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 name="Picture 4">
            <a:extLst>
              <a:ext uri="{FF2B5EF4-FFF2-40B4-BE49-F238E27FC236}">
                <a16:creationId xmlns:a16="http://schemas.microsoft.com/office/drawing/2014/main" id="{268B9FCC-0D92-9C4E-A953-6A26979B71D9}"/>
              </a:ext>
            </a:extLst>
          </p:cNvPr>
          <p:cNvPicPr>
            <a:picLocks noChangeAspect="1"/>
          </p:cNvPicPr>
          <p:nvPr/>
        </p:nvPicPr>
        <p:blipFill>
          <a:blip r:embed="rId2"/>
          <a:stretch>
            <a:fillRect/>
          </a:stretch>
        </p:blipFill>
        <p:spPr>
          <a:xfrm>
            <a:off x="0" y="0"/>
            <a:ext cx="9144000" cy="6858000"/>
          </a:xfrm>
          <a:prstGeom prst="rect">
            <a:avLst/>
          </a:prstGeom>
        </p:spPr>
      </p:pic>
      <p:sp>
        <p:nvSpPr>
          <p:cNvPr id="9218" name="Title 3"/>
          <p:cNvSpPr>
            <a:spLocks noGrp="1"/>
          </p:cNvSpPr>
          <p:nvPr>
            <p:ph type="ctrTitle"/>
          </p:nvPr>
        </p:nvSpPr>
        <p:spPr>
          <a:xfrm>
            <a:off x="98364" y="169276"/>
            <a:ext cx="4069453" cy="1944118"/>
          </a:xfrm>
        </p:spPr>
        <p:txBody>
          <a:bodyPr/>
          <a:lstStyle/>
          <a:p>
            <a:pPr algn="l"/>
            <a:r>
              <a:rPr lang="en-US" altLang="en-US" sz="1600" b="0" dirty="0" err="1">
                <a:solidFill>
                  <a:schemeClr val="tx1"/>
                </a:solidFill>
              </a:rPr>
              <a:t>PsychENCODE</a:t>
            </a:r>
            <a:r>
              <a:rPr lang="en-US" altLang="en-US" sz="1800" b="0" dirty="0">
                <a:solidFill>
                  <a:schemeClr val="tx1"/>
                </a:solidFill>
              </a:rPr>
              <a:t>:</a:t>
            </a:r>
            <a:r>
              <a:rPr lang="en-US" altLang="en-US" sz="2800" dirty="0">
                <a:solidFill>
                  <a:schemeClr val="tx1"/>
                </a:solidFill>
              </a:rPr>
              <a:t> </a:t>
            </a:r>
            <a:br>
              <a:rPr lang="en-US" altLang="en-US" sz="2800" dirty="0">
                <a:solidFill>
                  <a:schemeClr val="tx1"/>
                </a:solidFill>
              </a:rPr>
            </a:br>
            <a:br>
              <a:rPr lang="en-US" altLang="en-US" sz="1400" b="0" dirty="0">
                <a:solidFill>
                  <a:schemeClr val="tx1"/>
                </a:solidFill>
              </a:rPr>
            </a:br>
            <a:r>
              <a:rPr lang="en-US" altLang="en-US" sz="2000" dirty="0">
                <a:solidFill>
                  <a:schemeClr val="tx1"/>
                </a:solidFill>
              </a:rPr>
              <a:t>Using </a:t>
            </a:r>
            <a:br>
              <a:rPr lang="en-US" altLang="en-US" sz="2000" dirty="0">
                <a:solidFill>
                  <a:schemeClr val="tx1"/>
                </a:solidFill>
              </a:rPr>
            </a:br>
            <a:r>
              <a:rPr lang="en-US" altLang="en-US" sz="2000" dirty="0">
                <a:solidFill>
                  <a:schemeClr val="tx1"/>
                </a:solidFill>
              </a:rPr>
              <a:t>population-scale </a:t>
            </a:r>
            <a:br>
              <a:rPr lang="en-US" altLang="en-US" sz="2000" dirty="0">
                <a:solidFill>
                  <a:schemeClr val="tx1"/>
                </a:solidFill>
              </a:rPr>
            </a:br>
            <a:r>
              <a:rPr lang="en-US" altLang="en-US" sz="2000" dirty="0">
                <a:solidFill>
                  <a:schemeClr val="tx1"/>
                </a:solidFill>
              </a:rPr>
              <a:t>functional genomics </a:t>
            </a:r>
            <a:br>
              <a:rPr lang="en-US" altLang="en-US" sz="2000" dirty="0">
                <a:solidFill>
                  <a:schemeClr val="tx1"/>
                </a:solidFill>
              </a:rPr>
            </a:br>
            <a:r>
              <a:rPr lang="en-US" altLang="en-US" sz="2000" dirty="0">
                <a:solidFill>
                  <a:schemeClr val="tx1"/>
                </a:solidFill>
              </a:rPr>
              <a:t>to understand neuro-psychiatric disease </a:t>
            </a:r>
            <a:endParaRPr lang="en-US" altLang="en-US" sz="3200" dirty="0">
              <a:solidFill>
                <a:schemeClr val="accent6"/>
              </a:solidFill>
              <a:ea typeface="ＭＳ Ｐゴシック" charset="-128"/>
            </a:endParaRPr>
          </a:p>
        </p:txBody>
      </p:sp>
      <p:sp>
        <p:nvSpPr>
          <p:cNvPr id="9219" name="Subtitle 4"/>
          <p:cNvSpPr>
            <a:spLocks noGrp="1"/>
          </p:cNvSpPr>
          <p:nvPr>
            <p:ph type="subTitle" idx="1"/>
          </p:nvPr>
        </p:nvSpPr>
        <p:spPr>
          <a:xfrm>
            <a:off x="0" y="5085193"/>
            <a:ext cx="8717123" cy="1772807"/>
          </a:xfrm>
        </p:spPr>
        <p:txBody>
          <a:bodyPr/>
          <a:lstStyle/>
          <a:p>
            <a:pPr algn="l"/>
            <a:r>
              <a:rPr lang="en-US" altLang="en-US" sz="1400" b="0" dirty="0">
                <a:solidFill>
                  <a:schemeClr val="bg1"/>
                </a:solidFill>
                <a:ea typeface="ＭＳ Ｐゴシック" charset="-128"/>
              </a:rPr>
              <a:t>Mark Gerstein, Yale</a:t>
            </a:r>
          </a:p>
          <a:p>
            <a:pPr algn="l"/>
            <a:endParaRPr lang="en-US" altLang="en-US" sz="1400" b="0" dirty="0">
              <a:solidFill>
                <a:schemeClr val="bg1"/>
              </a:solidFill>
              <a:ea typeface="ＭＳ Ｐゴシック" charset="-128"/>
            </a:endParaRPr>
          </a:p>
          <a:p>
            <a:pPr algn="l"/>
            <a:endParaRPr lang="en-US" altLang="en-US" sz="1400" b="0" dirty="0">
              <a:solidFill>
                <a:schemeClr val="bg1"/>
              </a:solidFill>
              <a:ea typeface="ＭＳ Ｐゴシック" charset="-128"/>
            </a:endParaRPr>
          </a:p>
          <a:p>
            <a:pPr algn="l"/>
            <a:endParaRPr lang="en-US" altLang="en-US" sz="1400" b="0" dirty="0">
              <a:solidFill>
                <a:schemeClr val="bg1"/>
              </a:solidFill>
              <a:ea typeface="ＭＳ Ｐゴシック" charset="-128"/>
            </a:endParaRPr>
          </a:p>
          <a:p>
            <a:pPr algn="l"/>
            <a:r>
              <a:rPr lang="en-US" altLang="en-US" sz="1400" b="0" dirty="0">
                <a:solidFill>
                  <a:schemeClr val="bg1"/>
                </a:solidFill>
                <a:ea typeface="ＭＳ Ｐゴシック" charset="-128"/>
              </a:rPr>
              <a:t>Slides freely downloadable from </a:t>
            </a:r>
            <a:r>
              <a:rPr lang="en-US" altLang="en-US" sz="1600" dirty="0" err="1">
                <a:solidFill>
                  <a:schemeClr val="bg1"/>
                </a:solidFill>
                <a:ea typeface="ＭＳ Ｐゴシック" charset="-128"/>
              </a:rPr>
              <a:t>Lectures.GersteinLab.org</a:t>
            </a:r>
            <a:r>
              <a:rPr lang="en-US" altLang="en-US" sz="1600" dirty="0">
                <a:solidFill>
                  <a:schemeClr val="bg1"/>
                </a:solidFill>
                <a:ea typeface="ＭＳ Ｐゴシック" charset="-128"/>
              </a:rPr>
              <a:t> </a:t>
            </a:r>
            <a:r>
              <a:rPr lang="en-US" altLang="en-US" sz="1400" b="0" dirty="0">
                <a:solidFill>
                  <a:schemeClr val="bg1"/>
                </a:solidFill>
                <a:ea typeface="ＭＳ Ｐゴシック" charset="-128"/>
              </a:rPr>
              <a:t>&amp;</a:t>
            </a:r>
          </a:p>
          <a:p>
            <a:pPr algn="l"/>
            <a:r>
              <a:rPr lang="en-US" altLang="en-US" sz="1400" b="0" dirty="0">
                <a:solidFill>
                  <a:schemeClr val="bg1"/>
                </a:solidFill>
                <a:ea typeface="ＭＳ Ｐゴシック" charset="-128"/>
              </a:rPr>
              <a:t>“</a:t>
            </a:r>
            <a:r>
              <a:rPr lang="en-US" altLang="ja-JP" sz="1400" b="0" dirty="0">
                <a:solidFill>
                  <a:schemeClr val="bg1"/>
                </a:solidFill>
                <a:ea typeface="ＭＳ Ｐゴシック" charset="-128"/>
              </a:rPr>
              <a:t>tweetable</a:t>
            </a:r>
            <a:r>
              <a:rPr lang="en-US" altLang="en-US" sz="1400" b="0" dirty="0">
                <a:solidFill>
                  <a:schemeClr val="bg1"/>
                </a:solidFill>
                <a:ea typeface="ＭＳ Ｐゴシック" charset="-128"/>
              </a:rPr>
              <a:t>” (via </a:t>
            </a:r>
            <a:r>
              <a:rPr lang="en-US" altLang="en-US" sz="1600" dirty="0">
                <a:solidFill>
                  <a:schemeClr val="bg1"/>
                </a:solidFill>
                <a:ea typeface="ＭＳ Ｐゴシック" charset="-128"/>
              </a:rPr>
              <a:t>@</a:t>
            </a:r>
            <a:r>
              <a:rPr lang="en-US" altLang="en-US" sz="1600" dirty="0" err="1">
                <a:solidFill>
                  <a:schemeClr val="bg1"/>
                </a:solidFill>
                <a:ea typeface="ＭＳ Ｐゴシック" charset="-128"/>
              </a:rPr>
              <a:t>markgerstein</a:t>
            </a:r>
            <a:r>
              <a:rPr lang="en-US" altLang="en-US" sz="1400" b="0" dirty="0">
                <a:solidFill>
                  <a:schemeClr val="bg1"/>
                </a:solidFill>
                <a:ea typeface="ＭＳ Ｐゴシック" charset="-128"/>
              </a:rPr>
              <a:t>). See last slide for more info.</a:t>
            </a:r>
          </a:p>
          <a:p>
            <a:pPr algn="l"/>
            <a:endParaRPr lang="en-US" altLang="en-US" sz="1400" b="0" dirty="0">
              <a:solidFill>
                <a:schemeClr val="bg1"/>
              </a:solidFill>
              <a:ea typeface="ＭＳ Ｐゴシック" charset="-128"/>
            </a:endParaRPr>
          </a:p>
        </p:txBody>
      </p:sp>
    </p:spTree>
    <p:extLst>
      <p:ext uri="{BB962C8B-B14F-4D97-AF65-F5344CB8AC3E}">
        <p14:creationId xmlns:p14="http://schemas.microsoft.com/office/powerpoint/2010/main" val="1390377756"/>
      </p:ext>
    </p:extLst>
  </p:cSld>
  <p:clrMapOvr>
    <a:masterClrMapping/>
  </p:clrMapOvr>
  <p:transition advTm="2325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a16="http://schemas.microsoft.com/office/drawing/2014/main"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a16="http://schemas.microsoft.com/office/drawing/2014/main"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a16="http://schemas.microsoft.com/office/drawing/2014/main"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br>
              <a:rPr lang="en-US" sz="2000" dirty="0">
                <a:solidFill>
                  <a:srgbClr val="002060"/>
                </a:solidFill>
              </a:rPr>
            </a:br>
            <a:r>
              <a:rPr lang="en-US" sz="2000" dirty="0">
                <a:solidFill>
                  <a:srgbClr val="002060"/>
                </a:solidFill>
              </a:rPr>
              <a:t>Step 1:</a:t>
            </a:r>
            <a:r>
              <a:rPr lang="en-US" sz="2400" dirty="0">
                <a:solidFill>
                  <a:srgbClr val="002060"/>
                </a:solidFill>
              </a:rPr>
              <a:t> </a:t>
            </a: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a16="http://schemas.microsoft.com/office/drawing/2014/main"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a16="http://schemas.microsoft.com/office/drawing/2014/main"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a16="http://schemas.microsoft.com/office/drawing/2014/main"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7365044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a16="http://schemas.microsoft.com/office/drawing/2014/main"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a16="http://schemas.microsoft.com/office/drawing/2014/main"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solidFill>
                  <a:srgbClr val="000000"/>
                </a:solidFill>
              </a:rPr>
              <a:t>Excitatory to Inhibitory imbalance at neuronal subtype level for ASD*</a:t>
            </a:r>
          </a:p>
        </p:txBody>
      </p:sp>
      <p:sp>
        <p:nvSpPr>
          <p:cNvPr id="12" name="Rectangle 11">
            <a:extLst>
              <a:ext uri="{FF2B5EF4-FFF2-40B4-BE49-F238E27FC236}">
                <a16:creationId xmlns:a16="http://schemas.microsoft.com/office/drawing/2014/main" id="{718BE72F-4DD8-B649-9AD2-9F4539296F1E}"/>
              </a:ext>
            </a:extLst>
          </p:cNvPr>
          <p:cNvSpPr/>
          <p:nvPr/>
        </p:nvSpPr>
        <p:spPr>
          <a:xfrm>
            <a:off x="215309" y="5761434"/>
            <a:ext cx="5772150" cy="207749"/>
          </a:xfrm>
          <a:prstGeom prst="rect">
            <a:avLst/>
          </a:prstGeom>
        </p:spPr>
        <p:txBody>
          <a:bodyPr wrap="square">
            <a:spAutoFit/>
          </a:bodyPr>
          <a:lstStyle/>
          <a:p>
            <a:pPr>
              <a:defRPr/>
            </a:pPr>
            <a:r>
              <a:rPr lang="en-US" sz="750" dirty="0">
                <a:solidFill>
                  <a:srgbClr val="000000"/>
                </a:solidFill>
              </a:rPr>
              <a:t>* Rubenstein et al., Model of autism: increased ratio of excitation/inhibition in key neural systems, Genes Brain </a:t>
            </a:r>
            <a:r>
              <a:rPr lang="en-US" sz="750" dirty="0" err="1">
                <a:solidFill>
                  <a:srgbClr val="000000"/>
                </a:solidFill>
              </a:rPr>
              <a:t>Behav</a:t>
            </a:r>
            <a:r>
              <a:rPr lang="en-US" sz="750" dirty="0">
                <a:solidFill>
                  <a:srgbClr val="000000"/>
                </a:solidFill>
              </a:rPr>
              <a:t>. 2003</a:t>
            </a:r>
          </a:p>
        </p:txBody>
      </p:sp>
      <p:sp>
        <p:nvSpPr>
          <p:cNvPr id="3" name="TextBox 2">
            <a:extLst>
              <a:ext uri="{FF2B5EF4-FFF2-40B4-BE49-F238E27FC236}">
                <a16:creationId xmlns:a16="http://schemas.microsoft.com/office/drawing/2014/main"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Ex5</a:t>
            </a:r>
          </a:p>
        </p:txBody>
      </p:sp>
      <p:sp>
        <p:nvSpPr>
          <p:cNvPr id="5" name="TextBox 4">
            <a:extLst>
              <a:ext uri="{FF2B5EF4-FFF2-40B4-BE49-F238E27FC236}">
                <a16:creationId xmlns:a16="http://schemas.microsoft.com/office/drawing/2014/main"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In6</a:t>
            </a:r>
          </a:p>
        </p:txBody>
      </p:sp>
      <p:sp>
        <p:nvSpPr>
          <p:cNvPr id="6" name="TextBox 5">
            <a:extLst>
              <a:ext uri="{FF2B5EF4-FFF2-40B4-BE49-F238E27FC236}">
                <a16:creationId xmlns:a16="http://schemas.microsoft.com/office/drawing/2014/main"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solidFill>
                  <a:srgbClr val="000000"/>
                </a:solidFill>
                <a:latin typeface="Arial" panose="020B0604020202020204" pitchFamily="34" charset="0"/>
                <a:cs typeface="Arial" panose="020B0604020202020204" pitchFamily="34" charset="0"/>
              </a:rPr>
              <a:t>Oligo</a:t>
            </a:r>
            <a:endParaRPr lang="en-US" dirty="0">
              <a:solidFill>
                <a:srgbClr val="00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6A00B66-F4CB-3E4B-8C4F-DC0249A3EED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1121553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3848782337"/>
      </p:ext>
    </p:extLst>
  </p:cSld>
  <p:clrMapOvr>
    <a:masterClrMapping/>
  </p:clrMapOvr>
  <p:transition advTm="23810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a16="http://schemas.microsoft.com/office/drawing/2014/main"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a16="http://schemas.microsoft.com/office/drawing/2014/main"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12101564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a16="http://schemas.microsoft.com/office/drawing/2014/main"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2819856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CA70C1-114C-D344-92A3-9DFA209604B8}"/>
              </a:ext>
            </a:extLst>
          </p:cNvPr>
          <p:cNvSpPr txBox="1"/>
          <p:nvPr/>
        </p:nvSpPr>
        <p:spPr>
          <a:xfrm>
            <a:off x="1546578"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Gene</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expression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eQTL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sp>
        <p:nvSpPr>
          <p:cNvPr id="9" name="TextBox 8">
            <a:extLst>
              <a:ext uri="{FF2B5EF4-FFF2-40B4-BE49-F238E27FC236}">
                <a16:creationId xmlns:a16="http://schemas.microsoft.com/office/drawing/2014/main" id="{EFDE7AF2-71BC-3E4A-B00E-83BD3EF3B975}"/>
              </a:ext>
            </a:extLst>
          </p:cNvPr>
          <p:cNvSpPr txBox="1"/>
          <p:nvPr/>
        </p:nvSpPr>
        <p:spPr>
          <a:xfrm>
            <a:off x="5930406"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Chromatin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cQTL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grpSp>
        <p:nvGrpSpPr>
          <p:cNvPr id="11" name="Group 10">
            <a:extLst>
              <a:ext uri="{FF2B5EF4-FFF2-40B4-BE49-F238E27FC236}">
                <a16:creationId xmlns:a16="http://schemas.microsoft.com/office/drawing/2014/main" id="{AD91D999-4B76-D745-A9A2-62B721CE9666}"/>
              </a:ext>
            </a:extLst>
          </p:cNvPr>
          <p:cNvGrpSpPr/>
          <p:nvPr/>
        </p:nvGrpSpPr>
        <p:grpSpPr>
          <a:xfrm>
            <a:off x="1094968" y="1569402"/>
            <a:ext cx="2867432" cy="5123895"/>
            <a:chOff x="1094968" y="1569402"/>
            <a:chExt cx="2867432" cy="5123895"/>
          </a:xfrm>
        </p:grpSpPr>
        <p:pic>
          <p:nvPicPr>
            <p:cNvPr id="8" name="Picture 7">
              <a:extLst>
                <a:ext uri="{FF2B5EF4-FFF2-40B4-BE49-F238E27FC236}">
                  <a16:creationId xmlns:a16="http://schemas.microsoft.com/office/drawing/2014/main" id="{AA2E1F96-18F8-C34B-9AB4-D9D6D6AB6C79}"/>
                </a:ext>
              </a:extLst>
            </p:cNvPr>
            <p:cNvPicPr>
              <a:picLocks noChangeAspect="1"/>
            </p:cNvPicPr>
            <p:nvPr/>
          </p:nvPicPr>
          <p:blipFill rotWithShape="1">
            <a:blip r:embed="rId2"/>
            <a:srcRect t="5732" b="4257"/>
            <a:stretch/>
          </p:blipFill>
          <p:spPr>
            <a:xfrm>
              <a:off x="1094968" y="1569402"/>
              <a:ext cx="2867432" cy="5123895"/>
            </a:xfrm>
            <a:prstGeom prst="rect">
              <a:avLst/>
            </a:prstGeom>
          </p:spPr>
        </p:pic>
        <p:sp>
          <p:nvSpPr>
            <p:cNvPr id="10" name="Rectangle 9">
              <a:extLst>
                <a:ext uri="{FF2B5EF4-FFF2-40B4-BE49-F238E27FC236}">
                  <a16:creationId xmlns:a16="http://schemas.microsoft.com/office/drawing/2014/main" id="{416E5D2B-7EDD-F84D-8387-C00B50752A01}"/>
                </a:ext>
              </a:extLst>
            </p:cNvPr>
            <p:cNvSpPr/>
            <p:nvPr/>
          </p:nvSpPr>
          <p:spPr>
            <a:xfrm>
              <a:off x="1320800" y="4244622"/>
              <a:ext cx="304800" cy="32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b="0">
                <a:solidFill>
                  <a:prstClr val="white"/>
                </a:solidFill>
                <a:latin typeface="Calibri" panose="020F0502020204030204"/>
              </a:endParaRPr>
            </a:p>
          </p:txBody>
        </p:sp>
      </p:grpSp>
      <p:pic>
        <p:nvPicPr>
          <p:cNvPr id="19" name="Picture 18">
            <a:extLst>
              <a:ext uri="{FF2B5EF4-FFF2-40B4-BE49-F238E27FC236}">
                <a16:creationId xmlns:a16="http://schemas.microsoft.com/office/drawing/2014/main" id="{162304A8-35B2-124D-A453-7700824DB294}"/>
              </a:ext>
            </a:extLst>
          </p:cNvPr>
          <p:cNvPicPr>
            <a:picLocks noChangeAspect="1"/>
          </p:cNvPicPr>
          <p:nvPr/>
        </p:nvPicPr>
        <p:blipFill>
          <a:blip r:embed="rId3"/>
          <a:stretch>
            <a:fillRect/>
          </a:stretch>
        </p:blipFill>
        <p:spPr>
          <a:xfrm>
            <a:off x="4188232" y="1646719"/>
            <a:ext cx="4584700" cy="3187700"/>
          </a:xfrm>
          <a:prstGeom prst="rect">
            <a:avLst/>
          </a:prstGeom>
        </p:spPr>
      </p:pic>
      <p:sp>
        <p:nvSpPr>
          <p:cNvPr id="23" name="TextBox 22">
            <a:extLst>
              <a:ext uri="{FF2B5EF4-FFF2-40B4-BE49-F238E27FC236}">
                <a16:creationId xmlns:a16="http://schemas.microsoft.com/office/drawing/2014/main" id="{3568DD0D-67C2-CF4F-A582-EE3E3B11C680}"/>
              </a:ext>
            </a:extLst>
          </p:cNvPr>
          <p:cNvSpPr txBox="1"/>
          <p:nvPr/>
        </p:nvSpPr>
        <p:spPr>
          <a:xfrm>
            <a:off x="147415" y="35168"/>
            <a:ext cx="6657174" cy="461665"/>
          </a:xfrm>
          <a:prstGeom prst="rect">
            <a:avLst/>
          </a:prstGeom>
          <a:noFill/>
        </p:spPr>
        <p:txBody>
          <a:bodyPr wrap="square" rtlCol="0">
            <a:spAutoFit/>
          </a:bodyPr>
          <a:lstStyle/>
          <a:p>
            <a:pPr fontAlgn="auto">
              <a:spcBef>
                <a:spcPts val="0"/>
              </a:spcBef>
              <a:spcAft>
                <a:spcPts val="0"/>
              </a:spcAft>
              <a:defRPr/>
            </a:pPr>
            <a:r>
              <a:rPr lang="en-US" altLang="zh-CN" sz="2400" b="0" dirty="0">
                <a:solidFill>
                  <a:prstClr val="white"/>
                </a:solidFill>
                <a:latin typeface="Calibri" panose="020F0502020204030204"/>
                <a:ea typeface="等线" charset="-122"/>
                <a:cs typeface=""/>
              </a:rPr>
              <a:t>Chromatin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variation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the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population</a:t>
            </a:r>
            <a:endParaRPr lang="en-US" sz="2400" b="0" dirty="0">
              <a:solidFill>
                <a:prstClr val="white"/>
              </a:solidFill>
              <a:latin typeface="Calibri" panose="020F0502020204030204"/>
              <a:ea typeface=""/>
              <a:cs typeface=""/>
            </a:endParaRPr>
          </a:p>
        </p:txBody>
      </p:sp>
      <p:sp>
        <p:nvSpPr>
          <p:cNvPr id="24" name="TextBox 23">
            <a:extLst>
              <a:ext uri="{FF2B5EF4-FFF2-40B4-BE49-F238E27FC236}">
                <a16:creationId xmlns:a16="http://schemas.microsoft.com/office/drawing/2014/main" id="{1BD9A53E-DC83-3243-85D1-AFDED25A0A8D}"/>
              </a:ext>
            </a:extLst>
          </p:cNvPr>
          <p:cNvSpPr txBox="1"/>
          <p:nvPr/>
        </p:nvSpPr>
        <p:spPr>
          <a:xfrm>
            <a:off x="158657" y="229515"/>
            <a:ext cx="8957074" cy="523220"/>
          </a:xfrm>
          <a:prstGeom prst="rect">
            <a:avLst/>
          </a:prstGeom>
          <a:noFill/>
        </p:spPr>
        <p:txBody>
          <a:bodyPr wrap="square" rtlCol="0">
            <a:spAutoFit/>
          </a:bodyPr>
          <a:lstStyle/>
          <a:p>
            <a:pPr algn="ctr" fontAlgn="auto">
              <a:spcBef>
                <a:spcPts val="0"/>
              </a:spcBef>
              <a:spcAft>
                <a:spcPts val="0"/>
              </a:spcAft>
              <a:defRPr/>
            </a:pPr>
            <a:r>
              <a:rPr lang="en-US" altLang="zh-CN" sz="2800" b="0" dirty="0" err="1">
                <a:solidFill>
                  <a:prstClr val="black"/>
                </a:solidFill>
                <a:latin typeface="Calibri" panose="020F0502020204030204"/>
                <a:ea typeface="等线" charset="-122"/>
                <a:cs typeface=""/>
              </a:rPr>
              <a:t>Quantitaive</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Trait</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Loci</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(QTLs)</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associated</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with</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variation</a:t>
            </a:r>
            <a:endParaRPr lang="en-US" sz="2800" b="0" dirty="0">
              <a:solidFill>
                <a:prstClr val="black"/>
              </a:solidFill>
              <a:latin typeface="Calibri" panose="020F0502020204030204"/>
              <a:ea typeface=""/>
              <a:cs typeface=""/>
            </a:endParaRPr>
          </a:p>
        </p:txBody>
      </p:sp>
      <p:sp>
        <p:nvSpPr>
          <p:cNvPr id="12" name="Rectangle 11">
            <a:extLst>
              <a:ext uri="{FF2B5EF4-FFF2-40B4-BE49-F238E27FC236}">
                <a16:creationId xmlns:a16="http://schemas.microsoft.com/office/drawing/2014/main" id="{1F6B9C68-2B01-F646-B606-F0F6DAB52266}"/>
              </a:ext>
            </a:extLst>
          </p:cNvPr>
          <p:cNvSpPr/>
          <p:nvPr/>
        </p:nvSpPr>
        <p:spPr>
          <a:xfrm rot="16200000">
            <a:off x="-2067966" y="4387334"/>
            <a:ext cx="4572000" cy="369332"/>
          </a:xfrm>
          <a:prstGeom prst="rect">
            <a:avLst/>
          </a:prstGeom>
        </p:spPr>
        <p:txBody>
          <a:bodyPr>
            <a:spAutoFit/>
          </a:bodyPr>
          <a:lstStyle/>
          <a:p>
            <a:pPr fontAlgn="auto">
              <a:spcBef>
                <a:spcPts val="0"/>
              </a:spcBef>
              <a:spcAft>
                <a:spcPts val="0"/>
              </a:spcAft>
              <a:defRPr/>
            </a:pPr>
            <a:r>
              <a:rPr lang="en-US" sz="900" b="0" i="1" dirty="0">
                <a:solidFill>
                  <a:prstClr val="black"/>
                </a:solidFill>
                <a:latin typeface="Calibri" panose="020F0502020204030204"/>
                <a:ea typeface=""/>
                <a:cs typeface=""/>
              </a:rPr>
              <a:t>Sun, Wei, and </a:t>
            </a:r>
            <a:r>
              <a:rPr lang="en-US" sz="900" b="0" i="1" dirty="0" err="1">
                <a:solidFill>
                  <a:prstClr val="black"/>
                </a:solidFill>
                <a:latin typeface="Calibri" panose="020F0502020204030204"/>
                <a:ea typeface=""/>
                <a:cs typeface=""/>
              </a:rPr>
              <a:t>Yijuan</a:t>
            </a:r>
            <a:r>
              <a:rPr lang="en-US" sz="900" b="0" i="1" dirty="0">
                <a:solidFill>
                  <a:prstClr val="black"/>
                </a:solidFill>
                <a:latin typeface="Calibri" panose="020F0502020204030204"/>
                <a:ea typeface=""/>
                <a:cs typeface=""/>
              </a:rPr>
              <a:t> Hu. "</a:t>
            </a:r>
            <a:r>
              <a:rPr lang="en-US" sz="900" b="0" i="1" dirty="0" err="1">
                <a:solidFill>
                  <a:prstClr val="black"/>
                </a:solidFill>
                <a:latin typeface="Calibri" panose="020F0502020204030204"/>
                <a:ea typeface=""/>
                <a:cs typeface=""/>
              </a:rPr>
              <a:t>eQTL</a:t>
            </a:r>
            <a:r>
              <a:rPr lang="en-US" sz="900" b="0" i="1" dirty="0">
                <a:solidFill>
                  <a:prstClr val="black"/>
                </a:solidFill>
                <a:latin typeface="Calibri" panose="020F0502020204030204"/>
                <a:ea typeface=""/>
                <a:cs typeface=""/>
              </a:rPr>
              <a:t> mapping using RNA-</a:t>
            </a:r>
            <a:r>
              <a:rPr lang="en-US" sz="900" b="0" i="1" dirty="0" err="1">
                <a:solidFill>
                  <a:prstClr val="black"/>
                </a:solidFill>
                <a:latin typeface="Calibri" panose="020F0502020204030204"/>
                <a:ea typeface=""/>
                <a:cs typeface=""/>
              </a:rPr>
              <a:t>seq</a:t>
            </a:r>
            <a:r>
              <a:rPr lang="en-US" sz="900" b="0" i="1" dirty="0">
                <a:solidFill>
                  <a:prstClr val="black"/>
                </a:solidFill>
                <a:latin typeface="Calibri" panose="020F0502020204030204"/>
                <a:ea typeface=""/>
                <a:cs typeface=""/>
              </a:rPr>
              <a:t> data." Statistics in biosciences 5.1 (2013): 198-219.</a:t>
            </a:r>
          </a:p>
        </p:txBody>
      </p:sp>
      <p:sp>
        <p:nvSpPr>
          <p:cNvPr id="13" name="Rectangle 12">
            <a:extLst>
              <a:ext uri="{FF2B5EF4-FFF2-40B4-BE49-F238E27FC236}">
                <a16:creationId xmlns:a16="http://schemas.microsoft.com/office/drawing/2014/main" id="{64505C2C-73AE-4544-A9D1-124691B7EFBD}"/>
              </a:ext>
            </a:extLst>
          </p:cNvPr>
          <p:cNvSpPr/>
          <p:nvPr/>
        </p:nvSpPr>
        <p:spPr>
          <a:xfrm>
            <a:off x="6834367" y="6518927"/>
            <a:ext cx="2077813" cy="276999"/>
          </a:xfrm>
          <a:prstGeom prst="rect">
            <a:avLst/>
          </a:prstGeom>
        </p:spPr>
        <p:txBody>
          <a:bodyPr wrap="none">
            <a:spAutoFit/>
          </a:bodyPr>
          <a:lstStyle/>
          <a:p>
            <a:pPr>
              <a:defRPr/>
            </a:pPr>
            <a:r>
              <a:rPr lang="en" dirty="0">
                <a:solidFill>
                  <a:prstClr val="white">
                    <a:lumMod val="50000"/>
                  </a:prstClr>
                </a:solidFill>
              </a:rPr>
              <a:t>[Wang et al. (‘18) </a:t>
            </a:r>
            <a:r>
              <a:rPr lang="en-US" dirty="0">
                <a:solidFill>
                  <a:prstClr val="white">
                    <a:lumMod val="50000"/>
                  </a:prstClr>
                </a:solidFill>
              </a:rPr>
              <a:t>Science]</a:t>
            </a:r>
          </a:p>
        </p:txBody>
      </p:sp>
    </p:spTree>
    <p:extLst>
      <p:ext uri="{BB962C8B-B14F-4D97-AF65-F5344CB8AC3E}">
        <p14:creationId xmlns:p14="http://schemas.microsoft.com/office/powerpoint/2010/main" val="19843312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1995" y="3602064"/>
            <a:ext cx="7486171" cy="2923432"/>
          </a:xfrm>
          <a:prstGeom prst="rect">
            <a:avLst/>
          </a:prstGeom>
        </p:spPr>
      </p:pic>
      <p:sp>
        <p:nvSpPr>
          <p:cNvPr id="8" name="TextBox 7"/>
          <p:cNvSpPr txBox="1"/>
          <p:nvPr/>
        </p:nvSpPr>
        <p:spPr>
          <a:xfrm>
            <a:off x="900741"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A</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30" t="39697" r="3031" b="34121"/>
          <a:stretch/>
        </p:blipFill>
        <p:spPr>
          <a:xfrm>
            <a:off x="237918" y="1355805"/>
            <a:ext cx="8589819" cy="1496291"/>
          </a:xfrm>
          <a:prstGeom prst="rect">
            <a:avLst/>
          </a:prstGeom>
        </p:spPr>
      </p:pic>
      <p:sp>
        <p:nvSpPr>
          <p:cNvPr id="12" name="TextBox 11"/>
          <p:cNvSpPr txBox="1"/>
          <p:nvPr/>
        </p:nvSpPr>
        <p:spPr>
          <a:xfrm>
            <a:off x="4172707"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C</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G</a:t>
            </a:r>
          </a:p>
        </p:txBody>
      </p:sp>
      <p:sp>
        <p:nvSpPr>
          <p:cNvPr id="14" name="TextBox 13"/>
          <p:cNvSpPr txBox="1"/>
          <p:nvPr/>
        </p:nvSpPr>
        <p:spPr>
          <a:xfrm>
            <a:off x="7563688"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T</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C</a:t>
            </a:r>
          </a:p>
        </p:txBody>
      </p:sp>
      <p:sp>
        <p:nvSpPr>
          <p:cNvPr id="15" name="Title 1">
            <a:extLst>
              <a:ext uri="{FF2B5EF4-FFF2-40B4-BE49-F238E27FC236}">
                <a16:creationId xmlns:a16="http://schemas.microsoft.com/office/drawing/2014/main" id="{8BE2030A-61EB-8D47-A08D-E2FF51459814}"/>
              </a:ext>
            </a:extLst>
          </p:cNvPr>
          <p:cNvSpPr>
            <a:spLocks noGrp="1"/>
          </p:cNvSpPr>
          <p:nvPr>
            <p:ph type="title"/>
          </p:nvPr>
        </p:nvSpPr>
        <p:spPr>
          <a:xfrm>
            <a:off x="679067" y="395493"/>
            <a:ext cx="7886700" cy="994172"/>
          </a:xfrm>
        </p:spPr>
        <p:txBody>
          <a:bodyPr>
            <a:normAutofit/>
          </a:bodyPr>
          <a:lstStyle/>
          <a:p>
            <a:r>
              <a:rPr lang="en-US" dirty="0"/>
              <a:t>Cell fraction QTLs (fQTLs)</a:t>
            </a:r>
          </a:p>
        </p:txBody>
      </p:sp>
      <p:sp>
        <p:nvSpPr>
          <p:cNvPr id="10" name="Rectangle 9">
            <a:extLst>
              <a:ext uri="{FF2B5EF4-FFF2-40B4-BE49-F238E27FC236}">
                <a16:creationId xmlns:a16="http://schemas.microsoft.com/office/drawing/2014/main" id="{DEE24D16-F648-4F4D-BE9A-6E204B71125A}"/>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342808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a16="http://schemas.microsoft.com/office/drawing/2014/main" id="{3A2B4B6A-313D-6243-89AB-2226792E03AB}"/>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grpSp>
        <p:nvGrpSpPr>
          <p:cNvPr id="12" name="Group 11">
            <a:extLst>
              <a:ext uri="{FF2B5EF4-FFF2-40B4-BE49-F238E27FC236}">
                <a16:creationId xmlns:a16="http://schemas.microsoft.com/office/drawing/2014/main"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a16="http://schemas.microsoft.com/office/drawing/2014/main"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a16="http://schemas.microsoft.com/office/drawing/2014/main"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FontTx/>
                <a:buNone/>
              </a:pPr>
              <a:r>
                <a:rPr lang="en-US" sz="1350" kern="0" dirty="0">
                  <a:solidFill>
                    <a:srgbClr val="000000"/>
                  </a:solidFill>
                </a:rPr>
                <a:t>2,542,908 </a:t>
              </a:r>
              <a:r>
                <a:rPr lang="en-US" sz="1350" kern="0" dirty="0" err="1">
                  <a:solidFill>
                    <a:srgbClr val="000000"/>
                  </a:solidFill>
                </a:rPr>
                <a:t>eQTLs</a:t>
              </a:r>
              <a:r>
                <a:rPr lang="en-US" sz="1350" kern="0" dirty="0">
                  <a:solidFill>
                    <a:srgbClr val="000000"/>
                  </a:solidFill>
                </a:rPr>
                <a:t> (FDR&lt; 0.05)</a:t>
              </a:r>
              <a:endParaRPr lang="en-US" sz="1500" kern="0" dirty="0">
                <a:solidFill>
                  <a:srgbClr val="000000"/>
                </a:solidFill>
              </a:endParaRPr>
            </a:p>
          </p:txBody>
        </p:sp>
        <p:sp>
          <p:nvSpPr>
            <p:cNvPr id="11" name="Rectangle 10">
              <a:extLst>
                <a:ext uri="{FF2B5EF4-FFF2-40B4-BE49-F238E27FC236}">
                  <a16:creationId xmlns:a16="http://schemas.microsoft.com/office/drawing/2014/main"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Tree>
    <p:extLst>
      <p:ext uri="{BB962C8B-B14F-4D97-AF65-F5344CB8AC3E}">
        <p14:creationId xmlns:p14="http://schemas.microsoft.com/office/powerpoint/2010/main" val="106928155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a16="http://schemas.microsoft.com/office/drawing/2014/main"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a16="http://schemas.microsoft.com/office/drawing/2014/main" id="{8929E89D-18E8-7440-AFBA-2C998E346959}"/>
              </a:ext>
            </a:extLst>
          </p:cNvPr>
          <p:cNvSpPr txBox="1"/>
          <p:nvPr/>
        </p:nvSpPr>
        <p:spPr>
          <a:xfrm>
            <a:off x="7215809" y="3244665"/>
            <a:ext cx="1536448"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for mTOR mediated by </a:t>
            </a:r>
            <a:r>
              <a:rPr lang="en-US" dirty="0" err="1">
                <a:solidFill>
                  <a:srgbClr val="000000"/>
                </a:solidFill>
                <a:latin typeface="Arial" panose="020B0604020202020204" pitchFamily="34" charset="0"/>
                <a:cs typeface="Arial" panose="020B0604020202020204" pitchFamily="34" charset="0"/>
              </a:rPr>
              <a:t>cQTLs</a:t>
            </a:r>
            <a:endParaRPr lang="en-US"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E6FA72-0041-5A4C-A265-9B5ECF6C525E}"/>
              </a:ext>
            </a:extLst>
          </p:cNvPr>
          <p:cNvSpPr txBox="1"/>
          <p:nvPr/>
        </p:nvSpPr>
        <p:spPr>
          <a:xfrm>
            <a:off x="3082161" y="5301836"/>
            <a:ext cx="2284970" cy="830997"/>
          </a:xfrm>
          <a:prstGeom prst="rect">
            <a:avLst/>
          </a:prstGeom>
          <a:noFill/>
        </p:spPr>
        <p:txBody>
          <a:bodyPr wrap="square" rtlCol="0">
            <a:spAutoFit/>
          </a:bodyPr>
          <a:lstStyle/>
          <a:p>
            <a:pPr>
              <a:defRPr/>
            </a:pPr>
            <a:r>
              <a:rPr lang="en-US" dirty="0">
                <a:solidFill>
                  <a:srgbClr val="000000"/>
                </a:solidFill>
                <a:latin typeface="Arial" panose="020B0604020202020204" pitchFamily="34" charset="0"/>
                <a:cs typeface="Arial" panose="020B0604020202020204" pitchFamily="34" charset="0"/>
              </a:rPr>
              <a:t>1391 SNPs (multi-QTLs)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in at least three types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among </a:t>
            </a: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isoQTLs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fQTLs</a:t>
            </a:r>
          </a:p>
        </p:txBody>
      </p:sp>
      <p:sp>
        <p:nvSpPr>
          <p:cNvPr id="11" name="TextBox 10">
            <a:extLst>
              <a:ext uri="{FF2B5EF4-FFF2-40B4-BE49-F238E27FC236}">
                <a16:creationId xmlns:a16="http://schemas.microsoft.com/office/drawing/2014/main" id="{0F63AD0A-731B-1F4A-831A-AFC2AA3125A8}"/>
              </a:ext>
            </a:extLst>
          </p:cNvPr>
          <p:cNvSpPr txBox="1"/>
          <p:nvPr/>
        </p:nvSpPr>
        <p:spPr>
          <a:xfrm>
            <a:off x="779342" y="5376076"/>
            <a:ext cx="1575042"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and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significantly overlap</a:t>
            </a:r>
          </a:p>
        </p:txBody>
      </p:sp>
      <p:sp>
        <p:nvSpPr>
          <p:cNvPr id="13" name="Left Brace 12">
            <a:extLst>
              <a:ext uri="{FF2B5EF4-FFF2-40B4-BE49-F238E27FC236}">
                <a16:creationId xmlns:a16="http://schemas.microsoft.com/office/drawing/2014/main"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srgbClr val="000000"/>
              </a:solidFill>
            </a:endParaRPr>
          </a:p>
        </p:txBody>
      </p:sp>
      <p:cxnSp>
        <p:nvCxnSpPr>
          <p:cNvPr id="15" name="Straight Arrow Connector 14">
            <a:extLst>
              <a:ext uri="{FF2B5EF4-FFF2-40B4-BE49-F238E27FC236}">
                <a16:creationId xmlns:a16="http://schemas.microsoft.com/office/drawing/2014/main"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B19E58-AF7D-8041-9377-C930B9C1A078}"/>
              </a:ext>
            </a:extLst>
          </p:cNvPr>
          <p:cNvSpPr txBox="1"/>
          <p:nvPr/>
        </p:nvSpPr>
        <p:spPr>
          <a:xfrm>
            <a:off x="0" y="4206736"/>
            <a:ext cx="521297"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eQTL</a:t>
            </a:r>
            <a:endParaRPr lang="en-US" sz="105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23988B5-5393-2B46-AC43-003FCAF00593}"/>
              </a:ext>
            </a:extLst>
          </p:cNvPr>
          <p:cNvSpPr txBox="1"/>
          <p:nvPr/>
        </p:nvSpPr>
        <p:spPr>
          <a:xfrm>
            <a:off x="-48692" y="4437569"/>
            <a:ext cx="619080"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isoQTL</a:t>
            </a:r>
            <a:endParaRPr lang="en-US" sz="105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A0FBDFE-7C9A-7D49-8E95-296AA0915D3A}"/>
              </a:ext>
            </a:extLst>
          </p:cNvPr>
          <p:cNvSpPr txBox="1"/>
          <p:nvPr/>
        </p:nvSpPr>
        <p:spPr>
          <a:xfrm>
            <a:off x="0" y="4654467"/>
            <a:ext cx="513282"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cQTL</a:t>
            </a:r>
            <a:endParaRPr lang="en-US" sz="1050"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73A17F-C34F-F446-8F84-A9AD1D0CC6BF}"/>
              </a:ext>
            </a:extLst>
          </p:cNvPr>
          <p:cNvSpPr txBox="1"/>
          <p:nvPr/>
        </p:nvSpPr>
        <p:spPr>
          <a:xfrm>
            <a:off x="15028" y="4874069"/>
            <a:ext cx="482824"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fQTL</a:t>
            </a:r>
            <a:endParaRPr lang="en-US" sz="1050" dirty="0">
              <a:solidFill>
                <a:srgbClr val="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pic>
        <p:nvPicPr>
          <p:cNvPr id="23" name="Picture 22">
            <a:extLst>
              <a:ext uri="{FF2B5EF4-FFF2-40B4-BE49-F238E27FC236}">
                <a16:creationId xmlns:a16="http://schemas.microsoft.com/office/drawing/2014/main"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a16="http://schemas.microsoft.com/office/drawing/2014/main" id="{E7B7A62D-FF98-7A4A-9583-FB333184E0E8}"/>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37180783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51E9-E65F-1A41-9F5C-B0165A27368D}"/>
              </a:ext>
            </a:extLst>
          </p:cNvPr>
          <p:cNvSpPr>
            <a:spLocks noGrp="1"/>
          </p:cNvSpPr>
          <p:nvPr>
            <p:ph type="title"/>
          </p:nvPr>
        </p:nvSpPr>
        <p:spPr>
          <a:xfrm>
            <a:off x="685800" y="46315"/>
            <a:ext cx="7772400" cy="1143000"/>
          </a:xfrm>
        </p:spPr>
        <p:txBody>
          <a:bodyPr/>
          <a:lstStyle/>
          <a:p>
            <a:r>
              <a:rPr lang="en-US" dirty="0"/>
              <a:t>Brain </a:t>
            </a:r>
            <a:r>
              <a:rPr lang="en-US" dirty="0" err="1"/>
              <a:t>eQTLs</a:t>
            </a:r>
            <a:r>
              <a:rPr lang="en-US" dirty="0"/>
              <a:t> and enhancers enriched with GWAS SNPs for brain disorders</a:t>
            </a:r>
          </a:p>
        </p:txBody>
      </p:sp>
      <p:pic>
        <p:nvPicPr>
          <p:cNvPr id="5" name="Content Placeholder 4">
            <a:extLst>
              <a:ext uri="{FF2B5EF4-FFF2-40B4-BE49-F238E27FC236}">
                <a16:creationId xmlns:a16="http://schemas.microsoft.com/office/drawing/2014/main" id="{9F550E82-A7B5-674D-8D12-20288378E6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967"/>
          <a:stretch/>
        </p:blipFill>
        <p:spPr>
          <a:xfrm>
            <a:off x="1638300" y="1600200"/>
            <a:ext cx="5867400" cy="4803724"/>
          </a:xfrm>
        </p:spPr>
      </p:pic>
      <p:sp>
        <p:nvSpPr>
          <p:cNvPr id="3" name="TextBox 2">
            <a:extLst>
              <a:ext uri="{FF2B5EF4-FFF2-40B4-BE49-F238E27FC236}">
                <a16:creationId xmlns:a16="http://schemas.microsoft.com/office/drawing/2014/main" id="{3C18191B-5696-5C43-860B-F79CCBA30643}"/>
              </a:ext>
            </a:extLst>
          </p:cNvPr>
          <p:cNvSpPr txBox="1"/>
          <p:nvPr/>
        </p:nvSpPr>
        <p:spPr>
          <a:xfrm>
            <a:off x="3869724" y="1189315"/>
            <a:ext cx="1404552" cy="369332"/>
          </a:xfrm>
          <a:prstGeom prst="rect">
            <a:avLst/>
          </a:prstGeom>
          <a:noFill/>
        </p:spPr>
        <p:txBody>
          <a:bodyPr wrap="none" rtlCol="0">
            <a:spAutoFit/>
          </a:bodyPr>
          <a:lstStyle/>
          <a:p>
            <a:pPr>
              <a:defRPr/>
            </a:pPr>
            <a:r>
              <a:rPr lang="en-US" dirty="0">
                <a:solidFill>
                  <a:srgbClr val="000000"/>
                </a:solidFill>
              </a:rPr>
              <a:t>Enrichment</a:t>
            </a:r>
          </a:p>
        </p:txBody>
      </p:sp>
      <p:sp>
        <p:nvSpPr>
          <p:cNvPr id="6" name="TextBox 5">
            <a:extLst>
              <a:ext uri="{FF2B5EF4-FFF2-40B4-BE49-F238E27FC236}">
                <a16:creationId xmlns:a16="http://schemas.microsoft.com/office/drawing/2014/main" id="{7C8C37A7-0D2B-8B4B-B3F6-18312EBA50F2}"/>
              </a:ext>
            </a:extLst>
          </p:cNvPr>
          <p:cNvSpPr txBox="1"/>
          <p:nvPr/>
        </p:nvSpPr>
        <p:spPr>
          <a:xfrm>
            <a:off x="0" y="6553200"/>
            <a:ext cx="5867400" cy="276999"/>
          </a:xfrm>
          <a:prstGeom prst="rect">
            <a:avLst/>
          </a:prstGeom>
          <a:noFill/>
        </p:spPr>
        <p:txBody>
          <a:bodyPr wrap="square" rtlCol="0">
            <a:spAutoFit/>
          </a:bodyPr>
          <a:lstStyle/>
          <a:p>
            <a:pPr>
              <a:defRPr/>
            </a:pPr>
            <a:r>
              <a:rPr lang="en-US" dirty="0">
                <a:solidFill>
                  <a:srgbClr val="000000"/>
                </a:solidFill>
              </a:rPr>
              <a:t>Wang, et al., </a:t>
            </a:r>
            <a:r>
              <a:rPr lang="en-US" i="1" dirty="0">
                <a:solidFill>
                  <a:srgbClr val="000000"/>
                </a:solidFill>
              </a:rPr>
              <a:t>Science</a:t>
            </a:r>
            <a:r>
              <a:rPr lang="en-US" dirty="0">
                <a:solidFill>
                  <a:srgbClr val="000000"/>
                </a:solidFill>
              </a:rPr>
              <a:t>, 2018</a:t>
            </a:r>
          </a:p>
        </p:txBody>
      </p:sp>
    </p:spTree>
    <p:extLst>
      <p:ext uri="{BB962C8B-B14F-4D97-AF65-F5344CB8AC3E}">
        <p14:creationId xmlns:p14="http://schemas.microsoft.com/office/powerpoint/2010/main" val="2118740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FDF508-061D-4207-BC33-A8162B5AD8AC}"/>
              </a:ext>
            </a:extLst>
          </p:cNvPr>
          <p:cNvPicPr>
            <a:picLocks noChangeAspect="1"/>
          </p:cNvPicPr>
          <p:nvPr/>
        </p:nvPicPr>
        <p:blipFill rotWithShape="1">
          <a:blip r:embed="rId3"/>
          <a:srcRect b="13880"/>
          <a:stretch/>
        </p:blipFill>
        <p:spPr>
          <a:xfrm>
            <a:off x="-165255" y="655336"/>
            <a:ext cx="9521991" cy="3799610"/>
          </a:xfrm>
          <a:prstGeom prst="rect">
            <a:avLst/>
          </a:prstGeom>
          <a:ln>
            <a:noFill/>
          </a:ln>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solidFill>
                  <a:srgbClr val="000000"/>
                </a:solidFill>
              </a:rPr>
              <a:t>Single Cell </a:t>
            </a:r>
          </a:p>
        </p:txBody>
      </p:sp>
      <p:sp>
        <p:nvSpPr>
          <p:cNvPr id="4" name="Title 3">
            <a:extLst>
              <a:ext uri="{FF2B5EF4-FFF2-40B4-BE49-F238E27FC236}">
                <a16:creationId xmlns:a16="http://schemas.microsoft.com/office/drawing/2014/main" id="{A47378B1-94CB-4942-A0BE-AD19CAE53866}"/>
              </a:ext>
            </a:extLst>
          </p:cNvPr>
          <p:cNvSpPr>
            <a:spLocks noGrp="1"/>
          </p:cNvSpPr>
          <p:nvPr>
            <p:ph type="title"/>
          </p:nvPr>
        </p:nvSpPr>
        <p:spPr>
          <a:xfrm>
            <a:off x="784952" y="4718892"/>
            <a:ext cx="7772400" cy="1143000"/>
          </a:xfrm>
        </p:spPr>
        <p:txBody>
          <a:bodyPr/>
          <a:lstStyle/>
          <a:p>
            <a:r>
              <a:rPr lang="en-US" dirty="0"/>
              <a:t>The </a:t>
            </a:r>
            <a:r>
              <a:rPr lang="en-US" dirty="0" err="1"/>
              <a:t>PsychENCODE</a:t>
            </a:r>
            <a:r>
              <a:rPr lang="en-US" dirty="0"/>
              <a:t> Consortium</a:t>
            </a:r>
          </a:p>
        </p:txBody>
      </p:sp>
    </p:spTree>
    <p:extLst>
      <p:ext uri="{BB962C8B-B14F-4D97-AF65-F5344CB8AC3E}">
        <p14:creationId xmlns:p14="http://schemas.microsoft.com/office/powerpoint/2010/main" val="13760065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3791401915"/>
      </p:ext>
    </p:extLst>
  </p:cSld>
  <p:clrMapOvr>
    <a:masterClrMapping/>
  </p:clrMapOvr>
  <p:transition advTm="238108"/>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7245360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a16="http://schemas.microsoft.com/office/drawing/2014/main" id="{17A427E5-380D-7143-85BC-4FDA43CD6E88}"/>
              </a:ext>
            </a:extLst>
          </p:cNvPr>
          <p:cNvSpPr txBox="1"/>
          <p:nvPr/>
        </p:nvSpPr>
        <p:spPr>
          <a:xfrm>
            <a:off x="3163446" y="1917179"/>
            <a:ext cx="5053215" cy="461665"/>
          </a:xfrm>
          <a:prstGeom prst="rect">
            <a:avLst/>
          </a:prstGeom>
          <a:noFill/>
        </p:spPr>
        <p:txBody>
          <a:bodyPr wrap="square" rtlCol="0">
            <a:spAutoFit/>
          </a:bodyPr>
          <a:lstStyle/>
          <a:p>
            <a:pPr>
              <a:defRPr/>
            </a:pPr>
            <a:r>
              <a:rPr lang="en-US" b="0" dirty="0">
                <a:solidFill>
                  <a:srgbClr val="000000"/>
                </a:solidFill>
                <a:latin typeface="Arial" panose="020B0604020202020204" pitchFamily="34"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a16="http://schemas.microsoft.com/office/drawing/2014/main"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a16="http://schemas.microsoft.com/office/drawing/2014/main"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a16="http://schemas.microsoft.com/office/drawing/2014/main"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a16="http://schemas.microsoft.com/office/drawing/2014/main" id="{52F84AEE-B1F3-6546-AB39-6C2C931FCFF7}"/>
              </a:ext>
            </a:extLst>
          </p:cNvPr>
          <p:cNvSpPr txBox="1"/>
          <p:nvPr/>
        </p:nvSpPr>
        <p:spPr>
          <a:xfrm>
            <a:off x="2644385" y="6174285"/>
            <a:ext cx="5254241" cy="369332"/>
          </a:xfrm>
          <a:prstGeom prst="rect">
            <a:avLst/>
          </a:prstGeom>
          <a:noFill/>
        </p:spPr>
        <p:txBody>
          <a:bodyPr wrap="square" rtlCol="0">
            <a:spAutoFit/>
          </a:bodyPr>
          <a:lstStyle/>
          <a:p>
            <a:pPr>
              <a:defRPr/>
            </a:pPr>
            <a:r>
              <a:rPr lang="en-US" sz="1800" b="0" dirty="0">
                <a:solidFill>
                  <a:srgbClr val="000000"/>
                </a:solidFill>
                <a:latin typeface="Arial" panose="020B0604020202020204" pitchFamily="34" charset="0"/>
                <a:cs typeface="Arial" panose="020B0604020202020204" pitchFamily="34" charset="0"/>
              </a:rPr>
              <a:t>subnetworks targeting single cell marker genes</a:t>
            </a:r>
          </a:p>
        </p:txBody>
      </p:sp>
      <p:sp>
        <p:nvSpPr>
          <p:cNvPr id="14" name="Rectangle 13">
            <a:extLst>
              <a:ext uri="{FF2B5EF4-FFF2-40B4-BE49-F238E27FC236}">
                <a16:creationId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8383949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a16="http://schemas.microsoft.com/office/drawing/2014/main"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a16="http://schemas.microsoft.com/office/drawing/2014/main"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a16="http://schemas.microsoft.com/office/drawing/2014/main"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1" name="Rectangle 10">
            <a:extLst>
              <a:ext uri="{FF2B5EF4-FFF2-40B4-BE49-F238E27FC236}">
                <a16:creationId xmlns:a16="http://schemas.microsoft.com/office/drawing/2014/main"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2" name="TextBox 11">
            <a:extLst>
              <a:ext uri="{FF2B5EF4-FFF2-40B4-BE49-F238E27FC236}">
                <a16:creationId xmlns:a16="http://schemas.microsoft.com/office/drawing/2014/main" id="{3C814A65-0F62-B34C-9DCD-0A2DEC9A7E08}"/>
              </a:ext>
            </a:extLst>
          </p:cNvPr>
          <p:cNvSpPr txBox="1"/>
          <p:nvPr/>
        </p:nvSpPr>
        <p:spPr>
          <a:xfrm>
            <a:off x="959425" y="415636"/>
            <a:ext cx="703120" cy="461665"/>
          </a:xfrm>
          <a:prstGeom prst="rect">
            <a:avLst/>
          </a:prstGeom>
          <a:noFill/>
        </p:spPr>
        <p:txBody>
          <a:bodyPr wrap="square" rtlCol="0">
            <a:spAutoFit/>
          </a:bodyPr>
          <a:lstStyle/>
          <a:p>
            <a:pPr>
              <a:defRPr/>
            </a:pPr>
            <a:r>
              <a:rPr lang="en-US" sz="2400" dirty="0">
                <a:solidFill>
                  <a:srgbClr val="000000"/>
                </a:solidFill>
                <a:latin typeface="Arial" panose="020B0604020202020204" pitchFamily="34" charset="0"/>
                <a:cs typeface="Arial" panose="020B0604020202020204" pitchFamily="34" charset="0"/>
              </a:rPr>
              <a:t>142</a:t>
            </a:r>
          </a:p>
        </p:txBody>
      </p:sp>
      <p:sp>
        <p:nvSpPr>
          <p:cNvPr id="4" name="TextBox 3">
            <a:extLst>
              <a:ext uri="{FF2B5EF4-FFF2-40B4-BE49-F238E27FC236}">
                <a16:creationId xmlns:a16="http://schemas.microsoft.com/office/drawing/2014/main" id="{4FDC8436-4625-E04F-8120-92595D9E40F2}"/>
              </a:ext>
            </a:extLst>
          </p:cNvPr>
          <p:cNvSpPr txBox="1"/>
          <p:nvPr/>
        </p:nvSpPr>
        <p:spPr>
          <a:xfrm>
            <a:off x="3486150" y="4953520"/>
            <a:ext cx="1825989" cy="954107"/>
          </a:xfrm>
          <a:prstGeom prst="rect">
            <a:avLst/>
          </a:prstGeom>
          <a:noFill/>
        </p:spPr>
        <p:txBody>
          <a:bodyPr wrap="square" rtlCol="0">
            <a:spAutoFit/>
          </a:bodyPr>
          <a:lstStyle/>
          <a:p>
            <a:pPr algn="ctr">
              <a:defRPr/>
            </a:pPr>
            <a:r>
              <a:rPr lang="en-US" sz="2400" dirty="0">
                <a:solidFill>
                  <a:srgbClr val="000000"/>
                </a:solidFill>
              </a:rPr>
              <a:t>321 </a:t>
            </a:r>
            <a:br>
              <a:rPr lang="en-US" sz="1600" dirty="0">
                <a:solidFill>
                  <a:srgbClr val="000000"/>
                </a:solidFill>
              </a:rPr>
            </a:br>
            <a:r>
              <a:rPr lang="en-US" sz="1600" dirty="0">
                <a:solidFill>
                  <a:srgbClr val="000000"/>
                </a:solidFill>
              </a:rPr>
              <a:t>high-confident SCZ genes</a:t>
            </a:r>
          </a:p>
        </p:txBody>
      </p:sp>
      <p:cxnSp>
        <p:nvCxnSpPr>
          <p:cNvPr id="6" name="Straight Connector 5">
            <a:extLst>
              <a:ext uri="{FF2B5EF4-FFF2-40B4-BE49-F238E27FC236}">
                <a16:creationId xmlns:a16="http://schemas.microsoft.com/office/drawing/2014/main"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a:defRPr/>
            </a:pPr>
            <a:r>
              <a:rPr lang="en-US" sz="1050" dirty="0">
                <a:solidFill>
                  <a:srgbClr val="4CAEA6"/>
                </a:solidFill>
                <a:latin typeface="Arial" panose="020B0604020202020204" pitchFamily="34" charset="0"/>
                <a:cs typeface="Arial" panose="020B0604020202020204" pitchFamily="34" charset="0"/>
              </a:rPr>
              <a:t>Activity</a:t>
            </a:r>
          </a:p>
        </p:txBody>
      </p:sp>
      <p:sp>
        <p:nvSpPr>
          <p:cNvPr id="14" name="Rectangle 13">
            <a:extLst>
              <a:ext uri="{FF2B5EF4-FFF2-40B4-BE49-F238E27FC236}">
                <a16:creationId xmlns:a16="http://schemas.microsoft.com/office/drawing/2014/main" id="{D2F45072-E79C-6B4E-B3E1-CE21C4D0DB46}"/>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0569305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2215176123"/>
      </p:ext>
    </p:extLst>
  </p:cSld>
  <p:clrMapOvr>
    <a:masterClrMapping/>
  </p:clrMapOvr>
  <p:transition advTm="238108"/>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a16="http://schemas.microsoft.com/office/drawing/2014/main"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a16="http://schemas.microsoft.com/office/drawing/2014/main"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a16="http://schemas.microsoft.com/office/drawing/2014/main"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solidFill>
                            <a:srgbClr val="000000"/>
                          </a:solidFill>
                          <a:latin typeface="Cambria Math" charset="0"/>
                        </a:rPr>
                        <m:t>𝑝</m:t>
                      </m:r>
                      <m:d>
                        <m:dPr>
                          <m:ctrlPr>
                            <a:rPr lang="en-US" sz="1500" i="1">
                              <a:solidFill>
                                <a:srgbClr val="000000"/>
                              </a:solidFill>
                              <a:latin typeface="Cambria Math" panose="02040503050406030204" pitchFamily="18"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r>
                        <a:rPr lang="en-US" sz="1500" i="1">
                          <a:solidFill>
                            <a:srgbClr val="000000"/>
                          </a:solidFill>
                          <a:latin typeface="Cambria Math" charset="0"/>
                        </a:rPr>
                        <m:t>∝</m:t>
                      </m:r>
                      <m:func>
                        <m:funcPr>
                          <m:ctrlPr>
                            <a:rPr lang="en-US" sz="1500" i="1">
                              <a:solidFill>
                                <a:srgbClr val="000000"/>
                              </a:solidFill>
                              <a:latin typeface="Cambria Math" panose="02040503050406030204" pitchFamily="18" charset="0"/>
                            </a:rPr>
                          </m:ctrlPr>
                        </m:funcPr>
                        <m:fName>
                          <m:r>
                            <m:rPr>
                              <m:sty m:val="p"/>
                            </m:rPr>
                            <a:rPr lang="en-US" sz="1500">
                              <a:solidFill>
                                <a:srgbClr val="000000"/>
                              </a:solidFill>
                              <a:latin typeface="Cambria Math" charset="0"/>
                            </a:rPr>
                            <m:t>exp</m:t>
                          </m:r>
                        </m:fName>
                        <m:e>
                          <m:d>
                            <m:dPr>
                              <m:ctrlPr>
                                <a:rPr lang="en-US" sz="1500" i="1">
                                  <a:solidFill>
                                    <a:srgbClr val="000000"/>
                                  </a:solidFill>
                                  <a:latin typeface="Cambria Math" panose="02040503050406030204" pitchFamily="18" charset="0"/>
                                </a:rPr>
                              </m:ctrlPr>
                            </m:dPr>
                            <m:e>
                              <m:r>
                                <a:rPr lang="en-US" sz="1500">
                                  <a:solidFill>
                                    <a:srgbClr val="000000"/>
                                  </a:solidFill>
                                  <a:latin typeface="Cambria Math" charset="0"/>
                                </a:rPr>
                                <m:t>−</m:t>
                              </m:r>
                              <m:r>
                                <a:rPr lang="en-US" sz="1500" i="1">
                                  <a:solidFill>
                                    <a:srgbClr val="000000"/>
                                  </a:solidFill>
                                  <a:latin typeface="Cambria Math" charset="0"/>
                                </a:rPr>
                                <m:t>𝐸</m:t>
                              </m:r>
                              <m:d>
                                <m:dPr>
                                  <m:ctrlPr>
                                    <a:rPr lang="en-US" sz="1500" i="1">
                                      <a:solidFill>
                                        <a:srgbClr val="000000"/>
                                      </a:solidFill>
                                      <a:latin typeface="Cambria Math" panose="02040503050406030204" pitchFamily="18"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 </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e>
                          </m:d>
                        </m:e>
                      </m:func>
                    </m:oMath>
                  </m:oMathPara>
                </a14:m>
                <a:endParaRPr lang="en-US" sz="1500" dirty="0">
                  <a:solidFill>
                    <a:srgbClr val="000000"/>
                  </a:solidFill>
                </a:endParaRPr>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solidFill>
                                <a:srgbClr val="000000"/>
                              </a:solidFill>
                              <a:latin typeface="Cambria Math" panose="02040503050406030204" pitchFamily="18" charset="0"/>
                            </a:rPr>
                          </m:ctrlPr>
                        </m:dPr>
                        <m:e>
                          <m:r>
                            <a:rPr lang="en-US" sz="1800" i="1">
                              <a:solidFill>
                                <a:srgbClr val="92D050"/>
                              </a:solidFill>
                              <a:latin typeface="Cambria Math" charset="0"/>
                            </a:rPr>
                            <m:t>𝐱</m:t>
                          </m:r>
                          <m:r>
                            <a:rPr lang="en-US" sz="1800">
                              <a:solidFill>
                                <a:srgbClr val="000000"/>
                              </a:solidFill>
                              <a:latin typeface="Cambria Math" charset="0"/>
                            </a:rPr>
                            <m:t>,</m:t>
                          </m:r>
                          <m:r>
                            <a:rPr lang="en-US" sz="1800">
                              <a:solidFill>
                                <a:srgbClr val="0070C0"/>
                              </a:solidFill>
                              <a:latin typeface="Cambria Math" panose="02040503050406030204" pitchFamily="18" charset="0"/>
                            </a:rPr>
                            <m:t>𝐲</m:t>
                          </m:r>
                          <m:r>
                            <a:rPr lang="en-US" sz="1800">
                              <a:solidFill>
                                <a:srgbClr val="000000"/>
                              </a:solidFill>
                              <a:latin typeface="Cambria Math" panose="02040503050406030204" pitchFamily="18" charset="0"/>
                            </a:rPr>
                            <m:t>, </m:t>
                          </m:r>
                          <m:r>
                            <a:rPr lang="en-US" sz="1800">
                              <a:solidFill>
                                <a:srgbClr val="00CC99">
                                  <a:lumMod val="50000"/>
                                </a:srgbClr>
                              </a:solidFill>
                              <a:latin typeface="Cambria Math" charset="0"/>
                            </a:rPr>
                            <m:t>𝐡</m:t>
                          </m:r>
                          <m:r>
                            <a:rPr lang="en-US" sz="1800">
                              <a:solidFill>
                                <a:srgbClr val="000000"/>
                              </a:solidFill>
                              <a:latin typeface="Cambria Math" charset="0"/>
                            </a:rPr>
                            <m:t>|</m:t>
                          </m:r>
                          <m:r>
                            <a:rPr lang="en-US" sz="1800" i="1">
                              <a:solidFill>
                                <a:srgbClr val="B3752D"/>
                              </a:solidFill>
                              <a:latin typeface="Cambria Math" charset="0"/>
                            </a:rPr>
                            <m:t>𝐳</m:t>
                          </m:r>
                        </m:e>
                      </m:d>
                      <m:r>
                        <a:rPr lang="en-US" sz="1800" i="1">
                          <a:solidFill>
                            <a:srgbClr val="000000"/>
                          </a:solidFill>
                          <a:latin typeface="Cambria Math" charset="0"/>
                        </a:rPr>
                        <m:t>=</m:t>
                      </m:r>
                      <m:sSup>
                        <m:sSupPr>
                          <m:ctrlPr>
                            <a:rPr lang="en-US" sz="1800" i="1">
                              <a:solidFill>
                                <a:srgbClr val="000000"/>
                              </a:solidFill>
                              <a:latin typeface="Cambria Math" panose="02040503050406030204" pitchFamily="18" charset="0"/>
                            </a:rPr>
                          </m:ctrlPr>
                        </m:sSupPr>
                        <m:e>
                          <m:r>
                            <a:rPr lang="en-US" sz="1800" i="1">
                              <a:solidFill>
                                <a:srgbClr val="000000"/>
                              </a:solidFill>
                              <a:latin typeface="Cambria Math" charset="0"/>
                            </a:rPr>
                            <m:t>−</m:t>
                          </m:r>
                          <m:r>
                            <a:rPr lang="en-US" sz="1800" i="1">
                              <a:solidFill>
                                <a:srgbClr val="B3752D"/>
                              </a:solidFill>
                              <a:latin typeface="Cambria Math" charset="0"/>
                            </a:rPr>
                            <m:t>𝐳</m:t>
                          </m:r>
                        </m:e>
                        <m:sup>
                          <m:r>
                            <m:rPr>
                              <m:sty m:val="p"/>
                            </m:rPr>
                            <a:rPr lang="en-US" sz="1800">
                              <a:solidFill>
                                <a:srgbClr val="000000"/>
                              </a:solidFill>
                              <a:latin typeface="Cambria Math" charset="0"/>
                            </a:rPr>
                            <m:t>T</m:t>
                          </m:r>
                        </m:sup>
                      </m:sSup>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charset="0"/>
                            </a:rPr>
                            <m:t>𝐖</m:t>
                          </m:r>
                        </m:e>
                        <m:sub>
                          <m:r>
                            <a:rPr lang="en-US" sz="1800" i="1">
                              <a:solidFill>
                                <a:srgbClr val="000000"/>
                              </a:solidFill>
                              <a:latin typeface="Cambria Math" charset="0"/>
                            </a:rPr>
                            <m:t>𝟏</m:t>
                          </m:r>
                        </m:sub>
                      </m:sSub>
                      <m:r>
                        <a:rPr lang="en-US" sz="1800" i="1">
                          <a:solidFill>
                            <a:srgbClr val="92D050"/>
                          </a:solidFill>
                          <a:latin typeface="Cambria Math" charset="0"/>
                        </a:rPr>
                        <m:t>𝐱</m:t>
                      </m:r>
                      <m:sSup>
                        <m:sSupPr>
                          <m:ctrlPr>
                            <a:rPr lang="en-US" sz="1800" i="1">
                              <a:solidFill>
                                <a:srgbClr val="000000"/>
                              </a:solidFill>
                              <a:latin typeface="Cambria Math" panose="02040503050406030204" pitchFamily="18" charset="0"/>
                            </a:rPr>
                          </m:ctrlPr>
                        </m:sSupPr>
                        <m:e>
                          <m:r>
                            <a:rPr lang="en-US" sz="1800" i="1">
                              <a:solidFill>
                                <a:srgbClr val="000000"/>
                              </a:solidFill>
                              <a:latin typeface="Cambria Math" charset="0"/>
                            </a:rPr>
                            <m:t>−</m:t>
                          </m:r>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charset="0"/>
                            </a:rPr>
                            <m:t>𝐖</m:t>
                          </m:r>
                        </m:e>
                        <m:sub>
                          <m:r>
                            <a:rPr lang="en-US" sz="1800" i="1">
                              <a:solidFill>
                                <a:srgbClr val="000000"/>
                              </a:solidFill>
                              <a:latin typeface="Cambria Math" charset="0"/>
                            </a:rPr>
                            <m:t>𝟐</m:t>
                          </m:r>
                        </m:sub>
                      </m:sSub>
                      <m:r>
                        <a:rPr lang="en-US" sz="1800" i="1">
                          <a:solidFill>
                            <a:srgbClr val="92D050"/>
                          </a:solidFill>
                          <a:latin typeface="Cambria Math" charset="0"/>
                        </a:rPr>
                        <m:t>𝐱</m:t>
                      </m:r>
                      <m:r>
                        <a:rPr lang="en-US" sz="1800" i="1">
                          <a:solidFill>
                            <a:srgbClr val="000000"/>
                          </a:solidFill>
                          <a:latin typeface="Cambria Math" charset="0"/>
                        </a:rPr>
                        <m:t>−</m:t>
                      </m:r>
                      <m:sSup>
                        <m:sSupPr>
                          <m:ctrlPr>
                            <a:rPr lang="en-US" sz="1800" i="1">
                              <a:solidFill>
                                <a:srgbClr val="000000"/>
                              </a:solidFill>
                              <a:latin typeface="Cambria Math" panose="02040503050406030204" pitchFamily="18" charset="0"/>
                            </a:rPr>
                          </m:ctrlPr>
                        </m:sSupPr>
                        <m:e>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charset="0"/>
                            </a:rPr>
                            <m:t>𝐖</m:t>
                          </m:r>
                        </m:e>
                        <m:sub>
                          <m:r>
                            <a:rPr lang="en-US" sz="1800" i="1">
                              <a:solidFill>
                                <a:srgbClr val="000000"/>
                              </a:solidFill>
                              <a:latin typeface="Cambria Math" charset="0"/>
                            </a:rPr>
                            <m:t>𝟑</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panose="02040503050406030204" pitchFamily="18"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charset="0"/>
                            </a:rPr>
                            <m:t>𝐖</m:t>
                          </m:r>
                        </m:e>
                        <m:sub>
                          <m:r>
                            <a:rPr lang="en-US" sz="1800" i="1">
                              <a:solidFill>
                                <a:srgbClr val="000000"/>
                              </a:solidFill>
                              <a:latin typeface="Cambria Math" charset="0"/>
                            </a:rPr>
                            <m:t>𝟒</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panose="02040503050406030204" pitchFamily="18"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charset="0"/>
                            </a:rPr>
                            <m:t>𝐖</m:t>
                          </m:r>
                        </m:e>
                        <m:sub>
                          <m:r>
                            <a:rPr lang="en-US" sz="1800" i="1">
                              <a:solidFill>
                                <a:srgbClr val="000000"/>
                              </a:solidFill>
                              <a:latin typeface="Cambria Math" panose="02040503050406030204" pitchFamily="18" charset="0"/>
                            </a:rPr>
                            <m:t>𝟓</m:t>
                          </m:r>
                        </m:sub>
                      </m:sSub>
                      <m:r>
                        <a:rPr lang="en-US" sz="1800">
                          <a:solidFill>
                            <a:srgbClr val="0070C0"/>
                          </a:solidFill>
                          <a:latin typeface="Cambria Math" panose="02040503050406030204" pitchFamily="18" charset="0"/>
                        </a:rPr>
                        <m:t>𝐲</m:t>
                      </m:r>
                      <m:r>
                        <a:rPr lang="en-US" sz="1800" i="1">
                          <a:solidFill>
                            <a:srgbClr val="00CC99">
                              <a:lumMod val="50000"/>
                            </a:srgbClr>
                          </a:solidFill>
                          <a:latin typeface="Cambria Math" panose="02040503050406030204" pitchFamily="18" charset="0"/>
                        </a:rPr>
                        <m:t>−</m:t>
                      </m:r>
                      <m:r>
                        <a:rPr lang="en-US" sz="1800" i="1">
                          <a:solidFill>
                            <a:srgbClr val="000000"/>
                          </a:solidFill>
                          <a:latin typeface="Cambria Math" charset="0"/>
                        </a:rPr>
                        <m:t>𝑩𝒊𝒂𝒔</m:t>
                      </m:r>
                    </m:oMath>
                  </m:oMathPara>
                </a14:m>
                <a:endParaRPr lang="en-US" sz="1800" dirty="0">
                  <a:solidFill>
                    <a:srgbClr val="000000"/>
                  </a:solidFill>
                </a:endParaRPr>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Gene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regulatory network </a:t>
            </a:r>
          </a:p>
          <a:p>
            <a:r>
              <a:rPr lang="en-US" sz="2000" dirty="0">
                <a:solidFill>
                  <a:srgbClr val="000000"/>
                </a:solidFill>
                <a:latin typeface="Arial" panose="020B0604020202020204" pitchFamily="34" charset="0"/>
                <a:cs typeface="Arial" panose="020B0604020202020204" pitchFamily="34" charset="0"/>
              </a:rPr>
              <a:t>builds </a:t>
            </a:r>
          </a:p>
          <a:p>
            <a:r>
              <a:rPr lang="en-US" sz="2000" dirty="0">
                <a:solidFill>
                  <a:srgbClr val="000000"/>
                </a:solidFill>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solidFill>
                  <a:srgbClr val="000000"/>
                </a:solidFill>
              </a:rPr>
              <a:t>Energy model:</a:t>
            </a:r>
          </a:p>
        </p:txBody>
      </p:sp>
      <p:sp>
        <p:nvSpPr>
          <p:cNvPr id="10" name="Rectangle 9">
            <a:extLst>
              <a:ext uri="{FF2B5EF4-FFF2-40B4-BE49-F238E27FC236}">
                <a16:creationId xmlns:a16="http://schemas.microsoft.com/office/drawing/2014/main" id="{135AA93C-05A2-564B-B302-4956751F82CF}"/>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425129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a:solidFill>
                  <a:srgbClr val="3333CC"/>
                </a:solidFill>
              </a:rPr>
              <a:t>X </a:t>
            </a:r>
            <a:r>
              <a:rPr lang="en-US" sz="1350" dirty="0">
                <a:solidFill>
                  <a:srgbClr val="3333CC"/>
                </a:solidFill>
              </a:rPr>
              <a:t>6.0</a:t>
            </a:r>
          </a:p>
        </p:txBody>
      </p:sp>
      <p:sp>
        <p:nvSpPr>
          <p:cNvPr id="10" name="Rectangle 9">
            <a:extLst>
              <a:ext uri="{FF2B5EF4-FFF2-40B4-BE49-F238E27FC236}">
                <a16:creationId xmlns:a16="http://schemas.microsoft.com/office/drawing/2014/main" id="{A08F25DA-CE9E-5A48-B5CE-EF1121D02DB3}"/>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5633754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8" name="TextBox 7">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dirty="0">
                <a:solidFill>
                  <a:srgbClr val="4CAEA6"/>
                </a:solidFill>
              </a:rPr>
              <a:t>X 2.5</a:t>
            </a:r>
            <a:endParaRPr lang="en-US" sz="1350" dirty="0">
              <a:solidFill>
                <a:srgbClr val="3333CC"/>
              </a:solidFill>
            </a:endParaRPr>
          </a:p>
        </p:txBody>
      </p:sp>
      <p:sp>
        <p:nvSpPr>
          <p:cNvPr id="12" name="Rectangle 11">
            <a:extLst>
              <a:ext uri="{FF2B5EF4-FFF2-40B4-BE49-F238E27FC236}">
                <a16:creationId xmlns:a16="http://schemas.microsoft.com/office/drawing/2014/main" id="{72A97E8C-B202-A34D-8371-38478D39C6B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882628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8" name="TextBox 7">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dirty="0">
                <a:solidFill>
                  <a:srgbClr val="7030A0"/>
                </a:solidFill>
              </a:rPr>
              <a:t>X 3.1</a:t>
            </a:r>
          </a:p>
        </p:txBody>
      </p:sp>
      <p:sp>
        <p:nvSpPr>
          <p:cNvPr id="12" name="Rectangle 11">
            <a:extLst>
              <a:ext uri="{FF2B5EF4-FFF2-40B4-BE49-F238E27FC236}">
                <a16:creationId xmlns:a16="http://schemas.microsoft.com/office/drawing/2014/main" id="{93FE3C0C-F1DB-B244-9743-F666925D79A6}"/>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6840428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20205574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a16="http://schemas.microsoft.com/office/drawing/2014/main"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a16="http://schemas.microsoft.com/office/drawing/2014/main"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sp>
            <p:nvSpPr>
              <p:cNvPr id="28" name="Triangle 27">
                <a:extLst>
                  <a:ext uri="{FF2B5EF4-FFF2-40B4-BE49-F238E27FC236}">
                    <a16:creationId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29" name="Rectangle 28">
                <a:extLst>
                  <a:ext uri="{FF2B5EF4-FFF2-40B4-BE49-F238E27FC236}">
                    <a16:creationId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sp>
            <p:nvSpPr>
              <p:cNvPr id="30" name="Triangle 29">
                <a:extLst>
                  <a:ext uri="{FF2B5EF4-FFF2-40B4-BE49-F238E27FC236}">
                    <a16:creationId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1" name="Rectangle 30">
                <a:extLst>
                  <a:ext uri="{FF2B5EF4-FFF2-40B4-BE49-F238E27FC236}">
                    <a16:creationId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cxnSp>
            <p:nvCxnSpPr>
              <p:cNvPr id="32" name="Straight Connector 31">
                <a:extLst>
                  <a:ext uri="{FF2B5EF4-FFF2-40B4-BE49-F238E27FC236}">
                    <a16:creationId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5" name="Oval 34">
                <a:extLst>
                  <a:ext uri="{FF2B5EF4-FFF2-40B4-BE49-F238E27FC236}">
                    <a16:creationId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6" name="Oval 35">
                <a:extLst>
                  <a:ext uri="{FF2B5EF4-FFF2-40B4-BE49-F238E27FC236}">
                    <a16:creationId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7" name="Oval 36">
                <a:extLst>
                  <a:ext uri="{FF2B5EF4-FFF2-40B4-BE49-F238E27FC236}">
                    <a16:creationId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8" name="TextBox 37">
                <a:extLst>
                  <a:ext uri="{FF2B5EF4-FFF2-40B4-BE49-F238E27FC236}">
                    <a16:creationId xmlns:a16="http://schemas.microsoft.com/office/drawing/2014/main"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Genotype</a:t>
                </a:r>
              </a:p>
            </p:txBody>
          </p:sp>
          <p:sp>
            <p:nvSpPr>
              <p:cNvPr id="39" name="Oval 38">
                <a:extLst>
                  <a:ext uri="{FF2B5EF4-FFF2-40B4-BE49-F238E27FC236}">
                    <a16:creationId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0" name="Oval 39">
                <a:extLst>
                  <a:ext uri="{FF2B5EF4-FFF2-40B4-BE49-F238E27FC236}">
                    <a16:creationId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1" name="Oval 40">
                <a:extLst>
                  <a:ext uri="{FF2B5EF4-FFF2-40B4-BE49-F238E27FC236}">
                    <a16:creationId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2" name="Rectangle 41">
                <a:extLst>
                  <a:ext uri="{FF2B5EF4-FFF2-40B4-BE49-F238E27FC236}">
                    <a16:creationId xmlns:a16="http://schemas.microsoft.com/office/drawing/2014/main"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rgbClr val="FFFFFF">
                        <a:lumMod val="65000"/>
                      </a:srgbClr>
                    </a:solidFill>
                  </a:rPr>
                  <a:t>AGE</a:t>
                </a:r>
              </a:p>
            </p:txBody>
          </p:sp>
          <p:sp>
            <p:nvSpPr>
              <p:cNvPr id="43" name="Rectangle 42">
                <a:extLst>
                  <a:ext uri="{FF2B5EF4-FFF2-40B4-BE49-F238E27FC236}">
                    <a16:creationId xmlns:a16="http://schemas.microsoft.com/office/drawing/2014/main"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rgbClr val="FFFFFF">
                        <a:lumMod val="65000"/>
                      </a:srgbClr>
                    </a:solidFill>
                  </a:rPr>
                  <a:t>BPD</a:t>
                </a:r>
              </a:p>
            </p:txBody>
          </p:sp>
          <p:sp>
            <p:nvSpPr>
              <p:cNvPr id="44" name="Oval 43">
                <a:extLst>
                  <a:ext uri="{FF2B5EF4-FFF2-40B4-BE49-F238E27FC236}">
                    <a16:creationId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5" name="Oval 44">
                <a:extLst>
                  <a:ext uri="{FF2B5EF4-FFF2-40B4-BE49-F238E27FC236}">
                    <a16:creationId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6" name="Oval 45">
                <a:extLst>
                  <a:ext uri="{FF2B5EF4-FFF2-40B4-BE49-F238E27FC236}">
                    <a16:creationId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7" name="Oval 46">
                <a:extLst>
                  <a:ext uri="{FF2B5EF4-FFF2-40B4-BE49-F238E27FC236}">
                    <a16:creationId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8" name="Oval 47">
                <a:extLst>
                  <a:ext uri="{FF2B5EF4-FFF2-40B4-BE49-F238E27FC236}">
                    <a16:creationId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9" name="Oval 48">
                <a:extLst>
                  <a:ext uri="{FF2B5EF4-FFF2-40B4-BE49-F238E27FC236}">
                    <a16:creationId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0" name="Oval 49">
                <a:extLst>
                  <a:ext uri="{FF2B5EF4-FFF2-40B4-BE49-F238E27FC236}">
                    <a16:creationId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1" name="Oval 50">
                <a:extLst>
                  <a:ext uri="{FF2B5EF4-FFF2-40B4-BE49-F238E27FC236}">
                    <a16:creationId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2" name="Oval 51">
                <a:extLst>
                  <a:ext uri="{FF2B5EF4-FFF2-40B4-BE49-F238E27FC236}">
                    <a16:creationId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3" name="Rectangle 52">
                <a:extLst>
                  <a:ext uri="{FF2B5EF4-FFF2-40B4-BE49-F238E27FC236}">
                    <a16:creationId xmlns:a16="http://schemas.microsoft.com/office/drawing/2014/main"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rgbClr val="FFFFFF">
                        <a:lumMod val="65000"/>
                      </a:srgbClr>
                    </a:solidFill>
                  </a:rPr>
                  <a:t>SCZ</a:t>
                </a:r>
              </a:p>
            </p:txBody>
          </p:sp>
          <p:sp>
            <p:nvSpPr>
              <p:cNvPr id="54" name="TextBox 53">
                <a:extLst>
                  <a:ext uri="{FF2B5EF4-FFF2-40B4-BE49-F238E27FC236}">
                    <a16:creationId xmlns:a16="http://schemas.microsoft.com/office/drawing/2014/main"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6" name="Oval 55">
                <a:extLst>
                  <a:ext uri="{FF2B5EF4-FFF2-40B4-BE49-F238E27FC236}">
                    <a16:creationId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7" name="Oval 56">
                <a:extLst>
                  <a:ext uri="{FF2B5EF4-FFF2-40B4-BE49-F238E27FC236}">
                    <a16:creationId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8" name="Oval 57">
                <a:extLst>
                  <a:ext uri="{FF2B5EF4-FFF2-40B4-BE49-F238E27FC236}">
                    <a16:creationId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9" name="TextBox 58">
                <a:extLst>
                  <a:ext uri="{FF2B5EF4-FFF2-40B4-BE49-F238E27FC236}">
                    <a16:creationId xmlns:a16="http://schemas.microsoft.com/office/drawing/2014/main"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1" name="Oval 60">
                <a:extLst>
                  <a:ext uri="{FF2B5EF4-FFF2-40B4-BE49-F238E27FC236}">
                    <a16:creationId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2" name="Oval 61">
                <a:extLst>
                  <a:ext uri="{FF2B5EF4-FFF2-40B4-BE49-F238E27FC236}">
                    <a16:creationId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3" name="Oval 62">
                <a:extLst>
                  <a:ext uri="{FF2B5EF4-FFF2-40B4-BE49-F238E27FC236}">
                    <a16:creationId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4" name="Oval 63">
                <a:extLst>
                  <a:ext uri="{FF2B5EF4-FFF2-40B4-BE49-F238E27FC236}">
                    <a16:creationId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5" name="Oval 64">
                <a:extLst>
                  <a:ext uri="{FF2B5EF4-FFF2-40B4-BE49-F238E27FC236}">
                    <a16:creationId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6" name="Oval 65">
                <a:extLst>
                  <a:ext uri="{FF2B5EF4-FFF2-40B4-BE49-F238E27FC236}">
                    <a16:creationId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7" name="Rectangle 66">
                <a:extLst>
                  <a:ext uri="{FF2B5EF4-FFF2-40B4-BE49-F238E27FC236}">
                    <a16:creationId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8" name="Oval 67">
                <a:extLst>
                  <a:ext uri="{FF2B5EF4-FFF2-40B4-BE49-F238E27FC236}">
                    <a16:creationId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9" name="TextBox 68">
                <a:extLst>
                  <a:ext uri="{FF2B5EF4-FFF2-40B4-BE49-F238E27FC236}">
                    <a16:creationId xmlns:a16="http://schemas.microsoft.com/office/drawing/2014/main"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solidFill>
                      <a:srgbClr val="000000"/>
                    </a:solidFill>
                    <a:latin typeface="Courier" charset="0"/>
                    <a:ea typeface="Courier" charset="0"/>
                    <a:cs typeface="Courier" charset="0"/>
                  </a:rPr>
                  <a:t>pathways, circuits</a:t>
                </a:r>
              </a:p>
            </p:txBody>
          </p:sp>
          <p:sp>
            <p:nvSpPr>
              <p:cNvPr id="71" name="Right Brace 70">
                <a:extLst>
                  <a:ext uri="{FF2B5EF4-FFF2-40B4-BE49-F238E27FC236}">
                    <a16:creationId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cxnSp>
            <p:nvCxnSpPr>
              <p:cNvPr id="105" name="Straight Connector 104">
                <a:extLst>
                  <a:ext uri="{FF2B5EF4-FFF2-40B4-BE49-F238E27FC236}">
                    <a16:creationId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4" name="TextBox 113">
                <a:extLst>
                  <a:ext uri="{FF2B5EF4-FFF2-40B4-BE49-F238E27FC236}">
                    <a16:creationId xmlns:a16="http://schemas.microsoft.com/office/drawing/2014/main"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id="{D2E2595A-2C21-E647-B7F3-16ACC93C81E1}"/>
                  </a:ext>
                </a:extLst>
              </p:cNvPr>
              <p:cNvSpPr/>
              <p:nvPr/>
            </p:nvSpPr>
            <p:spPr>
              <a:xfrm>
                <a:off x="6911392" y="1391238"/>
                <a:ext cx="278281" cy="177057"/>
              </a:xfrm>
              <a:prstGeom prst="rect">
                <a:avLst/>
              </a:prstGeom>
            </p:spPr>
            <p:txBody>
              <a:bodyPr wrap="none">
                <a:spAutoFit/>
              </a:bodyPr>
              <a:lstStyle/>
              <a:p>
                <a:r>
                  <a:rPr lang="mr-IN" sz="263">
                    <a:solidFill>
                      <a:srgbClr val="FFFFFF">
                        <a:lumMod val="65000"/>
                      </a:srgbClr>
                    </a:solidFill>
                  </a:rPr>
                  <a:t>…</a:t>
                </a:r>
                <a:endParaRPr lang="en-US" sz="263" dirty="0">
                  <a:solidFill>
                    <a:srgbClr val="FFFFFF">
                      <a:lumMod val="65000"/>
                    </a:srgbClr>
                  </a:solidFill>
                </a:endParaRPr>
              </a:p>
            </p:txBody>
          </p:sp>
          <p:sp>
            <p:nvSpPr>
              <p:cNvPr id="116" name="Rectangle 115">
                <a:extLst>
                  <a:ext uri="{FF2B5EF4-FFF2-40B4-BE49-F238E27FC236}">
                    <a16:creationId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7" name="Rectangle 116">
                <a:extLst>
                  <a:ext uri="{FF2B5EF4-FFF2-40B4-BE49-F238E27FC236}">
                    <a16:creationId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8" name="Rectangle 117">
                <a:extLst>
                  <a:ext uri="{FF2B5EF4-FFF2-40B4-BE49-F238E27FC236}">
                    <a16:creationId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grpSp>
            <p:nvGrpSpPr>
              <p:cNvPr id="166" name="Group 165">
                <a:extLst>
                  <a:ext uri="{FF2B5EF4-FFF2-40B4-BE49-F238E27FC236}">
                    <a16:creationId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solidFill>
                    <a:srgbClr val="000000"/>
                  </a:solidFill>
                  <a:latin typeface="Courier" charset="0"/>
                  <a:ea typeface="Courier" charset="0"/>
                  <a:cs typeface="Courier" charset="0"/>
                </a:rPr>
                <a:t>Regulatory elements</a:t>
              </a:r>
            </a:p>
          </p:txBody>
        </p:sp>
      </p:grpSp>
      <p:sp>
        <p:nvSpPr>
          <p:cNvPr id="7" name="Rectangle 6">
            <a:extLst>
              <a:ext uri="{FF2B5EF4-FFF2-40B4-BE49-F238E27FC236}">
                <a16:creationId xmlns:a16="http://schemas.microsoft.com/office/drawing/2014/main"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rgbClr val="FFFFFF">
                    <a:lumMod val="50000"/>
                  </a:srgbClr>
                </a:solidFill>
                <a:latin typeface="Arial" panose="020B0604020202020204" pitchFamily="34" charset="0"/>
                <a:cs typeface="Arial" panose="020B0604020202020204" pitchFamily="34" charset="0"/>
              </a:rPr>
              <a:t>*https://</a:t>
            </a:r>
            <a:r>
              <a:rPr lang="en-US" sz="1050" b="0" dirty="0" err="1">
                <a:solidFill>
                  <a:srgbClr val="FFFFFF">
                    <a:lumMod val="50000"/>
                  </a:srgbClr>
                </a:solidFill>
                <a:latin typeface="Arial" panose="020B0604020202020204" pitchFamily="34" charset="0"/>
                <a:cs typeface="Arial" panose="020B0604020202020204" pitchFamily="34" charset="0"/>
              </a:rPr>
              <a:t>www.snpedia.com</a:t>
            </a:r>
            <a:r>
              <a:rPr lang="en-US" sz="1050" b="0" dirty="0">
                <a:solidFill>
                  <a:srgbClr val="FFFFFF">
                    <a:lumMod val="50000"/>
                  </a:srgbClr>
                </a:solidFill>
                <a:latin typeface="Arial" panose="020B0604020202020204" pitchFamily="34" charset="0"/>
                <a:cs typeface="Arial" panose="020B0604020202020204" pitchFamily="34" charset="0"/>
              </a:rPr>
              <a:t>/</a:t>
            </a:r>
            <a:r>
              <a:rPr lang="en-US" sz="1050" b="0" dirty="0" err="1">
                <a:solidFill>
                  <a:srgbClr val="FFFFFF">
                    <a:lumMod val="50000"/>
                  </a:srgbClr>
                </a:solidFill>
                <a:latin typeface="Arial" panose="020B0604020202020204" pitchFamily="34" charset="0"/>
                <a:cs typeface="Arial" panose="020B0604020202020204" pitchFamily="34" charset="0"/>
              </a:rPr>
              <a:t>index.php</a:t>
            </a:r>
            <a:r>
              <a:rPr lang="en-US" sz="1050" b="0" dirty="0">
                <a:solidFill>
                  <a:srgbClr val="FFFFFF">
                    <a:lumMod val="50000"/>
                  </a:srgb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a16="http://schemas.microsoft.com/office/drawing/2014/main" id="{82647C28-D6DF-E947-AF45-DACC5B82B3EA}"/>
              </a:ext>
            </a:extLst>
          </p:cNvPr>
          <p:cNvGraphicFramePr>
            <a:graphicFrameLocks noGrp="1"/>
          </p:cNvGraphicFramePr>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a16="http://schemas.microsoft.com/office/drawing/2014/main" val="269870991"/>
                    </a:ext>
                  </a:extLst>
                </a:gridCol>
                <a:gridCol w="1020508">
                  <a:extLst>
                    <a:ext uri="{9D8B030D-6E8A-4147-A177-3AD203B41FA5}">
                      <a16:colId xmlns:a16="http://schemas.microsoft.com/office/drawing/2014/main" val="3913081957"/>
                    </a:ext>
                  </a:extLst>
                </a:gridCol>
                <a:gridCol w="1965749">
                  <a:extLst>
                    <a:ext uri="{9D8B030D-6E8A-4147-A177-3AD203B41FA5}">
                      <a16:colId xmlns:a16="http://schemas.microsoft.com/office/drawing/2014/main"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a16="http://schemas.microsoft.com/office/drawing/2014/main"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a16="http://schemas.microsoft.com/office/drawing/2014/main"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a16="http://schemas.microsoft.com/office/drawing/2014/main"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a16="http://schemas.microsoft.com/office/drawing/2014/main"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a16="http://schemas.microsoft.com/office/drawing/2014/main"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a16="http://schemas.microsoft.com/office/drawing/2014/main"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a16="http://schemas.microsoft.com/office/drawing/2014/main"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a16="http://schemas.microsoft.com/office/drawing/2014/main"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a16="http://schemas.microsoft.com/office/drawing/2014/main" val="847223116"/>
                  </a:ext>
                </a:extLst>
              </a:tr>
            </a:tbl>
          </a:graphicData>
        </a:graphic>
      </p:graphicFrame>
      <p:cxnSp>
        <p:nvCxnSpPr>
          <p:cNvPr id="6" name="Straight Arrow Connector 5">
            <a:extLst>
              <a:ext uri="{FF2B5EF4-FFF2-40B4-BE49-F238E27FC236}">
                <a16:creationId xmlns:a16="http://schemas.microsoft.com/office/drawing/2014/main"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solidFill>
                  <a:srgbClr val="000000"/>
                </a:solidFill>
              </a:rPr>
              <a:t>Many psychiatric conditions are highly heritable</a:t>
            </a:r>
          </a:p>
          <a:p>
            <a:pPr lvl="1"/>
            <a:r>
              <a:rPr lang="en-US" sz="1600" b="0" dirty="0">
                <a:solidFill>
                  <a:srgbClr val="000000"/>
                </a:solidFill>
              </a:rPr>
              <a:t>Schizophrenia: up to 80%</a:t>
            </a:r>
          </a:p>
          <a:p>
            <a:pPr marL="412750" indent="-398463"/>
            <a:r>
              <a:rPr lang="en-US" sz="1600" b="0" dirty="0">
                <a:solidFill>
                  <a:srgbClr val="000000"/>
                </a:solidFill>
              </a:rPr>
              <a:t>But we don’t understand basic molecular mechanisms underpinning this association </a:t>
            </a:r>
            <a:br>
              <a:rPr lang="en-US" sz="1600" b="0" dirty="0">
                <a:solidFill>
                  <a:srgbClr val="000000"/>
                </a:solidFill>
              </a:rPr>
            </a:br>
            <a:r>
              <a:rPr lang="en-US" sz="1600" b="0" dirty="0">
                <a:solidFill>
                  <a:srgbClr val="000000"/>
                </a:solidFill>
              </a:rPr>
              <a:t>(in contrast to many other diseases such as cancer &amp; heart disease)</a:t>
            </a:r>
          </a:p>
          <a:p>
            <a:r>
              <a:rPr lang="en-US" sz="1600" b="0" dirty="0">
                <a:solidFill>
                  <a:srgbClr val="000000"/>
                </a:solidFill>
              </a:rPr>
              <a:t>Thus, interested in developing predictive models of psychiatric traits which:</a:t>
            </a:r>
          </a:p>
          <a:p>
            <a:pPr lvl="1"/>
            <a:r>
              <a:rPr lang="en-US" sz="1600" b="0" dirty="0">
                <a:solidFill>
                  <a:srgbClr val="000000"/>
                </a:solidFill>
              </a:rPr>
              <a:t>Use observations at intermediate (molecular levels) levels to inform latent structure</a:t>
            </a:r>
          </a:p>
          <a:p>
            <a:pPr lvl="1"/>
            <a:r>
              <a:rPr lang="en-US" sz="1600" b="0" dirty="0">
                <a:solidFill>
                  <a:srgbClr val="000000"/>
                </a:solidFill>
              </a:rPr>
              <a:t>Use the predictive features of these “molecular endo phenotypes” to begin to suggest actors involved in mechanism</a:t>
            </a:r>
          </a:p>
        </p:txBody>
      </p:sp>
    </p:spTree>
    <p:extLst>
      <p:ext uri="{BB962C8B-B14F-4D97-AF65-F5344CB8AC3E}">
        <p14:creationId xmlns:p14="http://schemas.microsoft.com/office/powerpoint/2010/main" val="13657191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13505050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11843152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a16="http://schemas.microsoft.com/office/drawing/2014/main"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0" name="Rectangle 9">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solidFill>
                  <a:srgbClr val="000000"/>
                </a:solidFill>
              </a:rPr>
              <a:t>Cross-disorder </a:t>
            </a:r>
            <a:r>
              <a:rPr lang="en-US">
                <a:solidFill>
                  <a:srgbClr val="000000"/>
                </a:solidFill>
              </a:rPr>
              <a:t>MOD/HOG enrichment ranking</a:t>
            </a:r>
            <a:endParaRPr lang="en-US" dirty="0">
              <a:solidFill>
                <a:srgbClr val="000000"/>
              </a:solidFill>
            </a:endParaRPr>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solidFill>
                  <a:srgbClr val="000000"/>
                </a:solidFill>
              </a:rPr>
              <a:t>SCZ</a:t>
            </a:r>
            <a:endParaRPr lang="en-US" dirty="0">
              <a:solidFill>
                <a:srgbClr val="000000"/>
              </a:solidFill>
            </a:endParaRPr>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solidFill>
                  <a:srgbClr val="000000"/>
                </a:solidFill>
              </a:rPr>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solidFill>
                  <a:srgbClr val="000000"/>
                </a:solidFill>
              </a:rPr>
              <a:t>ASD</a:t>
            </a:r>
          </a:p>
        </p:txBody>
      </p:sp>
    </p:spTree>
    <p:extLst>
      <p:ext uri="{BB962C8B-B14F-4D97-AF65-F5344CB8AC3E}">
        <p14:creationId xmlns:p14="http://schemas.microsoft.com/office/powerpoint/2010/main" val="19081176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3463828663"/>
      </p:ext>
    </p:extLst>
  </p:cSld>
  <p:clrMapOvr>
    <a:masterClrMapping/>
  </p:clrMapOvr>
  <p:transition advTm="238108"/>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77050" y="1073025"/>
            <a:ext cx="8589900" cy="771000"/>
          </a:xfrm>
          <a:prstGeom prst="rect">
            <a:avLst/>
          </a:prstGeom>
        </p:spPr>
        <p:txBody>
          <a:bodyPr spcFirstLastPara="1" vert="horz" wrap="square" lIns="91425" tIns="91425" rIns="91425" bIns="91425" rtlCol="0" anchor="t" anchorCtr="0">
            <a:noAutofit/>
          </a:bodyPr>
          <a:lstStyle/>
          <a:p>
            <a:pPr algn="ctr"/>
            <a:r>
              <a:rPr lang="en" sz="2400" b="1" dirty="0">
                <a:solidFill>
                  <a:srgbClr val="22228B"/>
                </a:solidFill>
              </a:rPr>
              <a:t>Phase 1 </a:t>
            </a:r>
            <a:r>
              <a:rPr lang="en" sz="2400" b="1" dirty="0" err="1">
                <a:solidFill>
                  <a:srgbClr val="22228B"/>
                </a:solidFill>
              </a:rPr>
              <a:t>PsychENCODE</a:t>
            </a:r>
            <a:r>
              <a:rPr lang="en" sz="2400" b="1" dirty="0">
                <a:solidFill>
                  <a:srgbClr val="22228B"/>
                </a:solidFill>
              </a:rPr>
              <a:t> capstone resource: </a:t>
            </a:r>
            <a:br>
              <a:rPr lang="en" sz="2400" b="1" dirty="0">
                <a:solidFill>
                  <a:srgbClr val="22228B"/>
                </a:solidFill>
              </a:rPr>
            </a:br>
            <a:r>
              <a:rPr lang="en" sz="2400" b="1" dirty="0">
                <a:solidFill>
                  <a:srgbClr val="22228B"/>
                </a:solidFill>
              </a:rPr>
              <a:t>Layers of distributed information</a:t>
            </a:r>
            <a:endParaRPr dirty="0"/>
          </a:p>
        </p:txBody>
      </p:sp>
      <p:pic>
        <p:nvPicPr>
          <p:cNvPr id="55" name="Google Shape;55;p13"/>
          <p:cNvPicPr preferRelativeResize="0"/>
          <p:nvPr/>
        </p:nvPicPr>
        <p:blipFill>
          <a:blip r:embed="rId3">
            <a:alphaModFix/>
          </a:blip>
          <a:stretch>
            <a:fillRect/>
          </a:stretch>
        </p:blipFill>
        <p:spPr>
          <a:xfrm>
            <a:off x="1606400" y="1935176"/>
            <a:ext cx="5209102" cy="3885875"/>
          </a:xfrm>
          <a:prstGeom prst="rect">
            <a:avLst/>
          </a:prstGeom>
          <a:noFill/>
          <a:ln>
            <a:noFill/>
          </a:ln>
        </p:spPr>
      </p:pic>
      <p:sp>
        <p:nvSpPr>
          <p:cNvPr id="56" name="Google Shape;56;p13"/>
          <p:cNvSpPr txBox="1"/>
          <p:nvPr/>
        </p:nvSpPr>
        <p:spPr>
          <a:xfrm>
            <a:off x="6247850" y="2090325"/>
            <a:ext cx="2710500" cy="22134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solidFill>
                  <a:prstClr val="black"/>
                </a:solidFill>
              </a:rPr>
              <a:t>Material in the 3 capstones:</a:t>
            </a:r>
            <a:endParaRPr dirty="0">
              <a:solidFill>
                <a:prstClr val="black"/>
              </a:solidFill>
            </a:endParaRPr>
          </a:p>
          <a:p>
            <a:pPr>
              <a:spcBef>
                <a:spcPts val="0"/>
              </a:spcBef>
              <a:spcAft>
                <a:spcPts val="0"/>
              </a:spcAft>
            </a:pPr>
            <a:endParaRPr dirty="0">
              <a:solidFill>
                <a:prstClr val="black"/>
              </a:solidFill>
            </a:endParaRPr>
          </a:p>
          <a:p>
            <a:pPr>
              <a:spcBef>
                <a:spcPts val="0"/>
              </a:spcBef>
              <a:spcAft>
                <a:spcPts val="0"/>
              </a:spcAft>
            </a:pPr>
            <a:r>
              <a:rPr lang="en" dirty="0">
                <a:solidFill>
                  <a:prstClr val="black"/>
                </a:solidFill>
              </a:rPr>
              <a:t>AC - Wang et al. ('18)</a:t>
            </a:r>
            <a:endParaRPr dirty="0">
              <a:solidFill>
                <a:prstClr val="black"/>
              </a:solidFill>
            </a:endParaRPr>
          </a:p>
          <a:p>
            <a:pPr>
              <a:spcBef>
                <a:spcPts val="0"/>
              </a:spcBef>
              <a:spcAft>
                <a:spcPts val="0"/>
              </a:spcAft>
            </a:pPr>
            <a:r>
              <a:rPr lang="en" dirty="0">
                <a:solidFill>
                  <a:prstClr val="black"/>
                </a:solidFill>
              </a:rPr>
              <a:t>DC - Li et al. ('18)</a:t>
            </a:r>
            <a:endParaRPr dirty="0">
              <a:solidFill>
                <a:prstClr val="black"/>
              </a:solidFill>
            </a:endParaRPr>
          </a:p>
          <a:p>
            <a:pPr>
              <a:spcBef>
                <a:spcPts val="0"/>
              </a:spcBef>
              <a:spcAft>
                <a:spcPts val="0"/>
              </a:spcAft>
            </a:pPr>
            <a:r>
              <a:rPr lang="en" dirty="0">
                <a:solidFill>
                  <a:prstClr val="black"/>
                </a:solidFill>
              </a:rPr>
              <a:t>NC - </a:t>
            </a:r>
            <a:r>
              <a:rPr lang="en" dirty="0" err="1">
                <a:solidFill>
                  <a:prstClr val="black"/>
                </a:solidFill>
              </a:rPr>
              <a:t>Gandal</a:t>
            </a:r>
            <a:r>
              <a:rPr lang="en" dirty="0">
                <a:solidFill>
                  <a:prstClr val="black"/>
                </a:solidFill>
              </a:rPr>
              <a:t> et al. ('18)</a:t>
            </a:r>
            <a:endParaRPr dirty="0">
              <a:solidFill>
                <a:prstClr val="black"/>
              </a:solidFill>
            </a:endParaRPr>
          </a:p>
          <a:p>
            <a:pPr>
              <a:spcBef>
                <a:spcPts val="0"/>
              </a:spcBef>
              <a:spcAft>
                <a:spcPts val="0"/>
              </a:spcAft>
            </a:pPr>
            <a:endParaRPr dirty="0">
              <a:solidFill>
                <a:prstClr val="black"/>
              </a:solidFill>
            </a:endParaRPr>
          </a:p>
        </p:txBody>
      </p:sp>
      <p:sp>
        <p:nvSpPr>
          <p:cNvPr id="57" name="Google Shape;57;p13"/>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pPr>
              <a:spcBef>
                <a:spcPts val="0"/>
              </a:spcBef>
              <a:spcAft>
                <a:spcPts val="0"/>
              </a:spcAft>
              <a:buClr>
                <a:srgbClr val="000000"/>
              </a:buClr>
              <a:buSzPts val="1100"/>
            </a:pPr>
            <a:fld id="{00000000-1234-1234-1234-123412341234}" type="slidenum">
              <a:rPr lang="en">
                <a:solidFill>
                  <a:prstClr val="black">
                    <a:tint val="75000"/>
                  </a:prstClr>
                </a:solidFill>
              </a:rPr>
              <a:pPr>
                <a:spcBef>
                  <a:spcPts val="0"/>
                </a:spcBef>
                <a:spcAft>
                  <a:spcPts val="0"/>
                </a:spcAft>
                <a:buClr>
                  <a:srgbClr val="000000"/>
                </a:buClr>
                <a:buSzPts val="1100"/>
              </a:pPr>
              <a:t>34</a:t>
            </a:fld>
            <a:endParaRPr>
              <a:solidFill>
                <a:prstClr val="black">
                  <a:tint val="75000"/>
                </a:prstClr>
              </a:solidFill>
            </a:endParaRPr>
          </a:p>
        </p:txBody>
      </p:sp>
      <p:sp>
        <p:nvSpPr>
          <p:cNvPr id="2" name="TextBox 1"/>
          <p:cNvSpPr txBox="1"/>
          <p:nvPr/>
        </p:nvSpPr>
        <p:spPr>
          <a:xfrm>
            <a:off x="983672" y="6036040"/>
            <a:ext cx="6511636" cy="923330"/>
          </a:xfrm>
          <a:prstGeom prst="rect">
            <a:avLst/>
          </a:prstGeom>
          <a:noFill/>
        </p:spPr>
        <p:txBody>
          <a:bodyPr wrap="square" rtlCol="0">
            <a:spAutoFit/>
          </a:bodyPr>
          <a:lstStyle/>
          <a:p>
            <a:pPr algn="ctr">
              <a:spcBef>
                <a:spcPts val="0"/>
              </a:spcBef>
              <a:spcAft>
                <a:spcPts val="0"/>
              </a:spcAft>
            </a:pPr>
            <a:r>
              <a:rPr lang="en" sz="1800" dirty="0" err="1">
                <a:solidFill>
                  <a:prstClr val="black"/>
                </a:solidFill>
              </a:rPr>
              <a:t>Resource.psychencode.org</a:t>
            </a:r>
            <a:endParaRPr lang="en" sz="1800" dirty="0">
              <a:solidFill>
                <a:prstClr val="black"/>
              </a:solidFill>
            </a:endParaRPr>
          </a:p>
          <a:p>
            <a:pPr algn="ctr">
              <a:spcBef>
                <a:spcPts val="0"/>
              </a:spcBef>
              <a:spcAft>
                <a:spcPts val="0"/>
              </a:spcAft>
            </a:pPr>
            <a:r>
              <a:rPr lang="en" sz="1800" dirty="0" err="1">
                <a:solidFill>
                  <a:prstClr val="black"/>
                </a:solidFill>
              </a:rPr>
              <a:t>Development.psychencode.org</a:t>
            </a:r>
            <a:endParaRPr lang="en" sz="1800" dirty="0">
              <a:solidFill>
                <a:prstClr val="black"/>
              </a:solidFill>
            </a:endParaRPr>
          </a:p>
          <a:p>
            <a:pPr algn="ctr"/>
            <a:endParaRPr lang="en-US" sz="1800" dirty="0">
              <a:solidFill>
                <a:prstClr val="black"/>
              </a:solidFill>
            </a:endParaRPr>
          </a:p>
        </p:txBody>
      </p:sp>
    </p:spTree>
    <p:extLst>
      <p:ext uri="{BB962C8B-B14F-4D97-AF65-F5344CB8AC3E}">
        <p14:creationId xmlns:p14="http://schemas.microsoft.com/office/powerpoint/2010/main" val="1399336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275BB-8574-B04E-953E-204679C72A49}"/>
              </a:ext>
            </a:extLst>
          </p:cNvPr>
          <p:cNvSpPr>
            <a:spLocks noGrp="1"/>
          </p:cNvSpPr>
          <p:nvPr>
            <p:ph type="title"/>
          </p:nvPr>
        </p:nvSpPr>
        <p:spPr>
          <a:xfrm>
            <a:off x="18208" y="9188"/>
            <a:ext cx="3221182" cy="2937164"/>
          </a:xfrm>
        </p:spPr>
        <p:txBody>
          <a:bodyPr/>
          <a:lstStyle/>
          <a:p>
            <a:r>
              <a:rPr lang="en-US" dirty="0"/>
              <a:t>Cross tissue variation in </a:t>
            </a:r>
            <a:r>
              <a:rPr lang="en-US" dirty="0">
                <a:solidFill>
                  <a:schemeClr val="tx1"/>
                </a:solidFill>
              </a:rPr>
              <a:t>Chromatin &amp; Expression</a:t>
            </a:r>
            <a:br>
              <a:rPr lang="en-US" dirty="0"/>
            </a:br>
            <a:br>
              <a:rPr lang="en-US" sz="1000" dirty="0"/>
            </a:br>
            <a:r>
              <a:rPr lang="en-US" sz="2000" dirty="0"/>
              <a:t>Placing the </a:t>
            </a:r>
            <a:br>
              <a:rPr lang="en-US" sz="2000" dirty="0"/>
            </a:br>
            <a:r>
              <a:rPr lang="en-US" sz="2000" dirty="0">
                <a:solidFill>
                  <a:srgbClr val="00B050"/>
                </a:solidFill>
              </a:rPr>
              <a:t>Brain</a:t>
            </a:r>
            <a:r>
              <a:rPr lang="en-US" sz="2000" dirty="0"/>
              <a:t> </a:t>
            </a:r>
            <a:br>
              <a:rPr lang="en-US" sz="2000" dirty="0"/>
            </a:br>
            <a:r>
              <a:rPr lang="en-US" sz="2000" dirty="0"/>
              <a:t>in context of all other </a:t>
            </a:r>
            <a:r>
              <a:rPr lang="en-US" sz="2000" dirty="0">
                <a:solidFill>
                  <a:srgbClr val="E452C6"/>
                </a:solidFill>
              </a:rPr>
              <a:t>Body Tissues</a:t>
            </a:r>
            <a:endParaRPr lang="en-US" dirty="0">
              <a:solidFill>
                <a:srgbClr val="E452C6"/>
              </a:solidFill>
            </a:endParaRPr>
          </a:p>
        </p:txBody>
      </p:sp>
      <p:pic>
        <p:nvPicPr>
          <p:cNvPr id="12" name="Picture 11">
            <a:extLst>
              <a:ext uri="{FF2B5EF4-FFF2-40B4-BE49-F238E27FC236}">
                <a16:creationId xmlns:a16="http://schemas.microsoft.com/office/drawing/2014/main" id="{188D14E3-B792-6744-B1EF-DD88A83461D6}"/>
              </a:ext>
            </a:extLst>
          </p:cNvPr>
          <p:cNvPicPr>
            <a:picLocks noChangeAspect="1"/>
          </p:cNvPicPr>
          <p:nvPr/>
        </p:nvPicPr>
        <p:blipFill>
          <a:blip r:embed="rId3"/>
          <a:stretch>
            <a:fillRect/>
          </a:stretch>
        </p:blipFill>
        <p:spPr>
          <a:xfrm rot="5400000">
            <a:off x="2589311" y="727721"/>
            <a:ext cx="3162562" cy="2019014"/>
          </a:xfrm>
          <a:prstGeom prst="rect">
            <a:avLst/>
          </a:prstGeom>
        </p:spPr>
      </p:pic>
      <p:pic>
        <p:nvPicPr>
          <p:cNvPr id="14" name="Picture 13">
            <a:extLst>
              <a:ext uri="{FF2B5EF4-FFF2-40B4-BE49-F238E27FC236}">
                <a16:creationId xmlns:a16="http://schemas.microsoft.com/office/drawing/2014/main" id="{94E962B8-20FC-3547-AE9C-E236498CB2D8}"/>
              </a:ext>
            </a:extLst>
          </p:cNvPr>
          <p:cNvPicPr>
            <a:picLocks noChangeAspect="1"/>
          </p:cNvPicPr>
          <p:nvPr/>
        </p:nvPicPr>
        <p:blipFill>
          <a:blip r:embed="rId4"/>
          <a:stretch>
            <a:fillRect/>
          </a:stretch>
        </p:blipFill>
        <p:spPr>
          <a:xfrm>
            <a:off x="234572" y="3990110"/>
            <a:ext cx="3935494" cy="2754476"/>
          </a:xfrm>
          <a:prstGeom prst="rect">
            <a:avLst/>
          </a:prstGeom>
        </p:spPr>
      </p:pic>
      <p:sp>
        <p:nvSpPr>
          <p:cNvPr id="15" name="TextBox 14">
            <a:extLst>
              <a:ext uri="{FF2B5EF4-FFF2-40B4-BE49-F238E27FC236}">
                <a16:creationId xmlns:a16="http://schemas.microsoft.com/office/drawing/2014/main" id="{59CCEB43-7AEA-2849-995E-B45B3250CBB6}"/>
              </a:ext>
            </a:extLst>
          </p:cNvPr>
          <p:cNvSpPr txBox="1"/>
          <p:nvPr/>
        </p:nvSpPr>
        <p:spPr>
          <a:xfrm>
            <a:off x="46047" y="3224234"/>
            <a:ext cx="3935494" cy="1015663"/>
          </a:xfrm>
          <a:prstGeom prst="rect">
            <a:avLst/>
          </a:prstGeom>
          <a:noFill/>
        </p:spPr>
        <p:txBody>
          <a:bodyPr wrap="square" rtlCol="0">
            <a:spAutoFit/>
          </a:bodyPr>
          <a:lstStyle/>
          <a:p>
            <a:r>
              <a:rPr lang="en-US" sz="2000" dirty="0">
                <a:solidFill>
                  <a:srgbClr val="000000"/>
                </a:solidFill>
              </a:rPr>
              <a:t>Transcriptome diversity </a:t>
            </a:r>
            <a:r>
              <a:rPr lang="en-US" b="0" dirty="0">
                <a:solidFill>
                  <a:srgbClr val="000000"/>
                </a:solidFill>
              </a:rPr>
              <a:t>increases in the non-coding portion of the </a:t>
            </a:r>
            <a:r>
              <a:rPr lang="en-US" sz="2000" dirty="0">
                <a:solidFill>
                  <a:srgbClr val="00B050"/>
                </a:solidFill>
                <a:latin typeface="Arial"/>
                <a:ea typeface="ＭＳ Ｐゴシック" pitchFamily="-65" charset="-128"/>
              </a:rPr>
              <a:t>brain genome </a:t>
            </a:r>
            <a:r>
              <a:rPr lang="en-US" b="0" dirty="0">
                <a:solidFill>
                  <a:srgbClr val="000000"/>
                </a:solidFill>
              </a:rPr>
              <a:t>while decreases in </a:t>
            </a:r>
            <a:r>
              <a:rPr lang="en-US" sz="2000" dirty="0">
                <a:solidFill>
                  <a:srgbClr val="E452C6"/>
                </a:solidFill>
                <a:latin typeface="Arial"/>
                <a:ea typeface="ＭＳ Ｐゴシック" pitchFamily="-65" charset="-128"/>
              </a:rPr>
              <a:t>other tissues</a:t>
            </a:r>
          </a:p>
        </p:txBody>
      </p:sp>
      <p:grpSp>
        <p:nvGrpSpPr>
          <p:cNvPr id="19" name="Group 18">
            <a:extLst>
              <a:ext uri="{FF2B5EF4-FFF2-40B4-BE49-F238E27FC236}">
                <a16:creationId xmlns:a16="http://schemas.microsoft.com/office/drawing/2014/main" id="{95889DC8-74B2-DD40-A9FE-34521B82F44B}"/>
              </a:ext>
            </a:extLst>
          </p:cNvPr>
          <p:cNvGrpSpPr/>
          <p:nvPr/>
        </p:nvGrpSpPr>
        <p:grpSpPr>
          <a:xfrm>
            <a:off x="4506238" y="3711276"/>
            <a:ext cx="4306635" cy="3156855"/>
            <a:chOff x="3432914" y="3695439"/>
            <a:chExt cx="4306635" cy="3156855"/>
          </a:xfrm>
        </p:grpSpPr>
        <p:pic>
          <p:nvPicPr>
            <p:cNvPr id="11" name="Picture 10">
              <a:extLst>
                <a:ext uri="{FF2B5EF4-FFF2-40B4-BE49-F238E27FC236}">
                  <a16:creationId xmlns:a16="http://schemas.microsoft.com/office/drawing/2014/main" id="{EA2786D8-D3CA-6843-975F-99257F1B4EAA}"/>
                </a:ext>
              </a:extLst>
            </p:cNvPr>
            <p:cNvPicPr>
              <a:picLocks noChangeAspect="1"/>
            </p:cNvPicPr>
            <p:nvPr/>
          </p:nvPicPr>
          <p:blipFill rotWithShape="1">
            <a:blip r:embed="rId5"/>
            <a:srcRect l="49690" t="57168" b="777"/>
            <a:stretch/>
          </p:blipFill>
          <p:spPr>
            <a:xfrm>
              <a:off x="3538359" y="3696154"/>
              <a:ext cx="4201190" cy="3156140"/>
            </a:xfrm>
            <a:prstGeom prst="rect">
              <a:avLst/>
            </a:prstGeom>
          </p:spPr>
        </p:pic>
        <p:sp>
          <p:nvSpPr>
            <p:cNvPr id="16" name="Rectangle 15">
              <a:extLst>
                <a:ext uri="{FF2B5EF4-FFF2-40B4-BE49-F238E27FC236}">
                  <a16:creationId xmlns:a16="http://schemas.microsoft.com/office/drawing/2014/main" id="{092985DF-62FD-314D-BE57-E561AE992B40}"/>
                </a:ext>
              </a:extLst>
            </p:cNvPr>
            <p:cNvSpPr/>
            <p:nvPr/>
          </p:nvSpPr>
          <p:spPr bwMode="auto">
            <a:xfrm>
              <a:off x="3432914" y="3695439"/>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grpSp>
        <p:nvGrpSpPr>
          <p:cNvPr id="18" name="Group 17">
            <a:extLst>
              <a:ext uri="{FF2B5EF4-FFF2-40B4-BE49-F238E27FC236}">
                <a16:creationId xmlns:a16="http://schemas.microsoft.com/office/drawing/2014/main" id="{08FDD44F-2C1A-354B-99D4-CEE23CCCEEE2}"/>
              </a:ext>
            </a:extLst>
          </p:cNvPr>
          <p:cNvGrpSpPr/>
          <p:nvPr/>
        </p:nvGrpSpPr>
        <p:grpSpPr>
          <a:xfrm>
            <a:off x="5593280" y="138626"/>
            <a:ext cx="3109561" cy="3179883"/>
            <a:chOff x="201891" y="3679733"/>
            <a:chExt cx="3109561" cy="3179883"/>
          </a:xfrm>
        </p:grpSpPr>
        <p:pic>
          <p:nvPicPr>
            <p:cNvPr id="13" name="Picture 12">
              <a:extLst>
                <a:ext uri="{FF2B5EF4-FFF2-40B4-BE49-F238E27FC236}">
                  <a16:creationId xmlns:a16="http://schemas.microsoft.com/office/drawing/2014/main" id="{5004EC2D-388C-214E-9180-8570AF96E980}"/>
                </a:ext>
              </a:extLst>
            </p:cNvPr>
            <p:cNvPicPr>
              <a:picLocks noChangeAspect="1"/>
            </p:cNvPicPr>
            <p:nvPr/>
          </p:nvPicPr>
          <p:blipFill rotWithShape="1">
            <a:blip r:embed="rId5"/>
            <a:srcRect l="49690" b="42917"/>
            <a:stretch/>
          </p:blipFill>
          <p:spPr>
            <a:xfrm>
              <a:off x="201891" y="3688832"/>
              <a:ext cx="3109561" cy="3170784"/>
            </a:xfrm>
            <a:prstGeom prst="rect">
              <a:avLst/>
            </a:prstGeom>
          </p:spPr>
        </p:pic>
        <p:sp>
          <p:nvSpPr>
            <p:cNvPr id="17" name="Rectangle 16">
              <a:extLst>
                <a:ext uri="{FF2B5EF4-FFF2-40B4-BE49-F238E27FC236}">
                  <a16:creationId xmlns:a16="http://schemas.microsoft.com/office/drawing/2014/main" id="{B9EC6503-3282-DD4D-AB5E-6AE23E9FEF2C}"/>
                </a:ext>
              </a:extLst>
            </p:cNvPr>
            <p:cNvSpPr/>
            <p:nvPr/>
          </p:nvSpPr>
          <p:spPr bwMode="auto">
            <a:xfrm>
              <a:off x="201891" y="3679733"/>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
        <p:nvSpPr>
          <p:cNvPr id="9" name="TextBox 8">
            <a:extLst>
              <a:ext uri="{FF2B5EF4-FFF2-40B4-BE49-F238E27FC236}">
                <a16:creationId xmlns:a16="http://schemas.microsoft.com/office/drawing/2014/main" id="{16183DC2-7BB1-6243-854C-E60D89DCE7B8}"/>
              </a:ext>
            </a:extLst>
          </p:cNvPr>
          <p:cNvSpPr txBox="1"/>
          <p:nvPr/>
        </p:nvSpPr>
        <p:spPr>
          <a:xfrm rot="16200000">
            <a:off x="7840218" y="5119640"/>
            <a:ext cx="1568058" cy="400110"/>
          </a:xfrm>
          <a:prstGeom prst="rect">
            <a:avLst/>
          </a:prstGeom>
          <a:noFill/>
        </p:spPr>
        <p:txBody>
          <a:bodyPr wrap="none" rtlCol="0">
            <a:spAutoFit/>
          </a:bodyPr>
          <a:lstStyle/>
          <a:p>
            <a:r>
              <a:rPr lang="en-US" sz="2000" dirty="0">
                <a:solidFill>
                  <a:srgbClr val="000000"/>
                </a:solidFill>
              </a:rPr>
              <a:t>Expression</a:t>
            </a:r>
          </a:p>
        </p:txBody>
      </p:sp>
      <p:sp>
        <p:nvSpPr>
          <p:cNvPr id="8" name="TextBox 7">
            <a:extLst>
              <a:ext uri="{FF2B5EF4-FFF2-40B4-BE49-F238E27FC236}">
                <a16:creationId xmlns:a16="http://schemas.microsoft.com/office/drawing/2014/main" id="{8EF6AE06-F735-0F43-934E-FB08A2A533CD}"/>
              </a:ext>
            </a:extLst>
          </p:cNvPr>
          <p:cNvSpPr txBox="1"/>
          <p:nvPr/>
        </p:nvSpPr>
        <p:spPr>
          <a:xfrm rot="16200000">
            <a:off x="7890713" y="1567895"/>
            <a:ext cx="1467068" cy="400110"/>
          </a:xfrm>
          <a:prstGeom prst="rect">
            <a:avLst/>
          </a:prstGeom>
          <a:noFill/>
        </p:spPr>
        <p:txBody>
          <a:bodyPr wrap="none" rtlCol="0">
            <a:spAutoFit/>
          </a:bodyPr>
          <a:lstStyle/>
          <a:p>
            <a:r>
              <a:rPr lang="en-US" sz="2000" dirty="0">
                <a:solidFill>
                  <a:srgbClr val="000000"/>
                </a:solidFill>
              </a:rPr>
              <a:t>Chromatin</a:t>
            </a:r>
          </a:p>
        </p:txBody>
      </p:sp>
      <p:sp>
        <p:nvSpPr>
          <p:cNvPr id="10" name="Rectangle 9">
            <a:extLst>
              <a:ext uri="{FF2B5EF4-FFF2-40B4-BE49-F238E27FC236}">
                <a16:creationId xmlns:a16="http://schemas.microsoft.com/office/drawing/2014/main" id="{6A722BD4-66F1-EC49-9293-C6A1E6C26914}"/>
              </a:ext>
            </a:extLst>
          </p:cNvPr>
          <p:cNvSpPr/>
          <p:nvPr/>
        </p:nvSpPr>
        <p:spPr>
          <a:xfrm>
            <a:off x="6864275" y="6571775"/>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20" name="TextBox 19">
            <a:extLst>
              <a:ext uri="{FF2B5EF4-FFF2-40B4-BE49-F238E27FC236}">
                <a16:creationId xmlns:a16="http://schemas.microsoft.com/office/drawing/2014/main" id="{E58B036B-774D-0A4C-A8F4-920C18554496}"/>
              </a:ext>
            </a:extLst>
          </p:cNvPr>
          <p:cNvSpPr txBox="1"/>
          <p:nvPr/>
        </p:nvSpPr>
        <p:spPr>
          <a:xfrm rot="16200000">
            <a:off x="4908128" y="1277715"/>
            <a:ext cx="712054" cy="400110"/>
          </a:xfrm>
          <a:prstGeom prst="rect">
            <a:avLst/>
          </a:prstGeom>
          <a:noFill/>
        </p:spPr>
        <p:txBody>
          <a:bodyPr wrap="none" rtlCol="0">
            <a:spAutoFit/>
          </a:bodyPr>
          <a:lstStyle/>
          <a:p>
            <a:r>
              <a:rPr lang="en-US" sz="2000" dirty="0">
                <a:solidFill>
                  <a:srgbClr val="000000"/>
                </a:solidFill>
              </a:rPr>
              <a:t>Hi-C</a:t>
            </a:r>
          </a:p>
        </p:txBody>
      </p:sp>
    </p:spTree>
    <p:extLst>
      <p:ext uri="{BB962C8B-B14F-4D97-AF65-F5344CB8AC3E}">
        <p14:creationId xmlns:p14="http://schemas.microsoft.com/office/powerpoint/2010/main" val="21213185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a16="http://schemas.microsoft.com/office/drawing/2014/main"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a16="http://schemas.microsoft.com/office/drawing/2014/main"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a16="http://schemas.microsoft.com/office/drawing/2014/main"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a16="http://schemas.microsoft.com/office/drawing/2014/main"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solidFill>
                    <a:srgbClr val="000000"/>
                  </a:solidFill>
                </a:rPr>
                <a:t>0</a:t>
              </a:r>
            </a:p>
          </p:txBody>
        </p:sp>
        <p:sp>
          <p:nvSpPr>
            <p:cNvPr id="8" name="TextBox 7">
              <a:extLst>
                <a:ext uri="{FF2B5EF4-FFF2-40B4-BE49-F238E27FC236}">
                  <a16:creationId xmlns:a16="http://schemas.microsoft.com/office/drawing/2014/main"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solidFill>
                    <a:srgbClr val="000000"/>
                  </a:solidFill>
                </a:rPr>
                <a:t>20</a:t>
              </a:r>
            </a:p>
          </p:txBody>
        </p:sp>
        <p:sp>
          <p:nvSpPr>
            <p:cNvPr id="9" name="TextBox 8">
              <a:extLst>
                <a:ext uri="{FF2B5EF4-FFF2-40B4-BE49-F238E27FC236}">
                  <a16:creationId xmlns:a16="http://schemas.microsoft.com/office/drawing/2014/main"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solidFill>
                    <a:srgbClr val="000000"/>
                  </a:solidFill>
                </a:rPr>
                <a:t>40</a:t>
              </a:r>
            </a:p>
          </p:txBody>
        </p:sp>
        <p:sp>
          <p:nvSpPr>
            <p:cNvPr id="10" name="TextBox 9">
              <a:extLst>
                <a:ext uri="{FF2B5EF4-FFF2-40B4-BE49-F238E27FC236}">
                  <a16:creationId xmlns:a16="http://schemas.microsoft.com/office/drawing/2014/main"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solidFill>
                    <a:srgbClr val="000000"/>
                  </a:solidFill>
                </a:rPr>
                <a:t>60</a:t>
              </a:r>
            </a:p>
          </p:txBody>
        </p:sp>
        <p:sp>
          <p:nvSpPr>
            <p:cNvPr id="11" name="TextBox 10">
              <a:extLst>
                <a:ext uri="{FF2B5EF4-FFF2-40B4-BE49-F238E27FC236}">
                  <a16:creationId xmlns:a16="http://schemas.microsoft.com/office/drawing/2014/main"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solidFill>
                    <a:srgbClr val="000000"/>
                  </a:solidFill>
                </a:rPr>
                <a:t>80</a:t>
              </a:r>
            </a:p>
          </p:txBody>
        </p:sp>
        <p:pic>
          <p:nvPicPr>
            <p:cNvPr id="12" name="Picture 11">
              <a:extLst>
                <a:ext uri="{FF2B5EF4-FFF2-40B4-BE49-F238E27FC236}">
                  <a16:creationId xmlns:a16="http://schemas.microsoft.com/office/drawing/2014/main"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a16="http://schemas.microsoft.com/office/drawing/2014/main"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solidFill>
                    <a:srgbClr val="000000"/>
                  </a:solidFill>
                </a:rPr>
                <a:t>0</a:t>
              </a:r>
            </a:p>
          </p:txBody>
        </p:sp>
        <p:sp>
          <p:nvSpPr>
            <p:cNvPr id="15" name="TextBox 14">
              <a:extLst>
                <a:ext uri="{FF2B5EF4-FFF2-40B4-BE49-F238E27FC236}">
                  <a16:creationId xmlns:a16="http://schemas.microsoft.com/office/drawing/2014/main"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solidFill>
                    <a:srgbClr val="000000"/>
                  </a:solidFill>
                </a:rPr>
                <a:t>2</a:t>
              </a:r>
            </a:p>
          </p:txBody>
        </p:sp>
        <p:sp>
          <p:nvSpPr>
            <p:cNvPr id="16" name="TextBox 15">
              <a:extLst>
                <a:ext uri="{FF2B5EF4-FFF2-40B4-BE49-F238E27FC236}">
                  <a16:creationId xmlns:a16="http://schemas.microsoft.com/office/drawing/2014/main"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solidFill>
                    <a:srgbClr val="000000"/>
                  </a:solidFill>
                </a:rPr>
                <a:t>4</a:t>
              </a:r>
            </a:p>
          </p:txBody>
        </p:sp>
        <p:sp>
          <p:nvSpPr>
            <p:cNvPr id="17" name="TextBox 16">
              <a:extLst>
                <a:ext uri="{FF2B5EF4-FFF2-40B4-BE49-F238E27FC236}">
                  <a16:creationId xmlns:a16="http://schemas.microsoft.com/office/drawing/2014/main"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solidFill>
                    <a:srgbClr val="000000"/>
                  </a:solidFill>
                </a:rPr>
                <a:t>0.452</a:t>
              </a:r>
            </a:p>
          </p:txBody>
        </p:sp>
        <p:sp>
          <p:nvSpPr>
            <p:cNvPr id="18" name="TextBox 17">
              <a:extLst>
                <a:ext uri="{FF2B5EF4-FFF2-40B4-BE49-F238E27FC236}">
                  <a16:creationId xmlns:a16="http://schemas.microsoft.com/office/drawing/2014/main"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solidFill>
                    <a:srgbClr val="000000"/>
                  </a:solidFill>
                </a:rPr>
                <a:t>0.46</a:t>
              </a:r>
            </a:p>
          </p:txBody>
        </p:sp>
        <p:sp>
          <p:nvSpPr>
            <p:cNvPr id="19" name="TextBox 18">
              <a:extLst>
                <a:ext uri="{FF2B5EF4-FFF2-40B4-BE49-F238E27FC236}">
                  <a16:creationId xmlns:a16="http://schemas.microsoft.com/office/drawing/2014/main"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a16="http://schemas.microsoft.com/office/drawing/2014/main"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a16="http://schemas.microsoft.com/office/drawing/2014/main"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solidFill>
                    <a:srgbClr val="000000"/>
                  </a:solidFill>
                </a:rPr>
                <a:t>0</a:t>
              </a:r>
            </a:p>
          </p:txBody>
        </p:sp>
        <p:sp>
          <p:nvSpPr>
            <p:cNvPr id="24" name="TextBox 23">
              <a:extLst>
                <a:ext uri="{FF2B5EF4-FFF2-40B4-BE49-F238E27FC236}">
                  <a16:creationId xmlns:a16="http://schemas.microsoft.com/office/drawing/2014/main"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solidFill>
                    <a:srgbClr val="000000"/>
                  </a:solidFill>
                </a:rPr>
                <a:t>0.1</a:t>
              </a:r>
            </a:p>
          </p:txBody>
        </p:sp>
        <p:sp>
          <p:nvSpPr>
            <p:cNvPr id="25" name="TextBox 24">
              <a:extLst>
                <a:ext uri="{FF2B5EF4-FFF2-40B4-BE49-F238E27FC236}">
                  <a16:creationId xmlns:a16="http://schemas.microsoft.com/office/drawing/2014/main"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solidFill>
                    <a:srgbClr val="000000"/>
                  </a:solidFill>
                </a:rPr>
                <a:t>0.05</a:t>
              </a:r>
            </a:p>
          </p:txBody>
        </p:sp>
        <p:sp>
          <p:nvSpPr>
            <p:cNvPr id="26" name="TextBox 25">
              <a:extLst>
                <a:ext uri="{FF2B5EF4-FFF2-40B4-BE49-F238E27FC236}">
                  <a16:creationId xmlns:a16="http://schemas.microsoft.com/office/drawing/2014/main"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solidFill>
                    <a:srgbClr val="000000"/>
                  </a:solidFill>
                </a:rPr>
                <a:t>0.15</a:t>
              </a:r>
            </a:p>
          </p:txBody>
        </p:sp>
      </p:grpSp>
      <p:sp>
        <p:nvSpPr>
          <p:cNvPr id="28" name="TextBox 27">
            <a:extLst>
              <a:ext uri="{FF2B5EF4-FFF2-40B4-BE49-F238E27FC236}">
                <a16:creationId xmlns:a16="http://schemas.microsoft.com/office/drawing/2014/main"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solidFill>
                  <a:srgbClr val="000000"/>
                </a:solidFill>
              </a:rPr>
              <a:t>Ex3 Neuron</a:t>
            </a:r>
          </a:p>
        </p:txBody>
      </p:sp>
      <p:sp>
        <p:nvSpPr>
          <p:cNvPr id="29" name="TextBox 28">
            <a:extLst>
              <a:ext uri="{FF2B5EF4-FFF2-40B4-BE49-F238E27FC236}">
                <a16:creationId xmlns:a16="http://schemas.microsoft.com/office/drawing/2014/main"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a16="http://schemas.microsoft.com/office/drawing/2014/main"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a16="http://schemas.microsoft.com/office/drawing/2014/main"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2" name="TextBox 31">
            <a:extLst>
              <a:ext uri="{FF2B5EF4-FFF2-40B4-BE49-F238E27FC236}">
                <a16:creationId xmlns:a16="http://schemas.microsoft.com/office/drawing/2014/main"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a16="http://schemas.microsoft.com/office/drawing/2014/main"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solidFill>
                  <a:srgbClr val="000000"/>
                </a:solidFill>
              </a:rPr>
              <a:t> </a:t>
            </a:r>
            <a:r>
              <a:rPr lang="en-US" sz="2000" b="0" dirty="0">
                <a:solidFill>
                  <a:srgbClr val="000000"/>
                </a:solidFill>
              </a:rPr>
              <a:t>is a gene associated with the </a:t>
            </a:r>
            <a:r>
              <a:rPr lang="en-US" sz="2000" dirty="0">
                <a:solidFill>
                  <a:srgbClr val="FF0000"/>
                </a:solidFill>
              </a:rPr>
              <a:t>Synaptic vesicle pathway </a:t>
            </a:r>
            <a:r>
              <a:rPr lang="en-US" sz="2000" b="0" dirty="0">
                <a:solidFill>
                  <a:srgbClr val="000000"/>
                </a:solidFill>
              </a:rPr>
              <a:t>and NGRN </a:t>
            </a:r>
            <a:r>
              <a:rPr lang="en-US" sz="2000" dirty="0">
                <a:solidFill>
                  <a:srgbClr val="0070C0"/>
                </a:solidFill>
              </a:rPr>
              <a:t>expression</a:t>
            </a:r>
            <a:r>
              <a:rPr lang="en-US" sz="2000" dirty="0">
                <a:solidFill>
                  <a:srgbClr val="000000"/>
                </a:solidFill>
              </a:rPr>
              <a:t> </a:t>
            </a:r>
            <a:r>
              <a:rPr lang="en-US" sz="2000" b="0" dirty="0">
                <a:solidFill>
                  <a:srgbClr val="000000"/>
                </a:solidFill>
              </a:rPr>
              <a:t>and</a:t>
            </a:r>
            <a:r>
              <a:rPr lang="en-US" sz="2000" dirty="0">
                <a:solidFill>
                  <a:srgbClr val="000000"/>
                </a:solidFill>
              </a:rPr>
              <a:t> </a:t>
            </a:r>
            <a:r>
              <a:rPr lang="en-US" sz="2000" dirty="0">
                <a:solidFill>
                  <a:srgbClr val="92D050"/>
                </a:solidFill>
              </a:rPr>
              <a:t>methylation</a:t>
            </a:r>
            <a:r>
              <a:rPr lang="en-US" sz="2000" dirty="0">
                <a:solidFill>
                  <a:srgbClr val="000000"/>
                </a:solidFill>
              </a:rPr>
              <a:t> </a:t>
            </a:r>
            <a:r>
              <a:rPr lang="en-US" sz="2000" b="0" dirty="0">
                <a:solidFill>
                  <a:srgbClr val="000000"/>
                </a:solidFill>
              </a:rPr>
              <a:t>is</a:t>
            </a:r>
            <a:r>
              <a:rPr lang="en-US" sz="2000" dirty="0">
                <a:solidFill>
                  <a:srgbClr val="000000"/>
                </a:solidFill>
              </a:rPr>
              <a:t> </a:t>
            </a:r>
            <a:r>
              <a:rPr lang="en-US" sz="2000" b="0" dirty="0">
                <a:solidFill>
                  <a:srgbClr val="000000"/>
                </a:solidFill>
              </a:rPr>
              <a:t>correlated with </a:t>
            </a:r>
            <a:r>
              <a:rPr lang="en-US" sz="2000" dirty="0">
                <a:solidFill>
                  <a:srgbClr val="FFC000"/>
                </a:solidFill>
              </a:rPr>
              <a:t>Age</a:t>
            </a:r>
          </a:p>
        </p:txBody>
      </p:sp>
      <p:cxnSp>
        <p:nvCxnSpPr>
          <p:cNvPr id="34" name="Straight Connector 33">
            <a:extLst>
              <a:ext uri="{FF2B5EF4-FFF2-40B4-BE49-F238E27FC236}">
                <a16:creationId xmlns:a16="http://schemas.microsoft.com/office/drawing/2014/main"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a16="http://schemas.microsoft.com/office/drawing/2014/main"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solidFill>
                  <a:srgbClr val="000000"/>
                </a:solidFill>
              </a:rPr>
              <a:t>0</a:t>
            </a:r>
          </a:p>
        </p:txBody>
      </p:sp>
      <p:sp>
        <p:nvSpPr>
          <p:cNvPr id="38" name="TextBox 37">
            <a:extLst>
              <a:ext uri="{FF2B5EF4-FFF2-40B4-BE49-F238E27FC236}">
                <a16:creationId xmlns:a16="http://schemas.microsoft.com/office/drawing/2014/main"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solidFill>
                  <a:srgbClr val="000000"/>
                </a:solidFill>
              </a:rPr>
              <a:t>20</a:t>
            </a:r>
          </a:p>
        </p:txBody>
      </p:sp>
      <p:sp>
        <p:nvSpPr>
          <p:cNvPr id="39" name="TextBox 38">
            <a:extLst>
              <a:ext uri="{FF2B5EF4-FFF2-40B4-BE49-F238E27FC236}">
                <a16:creationId xmlns:a16="http://schemas.microsoft.com/office/drawing/2014/main"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solidFill>
                  <a:srgbClr val="000000"/>
                </a:solidFill>
              </a:rPr>
              <a:t>40</a:t>
            </a:r>
          </a:p>
        </p:txBody>
      </p:sp>
      <p:sp>
        <p:nvSpPr>
          <p:cNvPr id="40" name="TextBox 39">
            <a:extLst>
              <a:ext uri="{FF2B5EF4-FFF2-40B4-BE49-F238E27FC236}">
                <a16:creationId xmlns:a16="http://schemas.microsoft.com/office/drawing/2014/main"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solidFill>
                  <a:srgbClr val="000000"/>
                </a:solidFill>
              </a:rPr>
              <a:t>60</a:t>
            </a:r>
          </a:p>
        </p:txBody>
      </p:sp>
      <p:sp>
        <p:nvSpPr>
          <p:cNvPr id="41" name="TextBox 40">
            <a:extLst>
              <a:ext uri="{FF2B5EF4-FFF2-40B4-BE49-F238E27FC236}">
                <a16:creationId xmlns:a16="http://schemas.microsoft.com/office/drawing/2014/main"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solidFill>
                  <a:srgbClr val="000000"/>
                </a:solidFill>
              </a:rPr>
              <a:t>80</a:t>
            </a:r>
          </a:p>
        </p:txBody>
      </p:sp>
    </p:spTree>
    <p:extLst>
      <p:ext uri="{BB962C8B-B14F-4D97-AF65-F5344CB8AC3E}">
        <p14:creationId xmlns:p14="http://schemas.microsoft.com/office/powerpoint/2010/main" val="1867712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275580545"/>
      </p:ext>
    </p:extLst>
  </p:cSld>
  <p:clrMapOvr>
    <a:masterClrMapping/>
  </p:clrMapOvr>
  <p:transition advTm="238108"/>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ea typeface="ＭＳ Ｐゴシック" charset="-128"/>
              </a:rPr>
              <a:t>Construction of an </a:t>
            </a:r>
            <a:r>
              <a:rPr lang="en-US" altLang="en-US" sz="2000" b="1" u="sng" dirty="0">
                <a:ea typeface="ＭＳ Ｐゴシック" charset="-128"/>
              </a:rPr>
              <a:t>adult brain resource</a:t>
            </a:r>
            <a:r>
              <a:rPr lang="en-US" altLang="en-US" sz="2000" dirty="0">
                <a:ea typeface="ＭＳ Ｐゴシック" charset="-128"/>
              </a:rPr>
              <a:t> with 1866 individuals, </a:t>
            </a:r>
            <a:br>
              <a:rPr lang="en-US" altLang="en-US" sz="2000" dirty="0">
                <a:ea typeface="ＭＳ Ｐゴシック" charset="-128"/>
              </a:rPr>
            </a:br>
            <a:r>
              <a:rPr lang="en-US" altLang="en-US" sz="2000" dirty="0">
                <a:ea typeface="ＭＳ Ｐゴシック" charset="-128"/>
              </a:rPr>
              <a:t>via data set fusion and uniform processing</a:t>
            </a:r>
          </a:p>
          <a:p>
            <a:r>
              <a:rPr lang="en-US" altLang="en-US" sz="2000" dirty="0">
                <a:ea typeface="ＭＳ Ｐゴシック" charset="-128"/>
              </a:rPr>
              <a:t>Using the changing proportions of cell types </a:t>
            </a:r>
            <a:br>
              <a:rPr lang="en-US" altLang="en-US" sz="2000" dirty="0">
                <a:ea typeface="ＭＳ Ｐゴシック" charset="-128"/>
              </a:rPr>
            </a:br>
            <a:r>
              <a:rPr lang="en-US" altLang="en-US" sz="2000" dirty="0">
                <a:ea typeface="ＭＳ Ｐゴシック" charset="-128"/>
              </a:rPr>
              <a:t>(via </a:t>
            </a:r>
            <a:r>
              <a:rPr lang="en-US" altLang="en-US" sz="2000" b="1" u="sng" dirty="0">
                <a:ea typeface="ＭＳ Ｐゴシック" charset="-128"/>
              </a:rPr>
              <a:t>single-cell deconvolution</a:t>
            </a:r>
            <a:r>
              <a:rPr lang="en-US" altLang="en-US" sz="2000" dirty="0">
                <a:ea typeface="ＭＳ Ｐゴシック" charset="-128"/>
              </a:rPr>
              <a:t>) to account for expression variation across a population &amp; disorders</a:t>
            </a:r>
          </a:p>
          <a:p>
            <a:r>
              <a:rPr lang="en-US" altLang="en-US" sz="2000" dirty="0">
                <a:ea typeface="ＭＳ Ｐゴシック" charset="-128"/>
              </a:rPr>
              <a:t>Large-scale processing defines ~79K PFC </a:t>
            </a:r>
            <a:br>
              <a:rPr lang="en-US" altLang="en-US" sz="2000" dirty="0">
                <a:ea typeface="ＭＳ Ｐゴシック" charset="-128"/>
              </a:rPr>
            </a:br>
            <a:r>
              <a:rPr lang="en-US" altLang="en-US" sz="2000" b="1" u="sng" dirty="0">
                <a:ea typeface="ＭＳ Ｐゴシック" charset="-128"/>
              </a:rPr>
              <a:t>enhancers &amp; creates a comprehensive QTL </a:t>
            </a:r>
            <a:r>
              <a:rPr lang="en-US" altLang="en-US" sz="2000" dirty="0">
                <a:ea typeface="ＭＳ Ｐゴシック" charset="-128"/>
              </a:rPr>
              <a:t>resource (~2.5M </a:t>
            </a:r>
            <a:r>
              <a:rPr lang="en-US" altLang="en-US" sz="2000" dirty="0" err="1">
                <a:ea typeface="ＭＳ Ｐゴシック" charset="-128"/>
              </a:rPr>
              <a:t>eQTLs</a:t>
            </a:r>
            <a:r>
              <a:rPr lang="en-US" altLang="en-US" sz="2000" dirty="0">
                <a:ea typeface="ＭＳ Ｐゴシック" charset="-128"/>
              </a:rPr>
              <a:t> + </a:t>
            </a:r>
            <a:r>
              <a:rPr lang="en-US" altLang="en-US" sz="2000" dirty="0" err="1">
                <a:ea typeface="ＭＳ Ｐゴシック" charset="-128"/>
              </a:rPr>
              <a:t>cQTLs</a:t>
            </a:r>
            <a:r>
              <a:rPr lang="en-US" altLang="en-US" sz="2000" dirty="0">
                <a:ea typeface="ＭＳ Ｐゴシック" charset="-128"/>
              </a:rPr>
              <a:t> &amp; </a:t>
            </a:r>
            <a:r>
              <a:rPr lang="en-US" altLang="en-US" sz="2000" dirty="0" err="1">
                <a:ea typeface="ＭＳ Ｐゴシック" charset="-128"/>
              </a:rPr>
              <a:t>fQTLs</a:t>
            </a:r>
            <a:r>
              <a:rPr lang="en-US" altLang="en-US" sz="2000" dirty="0">
                <a:ea typeface="ＭＳ Ｐゴシック" charset="-128"/>
              </a:rPr>
              <a:t>)</a:t>
            </a:r>
          </a:p>
          <a:p>
            <a:r>
              <a:rPr lang="en-US" altLang="en-US" sz="2000" dirty="0">
                <a:ea typeface="ＭＳ Ｐゴシック" charset="-128"/>
              </a:rPr>
              <a:t>Connecting QTLs, enhancer activity relationships &amp; Hi-C into a</a:t>
            </a:r>
            <a:r>
              <a:rPr lang="en-US" altLang="en-US" sz="2000" b="1" dirty="0">
                <a:ea typeface="ＭＳ Ｐゴシック" charset="-128"/>
              </a:rPr>
              <a:t> </a:t>
            </a:r>
            <a:br>
              <a:rPr lang="en-US" altLang="en-US" sz="2000" b="1" dirty="0">
                <a:ea typeface="ＭＳ Ｐゴシック" charset="-128"/>
              </a:rPr>
            </a:br>
            <a:r>
              <a:rPr lang="en-US" altLang="en-US" sz="2000" b="1" u="sng" dirty="0">
                <a:ea typeface="ＭＳ Ｐゴシック" charset="-128"/>
              </a:rPr>
              <a:t>brain regulatory network</a:t>
            </a:r>
            <a:r>
              <a:rPr lang="en-US" altLang="en-US" sz="2000" b="1" dirty="0">
                <a:ea typeface="ＭＳ Ｐゴシック" charset="-128"/>
              </a:rPr>
              <a:t> </a:t>
            </a:r>
            <a:r>
              <a:rPr lang="en-US" altLang="en-US" sz="2000" dirty="0">
                <a:ea typeface="ＭＳ Ｐゴシック" charset="-128"/>
              </a:rPr>
              <a:t>&amp; </a:t>
            </a:r>
            <a:br>
              <a:rPr lang="en-US" altLang="en-US" sz="2000" dirty="0">
                <a:ea typeface="ＭＳ Ｐゴシック" charset="-128"/>
              </a:rPr>
            </a:br>
            <a:r>
              <a:rPr lang="en-US" altLang="en-US" sz="2000" dirty="0">
                <a:ea typeface="ＭＳ Ｐゴシック" charset="-128"/>
              </a:rPr>
              <a:t>using this to link SCZ GWAS SNPs to genes</a:t>
            </a:r>
          </a:p>
          <a:p>
            <a:r>
              <a:rPr lang="en-US" altLang="en-US" sz="2000" dirty="0">
                <a:ea typeface="ＭＳ Ｐゴシック" charset="-128"/>
              </a:rPr>
              <a:t>Embedding the regulatory network in a </a:t>
            </a:r>
            <a:br>
              <a:rPr lang="en-US" altLang="en-US" sz="2000" dirty="0">
                <a:ea typeface="ＭＳ Ｐゴシック" charset="-128"/>
              </a:rPr>
            </a:br>
            <a:r>
              <a:rPr lang="en-US" altLang="en-US" sz="2000" b="1" u="sng" dirty="0">
                <a:ea typeface="ＭＳ Ｐゴシック" charset="-128"/>
              </a:rPr>
              <a:t>deep-learning model</a:t>
            </a:r>
            <a:r>
              <a:rPr lang="en-US" altLang="en-US" sz="2000" dirty="0">
                <a:ea typeface="ＭＳ Ｐゴシック" charset="-128"/>
              </a:rPr>
              <a:t> to predict disease from genotype &amp; transcriptome. Using this to suggest specific pathways &amp; genes, as targets.</a:t>
            </a:r>
          </a:p>
          <a:p>
            <a:pPr marL="228600" lvl="1">
              <a:buFontTx/>
              <a:buChar char="•"/>
            </a:pPr>
            <a:r>
              <a:rPr lang="en-US" altLang="en-US" sz="1800" b="1" u="sng" dirty="0">
                <a:ea typeface="ＭＳ Ｐゴシック" charset="-128"/>
              </a:rPr>
              <a:t>Other uses</a:t>
            </a:r>
            <a:r>
              <a:rPr lang="en-US" altLang="en-US" sz="1800" dirty="0">
                <a:ea typeface="ＭＳ Ｐゴシック" charset="-128"/>
              </a:rPr>
              <a:t> </a:t>
            </a:r>
            <a:r>
              <a:rPr lang="en-US" altLang="en-US" sz="2000" dirty="0">
                <a:ea typeface="ＭＳ Ｐゴシック" charset="-128"/>
              </a:rPr>
              <a:t>for the resource: Highlighting aging related genes + consistently comparing the brain to other organs</a:t>
            </a:r>
          </a:p>
          <a:p>
            <a:pPr lvl="1"/>
            <a:endParaRPr lang="en-US" altLang="en-US" sz="20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3262204507"/>
      </p:ext>
    </p:extLst>
  </p:cSld>
  <p:clrMapOvr>
    <a:masterClrMapping/>
  </p:clrMapOvr>
  <p:transition advTm="23810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id="{9DCD283D-D0AB-774B-88F2-E70DA7603B71}"/>
              </a:ext>
            </a:extLst>
          </p:cNvPr>
          <p:cNvSpPr>
            <a:spLocks noGrp="1"/>
          </p:cNvSpPr>
          <p:nvPr>
            <p:ph idx="1"/>
          </p:nvPr>
        </p:nvSpPr>
        <p:spPr>
          <a:xfrm>
            <a:off x="141751" y="2089124"/>
            <a:ext cx="1799756" cy="1307697"/>
          </a:xfrm>
        </p:spPr>
        <p:txBody>
          <a:bodyPr>
            <a:normAutofit/>
          </a:bodyPr>
          <a:lstStyle/>
          <a:p>
            <a:r>
              <a:rPr lang="en-US" sz="1050" dirty="0">
                <a:solidFill>
                  <a:srgbClr val="002060"/>
                </a:solidFill>
                <a:latin typeface="Arial" panose="020B0604020202020204" pitchFamily="34" charset="0"/>
                <a:cs typeface="Arial" panose="020B0604020202020204" pitchFamily="34" charset="0"/>
              </a:rPr>
              <a:t>Geetha Senthil</a:t>
            </a:r>
          </a:p>
          <a:p>
            <a:r>
              <a:rPr lang="en-US" sz="1050" dirty="0">
                <a:solidFill>
                  <a:srgbClr val="002060"/>
                </a:solidFill>
                <a:latin typeface="Arial" panose="020B0604020202020204" pitchFamily="34" charset="0"/>
                <a:cs typeface="Arial" panose="020B0604020202020204" pitchFamily="34" charset="0"/>
              </a:rPr>
              <a:t>Lora Bingaman</a:t>
            </a:r>
          </a:p>
          <a:p>
            <a:r>
              <a:rPr lang="en-US" sz="1050" dirty="0">
                <a:solidFill>
                  <a:srgbClr val="002060"/>
                </a:solidFill>
                <a:latin typeface="Arial" panose="020B0604020202020204" pitchFamily="34" charset="0"/>
                <a:cs typeface="Arial" panose="020B0604020202020204" pitchFamily="34" charset="0"/>
              </a:rPr>
              <a:t>David </a:t>
            </a:r>
            <a:r>
              <a:rPr lang="en-US" sz="1050" dirty="0" err="1">
                <a:solidFill>
                  <a:srgbClr val="002060"/>
                </a:solidFill>
                <a:latin typeface="Arial" panose="020B0604020202020204" pitchFamily="34" charset="0"/>
                <a:cs typeface="Arial" panose="020B0604020202020204" pitchFamily="34" charset="0"/>
              </a:rPr>
              <a:t>Panchision</a:t>
            </a:r>
            <a:endParaRPr lang="en-US" sz="1050" dirty="0">
              <a:solidFill>
                <a:srgbClr val="002060"/>
              </a:solidFill>
              <a:latin typeface="Arial" panose="020B0604020202020204" pitchFamily="34" charset="0"/>
              <a:cs typeface="Arial" panose="020B0604020202020204" pitchFamily="34" charset="0"/>
            </a:endParaRPr>
          </a:p>
          <a:p>
            <a:r>
              <a:rPr lang="en-US" sz="1050" dirty="0">
                <a:solidFill>
                  <a:srgbClr val="002060"/>
                </a:solidFill>
                <a:latin typeface="Arial" panose="020B0604020202020204" pitchFamily="34" charset="0"/>
                <a:cs typeface="Arial" panose="020B0604020202020204" pitchFamily="34" charset="0"/>
              </a:rPr>
              <a:t>Alexander Arguello</a:t>
            </a:r>
          </a:p>
          <a:p>
            <a:r>
              <a:rPr lang="en-US" sz="1050" dirty="0">
                <a:solidFill>
                  <a:srgbClr val="002060"/>
                </a:solidFill>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id="{D5AA4C73-5A64-394A-A095-94674A6EED03}"/>
              </a:ext>
            </a:extLst>
          </p:cNvPr>
          <p:cNvSpPr/>
          <p:nvPr/>
        </p:nvSpPr>
        <p:spPr>
          <a:xfrm>
            <a:off x="0" y="3476831"/>
            <a:ext cx="8915400" cy="3136051"/>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4BAB50"/>
                </a:solidFill>
                <a:latin typeface="Arial" panose="020B0604020202020204" pitchFamily="34" charset="0"/>
                <a:ea typeface="Arial" panose="020B0604020202020204" pitchFamily="34" charset="0"/>
              </a:rPr>
              <a:t> </a:t>
            </a:r>
            <a:r>
              <a:rPr lang="en-US" sz="600" b="0" dirty="0">
                <a:solidFill>
                  <a:srgbClr val="4BAB50"/>
                </a:solidFill>
              </a:rPr>
              <a:t>Allison E Ashley-Koch, Duke University; Gregory E Crawford, Duke University; Melanie E Garrett, Duke University; </a:t>
            </a:r>
            <a:r>
              <a:rPr lang="en-US" sz="600" b="0" dirty="0" err="1">
                <a:solidFill>
                  <a:srgbClr val="4BAB50"/>
                </a:solidFill>
              </a:rPr>
              <a:t>Lingyun</a:t>
            </a:r>
            <a:r>
              <a:rPr lang="en-US" sz="600" b="0" dirty="0">
                <a:solidFill>
                  <a:srgbClr val="4BAB50"/>
                </a:solidFill>
              </a:rPr>
              <a:t> Song, Duke University; </a:t>
            </a:r>
            <a:r>
              <a:rPr lang="en-US" sz="600" b="0" dirty="0" err="1">
                <a:solidFill>
                  <a:srgbClr val="4BAB50"/>
                </a:solidFill>
              </a:rPr>
              <a:t>Alexias</a:t>
            </a:r>
            <a:r>
              <a:rPr lang="en-US" sz="600" b="0" dirty="0">
                <a:solidFill>
                  <a:srgbClr val="4BAB50"/>
                </a:solidFill>
              </a:rPr>
              <a:t> Safi, Duke University; Graham D Johnson, Duke University; Gregory A Wray, Duke University; Timothy E Reddy, Duke University; Fernando S Goes, Johns Hopkins University; Peter </a:t>
            </a:r>
            <a:r>
              <a:rPr lang="en-US" sz="600" b="0" dirty="0" err="1">
                <a:solidFill>
                  <a:srgbClr val="4BAB50"/>
                </a:solidFill>
              </a:rPr>
              <a:t>Zandi</a:t>
            </a:r>
            <a:r>
              <a:rPr lang="en-US" sz="600" b="0" dirty="0">
                <a:solidFill>
                  <a:srgbClr val="4BAB50"/>
                </a:solidFill>
              </a:rPr>
              <a:t>, Johns Hopkins University; Julien </a:t>
            </a:r>
            <a:r>
              <a:rPr lang="en-US" sz="600" b="0" dirty="0" err="1">
                <a:solidFill>
                  <a:srgbClr val="4BAB50"/>
                </a:solidFill>
              </a:rPr>
              <a:t>Bryois</a:t>
            </a:r>
            <a:r>
              <a:rPr lang="en-US" sz="600" b="0" dirty="0">
                <a:solidFill>
                  <a:srgbClr val="4BAB50"/>
                </a:solidFill>
              </a:rPr>
              <a:t>, Karolinska </a:t>
            </a:r>
            <a:r>
              <a:rPr lang="en-US" sz="600" b="0" dirty="0" err="1">
                <a:solidFill>
                  <a:srgbClr val="4BAB50"/>
                </a:solidFill>
              </a:rPr>
              <a:t>Institutet</a:t>
            </a:r>
            <a:r>
              <a:rPr lang="en-US" sz="600" b="0" dirty="0">
                <a:solidFill>
                  <a:srgbClr val="4BAB50"/>
                </a:solidFill>
              </a:rPr>
              <a:t>; Andrew E Jaffe, Lieber Institute for Brain Development; Amanda J Price, Lieber Institute for Brain Development; Nikolay A Ivanov, Lieber Institute for Brain Development; Leonardo </a:t>
            </a:r>
            <a:r>
              <a:rPr lang="en-US" sz="600" b="0" dirty="0" err="1">
                <a:solidFill>
                  <a:srgbClr val="4BAB50"/>
                </a:solidFill>
              </a:rPr>
              <a:t>Collado</a:t>
            </a:r>
            <a:r>
              <a:rPr lang="en-US" sz="600" b="0" dirty="0">
                <a:solidFill>
                  <a:srgbClr val="4BAB5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b="0" dirty="0" err="1">
                <a:solidFill>
                  <a:srgbClr val="4BAB50"/>
                </a:solidFill>
              </a:rPr>
              <a:t>Joo</a:t>
            </a:r>
            <a:r>
              <a:rPr lang="en-US" sz="600" b="0" dirty="0">
                <a:solidFill>
                  <a:srgbClr val="4BAB50"/>
                </a:solidFill>
              </a:rPr>
              <a:t> </a:t>
            </a:r>
            <a:r>
              <a:rPr lang="en-US" sz="600" b="0" dirty="0" err="1">
                <a:solidFill>
                  <a:srgbClr val="4BAB50"/>
                </a:solidFill>
              </a:rPr>
              <a:t>Heon</a:t>
            </a:r>
            <a:r>
              <a:rPr lang="en-US" sz="600" b="0" dirty="0">
                <a:solidFill>
                  <a:srgbClr val="4BAB50"/>
                </a:solidFill>
              </a:rPr>
              <a:t> Shin, Lieber Institute for Brain Development; </a:t>
            </a:r>
            <a:r>
              <a:rPr lang="en-US" sz="600" b="0" dirty="0" err="1">
                <a:solidFill>
                  <a:srgbClr val="4BAB50"/>
                </a:solidFill>
              </a:rPr>
              <a:t>Schahram</a:t>
            </a:r>
            <a:r>
              <a:rPr lang="en-US" sz="600" b="0" dirty="0">
                <a:solidFill>
                  <a:srgbClr val="4BAB50"/>
                </a:solidFill>
              </a:rPr>
              <a:t> </a:t>
            </a:r>
            <a:r>
              <a:rPr lang="en-US" sz="600" b="0" dirty="0" err="1">
                <a:solidFill>
                  <a:srgbClr val="4BAB50"/>
                </a:solidFill>
              </a:rPr>
              <a:t>Akbarian</a:t>
            </a:r>
            <a:r>
              <a:rPr lang="en-US" sz="600" b="0" dirty="0">
                <a:solidFill>
                  <a:srgbClr val="4BAB50"/>
                </a:solidFill>
              </a:rPr>
              <a:t>, Icahn School of Medicine at Mount Sinai; Kiran </a:t>
            </a:r>
            <a:r>
              <a:rPr lang="en-US" sz="600" b="0" dirty="0" err="1">
                <a:solidFill>
                  <a:srgbClr val="4BAB50"/>
                </a:solidFill>
              </a:rPr>
              <a:t>Girdhar</a:t>
            </a:r>
            <a:r>
              <a:rPr lang="en-US" sz="600" b="0" dirty="0">
                <a:solidFill>
                  <a:srgbClr val="4BAB50"/>
                </a:solidFill>
              </a:rPr>
              <a:t>, Icahn School of Medicine at Mount Sinai; Yan Jiang, Icahn School of Medicine at Mount Sinai; </a:t>
            </a:r>
            <a:r>
              <a:rPr lang="en-US" sz="600" b="0" dirty="0" err="1">
                <a:solidFill>
                  <a:srgbClr val="4BAB50"/>
                </a:solidFill>
              </a:rPr>
              <a:t>Marija</a:t>
            </a:r>
            <a:r>
              <a:rPr lang="en-US" sz="600" b="0" dirty="0">
                <a:solidFill>
                  <a:srgbClr val="4BAB50"/>
                </a:solidFill>
              </a:rPr>
              <a:t> </a:t>
            </a:r>
            <a:r>
              <a:rPr lang="en-US" sz="600" b="0" dirty="0" err="1">
                <a:solidFill>
                  <a:srgbClr val="4BAB50"/>
                </a:solidFill>
              </a:rPr>
              <a:t>Kundakovic</a:t>
            </a:r>
            <a:r>
              <a:rPr lang="en-US" sz="600" b="0" dirty="0">
                <a:solidFill>
                  <a:srgbClr val="4BAB50"/>
                </a:solidFill>
              </a:rPr>
              <a:t>, Icahn School of Medicine at Mount Sinai; Leanne Brown, Icahn School of Medicine at Mount Sinai; Bibi S </a:t>
            </a:r>
            <a:r>
              <a:rPr lang="en-US" sz="600" b="0" dirty="0" err="1">
                <a:solidFill>
                  <a:srgbClr val="4BAB50"/>
                </a:solidFill>
              </a:rPr>
              <a:t>Kassim</a:t>
            </a:r>
            <a:r>
              <a:rPr lang="en-US" sz="600" b="0" dirty="0">
                <a:solidFill>
                  <a:srgbClr val="4BAB50"/>
                </a:solidFill>
              </a:rPr>
              <a:t>, Icahn School of Medicine at Mount Sinai; Royce B Park, Icahn School of Medicine at Mount Sinai; Jennifer R Wiseman, Icahn School of Medicine at Mount Sinai; Elizabeth </a:t>
            </a:r>
            <a:r>
              <a:rPr lang="en-US" sz="600" b="0" dirty="0" err="1">
                <a:solidFill>
                  <a:srgbClr val="4BAB50"/>
                </a:solidFill>
              </a:rPr>
              <a:t>Zharovsky</a:t>
            </a:r>
            <a:r>
              <a:rPr lang="en-US" sz="600" b="0" dirty="0">
                <a:solidFill>
                  <a:srgbClr val="4BAB50"/>
                </a:solidFill>
              </a:rPr>
              <a:t>, Icahn School of Medicine at Mount Sinai; Rivka </a:t>
            </a:r>
            <a:r>
              <a:rPr lang="en-US" sz="600" b="0" dirty="0" err="1">
                <a:solidFill>
                  <a:srgbClr val="4BAB50"/>
                </a:solidFill>
              </a:rPr>
              <a:t>Jacobov</a:t>
            </a:r>
            <a:r>
              <a:rPr lang="en-US" sz="600" b="0" dirty="0">
                <a:solidFill>
                  <a:srgbClr val="4BAB50"/>
                </a:solidFill>
              </a:rPr>
              <a:t>, Icahn School of Medicine at Mount Sinai; Olivia </a:t>
            </a:r>
            <a:r>
              <a:rPr lang="en-US" sz="600" b="0" dirty="0" err="1">
                <a:solidFill>
                  <a:srgbClr val="4BAB50"/>
                </a:solidFill>
              </a:rPr>
              <a:t>Devillers</a:t>
            </a:r>
            <a:r>
              <a:rPr lang="en-US" sz="600" b="0" dirty="0">
                <a:solidFill>
                  <a:srgbClr val="4BAB50"/>
                </a:solidFill>
              </a:rPr>
              <a:t>, Icahn School of Medicine at Mount Sinai; Elie </a:t>
            </a:r>
            <a:r>
              <a:rPr lang="en-US" sz="600" b="0" dirty="0" err="1">
                <a:solidFill>
                  <a:srgbClr val="4BAB50"/>
                </a:solidFill>
              </a:rPr>
              <a:t>Flatow</a:t>
            </a:r>
            <a:r>
              <a:rPr lang="en-US" sz="600" b="0" dirty="0">
                <a:solidFill>
                  <a:srgbClr val="4BAB50"/>
                </a:solidFill>
              </a:rPr>
              <a:t>, Icahn School of Medicine at Mount Sinai; Gabriel E Hoffman, Icahn School of Medicine at Mount Sinai; Barbara K </a:t>
            </a:r>
            <a:r>
              <a:rPr lang="en-US" sz="600" b="0" dirty="0" err="1">
                <a:solidFill>
                  <a:srgbClr val="4BAB50"/>
                </a:solidFill>
              </a:rPr>
              <a:t>Lipska</a:t>
            </a:r>
            <a:r>
              <a:rPr lang="en-US" sz="600" b="0" dirty="0">
                <a:solidFill>
                  <a:srgbClr val="4BAB50"/>
                </a:solidFill>
              </a:rPr>
              <a:t>, Human Brain Collection Core, National Institutes of Health, Bethesda, MD; David A Lewis, University of Pittsburgh; </a:t>
            </a:r>
            <a:r>
              <a:rPr lang="en-US" sz="600" b="0" dirty="0" err="1">
                <a:solidFill>
                  <a:srgbClr val="4BAB50"/>
                </a:solidFill>
              </a:rPr>
              <a:t>Vahram</a:t>
            </a:r>
            <a:r>
              <a:rPr lang="en-US" sz="600" b="0" dirty="0">
                <a:solidFill>
                  <a:srgbClr val="4BAB50"/>
                </a:solidFill>
              </a:rPr>
              <a:t> </a:t>
            </a:r>
            <a:r>
              <a:rPr lang="en-US" sz="600" b="0" dirty="0" err="1">
                <a:solidFill>
                  <a:srgbClr val="4BAB50"/>
                </a:solidFill>
              </a:rPr>
              <a:t>Haroutunian</a:t>
            </a:r>
            <a:r>
              <a:rPr lang="en-US" sz="600" b="0" dirty="0">
                <a:solidFill>
                  <a:srgbClr val="4BAB50"/>
                </a:solidFill>
              </a:rPr>
              <a:t>, Icahn School of Medicine at Mount Sinai and James J Peters VA Medical Center; Chang-</a:t>
            </a:r>
            <a:r>
              <a:rPr lang="en-US" sz="600" b="0" dirty="0" err="1">
                <a:solidFill>
                  <a:srgbClr val="4BAB50"/>
                </a:solidFill>
              </a:rPr>
              <a:t>Gyu</a:t>
            </a:r>
            <a:r>
              <a:rPr lang="en-US" sz="600" b="0" dirty="0">
                <a:solidFill>
                  <a:srgbClr val="4BAB50"/>
                </a:solidFill>
              </a:rPr>
              <a:t> Hahn, University of Pennsylvania; Alexander W Charney, Mount Sinai; Stella </a:t>
            </a:r>
            <a:r>
              <a:rPr lang="en-US" sz="600" b="0" dirty="0" err="1">
                <a:solidFill>
                  <a:srgbClr val="4BAB50"/>
                </a:solidFill>
              </a:rPr>
              <a:t>Dracheva</a:t>
            </a:r>
            <a:r>
              <a:rPr lang="en-US" sz="600" b="0" dirty="0">
                <a:solidFill>
                  <a:srgbClr val="4BAB50"/>
                </a:solidFill>
              </a:rPr>
              <a:t>, Mount Sinai; Alexey </a:t>
            </a:r>
            <a:r>
              <a:rPr lang="en-US" sz="600" b="0" dirty="0" err="1">
                <a:solidFill>
                  <a:srgbClr val="4BAB50"/>
                </a:solidFill>
              </a:rPr>
              <a:t>Kozlenkov</a:t>
            </a:r>
            <a:r>
              <a:rPr lang="en-US" sz="600" b="0" dirty="0">
                <a:solidFill>
                  <a:srgbClr val="4BAB50"/>
                </a:solidFill>
              </a:rPr>
              <a:t>, Mount Sinai; Judson Belmont, Icahn School of Medicine at Mount Sinai; Diane </a:t>
            </a:r>
            <a:r>
              <a:rPr lang="en-US" sz="600" b="0" dirty="0" err="1">
                <a:solidFill>
                  <a:srgbClr val="4BAB50"/>
                </a:solidFill>
              </a:rPr>
              <a:t>DelValle</a:t>
            </a:r>
            <a:r>
              <a:rPr lang="en-US" sz="600" b="0" dirty="0">
                <a:solidFill>
                  <a:srgbClr val="4BAB50"/>
                </a:solidFill>
              </a:rPr>
              <a:t>, Icahn School of Medicine at Mount Sinai; Nancy </a:t>
            </a:r>
            <a:r>
              <a:rPr lang="en-US" sz="600" b="0" dirty="0" err="1">
                <a:solidFill>
                  <a:srgbClr val="4BAB50"/>
                </a:solidFill>
              </a:rPr>
              <a:t>Francoeur</a:t>
            </a:r>
            <a:r>
              <a:rPr lang="en-US" sz="600" b="0" dirty="0">
                <a:solidFill>
                  <a:srgbClr val="4BAB50"/>
                </a:solidFill>
              </a:rPr>
              <a:t>, Icahn School of Medicine at Mount Sinai; </a:t>
            </a:r>
            <a:r>
              <a:rPr lang="en-US" sz="600" b="0" dirty="0" err="1">
                <a:solidFill>
                  <a:srgbClr val="4BAB50"/>
                </a:solidFill>
              </a:rPr>
              <a:t>Evi</a:t>
            </a:r>
            <a:r>
              <a:rPr lang="en-US" sz="600" b="0" dirty="0">
                <a:solidFill>
                  <a:srgbClr val="4BAB50"/>
                </a:solidFill>
              </a:rPr>
              <a:t> </a:t>
            </a:r>
            <a:r>
              <a:rPr lang="en-US" sz="600" b="0" dirty="0" err="1">
                <a:solidFill>
                  <a:srgbClr val="4BAB50"/>
                </a:solidFill>
              </a:rPr>
              <a:t>Hadjimichael</a:t>
            </a:r>
            <a:r>
              <a:rPr lang="en-US" sz="600" b="0" dirty="0">
                <a:solidFill>
                  <a:srgbClr val="4BAB50"/>
                </a:solidFill>
              </a:rPr>
              <a:t>, Icahn School of Medicine at Mount Sinai; Dalila Pinto, Icahn School of Medicine at Mount Sinai; Harm van </a:t>
            </a:r>
            <a:r>
              <a:rPr lang="en-US" sz="600" b="0" dirty="0" err="1">
                <a:solidFill>
                  <a:srgbClr val="4BAB50"/>
                </a:solidFill>
              </a:rPr>
              <a:t>Bakel</a:t>
            </a:r>
            <a:r>
              <a:rPr lang="en-US" sz="600" b="0" dirty="0">
                <a:solidFill>
                  <a:srgbClr val="4BAB50"/>
                </a:solidFill>
              </a:rPr>
              <a:t>, Icahn School of Medicine at Mount Sinai; </a:t>
            </a:r>
            <a:r>
              <a:rPr lang="en-US" sz="600" b="0" dirty="0" err="1">
                <a:solidFill>
                  <a:srgbClr val="4BAB50"/>
                </a:solidFill>
              </a:rPr>
              <a:t>Panos</a:t>
            </a:r>
            <a:r>
              <a:rPr lang="en-US" sz="600" b="0" dirty="0">
                <a:solidFill>
                  <a:srgbClr val="4BAB50"/>
                </a:solidFill>
              </a:rPr>
              <a:t> Roussos, Mount Sinai; John F </a:t>
            </a:r>
            <a:r>
              <a:rPr lang="en-US" sz="600" b="0" dirty="0" err="1">
                <a:solidFill>
                  <a:srgbClr val="4BAB50"/>
                </a:solidFill>
              </a:rPr>
              <a:t>Fullard</a:t>
            </a:r>
            <a:r>
              <a:rPr lang="en-US" sz="600" b="0" dirty="0">
                <a:solidFill>
                  <a:srgbClr val="4BAB50"/>
                </a:solidFill>
              </a:rPr>
              <a:t>, Mount Sinai; Jaroslav </a:t>
            </a:r>
            <a:r>
              <a:rPr lang="en-US" sz="600" b="0" dirty="0" err="1">
                <a:solidFill>
                  <a:srgbClr val="4BAB50"/>
                </a:solidFill>
              </a:rPr>
              <a:t>Bendl</a:t>
            </a:r>
            <a:r>
              <a:rPr lang="en-US" sz="600" b="0" dirty="0">
                <a:solidFill>
                  <a:srgbClr val="4BAB50"/>
                </a:solidFill>
              </a:rPr>
              <a:t>, Mount Sinai; Mads E </a:t>
            </a:r>
            <a:r>
              <a:rPr lang="en-US" sz="600" b="0" dirty="0" err="1">
                <a:solidFill>
                  <a:srgbClr val="4BAB50"/>
                </a:solidFill>
              </a:rPr>
              <a:t>Hauberg</a:t>
            </a:r>
            <a:r>
              <a:rPr lang="en-US" sz="600" b="0" dirty="0">
                <a:solidFill>
                  <a:srgbClr val="4BAB50"/>
                </a:solidFill>
              </a:rPr>
              <a:t>, Mount Sinai; Lara M </a:t>
            </a:r>
            <a:r>
              <a:rPr lang="en-US" sz="600" b="0" dirty="0" err="1">
                <a:solidFill>
                  <a:srgbClr val="4BAB50"/>
                </a:solidFill>
              </a:rPr>
              <a:t>Mangravite</a:t>
            </a:r>
            <a:r>
              <a:rPr lang="en-US" sz="600" b="0" dirty="0">
                <a:solidFill>
                  <a:srgbClr val="4BAB50"/>
                </a:solidFill>
              </a:rPr>
              <a:t>, Sage Bionetworks; Mette A Peters, Sage Bionetworks; </a:t>
            </a:r>
            <a:r>
              <a:rPr lang="en-US" sz="600" b="0" dirty="0" err="1">
                <a:solidFill>
                  <a:srgbClr val="4BAB50"/>
                </a:solidFill>
              </a:rPr>
              <a:t>Yooree</a:t>
            </a:r>
            <a:r>
              <a:rPr lang="en-US" sz="600" b="0" dirty="0">
                <a:solidFill>
                  <a:srgbClr val="4BAB50"/>
                </a:solidFill>
              </a:rPr>
              <a:t> </a:t>
            </a:r>
            <a:r>
              <a:rPr lang="en-US" sz="600" b="0" dirty="0" err="1">
                <a:solidFill>
                  <a:srgbClr val="4BAB50"/>
                </a:solidFill>
              </a:rPr>
              <a:t>Chae</a:t>
            </a:r>
            <a:r>
              <a:rPr lang="en-US" sz="600" b="0" dirty="0">
                <a:solidFill>
                  <a:srgbClr val="4BAB50"/>
                </a:solidFill>
              </a:rPr>
              <a:t>, Sage Bionetworks; </a:t>
            </a:r>
            <a:r>
              <a:rPr lang="en-US" sz="600" b="0" dirty="0" err="1">
                <a:solidFill>
                  <a:srgbClr val="4BAB50"/>
                </a:solidFill>
              </a:rPr>
              <a:t>Junmin</a:t>
            </a:r>
            <a:r>
              <a:rPr lang="en-US" sz="600" b="0" dirty="0">
                <a:solidFill>
                  <a:srgbClr val="4BAB50"/>
                </a:solidFill>
              </a:rPr>
              <a:t> Peng, St. Jude Children's Hospital; </a:t>
            </a:r>
            <a:r>
              <a:rPr lang="en-US" sz="600" b="0" dirty="0" err="1">
                <a:solidFill>
                  <a:srgbClr val="4BAB50"/>
                </a:solidFill>
              </a:rPr>
              <a:t>Mingming</a:t>
            </a:r>
            <a:r>
              <a:rPr lang="en-US" sz="600" b="0" dirty="0">
                <a:solidFill>
                  <a:srgbClr val="4BAB50"/>
                </a:solidFill>
              </a:rPr>
              <a:t> </a:t>
            </a:r>
            <a:r>
              <a:rPr lang="en-US" sz="600" b="0" dirty="0" err="1">
                <a:solidFill>
                  <a:srgbClr val="4BAB50"/>
                </a:solidFill>
              </a:rPr>
              <a:t>Niu</a:t>
            </a:r>
            <a:r>
              <a:rPr lang="en-US" sz="600" b="0" dirty="0">
                <a:solidFill>
                  <a:srgbClr val="4BAB50"/>
                </a:solidFill>
              </a:rPr>
              <a:t>, St. Jude Children's Hospital; </a:t>
            </a:r>
            <a:r>
              <a:rPr lang="en-US" sz="600" b="0" dirty="0" err="1">
                <a:solidFill>
                  <a:srgbClr val="4BAB50"/>
                </a:solidFill>
              </a:rPr>
              <a:t>Xusheng</a:t>
            </a:r>
            <a:r>
              <a:rPr lang="en-US" sz="600" b="0" dirty="0">
                <a:solidFill>
                  <a:srgbClr val="4BAB50"/>
                </a:solidFill>
              </a:rPr>
              <a:t> Wang, St. Jude Children's Hospital; Maree J Webster, Stanley Medical Research Institute; Thomas G Beach, Banner Sun Health Research Institute; Chao Chen, Central South University; Yi Jiang, Central South University; </a:t>
            </a:r>
            <a:r>
              <a:rPr lang="en-US" sz="600" b="0" dirty="0" err="1">
                <a:solidFill>
                  <a:srgbClr val="4BAB50"/>
                </a:solidFill>
              </a:rPr>
              <a:t>Rujia</a:t>
            </a:r>
            <a:r>
              <a:rPr lang="en-US" sz="600" b="0" dirty="0">
                <a:solidFill>
                  <a:srgbClr val="4BAB50"/>
                </a:solidFill>
              </a:rPr>
              <a:t> Dai, Central South University; Annie W Shieh, SUNY Upstate Medical University; </a:t>
            </a:r>
            <a:r>
              <a:rPr lang="en-US" sz="600" b="0" dirty="0" err="1">
                <a:solidFill>
                  <a:srgbClr val="4BAB50"/>
                </a:solidFill>
              </a:rPr>
              <a:t>Chunyu</a:t>
            </a:r>
            <a:r>
              <a:rPr lang="en-US" sz="600" b="0" dirty="0">
                <a:solidFill>
                  <a:srgbClr val="4BAB50"/>
                </a:solidFill>
              </a:rPr>
              <a:t> Liu, SUNY Upstate Medical University; Kay S. </a:t>
            </a:r>
            <a:r>
              <a:rPr lang="en-US" sz="600" b="0" dirty="0" err="1">
                <a:solidFill>
                  <a:srgbClr val="4BAB50"/>
                </a:solidFill>
              </a:rPr>
              <a:t>Grennan</a:t>
            </a:r>
            <a:r>
              <a:rPr lang="en-US" sz="600" b="0" dirty="0">
                <a:solidFill>
                  <a:srgbClr val="4BAB50"/>
                </a:solidFill>
              </a:rPr>
              <a:t>, SUNY Upstate Medical University; Yan Xia, SUNY Upstate Medical University/Central South University; </a:t>
            </a:r>
            <a:r>
              <a:rPr lang="en-US" sz="600" b="0" dirty="0" err="1">
                <a:solidFill>
                  <a:srgbClr val="4BAB50"/>
                </a:solidFill>
              </a:rPr>
              <a:t>Ramu</a:t>
            </a:r>
            <a:r>
              <a:rPr lang="en-US" sz="600" b="0" dirty="0">
                <a:solidFill>
                  <a:srgbClr val="4BAB50"/>
                </a:solidFill>
              </a:rPr>
              <a:t> </a:t>
            </a:r>
            <a:r>
              <a:rPr lang="en-US" sz="600" b="0" dirty="0" err="1">
                <a:solidFill>
                  <a:srgbClr val="4BAB50"/>
                </a:solidFill>
              </a:rPr>
              <a:t>Vadukapuram</a:t>
            </a:r>
            <a:r>
              <a:rPr lang="en-US" sz="600" b="0" dirty="0">
                <a:solidFill>
                  <a:srgbClr val="4BAB50"/>
                </a:solidFill>
              </a:rPr>
              <a:t>, SUNY Upstate Medical University; </a:t>
            </a:r>
            <a:r>
              <a:rPr lang="en-US" sz="600" b="0" dirty="0" err="1">
                <a:solidFill>
                  <a:srgbClr val="4BAB50"/>
                </a:solidFill>
              </a:rPr>
              <a:t>Yongjun</a:t>
            </a:r>
            <a:r>
              <a:rPr lang="en-US" sz="600" b="0" dirty="0">
                <a:solidFill>
                  <a:srgbClr val="4BAB50"/>
                </a:solidFill>
              </a:rPr>
              <a:t> Wang, Central South University; Dominic Fitzgerald, The University of Chicago; </a:t>
            </a:r>
            <a:r>
              <a:rPr lang="en-US" sz="600" b="0" dirty="0" err="1">
                <a:solidFill>
                  <a:srgbClr val="4BAB50"/>
                </a:solidFill>
              </a:rPr>
              <a:t>Lijun</a:t>
            </a:r>
            <a:r>
              <a:rPr lang="en-US" sz="600" b="0" dirty="0">
                <a:solidFill>
                  <a:srgbClr val="4BAB50"/>
                </a:solidFill>
              </a:rPr>
              <a:t> Cheng, The University of Chicago; Miguel Brown, The University of Chicago; Mimi Brown, The University of Chicago; Tonya Brunetti, The University of Chicago; Thomas Goodman, The University of Chicago; </a:t>
            </a:r>
            <a:r>
              <a:rPr lang="en-US" sz="600" b="0" dirty="0" err="1">
                <a:solidFill>
                  <a:srgbClr val="4BAB50"/>
                </a:solidFill>
              </a:rPr>
              <a:t>Majd</a:t>
            </a:r>
            <a:r>
              <a:rPr lang="en-US" sz="600" b="0" dirty="0">
                <a:solidFill>
                  <a:srgbClr val="4BAB50"/>
                </a:solidFill>
              </a:rPr>
              <a:t> </a:t>
            </a:r>
            <a:r>
              <a:rPr lang="en-US" sz="600" b="0" dirty="0" err="1">
                <a:solidFill>
                  <a:srgbClr val="4BAB50"/>
                </a:solidFill>
              </a:rPr>
              <a:t>Alsayed</a:t>
            </a:r>
            <a:r>
              <a:rPr lang="en-US" sz="600" b="0" dirty="0">
                <a:solidFill>
                  <a:srgbClr val="4BAB50"/>
                </a:solidFill>
              </a:rPr>
              <a:t>, The University of Chicago; Michael J </a:t>
            </a:r>
            <a:r>
              <a:rPr lang="en-US" sz="600" b="0" dirty="0" err="1">
                <a:solidFill>
                  <a:srgbClr val="4BAB50"/>
                </a:solidFill>
              </a:rPr>
              <a:t>Gandal</a:t>
            </a:r>
            <a:r>
              <a:rPr lang="en-US" sz="600" b="0" dirty="0">
                <a:solidFill>
                  <a:srgbClr val="4BAB50"/>
                </a:solidFill>
              </a:rPr>
              <a:t>, University of California, Los Angeles; Daniel H </a:t>
            </a:r>
            <a:r>
              <a:rPr lang="en-US" sz="600" b="0" dirty="0" err="1">
                <a:solidFill>
                  <a:srgbClr val="4BAB50"/>
                </a:solidFill>
              </a:rPr>
              <a:t>Geschwind</a:t>
            </a:r>
            <a:r>
              <a:rPr lang="en-US" sz="600" b="0" dirty="0">
                <a:solidFill>
                  <a:srgbClr val="4BAB50"/>
                </a:solidFill>
              </a:rPr>
              <a:t>, University of California, Los Angeles; </a:t>
            </a:r>
            <a:r>
              <a:rPr lang="en-US" sz="600" b="0" dirty="0" err="1">
                <a:solidFill>
                  <a:srgbClr val="4BAB50"/>
                </a:solidFill>
              </a:rPr>
              <a:t>Hyejung</a:t>
            </a:r>
            <a:r>
              <a:rPr lang="en-US" sz="600" b="0" dirty="0">
                <a:solidFill>
                  <a:srgbClr val="4BAB50"/>
                </a:solidFill>
              </a:rPr>
              <a:t> Won, University of California, Los Angeles; Damon </a:t>
            </a:r>
            <a:r>
              <a:rPr lang="en-US" sz="600" b="0" dirty="0" err="1">
                <a:solidFill>
                  <a:srgbClr val="4BAB50"/>
                </a:solidFill>
              </a:rPr>
              <a:t>Polioudakis</a:t>
            </a:r>
            <a:r>
              <a:rPr lang="en-US" sz="600" b="0" dirty="0">
                <a:solidFill>
                  <a:srgbClr val="4BAB50"/>
                </a:solidFill>
              </a:rPr>
              <a:t>, University of California, Los Angeles; Brie </a:t>
            </a:r>
            <a:r>
              <a:rPr lang="en-US" sz="600" b="0" dirty="0" err="1">
                <a:solidFill>
                  <a:srgbClr val="4BAB50"/>
                </a:solidFill>
              </a:rPr>
              <a:t>Wamsley</a:t>
            </a:r>
            <a:r>
              <a:rPr lang="en-US" sz="600" b="0" dirty="0">
                <a:solidFill>
                  <a:srgbClr val="4BAB50"/>
                </a:solidFill>
              </a:rPr>
              <a:t>, University of California, Los Angeles; </a:t>
            </a:r>
            <a:r>
              <a:rPr lang="en-US" sz="600" b="0" dirty="0" err="1">
                <a:solidFill>
                  <a:srgbClr val="4BAB50"/>
                </a:solidFill>
              </a:rPr>
              <a:t>Jiani</a:t>
            </a:r>
            <a:r>
              <a:rPr lang="en-US" sz="600" b="0" dirty="0">
                <a:solidFill>
                  <a:srgbClr val="4BAB50"/>
                </a:solidFill>
              </a:rPr>
              <a:t> Yin, University of California, Los Angeles; Tarik </a:t>
            </a:r>
            <a:r>
              <a:rPr lang="en-US" sz="600" b="0" dirty="0" err="1">
                <a:solidFill>
                  <a:srgbClr val="4BAB50"/>
                </a:solidFill>
              </a:rPr>
              <a:t>Hadzic</a:t>
            </a:r>
            <a:r>
              <a:rPr lang="en-US" sz="600" b="0" dirty="0">
                <a:solidFill>
                  <a:srgbClr val="4BAB50"/>
                </a:solidFill>
              </a:rPr>
              <a:t>, University of California, Los Angeles; Luis De La Torre </a:t>
            </a:r>
            <a:r>
              <a:rPr lang="en-US" sz="600" b="0" dirty="0" err="1">
                <a:solidFill>
                  <a:srgbClr val="4BAB50"/>
                </a:solidFill>
              </a:rPr>
              <a:t>Ubieta</a:t>
            </a:r>
            <a:r>
              <a:rPr lang="en-US" sz="600" b="0" dirty="0">
                <a:solidFill>
                  <a:srgbClr val="4BAB50"/>
                </a:solidFill>
              </a:rPr>
              <a:t>, UCLA; </a:t>
            </a:r>
            <a:r>
              <a:rPr lang="en-US" sz="600" b="0" dirty="0" err="1">
                <a:solidFill>
                  <a:srgbClr val="4BAB50"/>
                </a:solidFill>
              </a:rPr>
              <a:t>Vivek</a:t>
            </a:r>
            <a:r>
              <a:rPr lang="en-US" sz="600" b="0" dirty="0">
                <a:solidFill>
                  <a:srgbClr val="4BAB50"/>
                </a:solidFill>
              </a:rPr>
              <a:t> Swarup, University of California, Los Angeles; Stephan J Sanders, University of California, San Francisco; Matthew W State, University of California, San Francisco; Donna M </a:t>
            </a:r>
            <a:r>
              <a:rPr lang="en-US" sz="600" b="0" dirty="0" err="1">
                <a:solidFill>
                  <a:srgbClr val="4BAB50"/>
                </a:solidFill>
              </a:rPr>
              <a:t>Werling</a:t>
            </a:r>
            <a:r>
              <a:rPr lang="en-US" sz="600" b="0" dirty="0">
                <a:solidFill>
                  <a:srgbClr val="4BAB50"/>
                </a:solidFill>
              </a:rPr>
              <a:t>, University of California, San Francisco; Joon-Yong An, University of California, San Francisco; Brooke Sheppard, University of California, San Francisco; A Jeremy </a:t>
            </a:r>
            <a:r>
              <a:rPr lang="en-US" sz="600" b="0" dirty="0" err="1">
                <a:solidFill>
                  <a:srgbClr val="4BAB50"/>
                </a:solidFill>
              </a:rPr>
              <a:t>Willsey</a:t>
            </a:r>
            <a:r>
              <a:rPr lang="en-US" sz="600" b="0" dirty="0">
                <a:solidFill>
                  <a:srgbClr val="4BAB50"/>
                </a:solidFill>
              </a:rPr>
              <a:t>, University of California, San Francisco; Kevin P White, The University of Chicago; Mohana Ray, The University of Chicago; Gina </a:t>
            </a:r>
            <a:r>
              <a:rPr lang="en-US" sz="600" b="0" dirty="0" err="1">
                <a:solidFill>
                  <a:srgbClr val="4BAB50"/>
                </a:solidFill>
              </a:rPr>
              <a:t>Giase</a:t>
            </a:r>
            <a:r>
              <a:rPr lang="en-US" sz="600" b="0" dirty="0">
                <a:solidFill>
                  <a:srgbClr val="4BAB50"/>
                </a:solidFill>
              </a:rPr>
              <a:t>, SUNY Upstate Medical University; Amira </a:t>
            </a:r>
            <a:r>
              <a:rPr lang="en-US" sz="600" b="0" dirty="0" err="1">
                <a:solidFill>
                  <a:srgbClr val="4BAB50"/>
                </a:solidFill>
              </a:rPr>
              <a:t>Kefi</a:t>
            </a:r>
            <a:r>
              <a:rPr lang="en-US" sz="600" b="0" dirty="0">
                <a:solidFill>
                  <a:srgbClr val="4BAB50"/>
                </a:solidFill>
              </a:rPr>
              <a:t>, University of Illinois at Chicago; Eugenio </a:t>
            </a:r>
            <a:r>
              <a:rPr lang="en-US" sz="600" b="0" dirty="0" err="1">
                <a:solidFill>
                  <a:srgbClr val="4BAB50"/>
                </a:solidFill>
              </a:rPr>
              <a:t>Mattei</a:t>
            </a:r>
            <a:r>
              <a:rPr lang="en-US" sz="600" b="0" dirty="0">
                <a:solidFill>
                  <a:srgbClr val="4BAB50"/>
                </a:solidFill>
              </a:rPr>
              <a:t>, University of Massachusetts Medical School; Michael </a:t>
            </a:r>
            <a:r>
              <a:rPr lang="en-US" sz="600" b="0" dirty="0" err="1">
                <a:solidFill>
                  <a:srgbClr val="4BAB50"/>
                </a:solidFill>
              </a:rPr>
              <a:t>Purcaro</a:t>
            </a:r>
            <a:r>
              <a:rPr lang="en-US" sz="600" b="0" dirty="0">
                <a:solidFill>
                  <a:srgbClr val="4BAB50"/>
                </a:solidFill>
              </a:rPr>
              <a:t>, University of Massachusetts Medical School; </a:t>
            </a:r>
            <a:r>
              <a:rPr lang="en-US" sz="600" b="0" dirty="0" err="1">
                <a:solidFill>
                  <a:srgbClr val="4BAB50"/>
                </a:solidFill>
              </a:rPr>
              <a:t>Zhiping</a:t>
            </a:r>
            <a:r>
              <a:rPr lang="en-US" sz="600" b="0" dirty="0">
                <a:solidFill>
                  <a:srgbClr val="4BAB50"/>
                </a:solidFill>
              </a:rPr>
              <a:t> Weng, University of Massachusetts Medical School; Jill Moore, University of Massachusetts Medical School; Henry Pratt, University of Massachusetts Medical School; Jack Huey, University of Massachusetts Medical School; Tyler </a:t>
            </a:r>
            <a:r>
              <a:rPr lang="en-US" sz="600" b="0" dirty="0" err="1">
                <a:solidFill>
                  <a:srgbClr val="4BAB50"/>
                </a:solidFill>
              </a:rPr>
              <a:t>Borrman</a:t>
            </a:r>
            <a:r>
              <a:rPr lang="en-US" sz="600" b="0" dirty="0">
                <a:solidFill>
                  <a:srgbClr val="4BAB50"/>
                </a:solidFill>
              </a:rPr>
              <a:t>, University of Massachusetts Medical School; Patrick F Sullivan, University of North Carolina - Chapel Hill; Paola </a:t>
            </a:r>
            <a:r>
              <a:rPr lang="en-US" sz="600" b="0" dirty="0" err="1">
                <a:solidFill>
                  <a:srgbClr val="4BAB50"/>
                </a:solidFill>
              </a:rPr>
              <a:t>Giusti</a:t>
            </a:r>
            <a:r>
              <a:rPr lang="en-US" sz="600" b="0" dirty="0">
                <a:solidFill>
                  <a:srgbClr val="4BAB50"/>
                </a:solidFill>
              </a:rPr>
              <a:t>-Rodriguez, University of North Carolina - Chapel Hill; </a:t>
            </a:r>
            <a:r>
              <a:rPr lang="en-US" sz="600" b="0" dirty="0" err="1">
                <a:solidFill>
                  <a:srgbClr val="4BAB50"/>
                </a:solidFill>
              </a:rPr>
              <a:t>Yunjung</a:t>
            </a:r>
            <a:r>
              <a:rPr lang="en-US" sz="600" b="0" dirty="0">
                <a:solidFill>
                  <a:srgbClr val="4BAB50"/>
                </a:solidFill>
              </a:rPr>
              <a:t> Kim, University of North Carolina - Chapel Hill; Patrick Sullivan, University of North Carolina - Chapel Hill; </a:t>
            </a:r>
            <a:r>
              <a:rPr lang="en-US" sz="600" b="0" dirty="0" err="1">
                <a:solidFill>
                  <a:srgbClr val="4BAB50"/>
                </a:solidFill>
              </a:rPr>
              <a:t>Jin</a:t>
            </a:r>
            <a:r>
              <a:rPr lang="en-US" sz="600" b="0" dirty="0">
                <a:solidFill>
                  <a:srgbClr val="4BAB50"/>
                </a:solidFill>
              </a:rPr>
              <a:t> </a:t>
            </a:r>
            <a:r>
              <a:rPr lang="en-US" sz="600" b="0" dirty="0" err="1">
                <a:solidFill>
                  <a:srgbClr val="4BAB50"/>
                </a:solidFill>
              </a:rPr>
              <a:t>Szatkiewicz</a:t>
            </a:r>
            <a:r>
              <a:rPr lang="en-US" sz="600" b="0" dirty="0">
                <a:solidFill>
                  <a:srgbClr val="4BAB50"/>
                </a:solidFill>
              </a:rPr>
              <a:t>, University of North Carolina - Chapel Hill; </a:t>
            </a:r>
            <a:r>
              <a:rPr lang="en-US" sz="600" b="0" dirty="0" err="1">
                <a:solidFill>
                  <a:srgbClr val="4BAB50"/>
                </a:solidFill>
              </a:rPr>
              <a:t>Suhn</a:t>
            </a:r>
            <a:r>
              <a:rPr lang="en-US" sz="600" b="0" dirty="0">
                <a:solidFill>
                  <a:srgbClr val="4BAB50"/>
                </a:solidFill>
              </a:rPr>
              <a:t> Kyong </a:t>
            </a:r>
            <a:r>
              <a:rPr lang="en-US" sz="600" b="0" dirty="0" err="1">
                <a:solidFill>
                  <a:srgbClr val="4BAB50"/>
                </a:solidFill>
              </a:rPr>
              <a:t>Rhie</a:t>
            </a:r>
            <a:r>
              <a:rPr lang="en-US" sz="600" b="0" dirty="0">
                <a:solidFill>
                  <a:srgbClr val="4BAB50"/>
                </a:solidFill>
              </a:rPr>
              <a:t>, University of Southern California; </a:t>
            </a:r>
            <a:r>
              <a:rPr lang="en-US" sz="600" b="0" dirty="0" err="1">
                <a:solidFill>
                  <a:srgbClr val="4BAB50"/>
                </a:solidFill>
              </a:rPr>
              <a:t>Christoper</a:t>
            </a:r>
            <a:r>
              <a:rPr lang="en-US" sz="600" b="0" dirty="0">
                <a:solidFill>
                  <a:srgbClr val="4BAB50"/>
                </a:solidFill>
              </a:rPr>
              <a:t> </a:t>
            </a:r>
            <a:r>
              <a:rPr lang="en-US" sz="600" b="0" dirty="0" err="1">
                <a:solidFill>
                  <a:srgbClr val="4BAB50"/>
                </a:solidFill>
              </a:rPr>
              <a:t>Armoskus</a:t>
            </a:r>
            <a:r>
              <a:rPr lang="en-US" sz="600" b="0" dirty="0">
                <a:solidFill>
                  <a:srgbClr val="4BAB50"/>
                </a:solidFill>
              </a:rPr>
              <a:t>, University of Southern California; Adrian Camarena, University of Southern California; Peggy J </a:t>
            </a:r>
            <a:r>
              <a:rPr lang="en-US" sz="600" b="0" dirty="0" err="1">
                <a:solidFill>
                  <a:srgbClr val="4BAB50"/>
                </a:solidFill>
              </a:rPr>
              <a:t>Farnham</a:t>
            </a:r>
            <a:r>
              <a:rPr lang="en-US" sz="600" b="0" dirty="0">
                <a:solidFill>
                  <a:srgbClr val="4BAB50"/>
                </a:solidFill>
              </a:rPr>
              <a:t>, University of Southern California; Valeria N </a:t>
            </a:r>
            <a:r>
              <a:rPr lang="en-US" sz="600" b="0" dirty="0" err="1">
                <a:solidFill>
                  <a:srgbClr val="4BAB50"/>
                </a:solidFill>
              </a:rPr>
              <a:t>Spitsyna</a:t>
            </a:r>
            <a:r>
              <a:rPr lang="en-US" sz="600" b="0" dirty="0">
                <a:solidFill>
                  <a:srgbClr val="4BAB50"/>
                </a:solidFill>
              </a:rPr>
              <a:t>, University of Southern California; Heather Witt, University of Southern California; Shannon Schreiner, University of Southern California; Oleg V </a:t>
            </a:r>
            <a:r>
              <a:rPr lang="en-US" sz="600" b="0" dirty="0" err="1">
                <a:solidFill>
                  <a:srgbClr val="4BAB50"/>
                </a:solidFill>
              </a:rPr>
              <a:t>Evgrafov</a:t>
            </a:r>
            <a:r>
              <a:rPr lang="en-US" sz="600" b="0" dirty="0">
                <a:solidFill>
                  <a:srgbClr val="4BAB50"/>
                </a:solidFill>
              </a:rPr>
              <a:t>, SUNY Downstate Medical Center; James A Knowles, SUNY Downstate Medical Center; Mark Gerstein, Yale University; </a:t>
            </a:r>
            <a:r>
              <a:rPr lang="en-US" sz="600" b="0" dirty="0" err="1">
                <a:solidFill>
                  <a:srgbClr val="4BAB50"/>
                </a:solidFill>
              </a:rPr>
              <a:t>Shuang</a:t>
            </a:r>
            <a:r>
              <a:rPr lang="en-US" sz="600" b="0" dirty="0">
                <a:solidFill>
                  <a:srgbClr val="4BAB50"/>
                </a:solidFill>
              </a:rPr>
              <a:t> Liu, Yale University; Daifeng Wang, Stony Brook University; Fabio C. P. Navarro, Yale University; Jonathan </a:t>
            </a:r>
            <a:r>
              <a:rPr lang="en-US" sz="600" b="0" dirty="0" err="1">
                <a:solidFill>
                  <a:srgbClr val="4BAB50"/>
                </a:solidFill>
              </a:rPr>
              <a:t>Warrell</a:t>
            </a:r>
            <a:r>
              <a:rPr lang="en-US" sz="600" b="0" dirty="0">
                <a:solidFill>
                  <a:srgbClr val="4BAB50"/>
                </a:solidFill>
              </a:rPr>
              <a:t>, Yale University; Declan Clarke, Yale University; Prashant S. Emani, Yale University; </a:t>
            </a:r>
            <a:r>
              <a:rPr lang="en-US" sz="600" b="0" dirty="0" err="1">
                <a:solidFill>
                  <a:srgbClr val="4BAB50"/>
                </a:solidFill>
              </a:rPr>
              <a:t>Mengting</a:t>
            </a:r>
            <a:r>
              <a:rPr lang="en-US" sz="600" b="0" dirty="0">
                <a:solidFill>
                  <a:srgbClr val="4BAB50"/>
                </a:solidFill>
              </a:rPr>
              <a:t> Gu, Yale University; Xu Shi, Yale University; Min Xu, Yale University; Yucheng T. Yang, Yale University; Robert R. Kitchen, Yale University; Gamze </a:t>
            </a:r>
            <a:r>
              <a:rPr lang="en-US" sz="600" b="0" dirty="0" err="1">
                <a:solidFill>
                  <a:srgbClr val="4BAB50"/>
                </a:solidFill>
              </a:rPr>
              <a:t>Gürsoy</a:t>
            </a:r>
            <a:r>
              <a:rPr lang="en-US" sz="600" b="0" dirty="0">
                <a:solidFill>
                  <a:srgbClr val="4BAB50"/>
                </a:solidFill>
              </a:rPr>
              <a:t>, Yale University; Jing Zhang, Yale University; Becky C Carlyle, Yale University; Angus C </a:t>
            </a:r>
            <a:r>
              <a:rPr lang="en-US" sz="600" b="0" dirty="0" err="1">
                <a:solidFill>
                  <a:srgbClr val="4BAB50"/>
                </a:solidFill>
              </a:rPr>
              <a:t>Nairn</a:t>
            </a:r>
            <a:r>
              <a:rPr lang="en-US" sz="600" b="0" dirty="0">
                <a:solidFill>
                  <a:srgbClr val="4BAB50"/>
                </a:solidFill>
              </a:rPr>
              <a:t>, Yale University; </a:t>
            </a:r>
            <a:r>
              <a:rPr lang="en-US" sz="600" b="0" dirty="0" err="1">
                <a:solidFill>
                  <a:srgbClr val="4BAB50"/>
                </a:solidFill>
              </a:rPr>
              <a:t>Mingfeng</a:t>
            </a:r>
            <a:r>
              <a:rPr lang="en-US" sz="600" b="0" dirty="0">
                <a:solidFill>
                  <a:srgbClr val="4BAB50"/>
                </a:solidFill>
              </a:rPr>
              <a:t> Li, Yale University; Sirisha </a:t>
            </a:r>
            <a:r>
              <a:rPr lang="en-US" sz="600" b="0" dirty="0" err="1">
                <a:solidFill>
                  <a:srgbClr val="4BAB50"/>
                </a:solidFill>
              </a:rPr>
              <a:t>Pochareddy</a:t>
            </a:r>
            <a:r>
              <a:rPr lang="en-US" sz="600" b="0" dirty="0">
                <a:solidFill>
                  <a:srgbClr val="4BAB50"/>
                </a:solidFill>
              </a:rPr>
              <a:t>, Yale University; </a:t>
            </a:r>
            <a:r>
              <a:rPr lang="en-US" sz="600" b="0" dirty="0" err="1">
                <a:solidFill>
                  <a:srgbClr val="4BAB50"/>
                </a:solidFill>
              </a:rPr>
              <a:t>Nenad</a:t>
            </a:r>
            <a:r>
              <a:rPr lang="en-US" sz="600" b="0" dirty="0">
                <a:solidFill>
                  <a:srgbClr val="4BAB50"/>
                </a:solidFill>
              </a:rPr>
              <a:t> </a:t>
            </a:r>
            <a:r>
              <a:rPr lang="en-US" sz="600" b="0" dirty="0" err="1">
                <a:solidFill>
                  <a:srgbClr val="4BAB50"/>
                </a:solidFill>
              </a:rPr>
              <a:t>Sestan</a:t>
            </a:r>
            <a:r>
              <a:rPr lang="en-US" sz="600" b="0" dirty="0">
                <a:solidFill>
                  <a:srgbClr val="4BAB50"/>
                </a:solidFill>
              </a:rPr>
              <a:t>, Yale University; Mario </a:t>
            </a:r>
            <a:r>
              <a:rPr lang="en-US" sz="600" b="0" dirty="0" err="1">
                <a:solidFill>
                  <a:srgbClr val="4BAB50"/>
                </a:solidFill>
              </a:rPr>
              <a:t>Skarica</a:t>
            </a:r>
            <a:r>
              <a:rPr lang="en-US" sz="600" b="0" dirty="0">
                <a:solidFill>
                  <a:srgbClr val="4BAB50"/>
                </a:solidFill>
              </a:rPr>
              <a:t>, Yale University; Zhen Li, Yale University; Andre M.M. Sousa, Yale University; Gabriel </a:t>
            </a:r>
            <a:r>
              <a:rPr lang="en-US" sz="600" b="0" dirty="0" err="1">
                <a:solidFill>
                  <a:srgbClr val="4BAB50"/>
                </a:solidFill>
              </a:rPr>
              <a:t>Santpere</a:t>
            </a:r>
            <a:r>
              <a:rPr lang="en-US" sz="600" b="0" dirty="0">
                <a:solidFill>
                  <a:srgbClr val="4BAB50"/>
                </a:solidFill>
              </a:rPr>
              <a:t>, Yale University; </a:t>
            </a:r>
            <a:r>
              <a:rPr lang="en-US" sz="600" b="0" dirty="0" err="1">
                <a:solidFill>
                  <a:srgbClr val="4BAB50"/>
                </a:solidFill>
              </a:rPr>
              <a:t>Jinmyung</a:t>
            </a:r>
            <a:r>
              <a:rPr lang="en-US" sz="600" b="0" dirty="0">
                <a:solidFill>
                  <a:srgbClr val="4BAB50"/>
                </a:solidFill>
              </a:rPr>
              <a:t> Choi, Yale University; Ying Zhu, Yale University; </a:t>
            </a:r>
            <a:r>
              <a:rPr lang="en-US" sz="600" b="0" dirty="0" err="1">
                <a:solidFill>
                  <a:srgbClr val="4BAB50"/>
                </a:solidFill>
              </a:rPr>
              <a:t>Tianliuyun</a:t>
            </a:r>
            <a:r>
              <a:rPr lang="en-US" sz="600" b="0" dirty="0">
                <a:solidFill>
                  <a:srgbClr val="4BAB50"/>
                </a:solidFill>
              </a:rPr>
              <a:t> Gao, Yale University; Daniel J Miller, Yale University; Adriana </a:t>
            </a:r>
            <a:r>
              <a:rPr lang="en-US" sz="600" b="0" dirty="0" err="1">
                <a:solidFill>
                  <a:srgbClr val="4BAB50"/>
                </a:solidFill>
              </a:rPr>
              <a:t>Cherskov</a:t>
            </a:r>
            <a:r>
              <a:rPr lang="en-US" sz="600" b="0" dirty="0">
                <a:solidFill>
                  <a:srgbClr val="4BAB50"/>
                </a:solidFill>
              </a:rPr>
              <a:t>, Yale University; Mo Yang, Yale University; Anahita </a:t>
            </a:r>
            <a:r>
              <a:rPr lang="en-US" sz="600" b="0" dirty="0" err="1">
                <a:solidFill>
                  <a:srgbClr val="4BAB50"/>
                </a:solidFill>
              </a:rPr>
              <a:t>Amiri</a:t>
            </a:r>
            <a:r>
              <a:rPr lang="en-US" sz="600" b="0" dirty="0">
                <a:solidFill>
                  <a:srgbClr val="4BAB50"/>
                </a:solidFill>
              </a:rPr>
              <a:t>, Yale University; </a:t>
            </a:r>
            <a:r>
              <a:rPr lang="en-US" sz="600" b="0" dirty="0" err="1">
                <a:solidFill>
                  <a:srgbClr val="4BAB50"/>
                </a:solidFill>
              </a:rPr>
              <a:t>Gianfilippo</a:t>
            </a:r>
            <a:r>
              <a:rPr lang="en-US" sz="600" b="0" dirty="0">
                <a:solidFill>
                  <a:srgbClr val="4BAB50"/>
                </a:solidFill>
              </a:rPr>
              <a:t> Coppola, Yale University; Jessica </a:t>
            </a:r>
            <a:r>
              <a:rPr lang="en-US" sz="600" b="0" dirty="0" err="1">
                <a:solidFill>
                  <a:srgbClr val="4BAB50"/>
                </a:solidFill>
              </a:rPr>
              <a:t>Mariani</a:t>
            </a:r>
            <a:r>
              <a:rPr lang="en-US" sz="600" b="0" dirty="0">
                <a:solidFill>
                  <a:srgbClr val="4BAB50"/>
                </a:solidFill>
              </a:rPr>
              <a:t>, Yale University; Soraya Scuderi, Yale University; Anna </a:t>
            </a:r>
            <a:r>
              <a:rPr lang="en-US" sz="600" b="0" dirty="0" err="1">
                <a:solidFill>
                  <a:srgbClr val="4BAB50"/>
                </a:solidFill>
              </a:rPr>
              <a:t>Szekely</a:t>
            </a:r>
            <a:r>
              <a:rPr lang="en-US" sz="600" b="0" dirty="0">
                <a:solidFill>
                  <a:srgbClr val="4BAB50"/>
                </a:solidFill>
              </a:rPr>
              <a:t>, Yale University; Flora M </a:t>
            </a:r>
            <a:r>
              <a:rPr lang="en-US" sz="600" b="0" dirty="0" err="1">
                <a:solidFill>
                  <a:srgbClr val="4BAB50"/>
                </a:solidFill>
              </a:rPr>
              <a:t>Vaccarino</a:t>
            </a:r>
            <a:r>
              <a:rPr lang="en-US" sz="600" b="0" dirty="0">
                <a:solidFill>
                  <a:srgbClr val="4BAB50"/>
                </a:solidFill>
              </a:rPr>
              <a:t>, Yale University; </a:t>
            </a:r>
            <a:r>
              <a:rPr lang="en-US" sz="600" b="0" dirty="0" err="1">
                <a:solidFill>
                  <a:srgbClr val="4BAB50"/>
                </a:solidFill>
              </a:rPr>
              <a:t>Feinan</a:t>
            </a:r>
            <a:r>
              <a:rPr lang="en-US" sz="600" b="0" dirty="0">
                <a:solidFill>
                  <a:srgbClr val="4BAB50"/>
                </a:solidFill>
              </a:rPr>
              <a:t> Wu, Yale University; Sherman Weissman, Yale University; </a:t>
            </a:r>
            <a:r>
              <a:rPr lang="en-US" sz="600" b="0" dirty="0" err="1">
                <a:solidFill>
                  <a:srgbClr val="4BAB50"/>
                </a:solidFill>
              </a:rPr>
              <a:t>Tanmoy</a:t>
            </a:r>
            <a:r>
              <a:rPr lang="en-US" sz="600" b="0" dirty="0">
                <a:solidFill>
                  <a:srgbClr val="4BAB50"/>
                </a:solidFill>
              </a:rPr>
              <a:t> </a:t>
            </a:r>
            <a:r>
              <a:rPr lang="en-US" sz="600" b="0" dirty="0" err="1">
                <a:solidFill>
                  <a:srgbClr val="4BAB50"/>
                </a:solidFill>
              </a:rPr>
              <a:t>Roychowdhury</a:t>
            </a:r>
            <a:r>
              <a:rPr lang="en-US" sz="600" b="0" dirty="0">
                <a:solidFill>
                  <a:srgbClr val="4BAB50"/>
                </a:solidFill>
              </a:rPr>
              <a:t>, Mayo Clinic Rochester; </a:t>
            </a:r>
            <a:r>
              <a:rPr lang="en-US" sz="600" b="0" dirty="0" err="1">
                <a:solidFill>
                  <a:srgbClr val="4BAB50"/>
                </a:solidFill>
              </a:rPr>
              <a:t>Alexej</a:t>
            </a:r>
            <a:r>
              <a:rPr lang="en-US" sz="600" b="0" dirty="0">
                <a:solidFill>
                  <a:srgbClr val="4BAB50"/>
                </a:solidFill>
              </a:rPr>
              <a:t> </a:t>
            </a:r>
            <a:r>
              <a:rPr lang="en-US" sz="600" b="0" dirty="0" err="1">
                <a:solidFill>
                  <a:srgbClr val="4BAB50"/>
                </a:solidFill>
              </a:rPr>
              <a:t>Abyzov</a:t>
            </a:r>
            <a:r>
              <a:rPr lang="en-US" sz="600" b="0" dirty="0">
                <a:solidFill>
                  <a:srgbClr val="4BAB50"/>
                </a:solidFill>
              </a:rPr>
              <a:t>, Mayo Clinic Rochester;</a:t>
            </a:r>
            <a:r>
              <a:rPr lang="en-US" sz="600" b="0" dirty="0">
                <a:solidFill>
                  <a:srgbClr val="4BAB5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id="{61DC0667-85A2-AB46-9AA5-B641EAFFB362}"/>
              </a:ext>
            </a:extLst>
          </p:cNvPr>
          <p:cNvSpPr/>
          <p:nvPr/>
        </p:nvSpPr>
        <p:spPr>
          <a:xfrm>
            <a:off x="2635396" y="132595"/>
            <a:ext cx="6508605" cy="2843086"/>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ea typeface="Arial" panose="020B0604020202020204" pitchFamily="34" charset="0"/>
              </a:rPr>
              <a:t>“Adult Capstone” Team </a:t>
            </a:r>
            <a:r>
              <a:rPr lang="mr-IN" sz="1600" dirty="0">
                <a:solidFill>
                  <a:srgbClr val="000000"/>
                </a:solidFill>
                <a:latin typeface="Arial" panose="020B0604020202020204" pitchFamily="34" charset="0"/>
                <a:ea typeface="Arial" panose="020B0604020202020204" pitchFamily="34" charset="0"/>
              </a:rPr>
              <a:t>–</a:t>
            </a:r>
            <a:r>
              <a:rPr lang="en-US" sz="1600" dirty="0">
                <a:solidFill>
                  <a:srgbClr val="000000"/>
                </a:solidFill>
                <a:latin typeface="Arial" panose="020B0604020202020204" pitchFamily="34" charset="0"/>
                <a:ea typeface="Arial" panose="020B0604020202020204" pitchFamily="34" charset="0"/>
              </a:rPr>
              <a:t> 1 of 3 capstones</a:t>
            </a:r>
          </a:p>
          <a:p>
            <a:pPr>
              <a:lnSpc>
                <a:spcPct val="115000"/>
              </a:lnSpc>
            </a:pPr>
            <a:endParaRPr lang="en-US" sz="900" dirty="0">
              <a:solidFill>
                <a:srgbClr val="000000"/>
              </a:solidFill>
              <a:latin typeface="Arial" panose="020B0604020202020204" pitchFamily="34" charset="0"/>
              <a:ea typeface="Arial" panose="020B0604020202020204" pitchFamily="34" charset="0"/>
            </a:endParaRPr>
          </a:p>
          <a:p>
            <a:r>
              <a:rPr lang="en-US" sz="1800" dirty="0">
                <a:solidFill>
                  <a:srgbClr val="C00000"/>
                </a:solidFill>
              </a:rPr>
              <a:t>Daifeng 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sz="1600" dirty="0" err="1">
                <a:solidFill>
                  <a:srgbClr val="002060"/>
                </a:solidFill>
              </a:rPr>
              <a:t>Nenad</a:t>
            </a:r>
            <a:r>
              <a:rPr lang="en-US" sz="1600" dirty="0">
                <a:solidFill>
                  <a:srgbClr val="002060"/>
                </a:solidFill>
              </a:rPr>
              <a:t> </a:t>
            </a:r>
            <a:r>
              <a:rPr lang="en-US" sz="1600" dirty="0" err="1">
                <a:solidFill>
                  <a:srgbClr val="002060"/>
                </a:solidFill>
              </a:rPr>
              <a:t>Sestan</a:t>
            </a:r>
            <a:r>
              <a:rPr lang="en-US" sz="1600" dirty="0">
                <a:solidFill>
                  <a:srgbClr val="002060"/>
                </a:solidFill>
              </a:rPr>
              <a:t>, </a:t>
            </a: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a:t>
            </a:r>
            <a:endParaRPr lang="en-US" sz="1600" dirty="0">
              <a:solidFill>
                <a:srgbClr val="C00000"/>
              </a:solidFill>
            </a:endParaRPr>
          </a:p>
        </p:txBody>
      </p:sp>
      <p:sp>
        <p:nvSpPr>
          <p:cNvPr id="8" name="Rectangle 7">
            <a:extLst>
              <a:ext uri="{FF2B5EF4-FFF2-40B4-BE49-F238E27FC236}">
                <a16:creationId xmlns:a16="http://schemas.microsoft.com/office/drawing/2014/main" id="{9FDFC7A3-04E5-7346-9BE8-C5B910A5CBDA}"/>
              </a:ext>
            </a:extLst>
          </p:cNvPr>
          <p:cNvSpPr/>
          <p:nvPr/>
        </p:nvSpPr>
        <p:spPr>
          <a:xfrm>
            <a:off x="2658599" y="2946868"/>
            <a:ext cx="3162706" cy="553998"/>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
        <p:nvSpPr>
          <p:cNvPr id="4" name="Rectangle 3">
            <a:extLst>
              <a:ext uri="{FF2B5EF4-FFF2-40B4-BE49-F238E27FC236}">
                <a16:creationId xmlns:a16="http://schemas.microsoft.com/office/drawing/2014/main" id="{C486B987-EF7C-C546-A792-B1C5DCC35A91}"/>
              </a:ext>
            </a:extLst>
          </p:cNvPr>
          <p:cNvSpPr/>
          <p:nvPr/>
        </p:nvSpPr>
        <p:spPr>
          <a:xfrm>
            <a:off x="5874346" y="3135434"/>
            <a:ext cx="3211135" cy="369332"/>
          </a:xfrm>
          <a:prstGeom prst="rect">
            <a:avLst/>
          </a:prstGeom>
        </p:spPr>
        <p:txBody>
          <a:bodyPr wrap="none">
            <a:spAutoFit/>
          </a:bodyPr>
          <a:lstStyle/>
          <a:p>
            <a:r>
              <a:rPr lang="en-US" sz="1800" dirty="0">
                <a:solidFill>
                  <a:srgbClr val="000000"/>
                </a:solidFill>
              </a:rPr>
              <a:t>Resource.</a:t>
            </a:r>
            <a:r>
              <a:rPr lang="en" sz="1800" dirty="0" err="1">
                <a:solidFill>
                  <a:srgbClr val="000000"/>
                </a:solidFill>
              </a:rPr>
              <a:t>psychencode.org</a:t>
            </a:r>
            <a:endParaRPr lang="en-US" sz="1800" dirty="0">
              <a:solidFill>
                <a:srgbClr val="000000"/>
              </a:solidFill>
            </a:endParaRPr>
          </a:p>
        </p:txBody>
      </p:sp>
    </p:spTree>
    <p:extLst>
      <p:ext uri="{BB962C8B-B14F-4D97-AF65-F5344CB8AC3E}">
        <p14:creationId xmlns:p14="http://schemas.microsoft.com/office/powerpoint/2010/main" val="9787387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365A-CF6E-3941-850C-D71FD2C1278C}"/>
              </a:ext>
            </a:extLst>
          </p:cNvPr>
          <p:cNvSpPr>
            <a:spLocks noGrp="1"/>
          </p:cNvSpPr>
          <p:nvPr>
            <p:ph type="title"/>
          </p:nvPr>
        </p:nvSpPr>
        <p:spPr>
          <a:xfrm>
            <a:off x="685800" y="238125"/>
            <a:ext cx="2608243" cy="1143000"/>
          </a:xfrm>
        </p:spPr>
        <p:txBody>
          <a:bodyPr/>
          <a:lstStyle/>
          <a:p>
            <a:r>
              <a:rPr lang="en-US" dirty="0"/>
              <a:t>2018 </a:t>
            </a:r>
            <a:r>
              <a:rPr lang="en-US" dirty="0" err="1"/>
              <a:t>PsychENCODE</a:t>
            </a:r>
            <a:r>
              <a:rPr lang="en-US" dirty="0"/>
              <a:t> </a:t>
            </a:r>
            <a:br>
              <a:rPr lang="en-US" dirty="0"/>
            </a:br>
            <a:r>
              <a:rPr lang="en-US" dirty="0"/>
              <a:t>“Rollout”</a:t>
            </a:r>
          </a:p>
        </p:txBody>
      </p:sp>
      <p:sp>
        <p:nvSpPr>
          <p:cNvPr id="3" name="Content Placeholder 2">
            <a:extLst>
              <a:ext uri="{FF2B5EF4-FFF2-40B4-BE49-F238E27FC236}">
                <a16:creationId xmlns:a16="http://schemas.microsoft.com/office/drawing/2014/main" id="{7F6BE66F-16D5-A047-8D76-F9D5A8729DAC}"/>
              </a:ext>
            </a:extLst>
          </p:cNvPr>
          <p:cNvSpPr>
            <a:spLocks noGrp="1"/>
          </p:cNvSpPr>
          <p:nvPr>
            <p:ph idx="1"/>
          </p:nvPr>
        </p:nvSpPr>
        <p:spPr/>
        <p:txBody>
          <a:bodyPr/>
          <a:lstStyle/>
          <a:p>
            <a:endParaRPr lang="en-US" dirty="0"/>
          </a:p>
        </p:txBody>
      </p:sp>
      <p:pic>
        <p:nvPicPr>
          <p:cNvPr id="5" name="Picture 3">
            <a:extLst>
              <a:ext uri="{FF2B5EF4-FFF2-40B4-BE49-F238E27FC236}">
                <a16:creationId xmlns:a16="http://schemas.microsoft.com/office/drawing/2014/main" id="{507744BA-96CA-F141-B209-822749134C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279" y="1517454"/>
            <a:ext cx="2608243" cy="331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4867F43-C7A6-5D43-9D40-9C56ABC395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7" y="4887583"/>
            <a:ext cx="1449585" cy="18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CB61ACB-164A-4C47-BEE8-9C0ACF9C7EC5}"/>
              </a:ext>
            </a:extLst>
          </p:cNvPr>
          <p:cNvPicPr>
            <a:picLocks noChangeAspect="1"/>
          </p:cNvPicPr>
          <p:nvPr/>
        </p:nvPicPr>
        <p:blipFill>
          <a:blip r:embed="rId4"/>
          <a:stretch>
            <a:fillRect/>
          </a:stretch>
        </p:blipFill>
        <p:spPr>
          <a:xfrm>
            <a:off x="4346641" y="255163"/>
            <a:ext cx="4264226" cy="2743228"/>
          </a:xfrm>
          <a:prstGeom prst="rect">
            <a:avLst/>
          </a:prstGeom>
          <a:ln w="38100">
            <a:solidFill>
              <a:schemeClr val="tx1"/>
            </a:solidFill>
          </a:ln>
        </p:spPr>
      </p:pic>
      <p:sp>
        <p:nvSpPr>
          <p:cNvPr id="9" name="Right Arrow 8">
            <a:extLst>
              <a:ext uri="{FF2B5EF4-FFF2-40B4-BE49-F238E27FC236}">
                <a16:creationId xmlns:a16="http://schemas.microsoft.com/office/drawing/2014/main" id="{0393A58C-B065-DB4B-843A-2B92628868EB}"/>
              </a:ext>
            </a:extLst>
          </p:cNvPr>
          <p:cNvSpPr/>
          <p:nvPr/>
        </p:nvSpPr>
        <p:spPr bwMode="auto">
          <a:xfrm rot="19435648">
            <a:off x="3650137" y="3043192"/>
            <a:ext cx="440675" cy="218534"/>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7162110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2017.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365A-CF6E-3941-850C-D71FD2C1278C}"/>
              </a:ext>
            </a:extLst>
          </p:cNvPr>
          <p:cNvSpPr>
            <a:spLocks noGrp="1"/>
          </p:cNvSpPr>
          <p:nvPr>
            <p:ph type="title"/>
          </p:nvPr>
        </p:nvSpPr>
        <p:spPr>
          <a:xfrm>
            <a:off x="685800" y="238125"/>
            <a:ext cx="2608243" cy="1143000"/>
          </a:xfrm>
        </p:spPr>
        <p:txBody>
          <a:bodyPr/>
          <a:lstStyle/>
          <a:p>
            <a:r>
              <a:rPr lang="en-US" dirty="0"/>
              <a:t>2018 </a:t>
            </a:r>
            <a:r>
              <a:rPr lang="en-US" dirty="0" err="1"/>
              <a:t>PsychENCODE</a:t>
            </a:r>
            <a:r>
              <a:rPr lang="en-US" dirty="0"/>
              <a:t> </a:t>
            </a:r>
            <a:br>
              <a:rPr lang="en-US" dirty="0"/>
            </a:br>
            <a:r>
              <a:rPr lang="en-US" dirty="0"/>
              <a:t>“Rollout”</a:t>
            </a:r>
          </a:p>
        </p:txBody>
      </p:sp>
      <p:sp>
        <p:nvSpPr>
          <p:cNvPr id="3" name="Content Placeholder 2">
            <a:extLst>
              <a:ext uri="{FF2B5EF4-FFF2-40B4-BE49-F238E27FC236}">
                <a16:creationId xmlns:a16="http://schemas.microsoft.com/office/drawing/2014/main" id="{7F6BE66F-16D5-A047-8D76-F9D5A8729DAC}"/>
              </a:ext>
            </a:extLst>
          </p:cNvPr>
          <p:cNvSpPr>
            <a:spLocks noGrp="1"/>
          </p:cNvSpPr>
          <p:nvPr>
            <p:ph idx="1"/>
          </p:nvPr>
        </p:nvSpPr>
        <p:spPr/>
        <p:txBody>
          <a:bodyPr/>
          <a:lstStyle/>
          <a:p>
            <a:endParaRPr lang="en-US" dirty="0"/>
          </a:p>
        </p:txBody>
      </p:sp>
      <p:pic>
        <p:nvPicPr>
          <p:cNvPr id="5" name="Picture 3">
            <a:extLst>
              <a:ext uri="{FF2B5EF4-FFF2-40B4-BE49-F238E27FC236}">
                <a16:creationId xmlns:a16="http://schemas.microsoft.com/office/drawing/2014/main" id="{507744BA-96CA-F141-B209-822749134C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279" y="1517454"/>
            <a:ext cx="2608243" cy="331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4867F43-C7A6-5D43-9D40-9C56ABC395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7" y="4887583"/>
            <a:ext cx="1449585" cy="18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47A881D6-5013-3B41-B85D-84C4FC813EB5}"/>
              </a:ext>
            </a:extLst>
          </p:cNvPr>
          <p:cNvPicPr>
            <a:picLocks noChangeAspect="1"/>
          </p:cNvPicPr>
          <p:nvPr/>
        </p:nvPicPr>
        <p:blipFill>
          <a:blip r:embed="rId4"/>
          <a:stretch>
            <a:fillRect/>
          </a:stretch>
        </p:blipFill>
        <p:spPr bwMode="auto">
          <a:xfrm>
            <a:off x="4344570" y="3370513"/>
            <a:ext cx="4268369" cy="3201277"/>
          </a:xfrm>
          <a:prstGeom prst="rect">
            <a:avLst/>
          </a:prstGeom>
          <a:noFill/>
          <a:ln w="38100">
            <a:solidFill>
              <a:schemeClr val="tx1"/>
            </a:solid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CCB61ACB-164A-4C47-BEE8-9C0ACF9C7EC5}"/>
              </a:ext>
            </a:extLst>
          </p:cNvPr>
          <p:cNvPicPr>
            <a:picLocks noChangeAspect="1"/>
          </p:cNvPicPr>
          <p:nvPr/>
        </p:nvPicPr>
        <p:blipFill>
          <a:blip r:embed="rId5"/>
          <a:stretch>
            <a:fillRect/>
          </a:stretch>
        </p:blipFill>
        <p:spPr>
          <a:xfrm>
            <a:off x="4346641" y="255163"/>
            <a:ext cx="4264226" cy="2743228"/>
          </a:xfrm>
          <a:prstGeom prst="rect">
            <a:avLst/>
          </a:prstGeom>
          <a:ln w="38100">
            <a:solidFill>
              <a:schemeClr val="tx1"/>
            </a:solidFill>
          </a:ln>
        </p:spPr>
      </p:pic>
      <p:sp>
        <p:nvSpPr>
          <p:cNvPr id="9" name="Right Arrow 8">
            <a:extLst>
              <a:ext uri="{FF2B5EF4-FFF2-40B4-BE49-F238E27FC236}">
                <a16:creationId xmlns:a16="http://schemas.microsoft.com/office/drawing/2014/main" id="{0393A58C-B065-DB4B-843A-2B92628868EB}"/>
              </a:ext>
            </a:extLst>
          </p:cNvPr>
          <p:cNvSpPr/>
          <p:nvPr/>
        </p:nvSpPr>
        <p:spPr bwMode="auto">
          <a:xfrm rot="19435648">
            <a:off x="3650137" y="3043192"/>
            <a:ext cx="440675" cy="218534"/>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0" name="Right Arrow 9">
            <a:extLst>
              <a:ext uri="{FF2B5EF4-FFF2-40B4-BE49-F238E27FC236}">
                <a16:creationId xmlns:a16="http://schemas.microsoft.com/office/drawing/2014/main" id="{345EEAF6-ADC2-C34F-9381-53F7C1304EA7}"/>
              </a:ext>
            </a:extLst>
          </p:cNvPr>
          <p:cNvSpPr/>
          <p:nvPr/>
        </p:nvSpPr>
        <p:spPr bwMode="auto">
          <a:xfrm rot="1803639">
            <a:off x="3652208" y="3401694"/>
            <a:ext cx="440675" cy="218534"/>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4" name="TextBox 3">
            <a:extLst>
              <a:ext uri="{FF2B5EF4-FFF2-40B4-BE49-F238E27FC236}">
                <a16:creationId xmlns:a16="http://schemas.microsoft.com/office/drawing/2014/main" id="{2C6319B8-93D0-D241-8C89-0D1375E79640}"/>
              </a:ext>
            </a:extLst>
          </p:cNvPr>
          <p:cNvSpPr txBox="1"/>
          <p:nvPr/>
        </p:nvSpPr>
        <p:spPr>
          <a:xfrm rot="16200000" flipH="1">
            <a:off x="7325904" y="376861"/>
            <a:ext cx="3278521" cy="276999"/>
          </a:xfrm>
          <a:prstGeom prst="rect">
            <a:avLst/>
          </a:prstGeom>
          <a:noFill/>
        </p:spPr>
        <p:txBody>
          <a:bodyPr wrap="square" rtlCol="0">
            <a:spAutoFit/>
          </a:bodyPr>
          <a:lstStyle/>
          <a:p>
            <a:r>
              <a:rPr lang="en-US" dirty="0">
                <a:solidFill>
                  <a:schemeClr val="bg1">
                    <a:lumMod val="50000"/>
                  </a:schemeClr>
                </a:solidFill>
              </a:rPr>
              <a:t>[School pic from D Wang]</a:t>
            </a:r>
          </a:p>
        </p:txBody>
      </p:sp>
    </p:spTree>
    <p:extLst>
      <p:ext uri="{BB962C8B-B14F-4D97-AF65-F5344CB8AC3E}">
        <p14:creationId xmlns:p14="http://schemas.microsoft.com/office/powerpoint/2010/main" val="11264430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ea typeface="ＭＳ Ｐゴシック" charset="-128"/>
              </a:rPr>
              <a:t>Construction of an </a:t>
            </a:r>
            <a:r>
              <a:rPr lang="en-US" altLang="en-US" sz="2000" b="1" u="sng" dirty="0">
                <a:ea typeface="ＭＳ Ｐゴシック" charset="-128"/>
              </a:rPr>
              <a:t>adult brain resource</a:t>
            </a:r>
            <a:r>
              <a:rPr lang="en-US" altLang="en-US" sz="2000" dirty="0">
                <a:ea typeface="ＭＳ Ｐゴシック" charset="-128"/>
              </a:rPr>
              <a:t> with 1866 individuals, </a:t>
            </a:r>
            <a:br>
              <a:rPr lang="en-US" altLang="en-US" sz="2000" dirty="0">
                <a:ea typeface="ＭＳ Ｐゴシック" charset="-128"/>
              </a:rPr>
            </a:br>
            <a:r>
              <a:rPr lang="en-US" altLang="en-US" sz="2000" dirty="0">
                <a:ea typeface="ＭＳ Ｐゴシック" charset="-128"/>
              </a:rPr>
              <a:t>via data set fusion and uniform processing</a:t>
            </a:r>
          </a:p>
          <a:p>
            <a:r>
              <a:rPr lang="en-US" altLang="en-US" sz="2000" dirty="0">
                <a:ea typeface="ＭＳ Ｐゴシック" charset="-128"/>
              </a:rPr>
              <a:t>Using the changing proportions of cell types </a:t>
            </a:r>
            <a:br>
              <a:rPr lang="en-US" altLang="en-US" sz="2000" dirty="0">
                <a:ea typeface="ＭＳ Ｐゴシック" charset="-128"/>
              </a:rPr>
            </a:br>
            <a:r>
              <a:rPr lang="en-US" altLang="en-US" sz="2000" dirty="0">
                <a:ea typeface="ＭＳ Ｐゴシック" charset="-128"/>
              </a:rPr>
              <a:t>(via </a:t>
            </a:r>
            <a:r>
              <a:rPr lang="en-US" altLang="en-US" sz="2000" b="1" u="sng" dirty="0">
                <a:ea typeface="ＭＳ Ｐゴシック" charset="-128"/>
              </a:rPr>
              <a:t>single-cell deconvolution</a:t>
            </a:r>
            <a:r>
              <a:rPr lang="en-US" altLang="en-US" sz="2000" dirty="0">
                <a:ea typeface="ＭＳ Ｐゴシック" charset="-128"/>
              </a:rPr>
              <a:t>) to account for expression variation across a population &amp; disorders</a:t>
            </a:r>
          </a:p>
          <a:p>
            <a:r>
              <a:rPr lang="en-US" altLang="en-US" sz="2000" dirty="0">
                <a:ea typeface="ＭＳ Ｐゴシック" charset="-128"/>
              </a:rPr>
              <a:t>Large-scale processing defines ~79K PFC </a:t>
            </a:r>
            <a:br>
              <a:rPr lang="en-US" altLang="en-US" sz="2000" dirty="0">
                <a:ea typeface="ＭＳ Ｐゴシック" charset="-128"/>
              </a:rPr>
            </a:br>
            <a:r>
              <a:rPr lang="en-US" altLang="en-US" sz="2000" b="1" u="sng" dirty="0">
                <a:ea typeface="ＭＳ Ｐゴシック" charset="-128"/>
              </a:rPr>
              <a:t>enhancers &amp; creates a comprehensive QTL </a:t>
            </a:r>
            <a:r>
              <a:rPr lang="en-US" altLang="en-US" sz="2000" dirty="0">
                <a:ea typeface="ＭＳ Ｐゴシック" charset="-128"/>
              </a:rPr>
              <a:t>resource (~2.5M </a:t>
            </a:r>
            <a:r>
              <a:rPr lang="en-US" altLang="en-US" sz="2000" dirty="0" err="1">
                <a:ea typeface="ＭＳ Ｐゴシック" charset="-128"/>
              </a:rPr>
              <a:t>eQTLs</a:t>
            </a:r>
            <a:r>
              <a:rPr lang="en-US" altLang="en-US" sz="2000" dirty="0">
                <a:ea typeface="ＭＳ Ｐゴシック" charset="-128"/>
              </a:rPr>
              <a:t> + </a:t>
            </a:r>
            <a:r>
              <a:rPr lang="en-US" altLang="en-US" sz="2000" dirty="0" err="1">
                <a:ea typeface="ＭＳ Ｐゴシック" charset="-128"/>
              </a:rPr>
              <a:t>cQTLs</a:t>
            </a:r>
            <a:r>
              <a:rPr lang="en-US" altLang="en-US" sz="2000" dirty="0">
                <a:ea typeface="ＭＳ Ｐゴシック" charset="-128"/>
              </a:rPr>
              <a:t> &amp; </a:t>
            </a:r>
            <a:r>
              <a:rPr lang="en-US" altLang="en-US" sz="2000" dirty="0" err="1">
                <a:ea typeface="ＭＳ Ｐゴシック" charset="-128"/>
              </a:rPr>
              <a:t>fQTLs</a:t>
            </a:r>
            <a:r>
              <a:rPr lang="en-US" altLang="en-US" sz="2000" dirty="0">
                <a:ea typeface="ＭＳ Ｐゴシック" charset="-128"/>
              </a:rPr>
              <a:t>)</a:t>
            </a:r>
          </a:p>
          <a:p>
            <a:r>
              <a:rPr lang="en-US" altLang="en-US" sz="2000" dirty="0">
                <a:ea typeface="ＭＳ Ｐゴシック" charset="-128"/>
              </a:rPr>
              <a:t>Connecting QTLs, enhancer activity relationships &amp; Hi-C into a</a:t>
            </a:r>
            <a:r>
              <a:rPr lang="en-US" altLang="en-US" sz="2000" b="1" dirty="0">
                <a:ea typeface="ＭＳ Ｐゴシック" charset="-128"/>
              </a:rPr>
              <a:t> </a:t>
            </a:r>
            <a:br>
              <a:rPr lang="en-US" altLang="en-US" sz="2000" b="1" dirty="0">
                <a:ea typeface="ＭＳ Ｐゴシック" charset="-128"/>
              </a:rPr>
            </a:br>
            <a:r>
              <a:rPr lang="en-US" altLang="en-US" sz="2000" b="1" u="sng" dirty="0">
                <a:ea typeface="ＭＳ Ｐゴシック" charset="-128"/>
              </a:rPr>
              <a:t>brain regulatory network</a:t>
            </a:r>
            <a:r>
              <a:rPr lang="en-US" altLang="en-US" sz="2000" b="1" dirty="0">
                <a:ea typeface="ＭＳ Ｐゴシック" charset="-128"/>
              </a:rPr>
              <a:t> </a:t>
            </a:r>
            <a:r>
              <a:rPr lang="en-US" altLang="en-US" sz="2000" dirty="0">
                <a:ea typeface="ＭＳ Ｐゴシック" charset="-128"/>
              </a:rPr>
              <a:t>&amp; </a:t>
            </a:r>
            <a:br>
              <a:rPr lang="en-US" altLang="en-US" sz="2000" dirty="0">
                <a:ea typeface="ＭＳ Ｐゴシック" charset="-128"/>
              </a:rPr>
            </a:br>
            <a:r>
              <a:rPr lang="en-US" altLang="en-US" sz="2000" dirty="0">
                <a:ea typeface="ＭＳ Ｐゴシック" charset="-128"/>
              </a:rPr>
              <a:t>using this to link SCZ GWAS SNPs to genes</a:t>
            </a:r>
          </a:p>
          <a:p>
            <a:r>
              <a:rPr lang="en-US" altLang="en-US" sz="2000" dirty="0">
                <a:ea typeface="ＭＳ Ｐゴシック" charset="-128"/>
              </a:rPr>
              <a:t>Embedding the regulatory network in a </a:t>
            </a:r>
            <a:br>
              <a:rPr lang="en-US" altLang="en-US" sz="2000" dirty="0">
                <a:ea typeface="ＭＳ Ｐゴシック" charset="-128"/>
              </a:rPr>
            </a:br>
            <a:r>
              <a:rPr lang="en-US" altLang="en-US" sz="2000" b="1" u="sng" dirty="0">
                <a:ea typeface="ＭＳ Ｐゴシック" charset="-128"/>
              </a:rPr>
              <a:t>deep-learning model</a:t>
            </a:r>
            <a:r>
              <a:rPr lang="en-US" altLang="en-US" sz="2000" dirty="0">
                <a:ea typeface="ＭＳ Ｐゴシック" charset="-128"/>
              </a:rPr>
              <a:t> to predict disease from genotype &amp; transcriptome. Using this to suggest specific pathways &amp; genes, as targets.</a:t>
            </a:r>
          </a:p>
          <a:p>
            <a:pPr marL="228600" lvl="1">
              <a:buFontTx/>
              <a:buChar char="•"/>
            </a:pPr>
            <a:r>
              <a:rPr lang="en-US" altLang="en-US" sz="1800" b="1" u="sng" dirty="0">
                <a:ea typeface="ＭＳ Ｐゴシック" charset="-128"/>
              </a:rPr>
              <a:t>Other uses</a:t>
            </a:r>
            <a:r>
              <a:rPr lang="en-US" altLang="en-US" sz="1800" dirty="0">
                <a:ea typeface="ＭＳ Ｐゴシック" charset="-128"/>
              </a:rPr>
              <a:t> </a:t>
            </a:r>
            <a:r>
              <a:rPr lang="en-US" altLang="en-US" sz="2000" dirty="0">
                <a:ea typeface="ＭＳ Ｐゴシック" charset="-128"/>
              </a:rPr>
              <a:t>for the resource: Highlighting aging related genes + consistently comparing the brain to other organs</a:t>
            </a:r>
          </a:p>
          <a:p>
            <a:pPr lvl="1"/>
            <a:endParaRPr lang="en-US" altLang="en-US" sz="20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047376942"/>
      </p:ext>
    </p:extLst>
  </p:cSld>
  <p:clrMapOvr>
    <a:masterClrMapping/>
  </p:clrMapOvr>
  <p:transition advTm="23810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118108"/>
            <a:ext cx="9112248" cy="684212"/>
          </a:xfrm>
        </p:spPr>
        <p:txBody>
          <a:bodyPr/>
          <a:lstStyle/>
          <a:p>
            <a:pPr>
              <a:defRPr/>
            </a:pPr>
            <a:r>
              <a:rPr lang="en-US" sz="2000" dirty="0" err="1">
                <a:solidFill>
                  <a:schemeClr val="bg1">
                    <a:lumMod val="50000"/>
                  </a:schemeClr>
                </a:solidFill>
                <a:ea typeface="ＭＳ Ｐゴシック" charset="0"/>
                <a:cs typeface="ＭＳ Ｐゴシック" charset="0"/>
              </a:rPr>
              <a:t>PsychENCODE</a:t>
            </a:r>
            <a:r>
              <a:rPr lang="en-US" sz="2000" dirty="0">
                <a:solidFill>
                  <a:schemeClr val="bg1">
                    <a:lumMod val="50000"/>
                  </a:schemeClr>
                </a:solidFill>
                <a:ea typeface="ＭＳ Ｐゴシック" charset="0"/>
                <a:cs typeface="ＭＳ Ｐゴシック" charset="0"/>
              </a:rPr>
              <a:t>: Using population-scale functional genomics to understand neuropsychiatric disease </a:t>
            </a:r>
            <a:endParaRPr lang="en-US" sz="2000" dirty="0">
              <a:ea typeface="ＭＳ Ｐゴシック" charset="0"/>
              <a:cs typeface="ＭＳ Ｐゴシック" charset="0"/>
            </a:endParaRPr>
          </a:p>
        </p:txBody>
      </p:sp>
      <p:sp>
        <p:nvSpPr>
          <p:cNvPr id="54274" name="Content Placeholder 2"/>
          <p:cNvSpPr>
            <a:spLocks noGrp="1"/>
          </p:cNvSpPr>
          <p:nvPr>
            <p:ph sz="half" idx="1"/>
          </p:nvPr>
        </p:nvSpPr>
        <p:spPr>
          <a:xfrm>
            <a:off x="297455" y="1200836"/>
            <a:ext cx="8571124" cy="5935472"/>
          </a:xfrm>
        </p:spPr>
        <p:txBody>
          <a:bodyPr/>
          <a:lstStyle/>
          <a:p>
            <a:r>
              <a:rPr lang="en-US" altLang="en-US" sz="2000" dirty="0">
                <a:solidFill>
                  <a:schemeClr val="tx1">
                    <a:lumMod val="50000"/>
                    <a:lumOff val="50000"/>
                  </a:schemeClr>
                </a:solidFill>
                <a:ea typeface="ＭＳ Ｐゴシック" charset="-128"/>
              </a:rPr>
              <a:t>Construction of an </a:t>
            </a:r>
            <a:r>
              <a:rPr lang="en-US" altLang="en-US" sz="2000" b="1" u="sng" dirty="0">
                <a:solidFill>
                  <a:srgbClr val="FF9E97"/>
                </a:solidFill>
                <a:ea typeface="ＭＳ Ｐゴシック" charset="-128"/>
              </a:rPr>
              <a:t>adult brain resource</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with 1866 individuals,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data set fusion and uniform processing</a:t>
            </a:r>
          </a:p>
          <a:p>
            <a:r>
              <a:rPr lang="en-US" altLang="en-US" sz="2000" dirty="0">
                <a:solidFill>
                  <a:schemeClr val="tx1">
                    <a:lumMod val="50000"/>
                    <a:lumOff val="50000"/>
                  </a:schemeClr>
                </a:solidFill>
                <a:ea typeface="ＭＳ Ｐゴシック" charset="-128"/>
              </a:rPr>
              <a:t>Using the changing proportions of cell types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(via </a:t>
            </a:r>
            <a:r>
              <a:rPr lang="en-US" altLang="en-US" sz="2000" b="1" u="sng" dirty="0">
                <a:solidFill>
                  <a:srgbClr val="FF9E97"/>
                </a:solidFill>
                <a:ea typeface="ＭＳ Ｐゴシック" charset="-128"/>
              </a:rPr>
              <a:t>single-cell deconvolution</a:t>
            </a:r>
            <a:r>
              <a:rPr lang="en-US" altLang="en-US" sz="2000" dirty="0">
                <a:solidFill>
                  <a:schemeClr val="tx1">
                    <a:lumMod val="50000"/>
                    <a:lumOff val="50000"/>
                  </a:schemeClr>
                </a:solidFill>
                <a:ea typeface="ＭＳ Ｐゴシック" charset="-128"/>
              </a:rPr>
              <a:t>) to account for expression variation across a population &amp; disorders</a:t>
            </a:r>
          </a:p>
          <a:p>
            <a:r>
              <a:rPr lang="en-US" altLang="en-US" sz="2000" dirty="0">
                <a:solidFill>
                  <a:schemeClr val="tx1">
                    <a:lumMod val="50000"/>
                    <a:lumOff val="50000"/>
                  </a:schemeClr>
                </a:solidFill>
                <a:ea typeface="ＭＳ Ｐゴシック" charset="-128"/>
              </a:rPr>
              <a:t>Large-scale processing defines ~79K PFC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enhancers &amp; creates a comprehensive QTL </a:t>
            </a:r>
            <a:r>
              <a:rPr lang="en-US" altLang="en-US" sz="2000" dirty="0">
                <a:solidFill>
                  <a:schemeClr val="tx1">
                    <a:lumMod val="50000"/>
                    <a:lumOff val="50000"/>
                  </a:schemeClr>
                </a:solidFill>
                <a:ea typeface="ＭＳ Ｐゴシック" charset="-128"/>
              </a:rPr>
              <a:t>resource (~2.5M </a:t>
            </a:r>
            <a:r>
              <a:rPr lang="en-US" altLang="en-US" sz="2000" dirty="0" err="1">
                <a:solidFill>
                  <a:schemeClr val="tx1">
                    <a:lumMod val="50000"/>
                    <a:lumOff val="50000"/>
                  </a:schemeClr>
                </a:solidFill>
                <a:ea typeface="ＭＳ Ｐゴシック" charset="-128"/>
              </a:rPr>
              <a:t>eQTLs</a:t>
            </a:r>
            <a:r>
              <a:rPr lang="en-US" altLang="en-US" sz="2000" dirty="0">
                <a:solidFill>
                  <a:schemeClr val="tx1">
                    <a:lumMod val="50000"/>
                    <a:lumOff val="50000"/>
                  </a:schemeClr>
                </a:solidFill>
                <a:ea typeface="ＭＳ Ｐゴシック" charset="-128"/>
              </a:rPr>
              <a:t> + </a:t>
            </a:r>
            <a:r>
              <a:rPr lang="en-US" altLang="en-US" sz="2000" dirty="0" err="1">
                <a:solidFill>
                  <a:schemeClr val="tx1">
                    <a:lumMod val="50000"/>
                    <a:lumOff val="50000"/>
                  </a:schemeClr>
                </a:solidFill>
                <a:ea typeface="ＭＳ Ｐゴシック" charset="-128"/>
              </a:rPr>
              <a:t>cQTLs</a:t>
            </a:r>
            <a:r>
              <a:rPr lang="en-US" altLang="en-US" sz="2000" dirty="0">
                <a:solidFill>
                  <a:schemeClr val="tx1">
                    <a:lumMod val="50000"/>
                    <a:lumOff val="50000"/>
                  </a:schemeClr>
                </a:solidFill>
                <a:ea typeface="ＭＳ Ｐゴシック" charset="-128"/>
              </a:rPr>
              <a:t> &amp; </a:t>
            </a:r>
            <a:r>
              <a:rPr lang="en-US" altLang="en-US" sz="2000" dirty="0" err="1">
                <a:solidFill>
                  <a:schemeClr val="tx1">
                    <a:lumMod val="50000"/>
                    <a:lumOff val="50000"/>
                  </a:schemeClr>
                </a:solidFill>
                <a:ea typeface="ＭＳ Ｐゴシック" charset="-128"/>
              </a:rPr>
              <a:t>fQTLs</a:t>
            </a:r>
            <a:r>
              <a:rPr lang="en-US" altLang="en-US" sz="2000" dirty="0">
                <a:solidFill>
                  <a:schemeClr val="tx1">
                    <a:lumMod val="50000"/>
                    <a:lumOff val="50000"/>
                  </a:schemeClr>
                </a:solidFill>
                <a:ea typeface="ＭＳ Ｐゴシック" charset="-128"/>
              </a:rPr>
              <a:t>)</a:t>
            </a:r>
          </a:p>
          <a:p>
            <a:r>
              <a:rPr lang="en-US" altLang="en-US" sz="2000" dirty="0">
                <a:solidFill>
                  <a:schemeClr val="tx1">
                    <a:lumMod val="50000"/>
                    <a:lumOff val="50000"/>
                  </a:schemeClr>
                </a:solidFill>
                <a:ea typeface="ＭＳ Ｐゴシック" charset="-128"/>
              </a:rPr>
              <a:t>Connecting QTLs, enhancer activity relationships &amp; Hi-C into a</a:t>
            </a:r>
            <a:r>
              <a:rPr lang="en-US" altLang="en-US" sz="2000" b="1" dirty="0">
                <a:solidFill>
                  <a:schemeClr val="tx1">
                    <a:lumMod val="50000"/>
                    <a:lumOff val="50000"/>
                  </a:schemeClr>
                </a:solidFill>
                <a:ea typeface="ＭＳ Ｐゴシック" charset="-128"/>
              </a:rPr>
              <a:t> </a:t>
            </a:r>
            <a:br>
              <a:rPr lang="en-US" altLang="en-US" sz="2000" b="1"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brain regulatory network</a:t>
            </a:r>
            <a:r>
              <a:rPr lang="en-US" altLang="en-US" sz="2000" b="1"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&amp; </a:t>
            </a:r>
            <a:br>
              <a:rPr lang="en-US" altLang="en-US" sz="2000" dirty="0">
                <a:solidFill>
                  <a:schemeClr val="tx1">
                    <a:lumMod val="50000"/>
                    <a:lumOff val="50000"/>
                  </a:schemeClr>
                </a:solidFill>
                <a:ea typeface="ＭＳ Ｐゴシック" charset="-128"/>
              </a:rPr>
            </a:br>
            <a:r>
              <a:rPr lang="en-US" altLang="en-US" sz="2000" dirty="0">
                <a:solidFill>
                  <a:schemeClr val="tx1">
                    <a:lumMod val="50000"/>
                    <a:lumOff val="50000"/>
                  </a:schemeClr>
                </a:solidFill>
                <a:ea typeface="ＭＳ Ｐゴシック" charset="-128"/>
              </a:rPr>
              <a:t>using this to link SCZ GWAS SNPs to genes</a:t>
            </a:r>
          </a:p>
          <a:p>
            <a:r>
              <a:rPr lang="en-US" altLang="en-US" sz="2000" dirty="0">
                <a:solidFill>
                  <a:schemeClr val="tx1">
                    <a:lumMod val="50000"/>
                    <a:lumOff val="50000"/>
                  </a:schemeClr>
                </a:solidFill>
                <a:ea typeface="ＭＳ Ｐゴシック" charset="-128"/>
              </a:rPr>
              <a:t>Embedding the regulatory network in a </a:t>
            </a:r>
            <a:br>
              <a:rPr lang="en-US" altLang="en-US" sz="2000" dirty="0">
                <a:solidFill>
                  <a:schemeClr val="tx1">
                    <a:lumMod val="50000"/>
                    <a:lumOff val="50000"/>
                  </a:schemeClr>
                </a:solidFill>
                <a:ea typeface="ＭＳ Ｐゴシック" charset="-128"/>
              </a:rPr>
            </a:br>
            <a:r>
              <a:rPr lang="en-US" altLang="en-US" sz="2000" b="1" u="sng" dirty="0">
                <a:solidFill>
                  <a:srgbClr val="FF9E97"/>
                </a:solidFill>
                <a:ea typeface="ＭＳ Ｐゴシック" charset="-128"/>
              </a:rPr>
              <a:t>deep-learning model</a:t>
            </a:r>
            <a:r>
              <a:rPr lang="en-US" altLang="en-US" sz="20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to predict disease from genotype &amp; transcriptome. Using this to suggest specific pathways &amp; genes, as targets.</a:t>
            </a:r>
          </a:p>
          <a:p>
            <a:pPr marL="228600" lvl="1">
              <a:buFontTx/>
              <a:buChar char="•"/>
            </a:pPr>
            <a:r>
              <a:rPr lang="en-US" altLang="en-US" sz="1800" b="1" u="sng" dirty="0">
                <a:solidFill>
                  <a:srgbClr val="FF9E97"/>
                </a:solidFill>
                <a:ea typeface="ＭＳ Ｐゴシック" charset="-128"/>
              </a:rPr>
              <a:t>Other uses</a:t>
            </a:r>
            <a:r>
              <a:rPr lang="en-US" altLang="en-US" sz="1800" dirty="0">
                <a:solidFill>
                  <a:srgbClr val="FF9E97"/>
                </a:solidFill>
                <a:ea typeface="ＭＳ Ｐゴシック" charset="-128"/>
              </a:rPr>
              <a:t> </a:t>
            </a:r>
            <a:r>
              <a:rPr lang="en-US" altLang="en-US" sz="2000" dirty="0">
                <a:solidFill>
                  <a:schemeClr val="tx1">
                    <a:lumMod val="50000"/>
                    <a:lumOff val="50000"/>
                  </a:schemeClr>
                </a:solidFill>
                <a:ea typeface="ＭＳ Ｐゴシック" charset="-128"/>
              </a:rPr>
              <a:t>for the resource: Highlighting aging related genes + consistently comparing the brain to other organs</a:t>
            </a:r>
          </a:p>
          <a:p>
            <a:pPr lvl="1"/>
            <a:endParaRPr lang="en-US" altLang="en-US" sz="20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a:p>
            <a:endParaRPr lang="en-US" altLang="en-US" sz="16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3891593861"/>
      </p:ext>
    </p:extLst>
  </p:cSld>
  <p:clrMapOvr>
    <a:masterClrMapping/>
  </p:clrMapOvr>
  <p:transition advTm="23810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a:t>Collecting functional genomic datasets </a:t>
            </a:r>
            <a:br>
              <a:rPr lang="en-US" sz="1800" dirty="0"/>
            </a:br>
            <a:r>
              <a:rPr lang="en-US" sz="1800" dirty="0"/>
              <a:t>for the </a:t>
            </a:r>
            <a:br>
              <a:rPr lang="en-US" sz="1800" dirty="0"/>
            </a:br>
            <a:r>
              <a:rPr lang="en-US" sz="1800" dirty="0"/>
              <a:t>adult brain </a:t>
            </a:r>
            <a:br>
              <a:rPr lang="en-US" sz="1800" dirty="0"/>
            </a:br>
            <a:br>
              <a:rPr lang="en-US" sz="1800" dirty="0"/>
            </a:br>
            <a:r>
              <a:rPr lang="en-US" sz="1400" dirty="0"/>
              <a:t>from </a:t>
            </a:r>
            <a:r>
              <a:rPr lang="en-US" sz="1400" dirty="0" err="1"/>
              <a:t>PsychENCODE</a:t>
            </a:r>
            <a:r>
              <a:rPr lang="en-US" sz="1400" dirty="0"/>
              <a:t>, </a:t>
            </a:r>
            <a:br>
              <a:rPr lang="en-US" sz="1400" dirty="0"/>
            </a:br>
            <a:r>
              <a:rPr lang="en-US" sz="1400" dirty="0"/>
              <a:t>other large consortia &amp; single cell studies</a:t>
            </a:r>
            <a:endParaRPr lang="en-US" sz="1800" dirty="0"/>
          </a:p>
        </p:txBody>
      </p:sp>
      <p:sp>
        <p:nvSpPr>
          <p:cNvPr id="3" name="TextBox 2"/>
          <p:cNvSpPr txBox="1"/>
          <p:nvPr/>
        </p:nvSpPr>
        <p:spPr>
          <a:xfrm>
            <a:off x="7463524" y="381592"/>
            <a:ext cx="1649811" cy="830997"/>
          </a:xfrm>
          <a:prstGeom prst="rect">
            <a:avLst/>
          </a:prstGeom>
          <a:noFill/>
        </p:spPr>
        <p:txBody>
          <a:bodyPr wrap="none" rtlCol="0">
            <a:spAutoFit/>
          </a:bodyPr>
          <a:lstStyle/>
          <a:p>
            <a:r>
              <a:rPr lang="en-US" dirty="0"/>
              <a:t>1866</a:t>
            </a:r>
          </a:p>
          <a:p>
            <a:r>
              <a:rPr lang="en-US" dirty="0"/>
              <a:t>Individuals</a:t>
            </a:r>
          </a:p>
          <a:p>
            <a:r>
              <a:rPr lang="en-US" dirty="0"/>
              <a:t>~3.7K bulk RNA-</a:t>
            </a:r>
            <a:r>
              <a:rPr lang="en-US" dirty="0" err="1"/>
              <a:t>seq</a:t>
            </a:r>
            <a:endParaRPr lang="en-US" dirty="0"/>
          </a:p>
          <a:p>
            <a:r>
              <a:rPr lang="en-US" dirty="0"/>
              <a:t>~32K single-cells  </a:t>
            </a:r>
          </a:p>
        </p:txBody>
      </p:sp>
    </p:spTree>
    <p:extLst>
      <p:ext uri="{BB962C8B-B14F-4D97-AF65-F5344CB8AC3E}">
        <p14:creationId xmlns:p14="http://schemas.microsoft.com/office/powerpoint/2010/main" val="8894367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9905F-E7DF-1942-8638-AF4560363832}"/>
              </a:ext>
            </a:extLst>
          </p:cNvPr>
          <p:cNvPicPr>
            <a:picLocks noChangeAspect="1"/>
          </p:cNvPicPr>
          <p:nvPr/>
        </p:nvPicPr>
        <p:blipFill>
          <a:blip r:embed="rId2"/>
          <a:stretch>
            <a:fillRect/>
          </a:stretch>
        </p:blipFill>
        <p:spPr>
          <a:xfrm>
            <a:off x="0" y="1684832"/>
            <a:ext cx="8787161" cy="4711503"/>
          </a:xfrm>
          <a:prstGeom prst="rect">
            <a:avLst/>
          </a:prstGeom>
        </p:spPr>
      </p:pic>
      <p:sp>
        <p:nvSpPr>
          <p:cNvPr id="19" name="TextBox 18">
            <a:extLst>
              <a:ext uri="{FF2B5EF4-FFF2-40B4-BE49-F238E27FC236}">
                <a16:creationId xmlns:a16="http://schemas.microsoft.com/office/drawing/2014/main" id="{84E91F02-3C67-FB4C-844B-424B29CA9D2F}"/>
              </a:ext>
            </a:extLst>
          </p:cNvPr>
          <p:cNvSpPr txBox="1"/>
          <p:nvPr/>
        </p:nvSpPr>
        <p:spPr>
          <a:xfrm>
            <a:off x="1925102" y="6119336"/>
            <a:ext cx="1757212" cy="276999"/>
          </a:xfrm>
          <a:prstGeom prst="rect">
            <a:avLst/>
          </a:prstGeom>
          <a:noFill/>
        </p:spPr>
        <p:txBody>
          <a:bodyPr wrap="none" rtlCol="0">
            <a:spAutoFit/>
          </a:bodyPr>
          <a:lstStyle/>
          <a:p>
            <a:r>
              <a:rPr lang="en-US" dirty="0"/>
              <a:t>Lake et al., 2018 data</a:t>
            </a:r>
          </a:p>
        </p:txBody>
      </p:sp>
      <p:sp>
        <p:nvSpPr>
          <p:cNvPr id="21" name="TextBox 20">
            <a:extLst>
              <a:ext uri="{FF2B5EF4-FFF2-40B4-BE49-F238E27FC236}">
                <a16:creationId xmlns:a16="http://schemas.microsoft.com/office/drawing/2014/main" id="{01BE1B2F-6C52-EF4C-80F6-86598D50E23E}"/>
              </a:ext>
            </a:extLst>
          </p:cNvPr>
          <p:cNvSpPr txBox="1"/>
          <p:nvPr/>
        </p:nvSpPr>
        <p:spPr>
          <a:xfrm>
            <a:off x="4611583" y="6165502"/>
            <a:ext cx="3586944" cy="461665"/>
          </a:xfrm>
          <a:prstGeom prst="rect">
            <a:avLst/>
          </a:prstGeom>
          <a:noFill/>
        </p:spPr>
        <p:txBody>
          <a:bodyPr wrap="none" rtlCol="0">
            <a:spAutoFit/>
          </a:bodyPr>
          <a:lstStyle/>
          <a:p>
            <a:r>
              <a:rPr lang="en-US" b="0" dirty="0"/>
              <a:t>PEC adult data </a:t>
            </a:r>
            <a:br>
              <a:rPr lang="en-US" b="0" dirty="0"/>
            </a:br>
            <a:r>
              <a:rPr lang="en-US" b="0" dirty="0"/>
              <a:t>[Li et al. (‘18), Science. Wang et al. (‘18). Science]</a:t>
            </a:r>
          </a:p>
        </p:txBody>
      </p:sp>
      <p:sp>
        <p:nvSpPr>
          <p:cNvPr id="2" name="Title 1">
            <a:extLst>
              <a:ext uri="{FF2B5EF4-FFF2-40B4-BE49-F238E27FC236}">
                <a16:creationId xmlns:a16="http://schemas.microsoft.com/office/drawing/2014/main" id="{56C0F59E-0A69-7E48-8F88-13725E5699DE}"/>
              </a:ext>
            </a:extLst>
          </p:cNvPr>
          <p:cNvSpPr>
            <a:spLocks noGrp="1"/>
          </p:cNvSpPr>
          <p:nvPr>
            <p:ph type="title"/>
          </p:nvPr>
        </p:nvSpPr>
        <p:spPr>
          <a:xfrm>
            <a:off x="602965" y="251569"/>
            <a:ext cx="4401486" cy="1176918"/>
          </a:xfrm>
        </p:spPr>
        <p:txBody>
          <a:bodyPr/>
          <a:lstStyle/>
          <a:p>
            <a:r>
              <a:rPr lang="en-US" dirty="0"/>
              <a:t>Merging &amp; Clustering Single Cell Data Sets</a:t>
            </a:r>
          </a:p>
        </p:txBody>
      </p:sp>
      <p:sp>
        <p:nvSpPr>
          <p:cNvPr id="7" name="TextBox 6">
            <a:extLst>
              <a:ext uri="{FF2B5EF4-FFF2-40B4-BE49-F238E27FC236}">
                <a16:creationId xmlns:a16="http://schemas.microsoft.com/office/drawing/2014/main" id="{DE1540C9-6A84-0643-9DF5-C0B0EB2552F0}"/>
              </a:ext>
            </a:extLst>
          </p:cNvPr>
          <p:cNvSpPr txBox="1"/>
          <p:nvPr/>
        </p:nvSpPr>
        <p:spPr>
          <a:xfrm>
            <a:off x="6149458" y="43756"/>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signatures, from:</a:t>
            </a:r>
            <a:br>
              <a:rPr lang="en-US" sz="1400" b="0" dirty="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~14K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(Lake et al.,‘16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‘15)</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~18K cells (</a:t>
            </a:r>
            <a:r>
              <a:rPr lang="en-US" sz="1400" b="0" dirty="0" err="1">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8" name="Rectangle 7">
            <a:extLst>
              <a:ext uri="{FF2B5EF4-FFF2-40B4-BE49-F238E27FC236}">
                <a16:creationId xmlns:a16="http://schemas.microsoft.com/office/drawing/2014/main" id="{FD23B620-0207-7446-9E30-36EADE8A435D}"/>
              </a:ext>
            </a:extLst>
          </p:cNvPr>
          <p:cNvSpPr/>
          <p:nvPr/>
        </p:nvSpPr>
        <p:spPr>
          <a:xfrm>
            <a:off x="6149458" y="43756"/>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681032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134927</TotalTime>
  <Words>3333</Words>
  <Application>Microsoft Macintosh PowerPoint</Application>
  <PresentationFormat>Letter Paper (8.5x11 in)</PresentationFormat>
  <Paragraphs>459</Paragraphs>
  <Slides>41</Slides>
  <Notes>19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41</vt:i4>
      </vt:variant>
    </vt:vector>
  </HeadingPairs>
  <TitlesOfParts>
    <vt:vector size="54" baseType="lpstr">
      <vt:lpstr>Arial</vt:lpstr>
      <vt:lpstr>Calibri</vt:lpstr>
      <vt:lpstr>Calibri Light</vt:lpstr>
      <vt:lpstr>Cambria Math</vt:lpstr>
      <vt:lpstr>Courier</vt:lpstr>
      <vt:lpstr>Courier New</vt:lpstr>
      <vt:lpstr>Helvetica</vt:lpstr>
      <vt:lpstr>Lucida Grande</vt:lpstr>
      <vt:lpstr>Basic-template-i0jhhsb-20160605</vt:lpstr>
      <vt:lpstr>Outline-Style-20160605</vt:lpstr>
      <vt:lpstr>to-follow-up</vt:lpstr>
      <vt:lpstr>1_Basic-template-i0jhhsb-20160605</vt:lpstr>
      <vt:lpstr>1_Office Theme</vt:lpstr>
      <vt:lpstr>PsychENCODE:   Using  population-scale  functional genomics  to understand neuro-psychiatric disease </vt:lpstr>
      <vt:lpstr>The PsychENCODE Consortium</vt:lpstr>
      <vt:lpstr>A core issue addressed by PsychENCODE:  Using functional genomics to reveal molecular mechanisms between genotype and phenotype in brain disorders</vt:lpstr>
      <vt:lpstr>2018 PsychENCODE  “Rollout”</vt:lpstr>
      <vt:lpstr>2018 PsychENCODE  “Rollout”</vt:lpstr>
      <vt:lpstr>PsychENCODE: Using population-scale functional genomics to understand neuropsychiatric disease </vt:lpstr>
      <vt:lpstr>PsychENCODE: Using population-scale functional genomics to understand neuropsychiatric disease </vt:lpstr>
      <vt:lpstr>Collecting functional genomic datasets  for the  adult brain   from PsychENCODE,  other large consortia &amp; single cell studies</vt:lpstr>
      <vt:lpstr>Merging &amp; Clustering Single Cell Data Sets</vt:lpstr>
      <vt:lpstr>PowerPoint Presentation</vt:lpstr>
      <vt:lpstr>Different neuronal &amp; glial cell  fractions across disorders</vt:lpstr>
      <vt:lpstr>PsychENCODE: Using population-scale functional genomics to understand neuropsychiatric disease </vt:lpstr>
      <vt:lpstr>Developing a Reference Set of ~79K PFC Enhancers &amp; Studying Their Population Variation</vt:lpstr>
      <vt:lpstr>Developing a Reference Set of ~79K PFC Enhancers &amp; Studying Their Population Variation</vt:lpstr>
      <vt:lpstr>PowerPoint Presentation</vt:lpstr>
      <vt:lpstr>Cell fraction QTLs (fQTLs)</vt:lpstr>
      <vt:lpstr>Larger brain eQTL sets than previous studies,  but strong overlap with them</vt:lpstr>
      <vt:lpstr>multi-QTLs from overlapping different types of QTLs:  cQTL, fQTL, eQTL &amp; isoQTL</vt:lpstr>
      <vt:lpstr>Brain eQTLs and enhancers enriched with GWAS SNPs for brain disorders</vt:lpstr>
      <vt:lpstr>PsychENCODE: Using population-scale functional genomics to understand neuropsychiatric disease </vt:lpstr>
      <vt:lpstr>Gene regulatory network inference from Hi-C, QTLs &amp; Activity Correlations</vt:lpstr>
      <vt:lpstr>Imputed gene regulatory network for the human brain</vt:lpstr>
      <vt:lpstr>Linking GWAS SNPs  to disease genes using  the regulatory network</vt:lpstr>
      <vt:lpstr>PsychENCODE: Using population-scale functional genomics to understand neuropsychiatric disease </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Multilevel Network Interpretation</vt:lpstr>
      <vt:lpstr>Multilevel Network Interpretation</vt:lpstr>
      <vt:lpstr>Multilevel Network Interpretation</vt:lpstr>
      <vt:lpstr>DSPN discovers enriched pathways  and linkages to genetic variation</vt:lpstr>
      <vt:lpstr>PsychENCODE: Using population-scale functional genomics to understand neuropsychiatric disease </vt:lpstr>
      <vt:lpstr>Phase 1 PsychENCODE capstone resource:  Layers of distributed information</vt:lpstr>
      <vt:lpstr>Cross tissue variation in Chromatin &amp; Expression  Placing the  Brain  in context of all other Body Tissues</vt:lpstr>
      <vt:lpstr>NRGN has variable expression over age and is in Synaptic vesicle cycle pathway is enriched in SCZ, BPD, ASD</vt:lpstr>
      <vt:lpstr>PsychENCODE: Using population-scale functional genomics to understand neuropsychiatric disease </vt:lpstr>
      <vt:lpstr>PsychENCODE: Using population-scale functional genomics to understand neuropsychiatric disease </vt:lpstr>
      <vt:lpstr>PsychENCODE Acknowledgment</vt:lpstr>
      <vt:lpstr>Extra</vt:lpstr>
      <vt:lpstr>Info about content in this slide pack</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2193</cp:revision>
  <cp:lastPrinted>2018-10-25T18:47:01Z</cp:lastPrinted>
  <dcterms:created xsi:type="dcterms:W3CDTF">2010-09-06T09:08:38Z</dcterms:created>
  <dcterms:modified xsi:type="dcterms:W3CDTF">2019-07-11T00:55:13Z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