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12" r:id="rId4"/>
    <p:sldMasterId id="2147527624" r:id="rId5"/>
  </p:sldMasterIdLst>
  <p:notesMasterIdLst>
    <p:notesMasterId r:id="rId48"/>
  </p:notesMasterIdLst>
  <p:handoutMasterIdLst>
    <p:handoutMasterId r:id="rId49"/>
  </p:handoutMasterIdLst>
  <p:sldIdLst>
    <p:sldId id="6147" r:id="rId6"/>
    <p:sldId id="6461" r:id="rId7"/>
    <p:sldId id="6462" r:id="rId8"/>
    <p:sldId id="6463" r:id="rId9"/>
    <p:sldId id="6468" r:id="rId10"/>
    <p:sldId id="6469" r:id="rId11"/>
    <p:sldId id="6188" r:id="rId12"/>
    <p:sldId id="6228" r:id="rId13"/>
    <p:sldId id="6190" r:id="rId14"/>
    <p:sldId id="6464" r:id="rId15"/>
    <p:sldId id="6114" r:id="rId16"/>
    <p:sldId id="6465" r:id="rId17"/>
    <p:sldId id="6470" r:id="rId18"/>
    <p:sldId id="6112" r:id="rId19"/>
    <p:sldId id="6113" r:id="rId20"/>
    <p:sldId id="6230" r:id="rId21"/>
    <p:sldId id="6181" r:id="rId22"/>
    <p:sldId id="6122" r:id="rId23"/>
    <p:sldId id="6123" r:id="rId24"/>
    <p:sldId id="6471" r:id="rId25"/>
    <p:sldId id="6321" r:id="rId26"/>
    <p:sldId id="6322" r:id="rId27"/>
    <p:sldId id="6323" r:id="rId28"/>
    <p:sldId id="6324" r:id="rId29"/>
    <p:sldId id="6325" r:id="rId30"/>
    <p:sldId id="6326" r:id="rId31"/>
    <p:sldId id="6327" r:id="rId32"/>
    <p:sldId id="6472" r:id="rId33"/>
    <p:sldId id="6453" r:id="rId34"/>
    <p:sldId id="6454" r:id="rId35"/>
    <p:sldId id="6474" r:id="rId36"/>
    <p:sldId id="6455" r:id="rId37"/>
    <p:sldId id="6456" r:id="rId38"/>
    <p:sldId id="6457" r:id="rId39"/>
    <p:sldId id="6458" r:id="rId40"/>
    <p:sldId id="6459" r:id="rId41"/>
    <p:sldId id="6460" r:id="rId42"/>
    <p:sldId id="6473" r:id="rId43"/>
    <p:sldId id="6475" r:id="rId44"/>
    <p:sldId id="6149" r:id="rId45"/>
    <p:sldId id="6082" r:id="rId46"/>
    <p:sldId id="6083" r:id="rId47"/>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452C6"/>
    <a:srgbClr val="FF9E97"/>
    <a:srgbClr val="FF7413"/>
    <a:srgbClr val="FFC5AD"/>
    <a:srgbClr val="B3752D"/>
    <a:srgbClr val="4BAB50"/>
    <a:srgbClr val="45B07C"/>
    <a:srgbClr val="00B400"/>
    <a:srgbClr val="68360F"/>
    <a:srgbClr val="20FF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70" autoAdjust="0"/>
    <p:restoredTop sz="95037" autoAdjust="0"/>
  </p:normalViewPr>
  <p:slideViewPr>
    <p:cSldViewPr snapToGrid="0">
      <p:cViewPr varScale="1">
        <p:scale>
          <a:sx n="108" d="100"/>
          <a:sy n="108" d="100"/>
        </p:scale>
        <p:origin x="848" y="5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46884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947027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81890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484359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6</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5098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13</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747396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14</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499439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3457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455485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GEUVADIS ICI-\</a:t>
            </a:r>
            <a:r>
              <a:rPr lang="en-US" sz="1200" b="1" dirty="0" err="1"/>
              <a:t>Pi_GW</a:t>
            </a:r>
            <a:r>
              <a:rPr lang="en-US" sz="1200" b="1" dirty="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869553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604547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5/19/19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695DE1-A080-984C-9DA2-99887ECB3787}" type="datetimeFigureOut">
              <a:rPr lang="en-US" smtClean="0">
                <a:solidFill>
                  <a:prstClr val="black">
                    <a:tint val="75000"/>
                  </a:prstClr>
                </a:solidFill>
              </a:rPr>
              <a:pPr/>
              <a:t>5/19/19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695DE1-A080-984C-9DA2-99887ECB3787}" type="datetimeFigureOut">
              <a:rPr lang="en-US" smtClean="0">
                <a:solidFill>
                  <a:prstClr val="black">
                    <a:tint val="75000"/>
                  </a:prstClr>
                </a:solidFill>
              </a:rPr>
              <a:pPr/>
              <a:t>5/19/19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95DE1-A080-984C-9DA2-99887ECB3787}" type="datetimeFigureOut">
              <a:rPr lang="en-US" smtClean="0">
                <a:solidFill>
                  <a:prstClr val="black">
                    <a:tint val="75000"/>
                  </a:prstClr>
                </a:solidFill>
              </a:rPr>
              <a:pPr/>
              <a:t>5/19/19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5/19/19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E695DE1-A080-984C-9DA2-99887ECB3787}" type="datetimeFigureOut">
              <a:rPr lang="en-US" smtClean="0">
                <a:solidFill>
                  <a:prstClr val="black">
                    <a:tint val="75000"/>
                  </a:prstClr>
                </a:solidFill>
              </a:rPr>
              <a:pPr/>
              <a:t>5/19/19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5/19/19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695DE1-A080-984C-9DA2-99887ECB3787}" type="datetimeFigureOut">
              <a:rPr lang="en-US" smtClean="0">
                <a:solidFill>
                  <a:prstClr val="black">
                    <a:tint val="75000"/>
                  </a:prstClr>
                </a:solidFill>
              </a:rPr>
              <a:pPr/>
              <a:t>5/19/19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69E62A0-916B-B04F-B0BA-11D0EC5589B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998389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255194828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5132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650991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81"/>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6186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a:t>Click to edit Master subtitle style</a:t>
            </a:r>
          </a:p>
        </p:txBody>
      </p:sp>
    </p:spTree>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a:t>Click to edit Master text styles</a:t>
            </a:r>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ags" Target="../tags/tag6.xml"/><Relationship Id="rId2" Type="http://schemas.openxmlformats.org/officeDocument/2006/relationships/slideLayout" Target="../slideLayouts/slideLayout8.xml"/><Relationship Id="rId16" Type="http://schemas.openxmlformats.org/officeDocument/2006/relationships/tags" Target="../tags/tag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ags" Target="../tags/tag4.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33.xml"/><Relationship Id="rId7" Type="http://schemas.openxmlformats.org/officeDocument/2006/relationships/tags" Target="../tags/tag8.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ags" Target="../tags/tag7.xml"/><Relationship Id="rId5" Type="http://schemas.openxmlformats.org/officeDocument/2006/relationships/theme" Target="../theme/theme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9"/>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5" r:id="rId5"/>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1E695DE1-A080-984C-9DA2-99887ECB3787}" type="datetimeFigureOut">
              <a:rPr lang="en-US" b="0" smtClean="0">
                <a:solidFill>
                  <a:prstClr val="black">
                    <a:tint val="75000"/>
                  </a:prstClr>
                </a:solidFill>
                <a:latin typeface="Calibri" panose="020F0502020204030204"/>
                <a:ea typeface=""/>
                <a:cs typeface=""/>
              </a:rPr>
              <a:pPr fontAlgn="auto">
                <a:spcBef>
                  <a:spcPts val="0"/>
                </a:spcBef>
                <a:spcAft>
                  <a:spcPts val="0"/>
                </a:spcAft>
              </a:pPr>
              <a:t>5/19/19</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C69E62A0-916B-B04F-B0BA-11D0EC5589B4}"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137401719"/>
      </p:ext>
    </p:extLst>
  </p:cSld>
  <p:clrMap bg1="lt1" tx1="dk1" bg2="lt2" tx2="dk2" accent1="accent1" accent2="accent2" accent3="accent3" accent4="accent4" accent5="accent5" accent6="accent6" hlink="hlink" folHlink="folHlink"/>
  <p:sldLayoutIdLst>
    <p:sldLayoutId id="2147527613" r:id="rId1"/>
    <p:sldLayoutId id="2147527614" r:id="rId2"/>
    <p:sldLayoutId id="2147527615" r:id="rId3"/>
    <p:sldLayoutId id="2147527616" r:id="rId4"/>
    <p:sldLayoutId id="2147527617" r:id="rId5"/>
    <p:sldLayoutId id="2147527618" r:id="rId6"/>
    <p:sldLayoutId id="2147527619" r:id="rId7"/>
    <p:sldLayoutId id="2147527620" r:id="rId8"/>
    <p:sldLayoutId id="2147527621" r:id="rId9"/>
    <p:sldLayoutId id="2147527622" r:id="rId10"/>
    <p:sldLayoutId id="21475276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a:extLst/>
          </p:cNvPr>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a:defRPr/>
            </a:pPr>
            <a:fld id="{8F77765C-23EB-7549-A243-3F19F41C364C}" type="slidenum">
              <a:rPr lang="en-US" altLang="en-US" sz="1600" b="1" i="1" smtClean="0">
                <a:solidFill>
                  <a:srgbClr val="000000"/>
                </a:solidFill>
                <a:effectLst>
                  <a:outerShdw blurRad="38100" dist="38100" dir="2700000" algn="tl">
                    <a:srgbClr val="C0C0C0"/>
                  </a:outerShdw>
                </a:effectLst>
                <a:latin typeface="Courier New" charset="0"/>
              </a:rPr>
              <a:pPr>
                <a:defRPr/>
              </a:pPr>
              <a:t>‹#›</a:t>
            </a:fld>
            <a:r>
              <a:rPr lang="en-US" altLang="en-US" b="1">
                <a:solidFill>
                  <a:srgbClr val="808080"/>
                </a:solidFill>
              </a:rPr>
              <a:t> - </a:t>
            </a:r>
            <a:r>
              <a:rPr lang="en-US" altLang="en-US" sz="1000" b="1">
                <a:solidFill>
                  <a:srgbClr val="969696"/>
                </a:solidFill>
              </a:rPr>
              <a:t>Lectures.GersteinLab.org</a:t>
            </a:r>
            <a:endParaRPr lang="en-US" altLang="en-US" sz="300">
              <a:solidFill>
                <a:srgbClr val="000000"/>
              </a:solidFill>
            </a:endParaRPr>
          </a:p>
        </p:txBody>
      </p:sp>
    </p:spTree>
    <p:extLst>
      <p:ext uri="{BB962C8B-B14F-4D97-AF65-F5344CB8AC3E}">
        <p14:creationId xmlns:p14="http://schemas.microsoft.com/office/powerpoint/2010/main" val="3912626937"/>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image" Target="../media/image28.t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30356" y="-1242805"/>
            <a:ext cx="7485598" cy="9146309"/>
          </a:xfrm>
          <a:prstGeom prst="rect">
            <a:avLst/>
          </a:prstGeom>
        </p:spPr>
      </p:pic>
      <p:sp>
        <p:nvSpPr>
          <p:cNvPr id="9218" name="Title 3"/>
          <p:cNvSpPr>
            <a:spLocks noGrp="1"/>
          </p:cNvSpPr>
          <p:nvPr>
            <p:ph type="ctrTitle"/>
          </p:nvPr>
        </p:nvSpPr>
        <p:spPr>
          <a:xfrm>
            <a:off x="1602682" y="1508158"/>
            <a:ext cx="5940946" cy="2928165"/>
          </a:xfrm>
          <a:effectLst>
            <a:glow rad="101600">
              <a:schemeClr val="accent3">
                <a:satMod val="175000"/>
                <a:alpha val="40000"/>
              </a:schemeClr>
            </a:glow>
            <a:softEdge rad="12700"/>
          </a:effectLst>
        </p:spPr>
        <p:txBody>
          <a:bodyPr/>
          <a:lstStyle/>
          <a:p>
            <a:r>
              <a:rPr lang="en-US" altLang="en-US" sz="3600" dirty="0">
                <a:ln>
                  <a:solidFill>
                    <a:schemeClr val="accent2">
                      <a:lumMod val="20000"/>
                      <a:lumOff val="80000"/>
                    </a:schemeClr>
                  </a:solidFill>
                </a:ln>
                <a:solidFill>
                  <a:schemeClr val="accent6"/>
                </a:solidFill>
                <a:effectLst>
                  <a:glow rad="88900">
                    <a:schemeClr val="bg2">
                      <a:lumMod val="20000"/>
                      <a:lumOff val="80000"/>
                      <a:alpha val="40000"/>
                    </a:schemeClr>
                  </a:glow>
                </a:effectLst>
                <a:latin typeface="+mn-lt"/>
              </a:rPr>
              <a:t>Quantification of sensitive information leakage from functional genomics data: </a:t>
            </a:r>
            <a:br>
              <a:rPr lang="en-US" altLang="en-US" sz="3600" dirty="0">
                <a:ln>
                  <a:solidFill>
                    <a:schemeClr val="accent2">
                      <a:lumMod val="20000"/>
                      <a:lumOff val="80000"/>
                    </a:schemeClr>
                  </a:solidFill>
                </a:ln>
                <a:solidFill>
                  <a:schemeClr val="accent6"/>
                </a:solidFill>
                <a:effectLst>
                  <a:glow rad="88900">
                    <a:schemeClr val="bg2">
                      <a:lumMod val="20000"/>
                      <a:lumOff val="80000"/>
                      <a:alpha val="40000"/>
                    </a:schemeClr>
                  </a:glow>
                </a:effectLst>
                <a:latin typeface="+mn-lt"/>
              </a:rPr>
            </a:br>
            <a:r>
              <a:rPr lang="en-US" altLang="en-US" sz="3600" dirty="0">
                <a:ln>
                  <a:solidFill>
                    <a:schemeClr val="accent2">
                      <a:lumMod val="20000"/>
                      <a:lumOff val="80000"/>
                    </a:schemeClr>
                  </a:solidFill>
                </a:ln>
                <a:solidFill>
                  <a:schemeClr val="accent6"/>
                </a:solidFill>
                <a:effectLst>
                  <a:glow rad="88900">
                    <a:schemeClr val="bg2">
                      <a:lumMod val="20000"/>
                      <a:lumOff val="80000"/>
                      <a:alpha val="40000"/>
                    </a:schemeClr>
                  </a:glow>
                </a:effectLst>
                <a:latin typeface="+mn-lt"/>
              </a:rPr>
              <a:t>Obvious v subtle leakages &amp; practical file formats for addressing this</a:t>
            </a:r>
            <a:endParaRPr lang="en-US" altLang="en-US" sz="3600" dirty="0">
              <a:ln>
                <a:solidFill>
                  <a:schemeClr val="accent2">
                    <a:lumMod val="20000"/>
                    <a:lumOff val="80000"/>
                  </a:schemeClr>
                </a:solidFill>
              </a:ln>
              <a:solidFill>
                <a:schemeClr val="accent6"/>
              </a:solidFill>
              <a:effectLst>
                <a:glow rad="88900">
                  <a:schemeClr val="bg2">
                    <a:lumMod val="20000"/>
                    <a:lumOff val="80000"/>
                    <a:alpha val="40000"/>
                  </a:schemeClr>
                </a:glow>
              </a:effectLst>
              <a:latin typeface="+mn-lt"/>
              <a:ea typeface="ＭＳ Ｐゴシック" charset="-128"/>
            </a:endParaRPr>
          </a:p>
        </p:txBody>
      </p:sp>
      <p:sp>
        <p:nvSpPr>
          <p:cNvPr id="9219" name="Subtitle 4"/>
          <p:cNvSpPr>
            <a:spLocks noGrp="1"/>
          </p:cNvSpPr>
          <p:nvPr>
            <p:ph type="subTitle" idx="1"/>
          </p:nvPr>
        </p:nvSpPr>
        <p:spPr>
          <a:xfrm>
            <a:off x="3395306" y="5673974"/>
            <a:ext cx="5620344" cy="1118719"/>
          </a:xfrm>
        </p:spPr>
        <p:txBody>
          <a:bodyPr/>
          <a:lstStyle/>
          <a:p>
            <a:pPr algn="r"/>
            <a:r>
              <a:rPr lang="en-US" altLang="en-US" sz="1200" b="0" dirty="0">
                <a:solidFill>
                  <a:schemeClr val="bg1"/>
                </a:solidFill>
                <a:ea typeface="ＭＳ Ｐゴシック" charset="-128"/>
              </a:rPr>
              <a:t>Slides freely </a:t>
            </a:r>
            <a:br>
              <a:rPr lang="en-US" altLang="en-US" sz="1200" b="0" dirty="0">
                <a:solidFill>
                  <a:schemeClr val="bg1"/>
                </a:solidFill>
                <a:ea typeface="ＭＳ Ｐゴシック" charset="-128"/>
              </a:rPr>
            </a:br>
            <a:r>
              <a:rPr lang="en-US" altLang="en-US" sz="1200" b="0" dirty="0">
                <a:solidFill>
                  <a:schemeClr val="bg1"/>
                </a:solidFill>
                <a:ea typeface="ＭＳ Ｐゴシック" charset="-128"/>
              </a:rPr>
              <a:t>“</a:t>
            </a:r>
            <a:r>
              <a:rPr lang="en-US" altLang="ja-JP" sz="1200" b="0" dirty="0">
                <a:solidFill>
                  <a:schemeClr val="bg1"/>
                </a:solidFill>
                <a:ea typeface="ＭＳ Ｐゴシック" charset="-128"/>
              </a:rPr>
              <a:t>tweetable</a:t>
            </a:r>
            <a:r>
              <a:rPr lang="en-US" altLang="en-US" sz="1200" b="0" dirty="0">
                <a:solidFill>
                  <a:schemeClr val="bg1"/>
                </a:solidFill>
                <a:ea typeface="ＭＳ Ｐゴシック" charset="-128"/>
              </a:rPr>
              <a:t>”</a:t>
            </a:r>
            <a:r>
              <a:rPr lang="en-US" altLang="ja-JP" sz="1200" b="0" dirty="0">
                <a:solidFill>
                  <a:schemeClr val="bg1"/>
                </a:solidFill>
                <a:ea typeface="ＭＳ Ｐゴシック" charset="-128"/>
              </a:rPr>
              <a:t>  </a:t>
            </a:r>
            <a:r>
              <a:rPr lang="en-US" altLang="en-US" sz="1200" b="0" dirty="0">
                <a:solidFill>
                  <a:schemeClr val="bg1"/>
                </a:solidFill>
                <a:ea typeface="ＭＳ Ｐゴシック" charset="-128"/>
              </a:rPr>
              <a:t>(via</a:t>
            </a:r>
            <a:r>
              <a:rPr lang="en-US" altLang="en-US" sz="1400" b="0" dirty="0">
                <a:solidFill>
                  <a:schemeClr val="bg1"/>
                </a:solidFill>
                <a:ea typeface="ＭＳ Ｐゴシック" charset="-128"/>
              </a:rPr>
              <a:t> </a:t>
            </a:r>
            <a:br>
              <a:rPr lang="en-US" altLang="en-US" sz="1400" b="0" dirty="0">
                <a:solidFill>
                  <a:schemeClr val="bg1"/>
                </a:solidFill>
                <a:ea typeface="ＭＳ Ｐゴシック" charset="-128"/>
              </a:rPr>
            </a:br>
            <a:r>
              <a:rPr lang="en-US" altLang="en-US" sz="1600" dirty="0">
                <a:solidFill>
                  <a:schemeClr val="bg1"/>
                </a:solidFill>
                <a:ea typeface="ＭＳ Ｐゴシック" charset="-128"/>
              </a:rPr>
              <a:t>@</a:t>
            </a:r>
            <a:r>
              <a:rPr lang="en-US" altLang="en-US" sz="1600" dirty="0" err="1">
                <a:solidFill>
                  <a:schemeClr val="bg1"/>
                </a:solidFill>
                <a:ea typeface="ＭＳ Ｐゴシック" charset="-128"/>
              </a:rPr>
              <a:t>MarkGerstein</a:t>
            </a:r>
            <a:r>
              <a:rPr lang="en-US" altLang="en-US" sz="1200" b="0" dirty="0">
                <a:solidFill>
                  <a:schemeClr val="bg1"/>
                </a:solidFill>
                <a:ea typeface="ＭＳ Ｐゴシック" charset="-128"/>
              </a:rPr>
              <a:t>) </a:t>
            </a:r>
            <a:br>
              <a:rPr lang="en-US" altLang="en-US" sz="1200" b="0" dirty="0">
                <a:solidFill>
                  <a:schemeClr val="bg1"/>
                </a:solidFill>
                <a:ea typeface="ＭＳ Ｐゴシック" charset="-128"/>
              </a:rPr>
            </a:br>
            <a:r>
              <a:rPr lang="en-US" altLang="en-US" sz="1200" b="0" dirty="0">
                <a:solidFill>
                  <a:schemeClr val="bg1"/>
                </a:solidFill>
                <a:ea typeface="ＭＳ Ｐゴシック" charset="-128"/>
              </a:rPr>
              <a:t> &amp; downloadable from </a:t>
            </a:r>
            <a:br>
              <a:rPr lang="en-US" altLang="en-US" sz="1200" b="0" dirty="0">
                <a:solidFill>
                  <a:schemeClr val="bg1"/>
                </a:solidFill>
                <a:ea typeface="ＭＳ Ｐゴシック" charset="-128"/>
              </a:rPr>
            </a:br>
            <a:r>
              <a:rPr lang="en-US" altLang="en-US" sz="1600" dirty="0" err="1">
                <a:solidFill>
                  <a:schemeClr val="bg1"/>
                </a:solidFill>
                <a:ea typeface="ＭＳ Ｐゴシック" charset="-128"/>
              </a:rPr>
              <a:t>Lectures.GersteinLab.org</a:t>
            </a:r>
            <a:r>
              <a:rPr lang="en-US" altLang="en-US" sz="1600" dirty="0">
                <a:solidFill>
                  <a:schemeClr val="bg1"/>
                </a:solidFill>
                <a:ea typeface="ＭＳ Ｐゴシック" charset="-128"/>
              </a:rPr>
              <a:t>  </a:t>
            </a:r>
            <a:br>
              <a:rPr lang="en-US" altLang="en-US" sz="1400" dirty="0">
                <a:solidFill>
                  <a:schemeClr val="bg1"/>
                </a:solidFill>
                <a:ea typeface="ＭＳ Ｐゴシック" charset="-128"/>
              </a:rPr>
            </a:br>
            <a:endParaRPr lang="en-US" altLang="en-US" sz="1400" b="0" dirty="0">
              <a:solidFill>
                <a:schemeClr val="bg1"/>
              </a:solidFill>
              <a:ea typeface="ＭＳ Ｐゴシック" charset="-128"/>
            </a:endParaRPr>
          </a:p>
          <a:p>
            <a:pPr algn="r"/>
            <a:endParaRPr lang="en-US" altLang="en-US" sz="1400" b="0" dirty="0">
              <a:solidFill>
                <a:schemeClr val="bg1"/>
              </a:solidFill>
              <a:ea typeface="ＭＳ Ｐゴシック" charset="-128"/>
            </a:endParaRPr>
          </a:p>
        </p:txBody>
      </p:sp>
      <p:sp>
        <p:nvSpPr>
          <p:cNvPr id="7" name="Subtitle 4"/>
          <p:cNvSpPr txBox="1">
            <a:spLocks/>
          </p:cNvSpPr>
          <p:nvPr/>
        </p:nvSpPr>
        <p:spPr bwMode="auto">
          <a:xfrm>
            <a:off x="-32506" y="6139788"/>
            <a:ext cx="4087423" cy="65290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lvl1pPr marL="0" indent="0" algn="ctr" defTabSz="908050" rtl="0" eaLnBrk="0" fontAlgn="base" hangingPunct="0">
              <a:spcBef>
                <a:spcPct val="20000"/>
              </a:spcBef>
              <a:spcAft>
                <a:spcPct val="0"/>
              </a:spcAft>
              <a:buNone/>
              <a:defRPr sz="4400" b="1">
                <a:solidFill>
                  <a:schemeClr val="tx1"/>
                </a:solidFill>
                <a:latin typeface="+mn-lt"/>
                <a:ea typeface="ＭＳ Ｐゴシック" pitchFamily="-65" charset="-128"/>
                <a:cs typeface="ＭＳ Ｐゴシック" pitchFamily="-65" charset="-128"/>
              </a:defRPr>
            </a:lvl1pPr>
            <a:lvl2pPr marL="456910" indent="0" algn="ctr" defTabSz="908050" rtl="0" eaLnBrk="0" fontAlgn="base" hangingPunct="0">
              <a:spcBef>
                <a:spcPct val="20000"/>
              </a:spcBef>
              <a:spcAft>
                <a:spcPct val="0"/>
              </a:spcAft>
              <a:buFont typeface="Lucida Grande" charset="0"/>
              <a:buNone/>
              <a:defRPr sz="2400">
                <a:solidFill>
                  <a:schemeClr val="tx1"/>
                </a:solidFill>
                <a:latin typeface="+mn-lt"/>
                <a:ea typeface="ＭＳ Ｐゴシック" pitchFamily="-65" charset="-128"/>
              </a:defRPr>
            </a:lvl2pPr>
            <a:lvl3pPr marL="913822"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3pPr>
            <a:lvl4pPr marL="1370734"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4pPr>
            <a:lvl5pPr marL="1827644" indent="0" algn="ctr" defTabSz="908050" rtl="0" eaLnBrk="0" fontAlgn="base" hangingPunct="0">
              <a:spcBef>
                <a:spcPct val="20000"/>
              </a:spcBef>
              <a:spcAft>
                <a:spcPct val="0"/>
              </a:spcAft>
              <a:buFont typeface="Lucida Grande" charset="0"/>
              <a:buNone/>
              <a:defRPr sz="2000">
                <a:solidFill>
                  <a:schemeClr val="tx1"/>
                </a:solidFill>
                <a:latin typeface="+mn-lt"/>
                <a:ea typeface="ＭＳ Ｐゴシック" pitchFamily="-65" charset="-128"/>
              </a:defRPr>
            </a:lvl5pPr>
            <a:lvl6pPr marL="228455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6pPr>
            <a:lvl7pPr marL="274146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7pPr>
            <a:lvl8pPr marL="319837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8pPr>
            <a:lvl9pPr marL="3655289"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9pPr>
          </a:lstStyle>
          <a:p>
            <a:pPr algn="l"/>
            <a:r>
              <a:rPr lang="en-US" altLang="en-US" sz="1200" b="0" kern="0" dirty="0">
                <a:solidFill>
                  <a:schemeClr val="bg1"/>
                </a:solidFill>
                <a:ea typeface="ＭＳ Ｐゴシック" charset="-128"/>
              </a:rPr>
              <a:t>M Gerstein</a:t>
            </a:r>
            <a:br>
              <a:rPr lang="en-US" altLang="en-US" sz="1200" b="0" kern="0" dirty="0">
                <a:solidFill>
                  <a:schemeClr val="bg1"/>
                </a:solidFill>
                <a:ea typeface="ＭＳ Ｐゴシック" charset="-128"/>
              </a:rPr>
            </a:br>
            <a:r>
              <a:rPr lang="en-US" altLang="en-US" sz="1200" b="0" kern="0" dirty="0">
                <a:solidFill>
                  <a:schemeClr val="bg1"/>
                </a:solidFill>
                <a:ea typeface="ＭＳ Ｐゴシック" charset="-128"/>
              </a:rPr>
              <a:t>Yale</a:t>
            </a:r>
          </a:p>
          <a:p>
            <a:pPr algn="l"/>
            <a:r>
              <a:rPr lang="en-US" altLang="en-US" sz="1200" b="0" dirty="0">
                <a:solidFill>
                  <a:schemeClr val="bg1"/>
                </a:solidFill>
                <a:ea typeface="ＭＳ Ｐゴシック" charset="-128"/>
              </a:rPr>
              <a:t>(See last slide for more info.)</a:t>
            </a:r>
            <a:endParaRPr lang="en-US" altLang="en-US" sz="1200" b="0" kern="0" dirty="0">
              <a:solidFill>
                <a:schemeClr val="bg1"/>
              </a:solidFill>
              <a:ea typeface="ＭＳ Ｐゴシック" charset="-128"/>
            </a:endParaRPr>
          </a:p>
        </p:txBody>
      </p:sp>
    </p:spTree>
    <p:extLst>
      <p:ext uri="{BB962C8B-B14F-4D97-AF65-F5344CB8AC3E}">
        <p14:creationId xmlns:p14="http://schemas.microsoft.com/office/powerpoint/2010/main" val="1390377756"/>
      </p:ext>
    </p:extLst>
  </p:cSld>
  <p:clrMapOvr>
    <a:masterClrMapping/>
  </p:clrMapOvr>
  <p:transition advTm="2325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taExhau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97" y="1124858"/>
            <a:ext cx="2323282" cy="5486400"/>
          </a:xfrm>
          <a:prstGeom prst="rect">
            <a:avLst/>
          </a:prstGeom>
        </p:spPr>
      </p:pic>
      <p:pic>
        <p:nvPicPr>
          <p:cNvPr id="14" name="Picture 13" descr="pyrami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907" y="1337644"/>
            <a:ext cx="6244474" cy="3657600"/>
          </a:xfrm>
          <a:prstGeom prst="rect">
            <a:avLst/>
          </a:prstGeom>
        </p:spPr>
      </p:pic>
      <p:pic>
        <p:nvPicPr>
          <p:cNvPr id="15" name="Picture 14" descr="tab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142" y="4959047"/>
            <a:ext cx="6226752" cy="2057400"/>
          </a:xfrm>
          <a:prstGeom prst="rect">
            <a:avLst/>
          </a:prstGeom>
        </p:spPr>
      </p:pic>
      <p:sp>
        <p:nvSpPr>
          <p:cNvPr id="16" name="Rectangle 15"/>
          <p:cNvSpPr/>
          <p:nvPr/>
        </p:nvSpPr>
        <p:spPr>
          <a:xfrm>
            <a:off x="0" y="6471549"/>
            <a:ext cx="2318263" cy="276999"/>
          </a:xfrm>
          <a:prstGeom prst="rect">
            <a:avLst/>
          </a:prstGeom>
        </p:spPr>
        <p:txBody>
          <a:bodyPr wrap="none">
            <a:spAutoFit/>
          </a:bodyPr>
          <a:lstStyle/>
          <a:p>
            <a:pPr lvl="0">
              <a:defRPr/>
            </a:pP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a:t>
            </a:r>
            <a:r>
              <a:rPr kumimoji="0" lang="en-US" sz="1200" b="1" i="1" u="none" strike="noStrike" kern="1200" cap="none" spc="0" normalizeH="0" baseline="0" noProof="0" dirty="0" err="1">
                <a:ln>
                  <a:noFill/>
                </a:ln>
                <a:solidFill>
                  <a:srgbClr val="FFFFFF">
                    <a:lumMod val="50000"/>
                  </a:srgbClr>
                </a:solidFill>
                <a:effectLst/>
                <a:uLnTx/>
                <a:uFillTx/>
                <a:latin typeface="Arial" charset="0"/>
                <a:ea typeface="ＭＳ Ｐゴシック" charset="0"/>
              </a:rPr>
              <a:t>Gursoy</a:t>
            </a:r>
            <a:r>
              <a:rPr kumimoji="0" lang="en-US" sz="1200" b="1" i="1" u="none" strike="noStrike" kern="1200" cap="none" spc="0" normalizeH="0" baseline="0" noProof="0" dirty="0">
                <a:ln>
                  <a:noFill/>
                </a:ln>
                <a:solidFill>
                  <a:srgbClr val="FFFFFF">
                    <a:lumMod val="50000"/>
                  </a:srgbClr>
                </a:solidFill>
                <a:effectLst/>
                <a:uLnTx/>
                <a:uFillTx/>
                <a:latin typeface="Arial" charset="0"/>
                <a:ea typeface="ＭＳ Ｐゴシック" charset="0"/>
              </a:rPr>
              <a:t> et al,</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 </a:t>
            </a:r>
            <a:r>
              <a:rPr lang="it-IT" b="0" dirty="0" err="1"/>
              <a:t>bioRxiv</a:t>
            </a:r>
            <a:r>
              <a:rPr lang="it-IT" b="0" dirty="0"/>
              <a:t> 345074</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a:t>
            </a:r>
          </a:p>
        </p:txBody>
      </p:sp>
      <p:sp>
        <p:nvSpPr>
          <p:cNvPr id="3" name="Rectangle 2"/>
          <p:cNvSpPr/>
          <p:nvPr/>
        </p:nvSpPr>
        <p:spPr>
          <a:xfrm>
            <a:off x="7730359" y="1779271"/>
            <a:ext cx="1518745" cy="103750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NA12878 as case study - 1000 genomes variants are used as gold standard</a:t>
            </a:r>
          </a:p>
        </p:txBody>
      </p:sp>
      <p:sp>
        <p:nvSpPr>
          <p:cNvPr id="4" name="Title 3"/>
          <p:cNvSpPr>
            <a:spLocks noGrp="1"/>
          </p:cNvSpPr>
          <p:nvPr>
            <p:ph type="title"/>
          </p:nvPr>
        </p:nvSpPr>
        <p:spPr>
          <a:xfrm>
            <a:off x="685800" y="399394"/>
            <a:ext cx="7772400" cy="1143000"/>
          </a:xfrm>
        </p:spPr>
        <p:txBody>
          <a:bodyPr/>
          <a:lstStyle/>
          <a:p>
            <a:r>
              <a:rPr lang="en-US" sz="1800" dirty="0"/>
              <a:t>Functional genomics data comes with a great deal </a:t>
            </a:r>
            <a:r>
              <a:rPr lang="en-US" sz="1800"/>
              <a:t>of sequencing; </a:t>
            </a:r>
            <a:br>
              <a:rPr lang="en-US" sz="1800"/>
            </a:br>
            <a:r>
              <a:rPr lang="en-US" sz="1800"/>
              <a:t>We </a:t>
            </a:r>
            <a:r>
              <a:rPr lang="en-US" sz="1800" dirty="0"/>
              <a:t>can quantify amount of leakage at every step of the data summarization </a:t>
            </a:r>
            <a:r>
              <a:rPr lang="en-US" sz="1800"/>
              <a:t>process. </a:t>
            </a:r>
            <a:br>
              <a:rPr lang="en-US" sz="1800" dirty="0"/>
            </a:br>
            <a:endParaRPr lang="en-US" sz="1800" dirty="0"/>
          </a:p>
        </p:txBody>
      </p:sp>
    </p:spTree>
    <p:extLst>
      <p:ext uri="{BB962C8B-B14F-4D97-AF65-F5344CB8AC3E}">
        <p14:creationId xmlns:p14="http://schemas.microsoft.com/office/powerpoint/2010/main" val="2055569478"/>
      </p:ext>
    </p:extLst>
  </p:cSld>
  <p:clrMapOvr>
    <a:masterClrMapping/>
  </p:clrMapOvr>
  <p:transition advTm="38204"/>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665" y="5550268"/>
            <a:ext cx="3287906" cy="110692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821715" y="5454347"/>
            <a:ext cx="2160149" cy="1306890"/>
          </a:xfrm>
          <a:prstGeom prst="rect">
            <a:avLst/>
          </a:prstGeom>
        </p:spPr>
      </p:pic>
      <p:sp>
        <p:nvSpPr>
          <p:cNvPr id="2" name="Title 1"/>
          <p:cNvSpPr>
            <a:spLocks noGrp="1"/>
          </p:cNvSpPr>
          <p:nvPr>
            <p:ph type="title"/>
          </p:nvPr>
        </p:nvSpPr>
        <p:spPr>
          <a:xfrm>
            <a:off x="628650" y="504194"/>
            <a:ext cx="7948820" cy="1117634"/>
          </a:xfrm>
        </p:spPr>
        <p:txBody>
          <a:bodyPr>
            <a:normAutofit/>
          </a:bodyPr>
          <a:lstStyle/>
          <a:p>
            <a:pPr algn="ctr"/>
            <a:r>
              <a:rPr lang="en-US" dirty="0"/>
              <a:t>Representative Functional Genomics, Genotype, </a:t>
            </a:r>
            <a:r>
              <a:rPr lang="en-US" dirty="0" err="1"/>
              <a:t>eQTL</a:t>
            </a:r>
            <a:r>
              <a:rPr lang="en-US" dirty="0"/>
              <a:t> Datasets</a:t>
            </a:r>
          </a:p>
        </p:txBody>
      </p:sp>
      <p:sp>
        <p:nvSpPr>
          <p:cNvPr id="3" name="Content Placeholder 2"/>
          <p:cNvSpPr>
            <a:spLocks noGrp="1"/>
          </p:cNvSpPr>
          <p:nvPr>
            <p:ph idx="1"/>
          </p:nvPr>
        </p:nvSpPr>
        <p:spPr>
          <a:xfrm>
            <a:off x="652841" y="1534689"/>
            <a:ext cx="7886700" cy="3263504"/>
          </a:xfrm>
        </p:spPr>
        <p:txBody>
          <a:bodyPr/>
          <a:lstStyle/>
          <a:p>
            <a:r>
              <a:rPr lang="en-US" dirty="0"/>
              <a:t>Genotypes are available from the 1000 Genomes Project</a:t>
            </a:r>
          </a:p>
          <a:p>
            <a:r>
              <a:rPr lang="en-US" dirty="0"/>
              <a:t>mRNA sequencing for 462 individuals from </a:t>
            </a:r>
            <a:r>
              <a:rPr lang="en-US" dirty="0" err="1"/>
              <a:t>gEUVADIS</a:t>
            </a:r>
            <a:r>
              <a:rPr lang="en-US" dirty="0"/>
              <a:t> and ENCODE</a:t>
            </a:r>
          </a:p>
          <a:p>
            <a:pPr lvl="1"/>
            <a:r>
              <a:rPr lang="en-US" dirty="0"/>
              <a:t>Publicly available quantification for protein coding genes</a:t>
            </a:r>
          </a:p>
          <a:p>
            <a:r>
              <a:rPr lang="en-US" dirty="0"/>
              <a:t>Functional genomics data (</a:t>
            </a:r>
            <a:r>
              <a:rPr lang="en-US" dirty="0" err="1"/>
              <a:t>ChIP-Seq</a:t>
            </a:r>
            <a:r>
              <a:rPr lang="en-US" dirty="0"/>
              <a:t>, RNA-</a:t>
            </a:r>
            <a:r>
              <a:rPr lang="en-US" dirty="0" err="1"/>
              <a:t>Seq</a:t>
            </a:r>
            <a:r>
              <a:rPr lang="en-US" dirty="0"/>
              <a:t>, Hi-C) available from ENCODE</a:t>
            </a:r>
          </a:p>
          <a:p>
            <a:r>
              <a:rPr lang="en-US" dirty="0"/>
              <a:t>Approximately 3,000 </a:t>
            </a:r>
            <a:r>
              <a:rPr lang="en-US" dirty="0" err="1"/>
              <a:t>cis-eQTL</a:t>
            </a:r>
            <a:r>
              <a:rPr lang="en-US" dirty="0"/>
              <a:t> (FDR&lt;0.05)</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2657"/>
            <a:ext cx="4032228" cy="1023914"/>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21576"/>
    </mc:Choice>
    <mc:Fallback xmlns="">
      <p:transition spd="slow" advTm="2157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2v3-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189"/>
            <a:ext cx="5016566" cy="5696857"/>
          </a:xfrm>
          <a:prstGeom prst="rect">
            <a:avLst/>
          </a:prstGeom>
        </p:spPr>
      </p:pic>
      <p:sp>
        <p:nvSpPr>
          <p:cNvPr id="5" name="Rectangle 4"/>
          <p:cNvSpPr/>
          <p:nvPr/>
        </p:nvSpPr>
        <p:spPr>
          <a:xfrm>
            <a:off x="0" y="181429"/>
            <a:ext cx="3822095" cy="830997"/>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How much information, for example, do RNA-</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Seq</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reads (or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ChIP-Seq</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reads contain? Does that information enough to identify individuals?</a:t>
            </a:r>
          </a:p>
        </p:txBody>
      </p:sp>
      <p:sp>
        <p:nvSpPr>
          <p:cNvPr id="8" name="Rectangle 7"/>
          <p:cNvSpPr/>
          <p:nvPr/>
        </p:nvSpPr>
        <p:spPr>
          <a:xfrm>
            <a:off x="5200953" y="1090135"/>
            <a:ext cx="3773714" cy="2123658"/>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It might seem like we don’t infer much information from single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ChIP-Seq</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and RNA-</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Seq</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experiments compared to WGS</a:t>
            </a:r>
          </a:p>
          <a:p>
            <a:pPr marL="742950" marR="0" lvl="1"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However putting 10 different </a:t>
            </a:r>
            <a:r>
              <a:rPr kumimoji="0" lang="en-US" sz="1600" b="1" i="0" u="none" strike="noStrike" kern="1200" cap="none" spc="0" normalizeH="0" baseline="0" noProof="0" dirty="0" err="1">
                <a:ln>
                  <a:noFill/>
                </a:ln>
                <a:solidFill>
                  <a:srgbClr val="000000"/>
                </a:solidFill>
                <a:effectLst/>
                <a:uLnTx/>
                <a:uFillTx/>
                <a:latin typeface="Arial" charset="0"/>
                <a:ea typeface="ＭＳ Ｐゴシック" charset="0"/>
              </a:rPr>
              <a:t>ChIP-Seq</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 experiments and RNA-</a:t>
            </a:r>
            <a:r>
              <a:rPr kumimoji="0" lang="en-US" sz="1600" b="1" i="0" u="none" strike="noStrike" kern="1200" cap="none" spc="0" normalizeH="0" baseline="0" noProof="0" dirty="0" err="1">
                <a:ln>
                  <a:noFill/>
                </a:ln>
                <a:solidFill>
                  <a:srgbClr val="000000"/>
                </a:solidFill>
                <a:effectLst/>
                <a:uLnTx/>
                <a:uFillTx/>
                <a:latin typeface="Arial" charset="0"/>
                <a:ea typeface="ＭＳ Ｐゴシック" charset="0"/>
              </a:rPr>
              <a:t>Seq</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 together with imputation provides a great deal of information about the individual</a:t>
            </a:r>
          </a:p>
        </p:txBody>
      </p:sp>
      <p:pic>
        <p:nvPicPr>
          <p:cNvPr id="9" name="Picture 8" descr="figureForMG_numberSNV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508" y="3255104"/>
            <a:ext cx="3591763" cy="2743200"/>
          </a:xfrm>
          <a:prstGeom prst="rect">
            <a:avLst/>
          </a:prstGeom>
        </p:spPr>
      </p:pic>
      <p:sp>
        <p:nvSpPr>
          <p:cNvPr id="10" name="Rectangle 9"/>
          <p:cNvSpPr/>
          <p:nvPr/>
        </p:nvSpPr>
        <p:spPr>
          <a:xfrm>
            <a:off x="6610008" y="6581001"/>
            <a:ext cx="2318263" cy="276999"/>
          </a:xfrm>
          <a:prstGeom prst="rect">
            <a:avLst/>
          </a:prstGeom>
        </p:spPr>
        <p:txBody>
          <a:bodyPr wrap="none">
            <a:spAutoFit/>
          </a:bodyPr>
          <a:lstStyle/>
          <a:p>
            <a:pPr lvl="0">
              <a:defRPr/>
            </a:pP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a:t>
            </a:r>
            <a:r>
              <a:rPr kumimoji="0" lang="en-US" sz="1200" b="1" i="1" u="none" strike="noStrike" kern="1200" cap="none" spc="0" normalizeH="0" baseline="0" noProof="0" dirty="0" err="1">
                <a:ln>
                  <a:noFill/>
                </a:ln>
                <a:solidFill>
                  <a:srgbClr val="FFFFFF">
                    <a:lumMod val="50000"/>
                  </a:srgbClr>
                </a:solidFill>
                <a:effectLst/>
                <a:uLnTx/>
                <a:uFillTx/>
                <a:latin typeface="Arial" charset="0"/>
                <a:ea typeface="ＭＳ Ｐゴシック" charset="0"/>
              </a:rPr>
              <a:t>Gursoy</a:t>
            </a:r>
            <a:r>
              <a:rPr kumimoji="0" lang="en-US" sz="1200" b="1" i="1" u="none" strike="noStrike" kern="1200" cap="none" spc="0" normalizeH="0" baseline="0" noProof="0" dirty="0">
                <a:ln>
                  <a:noFill/>
                </a:ln>
                <a:solidFill>
                  <a:srgbClr val="FFFFFF">
                    <a:lumMod val="50000"/>
                  </a:srgbClr>
                </a:solidFill>
                <a:effectLst/>
                <a:uLnTx/>
                <a:uFillTx/>
                <a:latin typeface="Arial" charset="0"/>
                <a:ea typeface="ＭＳ Ｐゴシック" charset="0"/>
              </a:rPr>
              <a:t> et al,</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 </a:t>
            </a:r>
            <a:r>
              <a:rPr lang="it-IT" b="0" dirty="0" err="1"/>
              <a:t>bioRxiv</a:t>
            </a:r>
            <a:r>
              <a:rPr lang="it-IT" b="0"/>
              <a:t> 345074</a:t>
            </a:r>
            <a:r>
              <a:rPr kumimoji="0" lang="en-US" sz="1200" b="1" i="0" u="none" strike="noStrike" kern="1200" cap="none" spc="0" normalizeH="0" baseline="0" noProof="0">
                <a:ln>
                  <a:noFill/>
                </a:ln>
                <a:solidFill>
                  <a:srgbClr val="FFFFFF">
                    <a:lumMod val="50000"/>
                  </a:srgbClr>
                </a:solidFill>
                <a:effectLst/>
                <a:uLnTx/>
                <a:uFillTx/>
                <a:latin typeface="Arial" charset="0"/>
                <a:ea typeface="ＭＳ Ｐゴシック" charset="0"/>
              </a:rPr>
              <a:t>]</a:t>
            </a:r>
            <a:endPar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endParaRPr>
          </a:p>
        </p:txBody>
      </p:sp>
    </p:spTree>
    <p:extLst>
      <p:ext uri="{BB962C8B-B14F-4D97-AF65-F5344CB8AC3E}">
        <p14:creationId xmlns:p14="http://schemas.microsoft.com/office/powerpoint/2010/main" val="169004530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b="0" dirty="0">
                <a:solidFill>
                  <a:schemeClr val="tx1">
                    <a:lumMod val="65000"/>
                    <a:lumOff val="35000"/>
                  </a:schemeClr>
                </a:solidFill>
              </a:rPr>
              <a:t>Quantification of sensitive information leakage from functional</a:t>
            </a:r>
            <a:br>
              <a:rPr lang="en-US" sz="1000" dirty="0">
                <a:solidFill>
                  <a:schemeClr val="tx1">
                    <a:lumMod val="65000"/>
                    <a:lumOff val="35000"/>
                  </a:schemeClr>
                </a:solidFill>
              </a:rPr>
            </a:br>
            <a:r>
              <a:rPr lang="en-US" sz="1400" b="0" dirty="0">
                <a:solidFill>
                  <a:schemeClr val="tx1">
                    <a:lumMod val="65000"/>
                    <a:lumOff val="35000"/>
                  </a:schemeClr>
                </a:solidFill>
              </a:rPr>
              <a:t>genomics data: Obvious v subtle leakages &amp; practical file formats for addressing this</a:t>
            </a:r>
            <a:br>
              <a:rPr lang="en-US" sz="1000" dirty="0">
                <a:solidFill>
                  <a:schemeClr val="tx1">
                    <a:lumMod val="65000"/>
                    <a:lumOff val="35000"/>
                  </a:schemeClr>
                </a:solidFill>
              </a:rPr>
            </a:br>
            <a:endParaRPr lang="en-US" sz="500" dirty="0">
              <a:solidFill>
                <a:schemeClr val="tx1">
                  <a:lumMod val="65000"/>
                  <a:lumOff val="3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718391"/>
            <a:ext cx="4860924" cy="6116638"/>
          </a:xfrm>
        </p:spPr>
        <p:txBody>
          <a:bodyPr/>
          <a:lstStyle/>
          <a:p>
            <a:r>
              <a:rPr lang="en-US" altLang="en-US" sz="2200" dirty="0">
                <a:solidFill>
                  <a:schemeClr val="tx1">
                    <a:lumMod val="65000"/>
                    <a:lumOff val="35000"/>
                  </a:schemeClr>
                </a:solidFill>
                <a:ea typeface="ＭＳ Ｐゴシック" charset="-128"/>
              </a:rPr>
              <a:t>Intro. to Genomic Privacy</a:t>
            </a:r>
            <a:r>
              <a:rPr lang="en-US" altLang="en-US" sz="2400" dirty="0">
                <a:solidFill>
                  <a:schemeClr val="tx1">
                    <a:lumMod val="65000"/>
                    <a:lumOff val="35000"/>
                  </a:schemeClr>
                </a:solidFill>
                <a:ea typeface="ＭＳ Ｐゴシック" charset="-128"/>
              </a:rPr>
              <a:t> </a:t>
            </a:r>
          </a:p>
          <a:p>
            <a:pPr lvl="1"/>
            <a:r>
              <a:rPr lang="en-US" altLang="en-US" sz="2000" dirty="0">
                <a:solidFill>
                  <a:schemeClr val="tx1">
                    <a:lumMod val="65000"/>
                    <a:lumOff val="3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65000"/>
                    <a:lumOff val="3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65000"/>
                    <a:lumOff val="35000"/>
                  </a:schemeClr>
                </a:solidFill>
                <a:ea typeface="ＭＳ Ｐゴシック" charset="-128"/>
              </a:rPr>
              <a:t>Privacy &amp; </a:t>
            </a:r>
            <a:br>
              <a:rPr lang="en-US" altLang="en-US" sz="2200" dirty="0">
                <a:solidFill>
                  <a:schemeClr val="tx1">
                    <a:lumMod val="65000"/>
                    <a:lumOff val="35000"/>
                  </a:schemeClr>
                </a:solidFill>
                <a:ea typeface="ＭＳ Ｐゴシック" charset="-128"/>
              </a:rPr>
            </a:br>
            <a:r>
              <a:rPr lang="en-US" altLang="en-US" sz="2200" dirty="0">
                <a:solidFill>
                  <a:schemeClr val="tx1">
                    <a:lumMod val="65000"/>
                    <a:lumOff val="35000"/>
                  </a:schemeClr>
                </a:solidFill>
                <a:ea typeface="ＭＳ Ｐゴシック" charset="-128"/>
              </a:rPr>
              <a:t>Functional Genomics Data </a:t>
            </a:r>
          </a:p>
          <a:p>
            <a:pPr lvl="1"/>
            <a:r>
              <a:rPr lang="en-US" altLang="en-US" sz="2000" b="1" u="sng" dirty="0">
                <a:solidFill>
                  <a:srgbClr val="FFC000"/>
                </a:solidFill>
                <a:ea typeface="ＭＳ Ｐゴシック" charset="-128"/>
                <a:cs typeface="ＭＳ Ｐゴシック" charset="-128"/>
              </a:rPr>
              <a:t>2-sided nature</a:t>
            </a:r>
            <a:r>
              <a:rPr lang="en-US" altLang="en-US" sz="2000" dirty="0">
                <a:solidFill>
                  <a:schemeClr val="tx1">
                    <a:lumMod val="65000"/>
                    <a:lumOff val="35000"/>
                  </a:schemeClr>
                </a:solidFill>
                <a:ea typeface="ＭＳ Ｐゴシック" charset="-128"/>
                <a:cs typeface="ＭＳ Ｐゴシック" charset="-128"/>
              </a:rPr>
              <a:t> of this data presents particularly tricky privacy issues</a:t>
            </a:r>
          </a:p>
          <a:p>
            <a:pPr lvl="1"/>
            <a:r>
              <a:rPr lang="en-US" altLang="en-US" sz="2000" dirty="0">
                <a:solidFill>
                  <a:schemeClr val="tx1">
                    <a:lumMod val="65000"/>
                    <a:lumOff val="3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65000"/>
                    <a:lumOff val="35000"/>
                  </a:schemeClr>
                </a:solidFill>
                <a:ea typeface="ＭＳ Ｐゴシック" charset="-128"/>
                <a:cs typeface="ＭＳ Ｐゴシック" charset="-128"/>
              </a:rPr>
              <a:t>, from obvious to subtle</a:t>
            </a:r>
          </a:p>
          <a:p>
            <a:r>
              <a:rPr lang="en-US" altLang="en-US" sz="2200" dirty="0">
                <a:solidFill>
                  <a:schemeClr val="tx1">
                    <a:lumMod val="65000"/>
                    <a:lumOff val="35000"/>
                  </a:schemeClr>
                </a:solidFill>
                <a:ea typeface="ＭＳ Ｐゴシック" charset="-128"/>
              </a:rPr>
              <a:t>Subtle Leakage #1: </a:t>
            </a:r>
            <a:r>
              <a:rPr lang="en-US" altLang="en-US" sz="2200" b="1" u="sng" dirty="0" err="1">
                <a:solidFill>
                  <a:srgbClr val="FFC000"/>
                </a:solidFill>
                <a:ea typeface="ＭＳ Ｐゴシック" charset="-128"/>
              </a:rPr>
              <a:t>eQTLs</a:t>
            </a:r>
            <a:endParaRPr lang="en-US" altLang="en-US" sz="2200" b="1" u="sng" dirty="0">
              <a:solidFill>
                <a:srgbClr val="FFC000"/>
              </a:solidFill>
              <a:ea typeface="ＭＳ Ｐゴシック" charset="-128"/>
            </a:endParaRPr>
          </a:p>
          <a:p>
            <a:pPr lvl="1"/>
            <a:r>
              <a:rPr lang="en-US" altLang="en-US" sz="2000" dirty="0">
                <a:solidFill>
                  <a:schemeClr val="tx1">
                    <a:lumMod val="65000"/>
                    <a:lumOff val="3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65000"/>
                    <a:lumOff val="35000"/>
                  </a:schemeClr>
                </a:solidFill>
                <a:ea typeface="ＭＳ Ｐゴシック" charset="-128"/>
                <a:cs typeface="ＭＳ Ｐゴシック" charset="-128"/>
              </a:rPr>
              <a:t>Instantiating a practical linking attack w/ noisy quasi-identifiers</a:t>
            </a:r>
          </a:p>
          <a:p>
            <a:pPr lvl="1"/>
            <a:endParaRPr lang="en-US" altLang="en-US" sz="2000" dirty="0">
              <a:solidFill>
                <a:schemeClr val="tx1">
                  <a:lumMod val="65000"/>
                  <a:lumOff val="35000"/>
                </a:schemeClr>
              </a:solidFill>
              <a:ea typeface="ＭＳ Ｐゴシック" charset="-128"/>
              <a:cs typeface="ＭＳ Ｐゴシック" charset="-128"/>
            </a:endParaRPr>
          </a:p>
          <a:p>
            <a:pPr lvl="1"/>
            <a:endParaRPr lang="en-US" altLang="en-US" sz="1600" dirty="0">
              <a:solidFill>
                <a:schemeClr val="tx1">
                  <a:lumMod val="65000"/>
                  <a:lumOff val="35000"/>
                </a:schemeClr>
              </a:solidFill>
              <a:ea typeface="ＭＳ Ｐゴシック" charset="-128"/>
            </a:endParaRPr>
          </a:p>
          <a:p>
            <a:pPr lvl="1"/>
            <a:endParaRPr lang="en-US" altLang="en-US" sz="16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endParaRPr>
          </a:p>
          <a:p>
            <a:pPr lvl="1"/>
            <a:endParaRPr lang="en-US" altLang="en-US" sz="17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702628" y="718391"/>
            <a:ext cx="4425495" cy="6132512"/>
          </a:xfrm>
        </p:spPr>
        <p:txBody>
          <a:bodyPr/>
          <a:lstStyle/>
          <a:p>
            <a:r>
              <a:rPr lang="en-US" altLang="en-US" sz="2200" dirty="0">
                <a:solidFill>
                  <a:schemeClr val="tx1">
                    <a:lumMod val="65000"/>
                    <a:lumOff val="35000"/>
                  </a:schemeClr>
                </a:solidFill>
                <a:ea typeface="ＭＳ Ｐゴシック" charset="-128"/>
              </a:rPr>
              <a:t>Subtle Leakage #2: </a:t>
            </a:r>
            <a:br>
              <a:rPr lang="en-US" altLang="en-US" sz="2200" dirty="0">
                <a:solidFill>
                  <a:schemeClr val="tx1">
                    <a:lumMod val="65000"/>
                    <a:lumOff val="35000"/>
                  </a:schemeClr>
                </a:solidFill>
                <a:ea typeface="ＭＳ Ｐゴシック" charset="-128"/>
              </a:rPr>
            </a:br>
            <a:r>
              <a:rPr lang="en-US" altLang="en-US" sz="2200" b="1" u="sng" dirty="0">
                <a:solidFill>
                  <a:srgbClr val="FFC000"/>
                </a:solidFill>
                <a:ea typeface="ＭＳ Ｐゴシック" charset="-128"/>
              </a:rPr>
              <a:t>Signal Profiles</a:t>
            </a:r>
          </a:p>
          <a:p>
            <a:pPr lvl="1"/>
            <a:r>
              <a:rPr lang="en-US" altLang="en-US" sz="2000" dirty="0">
                <a:solidFill>
                  <a:schemeClr val="tx1">
                    <a:lumMod val="65000"/>
                    <a:lumOff val="3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65000"/>
                    <a:lumOff val="35000"/>
                  </a:schemeClr>
                </a:solidFill>
                <a:ea typeface="ＭＳ Ｐゴシック" charset="-128"/>
                <a:cs typeface="ＭＳ Ｐゴシック" charset="-128"/>
              </a:rPr>
              <a:t>Linking attacks possible but additional complication of SV discovery in addition to genotyping</a:t>
            </a:r>
          </a:p>
          <a:p>
            <a:r>
              <a:rPr lang="en-US" altLang="en-US" sz="2200" dirty="0">
                <a:solidFill>
                  <a:schemeClr val="tx1">
                    <a:lumMod val="65000"/>
                    <a:lumOff val="35000"/>
                  </a:schemeClr>
                </a:solidFill>
                <a:ea typeface="ＭＳ Ｐゴシック" charset="-128"/>
              </a:rPr>
              <a:t>Practical solutions &amp; file formats</a:t>
            </a:r>
          </a:p>
          <a:p>
            <a:pPr lvl="1"/>
            <a:r>
              <a:rPr lang="en-US" altLang="en-US" sz="2000" dirty="0">
                <a:solidFill>
                  <a:schemeClr val="tx1">
                    <a:lumMod val="65000"/>
                    <a:lumOff val="35000"/>
                  </a:schemeClr>
                </a:solidFill>
                <a:ea typeface="ＭＳ Ｐゴシック" charset="-128"/>
              </a:rPr>
              <a:t>Using </a:t>
            </a:r>
            <a:r>
              <a:rPr lang="en-US" altLang="en-US" sz="2000" b="1" u="sng" dirty="0" err="1">
                <a:solidFill>
                  <a:srgbClr val="FFC0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65000"/>
                    <a:lumOff val="35000"/>
                  </a:schemeClr>
                </a:solidFill>
                <a:ea typeface="ＭＳ Ｐゴシック" charset="-128"/>
              </a:rPr>
              <a:t>file format to remove obvious large-scale leakage</a:t>
            </a:r>
          </a:p>
          <a:p>
            <a:pPr lvl="1"/>
            <a:r>
              <a:rPr lang="en-US" altLang="en-US" sz="2000" dirty="0">
                <a:solidFill>
                  <a:schemeClr val="tx1">
                    <a:lumMod val="65000"/>
                    <a:lumOff val="35000"/>
                  </a:schemeClr>
                </a:solidFill>
                <a:ea typeface="ＭＳ Ｐゴシック" charset="-128"/>
                <a:cs typeface="ＭＳ Ｐゴシック" charset="-128"/>
              </a:rPr>
              <a:t>Small subtle leaks combatted by restricting large-scale access. Hence, developing secure, </a:t>
            </a:r>
            <a:r>
              <a:rPr lang="en-US" altLang="en-US" sz="2000" b="1" u="sng" dirty="0" err="1">
                <a:solidFill>
                  <a:srgbClr val="FFC000"/>
                </a:solidFill>
                <a:ea typeface="ＭＳ Ｐゴシック" charset="-128"/>
                <a:cs typeface="ＭＳ Ｐゴシック" charset="-128"/>
              </a:rPr>
              <a:t>blockchain</a:t>
            </a:r>
            <a:r>
              <a:rPr lang="en-US" altLang="en-US" sz="2000" b="1" u="sng" dirty="0">
                <a:solidFill>
                  <a:srgbClr val="FFC000"/>
                </a:solidFill>
                <a:ea typeface="ＭＳ Ｐゴシック" charset="-128"/>
                <a:cs typeface="ＭＳ Ｐゴシック" charset="-128"/>
              </a:rPr>
              <a:t>-based logging</a:t>
            </a:r>
            <a:r>
              <a:rPr lang="en-US" altLang="en-US" sz="2000" b="1" dirty="0">
                <a:solidFill>
                  <a:srgbClr val="FFC000"/>
                </a:solidFill>
                <a:ea typeface="ＭＳ Ｐゴシック" charset="-128"/>
                <a:cs typeface="ＭＳ Ｐゴシック" charset="-128"/>
              </a:rPr>
              <a:t> </a:t>
            </a:r>
            <a:r>
              <a:rPr lang="en-US" altLang="en-US" sz="2000" dirty="0">
                <a:solidFill>
                  <a:schemeClr val="tx1">
                    <a:lumMod val="65000"/>
                    <a:lumOff val="35000"/>
                  </a:schemeClr>
                </a:solidFill>
                <a:ea typeface="ＭＳ Ｐゴシック" charset="-128"/>
                <a:cs typeface="ＭＳ Ｐゴシック" charset="-128"/>
              </a:rPr>
              <a:t>technology (response to the </a:t>
            </a:r>
            <a:r>
              <a:rPr lang="en-US" altLang="en-US" sz="2000" dirty="0" err="1">
                <a:solidFill>
                  <a:schemeClr val="tx1">
                    <a:lumMod val="65000"/>
                    <a:lumOff val="35000"/>
                  </a:schemeClr>
                </a:solidFill>
                <a:ea typeface="ＭＳ Ｐゴシック" charset="-128"/>
                <a:cs typeface="ＭＳ Ｐゴシック" charset="-128"/>
              </a:rPr>
              <a:t>iDash</a:t>
            </a:r>
            <a:r>
              <a:rPr lang="en-US" altLang="en-US" sz="2000" dirty="0">
                <a:solidFill>
                  <a:schemeClr val="tx1">
                    <a:lumMod val="65000"/>
                    <a:lumOff val="35000"/>
                  </a:schemeClr>
                </a:solidFill>
                <a:ea typeface="ＭＳ Ｐゴシック" charset="-128"/>
                <a:cs typeface="ＭＳ Ｐゴシック" charset="-128"/>
              </a:rPr>
              <a:t> challenge)</a:t>
            </a:r>
          </a:p>
        </p:txBody>
      </p:sp>
    </p:spTree>
    <p:extLst>
      <p:ext uri="{BB962C8B-B14F-4D97-AF65-F5344CB8AC3E}">
        <p14:creationId xmlns:p14="http://schemas.microsoft.com/office/powerpoint/2010/main" val="1161374800"/>
      </p:ext>
    </p:extLst>
  </p:cSld>
  <p:clrMapOvr>
    <a:masterClrMapping/>
  </p:clrMapOvr>
  <p:transition advTm="238108"/>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levels</a:t>
            </a: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outcomes</a:t>
            </a: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8190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a:t>Information Content and Predictability</a:t>
            </a:r>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et al. Nat. Meth.  2016</a:t>
            </a:r>
            <a:r>
              <a:rPr lang="en-US" altLang="ja-JP" sz="1100" dirty="0">
                <a:solidFill>
                  <a:srgbClr val="A6A6A6"/>
                </a:solidFill>
              </a:rPr>
              <a:t>]</a:t>
            </a:r>
            <a:endParaRPr lang="en-US" sz="1100" dirty="0">
              <a:solidFill>
                <a:srgbClr val="A6A6A6"/>
              </a:solidFill>
            </a:endParaRPr>
          </a:p>
        </p:txBody>
      </p:sp>
      <p:sp>
        <p:nvSpPr>
          <p:cNvPr id="2" name="TextBox 1"/>
          <p:cNvSpPr txBox="1"/>
          <p:nvPr/>
        </p:nvSpPr>
        <p:spPr>
          <a:xfrm>
            <a:off x="6097516" y="1187355"/>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a:t>Naive measure of information (no LD, distant correlations, pop. </a:t>
            </a:r>
            <a:r>
              <a:rPr lang="en-US" sz="1500" dirty="0" err="1"/>
              <a:t>struc</a:t>
            </a:r>
            <a:r>
              <a:rPr lang="en-US" sz="1500" dirty="0"/>
              <a:t>., &amp;c)</a:t>
            </a:r>
          </a:p>
          <a:p>
            <a:pPr marL="171450" indent="-171450">
              <a:buFont typeface="Arial" panose="020B0604020202020204" pitchFamily="34" charset="0"/>
              <a:buChar char="•"/>
            </a:pPr>
            <a:r>
              <a:rPr lang="en-US" sz="1500" dirty="0"/>
              <a:t>Higher frequency: Lower ICI</a:t>
            </a:r>
          </a:p>
          <a:p>
            <a:pPr marL="171450" indent="-171450">
              <a:buFont typeface="Arial" panose="020B0604020202020204" pitchFamily="34" charset="0"/>
              <a:buChar char="•"/>
            </a:pPr>
            <a:r>
              <a:rPr lang="en-US" sz="1500" dirty="0"/>
              <a:t>Additive for multiple variants</a:t>
            </a:r>
          </a:p>
        </p:txBody>
      </p:sp>
      <p:sp>
        <p:nvSpPr>
          <p:cNvPr id="7" name="TextBox 6"/>
          <p:cNvSpPr txBox="1"/>
          <p:nvPr/>
        </p:nvSpPr>
        <p:spPr>
          <a:xfrm>
            <a:off x="6097517" y="4260376"/>
            <a:ext cx="3046483" cy="1015663"/>
          </a:xfrm>
          <a:prstGeom prst="rect">
            <a:avLst/>
          </a:prstGeom>
          <a:noFill/>
        </p:spPr>
        <p:txBody>
          <a:bodyPr wrap="square" rtlCol="0">
            <a:spAutoFit/>
          </a:bodyPr>
          <a:lstStyle/>
          <a:p>
            <a:pPr marL="171450" indent="-171450">
              <a:buFont typeface="Arial" panose="020B0604020202020204" pitchFamily="34" charset="0"/>
              <a:buChar char="•"/>
            </a:pPr>
            <a:r>
              <a:rPr lang="en-US" sz="1500" dirty="0"/>
              <a:t>Condition specific entropy</a:t>
            </a:r>
          </a:p>
          <a:p>
            <a:pPr marL="171450" indent="-171450">
              <a:buFont typeface="Arial" panose="020B0604020202020204" pitchFamily="34" charset="0"/>
              <a:buChar char="•"/>
            </a:pPr>
            <a:r>
              <a:rPr lang="en-US" sz="1500" dirty="0"/>
              <a:t>Higher cond. entropy: Lower predictability</a:t>
            </a:r>
          </a:p>
          <a:p>
            <a:pPr marL="171450" indent="-171450">
              <a:buFont typeface="Arial" panose="020B0604020202020204" pitchFamily="34" charset="0"/>
              <a:buChar char="•"/>
            </a:pPr>
            <a:r>
              <a:rPr lang="en-US" sz="1500" dirty="0"/>
              <a:t>Additive for multiple </a:t>
            </a:r>
            <a:r>
              <a:rPr lang="en-US" sz="1500" dirty="0" err="1"/>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51062"/>
    </mc:Choice>
    <mc:Fallback xmlns="">
      <p:transition spd="slow" advTm="15106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59504" y="4222359"/>
            <a:ext cx="2992847" cy="2145323"/>
          </a:xfrm>
        </p:spPr>
        <p:txBody>
          <a:bodyPr>
            <a:noAutofit/>
          </a:bodyPr>
          <a:lstStyle/>
          <a:p>
            <a:r>
              <a:rPr lang="en-US" dirty="0"/>
              <a:t>ICI Leakage versus Genotype Predictability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3" y="1613647"/>
            <a:ext cx="4975756" cy="5217425"/>
          </a:xfrm>
          <a:prstGeom prst="rect">
            <a:avLst/>
          </a:prstGeom>
        </p:spPr>
      </p:pic>
      <p:sp>
        <p:nvSpPr>
          <p:cNvPr id="9" name="Rectangle 8"/>
          <p:cNvSpPr/>
          <p:nvPr/>
        </p:nvSpPr>
        <p:spPr>
          <a:xfrm>
            <a:off x="0" y="116396"/>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al. Nat. Meth. (‘16</a:t>
            </a:r>
            <a:r>
              <a:rPr lang="en-US" altLang="ja-JP" sz="1100" dirty="0">
                <a:solidFill>
                  <a:srgbClr val="A6A6A6"/>
                </a:solidFill>
              </a:rPr>
              <a:t>]</a:t>
            </a:r>
            <a:endParaRPr lang="en-US" sz="1100" dirty="0">
              <a:solidFill>
                <a:srgbClr val="A6A6A6"/>
              </a:solidFill>
            </a:endParaRPr>
          </a:p>
        </p:txBody>
      </p:sp>
      <p:pic>
        <p:nvPicPr>
          <p:cNvPr id="10" name="Picture 9" descr="MG_GI_slides_Nov.2015_Large-AH_Page_07.jpg"/>
          <p:cNvPicPr>
            <a:picLocks noChangeAspect="1"/>
          </p:cNvPicPr>
          <p:nvPr/>
        </p:nvPicPr>
        <p:blipFill rotWithShape="1">
          <a:blip r:embed="rId3">
            <a:extLst>
              <a:ext uri="{28A0092B-C50C-407E-A947-70E740481C1C}">
                <a14:useLocalDpi xmlns:a14="http://schemas.microsoft.com/office/drawing/2010/main" val="0"/>
              </a:ext>
            </a:extLst>
          </a:blip>
          <a:srcRect l="12141" t="9172" r="16859"/>
          <a:stretch/>
        </p:blipFill>
        <p:spPr>
          <a:xfrm>
            <a:off x="4101353" y="116396"/>
            <a:ext cx="5042647" cy="3841512"/>
          </a:xfrm>
          <a:prstGeom prst="rect">
            <a:avLst/>
          </a:prstGeom>
        </p:spPr>
      </p:pic>
    </p:spTree>
    <p:extLst>
      <p:ext uri="{BB962C8B-B14F-4D97-AF65-F5344CB8AC3E}">
        <p14:creationId xmlns:p14="http://schemas.microsoft.com/office/powerpoint/2010/main" val="1758426080"/>
      </p:ext>
    </p:extLst>
  </p:cSld>
  <p:clrMapOvr>
    <a:masterClrMapping/>
  </p:clrMapOvr>
  <mc:AlternateContent xmlns:mc="http://schemas.openxmlformats.org/markup-compatibility/2006" xmlns:p14="http://schemas.microsoft.com/office/powerpoint/2010/main">
    <mc:Choice Requires="p14">
      <p:transition spd="slow" p14:dur="2000" advTm="74546"/>
    </mc:Choice>
    <mc:Fallback xmlns="">
      <p:transition spd="slow" advTm="7454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a:t>Linking Attack Scenario</a:t>
            </a:r>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al. Nat. Meth. (‘16)</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90838"/>
    </mc:Choice>
    <mc:Fallback xmlns="">
      <p:transition spd="slow" advTm="9083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a:t>High</a:t>
            </a:r>
          </a:p>
          <a:p>
            <a:r>
              <a:rPr lang="en-US" sz="1400" dirty="0"/>
              <a:t>Sensitivity</a:t>
            </a:r>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a:t>Low</a:t>
            </a:r>
          </a:p>
          <a:p>
            <a:r>
              <a:rPr lang="en-US" sz="1400" dirty="0"/>
              <a:t>Sensitivity</a:t>
            </a:r>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a:t>High Number</a:t>
            </a:r>
          </a:p>
          <a:p>
            <a:pPr algn="ctr"/>
            <a:r>
              <a:rPr lang="en-US" sz="1400" dirty="0"/>
              <a:t>Of </a:t>
            </a:r>
            <a:r>
              <a:rPr lang="en-US" sz="1400" dirty="0" err="1"/>
              <a:t>eQTLs</a:t>
            </a:r>
            <a:endParaRPr lang="en-US" sz="1400" dirty="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a:t>Low Number</a:t>
            </a:r>
          </a:p>
          <a:p>
            <a:pPr algn="ctr"/>
            <a:r>
              <a:rPr lang="en-US" sz="1400" dirty="0"/>
              <a:t>Of </a:t>
            </a:r>
            <a:r>
              <a:rPr lang="en-US" sz="1400" dirty="0" err="1"/>
              <a:t>eQTLs</a:t>
            </a:r>
            <a:endParaRPr lang="en-US" sz="1400" dirty="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a:solidFill>
                  <a:srgbClr val="A6A6A6"/>
                </a:solidFill>
              </a:rPr>
              <a:t> et </a:t>
            </a:r>
            <a:r>
              <a:rPr lang="en-US" sz="1100" dirty="0">
                <a:solidFill>
                  <a:srgbClr val="A6A6A6"/>
                </a:solidFill>
              </a:rPr>
              <a:t>al. </a:t>
            </a:r>
            <a:r>
              <a:rPr lang="en-US" sz="1100" i="1" dirty="0">
                <a:solidFill>
                  <a:srgbClr val="A6A6A6"/>
                </a:solidFill>
              </a:rPr>
              <a:t>Nat. Meth. </a:t>
            </a:r>
            <a:r>
              <a:rPr lang="en-US" sz="1100" dirty="0">
                <a:solidFill>
                  <a:srgbClr val="A6A6A6"/>
                </a:solidFill>
              </a:rPr>
              <a:t>(16)</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advTm="16975"/>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t>100,200 individuals</a:t>
            </a:r>
            <a:r>
              <a:rPr lang="en-US" sz="1400" dirty="0">
                <a:solidFill>
                  <a:srgbClr val="7030A0"/>
                </a:solidFill>
              </a:rPr>
              <a:t> </a:t>
            </a:r>
            <a:r>
              <a:rPr lang="en-US" sz="1400" dirty="0">
                <a:solidFill>
                  <a:srgbClr val="FF0000"/>
                </a:solidFill>
              </a:rPr>
              <a:t>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a:solidFill>
                  <a:srgbClr val="A6A6A6"/>
                </a:solidFill>
              </a:rPr>
              <a:t> et </a:t>
            </a:r>
            <a:r>
              <a:rPr lang="en-US" sz="1100" dirty="0">
                <a:solidFill>
                  <a:srgbClr val="A6A6A6"/>
                </a:solidFill>
              </a:rPr>
              <a:t>al. </a:t>
            </a:r>
            <a:r>
              <a:rPr lang="en-US" sz="1100" i="1" dirty="0">
                <a:solidFill>
                  <a:srgbClr val="A6A6A6"/>
                </a:solidFill>
              </a:rPr>
              <a:t>Nat. Meth. </a:t>
            </a:r>
            <a:r>
              <a:rPr lang="en-US" sz="1100" dirty="0">
                <a:solidFill>
                  <a:srgbClr val="A6A6A6"/>
                </a:solidFill>
              </a:rPr>
              <a:t>(16)</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16550906"/>
      </p:ext>
    </p:extLst>
  </p:cSld>
  <p:clrMapOvr>
    <a:masterClrMapping/>
  </p:clrMapOvr>
  <p:transition advTm="1969"/>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CCDDB24C-BB91-B54A-B42F-779418405FAF}"/>
              </a:ext>
            </a:extLst>
          </p:cNvPr>
          <p:cNvSpPr>
            <a:spLocks noGrp="1" noChangeArrowheads="1"/>
          </p:cNvSpPr>
          <p:nvPr>
            <p:ph type="title"/>
          </p:nvPr>
        </p:nvSpPr>
        <p:spPr>
          <a:xfrm>
            <a:off x="287338" y="212726"/>
            <a:ext cx="4343400" cy="1439862"/>
          </a:xfrm>
        </p:spPr>
        <p:txBody>
          <a:bodyPr/>
          <a:lstStyle/>
          <a:p>
            <a:r>
              <a:rPr lang="en-US" altLang="en-US" sz="2000" dirty="0">
                <a:ea typeface="ＭＳ Ｐゴシック" panose="020B0600070205080204" pitchFamily="34" charset="-128"/>
              </a:rPr>
              <a:t>Privacy: Does Genomics has similar "Big Data" Dilemma as in the Rest of Society?</a:t>
            </a:r>
          </a:p>
        </p:txBody>
      </p:sp>
      <p:sp>
        <p:nvSpPr>
          <p:cNvPr id="64514" name="Content Placeholder 2">
            <a:extLst>
              <a:ext uri="{FF2B5EF4-FFF2-40B4-BE49-F238E27FC236}">
                <a16:creationId xmlns:a16="http://schemas.microsoft.com/office/drawing/2014/main" id="{93B824F2-B1C8-1449-B92A-12B58FFA0A94}"/>
              </a:ext>
            </a:extLst>
          </p:cNvPr>
          <p:cNvSpPr>
            <a:spLocks noGrp="1" noChangeArrowheads="1"/>
          </p:cNvSpPr>
          <p:nvPr>
            <p:ph sz="half" idx="1"/>
          </p:nvPr>
        </p:nvSpPr>
        <p:spPr>
          <a:xfrm>
            <a:off x="457200" y="1752600"/>
            <a:ext cx="4173538" cy="4638675"/>
          </a:xfrm>
        </p:spPr>
        <p:txBody>
          <a:bodyPr/>
          <a:lstStyle/>
          <a:p>
            <a:pPr>
              <a:defRPr/>
            </a:pPr>
            <a:r>
              <a:rPr lang="en-US" altLang="en-US" sz="1400" dirty="0">
                <a:ea typeface="ＭＳ Ｐゴシック" panose="020B0600070205080204" pitchFamily="34" charset="-128"/>
              </a:rPr>
              <a:t>We confront privacy risks every day we access the internet (e.g., social media, e-commerce).</a:t>
            </a:r>
          </a:p>
          <a:p>
            <a:pPr>
              <a:defRPr/>
            </a:pPr>
            <a:r>
              <a:rPr lang="en-US" altLang="en-US" sz="1400" dirty="0">
                <a:ea typeface="ＭＳ Ｐゴシック" panose="020B0600070205080204" pitchFamily="34" charset="-128"/>
              </a:rPr>
              <a:t>Sharing &amp; "peer-production" is central to success of many new ventures, with analogous risks to genomics</a:t>
            </a:r>
          </a:p>
          <a:p>
            <a:pPr lvl="1">
              <a:defRPr/>
            </a:pPr>
            <a:r>
              <a:rPr lang="en-US" altLang="en-US" sz="1400" b="1" dirty="0">
                <a:solidFill>
                  <a:srgbClr val="FF0000"/>
                </a:solidFill>
                <a:ea typeface="ＭＳ Ｐゴシック" panose="020B0600070205080204" pitchFamily="34" charset="-128"/>
              </a:rPr>
              <a:t>EG web search</a:t>
            </a:r>
            <a:r>
              <a:rPr lang="en-US" altLang="en-US" sz="1400" dirty="0">
                <a:ea typeface="ＭＳ Ｐゴシック" panose="020B0600070205080204" pitchFamily="34" charset="-128"/>
              </a:rPr>
              <a:t>: Large-scale mining essential</a:t>
            </a:r>
          </a:p>
          <a:p>
            <a:pPr lvl="1">
              <a:defRPr/>
            </a:pPr>
            <a:endParaRPr lang="en-US" altLang="en-US" sz="1400" dirty="0">
              <a:ea typeface="ＭＳ Ｐゴシック" panose="020B0600070205080204" pitchFamily="34" charset="-128"/>
            </a:endParaRPr>
          </a:p>
          <a:p>
            <a:pPr marL="342900" lvl="1" indent="0">
              <a:buFont typeface="Lucida Grande" panose="020B0600040502020204" pitchFamily="34" charset="0"/>
              <a:buNone/>
              <a:defRPr/>
            </a:pPr>
            <a:endParaRPr lang="en-US" altLang="en-US" sz="1400" dirty="0">
              <a:ea typeface="ＭＳ Ｐゴシック" panose="020B0600070205080204" pitchFamily="34" charset="-128"/>
            </a:endParaRPr>
          </a:p>
        </p:txBody>
      </p:sp>
      <p:sp>
        <p:nvSpPr>
          <p:cNvPr id="3" name="TextBox 2">
            <a:extLst>
              <a:ext uri="{FF2B5EF4-FFF2-40B4-BE49-F238E27FC236}">
                <a16:creationId xmlns:a16="http://schemas.microsoft.com/office/drawing/2014/main" id="{DA042567-F475-DC45-A345-386E16538B53}"/>
              </a:ext>
            </a:extLst>
          </p:cNvPr>
          <p:cNvSpPr txBox="1"/>
          <p:nvPr/>
        </p:nvSpPr>
        <p:spPr>
          <a:xfrm>
            <a:off x="152400" y="6211888"/>
            <a:ext cx="8501063" cy="506412"/>
          </a:xfrm>
          <a:prstGeom prst="rect">
            <a:avLst/>
          </a:prstGeom>
          <a:noFill/>
        </p:spPr>
        <p:txBody>
          <a:bodyPr lIns="91435" tIns="45718" rIns="91435" bIns="4571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a:t>
            </a:r>
            <a:r>
              <a:rPr kumimoji="0" lang="en-US" sz="900" b="0" i="0" u="none" strike="noStrike" kern="1200" cap="none" spc="0" normalizeH="0" baseline="0" noProof="0" dirty="0" err="1">
                <a:ln>
                  <a:noFill/>
                </a:ln>
                <a:solidFill>
                  <a:srgbClr val="FFFFFF">
                    <a:lumMod val="50000"/>
                  </a:srgbClr>
                </a:solidFill>
                <a:effectLst/>
                <a:uLnTx/>
                <a:uFillTx/>
                <a:latin typeface="Arial" charset="0"/>
                <a:ea typeface="ＭＳ Ｐゴシック" charset="-128"/>
                <a:cs typeface="+mn-cs"/>
              </a:rPr>
              <a:t>Seringhaus</a:t>
            </a:r>
            <a:r>
              <a:rPr kumimoji="0" lang="en-US" sz="900" b="0" i="0"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 &amp; Gerstein ('09), </a:t>
            </a:r>
            <a:r>
              <a:rPr kumimoji="0" lang="en-US" sz="900" b="0" i="1"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Hart. Courant </a:t>
            </a:r>
            <a:r>
              <a:rPr kumimoji="0" lang="en-US" sz="900" b="0" i="0"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(Jun 5); Greenbaum &amp; Gerstein ('11), </a:t>
            </a:r>
            <a:r>
              <a:rPr kumimoji="0" lang="en-US" sz="900" b="0" i="1"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 NY Times</a:t>
            </a:r>
            <a:r>
              <a:rPr kumimoji="0" lang="en-US" sz="900" b="0" i="0"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 (6 Oct), </a:t>
            </a:r>
            <a:r>
              <a:rPr kumimoji="0" lang="en-US" altLang="en-US" sz="900" b="0" i="0" u="none" strike="noStrike" kern="1200" cap="none" spc="0" normalizeH="0" baseline="0" noProof="0" dirty="0">
                <a:ln>
                  <a:noFill/>
                </a:ln>
                <a:solidFill>
                  <a:srgbClr val="7F7F7F"/>
                </a:solidFill>
                <a:effectLst/>
                <a:uLnTx/>
                <a:uFillTx/>
                <a:latin typeface="Arial" charset="0"/>
                <a:ea typeface="ＭＳ Ｐゴシック" charset="-128"/>
                <a:cs typeface="+mn-cs"/>
              </a:rPr>
              <a:t>D Greenbaum &amp; M Gerstein (</a:t>
            </a:r>
            <a:r>
              <a:rPr kumimoji="0" lang="fr-FR" altLang="en-US" sz="900" b="0" i="0" u="none" strike="noStrike" kern="1200" cap="none" spc="0" normalizeH="0" baseline="0" noProof="0" dirty="0">
                <a:ln>
                  <a:noFill/>
                </a:ln>
                <a:solidFill>
                  <a:srgbClr val="7F7F7F"/>
                </a:solidFill>
                <a:effectLst/>
                <a:uLnTx/>
                <a:uFillTx/>
                <a:latin typeface="Arial" charset="0"/>
                <a:ea typeface="ＭＳ Ｐゴシック" charset="-128"/>
                <a:cs typeface="+mn-cs"/>
              </a:rPr>
              <a:t>’</a:t>
            </a:r>
            <a:r>
              <a:rPr kumimoji="0" lang="en-US" altLang="ja-JP" sz="900" b="0" i="0" u="none" strike="noStrike" kern="1200" cap="none" spc="0" normalizeH="0" baseline="0" noProof="0" dirty="0">
                <a:ln>
                  <a:noFill/>
                </a:ln>
                <a:solidFill>
                  <a:srgbClr val="7F7F7F"/>
                </a:solidFill>
                <a:effectLst/>
                <a:uLnTx/>
                <a:uFillTx/>
                <a:latin typeface="Arial" charset="0"/>
                <a:ea typeface="ＭＳ Ｐゴシック" charset="-128"/>
                <a:cs typeface="+mn-cs"/>
              </a:rPr>
              <a:t>08). Am J. Bioethics; D Greenbaum &amp; M Gerstein, Hartford Courant, 10 Jul. '08 ; SF Chronicle, 2 Nov. '08; Greenbaum et al. </a:t>
            </a:r>
            <a:r>
              <a:rPr kumimoji="0" lang="en-US" altLang="ja-JP" sz="900" b="0" i="1" u="none" strike="noStrike" kern="1200" cap="none" spc="0" normalizeH="0" baseline="0" noProof="0" dirty="0">
                <a:ln>
                  <a:noFill/>
                </a:ln>
                <a:solidFill>
                  <a:srgbClr val="7F7F7F"/>
                </a:solidFill>
                <a:effectLst/>
                <a:uLnTx/>
                <a:uFillTx/>
                <a:latin typeface="Arial" charset="0"/>
                <a:ea typeface="ＭＳ Ｐゴシック" charset="-128"/>
                <a:cs typeface="+mn-cs"/>
              </a:rPr>
              <a:t>PLOS CB </a:t>
            </a:r>
            <a:r>
              <a:rPr kumimoji="0" lang="en-US" altLang="ja-JP" sz="900" b="0" i="0" u="none" strike="noStrike" kern="1200" cap="none" spc="0" normalizeH="0" baseline="0" noProof="0" dirty="0">
                <a:ln>
                  <a:noFill/>
                </a:ln>
                <a:solidFill>
                  <a:srgbClr val="7F7F7F"/>
                </a:solidFill>
                <a:effectLst/>
                <a:uLnTx/>
                <a:uFillTx/>
                <a:latin typeface="Arial" charset="0"/>
                <a:ea typeface="ＭＳ Ｐゴシック" charset="-128"/>
                <a:cs typeface="+mn-cs"/>
              </a:rPr>
              <a:t>(</a:t>
            </a:r>
            <a:r>
              <a:rPr kumimoji="0" lang="en-US" altLang="en-US" sz="900" b="0" i="0" u="none" strike="noStrike" kern="1200" cap="none" spc="0" normalizeH="0" baseline="0" noProof="0" dirty="0">
                <a:ln>
                  <a:noFill/>
                </a:ln>
                <a:solidFill>
                  <a:srgbClr val="7F7F7F"/>
                </a:solidFill>
                <a:effectLst/>
                <a:uLnTx/>
                <a:uFillTx/>
                <a:latin typeface="Arial" charset="0"/>
                <a:ea typeface="ＭＳ Ｐゴシック" charset="-128"/>
                <a:cs typeface="+mn-cs"/>
              </a:rPr>
              <a:t>‘</a:t>
            </a:r>
            <a:r>
              <a:rPr kumimoji="0" lang="en-US" altLang="ja-JP" sz="900" b="0" i="0" u="none" strike="noStrike" kern="1200" cap="none" spc="0" normalizeH="0" baseline="0" noProof="0" dirty="0">
                <a:ln>
                  <a:noFill/>
                </a:ln>
                <a:solidFill>
                  <a:srgbClr val="7F7F7F"/>
                </a:solidFill>
                <a:effectLst/>
                <a:uLnTx/>
                <a:uFillTx/>
                <a:latin typeface="Arial" charset="0"/>
                <a:ea typeface="ＭＳ Ｐゴシック" charset="-128"/>
                <a:cs typeface="+mn-cs"/>
              </a:rPr>
              <a:t>11) ; Greenbaum &amp; Gerstein ('13), The Scientist; Photos from NY Times, </a:t>
            </a:r>
            <a:r>
              <a:rPr kumimoji="0" lang="en-US" altLang="ja-JP" sz="900" b="0" i="0" u="none" strike="noStrike" kern="1200" cap="none" spc="0" normalizeH="0" baseline="0" noProof="0" dirty="0" err="1">
                <a:ln>
                  <a:noFill/>
                </a:ln>
                <a:solidFill>
                  <a:srgbClr val="7F7F7F"/>
                </a:solidFill>
                <a:effectLst/>
                <a:uLnTx/>
                <a:uFillTx/>
                <a:latin typeface="Arial" charset="0"/>
                <a:ea typeface="ＭＳ Ｐゴシック" charset="-128"/>
                <a:cs typeface="+mn-cs"/>
              </a:rPr>
              <a:t>it.wisc.edu</a:t>
            </a:r>
            <a:r>
              <a:rPr kumimoji="0" lang="en-US" sz="900" b="0" i="0"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a:t>
            </a:r>
          </a:p>
        </p:txBody>
      </p:sp>
      <p:sp>
        <p:nvSpPr>
          <p:cNvPr id="5" name="Rectangle 4">
            <a:extLst>
              <a:ext uri="{FF2B5EF4-FFF2-40B4-BE49-F238E27FC236}">
                <a16:creationId xmlns:a16="http://schemas.microsoft.com/office/drawing/2014/main" id="{E80DE165-E254-894E-95A8-CD056FB9D44E}"/>
              </a:ext>
            </a:extLst>
          </p:cNvPr>
          <p:cNvSpPr/>
          <p:nvPr/>
        </p:nvSpPr>
        <p:spPr>
          <a:xfrm>
            <a:off x="3941763" y="3573463"/>
            <a:ext cx="5151437" cy="3324225"/>
          </a:xfrm>
          <a:prstGeom prst="rect">
            <a:avLst/>
          </a:prstGeom>
        </p:spPr>
        <p:txBody>
          <a:bodyPr>
            <a:spAutoFit/>
          </a:bodyPr>
          <a:lstStyle/>
          <a:p>
            <a:pPr marL="225413" marR="0" lvl="0" indent="-225413" algn="l" defTabSz="909586"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Genetic Exceptionalism : </a:t>
            </a:r>
            <a:br>
              <a:rPr kumimoji="0" lang="en-US" sz="1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Genome is very fundamental data, potentially very revealing about one’s identity &amp; characteristics</a:t>
            </a:r>
          </a:p>
          <a:p>
            <a:pPr marL="225413" marR="0" lvl="0" indent="-225413" algn="l" defTabSz="909586"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C00000"/>
                </a:solidFill>
                <a:effectLst/>
                <a:uLnTx/>
                <a:uFillTx/>
                <a:latin typeface="Arial" charset="0"/>
                <a:ea typeface="ＭＳ Ｐゴシック" charset="-128"/>
                <a:cs typeface="+mn-cs"/>
              </a:rPr>
              <a:t>Personal Genomic info. essentially meaningless currently but will it be in 20 </a:t>
            </a:r>
            <a:r>
              <a:rPr kumimoji="0" lang="en-US" altLang="en-US" sz="1400" b="1" i="0" u="none" strike="noStrike" kern="1200" cap="none" spc="0" normalizeH="0" baseline="0" noProof="0" dirty="0" err="1">
                <a:ln>
                  <a:noFill/>
                </a:ln>
                <a:solidFill>
                  <a:srgbClr val="C00000"/>
                </a:solidFill>
                <a:effectLst/>
                <a:uLnTx/>
                <a:uFillTx/>
                <a:latin typeface="Arial" charset="0"/>
                <a:ea typeface="ＭＳ Ｐゴシック" charset="-128"/>
                <a:cs typeface="+mn-cs"/>
              </a:rPr>
              <a:t>yrs</a:t>
            </a:r>
            <a:r>
              <a:rPr kumimoji="0" lang="en-US" altLang="en-US" sz="1400" b="1" i="0" u="none" strike="noStrike" kern="1200" cap="none" spc="0" normalizeH="0" baseline="0" noProof="0" dirty="0">
                <a:ln>
                  <a:noFill/>
                </a:ln>
                <a:solidFill>
                  <a:srgbClr val="C00000"/>
                </a:solidFill>
                <a:effectLst/>
                <a:uLnTx/>
                <a:uFillTx/>
                <a:latin typeface="Arial" charset="0"/>
                <a:ea typeface="ＭＳ Ｐゴシック" charset="-128"/>
                <a:cs typeface="+mn-cs"/>
              </a:rPr>
              <a:t>? 50 </a:t>
            </a:r>
            <a:r>
              <a:rPr kumimoji="0" lang="en-US" altLang="en-US" sz="1400" b="1" i="0" u="none" strike="noStrike" kern="1200" cap="none" spc="0" normalizeH="0" baseline="0" noProof="0" dirty="0" err="1">
                <a:ln>
                  <a:noFill/>
                </a:ln>
                <a:solidFill>
                  <a:srgbClr val="C00000"/>
                </a:solidFill>
                <a:effectLst/>
                <a:uLnTx/>
                <a:uFillTx/>
                <a:latin typeface="Arial" charset="0"/>
                <a:ea typeface="ＭＳ Ｐゴシック" charset="-128"/>
                <a:cs typeface="+mn-cs"/>
              </a:rPr>
              <a:t>yrs</a:t>
            </a:r>
            <a:r>
              <a:rPr kumimoji="0" lang="en-US" altLang="en-US" sz="1400" b="1" i="0" u="none" strike="noStrike" kern="1200" cap="none" spc="0" normalizeH="0" baseline="0" noProof="0" dirty="0">
                <a:ln>
                  <a:noFill/>
                </a:ln>
                <a:solidFill>
                  <a:srgbClr val="C00000"/>
                </a:solidFill>
                <a:effectLst/>
                <a:uLnTx/>
                <a:uFillTx/>
                <a:latin typeface="Arial" charset="0"/>
                <a:ea typeface="ＭＳ Ｐゴシック" charset="-128"/>
                <a:cs typeface="+mn-cs"/>
              </a:rPr>
              <a:t>?</a:t>
            </a:r>
          </a:p>
          <a:p>
            <a:pPr marL="568293" marR="0" lvl="1" indent="-225413" algn="l" defTabSz="909586"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Genomic sequence very revealing about one’s children. Is true consent possible?</a:t>
            </a:r>
          </a:p>
          <a:p>
            <a:pPr marL="568293" marR="0" lvl="1" indent="-225413" algn="l" defTabSz="909586"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Once put on the web it can’t be taken back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Ethically challenged</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history of genetics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Ownership of the data &amp; what consent means (Hela)</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Could your genetic data give rise to a product line?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6390" name="Picture 1" descr="24GENOME-superJumbo.jpg">
            <a:extLst>
              <a:ext uri="{FF2B5EF4-FFF2-40B4-BE49-F238E27FC236}">
                <a16:creationId xmlns:a16="http://schemas.microsoft.com/office/drawing/2014/main" id="{57272C8D-E7FE-EC4C-B68C-85B2ED574A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3598863"/>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409AB036-BD2E-4344-8283-4E973F524F97}"/>
              </a:ext>
            </a:extLst>
          </p:cNvPr>
          <p:cNvPicPr>
            <a:picLocks noChangeAspect="1"/>
          </p:cNvPicPr>
          <p:nvPr/>
        </p:nvPicPr>
        <p:blipFill>
          <a:blip r:embed="rId3"/>
          <a:stretch>
            <a:fillRect/>
          </a:stretch>
        </p:blipFill>
        <p:spPr>
          <a:xfrm>
            <a:off x="4732734" y="1101726"/>
            <a:ext cx="4207669" cy="1870075"/>
          </a:xfrm>
          <a:prstGeom prst="rect">
            <a:avLst/>
          </a:prstGeom>
          <a:ln w="12700">
            <a:solidFill>
              <a:schemeClr val="tx1"/>
            </a:solidFill>
          </a:ln>
        </p:spPr>
      </p:pic>
    </p:spTree>
    <p:extLst>
      <p:ext uri="{BB962C8B-B14F-4D97-AF65-F5344CB8AC3E}">
        <p14:creationId xmlns:p14="http://schemas.microsoft.com/office/powerpoint/2010/main" val="1770232729"/>
      </p:ext>
    </p:extLst>
  </p:cSld>
  <p:clrMapOvr>
    <a:masterClrMapping/>
  </p:clrMapOvr>
  <p:transition advTm="30354"/>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b="0" dirty="0">
                <a:solidFill>
                  <a:schemeClr val="tx1">
                    <a:lumMod val="65000"/>
                    <a:lumOff val="35000"/>
                  </a:schemeClr>
                </a:solidFill>
              </a:rPr>
              <a:t>Quantification of sensitive information leakage from functional</a:t>
            </a:r>
            <a:br>
              <a:rPr lang="en-US" sz="1000" dirty="0">
                <a:solidFill>
                  <a:schemeClr val="tx1">
                    <a:lumMod val="65000"/>
                    <a:lumOff val="35000"/>
                  </a:schemeClr>
                </a:solidFill>
              </a:rPr>
            </a:br>
            <a:r>
              <a:rPr lang="en-US" sz="1400" b="0" dirty="0">
                <a:solidFill>
                  <a:schemeClr val="tx1">
                    <a:lumMod val="65000"/>
                    <a:lumOff val="35000"/>
                  </a:schemeClr>
                </a:solidFill>
              </a:rPr>
              <a:t>genomics data: Obvious v subtle leakages &amp; practical file formats for addressing this</a:t>
            </a:r>
            <a:br>
              <a:rPr lang="en-US" sz="1000" dirty="0">
                <a:solidFill>
                  <a:schemeClr val="tx1">
                    <a:lumMod val="65000"/>
                    <a:lumOff val="35000"/>
                  </a:schemeClr>
                </a:solidFill>
              </a:rPr>
            </a:br>
            <a:endParaRPr lang="en-US" sz="500" dirty="0">
              <a:solidFill>
                <a:schemeClr val="tx1">
                  <a:lumMod val="65000"/>
                  <a:lumOff val="3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718391"/>
            <a:ext cx="4860924" cy="6116638"/>
          </a:xfrm>
        </p:spPr>
        <p:txBody>
          <a:bodyPr/>
          <a:lstStyle/>
          <a:p>
            <a:r>
              <a:rPr lang="en-US" altLang="en-US" sz="2200" dirty="0">
                <a:solidFill>
                  <a:schemeClr val="tx1">
                    <a:lumMod val="65000"/>
                    <a:lumOff val="35000"/>
                  </a:schemeClr>
                </a:solidFill>
                <a:ea typeface="ＭＳ Ｐゴシック" charset="-128"/>
              </a:rPr>
              <a:t>Intro. to Genomic Privacy</a:t>
            </a:r>
            <a:r>
              <a:rPr lang="en-US" altLang="en-US" sz="2400" dirty="0">
                <a:solidFill>
                  <a:schemeClr val="tx1">
                    <a:lumMod val="65000"/>
                    <a:lumOff val="35000"/>
                  </a:schemeClr>
                </a:solidFill>
                <a:ea typeface="ＭＳ Ｐゴシック" charset="-128"/>
              </a:rPr>
              <a:t> </a:t>
            </a:r>
          </a:p>
          <a:p>
            <a:pPr lvl="1"/>
            <a:r>
              <a:rPr lang="en-US" altLang="en-US" sz="2000" dirty="0">
                <a:solidFill>
                  <a:schemeClr val="tx1">
                    <a:lumMod val="65000"/>
                    <a:lumOff val="3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65000"/>
                    <a:lumOff val="3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65000"/>
                    <a:lumOff val="35000"/>
                  </a:schemeClr>
                </a:solidFill>
                <a:ea typeface="ＭＳ Ｐゴシック" charset="-128"/>
              </a:rPr>
              <a:t>Privacy &amp; </a:t>
            </a:r>
            <a:br>
              <a:rPr lang="en-US" altLang="en-US" sz="2200" dirty="0">
                <a:solidFill>
                  <a:schemeClr val="tx1">
                    <a:lumMod val="65000"/>
                    <a:lumOff val="35000"/>
                  </a:schemeClr>
                </a:solidFill>
                <a:ea typeface="ＭＳ Ｐゴシック" charset="-128"/>
              </a:rPr>
            </a:br>
            <a:r>
              <a:rPr lang="en-US" altLang="en-US" sz="2200" dirty="0">
                <a:solidFill>
                  <a:schemeClr val="tx1">
                    <a:lumMod val="65000"/>
                    <a:lumOff val="35000"/>
                  </a:schemeClr>
                </a:solidFill>
                <a:ea typeface="ＭＳ Ｐゴシック" charset="-128"/>
              </a:rPr>
              <a:t>Functional Genomics Data </a:t>
            </a:r>
          </a:p>
          <a:p>
            <a:pPr lvl="1"/>
            <a:r>
              <a:rPr lang="en-US" altLang="en-US" sz="2000" b="1" u="sng" dirty="0">
                <a:solidFill>
                  <a:srgbClr val="FFC000"/>
                </a:solidFill>
                <a:ea typeface="ＭＳ Ｐゴシック" charset="-128"/>
                <a:cs typeface="ＭＳ Ｐゴシック" charset="-128"/>
              </a:rPr>
              <a:t>2-sided nature</a:t>
            </a:r>
            <a:r>
              <a:rPr lang="en-US" altLang="en-US" sz="2000" dirty="0">
                <a:solidFill>
                  <a:schemeClr val="tx1">
                    <a:lumMod val="65000"/>
                    <a:lumOff val="35000"/>
                  </a:schemeClr>
                </a:solidFill>
                <a:ea typeface="ＭＳ Ｐゴシック" charset="-128"/>
                <a:cs typeface="ＭＳ Ｐゴシック" charset="-128"/>
              </a:rPr>
              <a:t> of this data presents particularly tricky privacy issues</a:t>
            </a:r>
          </a:p>
          <a:p>
            <a:pPr lvl="1"/>
            <a:r>
              <a:rPr lang="en-US" altLang="en-US" sz="2000" dirty="0">
                <a:solidFill>
                  <a:schemeClr val="tx1">
                    <a:lumMod val="65000"/>
                    <a:lumOff val="3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65000"/>
                    <a:lumOff val="35000"/>
                  </a:schemeClr>
                </a:solidFill>
                <a:ea typeface="ＭＳ Ｐゴシック" charset="-128"/>
                <a:cs typeface="ＭＳ Ｐゴシック" charset="-128"/>
              </a:rPr>
              <a:t>, from obvious to subtle</a:t>
            </a:r>
          </a:p>
          <a:p>
            <a:r>
              <a:rPr lang="en-US" altLang="en-US" sz="2200" dirty="0">
                <a:solidFill>
                  <a:schemeClr val="tx1">
                    <a:lumMod val="65000"/>
                    <a:lumOff val="35000"/>
                  </a:schemeClr>
                </a:solidFill>
                <a:ea typeface="ＭＳ Ｐゴシック" charset="-128"/>
              </a:rPr>
              <a:t>Subtle Leakage #1: </a:t>
            </a:r>
            <a:r>
              <a:rPr lang="en-US" altLang="en-US" sz="2200" b="1" u="sng" dirty="0" err="1">
                <a:solidFill>
                  <a:srgbClr val="FFC000"/>
                </a:solidFill>
                <a:ea typeface="ＭＳ Ｐゴシック" charset="-128"/>
              </a:rPr>
              <a:t>eQTLs</a:t>
            </a:r>
            <a:endParaRPr lang="en-US" altLang="en-US" sz="2200" b="1" u="sng" dirty="0">
              <a:solidFill>
                <a:srgbClr val="FFC000"/>
              </a:solidFill>
              <a:ea typeface="ＭＳ Ｐゴシック" charset="-128"/>
            </a:endParaRPr>
          </a:p>
          <a:p>
            <a:pPr lvl="1"/>
            <a:r>
              <a:rPr lang="en-US" altLang="en-US" sz="2000" dirty="0">
                <a:solidFill>
                  <a:schemeClr val="tx1">
                    <a:lumMod val="65000"/>
                    <a:lumOff val="3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65000"/>
                    <a:lumOff val="35000"/>
                  </a:schemeClr>
                </a:solidFill>
                <a:ea typeface="ＭＳ Ｐゴシック" charset="-128"/>
                <a:cs typeface="ＭＳ Ｐゴシック" charset="-128"/>
              </a:rPr>
              <a:t>Instantiating a practical linking attack w/ noisy quasi-identifiers</a:t>
            </a:r>
          </a:p>
          <a:p>
            <a:pPr lvl="1"/>
            <a:endParaRPr lang="en-US" altLang="en-US" sz="2000" dirty="0">
              <a:solidFill>
                <a:schemeClr val="tx1">
                  <a:lumMod val="65000"/>
                  <a:lumOff val="35000"/>
                </a:schemeClr>
              </a:solidFill>
              <a:ea typeface="ＭＳ Ｐゴシック" charset="-128"/>
              <a:cs typeface="ＭＳ Ｐゴシック" charset="-128"/>
            </a:endParaRPr>
          </a:p>
          <a:p>
            <a:pPr lvl="1"/>
            <a:endParaRPr lang="en-US" altLang="en-US" sz="1600" dirty="0">
              <a:solidFill>
                <a:schemeClr val="tx1">
                  <a:lumMod val="65000"/>
                  <a:lumOff val="35000"/>
                </a:schemeClr>
              </a:solidFill>
              <a:ea typeface="ＭＳ Ｐゴシック" charset="-128"/>
            </a:endParaRPr>
          </a:p>
          <a:p>
            <a:pPr lvl="1"/>
            <a:endParaRPr lang="en-US" altLang="en-US" sz="16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endParaRPr>
          </a:p>
          <a:p>
            <a:pPr lvl="1"/>
            <a:endParaRPr lang="en-US" altLang="en-US" sz="17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702628" y="718391"/>
            <a:ext cx="4425495" cy="6132512"/>
          </a:xfrm>
        </p:spPr>
        <p:txBody>
          <a:bodyPr/>
          <a:lstStyle/>
          <a:p>
            <a:r>
              <a:rPr lang="en-US" altLang="en-US" sz="2200" dirty="0">
                <a:solidFill>
                  <a:schemeClr val="tx1">
                    <a:lumMod val="65000"/>
                    <a:lumOff val="35000"/>
                  </a:schemeClr>
                </a:solidFill>
                <a:ea typeface="ＭＳ Ｐゴシック" charset="-128"/>
              </a:rPr>
              <a:t>Subtle Leakage #2: </a:t>
            </a:r>
            <a:br>
              <a:rPr lang="en-US" altLang="en-US" sz="2200" dirty="0">
                <a:solidFill>
                  <a:schemeClr val="tx1">
                    <a:lumMod val="65000"/>
                    <a:lumOff val="35000"/>
                  </a:schemeClr>
                </a:solidFill>
                <a:ea typeface="ＭＳ Ｐゴシック" charset="-128"/>
              </a:rPr>
            </a:br>
            <a:r>
              <a:rPr lang="en-US" altLang="en-US" sz="2200" b="1" u="sng" dirty="0">
                <a:solidFill>
                  <a:srgbClr val="FFC000"/>
                </a:solidFill>
                <a:ea typeface="ＭＳ Ｐゴシック" charset="-128"/>
              </a:rPr>
              <a:t>Signal Profiles</a:t>
            </a:r>
          </a:p>
          <a:p>
            <a:pPr lvl="1"/>
            <a:r>
              <a:rPr lang="en-US" altLang="en-US" sz="2000" dirty="0">
                <a:solidFill>
                  <a:schemeClr val="tx1">
                    <a:lumMod val="65000"/>
                    <a:lumOff val="3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65000"/>
                    <a:lumOff val="35000"/>
                  </a:schemeClr>
                </a:solidFill>
                <a:ea typeface="ＭＳ Ｐゴシック" charset="-128"/>
                <a:cs typeface="ＭＳ Ｐゴシック" charset="-128"/>
              </a:rPr>
              <a:t>Linking attacks possible but additional complication of SV discovery in addition to genotyping</a:t>
            </a:r>
          </a:p>
          <a:p>
            <a:r>
              <a:rPr lang="en-US" altLang="en-US" sz="2200" dirty="0">
                <a:solidFill>
                  <a:schemeClr val="tx1">
                    <a:lumMod val="65000"/>
                    <a:lumOff val="35000"/>
                  </a:schemeClr>
                </a:solidFill>
                <a:ea typeface="ＭＳ Ｐゴシック" charset="-128"/>
              </a:rPr>
              <a:t>Practical solutions &amp; file formats</a:t>
            </a:r>
          </a:p>
          <a:p>
            <a:pPr lvl="1"/>
            <a:r>
              <a:rPr lang="en-US" altLang="en-US" sz="2000" dirty="0">
                <a:solidFill>
                  <a:schemeClr val="tx1">
                    <a:lumMod val="65000"/>
                    <a:lumOff val="35000"/>
                  </a:schemeClr>
                </a:solidFill>
                <a:ea typeface="ＭＳ Ｐゴシック" charset="-128"/>
              </a:rPr>
              <a:t>Using </a:t>
            </a:r>
            <a:r>
              <a:rPr lang="en-US" altLang="en-US" sz="2000" b="1" u="sng" dirty="0" err="1">
                <a:solidFill>
                  <a:srgbClr val="FFC0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65000"/>
                    <a:lumOff val="35000"/>
                  </a:schemeClr>
                </a:solidFill>
                <a:ea typeface="ＭＳ Ｐゴシック" charset="-128"/>
              </a:rPr>
              <a:t>file format to remove obvious large-scale leakage</a:t>
            </a:r>
          </a:p>
          <a:p>
            <a:pPr lvl="1"/>
            <a:r>
              <a:rPr lang="en-US" altLang="en-US" sz="2000" dirty="0">
                <a:solidFill>
                  <a:schemeClr val="tx1">
                    <a:lumMod val="65000"/>
                    <a:lumOff val="35000"/>
                  </a:schemeClr>
                </a:solidFill>
                <a:ea typeface="ＭＳ Ｐゴシック" charset="-128"/>
                <a:cs typeface="ＭＳ Ｐゴシック" charset="-128"/>
              </a:rPr>
              <a:t>Small subtle leaks combatted by restricting large-scale access. Hence, developing secure, </a:t>
            </a:r>
            <a:r>
              <a:rPr lang="en-US" altLang="en-US" sz="2000" b="1" u="sng" dirty="0" err="1">
                <a:solidFill>
                  <a:srgbClr val="FFC000"/>
                </a:solidFill>
                <a:ea typeface="ＭＳ Ｐゴシック" charset="-128"/>
                <a:cs typeface="ＭＳ Ｐゴシック" charset="-128"/>
              </a:rPr>
              <a:t>blockchain</a:t>
            </a:r>
            <a:r>
              <a:rPr lang="en-US" altLang="en-US" sz="2000" b="1" u="sng" dirty="0">
                <a:solidFill>
                  <a:srgbClr val="FFC000"/>
                </a:solidFill>
                <a:ea typeface="ＭＳ Ｐゴシック" charset="-128"/>
                <a:cs typeface="ＭＳ Ｐゴシック" charset="-128"/>
              </a:rPr>
              <a:t>-based logging</a:t>
            </a:r>
            <a:r>
              <a:rPr lang="en-US" altLang="en-US" sz="2000" b="1" dirty="0">
                <a:solidFill>
                  <a:srgbClr val="FFC000"/>
                </a:solidFill>
                <a:ea typeface="ＭＳ Ｐゴシック" charset="-128"/>
                <a:cs typeface="ＭＳ Ｐゴシック" charset="-128"/>
              </a:rPr>
              <a:t> </a:t>
            </a:r>
            <a:r>
              <a:rPr lang="en-US" altLang="en-US" sz="2000" dirty="0">
                <a:solidFill>
                  <a:schemeClr val="tx1">
                    <a:lumMod val="65000"/>
                    <a:lumOff val="35000"/>
                  </a:schemeClr>
                </a:solidFill>
                <a:ea typeface="ＭＳ Ｐゴシック" charset="-128"/>
                <a:cs typeface="ＭＳ Ｐゴシック" charset="-128"/>
              </a:rPr>
              <a:t>technology (response to the </a:t>
            </a:r>
            <a:r>
              <a:rPr lang="en-US" altLang="en-US" sz="2000" dirty="0" err="1">
                <a:solidFill>
                  <a:schemeClr val="tx1">
                    <a:lumMod val="65000"/>
                    <a:lumOff val="35000"/>
                  </a:schemeClr>
                </a:solidFill>
                <a:ea typeface="ＭＳ Ｐゴシック" charset="-128"/>
                <a:cs typeface="ＭＳ Ｐゴシック" charset="-128"/>
              </a:rPr>
              <a:t>iDash</a:t>
            </a:r>
            <a:r>
              <a:rPr lang="en-US" altLang="en-US" sz="2000" dirty="0">
                <a:solidFill>
                  <a:schemeClr val="tx1">
                    <a:lumMod val="65000"/>
                    <a:lumOff val="35000"/>
                  </a:schemeClr>
                </a:solidFill>
                <a:ea typeface="ＭＳ Ｐゴシック" charset="-128"/>
                <a:cs typeface="ＭＳ Ｐゴシック" charset="-128"/>
              </a:rPr>
              <a:t> challenge)</a:t>
            </a:r>
          </a:p>
        </p:txBody>
      </p:sp>
    </p:spTree>
    <p:extLst>
      <p:ext uri="{BB962C8B-B14F-4D97-AF65-F5344CB8AC3E}">
        <p14:creationId xmlns:p14="http://schemas.microsoft.com/office/powerpoint/2010/main" val="2025489987"/>
      </p:ext>
    </p:extLst>
  </p:cSld>
  <p:clrMapOvr>
    <a:masterClrMapping/>
  </p:clrMapOvr>
  <p:transition advTm="238108"/>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54337" y="2241630"/>
            <a:ext cx="4170704" cy="2999880"/>
            <a:chOff x="1211495" y="2876682"/>
            <a:chExt cx="10843831" cy="7799689"/>
          </a:xfrm>
        </p:grpSpPr>
        <p:sp>
          <p:nvSpPr>
            <p:cNvPr id="155" name="Freeform 154"/>
            <p:cNvSpPr/>
            <p:nvPr/>
          </p:nvSpPr>
          <p:spPr>
            <a:xfrm>
              <a:off x="3290729" y="3481268"/>
              <a:ext cx="6874782" cy="1288394"/>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41605 w 2545080"/>
                <a:gd name="connsiteY14" fmla="*/ 61563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874 h 664874"/>
                <a:gd name="connsiteX1" fmla="*/ 194310 w 2545080"/>
                <a:gd name="connsiteY1" fmla="*/ 615344 h 664874"/>
                <a:gd name="connsiteX2" fmla="*/ 354330 w 2545080"/>
                <a:gd name="connsiteY2" fmla="*/ 539144 h 664874"/>
                <a:gd name="connsiteX3" fmla="*/ 464820 w 2545080"/>
                <a:gd name="connsiteY3" fmla="*/ 371504 h 664874"/>
                <a:gd name="connsiteX4" fmla="*/ 590550 w 2545080"/>
                <a:gd name="connsiteY4" fmla="*/ 554384 h 664874"/>
                <a:gd name="connsiteX5" fmla="*/ 739140 w 2545080"/>
                <a:gd name="connsiteY5" fmla="*/ 291494 h 664874"/>
                <a:gd name="connsiteX6" fmla="*/ 834390 w 2545080"/>
                <a:gd name="connsiteY6" fmla="*/ 504854 h 664874"/>
                <a:gd name="connsiteX7" fmla="*/ 880110 w 2545080"/>
                <a:gd name="connsiteY7" fmla="*/ 603914 h 664874"/>
                <a:gd name="connsiteX8" fmla="*/ 990600 w 2545080"/>
                <a:gd name="connsiteY8" fmla="*/ 642014 h 664874"/>
                <a:gd name="connsiteX9" fmla="*/ 1162050 w 2545080"/>
                <a:gd name="connsiteY9" fmla="*/ 642014 h 664874"/>
                <a:gd name="connsiteX10" fmla="*/ 1268730 w 2545080"/>
                <a:gd name="connsiteY10" fmla="*/ 600104 h 664874"/>
                <a:gd name="connsiteX11" fmla="*/ 1329690 w 2545080"/>
                <a:gd name="connsiteY11" fmla="*/ 596294 h 664874"/>
                <a:gd name="connsiteX12" fmla="*/ 1421130 w 2545080"/>
                <a:gd name="connsiteY12" fmla="*/ 619013 h 664874"/>
                <a:gd name="connsiteX13" fmla="*/ 1485900 w 2545080"/>
                <a:gd name="connsiteY13" fmla="*/ 584864 h 664874"/>
                <a:gd name="connsiteX14" fmla="*/ 1641605 w 2545080"/>
                <a:gd name="connsiteY14" fmla="*/ 603424 h 664874"/>
                <a:gd name="connsiteX15" fmla="*/ 1779270 w 2545080"/>
                <a:gd name="connsiteY15" fmla="*/ 634394 h 664874"/>
                <a:gd name="connsiteX16" fmla="*/ 1927860 w 2545080"/>
                <a:gd name="connsiteY16" fmla="*/ 257204 h 664874"/>
                <a:gd name="connsiteX17" fmla="*/ 2026920 w 2545080"/>
                <a:gd name="connsiteY17" fmla="*/ 9554 h 664874"/>
                <a:gd name="connsiteX18" fmla="*/ 2155359 w 2545080"/>
                <a:gd name="connsiteY18" fmla="*/ 589404 h 664874"/>
                <a:gd name="connsiteX19" fmla="*/ 2217420 w 2545080"/>
                <a:gd name="connsiteY19" fmla="*/ 192434 h 664874"/>
                <a:gd name="connsiteX20" fmla="*/ 2301240 w 2545080"/>
                <a:gd name="connsiteY20" fmla="*/ 394364 h 664874"/>
                <a:gd name="connsiteX21" fmla="*/ 2350770 w 2545080"/>
                <a:gd name="connsiteY21" fmla="*/ 554384 h 664874"/>
                <a:gd name="connsiteX22" fmla="*/ 2423160 w 2545080"/>
                <a:gd name="connsiteY22" fmla="*/ 638204 h 664874"/>
                <a:gd name="connsiteX23" fmla="*/ 2545080 w 2545080"/>
                <a:gd name="connsiteY23" fmla="*/ 649634 h 664874"/>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1927860 w 2545080"/>
                <a:gd name="connsiteY16" fmla="*/ 68778 h 476448"/>
                <a:gd name="connsiteX17" fmla="*/ 2155359 w 2545080"/>
                <a:gd name="connsiteY17" fmla="*/ 400978 h 476448"/>
                <a:gd name="connsiteX18" fmla="*/ 2217420 w 2545080"/>
                <a:gd name="connsiteY18" fmla="*/ 4008 h 476448"/>
                <a:gd name="connsiteX19" fmla="*/ 2301240 w 2545080"/>
                <a:gd name="connsiteY19" fmla="*/ 205938 h 476448"/>
                <a:gd name="connsiteX20" fmla="*/ 2350770 w 2545080"/>
                <a:gd name="connsiteY20" fmla="*/ 365958 h 476448"/>
                <a:gd name="connsiteX21" fmla="*/ 2423160 w 2545080"/>
                <a:gd name="connsiteY21" fmla="*/ 449778 h 476448"/>
                <a:gd name="connsiteX22" fmla="*/ 2545080 w 2545080"/>
                <a:gd name="connsiteY22" fmla="*/ 461208 h 476448"/>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2155359 w 2545080"/>
                <a:gd name="connsiteY16" fmla="*/ 400978 h 476448"/>
                <a:gd name="connsiteX17" fmla="*/ 2217420 w 2545080"/>
                <a:gd name="connsiteY17" fmla="*/ 4008 h 476448"/>
                <a:gd name="connsiteX18" fmla="*/ 2301240 w 2545080"/>
                <a:gd name="connsiteY18" fmla="*/ 205938 h 476448"/>
                <a:gd name="connsiteX19" fmla="*/ 2350770 w 2545080"/>
                <a:gd name="connsiteY19" fmla="*/ 365958 h 476448"/>
                <a:gd name="connsiteX20" fmla="*/ 2423160 w 2545080"/>
                <a:gd name="connsiteY20" fmla="*/ 449778 h 476448"/>
                <a:gd name="connsiteX21" fmla="*/ 2545080 w 2545080"/>
                <a:gd name="connsiteY21" fmla="*/ 461208 h 476448"/>
                <a:gd name="connsiteX0" fmla="*/ 0 w 2545080"/>
                <a:gd name="connsiteY0" fmla="*/ 475826 h 475826"/>
                <a:gd name="connsiteX1" fmla="*/ 194310 w 2545080"/>
                <a:gd name="connsiteY1" fmla="*/ 426296 h 475826"/>
                <a:gd name="connsiteX2" fmla="*/ 354330 w 2545080"/>
                <a:gd name="connsiteY2" fmla="*/ 350096 h 475826"/>
                <a:gd name="connsiteX3" fmla="*/ 464820 w 2545080"/>
                <a:gd name="connsiteY3" fmla="*/ 182456 h 475826"/>
                <a:gd name="connsiteX4" fmla="*/ 590550 w 2545080"/>
                <a:gd name="connsiteY4" fmla="*/ 365336 h 475826"/>
                <a:gd name="connsiteX5" fmla="*/ 739140 w 2545080"/>
                <a:gd name="connsiteY5" fmla="*/ 102446 h 475826"/>
                <a:gd name="connsiteX6" fmla="*/ 834390 w 2545080"/>
                <a:gd name="connsiteY6" fmla="*/ 315806 h 475826"/>
                <a:gd name="connsiteX7" fmla="*/ 880110 w 2545080"/>
                <a:gd name="connsiteY7" fmla="*/ 414866 h 475826"/>
                <a:gd name="connsiteX8" fmla="*/ 990600 w 2545080"/>
                <a:gd name="connsiteY8" fmla="*/ 452966 h 475826"/>
                <a:gd name="connsiteX9" fmla="*/ 1162050 w 2545080"/>
                <a:gd name="connsiteY9" fmla="*/ 452966 h 475826"/>
                <a:gd name="connsiteX10" fmla="*/ 1268730 w 2545080"/>
                <a:gd name="connsiteY10" fmla="*/ 411056 h 475826"/>
                <a:gd name="connsiteX11" fmla="*/ 1329690 w 2545080"/>
                <a:gd name="connsiteY11" fmla="*/ 407246 h 475826"/>
                <a:gd name="connsiteX12" fmla="*/ 1421130 w 2545080"/>
                <a:gd name="connsiteY12" fmla="*/ 429965 h 475826"/>
                <a:gd name="connsiteX13" fmla="*/ 1485900 w 2545080"/>
                <a:gd name="connsiteY13" fmla="*/ 395816 h 475826"/>
                <a:gd name="connsiteX14" fmla="*/ 1641605 w 2545080"/>
                <a:gd name="connsiteY14" fmla="*/ 414376 h 475826"/>
                <a:gd name="connsiteX15" fmla="*/ 1779270 w 2545080"/>
                <a:gd name="connsiteY15" fmla="*/ 445346 h 475826"/>
                <a:gd name="connsiteX16" fmla="*/ 2018471 w 2545080"/>
                <a:gd name="connsiteY16" fmla="*/ 382215 h 475826"/>
                <a:gd name="connsiteX17" fmla="*/ 2217420 w 2545080"/>
                <a:gd name="connsiteY17" fmla="*/ 3386 h 475826"/>
                <a:gd name="connsiteX18" fmla="*/ 2301240 w 2545080"/>
                <a:gd name="connsiteY18" fmla="*/ 205316 h 475826"/>
                <a:gd name="connsiteX19" fmla="*/ 2350770 w 2545080"/>
                <a:gd name="connsiteY19" fmla="*/ 365336 h 475826"/>
                <a:gd name="connsiteX20" fmla="*/ 2423160 w 2545080"/>
                <a:gd name="connsiteY20" fmla="*/ 449156 h 475826"/>
                <a:gd name="connsiteX21" fmla="*/ 2545080 w 2545080"/>
                <a:gd name="connsiteY21" fmla="*/ 460586 h 475826"/>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301240 w 2545080"/>
                <a:gd name="connsiteY18" fmla="*/ 103162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41605 w 2545080"/>
                <a:gd name="connsiteY13" fmla="*/ 312222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36895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6507"/>
                <a:gd name="connsiteX1" fmla="*/ 194310 w 2545080"/>
                <a:gd name="connsiteY1" fmla="*/ 324142 h 376507"/>
                <a:gd name="connsiteX2" fmla="*/ 354330 w 2545080"/>
                <a:gd name="connsiteY2" fmla="*/ 247942 h 376507"/>
                <a:gd name="connsiteX3" fmla="*/ 464820 w 2545080"/>
                <a:gd name="connsiteY3" fmla="*/ 80302 h 376507"/>
                <a:gd name="connsiteX4" fmla="*/ 590550 w 2545080"/>
                <a:gd name="connsiteY4" fmla="*/ 263182 h 376507"/>
                <a:gd name="connsiteX5" fmla="*/ 739140 w 2545080"/>
                <a:gd name="connsiteY5" fmla="*/ 292 h 376507"/>
                <a:gd name="connsiteX6" fmla="*/ 834390 w 2545080"/>
                <a:gd name="connsiteY6" fmla="*/ 213652 h 376507"/>
                <a:gd name="connsiteX7" fmla="*/ 880110 w 2545080"/>
                <a:gd name="connsiteY7" fmla="*/ 312712 h 376507"/>
                <a:gd name="connsiteX8" fmla="*/ 990600 w 2545080"/>
                <a:gd name="connsiteY8" fmla="*/ 350812 h 376507"/>
                <a:gd name="connsiteX9" fmla="*/ 1036895 w 2545080"/>
                <a:gd name="connsiteY9" fmla="*/ 373388 h 376507"/>
                <a:gd name="connsiteX10" fmla="*/ 1401272 w 2545080"/>
                <a:gd name="connsiteY10" fmla="*/ 372194 h 376507"/>
                <a:gd name="connsiteX11" fmla="*/ 1453540 w 2545080"/>
                <a:gd name="connsiteY11" fmla="*/ 335327 h 376507"/>
                <a:gd name="connsiteX12" fmla="*/ 1544566 w 2545080"/>
                <a:gd name="connsiteY12" fmla="*/ 342038 h 376507"/>
                <a:gd name="connsiteX13" fmla="*/ 1667679 w 2545080"/>
                <a:gd name="connsiteY13" fmla="*/ 342457 h 376507"/>
                <a:gd name="connsiteX14" fmla="*/ 1779270 w 2545080"/>
                <a:gd name="connsiteY14" fmla="*/ 343192 h 376507"/>
                <a:gd name="connsiteX15" fmla="*/ 2018471 w 2545080"/>
                <a:gd name="connsiteY15" fmla="*/ 280061 h 376507"/>
                <a:gd name="connsiteX16" fmla="*/ 2145717 w 2545080"/>
                <a:gd name="connsiteY16" fmla="*/ 282194 h 376507"/>
                <a:gd name="connsiteX17" fmla="*/ 2242574 w 2545080"/>
                <a:gd name="connsiteY17" fmla="*/ 326901 h 376507"/>
                <a:gd name="connsiteX18" fmla="*/ 2350770 w 2545080"/>
                <a:gd name="connsiteY18" fmla="*/ 263182 h 376507"/>
                <a:gd name="connsiteX19" fmla="*/ 2423160 w 2545080"/>
                <a:gd name="connsiteY19" fmla="*/ 347002 h 376507"/>
                <a:gd name="connsiteX20" fmla="*/ 2545080 w 2545080"/>
                <a:gd name="connsiteY20" fmla="*/ 358432 h 376507"/>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990600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1040106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401272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1443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6257"/>
                <a:gd name="connsiteX1" fmla="*/ 194310 w 2545080"/>
                <a:gd name="connsiteY1" fmla="*/ 324142 h 376257"/>
                <a:gd name="connsiteX2" fmla="*/ 354330 w 2545080"/>
                <a:gd name="connsiteY2" fmla="*/ 247942 h 376257"/>
                <a:gd name="connsiteX3" fmla="*/ 464820 w 2545080"/>
                <a:gd name="connsiteY3" fmla="*/ 80302 h 376257"/>
                <a:gd name="connsiteX4" fmla="*/ 590550 w 2545080"/>
                <a:gd name="connsiteY4" fmla="*/ 263182 h 376257"/>
                <a:gd name="connsiteX5" fmla="*/ 739140 w 2545080"/>
                <a:gd name="connsiteY5" fmla="*/ 292 h 376257"/>
                <a:gd name="connsiteX6" fmla="*/ 834390 w 2545080"/>
                <a:gd name="connsiteY6" fmla="*/ 213652 h 376257"/>
                <a:gd name="connsiteX7" fmla="*/ 880110 w 2545080"/>
                <a:gd name="connsiteY7" fmla="*/ 312712 h 376257"/>
                <a:gd name="connsiteX8" fmla="*/ 1040106 w 2545080"/>
                <a:gd name="connsiteY8" fmla="*/ 350812 h 376257"/>
                <a:gd name="connsiteX9" fmla="*/ 1082524 w 2545080"/>
                <a:gd name="connsiteY9" fmla="*/ 374899 h 376257"/>
                <a:gd name="connsiteX10" fmla="*/ 1373570 w 2545080"/>
                <a:gd name="connsiteY10" fmla="*/ 369171 h 376257"/>
                <a:gd name="connsiteX11" fmla="*/ 1414430 w 2545080"/>
                <a:gd name="connsiteY11" fmla="*/ 335327 h 376257"/>
                <a:gd name="connsiteX12" fmla="*/ 1544566 w 2545080"/>
                <a:gd name="connsiteY12" fmla="*/ 342038 h 376257"/>
                <a:gd name="connsiteX13" fmla="*/ 1667679 w 2545080"/>
                <a:gd name="connsiteY13" fmla="*/ 342457 h 376257"/>
                <a:gd name="connsiteX14" fmla="*/ 1779270 w 2545080"/>
                <a:gd name="connsiteY14" fmla="*/ 343192 h 376257"/>
                <a:gd name="connsiteX15" fmla="*/ 2018471 w 2545080"/>
                <a:gd name="connsiteY15" fmla="*/ 280061 h 376257"/>
                <a:gd name="connsiteX16" fmla="*/ 2145717 w 2545080"/>
                <a:gd name="connsiteY16" fmla="*/ 282194 h 376257"/>
                <a:gd name="connsiteX17" fmla="*/ 2242574 w 2545080"/>
                <a:gd name="connsiteY17" fmla="*/ 326901 h 376257"/>
                <a:gd name="connsiteX18" fmla="*/ 2350770 w 2545080"/>
                <a:gd name="connsiteY18" fmla="*/ 263182 h 376257"/>
                <a:gd name="connsiteX19" fmla="*/ 2423160 w 2545080"/>
                <a:gd name="connsiteY19" fmla="*/ 347002 h 376257"/>
                <a:gd name="connsiteX20" fmla="*/ 2545080 w 2545080"/>
                <a:gd name="connsiteY20" fmla="*/ 358432 h 376257"/>
                <a:gd name="connsiteX0" fmla="*/ 0 w 2545080"/>
                <a:gd name="connsiteY0" fmla="*/ 373672 h 375684"/>
                <a:gd name="connsiteX1" fmla="*/ 194310 w 2545080"/>
                <a:gd name="connsiteY1" fmla="*/ 324142 h 375684"/>
                <a:gd name="connsiteX2" fmla="*/ 354330 w 2545080"/>
                <a:gd name="connsiteY2" fmla="*/ 247942 h 375684"/>
                <a:gd name="connsiteX3" fmla="*/ 464820 w 2545080"/>
                <a:gd name="connsiteY3" fmla="*/ 80302 h 375684"/>
                <a:gd name="connsiteX4" fmla="*/ 590550 w 2545080"/>
                <a:gd name="connsiteY4" fmla="*/ 263182 h 375684"/>
                <a:gd name="connsiteX5" fmla="*/ 739140 w 2545080"/>
                <a:gd name="connsiteY5" fmla="*/ 292 h 375684"/>
                <a:gd name="connsiteX6" fmla="*/ 834390 w 2545080"/>
                <a:gd name="connsiteY6" fmla="*/ 213652 h 375684"/>
                <a:gd name="connsiteX7" fmla="*/ 880110 w 2545080"/>
                <a:gd name="connsiteY7" fmla="*/ 312712 h 375684"/>
                <a:gd name="connsiteX8" fmla="*/ 1040106 w 2545080"/>
                <a:gd name="connsiteY8" fmla="*/ 350812 h 375684"/>
                <a:gd name="connsiteX9" fmla="*/ 1082524 w 2545080"/>
                <a:gd name="connsiteY9" fmla="*/ 374899 h 375684"/>
                <a:gd name="connsiteX10" fmla="*/ 1373570 w 2545080"/>
                <a:gd name="connsiteY10" fmla="*/ 369171 h 375684"/>
                <a:gd name="connsiteX11" fmla="*/ 1414430 w 2545080"/>
                <a:gd name="connsiteY11" fmla="*/ 335327 h 375684"/>
                <a:gd name="connsiteX12" fmla="*/ 1544566 w 2545080"/>
                <a:gd name="connsiteY12" fmla="*/ 342038 h 375684"/>
                <a:gd name="connsiteX13" fmla="*/ 1667679 w 2545080"/>
                <a:gd name="connsiteY13" fmla="*/ 342457 h 375684"/>
                <a:gd name="connsiteX14" fmla="*/ 1779270 w 2545080"/>
                <a:gd name="connsiteY14" fmla="*/ 343192 h 375684"/>
                <a:gd name="connsiteX15" fmla="*/ 2018471 w 2545080"/>
                <a:gd name="connsiteY15" fmla="*/ 280061 h 375684"/>
                <a:gd name="connsiteX16" fmla="*/ 2145717 w 2545080"/>
                <a:gd name="connsiteY16" fmla="*/ 282194 h 375684"/>
                <a:gd name="connsiteX17" fmla="*/ 2242574 w 2545080"/>
                <a:gd name="connsiteY17" fmla="*/ 326901 h 375684"/>
                <a:gd name="connsiteX18" fmla="*/ 2350770 w 2545080"/>
                <a:gd name="connsiteY18" fmla="*/ 263182 h 375684"/>
                <a:gd name="connsiteX19" fmla="*/ 2423160 w 2545080"/>
                <a:gd name="connsiteY19" fmla="*/ 347002 h 375684"/>
                <a:gd name="connsiteX20" fmla="*/ 2545080 w 2545080"/>
                <a:gd name="connsiteY20" fmla="*/ 358432 h 375684"/>
                <a:gd name="connsiteX0" fmla="*/ 0 w 2545080"/>
                <a:gd name="connsiteY0" fmla="*/ 373672 h 375251"/>
                <a:gd name="connsiteX1" fmla="*/ 194310 w 2545080"/>
                <a:gd name="connsiteY1" fmla="*/ 324142 h 375251"/>
                <a:gd name="connsiteX2" fmla="*/ 354330 w 2545080"/>
                <a:gd name="connsiteY2" fmla="*/ 247942 h 375251"/>
                <a:gd name="connsiteX3" fmla="*/ 464820 w 2545080"/>
                <a:gd name="connsiteY3" fmla="*/ 80302 h 375251"/>
                <a:gd name="connsiteX4" fmla="*/ 590550 w 2545080"/>
                <a:gd name="connsiteY4" fmla="*/ 263182 h 375251"/>
                <a:gd name="connsiteX5" fmla="*/ 739140 w 2545080"/>
                <a:gd name="connsiteY5" fmla="*/ 292 h 375251"/>
                <a:gd name="connsiteX6" fmla="*/ 834390 w 2545080"/>
                <a:gd name="connsiteY6" fmla="*/ 213652 h 375251"/>
                <a:gd name="connsiteX7" fmla="*/ 880110 w 2545080"/>
                <a:gd name="connsiteY7" fmla="*/ 312712 h 375251"/>
                <a:gd name="connsiteX8" fmla="*/ 1040106 w 2545080"/>
                <a:gd name="connsiteY8" fmla="*/ 350812 h 375251"/>
                <a:gd name="connsiteX9" fmla="*/ 1082524 w 2545080"/>
                <a:gd name="connsiteY9" fmla="*/ 374899 h 375251"/>
                <a:gd name="connsiteX10" fmla="*/ 1373570 w 2545080"/>
                <a:gd name="connsiteY10" fmla="*/ 369171 h 375251"/>
                <a:gd name="connsiteX11" fmla="*/ 1414430 w 2545080"/>
                <a:gd name="connsiteY11" fmla="*/ 335327 h 375251"/>
                <a:gd name="connsiteX12" fmla="*/ 1544566 w 2545080"/>
                <a:gd name="connsiteY12" fmla="*/ 342038 h 375251"/>
                <a:gd name="connsiteX13" fmla="*/ 1667679 w 2545080"/>
                <a:gd name="connsiteY13" fmla="*/ 342457 h 375251"/>
                <a:gd name="connsiteX14" fmla="*/ 1779270 w 2545080"/>
                <a:gd name="connsiteY14" fmla="*/ 343192 h 375251"/>
                <a:gd name="connsiteX15" fmla="*/ 2018471 w 2545080"/>
                <a:gd name="connsiteY15" fmla="*/ 280061 h 375251"/>
                <a:gd name="connsiteX16" fmla="*/ 2145717 w 2545080"/>
                <a:gd name="connsiteY16" fmla="*/ 282194 h 375251"/>
                <a:gd name="connsiteX17" fmla="*/ 2242574 w 2545080"/>
                <a:gd name="connsiteY17" fmla="*/ 326901 h 375251"/>
                <a:gd name="connsiteX18" fmla="*/ 2350770 w 2545080"/>
                <a:gd name="connsiteY18" fmla="*/ 263182 h 375251"/>
                <a:gd name="connsiteX19" fmla="*/ 2423160 w 2545080"/>
                <a:gd name="connsiteY19" fmla="*/ 347002 h 375251"/>
                <a:gd name="connsiteX20" fmla="*/ 2545080 w 2545080"/>
                <a:gd name="connsiteY20" fmla="*/ 358432 h 375251"/>
                <a:gd name="connsiteX0" fmla="*/ 0 w 2545080"/>
                <a:gd name="connsiteY0" fmla="*/ 373672 h 376147"/>
                <a:gd name="connsiteX1" fmla="*/ 194310 w 2545080"/>
                <a:gd name="connsiteY1" fmla="*/ 324142 h 376147"/>
                <a:gd name="connsiteX2" fmla="*/ 354330 w 2545080"/>
                <a:gd name="connsiteY2" fmla="*/ 247942 h 376147"/>
                <a:gd name="connsiteX3" fmla="*/ 464820 w 2545080"/>
                <a:gd name="connsiteY3" fmla="*/ 80302 h 376147"/>
                <a:gd name="connsiteX4" fmla="*/ 590550 w 2545080"/>
                <a:gd name="connsiteY4" fmla="*/ 263182 h 376147"/>
                <a:gd name="connsiteX5" fmla="*/ 739140 w 2545080"/>
                <a:gd name="connsiteY5" fmla="*/ 292 h 376147"/>
                <a:gd name="connsiteX6" fmla="*/ 834390 w 2545080"/>
                <a:gd name="connsiteY6" fmla="*/ 213652 h 376147"/>
                <a:gd name="connsiteX7" fmla="*/ 880110 w 2545080"/>
                <a:gd name="connsiteY7" fmla="*/ 312712 h 376147"/>
                <a:gd name="connsiteX8" fmla="*/ 1040106 w 2545080"/>
                <a:gd name="connsiteY8" fmla="*/ 350812 h 376147"/>
                <a:gd name="connsiteX9" fmla="*/ 1082524 w 2545080"/>
                <a:gd name="connsiteY9" fmla="*/ 374899 h 376147"/>
                <a:gd name="connsiteX10" fmla="*/ 1211597 w 2545080"/>
                <a:gd name="connsiteY10" fmla="*/ 372341 h 376147"/>
                <a:gd name="connsiteX11" fmla="*/ 1373570 w 2545080"/>
                <a:gd name="connsiteY11" fmla="*/ 369171 h 376147"/>
                <a:gd name="connsiteX12" fmla="*/ 1414430 w 2545080"/>
                <a:gd name="connsiteY12" fmla="*/ 335327 h 376147"/>
                <a:gd name="connsiteX13" fmla="*/ 1544566 w 2545080"/>
                <a:gd name="connsiteY13" fmla="*/ 342038 h 376147"/>
                <a:gd name="connsiteX14" fmla="*/ 1667679 w 2545080"/>
                <a:gd name="connsiteY14" fmla="*/ 342457 h 376147"/>
                <a:gd name="connsiteX15" fmla="*/ 1779270 w 2545080"/>
                <a:gd name="connsiteY15" fmla="*/ 343192 h 376147"/>
                <a:gd name="connsiteX16" fmla="*/ 2018471 w 2545080"/>
                <a:gd name="connsiteY16" fmla="*/ 280061 h 376147"/>
                <a:gd name="connsiteX17" fmla="*/ 2145717 w 2545080"/>
                <a:gd name="connsiteY17" fmla="*/ 282194 h 376147"/>
                <a:gd name="connsiteX18" fmla="*/ 2242574 w 2545080"/>
                <a:gd name="connsiteY18" fmla="*/ 326901 h 376147"/>
                <a:gd name="connsiteX19" fmla="*/ 2350770 w 2545080"/>
                <a:gd name="connsiteY19" fmla="*/ 263182 h 376147"/>
                <a:gd name="connsiteX20" fmla="*/ 2423160 w 2545080"/>
                <a:gd name="connsiteY20" fmla="*/ 347002 h 376147"/>
                <a:gd name="connsiteX21" fmla="*/ 2545080 w 2545080"/>
                <a:gd name="connsiteY21" fmla="*/ 358432 h 376147"/>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50812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83348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5080" h="373672">
                  <a:moveTo>
                    <a:pt x="0" y="373672"/>
                  </a:moveTo>
                  <a:cubicBezTo>
                    <a:pt x="60007" y="352717"/>
                    <a:pt x="135255" y="345097"/>
                    <a:pt x="194310" y="324142"/>
                  </a:cubicBezTo>
                  <a:cubicBezTo>
                    <a:pt x="253365" y="303187"/>
                    <a:pt x="309245" y="288582"/>
                    <a:pt x="354330" y="247942"/>
                  </a:cubicBezTo>
                  <a:cubicBezTo>
                    <a:pt x="399415" y="207302"/>
                    <a:pt x="425450" y="77762"/>
                    <a:pt x="464820" y="80302"/>
                  </a:cubicBezTo>
                  <a:cubicBezTo>
                    <a:pt x="504190" y="82842"/>
                    <a:pt x="544830" y="276517"/>
                    <a:pt x="590550" y="263182"/>
                  </a:cubicBezTo>
                  <a:cubicBezTo>
                    <a:pt x="636270" y="249847"/>
                    <a:pt x="698500" y="8547"/>
                    <a:pt x="739140" y="292"/>
                  </a:cubicBezTo>
                  <a:cubicBezTo>
                    <a:pt x="779780" y="-7963"/>
                    <a:pt x="810895" y="161582"/>
                    <a:pt x="834390" y="213652"/>
                  </a:cubicBezTo>
                  <a:cubicBezTo>
                    <a:pt x="857885" y="265722"/>
                    <a:pt x="845824" y="291616"/>
                    <a:pt x="880110" y="312712"/>
                  </a:cubicBezTo>
                  <a:cubicBezTo>
                    <a:pt x="914396" y="333808"/>
                    <a:pt x="1007729" y="330873"/>
                    <a:pt x="1040106" y="340230"/>
                  </a:cubicBezTo>
                  <a:cubicBezTo>
                    <a:pt x="1072483" y="349587"/>
                    <a:pt x="1043892" y="363752"/>
                    <a:pt x="1074375" y="368852"/>
                  </a:cubicBezTo>
                  <a:cubicBezTo>
                    <a:pt x="1104858" y="373952"/>
                    <a:pt x="1174496" y="371784"/>
                    <a:pt x="1223004" y="370829"/>
                  </a:cubicBezTo>
                  <a:cubicBezTo>
                    <a:pt x="1273193" y="370276"/>
                    <a:pt x="1351444" y="375088"/>
                    <a:pt x="1383348" y="369171"/>
                  </a:cubicBezTo>
                  <a:cubicBezTo>
                    <a:pt x="1415252" y="363254"/>
                    <a:pt x="1387560" y="339849"/>
                    <a:pt x="1414430" y="335327"/>
                  </a:cubicBezTo>
                  <a:cubicBezTo>
                    <a:pt x="1441300" y="330805"/>
                    <a:pt x="1502358" y="340850"/>
                    <a:pt x="1544566" y="342038"/>
                  </a:cubicBezTo>
                  <a:cubicBezTo>
                    <a:pt x="1586774" y="343226"/>
                    <a:pt x="1628562" y="342265"/>
                    <a:pt x="1667679" y="342457"/>
                  </a:cubicBezTo>
                  <a:cubicBezTo>
                    <a:pt x="1706796" y="342649"/>
                    <a:pt x="1720805" y="353591"/>
                    <a:pt x="1779270" y="343192"/>
                  </a:cubicBezTo>
                  <a:cubicBezTo>
                    <a:pt x="1837735" y="332793"/>
                    <a:pt x="1957397" y="290227"/>
                    <a:pt x="2018471" y="280061"/>
                  </a:cubicBezTo>
                  <a:cubicBezTo>
                    <a:pt x="2079545" y="269895"/>
                    <a:pt x="2108367" y="274387"/>
                    <a:pt x="2145717" y="282194"/>
                  </a:cubicBezTo>
                  <a:cubicBezTo>
                    <a:pt x="2183067" y="290001"/>
                    <a:pt x="2208399" y="330070"/>
                    <a:pt x="2242574" y="326901"/>
                  </a:cubicBezTo>
                  <a:cubicBezTo>
                    <a:pt x="2276749" y="323732"/>
                    <a:pt x="2320672" y="259832"/>
                    <a:pt x="2350770" y="263182"/>
                  </a:cubicBezTo>
                  <a:cubicBezTo>
                    <a:pt x="2380868" y="266532"/>
                    <a:pt x="2390775" y="331127"/>
                    <a:pt x="2423160" y="347002"/>
                  </a:cubicBezTo>
                  <a:cubicBezTo>
                    <a:pt x="2455545" y="362877"/>
                    <a:pt x="2491740" y="358432"/>
                    <a:pt x="2545080" y="35843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6" name="Straight Connector 155"/>
            <p:cNvCxnSpPr>
              <a:stCxn id="155" idx="0"/>
            </p:cNvCxnSpPr>
            <p:nvPr/>
          </p:nvCxnSpPr>
          <p:spPr>
            <a:xfrm flipV="1">
              <a:off x="3290718" y="4748985"/>
              <a:ext cx="7132072" cy="20664"/>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3311313" y="2876682"/>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8" name="Freeform 157"/>
            <p:cNvSpPr/>
            <p:nvPr/>
          </p:nvSpPr>
          <p:spPr>
            <a:xfrm>
              <a:off x="3345391" y="5211991"/>
              <a:ext cx="6874782" cy="1803220"/>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02253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29690 w 2545080"/>
                <a:gd name="connsiteY11" fmla="*/ 595588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79396 w 2545080"/>
                <a:gd name="connsiteY10" fmla="*/ 628719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7610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56633 w 2545080"/>
                <a:gd name="connsiteY10" fmla="*/ 63542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8412 w 2545080"/>
                <a:gd name="connsiteY8" fmla="*/ 643356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3143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6010 w 2545080"/>
                <a:gd name="connsiteY9" fmla="*/ 657640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5080" h="664168">
                  <a:moveTo>
                    <a:pt x="0" y="664168"/>
                  </a:moveTo>
                  <a:cubicBezTo>
                    <a:pt x="60007" y="643213"/>
                    <a:pt x="135255" y="635593"/>
                    <a:pt x="194310" y="614638"/>
                  </a:cubicBezTo>
                  <a:cubicBezTo>
                    <a:pt x="253365" y="593683"/>
                    <a:pt x="310332" y="543241"/>
                    <a:pt x="354330" y="538438"/>
                  </a:cubicBezTo>
                  <a:cubicBezTo>
                    <a:pt x="398328" y="533635"/>
                    <a:pt x="418931" y="583282"/>
                    <a:pt x="458301" y="585822"/>
                  </a:cubicBezTo>
                  <a:cubicBezTo>
                    <a:pt x="497671" y="588362"/>
                    <a:pt x="544830" y="554214"/>
                    <a:pt x="590550" y="553678"/>
                  </a:cubicBezTo>
                  <a:cubicBezTo>
                    <a:pt x="636270" y="553142"/>
                    <a:pt x="694155" y="576782"/>
                    <a:pt x="732622" y="582606"/>
                  </a:cubicBezTo>
                  <a:cubicBezTo>
                    <a:pt x="771089" y="588430"/>
                    <a:pt x="774383" y="587517"/>
                    <a:pt x="821353" y="588622"/>
                  </a:cubicBezTo>
                  <a:cubicBezTo>
                    <a:pt x="868323" y="589727"/>
                    <a:pt x="977810" y="578121"/>
                    <a:pt x="1014445" y="589235"/>
                  </a:cubicBezTo>
                  <a:cubicBezTo>
                    <a:pt x="1051080" y="600349"/>
                    <a:pt x="1015901" y="643905"/>
                    <a:pt x="1041162" y="655306"/>
                  </a:cubicBezTo>
                  <a:cubicBezTo>
                    <a:pt x="1066423" y="666707"/>
                    <a:pt x="1112200" y="657596"/>
                    <a:pt x="1166010" y="657640"/>
                  </a:cubicBezTo>
                  <a:cubicBezTo>
                    <a:pt x="1219820" y="657684"/>
                    <a:pt x="1326568" y="667036"/>
                    <a:pt x="1364025" y="655572"/>
                  </a:cubicBezTo>
                  <a:cubicBezTo>
                    <a:pt x="1401482" y="644108"/>
                    <a:pt x="1370438" y="600760"/>
                    <a:pt x="1390750" y="588858"/>
                  </a:cubicBezTo>
                  <a:cubicBezTo>
                    <a:pt x="1411062" y="576956"/>
                    <a:pt x="1440832" y="591926"/>
                    <a:pt x="1485900" y="584158"/>
                  </a:cubicBezTo>
                  <a:cubicBezTo>
                    <a:pt x="1530968" y="576390"/>
                    <a:pt x="1612265" y="533993"/>
                    <a:pt x="1661160" y="542248"/>
                  </a:cubicBezTo>
                  <a:cubicBezTo>
                    <a:pt x="1710055" y="550503"/>
                    <a:pt x="1734820" y="681313"/>
                    <a:pt x="1779270" y="633688"/>
                  </a:cubicBezTo>
                  <a:cubicBezTo>
                    <a:pt x="1823720" y="586063"/>
                    <a:pt x="1886585" y="360638"/>
                    <a:pt x="1927860" y="256498"/>
                  </a:cubicBezTo>
                  <a:cubicBezTo>
                    <a:pt x="1969135" y="152358"/>
                    <a:pt x="1998781" y="-43935"/>
                    <a:pt x="2026920" y="8848"/>
                  </a:cubicBezTo>
                  <a:cubicBezTo>
                    <a:pt x="2055059" y="61631"/>
                    <a:pt x="2064943" y="542717"/>
                    <a:pt x="2096693" y="573197"/>
                  </a:cubicBezTo>
                  <a:cubicBezTo>
                    <a:pt x="2128443" y="603677"/>
                    <a:pt x="2183329" y="221651"/>
                    <a:pt x="2217420" y="191728"/>
                  </a:cubicBezTo>
                  <a:cubicBezTo>
                    <a:pt x="2251511" y="161805"/>
                    <a:pt x="2279015" y="333333"/>
                    <a:pt x="2301240" y="393658"/>
                  </a:cubicBezTo>
                  <a:cubicBezTo>
                    <a:pt x="2323465" y="453983"/>
                    <a:pt x="2330450" y="513038"/>
                    <a:pt x="2350770" y="553678"/>
                  </a:cubicBezTo>
                  <a:cubicBezTo>
                    <a:pt x="2371090" y="594318"/>
                    <a:pt x="2390775" y="621623"/>
                    <a:pt x="2423160" y="637498"/>
                  </a:cubicBezTo>
                  <a:cubicBezTo>
                    <a:pt x="2455545" y="653373"/>
                    <a:pt x="2491740" y="648928"/>
                    <a:pt x="2545080" y="64892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9" name="Straight Connector 158"/>
            <p:cNvCxnSpPr>
              <a:stCxn id="158" idx="0"/>
            </p:cNvCxnSpPr>
            <p:nvPr/>
          </p:nvCxnSpPr>
          <p:spPr>
            <a:xfrm flipV="1">
              <a:off x="3345380" y="6994521"/>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flipV="1">
              <a:off x="3365975" y="5122227"/>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61" name="Freeform 160"/>
            <p:cNvSpPr/>
            <p:nvPr/>
          </p:nvSpPr>
          <p:spPr>
            <a:xfrm>
              <a:off x="3395850" y="7380912"/>
              <a:ext cx="6874782" cy="1994348"/>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732989 h 732989"/>
                <a:gd name="connsiteX1" fmla="*/ 194310 w 2545080"/>
                <a:gd name="connsiteY1" fmla="*/ 683459 h 732989"/>
                <a:gd name="connsiteX2" fmla="*/ 354330 w 2545080"/>
                <a:gd name="connsiteY2" fmla="*/ 607259 h 732989"/>
                <a:gd name="connsiteX3" fmla="*/ 464820 w 2545080"/>
                <a:gd name="connsiteY3" fmla="*/ 439619 h 732989"/>
                <a:gd name="connsiteX4" fmla="*/ 590550 w 2545080"/>
                <a:gd name="connsiteY4" fmla="*/ 465 h 732989"/>
                <a:gd name="connsiteX5" fmla="*/ 739140 w 2545080"/>
                <a:gd name="connsiteY5" fmla="*/ 359609 h 732989"/>
                <a:gd name="connsiteX6" fmla="*/ 834390 w 2545080"/>
                <a:gd name="connsiteY6" fmla="*/ 572969 h 732989"/>
                <a:gd name="connsiteX7" fmla="*/ 880110 w 2545080"/>
                <a:gd name="connsiteY7" fmla="*/ 672029 h 732989"/>
                <a:gd name="connsiteX8" fmla="*/ 990600 w 2545080"/>
                <a:gd name="connsiteY8" fmla="*/ 710129 h 732989"/>
                <a:gd name="connsiteX9" fmla="*/ 1162050 w 2545080"/>
                <a:gd name="connsiteY9" fmla="*/ 710129 h 732989"/>
                <a:gd name="connsiteX10" fmla="*/ 1268730 w 2545080"/>
                <a:gd name="connsiteY10" fmla="*/ 668219 h 732989"/>
                <a:gd name="connsiteX11" fmla="*/ 1329690 w 2545080"/>
                <a:gd name="connsiteY11" fmla="*/ 664409 h 732989"/>
                <a:gd name="connsiteX12" fmla="*/ 1421130 w 2545080"/>
                <a:gd name="connsiteY12" fmla="*/ 481529 h 732989"/>
                <a:gd name="connsiteX13" fmla="*/ 1485900 w 2545080"/>
                <a:gd name="connsiteY13" fmla="*/ 652979 h 732989"/>
                <a:gd name="connsiteX14" fmla="*/ 1661160 w 2545080"/>
                <a:gd name="connsiteY14" fmla="*/ 611069 h 732989"/>
                <a:gd name="connsiteX15" fmla="*/ 1779270 w 2545080"/>
                <a:gd name="connsiteY15" fmla="*/ 702509 h 732989"/>
                <a:gd name="connsiteX16" fmla="*/ 1927860 w 2545080"/>
                <a:gd name="connsiteY16" fmla="*/ 325319 h 732989"/>
                <a:gd name="connsiteX17" fmla="*/ 2026920 w 2545080"/>
                <a:gd name="connsiteY17" fmla="*/ 77669 h 732989"/>
                <a:gd name="connsiteX18" fmla="*/ 2148840 w 2545080"/>
                <a:gd name="connsiteY18" fmla="*/ 89099 h 732989"/>
                <a:gd name="connsiteX19" fmla="*/ 2217420 w 2545080"/>
                <a:gd name="connsiteY19" fmla="*/ 260549 h 732989"/>
                <a:gd name="connsiteX20" fmla="*/ 2301240 w 2545080"/>
                <a:gd name="connsiteY20" fmla="*/ 462479 h 732989"/>
                <a:gd name="connsiteX21" fmla="*/ 2350770 w 2545080"/>
                <a:gd name="connsiteY21" fmla="*/ 622499 h 732989"/>
                <a:gd name="connsiteX22" fmla="*/ 2423160 w 2545080"/>
                <a:gd name="connsiteY22" fmla="*/ 706319 h 732989"/>
                <a:gd name="connsiteX23" fmla="*/ 2545080 w 2545080"/>
                <a:gd name="connsiteY23" fmla="*/ 717749 h 732989"/>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34390 w 2545080"/>
                <a:gd name="connsiteY6" fmla="*/ 574544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31308 w 2545080"/>
                <a:gd name="connsiteY10" fmla="*/ 72713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5080" h="734564">
                  <a:moveTo>
                    <a:pt x="0" y="734564"/>
                  </a:moveTo>
                  <a:cubicBezTo>
                    <a:pt x="60007" y="713609"/>
                    <a:pt x="135255" y="705989"/>
                    <a:pt x="194310" y="685034"/>
                  </a:cubicBezTo>
                  <a:cubicBezTo>
                    <a:pt x="253365" y="664079"/>
                    <a:pt x="309245" y="649474"/>
                    <a:pt x="354330" y="608834"/>
                  </a:cubicBezTo>
                  <a:cubicBezTo>
                    <a:pt x="399415" y="568194"/>
                    <a:pt x="425450" y="542326"/>
                    <a:pt x="464820" y="441194"/>
                  </a:cubicBezTo>
                  <a:cubicBezTo>
                    <a:pt x="504190" y="340062"/>
                    <a:pt x="550262" y="-30702"/>
                    <a:pt x="590550" y="2040"/>
                  </a:cubicBezTo>
                  <a:cubicBezTo>
                    <a:pt x="630838" y="34782"/>
                    <a:pt x="666994" y="528148"/>
                    <a:pt x="706548" y="637644"/>
                  </a:cubicBezTo>
                  <a:cubicBezTo>
                    <a:pt x="746102" y="747140"/>
                    <a:pt x="798945" y="653025"/>
                    <a:pt x="827872" y="659018"/>
                  </a:cubicBezTo>
                  <a:cubicBezTo>
                    <a:pt x="856799" y="665011"/>
                    <a:pt x="850961" y="667212"/>
                    <a:pt x="880110" y="673604"/>
                  </a:cubicBezTo>
                  <a:cubicBezTo>
                    <a:pt x="909259" y="679996"/>
                    <a:pt x="975478" y="687947"/>
                    <a:pt x="1002768" y="697369"/>
                  </a:cubicBezTo>
                  <a:cubicBezTo>
                    <a:pt x="1030058" y="706791"/>
                    <a:pt x="989091" y="725174"/>
                    <a:pt x="1043848" y="730135"/>
                  </a:cubicBezTo>
                  <a:cubicBezTo>
                    <a:pt x="1098605" y="735096"/>
                    <a:pt x="1276715" y="731341"/>
                    <a:pt x="1331308" y="727134"/>
                  </a:cubicBezTo>
                  <a:cubicBezTo>
                    <a:pt x="1385901" y="722927"/>
                    <a:pt x="1356438" y="696417"/>
                    <a:pt x="1371408" y="655745"/>
                  </a:cubicBezTo>
                  <a:cubicBezTo>
                    <a:pt x="1386378" y="615073"/>
                    <a:pt x="1402048" y="483303"/>
                    <a:pt x="1421130" y="483104"/>
                  </a:cubicBezTo>
                  <a:cubicBezTo>
                    <a:pt x="1440212" y="482906"/>
                    <a:pt x="1445895" y="632964"/>
                    <a:pt x="1485900" y="654554"/>
                  </a:cubicBezTo>
                  <a:cubicBezTo>
                    <a:pt x="1525905" y="676144"/>
                    <a:pt x="1612265" y="604389"/>
                    <a:pt x="1661160" y="612644"/>
                  </a:cubicBezTo>
                  <a:cubicBezTo>
                    <a:pt x="1710055" y="620899"/>
                    <a:pt x="1734820" y="751709"/>
                    <a:pt x="1779270" y="704084"/>
                  </a:cubicBezTo>
                  <a:cubicBezTo>
                    <a:pt x="1823720" y="656459"/>
                    <a:pt x="1886585" y="431034"/>
                    <a:pt x="1927860" y="326894"/>
                  </a:cubicBezTo>
                  <a:cubicBezTo>
                    <a:pt x="1969135" y="222754"/>
                    <a:pt x="1990090" y="118614"/>
                    <a:pt x="2026920" y="79244"/>
                  </a:cubicBezTo>
                  <a:cubicBezTo>
                    <a:pt x="2063750" y="39874"/>
                    <a:pt x="2117090" y="60194"/>
                    <a:pt x="2148840" y="90674"/>
                  </a:cubicBezTo>
                  <a:cubicBezTo>
                    <a:pt x="2180590" y="121154"/>
                    <a:pt x="2192020" y="199894"/>
                    <a:pt x="2217420" y="262124"/>
                  </a:cubicBezTo>
                  <a:cubicBezTo>
                    <a:pt x="2242820" y="324354"/>
                    <a:pt x="2279015" y="403729"/>
                    <a:pt x="2301240" y="464054"/>
                  </a:cubicBezTo>
                  <a:cubicBezTo>
                    <a:pt x="2323465" y="524379"/>
                    <a:pt x="2330450" y="583434"/>
                    <a:pt x="2350770" y="624074"/>
                  </a:cubicBezTo>
                  <a:cubicBezTo>
                    <a:pt x="2371090" y="664714"/>
                    <a:pt x="2390775" y="692019"/>
                    <a:pt x="2423160" y="707894"/>
                  </a:cubicBezTo>
                  <a:cubicBezTo>
                    <a:pt x="2455545" y="723769"/>
                    <a:pt x="2491740" y="719324"/>
                    <a:pt x="2545080" y="71932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62" name="Straight Connector 161"/>
            <p:cNvCxnSpPr>
              <a:stCxn id="161" idx="0"/>
            </p:cNvCxnSpPr>
            <p:nvPr/>
          </p:nvCxnSpPr>
          <p:spPr>
            <a:xfrm flipV="1">
              <a:off x="3395839" y="9354583"/>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flipV="1">
              <a:off x="3416434" y="7482288"/>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6136219" y="4483510"/>
              <a:ext cx="942196" cy="5034329"/>
              <a:chOff x="6136219" y="4289396"/>
              <a:chExt cx="942196" cy="5228443"/>
            </a:xfrm>
          </p:grpSpPr>
          <p:cxnSp>
            <p:nvCxnSpPr>
              <p:cNvPr id="164" name="Straight Connector 163"/>
              <p:cNvCxnSpPr/>
              <p:nvPr/>
            </p:nvCxnSpPr>
            <p:spPr>
              <a:xfrm flipV="1">
                <a:off x="7078415"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6136219"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4" name="TextBox 193"/>
            <p:cNvSpPr txBox="1"/>
            <p:nvPr/>
          </p:nvSpPr>
          <p:spPr>
            <a:xfrm>
              <a:off x="1211495" y="5522081"/>
              <a:ext cx="2209774" cy="1200329"/>
            </a:xfrm>
            <a:prstGeom prst="rect">
              <a:avLst/>
            </a:prstGeom>
            <a:noFill/>
          </p:spPr>
          <p:txBody>
            <a:bodyPr wrap="none" rtlCol="0">
              <a:spAutoFit/>
            </a:bodyPr>
            <a:lstStyle/>
            <a:p>
              <a:pPr algn="ctr" defTabSz="351656" fontAlgn="auto">
                <a:spcBef>
                  <a:spcPts val="0"/>
                </a:spcBef>
                <a:spcAft>
                  <a:spcPts val="0"/>
                </a:spcAft>
              </a:pPr>
              <a:r>
                <a:rPr lang="en-US" b="0" dirty="0" err="1">
                  <a:solidFill>
                    <a:prstClr val="black"/>
                  </a:solidFill>
                  <a:latin typeface="Arial" panose="020B0604020202020204" pitchFamily="34" charset="0"/>
                  <a:ea typeface=""/>
                  <a:cs typeface="Arial" panose="020B0604020202020204" pitchFamily="34" charset="0"/>
                </a:rPr>
                <a:t>ChIP-Seq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Signals</a:t>
              </a:r>
            </a:p>
          </p:txBody>
        </p:sp>
        <p:sp>
          <p:nvSpPr>
            <p:cNvPr id="195" name="TextBox 194"/>
            <p:cNvSpPr txBox="1"/>
            <p:nvPr/>
          </p:nvSpPr>
          <p:spPr>
            <a:xfrm>
              <a:off x="5264875" y="9638206"/>
              <a:ext cx="3501795"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Large Deletion</a:t>
              </a:r>
            </a:p>
          </p:txBody>
        </p:sp>
        <p:sp>
          <p:nvSpPr>
            <p:cNvPr id="201" name="TextBox 200"/>
            <p:cNvSpPr txBox="1"/>
            <p:nvPr/>
          </p:nvSpPr>
          <p:spPr>
            <a:xfrm>
              <a:off x="9562142" y="9451368"/>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grpSp>
      <p:grpSp>
        <p:nvGrpSpPr>
          <p:cNvPr id="2" name="Group 1"/>
          <p:cNvGrpSpPr/>
          <p:nvPr/>
        </p:nvGrpSpPr>
        <p:grpSpPr>
          <a:xfrm>
            <a:off x="0" y="2136689"/>
            <a:ext cx="4415845" cy="3209801"/>
            <a:chOff x="11225679" y="2642585"/>
            <a:chExt cx="11481198" cy="8345482"/>
          </a:xfrm>
        </p:grpSpPr>
        <p:cxnSp>
          <p:nvCxnSpPr>
            <p:cNvPr id="153" name="Straight Connector 152"/>
            <p:cNvCxnSpPr/>
            <p:nvPr/>
          </p:nvCxnSpPr>
          <p:spPr>
            <a:xfrm>
              <a:off x="15858004"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13369866" y="2642585"/>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3864263" y="3724209"/>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4579406" y="3450477"/>
              <a:ext cx="0" cy="2027235"/>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5872441" y="3279415"/>
              <a:ext cx="0" cy="2189757"/>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6587584" y="3399168"/>
              <a:ext cx="0" cy="206145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8516300" y="3698548"/>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9231443" y="3955160"/>
              <a:ext cx="0" cy="1496904"/>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174" name="Freeform 173"/>
            <p:cNvSpPr/>
            <p:nvPr/>
          </p:nvSpPr>
          <p:spPr>
            <a:xfrm>
              <a:off x="13863925" y="3407884"/>
              <a:ext cx="717513" cy="320589"/>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Lst>
              <a:ahLst/>
              <a:cxnLst>
                <a:cxn ang="0">
                  <a:pos x="connsiteX0" y="connsiteY0"/>
                </a:cxn>
                <a:cxn ang="0">
                  <a:pos x="connsiteX1" y="connsiteY1"/>
                </a:cxn>
                <a:cxn ang="0">
                  <a:pos x="connsiteX2" y="connsiteY2"/>
                </a:cxn>
                <a:cxn ang="0">
                  <a:pos x="connsiteX3" y="connsiteY3"/>
                </a:cxn>
              </a:cxnLst>
              <a:rect l="l" t="t" r="r" b="b"/>
              <a:pathLst>
                <a:path w="388144" h="146458">
                  <a:moveTo>
                    <a:pt x="0" y="146458"/>
                  </a:moveTo>
                  <a:cubicBezTo>
                    <a:pt x="28575" y="114509"/>
                    <a:pt x="57150" y="82561"/>
                    <a:pt x="100012" y="58352"/>
                  </a:cubicBezTo>
                  <a:cubicBezTo>
                    <a:pt x="142874" y="34143"/>
                    <a:pt x="209153" y="6758"/>
                    <a:pt x="257175" y="1202"/>
                  </a:cubicBezTo>
                  <a:cubicBezTo>
                    <a:pt x="305197" y="-4354"/>
                    <a:pt x="346670" y="10330"/>
                    <a:pt x="388144" y="25014"/>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5" name="Freeform 174"/>
            <p:cNvSpPr/>
            <p:nvPr/>
          </p:nvSpPr>
          <p:spPr>
            <a:xfrm>
              <a:off x="15871212" y="3071323"/>
              <a:ext cx="718979" cy="339206"/>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88937"/>
                <a:gd name="connsiteY0" fmla="*/ 102576 h 154963"/>
                <a:gd name="connsiteX1" fmla="*/ 100012 w 388937"/>
                <a:gd name="connsiteY1" fmla="*/ 14470 h 154963"/>
                <a:gd name="connsiteX2" fmla="*/ 233362 w 388937"/>
                <a:gd name="connsiteY2" fmla="*/ 14470 h 154963"/>
                <a:gd name="connsiteX3" fmla="*/ 388937 w 388937"/>
                <a:gd name="connsiteY3" fmla="*/ 154963 h 154963"/>
              </a:gdLst>
              <a:ahLst/>
              <a:cxnLst>
                <a:cxn ang="0">
                  <a:pos x="connsiteX0" y="connsiteY0"/>
                </a:cxn>
                <a:cxn ang="0">
                  <a:pos x="connsiteX1" y="connsiteY1"/>
                </a:cxn>
                <a:cxn ang="0">
                  <a:pos x="connsiteX2" y="connsiteY2"/>
                </a:cxn>
                <a:cxn ang="0">
                  <a:pos x="connsiteX3" y="connsiteY3"/>
                </a:cxn>
              </a:cxnLst>
              <a:rect l="l" t="t" r="r" b="b"/>
              <a:pathLst>
                <a:path w="388937" h="154963">
                  <a:moveTo>
                    <a:pt x="0" y="102576"/>
                  </a:moveTo>
                  <a:cubicBezTo>
                    <a:pt x="28575" y="70627"/>
                    <a:pt x="61118" y="29154"/>
                    <a:pt x="100012" y="14470"/>
                  </a:cubicBezTo>
                  <a:cubicBezTo>
                    <a:pt x="138906" y="-214"/>
                    <a:pt x="185208" y="-8946"/>
                    <a:pt x="233362" y="14470"/>
                  </a:cubicBezTo>
                  <a:cubicBezTo>
                    <a:pt x="281516" y="37886"/>
                    <a:pt x="354607" y="118848"/>
                    <a:pt x="388937" y="154963"/>
                  </a:cubicBezTo>
                </a:path>
              </a:pathLst>
            </a:custGeom>
            <a:ln w="19050">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6" name="Freeform 175"/>
            <p:cNvSpPr/>
            <p:nvPr/>
          </p:nvSpPr>
          <p:spPr>
            <a:xfrm>
              <a:off x="18515294" y="3453900"/>
              <a:ext cx="710176" cy="519570"/>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92906"/>
                <a:gd name="connsiteY0" fmla="*/ 107599 h 231424"/>
                <a:gd name="connsiteX1" fmla="*/ 100012 w 392906"/>
                <a:gd name="connsiteY1" fmla="*/ 19493 h 231424"/>
                <a:gd name="connsiteX2" fmla="*/ 233362 w 392906"/>
                <a:gd name="connsiteY2" fmla="*/ 19493 h 231424"/>
                <a:gd name="connsiteX3" fmla="*/ 392906 w 392906"/>
                <a:gd name="connsiteY3" fmla="*/ 231424 h 231424"/>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78618"/>
                <a:gd name="connsiteY0" fmla="*/ 112937 h 236762"/>
                <a:gd name="connsiteX1" fmla="*/ 92868 w 378618"/>
                <a:gd name="connsiteY1" fmla="*/ 20068 h 236762"/>
                <a:gd name="connsiteX2" fmla="*/ 226218 w 378618"/>
                <a:gd name="connsiteY2" fmla="*/ 20068 h 236762"/>
                <a:gd name="connsiteX3" fmla="*/ 378618 w 378618"/>
                <a:gd name="connsiteY3" fmla="*/ 236762 h 236762"/>
                <a:gd name="connsiteX0" fmla="*/ 0 w 385762"/>
                <a:gd name="connsiteY0" fmla="*/ 120438 h 237120"/>
                <a:gd name="connsiteX1" fmla="*/ 100012 w 385762"/>
                <a:gd name="connsiteY1" fmla="*/ 20426 h 237120"/>
                <a:gd name="connsiteX2" fmla="*/ 233362 w 385762"/>
                <a:gd name="connsiteY2" fmla="*/ 20426 h 237120"/>
                <a:gd name="connsiteX3" fmla="*/ 385762 w 385762"/>
                <a:gd name="connsiteY3" fmla="*/ 237120 h 237120"/>
                <a:gd name="connsiteX0" fmla="*/ 0 w 381000"/>
                <a:gd name="connsiteY0" fmla="*/ 115438 h 236882"/>
                <a:gd name="connsiteX1" fmla="*/ 95250 w 381000"/>
                <a:gd name="connsiteY1" fmla="*/ 20188 h 236882"/>
                <a:gd name="connsiteX2" fmla="*/ 228600 w 381000"/>
                <a:gd name="connsiteY2" fmla="*/ 20188 h 236882"/>
                <a:gd name="connsiteX3" fmla="*/ 381000 w 381000"/>
                <a:gd name="connsiteY3" fmla="*/ 236882 h 236882"/>
                <a:gd name="connsiteX0" fmla="*/ 0 w 384175"/>
                <a:gd name="connsiteY0" fmla="*/ 125442 h 237361"/>
                <a:gd name="connsiteX1" fmla="*/ 98425 w 384175"/>
                <a:gd name="connsiteY1" fmla="*/ 20667 h 237361"/>
                <a:gd name="connsiteX2" fmla="*/ 231775 w 384175"/>
                <a:gd name="connsiteY2" fmla="*/ 20667 h 237361"/>
                <a:gd name="connsiteX3" fmla="*/ 384175 w 384175"/>
                <a:gd name="connsiteY3" fmla="*/ 237361 h 237361"/>
              </a:gdLst>
              <a:ahLst/>
              <a:cxnLst>
                <a:cxn ang="0">
                  <a:pos x="connsiteX0" y="connsiteY0"/>
                </a:cxn>
                <a:cxn ang="0">
                  <a:pos x="connsiteX1" y="connsiteY1"/>
                </a:cxn>
                <a:cxn ang="0">
                  <a:pos x="connsiteX2" y="connsiteY2"/>
                </a:cxn>
                <a:cxn ang="0">
                  <a:pos x="connsiteX3" y="connsiteY3"/>
                </a:cxn>
              </a:cxnLst>
              <a:rect l="l" t="t" r="r" b="b"/>
              <a:pathLst>
                <a:path w="384175" h="237361">
                  <a:moveTo>
                    <a:pt x="0" y="125442"/>
                  </a:moveTo>
                  <a:cubicBezTo>
                    <a:pt x="28575" y="93493"/>
                    <a:pt x="59796" y="38129"/>
                    <a:pt x="98425" y="20667"/>
                  </a:cubicBezTo>
                  <a:cubicBezTo>
                    <a:pt x="137054" y="3205"/>
                    <a:pt x="184150" y="-15449"/>
                    <a:pt x="231775" y="20667"/>
                  </a:cubicBezTo>
                  <a:cubicBezTo>
                    <a:pt x="279400" y="56783"/>
                    <a:pt x="364133" y="196483"/>
                    <a:pt x="384175" y="237361"/>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cxnSp>
          <p:nvCxnSpPr>
            <p:cNvPr id="177" name="Straight Connector 176"/>
            <p:cNvCxnSpPr/>
            <p:nvPr/>
          </p:nvCxnSpPr>
          <p:spPr>
            <a:xfrm flipV="1">
              <a:off x="14585839" y="5473036"/>
              <a:ext cx="1615938" cy="17529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16229671" y="5459823"/>
              <a:ext cx="1679618" cy="17609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4590241" y="9405550"/>
              <a:ext cx="3873687" cy="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4567187" y="6541480"/>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009666" y="724085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5493877"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978089" y="7241294"/>
              <a:ext cx="0" cy="2168476"/>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6462299" y="7231223"/>
              <a:ext cx="0" cy="2178535"/>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694651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743072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791493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585841" y="7226024"/>
              <a:ext cx="1404210" cy="5212"/>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981162" y="8992238"/>
              <a:ext cx="484164"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449753" y="7239057"/>
              <a:ext cx="1481543"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6179371" y="3040446"/>
              <a:ext cx="23771" cy="2423778"/>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6199550" y="3040084"/>
              <a:ext cx="23771" cy="242377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1225679" y="3624236"/>
              <a:ext cx="2163926" cy="1200329"/>
            </a:xfrm>
            <a:prstGeom prst="rect">
              <a:avLst/>
            </a:prstGeom>
            <a:noFill/>
          </p:spPr>
          <p:txBody>
            <a:bodyPr wrap="none" rtlCol="0">
              <a:spAutoFit/>
            </a:bodyPr>
            <a:lstStyle/>
            <a:p>
              <a:pP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RNA-</a:t>
              </a:r>
              <a:r>
                <a:rPr lang="en-US" b="0" dirty="0" err="1">
                  <a:solidFill>
                    <a:prstClr val="black"/>
                  </a:solidFill>
                  <a:latin typeface="Arial" panose="020B0604020202020204" pitchFamily="34" charset="0"/>
                  <a:ea typeface=""/>
                  <a:cs typeface="Arial" panose="020B0604020202020204" pitchFamily="34" charset="0"/>
                </a:rPr>
                <a:t>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a:t>
              </a:r>
            </a:p>
          </p:txBody>
        </p:sp>
        <p:sp>
          <p:nvSpPr>
            <p:cNvPr id="196" name="TextBox 195"/>
            <p:cNvSpPr txBox="1"/>
            <p:nvPr/>
          </p:nvSpPr>
          <p:spPr>
            <a:xfrm>
              <a:off x="14928800" y="10193850"/>
              <a:ext cx="3472618"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Small Deletion</a:t>
              </a:r>
            </a:p>
          </p:txBody>
        </p:sp>
        <p:cxnSp>
          <p:nvCxnSpPr>
            <p:cNvPr id="197" name="Straight Connector 196"/>
            <p:cNvCxnSpPr/>
            <p:nvPr/>
          </p:nvCxnSpPr>
          <p:spPr>
            <a:xfrm>
              <a:off x="14053940" y="5909006"/>
              <a:ext cx="511502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824319"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8481546"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4519822" y="9406544"/>
              <a:ext cx="3756028" cy="778547"/>
            </a:xfrm>
            <a:prstGeom prst="rect">
              <a:avLst/>
            </a:prstGeom>
            <a:noFill/>
          </p:spPr>
          <p:txBody>
            <a:bodyPr wrap="none" rtlCol="0">
              <a:spAutoFit/>
            </a:bodyPr>
            <a:lstStyle/>
            <a:p>
              <a:pPr defTabSz="351656" fontAlgn="auto">
                <a:spcBef>
                  <a:spcPts val="0"/>
                </a:spcBef>
                <a:spcAft>
                  <a:spcPts val="0"/>
                </a:spcAft>
              </a:pPr>
              <a:r>
                <a:rPr lang="en-US" sz="1346" b="0" dirty="0">
                  <a:solidFill>
                    <a:prstClr val="black"/>
                  </a:solidFill>
                  <a:latin typeface="Calibri" panose="020F0502020204030204"/>
                  <a:ea typeface=""/>
                  <a:cs typeface=""/>
                </a:rPr>
                <a:t>A  C   G  T   A   C  G</a:t>
              </a:r>
            </a:p>
          </p:txBody>
        </p:sp>
        <p:sp>
          <p:nvSpPr>
            <p:cNvPr id="202" name="TextBox 201"/>
            <p:cNvSpPr txBox="1"/>
            <p:nvPr/>
          </p:nvSpPr>
          <p:spPr>
            <a:xfrm>
              <a:off x="20213693" y="4980851"/>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cxnSp>
          <p:nvCxnSpPr>
            <p:cNvPr id="166" name="Straight Connector 165"/>
            <p:cNvCxnSpPr/>
            <p:nvPr/>
          </p:nvCxnSpPr>
          <p:spPr>
            <a:xfrm flipV="1">
              <a:off x="13338980" y="5464956"/>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4" name="Title 3"/>
          <p:cNvSpPr>
            <a:spLocks noGrp="1"/>
          </p:cNvSpPr>
          <p:nvPr>
            <p:ph type="title"/>
          </p:nvPr>
        </p:nvSpPr>
        <p:spPr/>
        <p:txBody>
          <a:bodyPr/>
          <a:lstStyle/>
          <a:p>
            <a:r>
              <a:rPr lang="en-US" dirty="0"/>
              <a:t>Detection &amp; Genotyping of small &amp; large </a:t>
            </a:r>
            <a:br>
              <a:rPr lang="en-US" dirty="0"/>
            </a:br>
            <a:r>
              <a:rPr lang="en-US" dirty="0"/>
              <a:t>SV deletions from signal profiles</a:t>
            </a:r>
            <a:br>
              <a:rPr lang="en-US" dirty="0"/>
            </a:br>
            <a:endParaRPr lang="en-US" dirty="0"/>
          </a:p>
        </p:txBody>
      </p:sp>
      <p:sp>
        <p:nvSpPr>
          <p:cNvPr id="5" name="TextBox 4"/>
          <p:cNvSpPr txBox="1"/>
          <p:nvPr/>
        </p:nvSpPr>
        <p:spPr>
          <a:xfrm>
            <a:off x="5548004" y="6302412"/>
            <a:ext cx="2646878" cy="276999"/>
          </a:xfrm>
          <a:prstGeom prst="rect">
            <a:avLst/>
          </a:prstGeom>
          <a:noFill/>
        </p:spPr>
        <p:txBody>
          <a:bodyPr wrap="none" rtlCol="0">
            <a:spAutoFit/>
          </a:bodyPr>
          <a:lstStyle/>
          <a:p>
            <a:r>
              <a:rPr lang="en-US" b="0" dirty="0"/>
              <a:t>RNA-</a:t>
            </a:r>
            <a:r>
              <a:rPr lang="en-US" b="0" dirty="0" err="1"/>
              <a:t>seq</a:t>
            </a:r>
            <a:r>
              <a:rPr lang="en-US" b="0" dirty="0"/>
              <a:t> also shows large deletions</a:t>
            </a:r>
          </a:p>
        </p:txBody>
      </p:sp>
    </p:spTree>
    <p:extLst>
      <p:ext uri="{BB962C8B-B14F-4D97-AF65-F5344CB8AC3E}">
        <p14:creationId xmlns:p14="http://schemas.microsoft.com/office/powerpoint/2010/main" val="132598157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24411"/>
            <a:ext cx="9134407" cy="21678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3736"/>
            <a:ext cx="9144000" cy="2170176"/>
          </a:xfrm>
          <a:prstGeom prst="rect">
            <a:avLst/>
          </a:prstGeom>
        </p:spPr>
      </p:pic>
      <p:cxnSp>
        <p:nvCxnSpPr>
          <p:cNvPr id="8" name="Straight Connector 7"/>
          <p:cNvCxnSpPr/>
          <p:nvPr/>
        </p:nvCxnSpPr>
        <p:spPr>
          <a:xfrm flipH="1">
            <a:off x="4888279" y="3073644"/>
            <a:ext cx="84871" cy="4493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78644" y="3075476"/>
            <a:ext cx="80596" cy="4438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58407"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88240"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6163" y="2956414"/>
            <a:ext cx="0" cy="120894"/>
          </a:xfrm>
          <a:prstGeom prst="line">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a:xfrm>
            <a:off x="685800" y="-102919"/>
            <a:ext cx="7772400" cy="1143000"/>
          </a:xfrm>
        </p:spPr>
        <p:txBody>
          <a:bodyPr/>
          <a:lstStyle/>
          <a:p>
            <a:r>
              <a:rPr lang="en-US" dirty="0"/>
              <a:t>Example of Small Deletion Evident in Signal Profile</a:t>
            </a:r>
          </a:p>
        </p:txBody>
      </p:sp>
    </p:spTree>
    <p:extLst>
      <p:ext uri="{BB962C8B-B14F-4D97-AF65-F5344CB8AC3E}">
        <p14:creationId xmlns:p14="http://schemas.microsoft.com/office/powerpoint/2010/main" val="190848002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 y="1553892"/>
            <a:ext cx="9018550" cy="2719170"/>
          </a:xfrm>
          <a:prstGeom prst="rect">
            <a:avLst/>
          </a:prstGeom>
        </p:spPr>
      </p:pic>
      <p:sp>
        <p:nvSpPr>
          <p:cNvPr id="4" name="Rectangle 3"/>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Example of Large Deletion Evident in Signal Profile</a:t>
            </a:r>
          </a:p>
        </p:txBody>
      </p:sp>
    </p:spTree>
    <p:extLst>
      <p:ext uri="{BB962C8B-B14F-4D97-AF65-F5344CB8AC3E}">
        <p14:creationId xmlns:p14="http://schemas.microsoft.com/office/powerpoint/2010/main" val="100796135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2262" y="1784684"/>
            <a:ext cx="2096600" cy="305468"/>
          </a:xfrm>
          <a:prstGeom prst="rect">
            <a:avLst/>
          </a:prstGeom>
        </p:spPr>
        <p:txBody>
          <a:bodyPr wrap="none">
            <a:spAutoFit/>
          </a:bodyPr>
          <a:lstStyle/>
          <a:p>
            <a:pPr marL="175839" indent="-175839" defTabSz="351656" fontAlgn="auto">
              <a:spcBef>
                <a:spcPts val="0"/>
              </a:spcBef>
              <a:spcAft>
                <a:spcPts val="0"/>
              </a:spcAft>
              <a:buFontTx/>
              <a:buAutoNum type="alphaLcParenR"/>
            </a:pPr>
            <a:r>
              <a:rPr lang="en-US" sz="1385" b="0" dirty="0">
                <a:solidFill>
                  <a:prstClr val="black"/>
                </a:solidFill>
                <a:latin typeface="Arial" panose="020B0604020202020204" pitchFamily="34" charset="0"/>
                <a:ea typeface=""/>
                <a:cs typeface="Arial" panose="020B0604020202020204" pitchFamily="34" charset="0"/>
              </a:rPr>
              <a:t>Before Anonymization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67" y="2183297"/>
            <a:ext cx="3993345" cy="306873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255" y="2259167"/>
            <a:ext cx="4011499" cy="3082689"/>
          </a:xfrm>
          <a:prstGeom prst="rect">
            <a:avLst/>
          </a:prstGeom>
        </p:spPr>
      </p:pic>
      <p:sp>
        <p:nvSpPr>
          <p:cNvPr id="26" name="Rectangle 25"/>
          <p:cNvSpPr/>
          <p:nvPr/>
        </p:nvSpPr>
        <p:spPr>
          <a:xfrm>
            <a:off x="5736886" y="1886789"/>
            <a:ext cx="1968552" cy="305468"/>
          </a:xfrm>
          <a:prstGeom prst="rect">
            <a:avLst/>
          </a:prstGeom>
        </p:spPr>
        <p:txBody>
          <a:bodyPr wrap="none">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b) After Anonymization</a:t>
            </a:r>
          </a:p>
        </p:txBody>
      </p:sp>
      <p:sp>
        <p:nvSpPr>
          <p:cNvPr id="7" name="Rectangle 6"/>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Information Leakage from SV Deletions</a:t>
            </a:r>
          </a:p>
        </p:txBody>
      </p:sp>
      <p:sp>
        <p:nvSpPr>
          <p:cNvPr id="3" name="TextBox 2"/>
          <p:cNvSpPr txBox="1"/>
          <p:nvPr/>
        </p:nvSpPr>
        <p:spPr>
          <a:xfrm>
            <a:off x="1331144" y="5977719"/>
            <a:ext cx="6481711" cy="276999"/>
          </a:xfrm>
          <a:prstGeom prst="rect">
            <a:avLst/>
          </a:prstGeom>
          <a:noFill/>
        </p:spPr>
        <p:txBody>
          <a:bodyPr wrap="none" rtlCol="0">
            <a:spAutoFit/>
          </a:bodyPr>
          <a:lstStyle/>
          <a:p>
            <a:r>
              <a:rPr lang="en-US" b="0" dirty="0"/>
              <a:t>Simple anonymization procedure (filling in deletion by value at endpoints) </a:t>
            </a:r>
            <a:r>
              <a:rPr lang="en-US" b="0"/>
              <a:t>has dramatic effect</a:t>
            </a:r>
          </a:p>
        </p:txBody>
      </p:sp>
    </p:spTree>
    <p:extLst>
      <p:ext uri="{BB962C8B-B14F-4D97-AF65-F5344CB8AC3E}">
        <p14:creationId xmlns:p14="http://schemas.microsoft.com/office/powerpoint/2010/main" val="36612186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Linking based on SV Genotyping</a:t>
            </a:r>
          </a:p>
        </p:txBody>
      </p:sp>
      <p:pic>
        <p:nvPicPr>
          <p:cNvPr id="2" name="Picture 1"/>
          <p:cNvPicPr>
            <a:picLocks noChangeAspect="1"/>
          </p:cNvPicPr>
          <p:nvPr/>
        </p:nvPicPr>
        <p:blipFill>
          <a:blip r:embed="rId2"/>
          <a:stretch>
            <a:fillRect/>
          </a:stretch>
        </p:blipFill>
        <p:spPr>
          <a:xfrm>
            <a:off x="1121569" y="1908276"/>
            <a:ext cx="6900862" cy="4294510"/>
          </a:xfrm>
          <a:prstGeom prst="rect">
            <a:avLst/>
          </a:prstGeom>
        </p:spPr>
      </p:pic>
      <p:sp>
        <p:nvSpPr>
          <p:cNvPr id="6" name="Rectangle 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95453221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First Doing SV Genotyping</a:t>
            </a:r>
          </a:p>
        </p:txBody>
      </p:sp>
      <p:pic>
        <p:nvPicPr>
          <p:cNvPr id="156" name="Picture 155"/>
          <p:cNvPicPr>
            <a:picLocks noChangeAspect="1"/>
          </p:cNvPicPr>
          <p:nvPr/>
        </p:nvPicPr>
        <p:blipFill>
          <a:blip r:embed="rId2"/>
          <a:stretch>
            <a:fillRect/>
          </a:stretch>
        </p:blipFill>
        <p:spPr>
          <a:xfrm>
            <a:off x="2000616" y="1699655"/>
            <a:ext cx="5142768" cy="5105400"/>
          </a:xfrm>
          <a:prstGeom prst="rect">
            <a:avLst/>
          </a:prstGeom>
        </p:spPr>
      </p:pic>
      <p:sp>
        <p:nvSpPr>
          <p:cNvPr id="158" name="Rectangle 157"/>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12007760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3894" y="2165571"/>
            <a:ext cx="1663267" cy="471155"/>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 Genotyping</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(1kG MAF&gt;0.01)</a:t>
            </a:r>
          </a:p>
        </p:txBody>
      </p:sp>
      <p:sp>
        <p:nvSpPr>
          <p:cNvPr id="6" name="TextBox 5"/>
          <p:cNvSpPr txBox="1"/>
          <p:nvPr/>
        </p:nvSpPr>
        <p:spPr>
          <a:xfrm>
            <a:off x="4604798" y="2385284"/>
            <a:ext cx="2602872" cy="281744"/>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d) Discovery + Genotyping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409" y="2651052"/>
            <a:ext cx="2711196" cy="21244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85" y="2684708"/>
            <a:ext cx="2635905" cy="2065409"/>
          </a:xfrm>
          <a:prstGeom prst="rect">
            <a:avLst/>
          </a:prstGeom>
        </p:spPr>
      </p:pic>
      <p:cxnSp>
        <p:nvCxnSpPr>
          <p:cNvPr id="3" name="Straight Arrow Connector 2"/>
          <p:cNvCxnSpPr/>
          <p:nvPr/>
        </p:nvCxnSpPr>
        <p:spPr>
          <a:xfrm>
            <a:off x="4742174" y="4886821"/>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25037" y="4888712"/>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54577" y="4922747"/>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14" name="TextBox 13"/>
          <p:cNvSpPr txBox="1"/>
          <p:nvPr/>
        </p:nvSpPr>
        <p:spPr>
          <a:xfrm>
            <a:off x="5207424" y="4935983"/>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2" name="Title 1"/>
          <p:cNvSpPr>
            <a:spLocks noGrp="1"/>
          </p:cNvSpPr>
          <p:nvPr>
            <p:ph type="title"/>
          </p:nvPr>
        </p:nvSpPr>
        <p:spPr/>
        <p:txBody>
          <a:bodyPr/>
          <a:lstStyle/>
          <a:p>
            <a:r>
              <a:rPr lang="en-US" dirty="0"/>
              <a:t>Linking Attack Based on SV Deletions in </a:t>
            </a:r>
            <a:br>
              <a:rPr lang="en-US" dirty="0"/>
            </a:br>
            <a:r>
              <a:rPr lang="en-US" dirty="0" err="1"/>
              <a:t>gEUVADIS</a:t>
            </a:r>
            <a:r>
              <a:rPr lang="en-US" dirty="0"/>
              <a:t> Dataset </a:t>
            </a:r>
          </a:p>
        </p:txBody>
      </p:sp>
      <p:sp>
        <p:nvSpPr>
          <p:cNvPr id="15" name="Rectangle 14"/>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027080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b="0" dirty="0">
                <a:solidFill>
                  <a:schemeClr val="tx1">
                    <a:lumMod val="65000"/>
                    <a:lumOff val="35000"/>
                  </a:schemeClr>
                </a:solidFill>
              </a:rPr>
              <a:t>Quantification of sensitive information leakage from functional</a:t>
            </a:r>
            <a:br>
              <a:rPr lang="en-US" sz="1000" dirty="0">
                <a:solidFill>
                  <a:schemeClr val="tx1">
                    <a:lumMod val="65000"/>
                    <a:lumOff val="35000"/>
                  </a:schemeClr>
                </a:solidFill>
              </a:rPr>
            </a:br>
            <a:r>
              <a:rPr lang="en-US" sz="1400" b="0" dirty="0">
                <a:solidFill>
                  <a:schemeClr val="tx1">
                    <a:lumMod val="65000"/>
                    <a:lumOff val="35000"/>
                  </a:schemeClr>
                </a:solidFill>
              </a:rPr>
              <a:t>genomics data: Obvious v subtle leakages &amp; practical file formats for addressing this</a:t>
            </a:r>
            <a:br>
              <a:rPr lang="en-US" sz="1000" dirty="0">
                <a:solidFill>
                  <a:schemeClr val="tx1">
                    <a:lumMod val="65000"/>
                    <a:lumOff val="35000"/>
                  </a:schemeClr>
                </a:solidFill>
              </a:rPr>
            </a:br>
            <a:endParaRPr lang="en-US" sz="500" dirty="0">
              <a:solidFill>
                <a:schemeClr val="tx1">
                  <a:lumMod val="65000"/>
                  <a:lumOff val="3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718391"/>
            <a:ext cx="4860924" cy="6116638"/>
          </a:xfrm>
        </p:spPr>
        <p:txBody>
          <a:bodyPr/>
          <a:lstStyle/>
          <a:p>
            <a:r>
              <a:rPr lang="en-US" altLang="en-US" sz="2200" dirty="0">
                <a:solidFill>
                  <a:schemeClr val="tx1">
                    <a:lumMod val="65000"/>
                    <a:lumOff val="35000"/>
                  </a:schemeClr>
                </a:solidFill>
                <a:ea typeface="ＭＳ Ｐゴシック" charset="-128"/>
              </a:rPr>
              <a:t>Intro. to Genomic Privacy</a:t>
            </a:r>
            <a:r>
              <a:rPr lang="en-US" altLang="en-US" sz="2400" dirty="0">
                <a:solidFill>
                  <a:schemeClr val="tx1">
                    <a:lumMod val="65000"/>
                    <a:lumOff val="35000"/>
                  </a:schemeClr>
                </a:solidFill>
                <a:ea typeface="ＭＳ Ｐゴシック" charset="-128"/>
              </a:rPr>
              <a:t> </a:t>
            </a:r>
          </a:p>
          <a:p>
            <a:pPr lvl="1"/>
            <a:r>
              <a:rPr lang="en-US" altLang="en-US" sz="2000" dirty="0">
                <a:solidFill>
                  <a:schemeClr val="tx1">
                    <a:lumMod val="65000"/>
                    <a:lumOff val="3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65000"/>
                    <a:lumOff val="3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65000"/>
                    <a:lumOff val="35000"/>
                  </a:schemeClr>
                </a:solidFill>
                <a:ea typeface="ＭＳ Ｐゴシック" charset="-128"/>
              </a:rPr>
              <a:t>Privacy &amp; </a:t>
            </a:r>
            <a:br>
              <a:rPr lang="en-US" altLang="en-US" sz="2200" dirty="0">
                <a:solidFill>
                  <a:schemeClr val="tx1">
                    <a:lumMod val="65000"/>
                    <a:lumOff val="35000"/>
                  </a:schemeClr>
                </a:solidFill>
                <a:ea typeface="ＭＳ Ｐゴシック" charset="-128"/>
              </a:rPr>
            </a:br>
            <a:r>
              <a:rPr lang="en-US" altLang="en-US" sz="2200" dirty="0">
                <a:solidFill>
                  <a:schemeClr val="tx1">
                    <a:lumMod val="65000"/>
                    <a:lumOff val="35000"/>
                  </a:schemeClr>
                </a:solidFill>
                <a:ea typeface="ＭＳ Ｐゴシック" charset="-128"/>
              </a:rPr>
              <a:t>Functional Genomics Data </a:t>
            </a:r>
          </a:p>
          <a:p>
            <a:pPr lvl="1"/>
            <a:r>
              <a:rPr lang="en-US" altLang="en-US" sz="2000" b="1" u="sng" dirty="0">
                <a:solidFill>
                  <a:srgbClr val="FFC000"/>
                </a:solidFill>
                <a:ea typeface="ＭＳ Ｐゴシック" charset="-128"/>
                <a:cs typeface="ＭＳ Ｐゴシック" charset="-128"/>
              </a:rPr>
              <a:t>2-sided nature</a:t>
            </a:r>
            <a:r>
              <a:rPr lang="en-US" altLang="en-US" sz="2000" dirty="0">
                <a:solidFill>
                  <a:schemeClr val="tx1">
                    <a:lumMod val="65000"/>
                    <a:lumOff val="35000"/>
                  </a:schemeClr>
                </a:solidFill>
                <a:ea typeface="ＭＳ Ｐゴシック" charset="-128"/>
                <a:cs typeface="ＭＳ Ｐゴシック" charset="-128"/>
              </a:rPr>
              <a:t> of this data presents particularly tricky privacy issues</a:t>
            </a:r>
          </a:p>
          <a:p>
            <a:pPr lvl="1"/>
            <a:r>
              <a:rPr lang="en-US" altLang="en-US" sz="2000" dirty="0">
                <a:solidFill>
                  <a:schemeClr val="tx1">
                    <a:lumMod val="65000"/>
                    <a:lumOff val="3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65000"/>
                    <a:lumOff val="35000"/>
                  </a:schemeClr>
                </a:solidFill>
                <a:ea typeface="ＭＳ Ｐゴシック" charset="-128"/>
                <a:cs typeface="ＭＳ Ｐゴシック" charset="-128"/>
              </a:rPr>
              <a:t>, from obvious to subtle</a:t>
            </a:r>
          </a:p>
          <a:p>
            <a:r>
              <a:rPr lang="en-US" altLang="en-US" sz="2200" dirty="0">
                <a:solidFill>
                  <a:schemeClr val="tx1">
                    <a:lumMod val="65000"/>
                    <a:lumOff val="35000"/>
                  </a:schemeClr>
                </a:solidFill>
                <a:ea typeface="ＭＳ Ｐゴシック" charset="-128"/>
              </a:rPr>
              <a:t>Subtle Leakage #1: </a:t>
            </a:r>
            <a:r>
              <a:rPr lang="en-US" altLang="en-US" sz="2200" b="1" u="sng" dirty="0" err="1">
                <a:solidFill>
                  <a:srgbClr val="FFC000"/>
                </a:solidFill>
                <a:ea typeface="ＭＳ Ｐゴシック" charset="-128"/>
              </a:rPr>
              <a:t>eQTLs</a:t>
            </a:r>
            <a:endParaRPr lang="en-US" altLang="en-US" sz="2200" b="1" u="sng" dirty="0">
              <a:solidFill>
                <a:srgbClr val="FFC000"/>
              </a:solidFill>
              <a:ea typeface="ＭＳ Ｐゴシック" charset="-128"/>
            </a:endParaRPr>
          </a:p>
          <a:p>
            <a:pPr lvl="1"/>
            <a:r>
              <a:rPr lang="en-US" altLang="en-US" sz="2000" dirty="0">
                <a:solidFill>
                  <a:schemeClr val="tx1">
                    <a:lumMod val="65000"/>
                    <a:lumOff val="3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65000"/>
                    <a:lumOff val="35000"/>
                  </a:schemeClr>
                </a:solidFill>
                <a:ea typeface="ＭＳ Ｐゴシック" charset="-128"/>
                <a:cs typeface="ＭＳ Ｐゴシック" charset="-128"/>
              </a:rPr>
              <a:t>Instantiating a practical linking attack w/ noisy quasi-identifiers</a:t>
            </a:r>
          </a:p>
          <a:p>
            <a:pPr lvl="1"/>
            <a:endParaRPr lang="en-US" altLang="en-US" sz="2000" dirty="0">
              <a:solidFill>
                <a:schemeClr val="tx1">
                  <a:lumMod val="65000"/>
                  <a:lumOff val="35000"/>
                </a:schemeClr>
              </a:solidFill>
              <a:ea typeface="ＭＳ Ｐゴシック" charset="-128"/>
              <a:cs typeface="ＭＳ Ｐゴシック" charset="-128"/>
            </a:endParaRPr>
          </a:p>
          <a:p>
            <a:pPr lvl="1"/>
            <a:endParaRPr lang="en-US" altLang="en-US" sz="1600" dirty="0">
              <a:solidFill>
                <a:schemeClr val="tx1">
                  <a:lumMod val="65000"/>
                  <a:lumOff val="35000"/>
                </a:schemeClr>
              </a:solidFill>
              <a:ea typeface="ＭＳ Ｐゴシック" charset="-128"/>
            </a:endParaRPr>
          </a:p>
          <a:p>
            <a:pPr lvl="1"/>
            <a:endParaRPr lang="en-US" altLang="en-US" sz="16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endParaRPr>
          </a:p>
          <a:p>
            <a:pPr lvl="1"/>
            <a:endParaRPr lang="en-US" altLang="en-US" sz="17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702628" y="718391"/>
            <a:ext cx="4425495" cy="6132512"/>
          </a:xfrm>
        </p:spPr>
        <p:txBody>
          <a:bodyPr/>
          <a:lstStyle/>
          <a:p>
            <a:r>
              <a:rPr lang="en-US" altLang="en-US" sz="2200" dirty="0">
                <a:solidFill>
                  <a:schemeClr val="tx1">
                    <a:lumMod val="65000"/>
                    <a:lumOff val="35000"/>
                  </a:schemeClr>
                </a:solidFill>
                <a:ea typeface="ＭＳ Ｐゴシック" charset="-128"/>
              </a:rPr>
              <a:t>Subtle Leakage #2: </a:t>
            </a:r>
            <a:br>
              <a:rPr lang="en-US" altLang="en-US" sz="2200" dirty="0">
                <a:solidFill>
                  <a:schemeClr val="tx1">
                    <a:lumMod val="65000"/>
                    <a:lumOff val="35000"/>
                  </a:schemeClr>
                </a:solidFill>
                <a:ea typeface="ＭＳ Ｐゴシック" charset="-128"/>
              </a:rPr>
            </a:br>
            <a:r>
              <a:rPr lang="en-US" altLang="en-US" sz="2200" b="1" u="sng" dirty="0">
                <a:solidFill>
                  <a:srgbClr val="FFC000"/>
                </a:solidFill>
                <a:ea typeface="ＭＳ Ｐゴシック" charset="-128"/>
              </a:rPr>
              <a:t>Signal Profiles</a:t>
            </a:r>
          </a:p>
          <a:p>
            <a:pPr lvl="1"/>
            <a:r>
              <a:rPr lang="en-US" altLang="en-US" sz="2000" dirty="0">
                <a:solidFill>
                  <a:schemeClr val="tx1">
                    <a:lumMod val="65000"/>
                    <a:lumOff val="3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65000"/>
                    <a:lumOff val="35000"/>
                  </a:schemeClr>
                </a:solidFill>
                <a:ea typeface="ＭＳ Ｐゴシック" charset="-128"/>
                <a:cs typeface="ＭＳ Ｐゴシック" charset="-128"/>
              </a:rPr>
              <a:t>Linking attacks possible but additional complication of SV discovery in addition to genotyping</a:t>
            </a:r>
          </a:p>
          <a:p>
            <a:r>
              <a:rPr lang="en-US" altLang="en-US" sz="2200" dirty="0">
                <a:solidFill>
                  <a:schemeClr val="tx1">
                    <a:lumMod val="65000"/>
                    <a:lumOff val="35000"/>
                  </a:schemeClr>
                </a:solidFill>
                <a:ea typeface="ＭＳ Ｐゴシック" charset="-128"/>
              </a:rPr>
              <a:t>Practical solutions &amp; file formats</a:t>
            </a:r>
          </a:p>
          <a:p>
            <a:pPr lvl="1"/>
            <a:r>
              <a:rPr lang="en-US" altLang="en-US" sz="2000" dirty="0">
                <a:solidFill>
                  <a:schemeClr val="tx1">
                    <a:lumMod val="65000"/>
                    <a:lumOff val="35000"/>
                  </a:schemeClr>
                </a:solidFill>
                <a:ea typeface="ＭＳ Ｐゴシック" charset="-128"/>
              </a:rPr>
              <a:t>Using </a:t>
            </a:r>
            <a:r>
              <a:rPr lang="en-US" altLang="en-US" sz="2000" b="1" u="sng" dirty="0" err="1">
                <a:solidFill>
                  <a:srgbClr val="FFC0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65000"/>
                    <a:lumOff val="35000"/>
                  </a:schemeClr>
                </a:solidFill>
                <a:ea typeface="ＭＳ Ｐゴシック" charset="-128"/>
              </a:rPr>
              <a:t>file format to remove obvious large-scale leakage</a:t>
            </a:r>
          </a:p>
          <a:p>
            <a:pPr lvl="1"/>
            <a:r>
              <a:rPr lang="en-US" altLang="en-US" sz="2000" dirty="0">
                <a:solidFill>
                  <a:schemeClr val="tx1">
                    <a:lumMod val="65000"/>
                    <a:lumOff val="35000"/>
                  </a:schemeClr>
                </a:solidFill>
                <a:ea typeface="ＭＳ Ｐゴシック" charset="-128"/>
                <a:cs typeface="ＭＳ Ｐゴシック" charset="-128"/>
              </a:rPr>
              <a:t>Small subtle leaks combatted by restricting large-scale access. Hence, developing secure, </a:t>
            </a:r>
            <a:r>
              <a:rPr lang="en-US" altLang="en-US" sz="2000" b="1" u="sng" dirty="0" err="1">
                <a:solidFill>
                  <a:srgbClr val="FFC000"/>
                </a:solidFill>
                <a:ea typeface="ＭＳ Ｐゴシック" charset="-128"/>
                <a:cs typeface="ＭＳ Ｐゴシック" charset="-128"/>
              </a:rPr>
              <a:t>blockchain</a:t>
            </a:r>
            <a:r>
              <a:rPr lang="en-US" altLang="en-US" sz="2000" b="1" u="sng" dirty="0">
                <a:solidFill>
                  <a:srgbClr val="FFC000"/>
                </a:solidFill>
                <a:ea typeface="ＭＳ Ｐゴシック" charset="-128"/>
                <a:cs typeface="ＭＳ Ｐゴシック" charset="-128"/>
              </a:rPr>
              <a:t>-based logging</a:t>
            </a:r>
            <a:r>
              <a:rPr lang="en-US" altLang="en-US" sz="2000" b="1" dirty="0">
                <a:solidFill>
                  <a:srgbClr val="FFC000"/>
                </a:solidFill>
                <a:ea typeface="ＭＳ Ｐゴシック" charset="-128"/>
                <a:cs typeface="ＭＳ Ｐゴシック" charset="-128"/>
              </a:rPr>
              <a:t> </a:t>
            </a:r>
            <a:r>
              <a:rPr lang="en-US" altLang="en-US" sz="2000" dirty="0">
                <a:solidFill>
                  <a:schemeClr val="tx1">
                    <a:lumMod val="65000"/>
                    <a:lumOff val="35000"/>
                  </a:schemeClr>
                </a:solidFill>
                <a:ea typeface="ＭＳ Ｐゴシック" charset="-128"/>
                <a:cs typeface="ＭＳ Ｐゴシック" charset="-128"/>
              </a:rPr>
              <a:t>technology (response to the </a:t>
            </a:r>
            <a:r>
              <a:rPr lang="en-US" altLang="en-US" sz="2000" dirty="0" err="1">
                <a:solidFill>
                  <a:schemeClr val="tx1">
                    <a:lumMod val="65000"/>
                    <a:lumOff val="35000"/>
                  </a:schemeClr>
                </a:solidFill>
                <a:ea typeface="ＭＳ Ｐゴシック" charset="-128"/>
                <a:cs typeface="ＭＳ Ｐゴシック" charset="-128"/>
              </a:rPr>
              <a:t>iDash</a:t>
            </a:r>
            <a:r>
              <a:rPr lang="en-US" altLang="en-US" sz="2000" dirty="0">
                <a:solidFill>
                  <a:schemeClr val="tx1">
                    <a:lumMod val="65000"/>
                    <a:lumOff val="35000"/>
                  </a:schemeClr>
                </a:solidFill>
                <a:ea typeface="ＭＳ Ｐゴシック" charset="-128"/>
                <a:cs typeface="ＭＳ Ｐゴシック" charset="-128"/>
              </a:rPr>
              <a:t> challenge)</a:t>
            </a:r>
          </a:p>
        </p:txBody>
      </p:sp>
    </p:spTree>
    <p:extLst>
      <p:ext uri="{BB962C8B-B14F-4D97-AF65-F5344CB8AC3E}">
        <p14:creationId xmlns:p14="http://schemas.microsoft.com/office/powerpoint/2010/main" val="493810993"/>
      </p:ext>
    </p:extLst>
  </p:cSld>
  <p:clrMapOvr>
    <a:masterClrMapping/>
  </p:clrMapOvr>
  <p:transition advTm="238108"/>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96729" y="0"/>
            <a:ext cx="8947277" cy="477054"/>
          </a:xfrm>
          <a:prstGeom prst="rect">
            <a:avLst/>
          </a:prstGeom>
        </p:spPr>
        <p:txBody>
          <a:bodyPr wrap="square">
            <a:spAutoFit/>
          </a:bodyPr>
          <a:lstStyle/>
          <a:p>
            <a:pPr algn="ctr"/>
            <a:r>
              <a:rPr lang="en-US" sz="2500" dirty="0">
                <a:solidFill>
                  <a:schemeClr val="accent6">
                    <a:lumMod val="75000"/>
                  </a:schemeClr>
                </a:solidFill>
              </a:rPr>
              <a:t>Privacy-aware Binary Alignment Mapping (</a:t>
            </a:r>
            <a:r>
              <a:rPr lang="en-US" sz="2500" dirty="0" err="1">
                <a:solidFill>
                  <a:schemeClr val="accent6">
                    <a:lumMod val="75000"/>
                  </a:schemeClr>
                </a:solidFill>
              </a:rPr>
              <a:t>pBAM</a:t>
            </a:r>
            <a:r>
              <a:rPr lang="en-US" sz="2500" dirty="0">
                <a:solidFill>
                  <a:schemeClr val="accent6">
                    <a:lumMod val="75000"/>
                  </a:schemeClr>
                </a:solidFill>
              </a:rPr>
              <a:t>)</a:t>
            </a:r>
          </a:p>
        </p:txBody>
      </p:sp>
      <p:sp>
        <p:nvSpPr>
          <p:cNvPr id="29" name="Rectangle 28"/>
          <p:cNvSpPr/>
          <p:nvPr/>
        </p:nvSpPr>
        <p:spPr>
          <a:xfrm>
            <a:off x="-330711" y="3977528"/>
            <a:ext cx="9788665" cy="2677656"/>
          </a:xfrm>
          <a:prstGeom prst="rect">
            <a:avLst/>
          </a:prstGeom>
        </p:spPr>
        <p:txBody>
          <a:bodyPr wrap="square">
            <a:spAutoFit/>
          </a:bodyPr>
          <a:lstStyle/>
          <a:p>
            <a:pPr lvl="1"/>
            <a:endParaRPr lang="en-US" sz="1600" b="0" dirty="0">
              <a:solidFill>
                <a:srgbClr val="000000"/>
              </a:solidFill>
            </a:endParaRPr>
          </a:p>
          <a:p>
            <a:pPr marL="742950" lvl="1" indent="-285750">
              <a:buFontTx/>
              <a:buChar char="•"/>
            </a:pPr>
            <a:r>
              <a:rPr lang="en-US" sz="1600" b="0" dirty="0">
                <a:solidFill>
                  <a:srgbClr val="000000"/>
                </a:solidFill>
              </a:rPr>
              <a:t>No need to know the sequence of mapped reads to aggregate them</a:t>
            </a:r>
          </a:p>
          <a:p>
            <a:pPr marL="742950" lvl="1" indent="-285750">
              <a:buFontTx/>
              <a:buChar char="•"/>
            </a:pPr>
            <a:r>
              <a:rPr lang="en-US" sz="1600" b="0" dirty="0">
                <a:solidFill>
                  <a:srgbClr val="000000"/>
                </a:solidFill>
              </a:rPr>
              <a:t>A manipulation on Binary Alignment Files (BAM) </a:t>
            </a:r>
          </a:p>
          <a:p>
            <a:pPr marL="1200150" lvl="2" indent="-285750">
              <a:buFontTx/>
              <a:buChar char="•"/>
            </a:pPr>
            <a:r>
              <a:rPr lang="en-US" sz="1600" b="0" dirty="0">
                <a:solidFill>
                  <a:srgbClr val="000000"/>
                </a:solidFill>
              </a:rPr>
              <a:t>Find leaky fields/tags</a:t>
            </a:r>
          </a:p>
          <a:p>
            <a:pPr marL="1200150" lvl="2" indent="-285750">
              <a:buFontTx/>
              <a:buChar char="•"/>
            </a:pPr>
            <a:r>
              <a:rPr lang="en-US" sz="1600" b="0" dirty="0">
                <a:solidFill>
                  <a:srgbClr val="000000"/>
                </a:solidFill>
              </a:rPr>
              <a:t>Suppression</a:t>
            </a:r>
          </a:p>
          <a:p>
            <a:pPr marL="1200150" lvl="2" indent="-285750">
              <a:buFontTx/>
              <a:buChar char="•"/>
            </a:pPr>
            <a:r>
              <a:rPr lang="en-US" sz="1600" b="0" dirty="0">
                <a:solidFill>
                  <a:srgbClr val="000000"/>
                </a:solidFill>
              </a:rPr>
              <a:t>Generalization</a:t>
            </a:r>
          </a:p>
          <a:p>
            <a:pPr marL="742950" lvl="1" indent="-285750">
              <a:buFontTx/>
              <a:buChar char="•"/>
            </a:pPr>
            <a:r>
              <a:rPr lang="en-US" sz="1600" b="0" dirty="0">
                <a:solidFill>
                  <a:srgbClr val="000000"/>
                </a:solidFill>
              </a:rPr>
              <a:t>Goal: </a:t>
            </a:r>
          </a:p>
          <a:p>
            <a:pPr marL="1200150" lvl="2" indent="-285750">
              <a:buFontTx/>
              <a:buChar char="•"/>
            </a:pPr>
            <a:r>
              <a:rPr lang="en-US" sz="1600" b="0" dirty="0">
                <a:solidFill>
                  <a:srgbClr val="000000"/>
                </a:solidFill>
              </a:rPr>
              <a:t>Accurate gene/transcript expression quantification</a:t>
            </a:r>
          </a:p>
          <a:p>
            <a:pPr marL="1200150" lvl="2" indent="-285750">
              <a:buFontTx/>
              <a:buChar char="•"/>
            </a:pPr>
            <a:r>
              <a:rPr lang="en-US" sz="1600" b="0" dirty="0">
                <a:solidFill>
                  <a:srgbClr val="000000"/>
                </a:solidFill>
              </a:rPr>
              <a:t>Works with the pipelines / </a:t>
            </a:r>
            <a:r>
              <a:rPr lang="en-US" sz="1600" b="0" dirty="0" err="1">
                <a:solidFill>
                  <a:srgbClr val="000000"/>
                </a:solidFill>
              </a:rPr>
              <a:t>SAMtools</a:t>
            </a:r>
            <a:endParaRPr lang="en-US" sz="1600" b="0" dirty="0">
              <a:solidFill>
                <a:srgbClr val="000000"/>
              </a:solidFill>
            </a:endParaRPr>
          </a:p>
          <a:p>
            <a:pPr marL="742950" lvl="1" indent="-285750">
              <a:buFontTx/>
              <a:buChar char="•"/>
            </a:pPr>
            <a:endParaRPr lang="en-US" dirty="0">
              <a:solidFill>
                <a:srgbClr val="000000"/>
              </a:solidFill>
            </a:endParaRPr>
          </a:p>
          <a:p>
            <a:pPr marL="742950" lvl="1" indent="-285750">
              <a:buFontTx/>
              <a:buChar char="•"/>
            </a:pPr>
            <a:endParaRPr lang="en-US" dirty="0">
              <a:solidFill>
                <a:srgbClr val="000000"/>
              </a:solidFill>
            </a:endParaRPr>
          </a:p>
        </p:txBody>
      </p:sp>
      <p:grpSp>
        <p:nvGrpSpPr>
          <p:cNvPr id="16" name="Group 15"/>
          <p:cNvGrpSpPr/>
          <p:nvPr/>
        </p:nvGrpSpPr>
        <p:grpSpPr>
          <a:xfrm>
            <a:off x="282198" y="494953"/>
            <a:ext cx="8638395" cy="3352800"/>
            <a:chOff x="691282" y="636072"/>
            <a:chExt cx="7765211" cy="3352800"/>
          </a:xfrm>
        </p:grpSpPr>
        <p:pic>
          <p:nvPicPr>
            <p:cNvPr id="28" name="Picture 27" descr="Screen Shot 2018-06-19 at 10.40.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82" y="636072"/>
              <a:ext cx="7765211" cy="3352800"/>
            </a:xfrm>
            <a:prstGeom prst="rect">
              <a:avLst/>
            </a:prstGeom>
          </p:spPr>
        </p:pic>
        <p:sp>
          <p:nvSpPr>
            <p:cNvPr id="3" name="Rectangle 2"/>
            <p:cNvSpPr/>
            <p:nvPr/>
          </p:nvSpPr>
          <p:spPr bwMode="auto">
            <a:xfrm>
              <a:off x="830916" y="736956"/>
              <a:ext cx="313554" cy="391997"/>
            </a:xfrm>
            <a:prstGeom prst="rect">
              <a:avLst/>
            </a:prstGeom>
            <a:ln>
              <a:noFill/>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7" name="Rectangle 6"/>
          <p:cNvSpPr/>
          <p:nvPr/>
        </p:nvSpPr>
        <p:spPr>
          <a:xfrm>
            <a:off x="29990" y="6538912"/>
            <a:ext cx="4572000" cy="276999"/>
          </a:xfrm>
          <a:prstGeom prst="rect">
            <a:avLst/>
          </a:prstGeom>
        </p:spPr>
        <p:txBody>
          <a:bodyPr>
            <a:spAutoFit/>
          </a:bodyPr>
          <a:lstStyle/>
          <a:p>
            <a:r>
              <a:rPr lang="en-US" dirty="0">
                <a:solidFill>
                  <a:schemeClr val="bg1">
                    <a:lumMod val="65000"/>
                  </a:schemeClr>
                </a:solidFill>
              </a:rPr>
              <a:t>[</a:t>
            </a:r>
            <a:r>
              <a:rPr lang="en-US" dirty="0" err="1">
                <a:solidFill>
                  <a:schemeClr val="bg1">
                    <a:lumMod val="65000"/>
                  </a:schemeClr>
                </a:solidFill>
              </a:rPr>
              <a:t>Gursoy</a:t>
            </a:r>
            <a:r>
              <a:rPr lang="en-US" dirty="0">
                <a:solidFill>
                  <a:schemeClr val="bg1">
                    <a:lumMod val="65000"/>
                  </a:schemeClr>
                </a:solidFill>
              </a:rPr>
              <a:t> et al, BMC Med. Inform. (in press)]</a:t>
            </a:r>
          </a:p>
        </p:txBody>
      </p:sp>
    </p:spTree>
    <p:extLst>
      <p:ext uri="{BB962C8B-B14F-4D97-AF65-F5344CB8AC3E}">
        <p14:creationId xmlns:p14="http://schemas.microsoft.com/office/powerpoint/2010/main" val="14443708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612C308-DFA2-B24B-8C8C-3108948D190E}"/>
              </a:ext>
            </a:extLst>
          </p:cNvPr>
          <p:cNvSpPr>
            <a:spLocks noGrp="1" noChangeArrowheads="1"/>
          </p:cNvSpPr>
          <p:nvPr>
            <p:ph type="title"/>
          </p:nvPr>
        </p:nvSpPr>
        <p:spPr>
          <a:xfrm>
            <a:off x="304800" y="3336925"/>
            <a:ext cx="3632200" cy="1143000"/>
          </a:xfrm>
        </p:spPr>
        <p:txBody>
          <a:bodyPr/>
          <a:lstStyle/>
          <a:p>
            <a:r>
              <a:rPr lang="en-US" altLang="en-US">
                <a:ea typeface="ＭＳ Ｐゴシック" panose="020B0600070205080204" pitchFamily="34" charset="-128"/>
              </a:rPr>
              <a:t>The Dilemma</a:t>
            </a:r>
          </a:p>
        </p:txBody>
      </p:sp>
      <p:sp>
        <p:nvSpPr>
          <p:cNvPr id="17410" name="Content Placeholder 2">
            <a:extLst>
              <a:ext uri="{FF2B5EF4-FFF2-40B4-BE49-F238E27FC236}">
                <a16:creationId xmlns:a16="http://schemas.microsoft.com/office/drawing/2014/main" id="{596D9329-6B23-C348-8266-5E1E3DA5A48A}"/>
              </a:ext>
            </a:extLst>
          </p:cNvPr>
          <p:cNvSpPr>
            <a:spLocks noGrp="1" noChangeArrowheads="1"/>
          </p:cNvSpPr>
          <p:nvPr>
            <p:ph idx="1"/>
          </p:nvPr>
        </p:nvSpPr>
        <p:spPr>
          <a:xfrm>
            <a:off x="3900488" y="1327150"/>
            <a:ext cx="5326062" cy="3232150"/>
          </a:xfrm>
        </p:spPr>
        <p:txBody>
          <a:bodyPr/>
          <a:lstStyle/>
          <a:p>
            <a:r>
              <a:rPr lang="en-US" altLang="en-US" sz="1600">
                <a:ea typeface="ＭＳ Ｐゴシック" panose="020B0600070205080204" pitchFamily="34" charset="-128"/>
              </a:rPr>
              <a:t>Sharing helps </a:t>
            </a:r>
            <a:r>
              <a:rPr lang="en-US" altLang="en-US" sz="1600" b="1">
                <a:solidFill>
                  <a:srgbClr val="C00000"/>
                </a:solidFill>
                <a:ea typeface="ＭＳ Ｐゴシック" panose="020B0600070205080204" pitchFamily="34" charset="-128"/>
              </a:rPr>
              <a:t>speed research</a:t>
            </a:r>
          </a:p>
          <a:p>
            <a:pPr lvl="1"/>
            <a:r>
              <a:rPr lang="en-US" altLang="en-US" sz="1600">
                <a:ea typeface="ＭＳ Ｐゴシック" panose="020B0600070205080204" pitchFamily="34" charset="-128"/>
              </a:rPr>
              <a:t>Large-scale mining of this information is important for medical research</a:t>
            </a:r>
          </a:p>
          <a:p>
            <a:pPr lvl="1"/>
            <a:r>
              <a:rPr lang="en-US" altLang="en-US" sz="1600">
                <a:ea typeface="ＭＳ Ｐゴシック" panose="020B0600070205080204" pitchFamily="34" charset="-128"/>
              </a:rPr>
              <a:t>Statistical power</a:t>
            </a:r>
          </a:p>
          <a:p>
            <a:pPr lvl="1"/>
            <a:r>
              <a:rPr lang="en-US" altLang="en-US" sz="1600">
                <a:ea typeface="ＭＳ Ｐゴシック" panose="020B0600070205080204" pitchFamily="34" charset="-128"/>
              </a:rPr>
              <a:t>Privacy is cumbersome, particularly for big data</a:t>
            </a:r>
          </a:p>
          <a:p>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p:txBody>
      </p:sp>
      <p:pic>
        <p:nvPicPr>
          <p:cNvPr id="17411" name="Picture 3" descr="Screen Shot 2015-10-02 at 11.32.16 PM.png">
            <a:extLst>
              <a:ext uri="{FF2B5EF4-FFF2-40B4-BE49-F238E27FC236}">
                <a16:creationId xmlns:a16="http://schemas.microsoft.com/office/drawing/2014/main" id="{D90A4DA5-74DA-6E4B-919C-CC2DE8F87715}"/>
              </a:ext>
            </a:extLst>
          </p:cNvPr>
          <p:cNvPicPr>
            <a:picLocks noChangeAspect="1"/>
          </p:cNvPicPr>
          <p:nvPr/>
        </p:nvPicPr>
        <p:blipFill>
          <a:blip r:embed="rId2">
            <a:extLst>
              <a:ext uri="{28A0092B-C50C-407E-A947-70E740481C1C}">
                <a14:useLocalDpi xmlns:a14="http://schemas.microsoft.com/office/drawing/2010/main" val="0"/>
              </a:ext>
            </a:extLst>
          </a:blip>
          <a:srcRect t="15240"/>
          <a:stretch>
            <a:fillRect/>
          </a:stretch>
        </p:blipFill>
        <p:spPr bwMode="auto">
          <a:xfrm>
            <a:off x="4103688" y="3109913"/>
            <a:ext cx="4635500" cy="261302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B03E0AE8-4D53-AE4D-A53A-FC7A352AC17D}"/>
              </a:ext>
            </a:extLst>
          </p:cNvPr>
          <p:cNvSpPr txBox="1"/>
          <p:nvPr/>
        </p:nvSpPr>
        <p:spPr>
          <a:xfrm>
            <a:off x="7391400" y="5770563"/>
            <a:ext cx="3217863" cy="231775"/>
          </a:xfrm>
          <a:prstGeom prst="rect">
            <a:avLst/>
          </a:prstGeom>
          <a:noFill/>
        </p:spPr>
        <p:txBody>
          <a:bodyPr lIns="91435" tIns="45718" rIns="91435" bIns="4571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[Economist, 15 Aug ‘15]</a:t>
            </a:r>
          </a:p>
        </p:txBody>
      </p:sp>
      <p:sp>
        <p:nvSpPr>
          <p:cNvPr id="6" name="Title 4">
            <a:extLst>
              <a:ext uri="{FF2B5EF4-FFF2-40B4-BE49-F238E27FC236}">
                <a16:creationId xmlns:a16="http://schemas.microsoft.com/office/drawing/2014/main" id="{9834F0F8-24FF-AD4E-A1EB-80CF5B23B72B}"/>
              </a:ext>
            </a:extLst>
          </p:cNvPr>
          <p:cNvSpPr txBox="1">
            <a:spLocks noChangeArrowheads="1"/>
          </p:cNvSpPr>
          <p:nvPr/>
        </p:nvSpPr>
        <p:spPr bwMode="auto">
          <a:xfrm>
            <a:off x="2120900" y="184150"/>
            <a:ext cx="82057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6" tIns="46004" rIns="92006" bIns="46004" anchor="ct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marL="0" marR="0" lvl="0" indent="0" algn="ctr" defTabSz="908050" rtl="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22228B"/>
                </a:solidFill>
                <a:effectLst/>
                <a:uLnTx/>
                <a:uFillTx/>
                <a:latin typeface="Arial"/>
                <a:ea typeface="ＭＳ Ｐゴシック" panose="020B0600070205080204" pitchFamily="34" charset="-128"/>
              </a:rPr>
              <a:t>The Other Side of the Coin </a:t>
            </a:r>
            <a:br>
              <a:rPr kumimoji="0" lang="en-US" altLang="en-US" sz="2000" b="1" i="0" u="none" strike="noStrike" kern="0" cap="none" spc="0" normalizeH="0" baseline="0" noProof="0" dirty="0">
                <a:ln>
                  <a:noFill/>
                </a:ln>
                <a:solidFill>
                  <a:srgbClr val="22228B"/>
                </a:solidFill>
                <a:effectLst/>
                <a:uLnTx/>
                <a:uFillTx/>
                <a:latin typeface="Arial"/>
                <a:ea typeface="ＭＳ Ｐゴシック" panose="020B0600070205080204" pitchFamily="34" charset="-128"/>
              </a:rPr>
            </a:br>
            <a:r>
              <a:rPr kumimoji="0" lang="en-US" altLang="en-US" sz="2000" b="1" i="0" u="none" strike="noStrike" kern="0" cap="none" spc="0" normalizeH="0" baseline="0" noProof="0" dirty="0">
                <a:ln>
                  <a:noFill/>
                </a:ln>
                <a:solidFill>
                  <a:srgbClr val="22228B"/>
                </a:solidFill>
                <a:effectLst/>
                <a:uLnTx/>
                <a:uFillTx/>
                <a:latin typeface="Arial"/>
                <a:ea typeface="ＭＳ Ｐゴシック" panose="020B0600070205080204" pitchFamily="34" charset="-128"/>
              </a:rPr>
              <a:t>for Genomics:</a:t>
            </a:r>
            <a:r>
              <a:rPr lang="en-US" altLang="en-US" sz="2000" kern="0" dirty="0">
                <a:latin typeface="Arial"/>
                <a:ea typeface="ＭＳ Ｐゴシック" panose="020B0600070205080204" pitchFamily="34" charset="-128"/>
              </a:rPr>
              <a:t> </a:t>
            </a:r>
            <a:r>
              <a:rPr kumimoji="0" lang="en-US" altLang="en-US" sz="2000" b="1" i="0" u="none" strike="noStrike" kern="0" cap="none" spc="0" normalizeH="0" baseline="0" noProof="0" dirty="0">
                <a:ln>
                  <a:noFill/>
                </a:ln>
                <a:solidFill>
                  <a:srgbClr val="22228B"/>
                </a:solidFill>
                <a:effectLst/>
                <a:uLnTx/>
                <a:uFillTx/>
                <a:latin typeface="Arial"/>
                <a:ea typeface="ＭＳ Ｐゴシック" panose="020B0600070205080204" pitchFamily="34" charset="-128"/>
              </a:rPr>
              <a:t>Why we should share</a:t>
            </a:r>
          </a:p>
        </p:txBody>
      </p:sp>
      <p:pic>
        <p:nvPicPr>
          <p:cNvPr id="17414" name="Content Placeholder 3" descr="961878_Enlarged_1.jpeg">
            <a:extLst>
              <a:ext uri="{FF2B5EF4-FFF2-40B4-BE49-F238E27FC236}">
                <a16:creationId xmlns:a16="http://schemas.microsoft.com/office/drawing/2014/main" id="{83240957-62D6-1E46-8C2A-807D25BB51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963" y="336550"/>
            <a:ext cx="2566987" cy="32242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 name="Rectangle 1">
            <a:extLst>
              <a:ext uri="{FF2B5EF4-FFF2-40B4-BE49-F238E27FC236}">
                <a16:creationId xmlns:a16="http://schemas.microsoft.com/office/drawing/2014/main" id="{8EFAA9F6-5B4C-4642-B5D0-05DD308B8A4D}"/>
              </a:ext>
            </a:extLst>
          </p:cNvPr>
          <p:cNvSpPr>
            <a:spLocks noChangeArrowheads="1"/>
          </p:cNvSpPr>
          <p:nvPr/>
        </p:nvSpPr>
        <p:spPr bwMode="auto">
          <a:xfrm>
            <a:off x="104775" y="6096000"/>
            <a:ext cx="7599363" cy="431800"/>
          </a:xfrm>
          <a:prstGeom prst="rect">
            <a:avLst/>
          </a:prstGeom>
          <a:noFill/>
          <a:ln>
            <a:noFill/>
          </a:ln>
          <a:extLst/>
        </p:spPr>
        <p:txBody>
          <a:bodyPr lIns="91435" tIns="45718" rIns="91435" bIns="4571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lumMod val="50000"/>
                    <a:lumOff val="50000"/>
                  </a:srgbClr>
                </a:solidFill>
                <a:effectLst/>
                <a:uLnTx/>
                <a:uFillTx/>
                <a:latin typeface="Arial" charset="0"/>
                <a:ea typeface="ＭＳ Ｐゴシック" charset="-128"/>
                <a:cs typeface="+mn-cs"/>
              </a:rPr>
              <a:t>[Yale Law Roundtable (‘10). Comp. in Sci. &amp; Eng. 12:8; D </a:t>
            </a:r>
            <a:r>
              <a:rPr kumimoji="0" lang="en-US" sz="1100" b="0" i="0" u="none" strike="noStrike" kern="1200" cap="none" spc="0" normalizeH="0" baseline="0" noProof="0" dirty="0" err="1">
                <a:ln>
                  <a:noFill/>
                </a:ln>
                <a:solidFill>
                  <a:srgbClr val="000000">
                    <a:lumMod val="50000"/>
                    <a:lumOff val="50000"/>
                  </a:srgbClr>
                </a:solidFill>
                <a:effectLst/>
                <a:uLnTx/>
                <a:uFillTx/>
                <a:latin typeface="Arial" charset="0"/>
                <a:ea typeface="ＭＳ Ｐゴシック" charset="-128"/>
                <a:cs typeface="+mn-cs"/>
              </a:rPr>
              <a:t>Greenbaum</a:t>
            </a:r>
            <a:r>
              <a:rPr kumimoji="0" lang="en-US" sz="1100" b="0" i="0" u="none" strike="noStrike" kern="1200" cap="none" spc="0" normalizeH="0" baseline="0" noProof="0" dirty="0">
                <a:ln>
                  <a:noFill/>
                </a:ln>
                <a:solidFill>
                  <a:srgbClr val="000000">
                    <a:lumMod val="50000"/>
                    <a:lumOff val="50000"/>
                  </a:srgbClr>
                </a:solidFill>
                <a:effectLst/>
                <a:uLnTx/>
                <a:uFillTx/>
                <a:latin typeface="Arial" charset="0"/>
                <a:ea typeface="ＭＳ Ｐゴシック" charset="-128"/>
                <a:cs typeface="+mn-cs"/>
              </a:rPr>
              <a:t> &amp; M Gerstein (‘09). Am. J. Bioethics; D </a:t>
            </a:r>
            <a:r>
              <a:rPr kumimoji="0" lang="en-US" sz="1100" b="0" i="0" u="none" strike="noStrike" kern="1200" cap="none" spc="0" normalizeH="0" baseline="0" noProof="0" dirty="0" err="1">
                <a:ln>
                  <a:noFill/>
                </a:ln>
                <a:solidFill>
                  <a:srgbClr val="000000">
                    <a:lumMod val="50000"/>
                    <a:lumOff val="50000"/>
                  </a:srgbClr>
                </a:solidFill>
                <a:effectLst/>
                <a:uLnTx/>
                <a:uFillTx/>
                <a:latin typeface="Arial" charset="0"/>
                <a:ea typeface="ＭＳ Ｐゴシック" charset="-128"/>
                <a:cs typeface="+mn-cs"/>
              </a:rPr>
              <a:t>Greenbaum</a:t>
            </a:r>
            <a:r>
              <a:rPr kumimoji="0" lang="en-US" sz="1100" b="0" i="0" u="none" strike="noStrike" kern="1200" cap="none" spc="0" normalizeH="0" baseline="0" noProof="0" dirty="0">
                <a:ln>
                  <a:noFill/>
                </a:ln>
                <a:solidFill>
                  <a:srgbClr val="000000">
                    <a:lumMod val="50000"/>
                    <a:lumOff val="50000"/>
                  </a:srgbClr>
                </a:solidFill>
                <a:effectLst/>
                <a:uLnTx/>
                <a:uFillTx/>
                <a:latin typeface="Arial" charset="0"/>
                <a:ea typeface="ＭＳ Ｐゴシック" charset="-128"/>
                <a:cs typeface="+mn-cs"/>
              </a:rPr>
              <a:t> &amp; M Gerstein (‘10). SF Chronicle, May 2, Page E-4; Greenbaum et al. </a:t>
            </a:r>
            <a:r>
              <a:rPr kumimoji="0" lang="en-US" sz="1100" b="0" i="1" u="none" strike="noStrike" kern="1200" cap="none" spc="0" normalizeH="0" baseline="0" noProof="0" dirty="0">
                <a:ln>
                  <a:noFill/>
                </a:ln>
                <a:solidFill>
                  <a:srgbClr val="000000">
                    <a:lumMod val="50000"/>
                    <a:lumOff val="50000"/>
                  </a:srgbClr>
                </a:solidFill>
                <a:effectLst/>
                <a:uLnTx/>
                <a:uFillTx/>
                <a:latin typeface="Arial" charset="0"/>
                <a:ea typeface="ＭＳ Ｐゴシック" charset="-128"/>
                <a:cs typeface="+mn-cs"/>
              </a:rPr>
              <a:t>PLOS CB </a:t>
            </a:r>
            <a:r>
              <a:rPr kumimoji="0" lang="en-US" sz="1100" b="0" i="0" u="none" strike="noStrike" kern="1200" cap="none" spc="0" normalizeH="0" baseline="0" noProof="0" dirty="0">
                <a:ln>
                  <a:noFill/>
                </a:ln>
                <a:solidFill>
                  <a:srgbClr val="000000">
                    <a:lumMod val="50000"/>
                    <a:lumOff val="50000"/>
                  </a:srgbClr>
                </a:solidFill>
                <a:effectLst/>
                <a:uLnTx/>
                <a:uFillTx/>
                <a:latin typeface="Arial" charset="0"/>
                <a:ea typeface="ＭＳ Ｐゴシック" charset="-128"/>
                <a:cs typeface="+mn-cs"/>
              </a:rPr>
              <a:t>(‘11)]</a:t>
            </a:r>
          </a:p>
        </p:txBody>
      </p:sp>
      <p:sp>
        <p:nvSpPr>
          <p:cNvPr id="17416" name="Rectangle 10">
            <a:extLst>
              <a:ext uri="{FF2B5EF4-FFF2-40B4-BE49-F238E27FC236}">
                <a16:creationId xmlns:a16="http://schemas.microsoft.com/office/drawing/2014/main" id="{5B1D5F70-B433-E64E-80C9-D756EE854EAA}"/>
              </a:ext>
            </a:extLst>
          </p:cNvPr>
          <p:cNvSpPr>
            <a:spLocks noChangeArrowheads="1"/>
          </p:cNvSpPr>
          <p:nvPr/>
        </p:nvSpPr>
        <p:spPr bwMode="auto">
          <a:xfrm>
            <a:off x="304800" y="4164013"/>
            <a:ext cx="34290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The individual (harmed?) v the collective (benefits)</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But do sick patients care about their privacy?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How to balance risks v rewards – Quantification</a:t>
            </a:r>
          </a:p>
        </p:txBody>
      </p:sp>
    </p:spTree>
    <p:extLst>
      <p:ext uri="{BB962C8B-B14F-4D97-AF65-F5344CB8AC3E}">
        <p14:creationId xmlns:p14="http://schemas.microsoft.com/office/powerpoint/2010/main" val="3711557145"/>
      </p:ext>
    </p:extLst>
  </p:cSld>
  <p:clrMapOvr>
    <a:masterClrMapping/>
  </p:clrMapOvr>
  <p:transition advTm="31193"/>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30</a:t>
            </a:fld>
            <a:endParaRPr lang="en-US">
              <a:solidFill>
                <a:prstClr val="black">
                  <a:tint val="75000"/>
                </a:prstClr>
              </a:solidFill>
              <a:latin typeface="Calibri"/>
            </a:endParaRPr>
          </a:p>
        </p:txBody>
      </p:sp>
      <p:sp>
        <p:nvSpPr>
          <p:cNvPr id="4" name="Rectangle 3"/>
          <p:cNvSpPr/>
          <p:nvPr/>
        </p:nvSpPr>
        <p:spPr>
          <a:xfrm>
            <a:off x="196729" y="0"/>
            <a:ext cx="8947277" cy="477054"/>
          </a:xfrm>
          <a:prstGeom prst="rect">
            <a:avLst/>
          </a:prstGeom>
        </p:spPr>
        <p:txBody>
          <a:bodyPr wrap="square">
            <a:spAutoFit/>
          </a:bodyPr>
          <a:lstStyle/>
          <a:p>
            <a:pPr algn="ctr"/>
            <a:r>
              <a:rPr lang="en-US" sz="2500" dirty="0" err="1">
                <a:solidFill>
                  <a:schemeClr val="accent6">
                    <a:lumMod val="75000"/>
                  </a:schemeClr>
                </a:solidFill>
              </a:rPr>
              <a:t>pBAMs</a:t>
            </a:r>
            <a:r>
              <a:rPr lang="en-US" sz="2500" dirty="0">
                <a:solidFill>
                  <a:schemeClr val="accent6">
                    <a:lumMod val="75000"/>
                  </a:schemeClr>
                </a:solidFill>
              </a:rPr>
              <a:t> are high in utility and can be converted BAM</a:t>
            </a:r>
          </a:p>
        </p:txBody>
      </p:sp>
      <p:pic>
        <p:nvPicPr>
          <p:cNvPr id="6" name="Picture 5" descr="Screen Shot 2018-06-19 at 10.46.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532" y="3378380"/>
            <a:ext cx="3558830" cy="3352800"/>
          </a:xfrm>
          <a:prstGeom prst="rect">
            <a:avLst/>
          </a:prstGeom>
        </p:spPr>
      </p:pic>
      <p:sp>
        <p:nvSpPr>
          <p:cNvPr id="7" name="Rectangle 6"/>
          <p:cNvSpPr/>
          <p:nvPr/>
        </p:nvSpPr>
        <p:spPr>
          <a:xfrm>
            <a:off x="-400553" y="4019914"/>
            <a:ext cx="5857854" cy="2400657"/>
          </a:xfrm>
          <a:prstGeom prst="rect">
            <a:avLst/>
          </a:prstGeom>
        </p:spPr>
        <p:txBody>
          <a:bodyPr wrap="square">
            <a:spAutoFit/>
          </a:bodyPr>
          <a:lstStyle/>
          <a:p>
            <a:pPr marL="742950" lvl="1" indent="-285750">
              <a:buFontTx/>
              <a:buChar char="•"/>
            </a:pPr>
            <a:r>
              <a:rPr lang="en-US" dirty="0"/>
              <a:t>Works well with </a:t>
            </a:r>
          </a:p>
          <a:p>
            <a:pPr marL="742950" lvl="1" indent="-285750">
              <a:buFontTx/>
              <a:buChar char="•"/>
            </a:pPr>
            <a:endParaRPr lang="en-US" dirty="0"/>
          </a:p>
          <a:p>
            <a:pPr marL="1200150" lvl="2" indent="-285750">
              <a:buFontTx/>
              <a:buChar char="•"/>
            </a:pPr>
            <a:r>
              <a:rPr lang="en-US" sz="1500" dirty="0"/>
              <a:t>STAR signal tracks, </a:t>
            </a:r>
          </a:p>
          <a:p>
            <a:pPr marL="1200150" lvl="2" indent="-285750">
              <a:buFontTx/>
              <a:buChar char="•"/>
            </a:pPr>
            <a:r>
              <a:rPr lang="en-US" sz="1500" dirty="0"/>
              <a:t>RSEM gene expression and quantification </a:t>
            </a:r>
          </a:p>
          <a:p>
            <a:pPr marL="1200150" lvl="2" indent="-285750">
              <a:buFontTx/>
              <a:buChar char="•"/>
            </a:pPr>
            <a:r>
              <a:rPr lang="en-US" sz="1500" dirty="0"/>
              <a:t>MACS2 for </a:t>
            </a:r>
            <a:r>
              <a:rPr lang="en-US" sz="1500" dirty="0" err="1"/>
              <a:t>ChIP-Seq</a:t>
            </a:r>
            <a:r>
              <a:rPr lang="en-US" sz="1500" dirty="0"/>
              <a:t> peak calling.</a:t>
            </a:r>
          </a:p>
          <a:p>
            <a:pPr marL="742950" lvl="1" indent="-285750">
              <a:buFontTx/>
              <a:buChar char="•"/>
            </a:pPr>
            <a:endParaRPr lang="en-US" dirty="0"/>
          </a:p>
          <a:p>
            <a:pPr marL="742950" lvl="1" indent="-285750">
              <a:buFontTx/>
              <a:buChar char="•"/>
            </a:pPr>
            <a:r>
              <a:rPr lang="en-US" dirty="0"/>
              <a:t>The original BAM does not need be stored.</a:t>
            </a:r>
          </a:p>
          <a:p>
            <a:pPr lvl="1"/>
            <a:r>
              <a:rPr lang="en-US" dirty="0"/>
              <a:t> </a:t>
            </a:r>
          </a:p>
          <a:p>
            <a:pPr marL="1200150" lvl="2" indent="-285750">
              <a:buFontTx/>
              <a:buChar char="•"/>
            </a:pPr>
            <a:r>
              <a:rPr lang="en-US" sz="1500" dirty="0"/>
              <a:t>a smaller file called .diff</a:t>
            </a:r>
          </a:p>
        </p:txBody>
      </p:sp>
      <p:grpSp>
        <p:nvGrpSpPr>
          <p:cNvPr id="11" name="Group 10"/>
          <p:cNvGrpSpPr/>
          <p:nvPr/>
        </p:nvGrpSpPr>
        <p:grpSpPr>
          <a:xfrm>
            <a:off x="501686" y="658556"/>
            <a:ext cx="8183742" cy="2775344"/>
            <a:chOff x="501686" y="658556"/>
            <a:chExt cx="8183742" cy="2775344"/>
          </a:xfrm>
        </p:grpSpPr>
        <p:grpSp>
          <p:nvGrpSpPr>
            <p:cNvPr id="9" name="Group 8"/>
            <p:cNvGrpSpPr/>
            <p:nvPr/>
          </p:nvGrpSpPr>
          <p:grpSpPr>
            <a:xfrm>
              <a:off x="501686" y="658556"/>
              <a:ext cx="8183742" cy="2569836"/>
              <a:chOff x="501686" y="658556"/>
              <a:chExt cx="8183742" cy="2569836"/>
            </a:xfrm>
          </p:grpSpPr>
          <p:pic>
            <p:nvPicPr>
              <p:cNvPr id="5" name="Picture 4" descr="Screen Shot 2018-06-19 at 10.43.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86" y="789992"/>
                <a:ext cx="8183742" cy="2438400"/>
              </a:xfrm>
              <a:prstGeom prst="rect">
                <a:avLst/>
              </a:prstGeom>
            </p:spPr>
          </p:pic>
          <p:sp>
            <p:nvSpPr>
              <p:cNvPr id="8" name="Rectangle 7"/>
              <p:cNvSpPr/>
              <p:nvPr/>
            </p:nvSpPr>
            <p:spPr bwMode="auto">
              <a:xfrm>
                <a:off x="517363" y="658556"/>
                <a:ext cx="533041" cy="329278"/>
              </a:xfrm>
              <a:prstGeom prst="rect">
                <a:avLst/>
              </a:prstGeom>
              <a:ln>
                <a:noFill/>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10" name="Rectangle 9"/>
            <p:cNvSpPr/>
            <p:nvPr/>
          </p:nvSpPr>
          <p:spPr bwMode="auto">
            <a:xfrm>
              <a:off x="528664" y="2869424"/>
              <a:ext cx="3390753" cy="564476"/>
            </a:xfrm>
            <a:prstGeom prst="rect">
              <a:avLst/>
            </a:prstGeom>
            <a:ln>
              <a:noFill/>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2" name="Rectangle 1"/>
          <p:cNvSpPr/>
          <p:nvPr/>
        </p:nvSpPr>
        <p:spPr>
          <a:xfrm>
            <a:off x="29990" y="6538912"/>
            <a:ext cx="4572000" cy="276999"/>
          </a:xfrm>
          <a:prstGeom prst="rect">
            <a:avLst/>
          </a:prstGeom>
        </p:spPr>
        <p:txBody>
          <a:bodyPr>
            <a:spAutoFit/>
          </a:bodyPr>
          <a:lstStyle/>
          <a:p>
            <a:r>
              <a:rPr lang="en-US" dirty="0">
                <a:solidFill>
                  <a:schemeClr val="bg1">
                    <a:lumMod val="65000"/>
                  </a:schemeClr>
                </a:solidFill>
              </a:rPr>
              <a:t>[</a:t>
            </a:r>
            <a:r>
              <a:rPr lang="en-US" dirty="0" err="1">
                <a:solidFill>
                  <a:schemeClr val="bg1">
                    <a:lumMod val="65000"/>
                  </a:schemeClr>
                </a:solidFill>
              </a:rPr>
              <a:t>Gursoy</a:t>
            </a:r>
            <a:r>
              <a:rPr lang="en-US" dirty="0">
                <a:solidFill>
                  <a:schemeClr val="bg1">
                    <a:lumMod val="65000"/>
                  </a:schemeClr>
                </a:solidFill>
              </a:rPr>
              <a:t> et al, BMC Med. Inform. (in press)]</a:t>
            </a:r>
          </a:p>
        </p:txBody>
      </p:sp>
    </p:spTree>
    <p:extLst>
      <p:ext uri="{BB962C8B-B14F-4D97-AF65-F5344CB8AC3E}">
        <p14:creationId xmlns:p14="http://schemas.microsoft.com/office/powerpoint/2010/main" val="897516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b="0" dirty="0">
                <a:solidFill>
                  <a:schemeClr val="tx1">
                    <a:lumMod val="65000"/>
                    <a:lumOff val="35000"/>
                  </a:schemeClr>
                </a:solidFill>
              </a:rPr>
              <a:t>Quantification of sensitive information leakage from functional</a:t>
            </a:r>
            <a:br>
              <a:rPr lang="en-US" sz="1000" dirty="0">
                <a:solidFill>
                  <a:schemeClr val="tx1">
                    <a:lumMod val="65000"/>
                    <a:lumOff val="35000"/>
                  </a:schemeClr>
                </a:solidFill>
              </a:rPr>
            </a:br>
            <a:r>
              <a:rPr lang="en-US" sz="1400" b="0" dirty="0">
                <a:solidFill>
                  <a:schemeClr val="tx1">
                    <a:lumMod val="65000"/>
                    <a:lumOff val="35000"/>
                  </a:schemeClr>
                </a:solidFill>
              </a:rPr>
              <a:t>genomics data: Obvious v subtle leakages &amp; practical file formats for addressing this</a:t>
            </a:r>
            <a:br>
              <a:rPr lang="en-US" sz="1000" dirty="0">
                <a:solidFill>
                  <a:schemeClr val="tx1">
                    <a:lumMod val="65000"/>
                    <a:lumOff val="35000"/>
                  </a:schemeClr>
                </a:solidFill>
              </a:rPr>
            </a:br>
            <a:endParaRPr lang="en-US" sz="500" dirty="0">
              <a:solidFill>
                <a:schemeClr val="tx1">
                  <a:lumMod val="65000"/>
                  <a:lumOff val="3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718391"/>
            <a:ext cx="4860924" cy="6116638"/>
          </a:xfrm>
        </p:spPr>
        <p:txBody>
          <a:bodyPr/>
          <a:lstStyle/>
          <a:p>
            <a:r>
              <a:rPr lang="en-US" altLang="en-US" sz="2200" dirty="0">
                <a:solidFill>
                  <a:schemeClr val="tx1">
                    <a:lumMod val="65000"/>
                    <a:lumOff val="35000"/>
                  </a:schemeClr>
                </a:solidFill>
                <a:ea typeface="ＭＳ Ｐゴシック" charset="-128"/>
              </a:rPr>
              <a:t>Intro. to Genomic Privacy</a:t>
            </a:r>
            <a:r>
              <a:rPr lang="en-US" altLang="en-US" sz="2400" dirty="0">
                <a:solidFill>
                  <a:schemeClr val="tx1">
                    <a:lumMod val="65000"/>
                    <a:lumOff val="35000"/>
                  </a:schemeClr>
                </a:solidFill>
                <a:ea typeface="ＭＳ Ｐゴシック" charset="-128"/>
              </a:rPr>
              <a:t> </a:t>
            </a:r>
          </a:p>
          <a:p>
            <a:pPr lvl="1"/>
            <a:r>
              <a:rPr lang="en-US" altLang="en-US" sz="2000" dirty="0">
                <a:solidFill>
                  <a:schemeClr val="tx1">
                    <a:lumMod val="65000"/>
                    <a:lumOff val="3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65000"/>
                    <a:lumOff val="3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65000"/>
                    <a:lumOff val="35000"/>
                  </a:schemeClr>
                </a:solidFill>
                <a:ea typeface="ＭＳ Ｐゴシック" charset="-128"/>
              </a:rPr>
              <a:t>Privacy &amp; </a:t>
            </a:r>
            <a:br>
              <a:rPr lang="en-US" altLang="en-US" sz="2200" dirty="0">
                <a:solidFill>
                  <a:schemeClr val="tx1">
                    <a:lumMod val="65000"/>
                    <a:lumOff val="35000"/>
                  </a:schemeClr>
                </a:solidFill>
                <a:ea typeface="ＭＳ Ｐゴシック" charset="-128"/>
              </a:rPr>
            </a:br>
            <a:r>
              <a:rPr lang="en-US" altLang="en-US" sz="2200" dirty="0">
                <a:solidFill>
                  <a:schemeClr val="tx1">
                    <a:lumMod val="65000"/>
                    <a:lumOff val="35000"/>
                  </a:schemeClr>
                </a:solidFill>
                <a:ea typeface="ＭＳ Ｐゴシック" charset="-128"/>
              </a:rPr>
              <a:t>Functional Genomics Data </a:t>
            </a:r>
          </a:p>
          <a:p>
            <a:pPr lvl="1"/>
            <a:r>
              <a:rPr lang="en-US" altLang="en-US" sz="2000" b="1" u="sng" dirty="0">
                <a:solidFill>
                  <a:srgbClr val="FFC000"/>
                </a:solidFill>
                <a:ea typeface="ＭＳ Ｐゴシック" charset="-128"/>
                <a:cs typeface="ＭＳ Ｐゴシック" charset="-128"/>
              </a:rPr>
              <a:t>2-sided nature</a:t>
            </a:r>
            <a:r>
              <a:rPr lang="en-US" altLang="en-US" sz="2000" dirty="0">
                <a:solidFill>
                  <a:schemeClr val="tx1">
                    <a:lumMod val="65000"/>
                    <a:lumOff val="35000"/>
                  </a:schemeClr>
                </a:solidFill>
                <a:ea typeface="ＭＳ Ｐゴシック" charset="-128"/>
                <a:cs typeface="ＭＳ Ｐゴシック" charset="-128"/>
              </a:rPr>
              <a:t> of this data presents particularly tricky privacy issues</a:t>
            </a:r>
          </a:p>
          <a:p>
            <a:pPr lvl="1"/>
            <a:r>
              <a:rPr lang="en-US" altLang="en-US" sz="2000" dirty="0">
                <a:solidFill>
                  <a:schemeClr val="tx1">
                    <a:lumMod val="65000"/>
                    <a:lumOff val="3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65000"/>
                    <a:lumOff val="35000"/>
                  </a:schemeClr>
                </a:solidFill>
                <a:ea typeface="ＭＳ Ｐゴシック" charset="-128"/>
                <a:cs typeface="ＭＳ Ｐゴシック" charset="-128"/>
              </a:rPr>
              <a:t>, from obvious to subtle</a:t>
            </a:r>
          </a:p>
          <a:p>
            <a:r>
              <a:rPr lang="en-US" altLang="en-US" sz="2200" dirty="0">
                <a:solidFill>
                  <a:schemeClr val="tx1">
                    <a:lumMod val="65000"/>
                    <a:lumOff val="35000"/>
                  </a:schemeClr>
                </a:solidFill>
                <a:ea typeface="ＭＳ Ｐゴシック" charset="-128"/>
              </a:rPr>
              <a:t>Subtle Leakage #1: </a:t>
            </a:r>
            <a:r>
              <a:rPr lang="en-US" altLang="en-US" sz="2200" b="1" u="sng" dirty="0" err="1">
                <a:solidFill>
                  <a:srgbClr val="FFC000"/>
                </a:solidFill>
                <a:ea typeface="ＭＳ Ｐゴシック" charset="-128"/>
              </a:rPr>
              <a:t>eQTLs</a:t>
            </a:r>
            <a:endParaRPr lang="en-US" altLang="en-US" sz="2200" b="1" u="sng" dirty="0">
              <a:solidFill>
                <a:srgbClr val="FFC000"/>
              </a:solidFill>
              <a:ea typeface="ＭＳ Ｐゴシック" charset="-128"/>
            </a:endParaRPr>
          </a:p>
          <a:p>
            <a:pPr lvl="1"/>
            <a:r>
              <a:rPr lang="en-US" altLang="en-US" sz="2000" dirty="0">
                <a:solidFill>
                  <a:schemeClr val="tx1">
                    <a:lumMod val="65000"/>
                    <a:lumOff val="3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65000"/>
                    <a:lumOff val="35000"/>
                  </a:schemeClr>
                </a:solidFill>
                <a:ea typeface="ＭＳ Ｐゴシック" charset="-128"/>
                <a:cs typeface="ＭＳ Ｐゴシック" charset="-128"/>
              </a:rPr>
              <a:t>Instantiating a practical linking attack w/ noisy quasi-identifiers</a:t>
            </a:r>
          </a:p>
          <a:p>
            <a:pPr lvl="1"/>
            <a:endParaRPr lang="en-US" altLang="en-US" sz="2000" dirty="0">
              <a:solidFill>
                <a:schemeClr val="tx1">
                  <a:lumMod val="65000"/>
                  <a:lumOff val="35000"/>
                </a:schemeClr>
              </a:solidFill>
              <a:ea typeface="ＭＳ Ｐゴシック" charset="-128"/>
              <a:cs typeface="ＭＳ Ｐゴシック" charset="-128"/>
            </a:endParaRPr>
          </a:p>
          <a:p>
            <a:pPr lvl="1"/>
            <a:endParaRPr lang="en-US" altLang="en-US" sz="1600" dirty="0">
              <a:solidFill>
                <a:schemeClr val="tx1">
                  <a:lumMod val="65000"/>
                  <a:lumOff val="35000"/>
                </a:schemeClr>
              </a:solidFill>
              <a:ea typeface="ＭＳ Ｐゴシック" charset="-128"/>
            </a:endParaRPr>
          </a:p>
          <a:p>
            <a:pPr lvl="1"/>
            <a:endParaRPr lang="en-US" altLang="en-US" sz="16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endParaRPr>
          </a:p>
          <a:p>
            <a:pPr lvl="1"/>
            <a:endParaRPr lang="en-US" altLang="en-US" sz="17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702628" y="718391"/>
            <a:ext cx="4425495" cy="6132512"/>
          </a:xfrm>
        </p:spPr>
        <p:txBody>
          <a:bodyPr/>
          <a:lstStyle/>
          <a:p>
            <a:r>
              <a:rPr lang="en-US" altLang="en-US" sz="2200" dirty="0">
                <a:solidFill>
                  <a:schemeClr val="tx1">
                    <a:lumMod val="65000"/>
                    <a:lumOff val="35000"/>
                  </a:schemeClr>
                </a:solidFill>
                <a:ea typeface="ＭＳ Ｐゴシック" charset="-128"/>
              </a:rPr>
              <a:t>Subtle Leakage #2: </a:t>
            </a:r>
            <a:br>
              <a:rPr lang="en-US" altLang="en-US" sz="2200" dirty="0">
                <a:solidFill>
                  <a:schemeClr val="tx1">
                    <a:lumMod val="65000"/>
                    <a:lumOff val="35000"/>
                  </a:schemeClr>
                </a:solidFill>
                <a:ea typeface="ＭＳ Ｐゴシック" charset="-128"/>
              </a:rPr>
            </a:br>
            <a:r>
              <a:rPr lang="en-US" altLang="en-US" sz="2200" b="1" u="sng" dirty="0">
                <a:solidFill>
                  <a:srgbClr val="FFC000"/>
                </a:solidFill>
                <a:ea typeface="ＭＳ Ｐゴシック" charset="-128"/>
              </a:rPr>
              <a:t>Signal Profiles</a:t>
            </a:r>
          </a:p>
          <a:p>
            <a:pPr lvl="1"/>
            <a:r>
              <a:rPr lang="en-US" altLang="en-US" sz="2000" dirty="0">
                <a:solidFill>
                  <a:schemeClr val="tx1">
                    <a:lumMod val="65000"/>
                    <a:lumOff val="3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65000"/>
                    <a:lumOff val="35000"/>
                  </a:schemeClr>
                </a:solidFill>
                <a:ea typeface="ＭＳ Ｐゴシック" charset="-128"/>
                <a:cs typeface="ＭＳ Ｐゴシック" charset="-128"/>
              </a:rPr>
              <a:t>Linking attacks possible but additional complication of SV discovery in addition to genotyping</a:t>
            </a:r>
          </a:p>
          <a:p>
            <a:r>
              <a:rPr lang="en-US" altLang="en-US" sz="2200" dirty="0">
                <a:solidFill>
                  <a:schemeClr val="tx1">
                    <a:lumMod val="65000"/>
                    <a:lumOff val="35000"/>
                  </a:schemeClr>
                </a:solidFill>
                <a:ea typeface="ＭＳ Ｐゴシック" charset="-128"/>
              </a:rPr>
              <a:t>Practical solutions &amp; file formats</a:t>
            </a:r>
          </a:p>
          <a:p>
            <a:pPr lvl="1"/>
            <a:r>
              <a:rPr lang="en-US" altLang="en-US" sz="2000" dirty="0">
                <a:solidFill>
                  <a:schemeClr val="tx1">
                    <a:lumMod val="65000"/>
                    <a:lumOff val="35000"/>
                  </a:schemeClr>
                </a:solidFill>
                <a:ea typeface="ＭＳ Ｐゴシック" charset="-128"/>
              </a:rPr>
              <a:t>Using </a:t>
            </a:r>
            <a:r>
              <a:rPr lang="en-US" altLang="en-US" sz="2000" b="1" u="sng" dirty="0" err="1">
                <a:solidFill>
                  <a:srgbClr val="FFC0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65000"/>
                    <a:lumOff val="35000"/>
                  </a:schemeClr>
                </a:solidFill>
                <a:ea typeface="ＭＳ Ｐゴシック" charset="-128"/>
              </a:rPr>
              <a:t>file format to remove obvious large-scale leakage</a:t>
            </a:r>
          </a:p>
          <a:p>
            <a:pPr lvl="1"/>
            <a:r>
              <a:rPr lang="en-US" altLang="en-US" sz="2000" dirty="0">
                <a:solidFill>
                  <a:schemeClr val="tx1">
                    <a:lumMod val="65000"/>
                    <a:lumOff val="35000"/>
                  </a:schemeClr>
                </a:solidFill>
                <a:ea typeface="ＭＳ Ｐゴシック" charset="-128"/>
                <a:cs typeface="ＭＳ Ｐゴシック" charset="-128"/>
              </a:rPr>
              <a:t>Small subtle leaks combatted by restricting large-scale access. Hence, developing secure, </a:t>
            </a:r>
            <a:r>
              <a:rPr lang="en-US" altLang="en-US" sz="2000" b="1" u="sng" dirty="0" err="1">
                <a:solidFill>
                  <a:srgbClr val="FFC000"/>
                </a:solidFill>
                <a:ea typeface="ＭＳ Ｐゴシック" charset="-128"/>
                <a:cs typeface="ＭＳ Ｐゴシック" charset="-128"/>
              </a:rPr>
              <a:t>blockchain</a:t>
            </a:r>
            <a:r>
              <a:rPr lang="en-US" altLang="en-US" sz="2000" b="1" u="sng" dirty="0">
                <a:solidFill>
                  <a:srgbClr val="FFC000"/>
                </a:solidFill>
                <a:ea typeface="ＭＳ Ｐゴシック" charset="-128"/>
                <a:cs typeface="ＭＳ Ｐゴシック" charset="-128"/>
              </a:rPr>
              <a:t>-based logging</a:t>
            </a:r>
            <a:r>
              <a:rPr lang="en-US" altLang="en-US" sz="2000" b="1" dirty="0">
                <a:solidFill>
                  <a:srgbClr val="FFC000"/>
                </a:solidFill>
                <a:ea typeface="ＭＳ Ｐゴシック" charset="-128"/>
                <a:cs typeface="ＭＳ Ｐゴシック" charset="-128"/>
              </a:rPr>
              <a:t> </a:t>
            </a:r>
            <a:r>
              <a:rPr lang="en-US" altLang="en-US" sz="2000" dirty="0">
                <a:solidFill>
                  <a:schemeClr val="tx1">
                    <a:lumMod val="65000"/>
                    <a:lumOff val="35000"/>
                  </a:schemeClr>
                </a:solidFill>
                <a:ea typeface="ＭＳ Ｐゴシック" charset="-128"/>
                <a:cs typeface="ＭＳ Ｐゴシック" charset="-128"/>
              </a:rPr>
              <a:t>technology (response to the </a:t>
            </a:r>
            <a:r>
              <a:rPr lang="en-US" altLang="en-US" sz="2000" dirty="0" err="1">
                <a:solidFill>
                  <a:schemeClr val="tx1">
                    <a:lumMod val="65000"/>
                    <a:lumOff val="35000"/>
                  </a:schemeClr>
                </a:solidFill>
                <a:ea typeface="ＭＳ Ｐゴシック" charset="-128"/>
                <a:cs typeface="ＭＳ Ｐゴシック" charset="-128"/>
              </a:rPr>
              <a:t>iDash</a:t>
            </a:r>
            <a:r>
              <a:rPr lang="en-US" altLang="en-US" sz="2000" dirty="0">
                <a:solidFill>
                  <a:schemeClr val="tx1">
                    <a:lumMod val="65000"/>
                    <a:lumOff val="35000"/>
                  </a:schemeClr>
                </a:solidFill>
                <a:ea typeface="ＭＳ Ｐゴシック" charset="-128"/>
                <a:cs typeface="ＭＳ Ｐゴシック" charset="-128"/>
              </a:rPr>
              <a:t> challenge)</a:t>
            </a:r>
          </a:p>
        </p:txBody>
      </p:sp>
    </p:spTree>
    <p:extLst>
      <p:ext uri="{BB962C8B-B14F-4D97-AF65-F5344CB8AC3E}">
        <p14:creationId xmlns:p14="http://schemas.microsoft.com/office/powerpoint/2010/main" val="27144259"/>
      </p:ext>
    </p:extLst>
  </p:cSld>
  <p:clrMapOvr>
    <a:masterClrMapping/>
  </p:clrMapOvr>
  <p:transition advTm="238108"/>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10-05 at 1.15.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668" y="0"/>
            <a:ext cx="2993723" cy="457200"/>
          </a:xfrm>
          <a:prstGeom prst="rect">
            <a:avLst/>
          </a:prstGeom>
          <a:ln>
            <a:noFill/>
          </a:ln>
          <a:effectLst>
            <a:outerShdw blurRad="292100" dist="139700" dir="2700000" algn="tl" rotWithShape="0">
              <a:srgbClr val="333333">
                <a:alpha val="65000"/>
              </a:srgbClr>
            </a:outerShdw>
          </a:effectLst>
        </p:spPr>
      </p:pic>
      <p:pic>
        <p:nvPicPr>
          <p:cNvPr id="5" name="Picture 4" descr="Screen Shot 2018-10-05 at 1.14.31 PM.png"/>
          <p:cNvPicPr>
            <a:picLocks noChangeAspect="1"/>
          </p:cNvPicPr>
          <p:nvPr/>
        </p:nvPicPr>
        <p:blipFill rotWithShape="1">
          <a:blip r:embed="rId3">
            <a:extLst>
              <a:ext uri="{28A0092B-C50C-407E-A947-70E740481C1C}">
                <a14:useLocalDpi xmlns:a14="http://schemas.microsoft.com/office/drawing/2010/main" val="0"/>
              </a:ext>
            </a:extLst>
          </a:blip>
          <a:srcRect b="29216"/>
          <a:stretch/>
        </p:blipFill>
        <p:spPr>
          <a:xfrm>
            <a:off x="1477214" y="457201"/>
            <a:ext cx="6400800" cy="985352"/>
          </a:xfrm>
          <a:prstGeom prst="rect">
            <a:avLst/>
          </a:prstGeom>
          <a:ln>
            <a:noFill/>
          </a:ln>
          <a:effectLst>
            <a:outerShdw blurRad="292100" dist="139700" dir="2700000" algn="tl" rotWithShape="0">
              <a:srgbClr val="333333">
                <a:alpha val="65000"/>
              </a:srgbClr>
            </a:outerShdw>
          </a:effectLst>
        </p:spPr>
      </p:pic>
      <p:pic>
        <p:nvPicPr>
          <p:cNvPr id="6" name="Picture 5" descr="Screen Shot 2018-10-05 at 1.17.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0807" y="1667496"/>
            <a:ext cx="1762991" cy="457200"/>
          </a:xfrm>
          <a:prstGeom prst="rect">
            <a:avLst/>
          </a:prstGeom>
          <a:ln>
            <a:noFill/>
          </a:ln>
          <a:effectLst>
            <a:outerShdw blurRad="292100" dist="139700" dir="2700000" algn="tl" rotWithShape="0">
              <a:srgbClr val="333333">
                <a:alpha val="65000"/>
              </a:srgbClr>
            </a:outerShdw>
          </a:effectLst>
        </p:spPr>
      </p:pic>
      <p:pic>
        <p:nvPicPr>
          <p:cNvPr id="7" name="Picture 6" descr="Screen Shot 2018-10-05 at 1.16.35 PM.png"/>
          <p:cNvPicPr>
            <a:picLocks noChangeAspect="1"/>
          </p:cNvPicPr>
          <p:nvPr/>
        </p:nvPicPr>
        <p:blipFill rotWithShape="1">
          <a:blip r:embed="rId5">
            <a:extLst>
              <a:ext uri="{28A0092B-C50C-407E-A947-70E740481C1C}">
                <a14:useLocalDpi xmlns:a14="http://schemas.microsoft.com/office/drawing/2010/main" val="0"/>
              </a:ext>
            </a:extLst>
          </a:blip>
          <a:srcRect b="41662"/>
          <a:stretch/>
        </p:blipFill>
        <p:spPr>
          <a:xfrm>
            <a:off x="196746" y="2124696"/>
            <a:ext cx="8787531" cy="901526"/>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0" y="3124550"/>
            <a:ext cx="9144000" cy="969496"/>
          </a:xfrm>
          <a:prstGeom prst="rect">
            <a:avLst/>
          </a:prstGeom>
        </p:spPr>
        <p:txBody>
          <a:bodyPr wrap="square">
            <a:spAutoFit/>
          </a:bodyPr>
          <a:lstStyle/>
          <a:p>
            <a:pPr marL="742950" lvl="1" indent="-285750">
              <a:buFontTx/>
              <a:buChar char="•"/>
            </a:pPr>
            <a:r>
              <a:rPr lang="en-US" sz="1500" b="0" dirty="0"/>
              <a:t>As one accesses the protected data, privacy leakage/</a:t>
            </a:r>
            <a:r>
              <a:rPr lang="en-US" sz="1500" b="0" dirty="0" err="1"/>
              <a:t>gb</a:t>
            </a:r>
            <a:r>
              <a:rPr lang="en-US" sz="1500" b="0" dirty="0"/>
              <a:t> increases</a:t>
            </a:r>
          </a:p>
          <a:p>
            <a:pPr marL="742950" lvl="1" indent="-285750">
              <a:buFontTx/>
              <a:buChar char="•"/>
            </a:pPr>
            <a:r>
              <a:rPr lang="en-US" sz="1500" b="0" dirty="0"/>
              <a:t>To prevent more than certain amount of leakage </a:t>
            </a:r>
            <a:r>
              <a:rPr lang="en-US" sz="1500" b="0" dirty="0">
                <a:sym typeface="Wingdings"/>
              </a:rPr>
              <a:t> log user access</a:t>
            </a:r>
          </a:p>
          <a:p>
            <a:pPr marL="742950" lvl="1" indent="-285750">
              <a:buFontTx/>
              <a:buChar char="•"/>
            </a:pPr>
            <a:r>
              <a:rPr lang="en-US" sz="1500" b="0" dirty="0">
                <a:sym typeface="Wingdings"/>
              </a:rPr>
              <a:t>Can we securely store and query these logs?</a:t>
            </a:r>
            <a:endParaRPr lang="en-US" sz="1500" b="0" dirty="0"/>
          </a:p>
          <a:p>
            <a:pPr lvl="1"/>
            <a:endParaRPr lang="en-US" dirty="0"/>
          </a:p>
        </p:txBody>
      </p:sp>
      <p:pic>
        <p:nvPicPr>
          <p:cNvPr id="9" name="Picture 8" descr="Screen Shot 2019-05-04 at 3.55.20 PM.png"/>
          <p:cNvPicPr>
            <a:picLocks noChangeAspect="1"/>
          </p:cNvPicPr>
          <p:nvPr/>
        </p:nvPicPr>
        <p:blipFill rotWithShape="1">
          <a:blip r:embed="rId6">
            <a:extLst>
              <a:ext uri="{28A0092B-C50C-407E-A947-70E740481C1C}">
                <a14:useLocalDpi xmlns:a14="http://schemas.microsoft.com/office/drawing/2010/main" val="0"/>
              </a:ext>
            </a:extLst>
          </a:blip>
          <a:srcRect b="70582"/>
          <a:stretch/>
        </p:blipFill>
        <p:spPr>
          <a:xfrm>
            <a:off x="141098" y="3994076"/>
            <a:ext cx="8830447" cy="772618"/>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0" y="5053637"/>
            <a:ext cx="9144000" cy="1738937"/>
          </a:xfrm>
          <a:prstGeom prst="rect">
            <a:avLst/>
          </a:prstGeom>
        </p:spPr>
        <p:txBody>
          <a:bodyPr wrap="square">
            <a:spAutoFit/>
          </a:bodyPr>
          <a:lstStyle/>
          <a:p>
            <a:pPr marL="0" indent="0">
              <a:buFontTx/>
              <a:buNone/>
            </a:pPr>
            <a:r>
              <a:rPr lang="en-US" sz="2500" dirty="0">
                <a:solidFill>
                  <a:srgbClr val="22228B"/>
                </a:solidFill>
              </a:rPr>
              <a:t>Goal: </a:t>
            </a:r>
            <a:r>
              <a:rPr lang="en-US" sz="2500" b="0" dirty="0"/>
              <a:t>Develop </a:t>
            </a:r>
            <a:r>
              <a:rPr lang="en-US" sz="2500" b="0" dirty="0" err="1"/>
              <a:t>blockchain</a:t>
            </a:r>
            <a:r>
              <a:rPr lang="en-US" sz="2500" b="0" dirty="0"/>
              <a:t>-based ledgering solutions to log and query the user activities of accessing genomic datasets across multiple sites</a:t>
            </a:r>
          </a:p>
          <a:p>
            <a:pPr marL="0" indent="0">
              <a:buFontTx/>
              <a:buNone/>
            </a:pPr>
            <a:endParaRPr lang="en-US" b="0" dirty="0"/>
          </a:p>
          <a:p>
            <a:pPr marL="0" indent="0">
              <a:buFontTx/>
              <a:buNone/>
            </a:pPr>
            <a:r>
              <a:rPr lang="en-US" sz="2000" dirty="0">
                <a:solidFill>
                  <a:srgbClr val="22228B"/>
                </a:solidFill>
              </a:rPr>
              <a:t>Find a way of storing it in the chain so you can access quickly!</a:t>
            </a:r>
          </a:p>
        </p:txBody>
      </p:sp>
    </p:spTree>
    <p:extLst>
      <p:ext uri="{BB962C8B-B14F-4D97-AF65-F5344CB8AC3E}">
        <p14:creationId xmlns:p14="http://schemas.microsoft.com/office/powerpoint/2010/main" val="627351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219518"/>
            <a:ext cx="9144000" cy="1138742"/>
          </a:xfrm>
          <a:prstGeom prst="rect">
            <a:avLst/>
          </a:prstGeom>
        </p:spPr>
        <p:txBody>
          <a:bodyPr>
            <a:normAutofit/>
          </a:bodyPr>
          <a:lst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a:lstStyle>
          <a:p>
            <a:pPr marL="0" indent="0">
              <a:buFontTx/>
              <a:buNone/>
            </a:pPr>
            <a:r>
              <a:rPr lang="en-US" b="1" dirty="0">
                <a:solidFill>
                  <a:srgbClr val="22228B"/>
                </a:solidFill>
              </a:rPr>
              <a:t>Take advantage of data stream property of </a:t>
            </a:r>
            <a:r>
              <a:rPr lang="en-US" b="1" dirty="0" err="1">
                <a:solidFill>
                  <a:srgbClr val="22228B"/>
                </a:solidFill>
              </a:rPr>
              <a:t>Multichain</a:t>
            </a:r>
            <a:r>
              <a:rPr lang="en-US" b="1" dirty="0">
                <a:solidFill>
                  <a:srgbClr val="22228B"/>
                </a:solidFill>
              </a:rPr>
              <a:t> API</a:t>
            </a:r>
            <a:endParaRPr lang="en-US" sz="2800" dirty="0">
              <a:solidFill>
                <a:srgbClr val="22228B"/>
              </a:solidFill>
            </a:endParaRPr>
          </a:p>
        </p:txBody>
      </p:sp>
      <p:sp>
        <p:nvSpPr>
          <p:cNvPr id="5" name="TextBox 4"/>
          <p:cNvSpPr txBox="1"/>
          <p:nvPr/>
        </p:nvSpPr>
        <p:spPr>
          <a:xfrm>
            <a:off x="1022852" y="5647032"/>
            <a:ext cx="5060083" cy="646331"/>
          </a:xfrm>
          <a:prstGeom prst="rect">
            <a:avLst/>
          </a:prstGeom>
          <a:noFill/>
        </p:spPr>
        <p:txBody>
          <a:bodyPr wrap="square" rtlCol="0">
            <a:spAutoFit/>
          </a:bodyPr>
          <a:lstStyle/>
          <a:p>
            <a:r>
              <a:rPr lang="en-US" sz="1800" b="0" dirty="0"/>
              <a:t>Every transaction appends a list of data items</a:t>
            </a:r>
          </a:p>
          <a:p>
            <a:r>
              <a:rPr lang="en-US" sz="1800" b="0" dirty="0"/>
              <a:t>	key-value property</a:t>
            </a:r>
          </a:p>
        </p:txBody>
      </p:sp>
      <p:pic>
        <p:nvPicPr>
          <p:cNvPr id="2" name="Picture 1" descr="blockchain-new-v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249"/>
            <a:ext cx="9144000" cy="5823388"/>
          </a:xfrm>
          <a:prstGeom prst="rect">
            <a:avLst/>
          </a:prstGeom>
        </p:spPr>
      </p:pic>
      <p:sp>
        <p:nvSpPr>
          <p:cNvPr id="6" name="Rectangle 5"/>
          <p:cNvSpPr/>
          <p:nvPr/>
        </p:nvSpPr>
        <p:spPr>
          <a:xfrm>
            <a:off x="29990" y="6538912"/>
            <a:ext cx="4572000" cy="276999"/>
          </a:xfrm>
          <a:prstGeom prst="rect">
            <a:avLst/>
          </a:prstGeom>
        </p:spPr>
        <p:txBody>
          <a:bodyPr>
            <a:spAutoFit/>
          </a:bodyPr>
          <a:lstStyle/>
          <a:p>
            <a:r>
              <a:rPr lang="en-US" dirty="0">
                <a:solidFill>
                  <a:schemeClr val="bg1">
                    <a:lumMod val="65000"/>
                  </a:schemeClr>
                </a:solidFill>
              </a:rPr>
              <a:t>[</a:t>
            </a:r>
            <a:r>
              <a:rPr lang="en-US" dirty="0" err="1">
                <a:solidFill>
                  <a:schemeClr val="bg1">
                    <a:lumMod val="65000"/>
                  </a:schemeClr>
                </a:solidFill>
              </a:rPr>
              <a:t>Gursoy</a:t>
            </a:r>
            <a:r>
              <a:rPr lang="en-US" dirty="0">
                <a:solidFill>
                  <a:schemeClr val="bg1">
                    <a:lumMod val="65000"/>
                  </a:schemeClr>
                </a:solidFill>
              </a:rPr>
              <a:t> et al, BMC Med. Gen. (in press)]</a:t>
            </a:r>
          </a:p>
        </p:txBody>
      </p:sp>
    </p:spTree>
    <p:extLst>
      <p:ext uri="{BB962C8B-B14F-4D97-AF65-F5344CB8AC3E}">
        <p14:creationId xmlns:p14="http://schemas.microsoft.com/office/powerpoint/2010/main" val="1893050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6799"/>
            <a:ext cx="9144000" cy="1143000"/>
          </a:xfrm>
        </p:spPr>
        <p:txBody>
          <a:bodyPr/>
          <a:lstStyle/>
          <a:p>
            <a:r>
              <a:rPr lang="en-US" dirty="0"/>
              <a:t>Challenge Solution</a:t>
            </a:r>
          </a:p>
        </p:txBody>
      </p:sp>
      <p:sp>
        <p:nvSpPr>
          <p:cNvPr id="5" name="TextBox 4"/>
          <p:cNvSpPr txBox="1"/>
          <p:nvPr/>
        </p:nvSpPr>
        <p:spPr>
          <a:xfrm>
            <a:off x="5518539" y="3135981"/>
            <a:ext cx="3245278" cy="240065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171450" indent="-171450">
              <a:buFontTx/>
              <a:buChar char="•"/>
            </a:pPr>
            <a:r>
              <a:rPr lang="en-US" sz="1500" b="0" dirty="0"/>
              <a:t>Save each entry as a key to a stream item</a:t>
            </a:r>
          </a:p>
          <a:p>
            <a:pPr marL="171450" indent="-171450">
              <a:buFontTx/>
              <a:buChar char="•"/>
            </a:pPr>
            <a:r>
              <a:rPr lang="en-US" sz="1500" b="0" dirty="0"/>
              <a:t>For query</a:t>
            </a:r>
          </a:p>
          <a:p>
            <a:pPr marL="628650" lvl="1" indent="-171450">
              <a:buFontTx/>
              <a:buChar char="•"/>
            </a:pPr>
            <a:r>
              <a:rPr lang="en-US" sz="1500" b="0" dirty="0"/>
              <a:t>Download all the keys</a:t>
            </a:r>
          </a:p>
          <a:p>
            <a:pPr marL="628650" lvl="1" indent="-171450">
              <a:buFontTx/>
              <a:buChar char="•"/>
            </a:pPr>
            <a:r>
              <a:rPr lang="en-US" sz="1500" b="0" dirty="0"/>
              <a:t>Create a </a:t>
            </a:r>
            <a:r>
              <a:rPr lang="en-US" sz="1500" b="0" dirty="0" err="1"/>
              <a:t>dataframe</a:t>
            </a:r>
            <a:endParaRPr lang="en-US" sz="1500" b="0" dirty="0"/>
          </a:p>
          <a:p>
            <a:pPr marL="628650" lvl="1" indent="-171450">
              <a:buFontTx/>
              <a:buChar char="•"/>
            </a:pPr>
            <a:r>
              <a:rPr lang="en-US" sz="1500" b="0" dirty="0"/>
              <a:t>Query locally on the </a:t>
            </a:r>
            <a:r>
              <a:rPr lang="en-US" sz="1500" b="0" dirty="0" err="1"/>
              <a:t>dataframe</a:t>
            </a:r>
            <a:endParaRPr lang="en-US" sz="1500" b="0" dirty="0"/>
          </a:p>
          <a:p>
            <a:pPr marL="628650" lvl="1" indent="-171450">
              <a:buFontTx/>
              <a:buChar char="•"/>
            </a:pPr>
            <a:endParaRPr lang="en-US" sz="1500" b="0" dirty="0"/>
          </a:p>
          <a:p>
            <a:r>
              <a:rPr lang="en-US" sz="1500" b="0" dirty="0"/>
              <a:t>Quick but memory intensive for millions of entries</a:t>
            </a:r>
          </a:p>
        </p:txBody>
      </p:sp>
      <p:pic>
        <p:nvPicPr>
          <p:cNvPr id="3" name="Picture 2" descr="challenge_solution-v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197"/>
            <a:ext cx="7065559" cy="5943600"/>
          </a:xfrm>
          <a:prstGeom prst="rect">
            <a:avLst/>
          </a:prstGeom>
        </p:spPr>
      </p:pic>
      <p:sp>
        <p:nvSpPr>
          <p:cNvPr id="4" name="Right Brace 3"/>
          <p:cNvSpPr/>
          <p:nvPr/>
        </p:nvSpPr>
        <p:spPr bwMode="auto">
          <a:xfrm>
            <a:off x="7305793" y="642876"/>
            <a:ext cx="329231" cy="1458232"/>
          </a:xfrm>
          <a:prstGeom prst="rightBrace">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6" name="TextBox 5"/>
          <p:cNvSpPr txBox="1"/>
          <p:nvPr/>
        </p:nvSpPr>
        <p:spPr>
          <a:xfrm>
            <a:off x="7744768" y="1223033"/>
            <a:ext cx="740332" cy="400110"/>
          </a:xfrm>
          <a:prstGeom prst="rect">
            <a:avLst/>
          </a:prstGeom>
          <a:noFill/>
        </p:spPr>
        <p:txBody>
          <a:bodyPr wrap="none" rtlCol="0">
            <a:spAutoFit/>
          </a:bodyPr>
          <a:lstStyle/>
          <a:p>
            <a:r>
              <a:rPr lang="en-US" sz="2000" dirty="0"/>
              <a:t>LOG</a:t>
            </a:r>
          </a:p>
        </p:txBody>
      </p:sp>
      <p:sp>
        <p:nvSpPr>
          <p:cNvPr id="7" name="Rectangle 6"/>
          <p:cNvSpPr/>
          <p:nvPr/>
        </p:nvSpPr>
        <p:spPr>
          <a:xfrm>
            <a:off x="5628688" y="6570797"/>
            <a:ext cx="4572000" cy="276999"/>
          </a:xfrm>
          <a:prstGeom prst="rect">
            <a:avLst/>
          </a:prstGeom>
        </p:spPr>
        <p:txBody>
          <a:bodyPr>
            <a:spAutoFit/>
          </a:bodyPr>
          <a:lstStyle/>
          <a:p>
            <a:r>
              <a:rPr lang="en-US" dirty="0">
                <a:solidFill>
                  <a:schemeClr val="bg1">
                    <a:lumMod val="65000"/>
                  </a:schemeClr>
                </a:solidFill>
              </a:rPr>
              <a:t>[</a:t>
            </a:r>
            <a:r>
              <a:rPr lang="en-US" dirty="0" err="1">
                <a:solidFill>
                  <a:schemeClr val="bg1">
                    <a:lumMod val="65000"/>
                  </a:schemeClr>
                </a:solidFill>
              </a:rPr>
              <a:t>Gursoy</a:t>
            </a:r>
            <a:r>
              <a:rPr lang="en-US" dirty="0">
                <a:solidFill>
                  <a:schemeClr val="bg1">
                    <a:lumMod val="65000"/>
                  </a:schemeClr>
                </a:solidFill>
              </a:rPr>
              <a:t> et al, BMC Med. Gen. (in press)]</a:t>
            </a:r>
          </a:p>
        </p:txBody>
      </p:sp>
    </p:spTree>
    <p:extLst>
      <p:ext uri="{BB962C8B-B14F-4D97-AF65-F5344CB8AC3E}">
        <p14:creationId xmlns:p14="http://schemas.microsoft.com/office/powerpoint/2010/main" val="1533170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66558"/>
            <a:ext cx="9144000" cy="1143000"/>
          </a:xfrm>
        </p:spPr>
        <p:txBody>
          <a:bodyPr/>
          <a:lstStyle/>
          <a:p>
            <a:r>
              <a:rPr lang="en-US" dirty="0" err="1"/>
              <a:t>Bigmem</a:t>
            </a:r>
            <a:r>
              <a:rPr lang="en-US" dirty="0"/>
              <a:t> Solution</a:t>
            </a:r>
          </a:p>
        </p:txBody>
      </p:sp>
      <p:pic>
        <p:nvPicPr>
          <p:cNvPr id="2" name="Picture 1" descr="bigmem_solution-v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48797"/>
            <a:ext cx="6424654" cy="6217920"/>
          </a:xfrm>
          <a:prstGeom prst="rect">
            <a:avLst/>
          </a:prstGeom>
        </p:spPr>
      </p:pic>
      <p:sp>
        <p:nvSpPr>
          <p:cNvPr id="7" name="Right Brace 6"/>
          <p:cNvSpPr/>
          <p:nvPr/>
        </p:nvSpPr>
        <p:spPr bwMode="auto">
          <a:xfrm>
            <a:off x="6396488" y="627196"/>
            <a:ext cx="266521" cy="909435"/>
          </a:xfrm>
          <a:prstGeom prst="rightBrace">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0" name="TextBox 9"/>
          <p:cNvSpPr txBox="1"/>
          <p:nvPr/>
        </p:nvSpPr>
        <p:spPr>
          <a:xfrm>
            <a:off x="6819785" y="940794"/>
            <a:ext cx="740332" cy="400110"/>
          </a:xfrm>
          <a:prstGeom prst="rect">
            <a:avLst/>
          </a:prstGeom>
          <a:noFill/>
        </p:spPr>
        <p:txBody>
          <a:bodyPr wrap="none" rtlCol="0">
            <a:spAutoFit/>
          </a:bodyPr>
          <a:lstStyle/>
          <a:p>
            <a:r>
              <a:rPr lang="en-US" sz="2000" dirty="0"/>
              <a:t>LOG</a:t>
            </a:r>
          </a:p>
        </p:txBody>
      </p:sp>
      <p:sp>
        <p:nvSpPr>
          <p:cNvPr id="9" name="TextBox 8"/>
          <p:cNvSpPr txBox="1"/>
          <p:nvPr/>
        </p:nvSpPr>
        <p:spPr>
          <a:xfrm>
            <a:off x="5189308" y="3135981"/>
            <a:ext cx="3715608" cy="21698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171450" indent="-171450">
              <a:buFontTx/>
              <a:buChar char="•"/>
            </a:pPr>
            <a:r>
              <a:rPr lang="en-US" sz="1500" b="0" dirty="0"/>
              <a:t>Create a main stream item for each entry and 7 auxiliary stream items</a:t>
            </a:r>
          </a:p>
          <a:p>
            <a:pPr marL="171450" indent="-171450">
              <a:buFontTx/>
              <a:buChar char="•"/>
            </a:pPr>
            <a:r>
              <a:rPr lang="en-US" sz="1500" b="0" dirty="0"/>
              <a:t>Save </a:t>
            </a:r>
            <a:r>
              <a:rPr lang="en-US" sz="1500" b="0" dirty="0" err="1"/>
              <a:t>txid</a:t>
            </a:r>
            <a:r>
              <a:rPr lang="en-US" sz="1500" b="0" dirty="0"/>
              <a:t> of main stream as data in auxiliary streams</a:t>
            </a:r>
          </a:p>
          <a:p>
            <a:pPr marL="171450" indent="-171450">
              <a:buFontTx/>
              <a:buChar char="•"/>
            </a:pPr>
            <a:r>
              <a:rPr lang="en-US" sz="1500" b="0" dirty="0"/>
              <a:t>For query</a:t>
            </a:r>
          </a:p>
          <a:p>
            <a:pPr marL="628650" lvl="1" indent="-171450">
              <a:buFontTx/>
              <a:buChar char="•"/>
            </a:pPr>
            <a:r>
              <a:rPr lang="en-US" sz="1500" b="0" dirty="0"/>
              <a:t>Query on keys </a:t>
            </a:r>
          </a:p>
          <a:p>
            <a:pPr marL="628650" lvl="1" indent="-171450">
              <a:buFontTx/>
              <a:buChar char="•"/>
            </a:pPr>
            <a:r>
              <a:rPr lang="en-US" sz="1500" b="0" dirty="0"/>
              <a:t>Return </a:t>
            </a:r>
            <a:r>
              <a:rPr lang="en-US" sz="1500" b="0" dirty="0" err="1"/>
              <a:t>txids</a:t>
            </a:r>
            <a:r>
              <a:rPr lang="en-US" sz="1500" b="0" dirty="0"/>
              <a:t> of results</a:t>
            </a:r>
          </a:p>
          <a:p>
            <a:pPr marL="628650" lvl="1" indent="-171450">
              <a:buFontTx/>
              <a:buChar char="•"/>
            </a:pPr>
            <a:r>
              <a:rPr lang="en-US" sz="1500" b="0" dirty="0"/>
              <a:t>List main streams with above </a:t>
            </a:r>
            <a:r>
              <a:rPr lang="en-US" sz="1500" b="0" dirty="0" err="1"/>
              <a:t>txids</a:t>
            </a:r>
            <a:endParaRPr lang="en-US" sz="1500" b="0" dirty="0"/>
          </a:p>
          <a:p>
            <a:pPr marL="628650" lvl="1" indent="-171450">
              <a:buFontTx/>
              <a:buChar char="•"/>
            </a:pPr>
            <a:r>
              <a:rPr lang="en-US" sz="1500" b="0" dirty="0"/>
              <a:t>Set intersection of lists</a:t>
            </a:r>
          </a:p>
        </p:txBody>
      </p:sp>
      <p:sp>
        <p:nvSpPr>
          <p:cNvPr id="8" name="Rectangle 7"/>
          <p:cNvSpPr/>
          <p:nvPr/>
        </p:nvSpPr>
        <p:spPr>
          <a:xfrm>
            <a:off x="5628688" y="6570797"/>
            <a:ext cx="4572000" cy="276999"/>
          </a:xfrm>
          <a:prstGeom prst="rect">
            <a:avLst/>
          </a:prstGeom>
        </p:spPr>
        <p:txBody>
          <a:bodyPr>
            <a:spAutoFit/>
          </a:bodyPr>
          <a:lstStyle/>
          <a:p>
            <a:r>
              <a:rPr lang="en-US" dirty="0">
                <a:solidFill>
                  <a:schemeClr val="bg1">
                    <a:lumMod val="65000"/>
                  </a:schemeClr>
                </a:solidFill>
              </a:rPr>
              <a:t>[</a:t>
            </a:r>
            <a:r>
              <a:rPr lang="en-US" dirty="0" err="1">
                <a:solidFill>
                  <a:schemeClr val="bg1">
                    <a:lumMod val="65000"/>
                  </a:schemeClr>
                </a:solidFill>
              </a:rPr>
              <a:t>Gursoy</a:t>
            </a:r>
            <a:r>
              <a:rPr lang="en-US" dirty="0">
                <a:solidFill>
                  <a:schemeClr val="bg1">
                    <a:lumMod val="65000"/>
                  </a:schemeClr>
                </a:solidFill>
              </a:rPr>
              <a:t> et al, BMC Med. Gen. (in press)]</a:t>
            </a:r>
          </a:p>
        </p:txBody>
      </p:sp>
    </p:spTree>
    <p:extLst>
      <p:ext uri="{BB962C8B-B14F-4D97-AF65-F5344CB8AC3E}">
        <p14:creationId xmlns:p14="http://schemas.microsoft.com/office/powerpoint/2010/main" val="337187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66558"/>
            <a:ext cx="9144000" cy="1143000"/>
          </a:xfrm>
        </p:spPr>
        <p:txBody>
          <a:bodyPr/>
          <a:lstStyle/>
          <a:p>
            <a:r>
              <a:rPr lang="en-US" dirty="0" err="1"/>
              <a:t>Bigmem</a:t>
            </a:r>
            <a:r>
              <a:rPr lang="en-US" dirty="0"/>
              <a:t> Solution</a:t>
            </a:r>
          </a:p>
        </p:txBody>
      </p:sp>
      <p:pic>
        <p:nvPicPr>
          <p:cNvPr id="2" name="Picture 1" descr="bigmem_solution-v2.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48797"/>
            <a:ext cx="6424654" cy="6217920"/>
          </a:xfrm>
          <a:prstGeom prst="rect">
            <a:avLst/>
          </a:prstGeom>
        </p:spPr>
      </p:pic>
      <p:sp>
        <p:nvSpPr>
          <p:cNvPr id="7" name="Right Brace 6"/>
          <p:cNvSpPr/>
          <p:nvPr/>
        </p:nvSpPr>
        <p:spPr bwMode="auto">
          <a:xfrm>
            <a:off x="6396488" y="627196"/>
            <a:ext cx="266521" cy="909435"/>
          </a:xfrm>
          <a:prstGeom prst="rightBrace">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0" name="TextBox 9"/>
          <p:cNvSpPr txBox="1"/>
          <p:nvPr/>
        </p:nvSpPr>
        <p:spPr>
          <a:xfrm>
            <a:off x="6819785" y="940794"/>
            <a:ext cx="740332" cy="400110"/>
          </a:xfrm>
          <a:prstGeom prst="rect">
            <a:avLst/>
          </a:prstGeom>
          <a:noFill/>
        </p:spPr>
        <p:txBody>
          <a:bodyPr wrap="none" rtlCol="0">
            <a:spAutoFit/>
          </a:bodyPr>
          <a:lstStyle/>
          <a:p>
            <a:r>
              <a:rPr lang="en-US" sz="2000" dirty="0"/>
              <a:t>LOG</a:t>
            </a:r>
          </a:p>
        </p:txBody>
      </p:sp>
      <p:grpSp>
        <p:nvGrpSpPr>
          <p:cNvPr id="3" name="Group 2"/>
          <p:cNvGrpSpPr/>
          <p:nvPr/>
        </p:nvGrpSpPr>
        <p:grpSpPr>
          <a:xfrm>
            <a:off x="5204985" y="2257905"/>
            <a:ext cx="3809673" cy="3784616"/>
            <a:chOff x="4228594" y="2257905"/>
            <a:chExt cx="4786065" cy="4014427"/>
          </a:xfrm>
        </p:grpSpPr>
        <p:sp>
          <p:nvSpPr>
            <p:cNvPr id="8" name="TextBox 7"/>
            <p:cNvSpPr txBox="1"/>
            <p:nvPr/>
          </p:nvSpPr>
          <p:spPr>
            <a:xfrm>
              <a:off x="4828723" y="2257905"/>
              <a:ext cx="3464765" cy="26117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b="0" dirty="0"/>
                <a:t>Example query: Node =1 AND User=1</a:t>
              </a:r>
            </a:p>
          </p:txBody>
        </p:sp>
        <p:sp>
          <p:nvSpPr>
            <p:cNvPr id="11" name="TextBox 10"/>
            <p:cNvSpPr txBox="1"/>
            <p:nvPr/>
          </p:nvSpPr>
          <p:spPr>
            <a:xfrm>
              <a:off x="4840023" y="2849342"/>
              <a:ext cx="976393" cy="26117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b="0" dirty="0"/>
                <a:t>Node =1</a:t>
              </a:r>
            </a:p>
          </p:txBody>
        </p:sp>
        <p:cxnSp>
          <p:nvCxnSpPr>
            <p:cNvPr id="12" name="Straight Arrow Connector 11"/>
            <p:cNvCxnSpPr>
              <a:stCxn id="11" idx="2"/>
            </p:cNvCxnSpPr>
            <p:nvPr/>
          </p:nvCxnSpPr>
          <p:spPr bwMode="auto">
            <a:xfrm>
              <a:off x="5328220" y="3110514"/>
              <a:ext cx="2188" cy="574264"/>
            </a:xfrm>
            <a:prstGeom prst="straightConnector1">
              <a:avLst/>
            </a:prstGeom>
            <a:noFill/>
            <a:ln w="12700" cap="flat" cmpd="sng" algn="ctr">
              <a:solidFill>
                <a:schemeClr val="tx1"/>
              </a:solidFill>
              <a:prstDash val="solid"/>
              <a:round/>
              <a:headEnd type="none" w="sm" len="sm"/>
              <a:tailEnd type="arrow"/>
            </a:ln>
            <a:effectLst/>
          </p:spPr>
        </p:cxnSp>
        <p:sp>
          <p:nvSpPr>
            <p:cNvPr id="13" name="TextBox 12"/>
            <p:cNvSpPr txBox="1"/>
            <p:nvPr/>
          </p:nvSpPr>
          <p:spPr>
            <a:xfrm>
              <a:off x="4327037" y="3691658"/>
              <a:ext cx="2006742" cy="42440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b="0" dirty="0" err="1"/>
                <a:t>Txid</a:t>
              </a:r>
              <a:r>
                <a:rPr lang="en-US" sz="1000" b="0" dirty="0"/>
                <a:t> = List data with key = {Node=1}</a:t>
              </a:r>
            </a:p>
          </p:txBody>
        </p:sp>
        <p:cxnSp>
          <p:nvCxnSpPr>
            <p:cNvPr id="14" name="Straight Arrow Connector 13"/>
            <p:cNvCxnSpPr/>
            <p:nvPr/>
          </p:nvCxnSpPr>
          <p:spPr bwMode="auto">
            <a:xfrm>
              <a:off x="5339521" y="4116417"/>
              <a:ext cx="2188" cy="512271"/>
            </a:xfrm>
            <a:prstGeom prst="straightConnector1">
              <a:avLst/>
            </a:prstGeom>
            <a:noFill/>
            <a:ln w="12700" cap="flat" cmpd="sng" algn="ctr">
              <a:solidFill>
                <a:schemeClr val="tx1"/>
              </a:solidFill>
              <a:prstDash val="solid"/>
              <a:round/>
              <a:headEnd type="none" w="sm" len="sm"/>
              <a:tailEnd type="arrow"/>
            </a:ln>
            <a:effectLst/>
          </p:spPr>
        </p:cxnSp>
        <p:sp>
          <p:nvSpPr>
            <p:cNvPr id="15" name="TextBox 14"/>
            <p:cNvSpPr txBox="1"/>
            <p:nvPr/>
          </p:nvSpPr>
          <p:spPr>
            <a:xfrm>
              <a:off x="4228594" y="4634353"/>
              <a:ext cx="2308993" cy="26117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b="0" dirty="0"/>
                <a:t>Data = list data with </a:t>
              </a:r>
              <a:r>
                <a:rPr lang="en-US" sz="1000" b="0" dirty="0" err="1"/>
                <a:t>Txid</a:t>
              </a:r>
              <a:endParaRPr lang="en-US" sz="1000" b="0" dirty="0"/>
            </a:p>
          </p:txBody>
        </p:sp>
        <p:sp>
          <p:nvSpPr>
            <p:cNvPr id="16" name="TextBox 15"/>
            <p:cNvSpPr txBox="1"/>
            <p:nvPr/>
          </p:nvSpPr>
          <p:spPr>
            <a:xfrm>
              <a:off x="7273984" y="2860623"/>
              <a:ext cx="976393" cy="26117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b="0" dirty="0"/>
                <a:t>User =1</a:t>
              </a:r>
            </a:p>
          </p:txBody>
        </p:sp>
        <p:cxnSp>
          <p:nvCxnSpPr>
            <p:cNvPr id="17" name="Straight Arrow Connector 16"/>
            <p:cNvCxnSpPr>
              <a:stCxn id="16" idx="2"/>
            </p:cNvCxnSpPr>
            <p:nvPr/>
          </p:nvCxnSpPr>
          <p:spPr bwMode="auto">
            <a:xfrm>
              <a:off x="7762180" y="3121796"/>
              <a:ext cx="2188" cy="574262"/>
            </a:xfrm>
            <a:prstGeom prst="straightConnector1">
              <a:avLst/>
            </a:prstGeom>
            <a:noFill/>
            <a:ln w="12700" cap="flat" cmpd="sng" algn="ctr">
              <a:solidFill>
                <a:schemeClr val="tx1"/>
              </a:solidFill>
              <a:prstDash val="solid"/>
              <a:round/>
              <a:headEnd type="none" w="sm" len="sm"/>
              <a:tailEnd type="arrow"/>
            </a:ln>
            <a:effectLst/>
          </p:spPr>
        </p:cxnSp>
        <p:sp>
          <p:nvSpPr>
            <p:cNvPr id="18" name="TextBox 17"/>
            <p:cNvSpPr txBox="1"/>
            <p:nvPr/>
          </p:nvSpPr>
          <p:spPr>
            <a:xfrm>
              <a:off x="6760996" y="3702939"/>
              <a:ext cx="2006742" cy="42440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b="0" dirty="0" err="1"/>
                <a:t>Txid</a:t>
              </a:r>
              <a:r>
                <a:rPr lang="en-US" sz="1000" b="0" dirty="0"/>
                <a:t> = List data with key = {User=1}</a:t>
              </a:r>
            </a:p>
          </p:txBody>
        </p:sp>
        <p:cxnSp>
          <p:nvCxnSpPr>
            <p:cNvPr id="19" name="Straight Arrow Connector 18"/>
            <p:cNvCxnSpPr/>
            <p:nvPr/>
          </p:nvCxnSpPr>
          <p:spPr bwMode="auto">
            <a:xfrm>
              <a:off x="7784335" y="4118533"/>
              <a:ext cx="2188" cy="512271"/>
            </a:xfrm>
            <a:prstGeom prst="straightConnector1">
              <a:avLst/>
            </a:prstGeom>
            <a:noFill/>
            <a:ln w="12700" cap="flat" cmpd="sng" algn="ctr">
              <a:solidFill>
                <a:schemeClr val="tx1"/>
              </a:solidFill>
              <a:prstDash val="solid"/>
              <a:round/>
              <a:headEnd type="none" w="sm" len="sm"/>
              <a:tailEnd type="arrow"/>
            </a:ln>
            <a:effectLst/>
          </p:spPr>
        </p:cxnSp>
        <p:sp>
          <p:nvSpPr>
            <p:cNvPr id="20" name="TextBox 19"/>
            <p:cNvSpPr txBox="1"/>
            <p:nvPr/>
          </p:nvSpPr>
          <p:spPr>
            <a:xfrm>
              <a:off x="6684262" y="4636469"/>
              <a:ext cx="2308993" cy="26117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b="0" dirty="0"/>
                <a:t>Data = list data with </a:t>
              </a:r>
              <a:r>
                <a:rPr lang="en-US" sz="1000" b="0" dirty="0" err="1"/>
                <a:t>Txid</a:t>
              </a:r>
              <a:endParaRPr lang="en-US" sz="1000" b="0" dirty="0"/>
            </a:p>
          </p:txBody>
        </p:sp>
        <p:cxnSp>
          <p:nvCxnSpPr>
            <p:cNvPr id="21" name="Straight Arrow Connector 20"/>
            <p:cNvCxnSpPr>
              <a:stCxn id="15" idx="2"/>
            </p:cNvCxnSpPr>
            <p:nvPr/>
          </p:nvCxnSpPr>
          <p:spPr bwMode="auto">
            <a:xfrm>
              <a:off x="5383091" y="4895524"/>
              <a:ext cx="997720" cy="771221"/>
            </a:xfrm>
            <a:prstGeom prst="straightConnector1">
              <a:avLst/>
            </a:prstGeom>
            <a:noFill/>
            <a:ln w="12700" cap="flat" cmpd="sng" algn="ctr">
              <a:solidFill>
                <a:schemeClr val="tx1"/>
              </a:solidFill>
              <a:prstDash val="solid"/>
              <a:round/>
              <a:headEnd type="none" w="sm" len="sm"/>
              <a:tailEnd type="arrow"/>
            </a:ln>
            <a:effectLst/>
          </p:spPr>
        </p:cxnSp>
        <p:cxnSp>
          <p:nvCxnSpPr>
            <p:cNvPr id="22" name="Straight Arrow Connector 21"/>
            <p:cNvCxnSpPr>
              <a:stCxn id="20" idx="2"/>
            </p:cNvCxnSpPr>
            <p:nvPr/>
          </p:nvCxnSpPr>
          <p:spPr bwMode="auto">
            <a:xfrm flipH="1">
              <a:off x="6778786" y="4897642"/>
              <a:ext cx="1059973" cy="759939"/>
            </a:xfrm>
            <a:prstGeom prst="straightConnector1">
              <a:avLst/>
            </a:prstGeom>
            <a:noFill/>
            <a:ln w="12700" cap="flat" cmpd="sng" algn="ctr">
              <a:solidFill>
                <a:schemeClr val="tx1"/>
              </a:solidFill>
              <a:prstDash val="solid"/>
              <a:round/>
              <a:headEnd type="none" w="sm" len="sm"/>
              <a:tailEnd type="arrow"/>
            </a:ln>
            <a:effectLst/>
          </p:spPr>
        </p:cxnSp>
        <p:sp>
          <p:nvSpPr>
            <p:cNvPr id="23" name="TextBox 22"/>
            <p:cNvSpPr txBox="1"/>
            <p:nvPr/>
          </p:nvSpPr>
          <p:spPr>
            <a:xfrm>
              <a:off x="5200162" y="5682624"/>
              <a:ext cx="2680425" cy="26117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000" b="0" dirty="0"/>
                <a:t>Results = set intersection</a:t>
              </a:r>
            </a:p>
          </p:txBody>
        </p:sp>
        <p:sp>
          <p:nvSpPr>
            <p:cNvPr id="24" name="TextBox 23"/>
            <p:cNvSpPr txBox="1"/>
            <p:nvPr/>
          </p:nvSpPr>
          <p:spPr>
            <a:xfrm>
              <a:off x="8105354" y="5358229"/>
              <a:ext cx="909305" cy="914103"/>
            </a:xfrm>
            <a:prstGeom prst="rect">
              <a:avLst/>
            </a:prstGeom>
            <a:noFill/>
          </p:spPr>
          <p:txBody>
            <a:bodyPr wrap="square" rtlCol="0">
              <a:spAutoFit/>
            </a:bodyPr>
            <a:lstStyle/>
            <a:p>
              <a:r>
                <a:rPr lang="en-US" sz="1000" b="0" dirty="0"/>
                <a:t>Only operation in the local memory</a:t>
              </a:r>
            </a:p>
          </p:txBody>
        </p:sp>
        <p:cxnSp>
          <p:nvCxnSpPr>
            <p:cNvPr id="25" name="Straight Arrow Connector 24"/>
            <p:cNvCxnSpPr>
              <a:stCxn id="23" idx="3"/>
              <a:endCxn id="24" idx="1"/>
            </p:cNvCxnSpPr>
            <p:nvPr/>
          </p:nvCxnSpPr>
          <p:spPr bwMode="auto">
            <a:xfrm>
              <a:off x="7880587" y="5813211"/>
              <a:ext cx="224767" cy="2069"/>
            </a:xfrm>
            <a:prstGeom prst="straightConnector1">
              <a:avLst/>
            </a:prstGeom>
            <a:noFill/>
            <a:ln w="12700" cap="flat" cmpd="sng" algn="ctr">
              <a:solidFill>
                <a:schemeClr val="tx1"/>
              </a:solidFill>
              <a:prstDash val="solid"/>
              <a:round/>
              <a:headEnd type="none" w="sm" len="sm"/>
              <a:tailEnd type="arrow"/>
            </a:ln>
            <a:effectLst/>
          </p:spPr>
        </p:cxnSp>
      </p:grpSp>
      <p:sp>
        <p:nvSpPr>
          <p:cNvPr id="26" name="Rectangle 25"/>
          <p:cNvSpPr/>
          <p:nvPr/>
        </p:nvSpPr>
        <p:spPr>
          <a:xfrm>
            <a:off x="5628688" y="6570797"/>
            <a:ext cx="4572000" cy="276999"/>
          </a:xfrm>
          <a:prstGeom prst="rect">
            <a:avLst/>
          </a:prstGeom>
        </p:spPr>
        <p:txBody>
          <a:bodyPr>
            <a:spAutoFit/>
          </a:bodyPr>
          <a:lstStyle/>
          <a:p>
            <a:r>
              <a:rPr lang="en-US" dirty="0">
                <a:solidFill>
                  <a:schemeClr val="bg1">
                    <a:lumMod val="65000"/>
                  </a:schemeClr>
                </a:solidFill>
              </a:rPr>
              <a:t>[</a:t>
            </a:r>
            <a:r>
              <a:rPr lang="en-US" dirty="0" err="1">
                <a:solidFill>
                  <a:schemeClr val="bg1">
                    <a:lumMod val="65000"/>
                  </a:schemeClr>
                </a:solidFill>
              </a:rPr>
              <a:t>Gursoy</a:t>
            </a:r>
            <a:r>
              <a:rPr lang="en-US" dirty="0">
                <a:solidFill>
                  <a:schemeClr val="bg1">
                    <a:lumMod val="65000"/>
                  </a:schemeClr>
                </a:solidFill>
              </a:rPr>
              <a:t> et al, BMC Med. Gen. (in press)]</a:t>
            </a:r>
          </a:p>
        </p:txBody>
      </p:sp>
    </p:spTree>
    <p:extLst>
      <p:ext uri="{BB962C8B-B14F-4D97-AF65-F5344CB8AC3E}">
        <p14:creationId xmlns:p14="http://schemas.microsoft.com/office/powerpoint/2010/main" val="2040804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833" y="0"/>
            <a:ext cx="7772400" cy="752636"/>
          </a:xfrm>
        </p:spPr>
        <p:txBody>
          <a:bodyPr/>
          <a:lstStyle/>
          <a:p>
            <a:r>
              <a:rPr lang="en-US" dirty="0"/>
              <a:t>Reasonable time/space efficiency</a:t>
            </a:r>
          </a:p>
        </p:txBody>
      </p:sp>
      <p:sp>
        <p:nvSpPr>
          <p:cNvPr id="3" name="Slide Number Placeholder 2"/>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37</a:t>
            </a:fld>
            <a:endParaRPr lang="en-US">
              <a:solidFill>
                <a:prstClr val="black">
                  <a:tint val="75000"/>
                </a:prstClr>
              </a:solidFill>
              <a:latin typeface="Calibri"/>
            </a:endParaRPr>
          </a:p>
        </p:txBody>
      </p:sp>
      <p:pic>
        <p:nvPicPr>
          <p:cNvPr id="4" name="Picture 3" descr="Screen Shot 2019-05-04 at 4.15.54 PM.png"/>
          <p:cNvPicPr>
            <a:picLocks noChangeAspect="1"/>
          </p:cNvPicPr>
          <p:nvPr/>
        </p:nvPicPr>
        <p:blipFill rotWithShape="1">
          <a:blip r:embed="rId2">
            <a:extLst>
              <a:ext uri="{28A0092B-C50C-407E-A947-70E740481C1C}">
                <a14:useLocalDpi xmlns:a14="http://schemas.microsoft.com/office/drawing/2010/main" val="0"/>
              </a:ext>
            </a:extLst>
          </a:blip>
          <a:srcRect l="1" t="1543" r="1375"/>
          <a:stretch/>
        </p:blipFill>
        <p:spPr>
          <a:xfrm>
            <a:off x="216186" y="1019256"/>
            <a:ext cx="4655248" cy="5831247"/>
          </a:xfrm>
          <a:prstGeom prst="rect">
            <a:avLst/>
          </a:prstGeom>
        </p:spPr>
      </p:pic>
      <p:pic>
        <p:nvPicPr>
          <p:cNvPr id="5" name="Picture 4" descr="Screen Shot 2019-05-04 at 4.17.14 PM.png"/>
          <p:cNvPicPr>
            <a:picLocks noChangeAspect="1"/>
          </p:cNvPicPr>
          <p:nvPr/>
        </p:nvPicPr>
        <p:blipFill rotWithShape="1">
          <a:blip r:embed="rId3">
            <a:extLst>
              <a:ext uri="{28A0092B-C50C-407E-A947-70E740481C1C}">
                <a14:useLocalDpi xmlns:a14="http://schemas.microsoft.com/office/drawing/2010/main" val="0"/>
              </a:ext>
            </a:extLst>
          </a:blip>
          <a:srcRect t="2337"/>
          <a:stretch/>
        </p:blipFill>
        <p:spPr>
          <a:xfrm>
            <a:off x="5278925" y="1016631"/>
            <a:ext cx="3579233" cy="5833872"/>
          </a:xfrm>
          <a:prstGeom prst="rect">
            <a:avLst/>
          </a:prstGeom>
        </p:spPr>
      </p:pic>
      <p:sp>
        <p:nvSpPr>
          <p:cNvPr id="6" name="Rectangle 5"/>
          <p:cNvSpPr/>
          <p:nvPr/>
        </p:nvSpPr>
        <p:spPr>
          <a:xfrm>
            <a:off x="5362559" y="6527451"/>
            <a:ext cx="634941" cy="32305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376493" y="6812281"/>
            <a:ext cx="1481665" cy="457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278925" y="1019256"/>
            <a:ext cx="944498" cy="13369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16186" y="1016631"/>
            <a:ext cx="949176" cy="13631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994204" y="734351"/>
            <a:ext cx="1017827" cy="369332"/>
          </a:xfrm>
          <a:prstGeom prst="rect">
            <a:avLst/>
          </a:prstGeom>
          <a:noFill/>
        </p:spPr>
        <p:txBody>
          <a:bodyPr wrap="none" rtlCol="0">
            <a:spAutoFit/>
          </a:bodyPr>
          <a:lstStyle/>
          <a:p>
            <a:r>
              <a:rPr lang="en-US" dirty="0"/>
              <a:t>insertion</a:t>
            </a:r>
          </a:p>
        </p:txBody>
      </p:sp>
      <p:sp>
        <p:nvSpPr>
          <p:cNvPr id="11" name="TextBox 10"/>
          <p:cNvSpPr txBox="1"/>
          <p:nvPr/>
        </p:nvSpPr>
        <p:spPr>
          <a:xfrm>
            <a:off x="6598288" y="720983"/>
            <a:ext cx="727032" cy="369332"/>
          </a:xfrm>
          <a:prstGeom prst="rect">
            <a:avLst/>
          </a:prstGeom>
          <a:noFill/>
        </p:spPr>
        <p:txBody>
          <a:bodyPr wrap="none" rtlCol="0">
            <a:spAutoFit/>
          </a:bodyPr>
          <a:lstStyle/>
          <a:p>
            <a:r>
              <a:rPr lang="en-US" dirty="0"/>
              <a:t>query</a:t>
            </a:r>
          </a:p>
        </p:txBody>
      </p:sp>
      <p:sp>
        <p:nvSpPr>
          <p:cNvPr id="12" name="Rectangle 11"/>
          <p:cNvSpPr/>
          <p:nvPr/>
        </p:nvSpPr>
        <p:spPr>
          <a:xfrm rot="16200000">
            <a:off x="6719501" y="946289"/>
            <a:ext cx="4572000" cy="276999"/>
          </a:xfrm>
          <a:prstGeom prst="rect">
            <a:avLst/>
          </a:prstGeom>
        </p:spPr>
        <p:txBody>
          <a:bodyPr>
            <a:spAutoFit/>
          </a:bodyPr>
          <a:lstStyle/>
          <a:p>
            <a:r>
              <a:rPr lang="en-US" dirty="0">
                <a:solidFill>
                  <a:schemeClr val="bg1">
                    <a:lumMod val="65000"/>
                  </a:schemeClr>
                </a:solidFill>
              </a:rPr>
              <a:t>[</a:t>
            </a:r>
            <a:r>
              <a:rPr lang="en-US" dirty="0" err="1">
                <a:solidFill>
                  <a:schemeClr val="bg1">
                    <a:lumMod val="65000"/>
                  </a:schemeClr>
                </a:solidFill>
              </a:rPr>
              <a:t>Gursoy</a:t>
            </a:r>
            <a:r>
              <a:rPr lang="en-US" dirty="0">
                <a:solidFill>
                  <a:schemeClr val="bg1">
                    <a:lumMod val="65000"/>
                  </a:schemeClr>
                </a:solidFill>
              </a:rPr>
              <a:t> et al, BMC Med. Gen. (in press)]</a:t>
            </a:r>
          </a:p>
        </p:txBody>
      </p:sp>
    </p:spTree>
    <p:extLst>
      <p:ext uri="{BB962C8B-B14F-4D97-AF65-F5344CB8AC3E}">
        <p14:creationId xmlns:p14="http://schemas.microsoft.com/office/powerpoint/2010/main" val="192909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b="0" dirty="0">
                <a:solidFill>
                  <a:schemeClr val="tx1">
                    <a:lumMod val="65000"/>
                    <a:lumOff val="35000"/>
                  </a:schemeClr>
                </a:solidFill>
              </a:rPr>
              <a:t>Quantification of sensitive information leakage from functional</a:t>
            </a:r>
            <a:br>
              <a:rPr lang="en-US" sz="1000" dirty="0">
                <a:solidFill>
                  <a:schemeClr val="tx1">
                    <a:lumMod val="65000"/>
                    <a:lumOff val="35000"/>
                  </a:schemeClr>
                </a:solidFill>
              </a:rPr>
            </a:br>
            <a:r>
              <a:rPr lang="en-US" sz="1400" b="0" dirty="0">
                <a:solidFill>
                  <a:schemeClr val="tx1">
                    <a:lumMod val="65000"/>
                    <a:lumOff val="35000"/>
                  </a:schemeClr>
                </a:solidFill>
              </a:rPr>
              <a:t>genomics data: Obvious v subtle leakages &amp; practical file formats for addressing this</a:t>
            </a:r>
            <a:br>
              <a:rPr lang="en-US" sz="1000" dirty="0">
                <a:solidFill>
                  <a:schemeClr val="tx1">
                    <a:lumMod val="65000"/>
                    <a:lumOff val="35000"/>
                  </a:schemeClr>
                </a:solidFill>
              </a:rPr>
            </a:br>
            <a:endParaRPr lang="en-US" sz="500" dirty="0">
              <a:solidFill>
                <a:schemeClr val="tx1">
                  <a:lumMod val="65000"/>
                  <a:lumOff val="3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718391"/>
            <a:ext cx="4860924" cy="6116638"/>
          </a:xfrm>
        </p:spPr>
        <p:txBody>
          <a:bodyPr/>
          <a:lstStyle/>
          <a:p>
            <a:r>
              <a:rPr lang="en-US" altLang="en-US" sz="2200" dirty="0">
                <a:solidFill>
                  <a:schemeClr val="tx1">
                    <a:lumMod val="65000"/>
                    <a:lumOff val="35000"/>
                  </a:schemeClr>
                </a:solidFill>
                <a:ea typeface="ＭＳ Ｐゴシック" charset="-128"/>
              </a:rPr>
              <a:t>Intro. to Genomic Privacy</a:t>
            </a:r>
            <a:r>
              <a:rPr lang="en-US" altLang="en-US" sz="2400" dirty="0">
                <a:solidFill>
                  <a:schemeClr val="tx1">
                    <a:lumMod val="65000"/>
                    <a:lumOff val="35000"/>
                  </a:schemeClr>
                </a:solidFill>
                <a:ea typeface="ＭＳ Ｐゴシック" charset="-128"/>
              </a:rPr>
              <a:t> </a:t>
            </a:r>
          </a:p>
          <a:p>
            <a:pPr lvl="1"/>
            <a:r>
              <a:rPr lang="en-US" altLang="en-US" sz="2000" dirty="0">
                <a:solidFill>
                  <a:schemeClr val="tx1">
                    <a:lumMod val="65000"/>
                    <a:lumOff val="3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65000"/>
                    <a:lumOff val="3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65000"/>
                    <a:lumOff val="35000"/>
                  </a:schemeClr>
                </a:solidFill>
                <a:ea typeface="ＭＳ Ｐゴシック" charset="-128"/>
              </a:rPr>
              <a:t>Privacy &amp; </a:t>
            </a:r>
            <a:br>
              <a:rPr lang="en-US" altLang="en-US" sz="2200" dirty="0">
                <a:solidFill>
                  <a:schemeClr val="tx1">
                    <a:lumMod val="65000"/>
                    <a:lumOff val="35000"/>
                  </a:schemeClr>
                </a:solidFill>
                <a:ea typeface="ＭＳ Ｐゴシック" charset="-128"/>
              </a:rPr>
            </a:br>
            <a:r>
              <a:rPr lang="en-US" altLang="en-US" sz="2200" dirty="0">
                <a:solidFill>
                  <a:schemeClr val="tx1">
                    <a:lumMod val="65000"/>
                    <a:lumOff val="35000"/>
                  </a:schemeClr>
                </a:solidFill>
                <a:ea typeface="ＭＳ Ｐゴシック" charset="-128"/>
              </a:rPr>
              <a:t>Functional Genomics Data </a:t>
            </a:r>
          </a:p>
          <a:p>
            <a:pPr lvl="1"/>
            <a:r>
              <a:rPr lang="en-US" altLang="en-US" sz="2000" b="1" u="sng" dirty="0">
                <a:solidFill>
                  <a:srgbClr val="FFC000"/>
                </a:solidFill>
                <a:ea typeface="ＭＳ Ｐゴシック" charset="-128"/>
                <a:cs typeface="ＭＳ Ｐゴシック" charset="-128"/>
              </a:rPr>
              <a:t>2-sided nature</a:t>
            </a:r>
            <a:r>
              <a:rPr lang="en-US" altLang="en-US" sz="2000" dirty="0">
                <a:solidFill>
                  <a:schemeClr val="tx1">
                    <a:lumMod val="65000"/>
                    <a:lumOff val="35000"/>
                  </a:schemeClr>
                </a:solidFill>
                <a:ea typeface="ＭＳ Ｐゴシック" charset="-128"/>
                <a:cs typeface="ＭＳ Ｐゴシック" charset="-128"/>
              </a:rPr>
              <a:t> of this data presents particularly tricky privacy issues</a:t>
            </a:r>
          </a:p>
          <a:p>
            <a:pPr lvl="1"/>
            <a:r>
              <a:rPr lang="en-US" altLang="en-US" sz="2000" dirty="0">
                <a:solidFill>
                  <a:schemeClr val="tx1">
                    <a:lumMod val="65000"/>
                    <a:lumOff val="3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65000"/>
                    <a:lumOff val="35000"/>
                  </a:schemeClr>
                </a:solidFill>
                <a:ea typeface="ＭＳ Ｐゴシック" charset="-128"/>
                <a:cs typeface="ＭＳ Ｐゴシック" charset="-128"/>
              </a:rPr>
              <a:t>, from obvious to subtle</a:t>
            </a:r>
          </a:p>
          <a:p>
            <a:r>
              <a:rPr lang="en-US" altLang="en-US" sz="2200" dirty="0">
                <a:solidFill>
                  <a:schemeClr val="tx1">
                    <a:lumMod val="65000"/>
                    <a:lumOff val="35000"/>
                  </a:schemeClr>
                </a:solidFill>
                <a:ea typeface="ＭＳ Ｐゴシック" charset="-128"/>
              </a:rPr>
              <a:t>Subtle Leakage #1: </a:t>
            </a:r>
            <a:r>
              <a:rPr lang="en-US" altLang="en-US" sz="2200" b="1" u="sng" dirty="0" err="1">
                <a:solidFill>
                  <a:srgbClr val="FFC000"/>
                </a:solidFill>
                <a:ea typeface="ＭＳ Ｐゴシック" charset="-128"/>
              </a:rPr>
              <a:t>eQTLs</a:t>
            </a:r>
            <a:endParaRPr lang="en-US" altLang="en-US" sz="2200" b="1" u="sng" dirty="0">
              <a:solidFill>
                <a:srgbClr val="FFC000"/>
              </a:solidFill>
              <a:ea typeface="ＭＳ Ｐゴシック" charset="-128"/>
            </a:endParaRPr>
          </a:p>
          <a:p>
            <a:pPr lvl="1"/>
            <a:r>
              <a:rPr lang="en-US" altLang="en-US" sz="2000" dirty="0">
                <a:solidFill>
                  <a:schemeClr val="tx1">
                    <a:lumMod val="65000"/>
                    <a:lumOff val="3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65000"/>
                    <a:lumOff val="35000"/>
                  </a:schemeClr>
                </a:solidFill>
                <a:ea typeface="ＭＳ Ｐゴシック" charset="-128"/>
                <a:cs typeface="ＭＳ Ｐゴシック" charset="-128"/>
              </a:rPr>
              <a:t>Instantiating a practical linking attack w/ noisy quasi-identifiers</a:t>
            </a:r>
          </a:p>
          <a:p>
            <a:pPr lvl="1"/>
            <a:endParaRPr lang="en-US" altLang="en-US" sz="2000" dirty="0">
              <a:solidFill>
                <a:schemeClr val="tx1">
                  <a:lumMod val="65000"/>
                  <a:lumOff val="35000"/>
                </a:schemeClr>
              </a:solidFill>
              <a:ea typeface="ＭＳ Ｐゴシック" charset="-128"/>
              <a:cs typeface="ＭＳ Ｐゴシック" charset="-128"/>
            </a:endParaRPr>
          </a:p>
          <a:p>
            <a:pPr lvl="1"/>
            <a:endParaRPr lang="en-US" altLang="en-US" sz="1600" dirty="0">
              <a:solidFill>
                <a:schemeClr val="tx1">
                  <a:lumMod val="65000"/>
                  <a:lumOff val="35000"/>
                </a:schemeClr>
              </a:solidFill>
              <a:ea typeface="ＭＳ Ｐゴシック" charset="-128"/>
            </a:endParaRPr>
          </a:p>
          <a:p>
            <a:pPr lvl="1"/>
            <a:endParaRPr lang="en-US" altLang="en-US" sz="16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endParaRPr>
          </a:p>
          <a:p>
            <a:pPr lvl="1"/>
            <a:endParaRPr lang="en-US" altLang="en-US" sz="17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702628" y="718391"/>
            <a:ext cx="4425495" cy="6132512"/>
          </a:xfrm>
        </p:spPr>
        <p:txBody>
          <a:bodyPr/>
          <a:lstStyle/>
          <a:p>
            <a:r>
              <a:rPr lang="en-US" altLang="en-US" sz="2200" dirty="0">
                <a:solidFill>
                  <a:schemeClr val="tx1">
                    <a:lumMod val="65000"/>
                    <a:lumOff val="35000"/>
                  </a:schemeClr>
                </a:solidFill>
                <a:ea typeface="ＭＳ Ｐゴシック" charset="-128"/>
              </a:rPr>
              <a:t>Subtle Leakage #2: </a:t>
            </a:r>
            <a:br>
              <a:rPr lang="en-US" altLang="en-US" sz="2200" dirty="0">
                <a:solidFill>
                  <a:schemeClr val="tx1">
                    <a:lumMod val="65000"/>
                    <a:lumOff val="35000"/>
                  </a:schemeClr>
                </a:solidFill>
                <a:ea typeface="ＭＳ Ｐゴシック" charset="-128"/>
              </a:rPr>
            </a:br>
            <a:r>
              <a:rPr lang="en-US" altLang="en-US" sz="2200" b="1" u="sng" dirty="0">
                <a:solidFill>
                  <a:srgbClr val="FFC000"/>
                </a:solidFill>
                <a:ea typeface="ＭＳ Ｐゴシック" charset="-128"/>
              </a:rPr>
              <a:t>Signal Profiles</a:t>
            </a:r>
          </a:p>
          <a:p>
            <a:pPr lvl="1"/>
            <a:r>
              <a:rPr lang="en-US" altLang="en-US" sz="2000" dirty="0">
                <a:solidFill>
                  <a:schemeClr val="tx1">
                    <a:lumMod val="65000"/>
                    <a:lumOff val="3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65000"/>
                    <a:lumOff val="35000"/>
                  </a:schemeClr>
                </a:solidFill>
                <a:ea typeface="ＭＳ Ｐゴシック" charset="-128"/>
                <a:cs typeface="ＭＳ Ｐゴシック" charset="-128"/>
              </a:rPr>
              <a:t>Linking attacks possible but additional complication of SV discovery in addition to genotyping</a:t>
            </a:r>
          </a:p>
          <a:p>
            <a:r>
              <a:rPr lang="en-US" altLang="en-US" sz="2200" dirty="0">
                <a:solidFill>
                  <a:schemeClr val="tx1">
                    <a:lumMod val="65000"/>
                    <a:lumOff val="35000"/>
                  </a:schemeClr>
                </a:solidFill>
                <a:ea typeface="ＭＳ Ｐゴシック" charset="-128"/>
              </a:rPr>
              <a:t>Practical solutions &amp; file formats</a:t>
            </a:r>
          </a:p>
          <a:p>
            <a:pPr lvl="1"/>
            <a:r>
              <a:rPr lang="en-US" altLang="en-US" sz="2000" dirty="0">
                <a:solidFill>
                  <a:schemeClr val="tx1">
                    <a:lumMod val="65000"/>
                    <a:lumOff val="35000"/>
                  </a:schemeClr>
                </a:solidFill>
                <a:ea typeface="ＭＳ Ｐゴシック" charset="-128"/>
              </a:rPr>
              <a:t>Using </a:t>
            </a:r>
            <a:r>
              <a:rPr lang="en-US" altLang="en-US" sz="2000" b="1" u="sng" dirty="0" err="1">
                <a:solidFill>
                  <a:srgbClr val="FFC0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65000"/>
                    <a:lumOff val="35000"/>
                  </a:schemeClr>
                </a:solidFill>
                <a:ea typeface="ＭＳ Ｐゴシック" charset="-128"/>
              </a:rPr>
              <a:t>file format to remove obvious large-scale leakage</a:t>
            </a:r>
          </a:p>
          <a:p>
            <a:pPr lvl="1"/>
            <a:r>
              <a:rPr lang="en-US" altLang="en-US" sz="2000" dirty="0">
                <a:solidFill>
                  <a:schemeClr val="tx1">
                    <a:lumMod val="65000"/>
                    <a:lumOff val="35000"/>
                  </a:schemeClr>
                </a:solidFill>
                <a:ea typeface="ＭＳ Ｐゴシック" charset="-128"/>
                <a:cs typeface="ＭＳ Ｐゴシック" charset="-128"/>
              </a:rPr>
              <a:t>Small subtle leaks combatted by restricting large-scale access. Hence, developing secure, </a:t>
            </a:r>
            <a:r>
              <a:rPr lang="en-US" altLang="en-US" sz="2000" b="1" u="sng" dirty="0" err="1">
                <a:solidFill>
                  <a:srgbClr val="FFC000"/>
                </a:solidFill>
                <a:ea typeface="ＭＳ Ｐゴシック" charset="-128"/>
                <a:cs typeface="ＭＳ Ｐゴシック" charset="-128"/>
              </a:rPr>
              <a:t>blockchain</a:t>
            </a:r>
            <a:r>
              <a:rPr lang="en-US" altLang="en-US" sz="2000" b="1" u="sng" dirty="0">
                <a:solidFill>
                  <a:srgbClr val="FFC000"/>
                </a:solidFill>
                <a:ea typeface="ＭＳ Ｐゴシック" charset="-128"/>
                <a:cs typeface="ＭＳ Ｐゴシック" charset="-128"/>
              </a:rPr>
              <a:t>-based logging</a:t>
            </a:r>
            <a:r>
              <a:rPr lang="en-US" altLang="en-US" sz="2000" b="1" dirty="0">
                <a:solidFill>
                  <a:srgbClr val="FFC000"/>
                </a:solidFill>
                <a:ea typeface="ＭＳ Ｐゴシック" charset="-128"/>
                <a:cs typeface="ＭＳ Ｐゴシック" charset="-128"/>
              </a:rPr>
              <a:t> </a:t>
            </a:r>
            <a:r>
              <a:rPr lang="en-US" altLang="en-US" sz="2000" dirty="0">
                <a:solidFill>
                  <a:schemeClr val="tx1">
                    <a:lumMod val="65000"/>
                    <a:lumOff val="35000"/>
                  </a:schemeClr>
                </a:solidFill>
                <a:ea typeface="ＭＳ Ｐゴシック" charset="-128"/>
                <a:cs typeface="ＭＳ Ｐゴシック" charset="-128"/>
              </a:rPr>
              <a:t>technology (response to the </a:t>
            </a:r>
            <a:r>
              <a:rPr lang="en-US" altLang="en-US" sz="2000" dirty="0" err="1">
                <a:solidFill>
                  <a:schemeClr val="tx1">
                    <a:lumMod val="65000"/>
                    <a:lumOff val="35000"/>
                  </a:schemeClr>
                </a:solidFill>
                <a:ea typeface="ＭＳ Ｐゴシック" charset="-128"/>
                <a:cs typeface="ＭＳ Ｐゴシック" charset="-128"/>
              </a:rPr>
              <a:t>iDash</a:t>
            </a:r>
            <a:r>
              <a:rPr lang="en-US" altLang="en-US" sz="2000" dirty="0">
                <a:solidFill>
                  <a:schemeClr val="tx1">
                    <a:lumMod val="65000"/>
                    <a:lumOff val="35000"/>
                  </a:schemeClr>
                </a:solidFill>
                <a:ea typeface="ＭＳ Ｐゴシック" charset="-128"/>
                <a:cs typeface="ＭＳ Ｐゴシック" charset="-128"/>
              </a:rPr>
              <a:t> challenge)</a:t>
            </a:r>
          </a:p>
        </p:txBody>
      </p:sp>
    </p:spTree>
    <p:extLst>
      <p:ext uri="{BB962C8B-B14F-4D97-AF65-F5344CB8AC3E}">
        <p14:creationId xmlns:p14="http://schemas.microsoft.com/office/powerpoint/2010/main" val="1007630031"/>
      </p:ext>
    </p:extLst>
  </p:cSld>
  <p:clrMapOvr>
    <a:masterClrMapping/>
  </p:clrMapOvr>
  <p:transition advTm="238108"/>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b="0" dirty="0"/>
              <a:t>Quantification of sensitive information leakage from functional</a:t>
            </a:r>
            <a:br>
              <a:rPr lang="en-US" sz="1000" dirty="0"/>
            </a:br>
            <a:r>
              <a:rPr lang="en-US" sz="1400" b="0" dirty="0"/>
              <a:t>genomics data: Obvious v subtle leakages &amp; practical file formats for addressing this</a:t>
            </a:r>
            <a:br>
              <a:rPr lang="en-US" sz="1000" dirty="0"/>
            </a:br>
            <a:endParaRPr lang="en-US" sz="500" dirty="0">
              <a:ea typeface="ＭＳ Ｐゴシック" charset="0"/>
              <a:cs typeface="ＭＳ Ｐゴシック" charset="0"/>
            </a:endParaRPr>
          </a:p>
        </p:txBody>
      </p:sp>
      <p:sp>
        <p:nvSpPr>
          <p:cNvPr id="54274" name="Content Placeholder 2"/>
          <p:cNvSpPr>
            <a:spLocks noGrp="1"/>
          </p:cNvSpPr>
          <p:nvPr>
            <p:ph sz="half" idx="1"/>
          </p:nvPr>
        </p:nvSpPr>
        <p:spPr>
          <a:xfrm>
            <a:off x="15876" y="718391"/>
            <a:ext cx="4860924" cy="6116638"/>
          </a:xfrm>
        </p:spPr>
        <p:txBody>
          <a:bodyPr/>
          <a:lstStyle/>
          <a:p>
            <a:r>
              <a:rPr lang="en-US" altLang="en-US" sz="2200" dirty="0">
                <a:ea typeface="ＭＳ Ｐゴシック" charset="-128"/>
              </a:rPr>
              <a:t>Intro. to Genomic Privacy</a:t>
            </a:r>
            <a:r>
              <a:rPr lang="en-US" altLang="en-US" sz="2400" dirty="0">
                <a:ea typeface="ＭＳ Ｐゴシック" charset="-128"/>
              </a:rPr>
              <a:t> </a:t>
            </a:r>
          </a:p>
          <a:p>
            <a:pPr lvl="1"/>
            <a:r>
              <a:rPr lang="en-US" altLang="en-US" sz="2000" dirty="0">
                <a:ea typeface="ＭＳ Ｐゴシック" charset="-128"/>
                <a:cs typeface="ＭＳ Ｐゴシック" charset="-128"/>
              </a:rPr>
              <a:t>The </a:t>
            </a:r>
            <a:r>
              <a:rPr lang="en-US" altLang="en-US" sz="2000" b="1" u="sng" dirty="0">
                <a:ea typeface="ＭＳ Ｐゴシック" charset="-128"/>
                <a:cs typeface="ＭＳ Ｐゴシック" charset="-128"/>
              </a:rPr>
              <a:t>dilemma</a:t>
            </a:r>
            <a:r>
              <a:rPr lang="en-US" altLang="en-US" sz="2000" dirty="0">
                <a:ea typeface="ＭＳ Ｐゴシック" charset="-128"/>
                <a:cs typeface="ＭＳ Ｐゴシック" charset="-128"/>
              </a:rPr>
              <a:t>: The genome as fundamental, inherited info that’s very private v. need for large-scale sharing &amp; mining for med. research</a:t>
            </a:r>
          </a:p>
          <a:p>
            <a:r>
              <a:rPr lang="en-US" altLang="en-US" sz="2200" dirty="0">
                <a:ea typeface="ＭＳ Ｐゴシック" charset="-128"/>
              </a:rPr>
              <a:t>Privacy &amp; </a:t>
            </a:r>
            <a:br>
              <a:rPr lang="en-US" altLang="en-US" sz="2200" dirty="0">
                <a:ea typeface="ＭＳ Ｐゴシック" charset="-128"/>
              </a:rPr>
            </a:br>
            <a:r>
              <a:rPr lang="en-US" altLang="en-US" sz="2200" dirty="0">
                <a:ea typeface="ＭＳ Ｐゴシック" charset="-128"/>
              </a:rPr>
              <a:t>Functional Genomics Data </a:t>
            </a:r>
          </a:p>
          <a:p>
            <a:pPr lvl="1"/>
            <a:r>
              <a:rPr lang="en-US" altLang="en-US" sz="2000" b="1" u="sng" dirty="0">
                <a:ea typeface="ＭＳ Ｐゴシック" charset="-128"/>
                <a:cs typeface="ＭＳ Ｐゴシック" charset="-128"/>
              </a:rPr>
              <a:t>2-sided nature</a:t>
            </a:r>
            <a:r>
              <a:rPr lang="en-US" altLang="en-US" sz="2000" dirty="0">
                <a:ea typeface="ＭＳ Ｐゴシック" charset="-128"/>
                <a:cs typeface="ＭＳ Ｐゴシック" charset="-128"/>
              </a:rPr>
              <a:t> of this data presents particularly tricky privacy issues</a:t>
            </a:r>
          </a:p>
          <a:p>
            <a:pPr lvl="1"/>
            <a:r>
              <a:rPr lang="en-US" altLang="en-US" sz="2000" dirty="0">
                <a:ea typeface="ＭＳ Ｐゴシック" charset="-128"/>
                <a:cs typeface="ＭＳ Ｐゴシック" charset="-128"/>
              </a:rPr>
              <a:t>Overview of </a:t>
            </a:r>
            <a:r>
              <a:rPr lang="en-US" altLang="en-US" sz="2000" b="1" u="sng" dirty="0">
                <a:ea typeface="ＭＳ Ｐゴシック" charset="-128"/>
                <a:cs typeface="ＭＳ Ｐゴシック" charset="-128"/>
              </a:rPr>
              <a:t>types of the leakage</a:t>
            </a:r>
            <a:r>
              <a:rPr lang="en-US" altLang="en-US" sz="2000" dirty="0">
                <a:ea typeface="ＭＳ Ｐゴシック" charset="-128"/>
                <a:cs typeface="ＭＳ Ｐゴシック" charset="-128"/>
              </a:rPr>
              <a:t>, from obvious to subtle</a:t>
            </a:r>
          </a:p>
          <a:p>
            <a:r>
              <a:rPr lang="en-US" altLang="en-US" sz="2200" dirty="0">
                <a:ea typeface="ＭＳ Ｐゴシック" charset="-128"/>
              </a:rPr>
              <a:t>Subtle Leakage #1: </a:t>
            </a:r>
            <a:r>
              <a:rPr lang="en-US" altLang="en-US" sz="2200" b="1" u="sng" dirty="0" err="1">
                <a:ea typeface="ＭＳ Ｐゴシック" charset="-128"/>
              </a:rPr>
              <a:t>eQTLs</a:t>
            </a:r>
            <a:endParaRPr lang="en-US" altLang="en-US" sz="2200" b="1" u="sng" dirty="0">
              <a:ea typeface="ＭＳ Ｐゴシック" charset="-128"/>
            </a:endParaRPr>
          </a:p>
          <a:p>
            <a:pPr lvl="1"/>
            <a:r>
              <a:rPr lang="en-US" altLang="en-US" sz="2000" dirty="0">
                <a:ea typeface="ＭＳ Ｐゴシック" charset="-128"/>
                <a:cs typeface="ＭＳ Ｐゴシック" charset="-128"/>
              </a:rPr>
              <a:t>Quantifying &amp; removing further variant info from expression levels w/ ICI &amp; predictability. </a:t>
            </a:r>
          </a:p>
          <a:p>
            <a:pPr lvl="1"/>
            <a:r>
              <a:rPr lang="en-US" altLang="en-US" sz="2000" dirty="0">
                <a:ea typeface="ＭＳ Ｐゴシック" charset="-128"/>
                <a:cs typeface="ＭＳ Ｐゴシック" charset="-128"/>
              </a:rPr>
              <a:t>Instantiating a practical linking attack w/ noisy quasi-identifiers</a:t>
            </a:r>
          </a:p>
          <a:p>
            <a:pPr lvl="1"/>
            <a:endParaRPr lang="en-US" altLang="en-US" sz="2000" dirty="0">
              <a:ea typeface="ＭＳ Ｐゴシック" charset="-128"/>
              <a:cs typeface="ＭＳ Ｐゴシック" charset="-128"/>
            </a:endParaRPr>
          </a:p>
          <a:p>
            <a:pPr lvl="1"/>
            <a:endParaRPr lang="en-US" altLang="en-US" sz="1600" dirty="0">
              <a:ea typeface="ＭＳ Ｐゴシック" charset="-128"/>
            </a:endParaRPr>
          </a:p>
          <a:p>
            <a:pPr lvl="1"/>
            <a:endParaRPr lang="en-US" altLang="en-US" sz="1600" dirty="0">
              <a:ea typeface="ＭＳ Ｐゴシック" charset="-128"/>
            </a:endParaRPr>
          </a:p>
          <a:p>
            <a:endParaRPr lang="en-US" altLang="en-US" sz="1700" dirty="0">
              <a:ea typeface="ＭＳ Ｐゴシック" charset="-128"/>
            </a:endParaRPr>
          </a:p>
          <a:p>
            <a:pPr lvl="1"/>
            <a:endParaRPr lang="en-US" altLang="en-US" sz="1700" dirty="0">
              <a:ea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
        <p:nvSpPr>
          <p:cNvPr id="54275" name="Content Placeholder 3"/>
          <p:cNvSpPr>
            <a:spLocks noGrp="1"/>
          </p:cNvSpPr>
          <p:nvPr>
            <p:ph sz="half" idx="2"/>
          </p:nvPr>
        </p:nvSpPr>
        <p:spPr>
          <a:xfrm>
            <a:off x="4702628" y="718391"/>
            <a:ext cx="4425495" cy="6132512"/>
          </a:xfrm>
        </p:spPr>
        <p:txBody>
          <a:bodyPr/>
          <a:lstStyle/>
          <a:p>
            <a:r>
              <a:rPr lang="en-US" altLang="en-US" sz="2200" dirty="0">
                <a:ea typeface="ＭＳ Ｐゴシック" charset="-128"/>
              </a:rPr>
              <a:t>Subtle Leakage #2: </a:t>
            </a:r>
            <a:br>
              <a:rPr lang="en-US" altLang="en-US" sz="2200" dirty="0">
                <a:ea typeface="ＭＳ Ｐゴシック" charset="-128"/>
              </a:rPr>
            </a:br>
            <a:r>
              <a:rPr lang="en-US" altLang="en-US" sz="2200" b="1" u="sng" dirty="0">
                <a:ea typeface="ＭＳ Ｐゴシック" charset="-128"/>
              </a:rPr>
              <a:t>Signal Profiles</a:t>
            </a:r>
          </a:p>
          <a:p>
            <a:pPr lvl="1"/>
            <a:r>
              <a:rPr lang="en-US" altLang="en-US" sz="2000" dirty="0">
                <a:ea typeface="ＭＳ Ｐゴシック" charset="-128"/>
                <a:cs typeface="ＭＳ Ｐゴシック" charset="-128"/>
              </a:rPr>
              <a:t>Manifest appreciable leakage from large &amp; small deletions. </a:t>
            </a:r>
          </a:p>
          <a:p>
            <a:pPr lvl="1"/>
            <a:r>
              <a:rPr lang="en-US" altLang="en-US" sz="2000" dirty="0">
                <a:ea typeface="ＭＳ Ｐゴシック" charset="-128"/>
                <a:cs typeface="ＭＳ Ｐゴシック" charset="-128"/>
              </a:rPr>
              <a:t>Linking attacks possible but additional complication of SV discovery in addition to genotyping</a:t>
            </a:r>
          </a:p>
          <a:p>
            <a:r>
              <a:rPr lang="en-US" altLang="en-US" sz="2200" dirty="0">
                <a:ea typeface="ＭＳ Ｐゴシック" charset="-128"/>
              </a:rPr>
              <a:t>Practical solutions &amp; file formats</a:t>
            </a:r>
          </a:p>
          <a:p>
            <a:pPr lvl="1"/>
            <a:r>
              <a:rPr lang="en-US" altLang="en-US" sz="2000" dirty="0">
                <a:ea typeface="ＭＳ Ｐゴシック" charset="-128"/>
              </a:rPr>
              <a:t>Using </a:t>
            </a:r>
            <a:r>
              <a:rPr lang="en-US" altLang="en-US" sz="2000" b="1" u="sng" dirty="0" err="1">
                <a:ea typeface="ＭＳ Ｐゴシック" charset="-128"/>
              </a:rPr>
              <a:t>pBAM</a:t>
            </a:r>
            <a:r>
              <a:rPr lang="en-US" altLang="en-US" sz="2000" dirty="0">
                <a:ea typeface="ＭＳ Ｐゴシック" charset="-128"/>
              </a:rPr>
              <a:t> file format to remove obvious large-scale leakage</a:t>
            </a:r>
          </a:p>
          <a:p>
            <a:pPr lvl="1"/>
            <a:r>
              <a:rPr lang="en-US" altLang="en-US" sz="2000" dirty="0">
                <a:ea typeface="ＭＳ Ｐゴシック" charset="-128"/>
                <a:cs typeface="ＭＳ Ｐゴシック" charset="-128"/>
              </a:rPr>
              <a:t>Small subtle leaks combatted by restricting large-scale access. Hence, developing secure, </a:t>
            </a:r>
            <a:r>
              <a:rPr lang="en-US" altLang="en-US" sz="2000" b="1" u="sng" dirty="0" err="1">
                <a:ea typeface="ＭＳ Ｐゴシック" charset="-128"/>
                <a:cs typeface="ＭＳ Ｐゴシック" charset="-128"/>
              </a:rPr>
              <a:t>blockchain</a:t>
            </a:r>
            <a:r>
              <a:rPr lang="en-US" altLang="en-US" sz="2000" b="1" u="sng" dirty="0">
                <a:ea typeface="ＭＳ Ｐゴシック" charset="-128"/>
                <a:cs typeface="ＭＳ Ｐゴシック" charset="-128"/>
              </a:rPr>
              <a:t>-based logging</a:t>
            </a:r>
            <a:r>
              <a:rPr lang="en-US" altLang="en-US" sz="2000" b="1" dirty="0">
                <a:ea typeface="ＭＳ Ｐゴシック" charset="-128"/>
                <a:cs typeface="ＭＳ Ｐゴシック" charset="-128"/>
              </a:rPr>
              <a:t> </a:t>
            </a:r>
            <a:r>
              <a:rPr lang="en-US" altLang="en-US" sz="2000" dirty="0">
                <a:ea typeface="ＭＳ Ｐゴシック" charset="-128"/>
                <a:cs typeface="ＭＳ Ｐゴシック" charset="-128"/>
              </a:rPr>
              <a:t>technology (response to the </a:t>
            </a:r>
            <a:r>
              <a:rPr lang="en-US" altLang="en-US" sz="2000" dirty="0" err="1">
                <a:ea typeface="ＭＳ Ｐゴシック" charset="-128"/>
                <a:cs typeface="ＭＳ Ｐゴシック" charset="-128"/>
              </a:rPr>
              <a:t>iDash</a:t>
            </a:r>
            <a:r>
              <a:rPr lang="en-US" altLang="en-US" sz="2000" dirty="0">
                <a:ea typeface="ＭＳ Ｐゴシック" charset="-128"/>
                <a:cs typeface="ＭＳ Ｐゴシック" charset="-128"/>
              </a:rPr>
              <a:t> challenge)</a:t>
            </a:r>
          </a:p>
        </p:txBody>
      </p:sp>
    </p:spTree>
    <p:extLst>
      <p:ext uri="{BB962C8B-B14F-4D97-AF65-F5344CB8AC3E}">
        <p14:creationId xmlns:p14="http://schemas.microsoft.com/office/powerpoint/2010/main" val="2082475923"/>
      </p:ext>
    </p:extLst>
  </p:cSld>
  <p:clrMapOvr>
    <a:masterClrMapping/>
  </p:clrMapOvr>
  <p:transition advTm="238108"/>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8B4272E9-421C-864F-B471-8CC85523C27F}"/>
              </a:ext>
            </a:extLst>
          </p:cNvPr>
          <p:cNvSpPr>
            <a:spLocks noGrp="1" noChangeArrowheads="1"/>
          </p:cNvSpPr>
          <p:nvPr>
            <p:ph type="title"/>
          </p:nvPr>
        </p:nvSpPr>
        <p:spPr>
          <a:xfrm>
            <a:off x="685800" y="236538"/>
            <a:ext cx="7772400" cy="1143000"/>
          </a:xfrm>
        </p:spPr>
        <p:txBody>
          <a:bodyPr/>
          <a:lstStyle/>
          <a:p>
            <a:r>
              <a:rPr lang="en-US" altLang="en-US">
                <a:ea typeface="ＭＳ Ｐゴシック" panose="020B0600070205080204" pitchFamily="34" charset="-128"/>
              </a:rPr>
              <a:t>Current Social &amp; Technical Solutions: </a:t>
            </a:r>
            <a:br>
              <a:rPr lang="en-US" altLang="en-US">
                <a:ea typeface="ＭＳ Ｐゴシック" panose="020B0600070205080204" pitchFamily="34" charset="-128"/>
              </a:rPr>
            </a:br>
            <a:r>
              <a:rPr lang="en-US" altLang="en-US">
                <a:ea typeface="ＭＳ Ｐゴシック" panose="020B0600070205080204" pitchFamily="34" charset="-128"/>
              </a:rPr>
              <a:t>The quandary where are now</a:t>
            </a:r>
          </a:p>
        </p:txBody>
      </p:sp>
      <p:sp>
        <p:nvSpPr>
          <p:cNvPr id="68610" name="Content Placeholder 2">
            <a:extLst>
              <a:ext uri="{FF2B5EF4-FFF2-40B4-BE49-F238E27FC236}">
                <a16:creationId xmlns:a16="http://schemas.microsoft.com/office/drawing/2014/main" id="{9C942E03-6792-B34A-B3EC-2AF9A76CFE0E}"/>
              </a:ext>
            </a:extLst>
          </p:cNvPr>
          <p:cNvSpPr>
            <a:spLocks noGrp="1" noChangeArrowheads="1"/>
          </p:cNvSpPr>
          <p:nvPr>
            <p:ph sz="half" idx="1"/>
          </p:nvPr>
        </p:nvSpPr>
        <p:spPr>
          <a:xfrm>
            <a:off x="627063" y="1531938"/>
            <a:ext cx="4427537" cy="4638675"/>
          </a:xfrm>
        </p:spPr>
        <p:txBody>
          <a:bodyPr/>
          <a:lstStyle/>
          <a:p>
            <a:pPr>
              <a:defRPr/>
            </a:pPr>
            <a:r>
              <a:rPr lang="en-US" altLang="en-US" sz="1600" b="1" dirty="0">
                <a:solidFill>
                  <a:srgbClr val="FF0000"/>
                </a:solidFill>
                <a:ea typeface="ＭＳ Ｐゴシック" panose="020B0600070205080204" pitchFamily="34" charset="-128"/>
              </a:rPr>
              <a:t>Closed Data</a:t>
            </a:r>
            <a:r>
              <a:rPr lang="en-US" altLang="en-US" sz="1600" dirty="0">
                <a:ea typeface="ＭＳ Ｐゴシック" panose="020B0600070205080204" pitchFamily="34" charset="-128"/>
              </a:rPr>
              <a:t> Approach</a:t>
            </a:r>
          </a:p>
          <a:p>
            <a:pPr lvl="1">
              <a:defRPr/>
            </a:pPr>
            <a:r>
              <a:rPr lang="en-US" altLang="en-US" sz="1600" dirty="0">
                <a:ea typeface="ＭＳ Ｐゴシック" panose="020B0600070205080204" pitchFamily="34" charset="-128"/>
              </a:rPr>
              <a:t>Consents</a:t>
            </a:r>
          </a:p>
          <a:p>
            <a:pPr lvl="1">
              <a:defRPr/>
            </a:pPr>
            <a:r>
              <a:rPr lang="en-US" altLang="en-US" sz="1600" dirty="0">
                <a:ea typeface="ＭＳ Ｐゴシック" panose="020B0600070205080204" pitchFamily="34" charset="-128"/>
              </a:rPr>
              <a:t>“Protected” distribution via </a:t>
            </a:r>
            <a:r>
              <a:rPr lang="en-US" altLang="en-US" sz="1600" dirty="0" err="1">
                <a:ea typeface="ＭＳ Ｐゴシック" panose="020B0600070205080204" pitchFamily="34" charset="-128"/>
              </a:rPr>
              <a:t>dbGAP</a:t>
            </a:r>
            <a:endParaRPr lang="en-US" altLang="en-US" sz="1600" dirty="0">
              <a:ea typeface="ＭＳ Ｐゴシック" panose="020B0600070205080204" pitchFamily="34" charset="-128"/>
            </a:endParaRPr>
          </a:p>
          <a:p>
            <a:pPr lvl="1">
              <a:defRPr/>
            </a:pPr>
            <a:r>
              <a:rPr lang="en-US" altLang="en-US" sz="1600" dirty="0">
                <a:ea typeface="ＭＳ Ｐゴシック" panose="020B0600070205080204" pitchFamily="34" charset="-128"/>
              </a:rPr>
              <a:t>Local computes on secure computer</a:t>
            </a:r>
          </a:p>
          <a:p>
            <a:pPr>
              <a:defRPr/>
            </a:pPr>
            <a:r>
              <a:rPr lang="en-US" altLang="en-US" sz="1600" dirty="0">
                <a:ea typeface="ＭＳ Ｐゴシック" panose="020B0600070205080204" pitchFamily="34" charset="-128"/>
              </a:rPr>
              <a:t>Issues with Closed Data</a:t>
            </a:r>
          </a:p>
          <a:p>
            <a:pPr lvl="1">
              <a:defRPr/>
            </a:pPr>
            <a:r>
              <a:rPr lang="en-US" altLang="en-US" sz="1600" dirty="0">
                <a:ea typeface="ＭＳ Ｐゴシック" panose="020B0600070205080204" pitchFamily="34" charset="-128"/>
              </a:rPr>
              <a:t>Non-uniformity of consents &amp; paperwork</a:t>
            </a:r>
          </a:p>
          <a:p>
            <a:pPr lvl="2">
              <a:defRPr/>
            </a:pPr>
            <a:r>
              <a:rPr lang="en-US" altLang="en-US" sz="1600" dirty="0">
                <a:ea typeface="ＭＳ Ｐゴシック" panose="020B0600070205080204" pitchFamily="34" charset="-128"/>
              </a:rPr>
              <a:t>Different, confusing int’l norms</a:t>
            </a:r>
          </a:p>
          <a:p>
            <a:pPr lvl="1">
              <a:defRPr/>
            </a:pPr>
            <a:r>
              <a:rPr lang="en-US" altLang="en-US" sz="1600" dirty="0">
                <a:ea typeface="ＭＳ Ｐゴシック" panose="020B0600070205080204" pitchFamily="34" charset="-128"/>
              </a:rPr>
              <a:t>Computer security is burdensome</a:t>
            </a:r>
          </a:p>
          <a:p>
            <a:pPr lvl="1">
              <a:defRPr/>
            </a:pPr>
            <a:r>
              <a:rPr lang="en-US" altLang="en-US" sz="1600" dirty="0">
                <a:ea typeface="ＭＳ Ｐゴシック" panose="020B0600070205080204" pitchFamily="34" charset="-128"/>
              </a:rPr>
              <a:t>Many schemes get “hacked” . </a:t>
            </a:r>
          </a:p>
          <a:p>
            <a:pPr lvl="1">
              <a:defRPr/>
            </a:pPr>
            <a:r>
              <a:rPr lang="en-US" altLang="en-US" sz="1600" b="1" dirty="0">
                <a:solidFill>
                  <a:srgbClr val="002060"/>
                </a:solidFill>
                <a:ea typeface="ＭＳ Ｐゴシック" panose="020B0600070205080204" pitchFamily="34" charset="-128"/>
              </a:rPr>
              <a:t>Tricky aspects of high-dimensional data </a:t>
            </a:r>
            <a:r>
              <a:rPr lang="en-US" altLang="en-US" sz="1600" dirty="0">
                <a:solidFill>
                  <a:srgbClr val="002060"/>
                </a:solidFill>
                <a:ea typeface="ＭＳ Ｐゴシック" panose="020B0600070205080204" pitchFamily="34" charset="-128"/>
              </a:rPr>
              <a:t>(leakage &amp; ease of creating quasi-identifiers)</a:t>
            </a:r>
          </a:p>
        </p:txBody>
      </p:sp>
      <p:sp>
        <p:nvSpPr>
          <p:cNvPr id="18435" name="Content Placeholder 1">
            <a:extLst>
              <a:ext uri="{FF2B5EF4-FFF2-40B4-BE49-F238E27FC236}">
                <a16:creationId xmlns:a16="http://schemas.microsoft.com/office/drawing/2014/main" id="{884408FD-1741-524E-B197-60E4798977F4}"/>
              </a:ext>
            </a:extLst>
          </p:cNvPr>
          <p:cNvSpPr>
            <a:spLocks noGrp="1" noChangeArrowheads="1"/>
          </p:cNvSpPr>
          <p:nvPr>
            <p:ph sz="half" idx="2"/>
          </p:nvPr>
        </p:nvSpPr>
        <p:spPr>
          <a:xfrm>
            <a:off x="627063" y="4962525"/>
            <a:ext cx="7983537" cy="4638675"/>
          </a:xfrm>
        </p:spPr>
        <p:txBody>
          <a:bodyPr/>
          <a:lstStyle/>
          <a:p>
            <a:r>
              <a:rPr lang="en-US" altLang="en-US" sz="1600" b="1" dirty="0">
                <a:solidFill>
                  <a:srgbClr val="00B050"/>
                </a:solidFill>
                <a:ea typeface="ＭＳ Ｐゴシック" panose="020B0600070205080204" pitchFamily="34" charset="-128"/>
              </a:rPr>
              <a:t>Open Data</a:t>
            </a:r>
          </a:p>
          <a:p>
            <a:pPr lvl="1"/>
            <a:r>
              <a:rPr lang="en-US" altLang="en-US" sz="1600" dirty="0">
                <a:ea typeface="ＭＳ Ｐゴシック" panose="020B0600070205080204" pitchFamily="34" charset="-128"/>
              </a:rPr>
              <a:t>Genomic "test pilots” (ala PGP)?</a:t>
            </a:r>
          </a:p>
          <a:p>
            <a:pPr lvl="2"/>
            <a:r>
              <a:rPr lang="en-US" altLang="en-US" sz="1600" dirty="0">
                <a:ea typeface="ＭＳ Ｐゴシック" panose="020B0600070205080204" pitchFamily="34" charset="-128"/>
              </a:rPr>
              <a:t>Sports stars &amp; celebrities?</a:t>
            </a:r>
          </a:p>
          <a:p>
            <a:pPr lvl="1"/>
            <a:r>
              <a:rPr lang="en-US" altLang="en-US" sz="1600" dirty="0">
                <a:ea typeface="ＭＳ Ｐゴシック" panose="020B0600070205080204" pitchFamily="34" charset="-128"/>
              </a:rPr>
              <a:t>Some public data &amp; data donation is helpful but is this a realistic solution for an unbiased sample of ~1M</a:t>
            </a:r>
          </a:p>
          <a:p>
            <a:endParaRPr lang="en-US" altLang="en-US" sz="1600" dirty="0">
              <a:ea typeface="ＭＳ Ｐゴシック" panose="020B0600070205080204" pitchFamily="34" charset="-128"/>
            </a:endParaRPr>
          </a:p>
        </p:txBody>
      </p:sp>
      <p:sp>
        <p:nvSpPr>
          <p:cNvPr id="18436" name="TextBox 1">
            <a:extLst>
              <a:ext uri="{FF2B5EF4-FFF2-40B4-BE49-F238E27FC236}">
                <a16:creationId xmlns:a16="http://schemas.microsoft.com/office/drawing/2014/main" id="{F30F7F4B-B3AC-6D48-9110-DC1EF9C8E302}"/>
              </a:ext>
            </a:extLst>
          </p:cNvPr>
          <p:cNvSpPr txBox="1">
            <a:spLocks noChangeArrowheads="1"/>
          </p:cNvSpPr>
          <p:nvPr/>
        </p:nvSpPr>
        <p:spPr bwMode="auto">
          <a:xfrm>
            <a:off x="157163" y="6500813"/>
            <a:ext cx="80724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Lucida Grande" panose="020B0600040502020204" pitchFamily="34" charset="0"/>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Lucida Grande" panose="020B06000405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7F7F7F"/>
                </a:solidFill>
                <a:effectLst/>
                <a:uLnTx/>
                <a:uFillTx/>
                <a:latin typeface="Arial" panose="020B0604020202020204" pitchFamily="34" charset="0"/>
                <a:ea typeface="ＭＳ Ｐゴシック" panose="020B0600070205080204" pitchFamily="34" charset="-128"/>
                <a:cs typeface="+mn-cs"/>
              </a:rPr>
              <a:t> [Greenbuam et al ('04), Nat. Biotech; Greenbaum &amp; Gerstein ('13), The Scientist; Photo: futurism.com]</a:t>
            </a:r>
          </a:p>
        </p:txBody>
      </p:sp>
      <p:pic>
        <p:nvPicPr>
          <p:cNvPr id="18437" name="Picture 1">
            <a:extLst>
              <a:ext uri="{FF2B5EF4-FFF2-40B4-BE49-F238E27FC236}">
                <a16:creationId xmlns:a16="http://schemas.microsoft.com/office/drawing/2014/main" id="{806E5E89-B383-5840-B2C9-2643FF4DF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600" y="1641475"/>
            <a:ext cx="3556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8092252"/>
      </p:ext>
    </p:extLst>
  </p:cSld>
  <p:clrMapOvr>
    <a:masterClrMapping/>
  </p:clrMapOvr>
  <p:transition advTm="62012"/>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628843" y="34224"/>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3" name="Group 2"/>
          <p:cNvGrpSpPr/>
          <p:nvPr/>
        </p:nvGrpSpPr>
        <p:grpSpPr>
          <a:xfrm>
            <a:off x="124692" y="0"/>
            <a:ext cx="9019308" cy="6710444"/>
            <a:chOff x="-1233050" y="1695540"/>
            <a:chExt cx="9072793" cy="6921124"/>
          </a:xfrm>
        </p:grpSpPr>
        <p:sp>
          <p:nvSpPr>
            <p:cNvPr id="558082" name="Content Placeholder 2"/>
            <p:cNvSpPr txBox="1">
              <a:spLocks/>
            </p:cNvSpPr>
            <p:nvPr/>
          </p:nvSpPr>
          <p:spPr bwMode="auto">
            <a:xfrm>
              <a:off x="4505127" y="1695540"/>
              <a:ext cx="3334616" cy="272172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r">
                <a:spcBef>
                  <a:spcPct val="20000"/>
                </a:spcBef>
              </a:pPr>
              <a:r>
                <a:rPr lang="en-US" sz="2800" dirty="0">
                  <a:solidFill>
                    <a:schemeClr val="accent2">
                      <a:lumMod val="75000"/>
                    </a:schemeClr>
                  </a:solidFill>
                </a:rPr>
                <a:t>Ack</a:t>
              </a:r>
              <a:r>
                <a:rPr lang="en-US" sz="1600" b="0" dirty="0">
                  <a:solidFill>
                    <a:schemeClr val="tx1">
                      <a:lumMod val="95000"/>
                      <a:lumOff val="5000"/>
                    </a:schemeClr>
                  </a:solidFill>
                </a:rPr>
                <a:t>nowledgements</a:t>
              </a:r>
            </a:p>
            <a:p>
              <a:pPr algn="r">
                <a:spcBef>
                  <a:spcPct val="20000"/>
                </a:spcBef>
              </a:pPr>
              <a:endParaRPr lang="en-US" sz="500" b="0" dirty="0">
                <a:solidFill>
                  <a:schemeClr val="tx1">
                    <a:lumMod val="95000"/>
                    <a:lumOff val="5000"/>
                  </a:schemeClr>
                </a:solidFill>
              </a:endParaRPr>
            </a:p>
            <a:p>
              <a:pPr algn="r">
                <a:spcBef>
                  <a:spcPct val="20000"/>
                </a:spcBef>
              </a:pPr>
              <a:r>
                <a:rPr lang="en-US" sz="1600" b="0" dirty="0">
                  <a:solidFill>
                    <a:schemeClr val="tx1">
                      <a:lumMod val="95000"/>
                      <a:lumOff val="5000"/>
                    </a:schemeClr>
                  </a:solidFill>
                </a:rPr>
                <a:t>A </a:t>
              </a:r>
              <a:r>
                <a:rPr lang="en-US" sz="2800" dirty="0" err="1">
                  <a:solidFill>
                    <a:srgbClr val="C00000"/>
                  </a:solidFill>
                </a:rPr>
                <a:t>Harmanci</a:t>
              </a:r>
              <a:r>
                <a:rPr lang="en-US" sz="1600" b="0" dirty="0">
                  <a:solidFill>
                    <a:schemeClr val="tx1">
                      <a:lumMod val="95000"/>
                      <a:lumOff val="5000"/>
                    </a:schemeClr>
                  </a:solidFill>
                </a:rPr>
                <a:t>,</a:t>
              </a:r>
              <a:r>
                <a:rPr lang="en-US" sz="2800" b="0" dirty="0">
                  <a:solidFill>
                    <a:schemeClr val="tx1">
                      <a:lumMod val="95000"/>
                      <a:lumOff val="5000"/>
                    </a:schemeClr>
                  </a:solidFill>
                </a:rPr>
                <a:t> </a:t>
              </a:r>
              <a:br>
                <a:rPr lang="en-US" sz="2800" b="0" dirty="0">
                  <a:solidFill>
                    <a:schemeClr val="tx1">
                      <a:lumMod val="95000"/>
                      <a:lumOff val="5000"/>
                    </a:schemeClr>
                  </a:solidFill>
                </a:rPr>
              </a:br>
              <a:r>
                <a:rPr lang="en-US" sz="1600" b="0" dirty="0">
                  <a:solidFill>
                    <a:schemeClr val="tx1">
                      <a:lumMod val="95000"/>
                      <a:lumOff val="5000"/>
                    </a:schemeClr>
                  </a:solidFill>
                </a:rPr>
                <a:t>D </a:t>
              </a:r>
              <a:r>
                <a:rPr lang="en-US" sz="2800" dirty="0" err="1">
                  <a:solidFill>
                    <a:srgbClr val="C00000"/>
                  </a:solidFill>
                </a:rPr>
                <a:t>Greenbaum</a:t>
              </a:r>
              <a:r>
                <a:rPr lang="en-US" sz="1600" b="0" dirty="0">
                  <a:solidFill>
                    <a:schemeClr val="tx1">
                      <a:lumMod val="95000"/>
                      <a:lumOff val="5000"/>
                    </a:schemeClr>
                  </a:solidFill>
                </a:rPr>
                <a:t>, </a:t>
              </a:r>
              <a:br>
                <a:rPr lang="en-US" sz="1600" b="0" dirty="0">
                  <a:solidFill>
                    <a:schemeClr val="tx1">
                      <a:lumMod val="95000"/>
                      <a:lumOff val="5000"/>
                    </a:schemeClr>
                  </a:solidFill>
                </a:rPr>
              </a:br>
              <a:r>
                <a:rPr lang="en-US" sz="1600" b="0" dirty="0"/>
                <a:t>G </a:t>
              </a:r>
              <a:r>
                <a:rPr lang="en-US" sz="2800" dirty="0" err="1">
                  <a:solidFill>
                    <a:srgbClr val="C00000"/>
                  </a:solidFill>
                </a:rPr>
                <a:t>Gürsoy</a:t>
              </a:r>
              <a:r>
                <a:rPr lang="en-US" sz="1600" b="0" dirty="0"/>
                <a:t>, </a:t>
              </a:r>
            </a:p>
            <a:p>
              <a:pPr algn="r">
                <a:spcBef>
                  <a:spcPct val="20000"/>
                </a:spcBef>
              </a:pPr>
              <a:r>
                <a:rPr lang="en-US" sz="1600" b="0" dirty="0"/>
                <a:t>R Bjornson, M Green,</a:t>
              </a:r>
              <a:br>
                <a:rPr lang="en-US" sz="1600" b="0" dirty="0"/>
              </a:br>
              <a:r>
                <a:rPr lang="en-US" sz="1600" b="0" dirty="0"/>
                <a:t>S </a:t>
              </a:r>
              <a:r>
                <a:rPr lang="en-US" sz="1600" b="0" dirty="0" err="1"/>
                <a:t>Strattan</a:t>
              </a:r>
              <a:r>
                <a:rPr lang="en-US" sz="1600" b="0" dirty="0"/>
                <a:t>, O </a:t>
              </a:r>
              <a:r>
                <a:rPr lang="en-US" sz="1600" b="0" dirty="0" err="1"/>
                <a:t>Jolanki</a:t>
              </a:r>
              <a:r>
                <a:rPr lang="en-US" sz="1600" b="0" dirty="0"/>
                <a:t>, </a:t>
              </a:r>
              <a:br>
                <a:rPr lang="en-US" sz="1600" b="0" dirty="0"/>
              </a:br>
              <a:r>
                <a:rPr lang="en-US" sz="1600" b="0" dirty="0"/>
                <a:t>F Navarro</a:t>
              </a:r>
              <a:endParaRPr lang="en-US" sz="1600" b="0" dirty="0">
                <a:solidFill>
                  <a:schemeClr val="tx1">
                    <a:lumMod val="95000"/>
                    <a:lumOff val="5000"/>
                  </a:schemeClr>
                </a:solidFill>
              </a:endParaRPr>
            </a:p>
            <a:p>
              <a:pPr algn="r">
                <a:spcBef>
                  <a:spcPct val="20000"/>
                </a:spcBef>
              </a:pPr>
              <a:endParaRPr lang="en-US" sz="1000" b="0" dirty="0">
                <a:solidFill>
                  <a:schemeClr val="tx1">
                    <a:lumMod val="95000"/>
                    <a:lumOff val="5000"/>
                  </a:schemeClr>
                </a:solidFill>
              </a:endParaRPr>
            </a:p>
            <a:p>
              <a:pPr algn="r">
                <a:spcBef>
                  <a:spcPct val="20000"/>
                </a:spcBef>
              </a:pPr>
              <a:r>
                <a:rPr lang="en-US" sz="1000" b="0" dirty="0" err="1">
                  <a:solidFill>
                    <a:schemeClr val="tx1">
                      <a:lumMod val="95000"/>
                      <a:lumOff val="5000"/>
                    </a:schemeClr>
                  </a:solidFill>
                </a:rPr>
                <a:t>papers.gersteinlab.org</a:t>
              </a:r>
              <a:r>
                <a:rPr lang="en-US" sz="1000" b="0" dirty="0">
                  <a:solidFill>
                    <a:schemeClr val="tx1">
                      <a:lumMod val="95000"/>
                      <a:lumOff val="5000"/>
                    </a:schemeClr>
                  </a:solidFill>
                </a:rPr>
                <a:t>/subject</a:t>
              </a:r>
              <a:r>
                <a:rPr lang="en-US" sz="1400" b="0" dirty="0">
                  <a:solidFill>
                    <a:schemeClr val="tx1">
                      <a:lumMod val="95000"/>
                      <a:lumOff val="5000"/>
                    </a:schemeClr>
                  </a:solidFill>
                </a:rPr>
                <a:t>/</a:t>
              </a:r>
              <a:br>
                <a:rPr lang="en-US" sz="1400" b="0" dirty="0">
                  <a:solidFill>
                    <a:schemeClr val="tx1">
                      <a:lumMod val="95000"/>
                      <a:lumOff val="5000"/>
                    </a:schemeClr>
                  </a:solidFill>
                </a:rPr>
              </a:br>
              <a:r>
                <a:rPr lang="en-US" sz="2400" dirty="0">
                  <a:solidFill>
                    <a:srgbClr val="00B050"/>
                  </a:solidFill>
                </a:rPr>
                <a:t>privacy </a:t>
              </a:r>
              <a:br>
                <a:rPr lang="en-US" sz="2400" dirty="0">
                  <a:solidFill>
                    <a:srgbClr val="00B050"/>
                  </a:solidFill>
                </a:rPr>
              </a:br>
              <a:endParaRPr lang="en-US" sz="1000" dirty="0">
                <a:solidFill>
                  <a:srgbClr val="00B050"/>
                </a:solidFill>
              </a:endParaRPr>
            </a:p>
            <a:p>
              <a:pPr algn="r">
                <a:spcBef>
                  <a:spcPct val="20000"/>
                </a:spcBef>
              </a:pPr>
              <a:r>
                <a:rPr lang="en-US" sz="2400" dirty="0" err="1">
                  <a:solidFill>
                    <a:srgbClr val="00B050"/>
                  </a:solidFill>
                </a:rPr>
                <a:t>PrivaSig</a:t>
              </a:r>
              <a:r>
                <a:rPr lang="en-US" sz="1400" b="0" dirty="0" err="1">
                  <a:solidFill>
                    <a:schemeClr val="tx1">
                      <a:lumMod val="95000"/>
                      <a:lumOff val="5000"/>
                    </a:schemeClr>
                  </a:solidFill>
                </a:rPr>
                <a:t>.gersteinlab.org</a:t>
              </a:r>
              <a:r>
                <a:rPr lang="en-US" sz="2400" b="0" dirty="0">
                  <a:solidFill>
                    <a:schemeClr val="tx1">
                      <a:lumMod val="95000"/>
                      <a:lumOff val="5000"/>
                    </a:schemeClr>
                  </a:solidFill>
                </a:rPr>
                <a:t> </a:t>
              </a:r>
              <a:br>
                <a:rPr lang="en-US" sz="2400" dirty="0">
                  <a:solidFill>
                    <a:schemeClr val="tx1">
                      <a:lumMod val="95000"/>
                      <a:lumOff val="5000"/>
                    </a:schemeClr>
                  </a:solidFill>
                </a:rPr>
              </a:br>
              <a:r>
                <a:rPr lang="en-US" sz="2400" dirty="0" err="1">
                  <a:solidFill>
                    <a:srgbClr val="00B050"/>
                  </a:solidFill>
                </a:rPr>
                <a:t>PrivaSeq</a:t>
              </a:r>
              <a:r>
                <a:rPr lang="en-US" sz="1400" b="0" dirty="0" err="1">
                  <a:solidFill>
                    <a:schemeClr val="tx1">
                      <a:lumMod val="95000"/>
                      <a:lumOff val="5000"/>
                    </a:schemeClr>
                  </a:solidFill>
                </a:rPr>
                <a:t>.gersteinlab.org</a:t>
              </a:r>
              <a:endParaRPr lang="en-US" sz="1400" b="0" dirty="0">
                <a:solidFill>
                  <a:schemeClr val="tx1">
                    <a:lumMod val="95000"/>
                    <a:lumOff val="5000"/>
                  </a:schemeClr>
                </a:solidFill>
              </a:endParaRPr>
            </a:p>
            <a:p>
              <a:pPr algn="r">
                <a:spcBef>
                  <a:spcPct val="20000"/>
                </a:spcBef>
              </a:pPr>
              <a:r>
                <a:rPr lang="en-US" sz="2400" dirty="0">
                  <a:solidFill>
                    <a:srgbClr val="00B050"/>
                  </a:solidFill>
                </a:rPr>
                <a:t>PrivaSeq3</a:t>
              </a:r>
              <a:r>
                <a:rPr lang="en-US" sz="1400" b="0" dirty="0">
                  <a:solidFill>
                    <a:schemeClr val="tx1">
                      <a:lumMod val="95000"/>
                      <a:lumOff val="5000"/>
                    </a:schemeClr>
                  </a:solidFill>
                </a:rPr>
                <a:t>.gersteinlab.org</a:t>
              </a:r>
            </a:p>
            <a:p>
              <a:pPr algn="r">
                <a:spcBef>
                  <a:spcPct val="20000"/>
                </a:spcBef>
              </a:pPr>
              <a:endParaRPr lang="en-US" sz="900" b="0" dirty="0">
                <a:solidFill>
                  <a:schemeClr val="tx1">
                    <a:lumMod val="95000"/>
                    <a:lumOff val="5000"/>
                  </a:schemeClr>
                </a:solidFill>
              </a:endParaRPr>
            </a:p>
            <a:p>
              <a:pPr algn="r">
                <a:spcBef>
                  <a:spcPct val="20000"/>
                </a:spcBef>
              </a:pPr>
              <a:r>
                <a:rPr lang="en-US" sz="1400" b="0" dirty="0" err="1">
                  <a:solidFill>
                    <a:schemeClr val="tx1">
                      <a:lumMod val="95000"/>
                      <a:lumOff val="5000"/>
                    </a:schemeClr>
                  </a:solidFill>
                </a:rPr>
                <a:t>github.com</a:t>
              </a:r>
              <a:r>
                <a:rPr lang="en-US" sz="1400" b="0" dirty="0">
                  <a:solidFill>
                    <a:schemeClr val="tx1">
                      <a:lumMod val="95000"/>
                      <a:lumOff val="5000"/>
                    </a:schemeClr>
                  </a:solidFill>
                </a:rPr>
                <a:t>/</a:t>
              </a:r>
              <a:r>
                <a:rPr lang="en-US" sz="1400" b="0" dirty="0" err="1">
                  <a:solidFill>
                    <a:schemeClr val="tx1">
                      <a:lumMod val="95000"/>
                      <a:lumOff val="5000"/>
                    </a:schemeClr>
                  </a:solidFill>
                </a:rPr>
                <a:t>gersteinlab</a:t>
              </a:r>
              <a:r>
                <a:rPr lang="en-US" sz="1400" b="0" dirty="0">
                  <a:solidFill>
                    <a:schemeClr val="tx1">
                      <a:lumMod val="95000"/>
                      <a:lumOff val="5000"/>
                    </a:schemeClr>
                  </a:solidFill>
                </a:rPr>
                <a:t>/</a:t>
              </a:r>
              <a:br>
                <a:rPr lang="en-US" sz="1400" b="0" dirty="0">
                  <a:solidFill>
                    <a:schemeClr val="tx1">
                      <a:lumMod val="95000"/>
                      <a:lumOff val="5000"/>
                    </a:schemeClr>
                  </a:solidFill>
                </a:rPr>
              </a:br>
              <a:r>
                <a:rPr lang="en-US" sz="2400" dirty="0" err="1">
                  <a:solidFill>
                    <a:srgbClr val="00B050"/>
                  </a:solidFill>
                </a:rPr>
                <a:t>iDASH-blockchain</a:t>
              </a:r>
              <a:endParaRPr lang="en-US" sz="2400" dirty="0">
                <a:solidFill>
                  <a:srgbClr val="00B050"/>
                </a:solidFill>
              </a:endParaRPr>
            </a:p>
            <a:p>
              <a:pPr algn="r">
                <a:spcBef>
                  <a:spcPct val="20000"/>
                </a:spcBef>
              </a:pPr>
              <a:r>
                <a:rPr lang="en-US" sz="1400" b="0" dirty="0">
                  <a:solidFill>
                    <a:schemeClr val="tx1">
                      <a:lumMod val="95000"/>
                      <a:lumOff val="5000"/>
                    </a:schemeClr>
                  </a:solidFill>
                </a:rPr>
                <a:t> </a:t>
              </a:r>
            </a:p>
            <a:p>
              <a:pPr algn="r">
                <a:spcBef>
                  <a:spcPct val="20000"/>
                </a:spcBef>
              </a:pPr>
              <a:r>
                <a:rPr lang="en-US" sz="1400" b="0" dirty="0">
                  <a:solidFill>
                    <a:schemeClr val="tx1">
                      <a:lumMod val="95000"/>
                      <a:lumOff val="5000"/>
                    </a:schemeClr>
                  </a:solidFill>
                </a:rPr>
                <a:t>Also:</a:t>
              </a:r>
              <a:br>
                <a:rPr lang="en-US" sz="1400" b="0" dirty="0">
                  <a:solidFill>
                    <a:schemeClr val="tx1">
                      <a:lumMod val="95000"/>
                      <a:lumOff val="5000"/>
                    </a:schemeClr>
                  </a:solidFill>
                </a:rPr>
              </a:br>
              <a:r>
                <a:rPr lang="en-US" sz="1400" b="0" dirty="0">
                  <a:solidFill>
                    <a:schemeClr val="tx1">
                      <a:lumMod val="95000"/>
                      <a:lumOff val="5000"/>
                    </a:schemeClr>
                  </a:solidFill>
                </a:rPr>
                <a:t> </a:t>
              </a:r>
              <a:r>
                <a:rPr lang="en-US" sz="2800" dirty="0" err="1">
                  <a:solidFill>
                    <a:schemeClr val="accent2">
                      <a:lumMod val="75000"/>
                    </a:schemeClr>
                  </a:solidFill>
                </a:rPr>
                <a:t>JOBS</a:t>
              </a:r>
              <a:r>
                <a:rPr lang="en-US" sz="1400" b="0" dirty="0" err="1">
                  <a:solidFill>
                    <a:schemeClr val="tx1">
                      <a:lumMod val="95000"/>
                      <a:lumOff val="5000"/>
                    </a:schemeClr>
                  </a:solidFill>
                </a:rPr>
                <a:t>.gersteinlab.org</a:t>
              </a:r>
              <a:br>
                <a:rPr lang="en-US" sz="1400" b="0" dirty="0">
                  <a:solidFill>
                    <a:schemeClr val="tx1">
                      <a:lumMod val="95000"/>
                      <a:lumOff val="5000"/>
                    </a:schemeClr>
                  </a:solidFill>
                </a:rPr>
              </a:br>
              <a:endParaRPr lang="en-US" sz="1400" b="0" dirty="0">
                <a:solidFill>
                  <a:schemeClr val="tx1">
                    <a:lumMod val="95000"/>
                    <a:lumOff val="5000"/>
                  </a:schemeClr>
                </a:solidFill>
              </a:endParaRPr>
            </a:p>
          </p:txBody>
        </p:sp>
        <p:sp>
          <p:nvSpPr>
            <p:cNvPr id="8" name="TextBox 7"/>
            <p:cNvSpPr txBox="1"/>
            <p:nvPr/>
          </p:nvSpPr>
          <p:spPr>
            <a:xfrm>
              <a:off x="-1233050" y="7847223"/>
              <a:ext cx="4164640" cy="769441"/>
            </a:xfrm>
            <a:prstGeom prst="rect">
              <a:avLst/>
            </a:prstGeom>
            <a:noFill/>
            <a:ln>
              <a:noFill/>
            </a:ln>
          </p:spPr>
          <p:txBody>
            <a:bodyPr wrap="square" rtlCol="0">
              <a:spAutoFit/>
            </a:bodyPr>
            <a:lstStyle/>
            <a:p>
              <a:r>
                <a:rPr lang="en-US" sz="1600" dirty="0">
                  <a:solidFill>
                    <a:schemeClr val="bg1"/>
                  </a:solidFill>
                </a:rPr>
                <a:t>Hiring Postdocs. See </a:t>
              </a:r>
              <a:r>
                <a:rPr lang="en-US" sz="2800" dirty="0" err="1">
                  <a:solidFill>
                    <a:schemeClr val="bg1"/>
                  </a:solidFill>
                </a:rPr>
                <a:t>JOBS.gersteinlab.org</a:t>
              </a:r>
              <a:r>
                <a:rPr lang="en-US" sz="2800" dirty="0">
                  <a:solidFill>
                    <a:schemeClr val="bg1"/>
                  </a:solidFill>
                </a:rPr>
                <a:t> </a:t>
              </a:r>
              <a:r>
                <a:rPr lang="en-US" sz="1600" dirty="0">
                  <a:solidFill>
                    <a:schemeClr val="bg1"/>
                  </a:solidFill>
                </a:rPr>
                <a:t>!</a:t>
              </a: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4" y="-99810"/>
            <a:ext cx="6533606" cy="7006548"/>
          </a:xfrm>
          <a:prstGeom prst="rect">
            <a:avLst/>
          </a:prstGeom>
          <a:ln>
            <a:solidFill>
              <a:schemeClr val="tx1"/>
            </a:solidFill>
          </a:ln>
        </p:spPr>
      </p:pic>
    </p:spTree>
    <p:extLst>
      <p:ext uri="{BB962C8B-B14F-4D97-AF65-F5344CB8AC3E}">
        <p14:creationId xmlns:p14="http://schemas.microsoft.com/office/powerpoint/2010/main" val="457047621"/>
      </p:ext>
    </p:extLst>
  </p:cSld>
  <p:clrMapOvr>
    <a:masterClrMapping/>
  </p:clrMapOvr>
  <p:transition advTm="71561"/>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2019. </a:t>
            </a: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b="0" dirty="0"/>
              <a:t>Quantification of sensitive information leakage from functional</a:t>
            </a:r>
            <a:br>
              <a:rPr lang="en-US" sz="1000" dirty="0"/>
            </a:br>
            <a:r>
              <a:rPr lang="en-US" sz="1400" b="0" dirty="0"/>
              <a:t>genomics data: Obvious v subtle leakages &amp; practical file formats for addressing this</a:t>
            </a:r>
            <a:br>
              <a:rPr lang="en-US" sz="1000" dirty="0"/>
            </a:br>
            <a:endParaRPr lang="en-US" sz="500" dirty="0">
              <a:ea typeface="ＭＳ Ｐゴシック" charset="0"/>
              <a:cs typeface="ＭＳ Ｐゴシック" charset="0"/>
            </a:endParaRPr>
          </a:p>
        </p:txBody>
      </p:sp>
      <p:sp>
        <p:nvSpPr>
          <p:cNvPr id="54274" name="Content Placeholder 2"/>
          <p:cNvSpPr>
            <a:spLocks noGrp="1"/>
          </p:cNvSpPr>
          <p:nvPr>
            <p:ph sz="half" idx="1"/>
          </p:nvPr>
        </p:nvSpPr>
        <p:spPr>
          <a:xfrm>
            <a:off x="15876" y="718391"/>
            <a:ext cx="4860924" cy="6116638"/>
          </a:xfrm>
        </p:spPr>
        <p:txBody>
          <a:bodyPr/>
          <a:lstStyle/>
          <a:p>
            <a:r>
              <a:rPr lang="en-US" altLang="en-US" sz="2200" dirty="0">
                <a:ea typeface="ＭＳ Ｐゴシック" charset="-128"/>
              </a:rPr>
              <a:t>Intro. to Genomic Privacy</a:t>
            </a:r>
            <a:r>
              <a:rPr lang="en-US" altLang="en-US" sz="2400" dirty="0">
                <a:ea typeface="ＭＳ Ｐゴシック" charset="-128"/>
              </a:rPr>
              <a:t> </a:t>
            </a:r>
          </a:p>
          <a:p>
            <a:pPr lvl="1"/>
            <a:r>
              <a:rPr lang="en-US" altLang="en-US" sz="2000" dirty="0">
                <a:ea typeface="ＭＳ Ｐゴシック" charset="-128"/>
                <a:cs typeface="ＭＳ Ｐゴシック" charset="-128"/>
              </a:rPr>
              <a:t>The </a:t>
            </a:r>
            <a:r>
              <a:rPr lang="en-US" altLang="en-US" sz="2000" b="1" u="sng" dirty="0">
                <a:ea typeface="ＭＳ Ｐゴシック" charset="-128"/>
                <a:cs typeface="ＭＳ Ｐゴシック" charset="-128"/>
              </a:rPr>
              <a:t>dilemma</a:t>
            </a:r>
            <a:r>
              <a:rPr lang="en-US" altLang="en-US" sz="2000" dirty="0">
                <a:ea typeface="ＭＳ Ｐゴシック" charset="-128"/>
                <a:cs typeface="ＭＳ Ｐゴシック" charset="-128"/>
              </a:rPr>
              <a:t>: The genome as fundamental, inherited info that’s very private v. need for large-scale sharing &amp; mining for med. research</a:t>
            </a:r>
          </a:p>
          <a:p>
            <a:r>
              <a:rPr lang="en-US" altLang="en-US" sz="2200" dirty="0">
                <a:ea typeface="ＭＳ Ｐゴシック" charset="-128"/>
              </a:rPr>
              <a:t>Privacy &amp; </a:t>
            </a:r>
            <a:br>
              <a:rPr lang="en-US" altLang="en-US" sz="2200" dirty="0">
                <a:ea typeface="ＭＳ Ｐゴシック" charset="-128"/>
              </a:rPr>
            </a:br>
            <a:r>
              <a:rPr lang="en-US" altLang="en-US" sz="2200" dirty="0">
                <a:ea typeface="ＭＳ Ｐゴシック" charset="-128"/>
              </a:rPr>
              <a:t>Functional Genomics Data </a:t>
            </a:r>
          </a:p>
          <a:p>
            <a:pPr lvl="1"/>
            <a:r>
              <a:rPr lang="en-US" altLang="en-US" sz="2000" b="1" u="sng" dirty="0">
                <a:ea typeface="ＭＳ Ｐゴシック" charset="-128"/>
                <a:cs typeface="ＭＳ Ｐゴシック" charset="-128"/>
              </a:rPr>
              <a:t>2-sided nature</a:t>
            </a:r>
            <a:r>
              <a:rPr lang="en-US" altLang="en-US" sz="2000" dirty="0">
                <a:ea typeface="ＭＳ Ｐゴシック" charset="-128"/>
                <a:cs typeface="ＭＳ Ｐゴシック" charset="-128"/>
              </a:rPr>
              <a:t> of this data presents particularly tricky privacy issues</a:t>
            </a:r>
          </a:p>
          <a:p>
            <a:pPr lvl="1"/>
            <a:r>
              <a:rPr lang="en-US" altLang="en-US" sz="2000" dirty="0">
                <a:ea typeface="ＭＳ Ｐゴシック" charset="-128"/>
                <a:cs typeface="ＭＳ Ｐゴシック" charset="-128"/>
              </a:rPr>
              <a:t>Overview of </a:t>
            </a:r>
            <a:r>
              <a:rPr lang="en-US" altLang="en-US" sz="2000" b="1" u="sng" dirty="0">
                <a:ea typeface="ＭＳ Ｐゴシック" charset="-128"/>
                <a:cs typeface="ＭＳ Ｐゴシック" charset="-128"/>
              </a:rPr>
              <a:t>types of the leakage</a:t>
            </a:r>
            <a:r>
              <a:rPr lang="en-US" altLang="en-US" sz="2000" dirty="0">
                <a:ea typeface="ＭＳ Ｐゴシック" charset="-128"/>
                <a:cs typeface="ＭＳ Ｐゴシック" charset="-128"/>
              </a:rPr>
              <a:t>, from obvious to subtle</a:t>
            </a:r>
          </a:p>
          <a:p>
            <a:r>
              <a:rPr lang="en-US" altLang="en-US" sz="2200" dirty="0">
                <a:ea typeface="ＭＳ Ｐゴシック" charset="-128"/>
              </a:rPr>
              <a:t>Subtle Leakage #1: </a:t>
            </a:r>
            <a:r>
              <a:rPr lang="en-US" altLang="en-US" sz="2200" b="1" u="sng" dirty="0" err="1">
                <a:ea typeface="ＭＳ Ｐゴシック" charset="-128"/>
              </a:rPr>
              <a:t>eQTLs</a:t>
            </a:r>
            <a:endParaRPr lang="en-US" altLang="en-US" sz="2200" b="1" u="sng" dirty="0">
              <a:ea typeface="ＭＳ Ｐゴシック" charset="-128"/>
            </a:endParaRPr>
          </a:p>
          <a:p>
            <a:pPr lvl="1"/>
            <a:r>
              <a:rPr lang="en-US" altLang="en-US" sz="2000" dirty="0">
                <a:ea typeface="ＭＳ Ｐゴシック" charset="-128"/>
                <a:cs typeface="ＭＳ Ｐゴシック" charset="-128"/>
              </a:rPr>
              <a:t>Quantifying &amp; removing further variant info from expression levels w/ ICI &amp; predictability. </a:t>
            </a:r>
          </a:p>
          <a:p>
            <a:pPr lvl="1"/>
            <a:r>
              <a:rPr lang="en-US" altLang="en-US" sz="2000" dirty="0">
                <a:ea typeface="ＭＳ Ｐゴシック" charset="-128"/>
                <a:cs typeface="ＭＳ Ｐゴシック" charset="-128"/>
              </a:rPr>
              <a:t>Instantiating a practical linking attack w/ noisy quasi-identifiers</a:t>
            </a:r>
          </a:p>
          <a:p>
            <a:pPr lvl="1"/>
            <a:endParaRPr lang="en-US" altLang="en-US" sz="2000" dirty="0">
              <a:ea typeface="ＭＳ Ｐゴシック" charset="-128"/>
              <a:cs typeface="ＭＳ Ｐゴシック" charset="-128"/>
            </a:endParaRPr>
          </a:p>
          <a:p>
            <a:pPr lvl="1"/>
            <a:endParaRPr lang="en-US" altLang="en-US" sz="1600" dirty="0">
              <a:ea typeface="ＭＳ Ｐゴシック" charset="-128"/>
            </a:endParaRPr>
          </a:p>
          <a:p>
            <a:pPr lvl="1"/>
            <a:endParaRPr lang="en-US" altLang="en-US" sz="1600" dirty="0">
              <a:ea typeface="ＭＳ Ｐゴシック" charset="-128"/>
            </a:endParaRPr>
          </a:p>
          <a:p>
            <a:endParaRPr lang="en-US" altLang="en-US" sz="1700" dirty="0">
              <a:ea typeface="ＭＳ Ｐゴシック" charset="-128"/>
            </a:endParaRPr>
          </a:p>
          <a:p>
            <a:pPr lvl="1"/>
            <a:endParaRPr lang="en-US" altLang="en-US" sz="1700" dirty="0">
              <a:ea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
        <p:nvSpPr>
          <p:cNvPr id="54275" name="Content Placeholder 3"/>
          <p:cNvSpPr>
            <a:spLocks noGrp="1"/>
          </p:cNvSpPr>
          <p:nvPr>
            <p:ph sz="half" idx="2"/>
          </p:nvPr>
        </p:nvSpPr>
        <p:spPr>
          <a:xfrm>
            <a:off x="4702628" y="718391"/>
            <a:ext cx="4425495" cy="6132512"/>
          </a:xfrm>
        </p:spPr>
        <p:txBody>
          <a:bodyPr/>
          <a:lstStyle/>
          <a:p>
            <a:r>
              <a:rPr lang="en-US" altLang="en-US" sz="2200" dirty="0">
                <a:ea typeface="ＭＳ Ｐゴシック" charset="-128"/>
              </a:rPr>
              <a:t>Subtle Leakage #2: </a:t>
            </a:r>
            <a:br>
              <a:rPr lang="en-US" altLang="en-US" sz="2200" dirty="0">
                <a:ea typeface="ＭＳ Ｐゴシック" charset="-128"/>
              </a:rPr>
            </a:br>
            <a:r>
              <a:rPr lang="en-US" altLang="en-US" sz="2200" b="1" u="sng" dirty="0">
                <a:ea typeface="ＭＳ Ｐゴシック" charset="-128"/>
              </a:rPr>
              <a:t>Signal Profiles</a:t>
            </a:r>
          </a:p>
          <a:p>
            <a:pPr lvl="1"/>
            <a:r>
              <a:rPr lang="en-US" altLang="en-US" sz="2000" dirty="0">
                <a:ea typeface="ＭＳ Ｐゴシック" charset="-128"/>
                <a:cs typeface="ＭＳ Ｐゴシック" charset="-128"/>
              </a:rPr>
              <a:t>Manifest appreciable leakage from large &amp; small deletions. </a:t>
            </a:r>
          </a:p>
          <a:p>
            <a:pPr lvl="1"/>
            <a:r>
              <a:rPr lang="en-US" altLang="en-US" sz="2000" dirty="0">
                <a:ea typeface="ＭＳ Ｐゴシック" charset="-128"/>
                <a:cs typeface="ＭＳ Ｐゴシック" charset="-128"/>
              </a:rPr>
              <a:t>Linking attacks possible but additional complication of SV discovery in addition to genotyping</a:t>
            </a:r>
          </a:p>
          <a:p>
            <a:r>
              <a:rPr lang="en-US" altLang="en-US" sz="2200" dirty="0">
                <a:ea typeface="ＭＳ Ｐゴシック" charset="-128"/>
              </a:rPr>
              <a:t>Practical solutions &amp; file formats</a:t>
            </a:r>
          </a:p>
          <a:p>
            <a:pPr lvl="1"/>
            <a:r>
              <a:rPr lang="en-US" altLang="en-US" sz="2000" dirty="0">
                <a:ea typeface="ＭＳ Ｐゴシック" charset="-128"/>
              </a:rPr>
              <a:t>Using </a:t>
            </a:r>
            <a:r>
              <a:rPr lang="en-US" altLang="en-US" sz="2000" b="1" u="sng" dirty="0" err="1">
                <a:ea typeface="ＭＳ Ｐゴシック" charset="-128"/>
              </a:rPr>
              <a:t>pBAM</a:t>
            </a:r>
            <a:r>
              <a:rPr lang="en-US" altLang="en-US" sz="2000" dirty="0">
                <a:ea typeface="ＭＳ Ｐゴシック" charset="-128"/>
              </a:rPr>
              <a:t> file format to remove obvious large-scale leakage</a:t>
            </a:r>
          </a:p>
          <a:p>
            <a:pPr lvl="1"/>
            <a:r>
              <a:rPr lang="en-US" altLang="en-US" sz="2000" dirty="0">
                <a:ea typeface="ＭＳ Ｐゴシック" charset="-128"/>
                <a:cs typeface="ＭＳ Ｐゴシック" charset="-128"/>
              </a:rPr>
              <a:t>Small subtle leaks combatted by restricting large-scale access. Hence, developing secure, </a:t>
            </a:r>
            <a:r>
              <a:rPr lang="en-US" altLang="en-US" sz="2000" b="1" u="sng" dirty="0" err="1">
                <a:ea typeface="ＭＳ Ｐゴシック" charset="-128"/>
                <a:cs typeface="ＭＳ Ｐゴシック" charset="-128"/>
              </a:rPr>
              <a:t>blockchain</a:t>
            </a:r>
            <a:r>
              <a:rPr lang="en-US" altLang="en-US" sz="2000" b="1" u="sng" dirty="0">
                <a:ea typeface="ＭＳ Ｐゴシック" charset="-128"/>
                <a:cs typeface="ＭＳ Ｐゴシック" charset="-128"/>
              </a:rPr>
              <a:t>-based logging</a:t>
            </a:r>
            <a:r>
              <a:rPr lang="en-US" altLang="en-US" sz="2000" b="1" dirty="0">
                <a:ea typeface="ＭＳ Ｐゴシック" charset="-128"/>
                <a:cs typeface="ＭＳ Ｐゴシック" charset="-128"/>
              </a:rPr>
              <a:t> </a:t>
            </a:r>
            <a:r>
              <a:rPr lang="en-US" altLang="en-US" sz="2000" dirty="0">
                <a:ea typeface="ＭＳ Ｐゴシック" charset="-128"/>
                <a:cs typeface="ＭＳ Ｐゴシック" charset="-128"/>
              </a:rPr>
              <a:t>technology (response to the </a:t>
            </a:r>
            <a:r>
              <a:rPr lang="en-US" altLang="en-US" sz="2000" dirty="0" err="1">
                <a:ea typeface="ＭＳ Ｐゴシック" charset="-128"/>
                <a:cs typeface="ＭＳ Ｐゴシック" charset="-128"/>
              </a:rPr>
              <a:t>iDash</a:t>
            </a:r>
            <a:r>
              <a:rPr lang="en-US" altLang="en-US" sz="2000" dirty="0">
                <a:ea typeface="ＭＳ Ｐゴシック" charset="-128"/>
                <a:cs typeface="ＭＳ Ｐゴシック" charset="-128"/>
              </a:rPr>
              <a:t> challenge)</a:t>
            </a:r>
          </a:p>
        </p:txBody>
      </p:sp>
    </p:spTree>
    <p:extLst>
      <p:ext uri="{BB962C8B-B14F-4D97-AF65-F5344CB8AC3E}">
        <p14:creationId xmlns:p14="http://schemas.microsoft.com/office/powerpoint/2010/main" val="121654746"/>
      </p:ext>
    </p:extLst>
  </p:cSld>
  <p:clrMapOvr>
    <a:masterClrMapping/>
  </p:clrMapOvr>
  <p:transition advTm="238108"/>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b="0" dirty="0">
                <a:solidFill>
                  <a:schemeClr val="tx1">
                    <a:lumMod val="65000"/>
                    <a:lumOff val="35000"/>
                  </a:schemeClr>
                </a:solidFill>
              </a:rPr>
              <a:t>Quantification of sensitive information leakage from functional</a:t>
            </a:r>
            <a:br>
              <a:rPr lang="en-US" sz="1000" dirty="0">
                <a:solidFill>
                  <a:schemeClr val="tx1">
                    <a:lumMod val="65000"/>
                    <a:lumOff val="35000"/>
                  </a:schemeClr>
                </a:solidFill>
              </a:rPr>
            </a:br>
            <a:r>
              <a:rPr lang="en-US" sz="1400" b="0" dirty="0">
                <a:solidFill>
                  <a:schemeClr val="tx1">
                    <a:lumMod val="65000"/>
                    <a:lumOff val="35000"/>
                  </a:schemeClr>
                </a:solidFill>
              </a:rPr>
              <a:t>genomics data: Obvious v subtle leakages &amp; practical file formats for addressing this</a:t>
            </a:r>
            <a:br>
              <a:rPr lang="en-US" sz="1000" dirty="0">
                <a:solidFill>
                  <a:schemeClr val="tx1">
                    <a:lumMod val="65000"/>
                    <a:lumOff val="35000"/>
                  </a:schemeClr>
                </a:solidFill>
              </a:rPr>
            </a:br>
            <a:endParaRPr lang="en-US" sz="500" dirty="0">
              <a:solidFill>
                <a:schemeClr val="tx1">
                  <a:lumMod val="65000"/>
                  <a:lumOff val="3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718391"/>
            <a:ext cx="4860924" cy="6116638"/>
          </a:xfrm>
        </p:spPr>
        <p:txBody>
          <a:bodyPr/>
          <a:lstStyle/>
          <a:p>
            <a:r>
              <a:rPr lang="en-US" altLang="en-US" sz="2200" dirty="0">
                <a:solidFill>
                  <a:schemeClr val="tx1">
                    <a:lumMod val="65000"/>
                    <a:lumOff val="35000"/>
                  </a:schemeClr>
                </a:solidFill>
                <a:ea typeface="ＭＳ Ｐゴシック" charset="-128"/>
              </a:rPr>
              <a:t>Intro. to Genomic Privacy</a:t>
            </a:r>
            <a:r>
              <a:rPr lang="en-US" altLang="en-US" sz="2400" dirty="0">
                <a:solidFill>
                  <a:schemeClr val="tx1">
                    <a:lumMod val="65000"/>
                    <a:lumOff val="35000"/>
                  </a:schemeClr>
                </a:solidFill>
                <a:ea typeface="ＭＳ Ｐゴシック" charset="-128"/>
              </a:rPr>
              <a:t> </a:t>
            </a:r>
          </a:p>
          <a:p>
            <a:pPr lvl="1"/>
            <a:r>
              <a:rPr lang="en-US" altLang="en-US" sz="2000" dirty="0">
                <a:solidFill>
                  <a:schemeClr val="tx1">
                    <a:lumMod val="65000"/>
                    <a:lumOff val="3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65000"/>
                    <a:lumOff val="3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65000"/>
                    <a:lumOff val="35000"/>
                  </a:schemeClr>
                </a:solidFill>
                <a:ea typeface="ＭＳ Ｐゴシック" charset="-128"/>
              </a:rPr>
              <a:t>Privacy &amp; </a:t>
            </a:r>
            <a:br>
              <a:rPr lang="en-US" altLang="en-US" sz="2200" dirty="0">
                <a:solidFill>
                  <a:schemeClr val="tx1">
                    <a:lumMod val="65000"/>
                    <a:lumOff val="35000"/>
                  </a:schemeClr>
                </a:solidFill>
                <a:ea typeface="ＭＳ Ｐゴシック" charset="-128"/>
              </a:rPr>
            </a:br>
            <a:r>
              <a:rPr lang="en-US" altLang="en-US" sz="2200" dirty="0">
                <a:solidFill>
                  <a:schemeClr val="tx1">
                    <a:lumMod val="65000"/>
                    <a:lumOff val="35000"/>
                  </a:schemeClr>
                </a:solidFill>
                <a:ea typeface="ＭＳ Ｐゴシック" charset="-128"/>
              </a:rPr>
              <a:t>Functional Genomics Data </a:t>
            </a:r>
          </a:p>
          <a:p>
            <a:pPr lvl="1"/>
            <a:r>
              <a:rPr lang="en-US" altLang="en-US" sz="2000" b="1" u="sng" dirty="0">
                <a:solidFill>
                  <a:srgbClr val="FFC000"/>
                </a:solidFill>
                <a:ea typeface="ＭＳ Ｐゴシック" charset="-128"/>
                <a:cs typeface="ＭＳ Ｐゴシック" charset="-128"/>
              </a:rPr>
              <a:t>2-sided nature</a:t>
            </a:r>
            <a:r>
              <a:rPr lang="en-US" altLang="en-US" sz="2000" dirty="0">
                <a:solidFill>
                  <a:schemeClr val="tx1">
                    <a:lumMod val="65000"/>
                    <a:lumOff val="35000"/>
                  </a:schemeClr>
                </a:solidFill>
                <a:ea typeface="ＭＳ Ｐゴシック" charset="-128"/>
                <a:cs typeface="ＭＳ Ｐゴシック" charset="-128"/>
              </a:rPr>
              <a:t> of this data presents particularly tricky privacy issues</a:t>
            </a:r>
          </a:p>
          <a:p>
            <a:pPr lvl="1"/>
            <a:r>
              <a:rPr lang="en-US" altLang="en-US" sz="2000" dirty="0">
                <a:solidFill>
                  <a:schemeClr val="tx1">
                    <a:lumMod val="65000"/>
                    <a:lumOff val="3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65000"/>
                    <a:lumOff val="35000"/>
                  </a:schemeClr>
                </a:solidFill>
                <a:ea typeface="ＭＳ Ｐゴシック" charset="-128"/>
                <a:cs typeface="ＭＳ Ｐゴシック" charset="-128"/>
              </a:rPr>
              <a:t>, from obvious to subtle</a:t>
            </a:r>
          </a:p>
          <a:p>
            <a:r>
              <a:rPr lang="en-US" altLang="en-US" sz="2200" dirty="0">
                <a:solidFill>
                  <a:schemeClr val="tx1">
                    <a:lumMod val="65000"/>
                    <a:lumOff val="35000"/>
                  </a:schemeClr>
                </a:solidFill>
                <a:ea typeface="ＭＳ Ｐゴシック" charset="-128"/>
              </a:rPr>
              <a:t>Subtle Leakage #1: </a:t>
            </a:r>
            <a:r>
              <a:rPr lang="en-US" altLang="en-US" sz="2200" b="1" u="sng" dirty="0" err="1">
                <a:solidFill>
                  <a:srgbClr val="FFC000"/>
                </a:solidFill>
                <a:ea typeface="ＭＳ Ｐゴシック" charset="-128"/>
              </a:rPr>
              <a:t>eQTLs</a:t>
            </a:r>
            <a:endParaRPr lang="en-US" altLang="en-US" sz="2200" b="1" u="sng" dirty="0">
              <a:solidFill>
                <a:srgbClr val="FFC000"/>
              </a:solidFill>
              <a:ea typeface="ＭＳ Ｐゴシック" charset="-128"/>
            </a:endParaRPr>
          </a:p>
          <a:p>
            <a:pPr lvl="1"/>
            <a:r>
              <a:rPr lang="en-US" altLang="en-US" sz="2000" dirty="0">
                <a:solidFill>
                  <a:schemeClr val="tx1">
                    <a:lumMod val="65000"/>
                    <a:lumOff val="3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65000"/>
                    <a:lumOff val="35000"/>
                  </a:schemeClr>
                </a:solidFill>
                <a:ea typeface="ＭＳ Ｐゴシック" charset="-128"/>
                <a:cs typeface="ＭＳ Ｐゴシック" charset="-128"/>
              </a:rPr>
              <a:t>Instantiating a practical linking attack w/ noisy quasi-identifiers</a:t>
            </a:r>
          </a:p>
          <a:p>
            <a:pPr lvl="1"/>
            <a:endParaRPr lang="en-US" altLang="en-US" sz="2000" dirty="0">
              <a:solidFill>
                <a:schemeClr val="tx1">
                  <a:lumMod val="65000"/>
                  <a:lumOff val="35000"/>
                </a:schemeClr>
              </a:solidFill>
              <a:ea typeface="ＭＳ Ｐゴシック" charset="-128"/>
              <a:cs typeface="ＭＳ Ｐゴシック" charset="-128"/>
            </a:endParaRPr>
          </a:p>
          <a:p>
            <a:pPr lvl="1"/>
            <a:endParaRPr lang="en-US" altLang="en-US" sz="1600" dirty="0">
              <a:solidFill>
                <a:schemeClr val="tx1">
                  <a:lumMod val="65000"/>
                  <a:lumOff val="35000"/>
                </a:schemeClr>
              </a:solidFill>
              <a:ea typeface="ＭＳ Ｐゴシック" charset="-128"/>
            </a:endParaRPr>
          </a:p>
          <a:p>
            <a:pPr lvl="1"/>
            <a:endParaRPr lang="en-US" altLang="en-US" sz="16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endParaRPr>
          </a:p>
          <a:p>
            <a:pPr lvl="1"/>
            <a:endParaRPr lang="en-US" altLang="en-US" sz="1700" dirty="0">
              <a:solidFill>
                <a:schemeClr val="tx1">
                  <a:lumMod val="65000"/>
                  <a:lumOff val="35000"/>
                </a:schemeClr>
              </a:solidFill>
              <a:ea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a:p>
            <a:endParaRPr lang="en-US" altLang="en-US" sz="1700" dirty="0">
              <a:solidFill>
                <a:schemeClr val="tx1">
                  <a:lumMod val="65000"/>
                  <a:lumOff val="3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702628" y="718391"/>
            <a:ext cx="4425495" cy="6132512"/>
          </a:xfrm>
        </p:spPr>
        <p:txBody>
          <a:bodyPr/>
          <a:lstStyle/>
          <a:p>
            <a:r>
              <a:rPr lang="en-US" altLang="en-US" sz="2200" dirty="0">
                <a:solidFill>
                  <a:schemeClr val="tx1">
                    <a:lumMod val="65000"/>
                    <a:lumOff val="35000"/>
                  </a:schemeClr>
                </a:solidFill>
                <a:ea typeface="ＭＳ Ｐゴシック" charset="-128"/>
              </a:rPr>
              <a:t>Subtle Leakage #2: </a:t>
            </a:r>
            <a:br>
              <a:rPr lang="en-US" altLang="en-US" sz="2200" dirty="0">
                <a:solidFill>
                  <a:schemeClr val="tx1">
                    <a:lumMod val="65000"/>
                    <a:lumOff val="35000"/>
                  </a:schemeClr>
                </a:solidFill>
                <a:ea typeface="ＭＳ Ｐゴシック" charset="-128"/>
              </a:rPr>
            </a:br>
            <a:r>
              <a:rPr lang="en-US" altLang="en-US" sz="2200" b="1" u="sng" dirty="0">
                <a:solidFill>
                  <a:srgbClr val="FFC000"/>
                </a:solidFill>
                <a:ea typeface="ＭＳ Ｐゴシック" charset="-128"/>
              </a:rPr>
              <a:t>Signal Profiles</a:t>
            </a:r>
          </a:p>
          <a:p>
            <a:pPr lvl="1"/>
            <a:r>
              <a:rPr lang="en-US" altLang="en-US" sz="2000" dirty="0">
                <a:solidFill>
                  <a:schemeClr val="tx1">
                    <a:lumMod val="65000"/>
                    <a:lumOff val="3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65000"/>
                    <a:lumOff val="35000"/>
                  </a:schemeClr>
                </a:solidFill>
                <a:ea typeface="ＭＳ Ｐゴシック" charset="-128"/>
                <a:cs typeface="ＭＳ Ｐゴシック" charset="-128"/>
              </a:rPr>
              <a:t>Linking attacks possible but additional complication of SV discovery in addition to genotyping</a:t>
            </a:r>
          </a:p>
          <a:p>
            <a:r>
              <a:rPr lang="en-US" altLang="en-US" sz="2200" dirty="0">
                <a:solidFill>
                  <a:schemeClr val="tx1">
                    <a:lumMod val="65000"/>
                    <a:lumOff val="35000"/>
                  </a:schemeClr>
                </a:solidFill>
                <a:ea typeface="ＭＳ Ｐゴシック" charset="-128"/>
              </a:rPr>
              <a:t>Practical solutions &amp; file formats</a:t>
            </a:r>
          </a:p>
          <a:p>
            <a:pPr lvl="1"/>
            <a:r>
              <a:rPr lang="en-US" altLang="en-US" sz="2000" dirty="0">
                <a:solidFill>
                  <a:schemeClr val="tx1">
                    <a:lumMod val="65000"/>
                    <a:lumOff val="35000"/>
                  </a:schemeClr>
                </a:solidFill>
                <a:ea typeface="ＭＳ Ｐゴシック" charset="-128"/>
              </a:rPr>
              <a:t>Using </a:t>
            </a:r>
            <a:r>
              <a:rPr lang="en-US" altLang="en-US" sz="2000" b="1" u="sng" dirty="0" err="1">
                <a:solidFill>
                  <a:srgbClr val="FFC0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65000"/>
                    <a:lumOff val="35000"/>
                  </a:schemeClr>
                </a:solidFill>
                <a:ea typeface="ＭＳ Ｐゴシック" charset="-128"/>
              </a:rPr>
              <a:t>file format to remove obvious large-scale leakage</a:t>
            </a:r>
          </a:p>
          <a:p>
            <a:pPr lvl="1"/>
            <a:r>
              <a:rPr lang="en-US" altLang="en-US" sz="2000" dirty="0">
                <a:solidFill>
                  <a:schemeClr val="tx1">
                    <a:lumMod val="65000"/>
                    <a:lumOff val="35000"/>
                  </a:schemeClr>
                </a:solidFill>
                <a:ea typeface="ＭＳ Ｐゴシック" charset="-128"/>
                <a:cs typeface="ＭＳ Ｐゴシック" charset="-128"/>
              </a:rPr>
              <a:t>Small subtle leaks combatted by restricting large-scale access. Hence, developing secure, </a:t>
            </a:r>
            <a:r>
              <a:rPr lang="en-US" altLang="en-US" sz="2000" b="1" u="sng" dirty="0" err="1">
                <a:solidFill>
                  <a:srgbClr val="FFC000"/>
                </a:solidFill>
                <a:ea typeface="ＭＳ Ｐゴシック" charset="-128"/>
                <a:cs typeface="ＭＳ Ｐゴシック" charset="-128"/>
              </a:rPr>
              <a:t>blockchain</a:t>
            </a:r>
            <a:r>
              <a:rPr lang="en-US" altLang="en-US" sz="2000" b="1" u="sng" dirty="0">
                <a:solidFill>
                  <a:srgbClr val="FFC000"/>
                </a:solidFill>
                <a:ea typeface="ＭＳ Ｐゴシック" charset="-128"/>
                <a:cs typeface="ＭＳ Ｐゴシック" charset="-128"/>
              </a:rPr>
              <a:t>-based logging</a:t>
            </a:r>
            <a:r>
              <a:rPr lang="en-US" altLang="en-US" sz="2000" b="1" dirty="0">
                <a:solidFill>
                  <a:srgbClr val="FFC000"/>
                </a:solidFill>
                <a:ea typeface="ＭＳ Ｐゴシック" charset="-128"/>
                <a:cs typeface="ＭＳ Ｐゴシック" charset="-128"/>
              </a:rPr>
              <a:t> </a:t>
            </a:r>
            <a:r>
              <a:rPr lang="en-US" altLang="en-US" sz="2000" dirty="0">
                <a:solidFill>
                  <a:schemeClr val="tx1">
                    <a:lumMod val="65000"/>
                    <a:lumOff val="35000"/>
                  </a:schemeClr>
                </a:solidFill>
                <a:ea typeface="ＭＳ Ｐゴシック" charset="-128"/>
                <a:cs typeface="ＭＳ Ｐゴシック" charset="-128"/>
              </a:rPr>
              <a:t>technology (response to the </a:t>
            </a:r>
            <a:r>
              <a:rPr lang="en-US" altLang="en-US" sz="2000" dirty="0" err="1">
                <a:solidFill>
                  <a:schemeClr val="tx1">
                    <a:lumMod val="65000"/>
                    <a:lumOff val="35000"/>
                  </a:schemeClr>
                </a:solidFill>
                <a:ea typeface="ＭＳ Ｐゴシック" charset="-128"/>
                <a:cs typeface="ＭＳ Ｐゴシック" charset="-128"/>
              </a:rPr>
              <a:t>iDash</a:t>
            </a:r>
            <a:r>
              <a:rPr lang="en-US" altLang="en-US" sz="2000" dirty="0">
                <a:solidFill>
                  <a:schemeClr val="tx1">
                    <a:lumMod val="65000"/>
                    <a:lumOff val="35000"/>
                  </a:schemeClr>
                </a:solidFill>
                <a:ea typeface="ＭＳ Ｐゴシック" charset="-128"/>
                <a:cs typeface="ＭＳ Ｐゴシック" charset="-128"/>
              </a:rPr>
              <a:t> challenge)</a:t>
            </a:r>
          </a:p>
        </p:txBody>
      </p:sp>
    </p:spTree>
    <p:extLst>
      <p:ext uri="{BB962C8B-B14F-4D97-AF65-F5344CB8AC3E}">
        <p14:creationId xmlns:p14="http://schemas.microsoft.com/office/powerpoint/2010/main" val="1909323444"/>
      </p:ext>
    </p:extLst>
  </p:cSld>
  <p:clrMapOvr>
    <a:masterClrMapping/>
  </p:clrMapOvr>
  <p:transition advTm="238108"/>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72" y="542291"/>
            <a:ext cx="7978637" cy="647842"/>
          </a:xfrm>
        </p:spPr>
        <p:txBody>
          <a:bodyPr>
            <a:normAutofit fontScale="90000"/>
          </a:bodyPr>
          <a:lstStyle/>
          <a:p>
            <a:pPr algn="ctr"/>
            <a:r>
              <a:rPr lang="en-US" sz="3200" dirty="0">
                <a:solidFill>
                  <a:srgbClr val="0070C0"/>
                </a:solidFill>
                <a:latin typeface="Helvetica" charset="0"/>
                <a:ea typeface="Helvetica" charset="0"/>
                <a:cs typeface="Helvetica" charset="0"/>
              </a:rPr>
              <a:t>Transcriptome </a:t>
            </a:r>
            <a:r>
              <a:rPr lang="en-US" sz="1800" dirty="0">
                <a:solidFill>
                  <a:srgbClr val="0070C0"/>
                </a:solidFill>
                <a:latin typeface="Helvetica" charset="0"/>
                <a:ea typeface="Helvetica" charset="0"/>
                <a:cs typeface="Helvetica" charset="0"/>
              </a:rPr>
              <a:t>= Gene Activity of All Genes in the Genome, </a:t>
            </a:r>
            <a:br>
              <a:rPr lang="en-US" sz="1800" dirty="0">
                <a:solidFill>
                  <a:srgbClr val="0070C0"/>
                </a:solidFill>
                <a:latin typeface="Helvetica" charset="0"/>
                <a:ea typeface="Helvetica" charset="0"/>
                <a:cs typeface="Helvetica" charset="0"/>
              </a:rPr>
            </a:br>
            <a:r>
              <a:rPr lang="en-US" sz="1800" dirty="0">
                <a:solidFill>
                  <a:srgbClr val="0070C0"/>
                </a:solidFill>
                <a:latin typeface="Helvetica" charset="0"/>
                <a:ea typeface="Helvetica" charset="0"/>
                <a:cs typeface="Helvetica" charset="0"/>
              </a:rPr>
              <a:t>usually quantified by RNA-</a:t>
            </a:r>
            <a:r>
              <a:rPr lang="en-US" sz="1800" dirty="0" err="1">
                <a:solidFill>
                  <a:srgbClr val="0070C0"/>
                </a:solidFill>
                <a:latin typeface="Helvetica" charset="0"/>
                <a:ea typeface="Helvetica" charset="0"/>
                <a:cs typeface="Helvetica" charset="0"/>
              </a:rPr>
              <a:t>seq</a:t>
            </a:r>
            <a:r>
              <a:rPr lang="en-US" sz="1800" dirty="0">
                <a:solidFill>
                  <a:srgbClr val="0070C0"/>
                </a:solidFill>
                <a:latin typeface="Helvetica" charset="0"/>
                <a:ea typeface="Helvetica" charset="0"/>
                <a:cs typeface="Helvetica" charset="0"/>
              </a:rPr>
              <a:t> </a:t>
            </a:r>
            <a:br>
              <a:rPr lang="en-US" sz="1800" dirty="0">
                <a:solidFill>
                  <a:srgbClr val="0070C0"/>
                </a:solidFill>
                <a:latin typeface="Helvetica" charset="0"/>
                <a:ea typeface="Helvetica" charset="0"/>
                <a:cs typeface="Helvetica" charset="0"/>
              </a:rPr>
            </a:br>
            <a:r>
              <a:rPr lang="en-US" sz="1800" dirty="0">
                <a:solidFill>
                  <a:srgbClr val="0070C0"/>
                </a:solidFill>
                <a:latin typeface="Helvetica" charset="0"/>
                <a:ea typeface="Helvetica" charset="0"/>
                <a:cs typeface="Helvetica" charset="0"/>
              </a:rPr>
              <a:t>(RNA-</a:t>
            </a:r>
            <a:r>
              <a:rPr lang="en-US" sz="1800" dirty="0" err="1">
                <a:solidFill>
                  <a:srgbClr val="0070C0"/>
                </a:solidFill>
                <a:latin typeface="Helvetica" charset="0"/>
                <a:ea typeface="Helvetica" charset="0"/>
                <a:cs typeface="Helvetica" charset="0"/>
              </a:rPr>
              <a:t>seq</a:t>
            </a:r>
            <a:r>
              <a:rPr lang="en-US" sz="1800" dirty="0">
                <a:solidFill>
                  <a:srgbClr val="0070C0"/>
                </a:solidFill>
                <a:latin typeface="Helvetica" charset="0"/>
                <a:ea typeface="Helvetica" charset="0"/>
                <a:cs typeface="Helvetica" charset="0"/>
              </a:rPr>
              <a:t> is the most common type of functional genomics data)</a:t>
            </a:r>
          </a:p>
        </p:txBody>
      </p:sp>
      <p:sp>
        <p:nvSpPr>
          <p:cNvPr id="4" name="Rectangle 3"/>
          <p:cNvSpPr/>
          <p:nvPr/>
        </p:nvSpPr>
        <p:spPr>
          <a:xfrm>
            <a:off x="1757638" y="1629373"/>
            <a:ext cx="1292087" cy="357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Genes (DNA)</a:t>
            </a:r>
          </a:p>
        </p:txBody>
      </p:sp>
      <p:cxnSp>
        <p:nvCxnSpPr>
          <p:cNvPr id="6" name="Straight Arrow Connector 5"/>
          <p:cNvCxnSpPr>
            <a:stCxn id="4" idx="2"/>
          </p:cNvCxnSpPr>
          <p:nvPr/>
        </p:nvCxnSpPr>
        <p:spPr>
          <a:xfrm>
            <a:off x="2403682" y="1987182"/>
            <a:ext cx="1588" cy="46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725106" y="2471900"/>
            <a:ext cx="1357151" cy="452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b="0" dirty="0">
                <a:solidFill>
                  <a:prstClr val="white"/>
                </a:solidFill>
                <a:latin typeface="Helvetica" charset="0"/>
                <a:ea typeface="Helvetica" charset="0"/>
                <a:cs typeface="Helvetica" charset="0"/>
              </a:rPr>
              <a:t>RNA transcripts</a:t>
            </a:r>
          </a:p>
        </p:txBody>
      </p:sp>
      <p:cxnSp>
        <p:nvCxnSpPr>
          <p:cNvPr id="31" name="Straight Arrow Connector 30"/>
          <p:cNvCxnSpPr>
            <a:stCxn id="28" idx="4"/>
            <a:endCxn id="32" idx="0"/>
          </p:cNvCxnSpPr>
          <p:nvPr/>
        </p:nvCxnSpPr>
        <p:spPr>
          <a:xfrm>
            <a:off x="2403682" y="2924561"/>
            <a:ext cx="875423" cy="486397"/>
          </a:xfrm>
          <a:prstGeom prst="straightConnector1">
            <a:avLst/>
          </a:prstGeom>
          <a:ln>
            <a:prstDash val="dash"/>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657909" y="3410957"/>
            <a:ext cx="1242391" cy="616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100" b="0" dirty="0">
                <a:solidFill>
                  <a:prstClr val="white"/>
                </a:solidFill>
                <a:latin typeface="Helvetica" charset="0"/>
                <a:ea typeface="Helvetica" charset="0"/>
                <a:cs typeface="Helvetica" charset="0"/>
              </a:rPr>
              <a:t>Protein coding mRNA</a:t>
            </a:r>
          </a:p>
        </p:txBody>
      </p:sp>
      <p:cxnSp>
        <p:nvCxnSpPr>
          <p:cNvPr id="38" name="Straight Arrow Connector 37"/>
          <p:cNvCxnSpPr>
            <a:stCxn id="32" idx="4"/>
            <a:endCxn id="39" idx="0"/>
          </p:cNvCxnSpPr>
          <p:nvPr/>
        </p:nvCxnSpPr>
        <p:spPr>
          <a:xfrm flipH="1">
            <a:off x="3279104" y="4027185"/>
            <a:ext cx="1" cy="899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Diamond 38"/>
          <p:cNvSpPr/>
          <p:nvPr/>
        </p:nvSpPr>
        <p:spPr>
          <a:xfrm>
            <a:off x="2459124" y="4926458"/>
            <a:ext cx="1639959" cy="95167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Proteins</a:t>
            </a:r>
          </a:p>
        </p:txBody>
      </p:sp>
      <p:cxnSp>
        <p:nvCxnSpPr>
          <p:cNvPr id="41" name="Straight Arrow Connector 40"/>
          <p:cNvCxnSpPr>
            <a:stCxn id="28" idx="4"/>
          </p:cNvCxnSpPr>
          <p:nvPr/>
        </p:nvCxnSpPr>
        <p:spPr>
          <a:xfrm flipH="1">
            <a:off x="1741373" y="2924561"/>
            <a:ext cx="662309" cy="418173"/>
          </a:xfrm>
          <a:prstGeom prst="straightConnector1">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63841" y="3324369"/>
            <a:ext cx="1776621" cy="78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prstClr val="white"/>
                </a:solidFill>
                <a:latin typeface="Helvetica" charset="0"/>
                <a:ea typeface="Helvetica" charset="0"/>
                <a:cs typeface="Helvetica" charset="0"/>
              </a:rPr>
              <a:t>Non-coding regulatory RNAs</a:t>
            </a:r>
          </a:p>
        </p:txBody>
      </p:sp>
      <p:cxnSp>
        <p:nvCxnSpPr>
          <p:cNvPr id="44" name="Elbow Connector 43"/>
          <p:cNvCxnSpPr>
            <a:stCxn id="42" idx="0"/>
            <a:endCxn id="4" idx="1"/>
          </p:cNvCxnSpPr>
          <p:nvPr/>
        </p:nvCxnSpPr>
        <p:spPr>
          <a:xfrm rot="5400000" flipH="1" flipV="1">
            <a:off x="796849" y="2363580"/>
            <a:ext cx="1516092" cy="40548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33169" y="2369294"/>
            <a:ext cx="1088795" cy="300082"/>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Regulation</a:t>
            </a:r>
          </a:p>
        </p:txBody>
      </p:sp>
      <p:sp>
        <p:nvSpPr>
          <p:cNvPr id="46" name="TextBox 45"/>
          <p:cNvSpPr txBox="1"/>
          <p:nvPr/>
        </p:nvSpPr>
        <p:spPr>
          <a:xfrm>
            <a:off x="2439006" y="2072091"/>
            <a:ext cx="1178721"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Transcription</a:t>
            </a:r>
          </a:p>
        </p:txBody>
      </p:sp>
      <p:sp>
        <p:nvSpPr>
          <p:cNvPr id="47" name="TextBox 46"/>
          <p:cNvSpPr txBox="1"/>
          <p:nvPr/>
        </p:nvSpPr>
        <p:spPr>
          <a:xfrm>
            <a:off x="3329494" y="4476820"/>
            <a:ext cx="1034450"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Translation</a:t>
            </a:r>
          </a:p>
        </p:txBody>
      </p:sp>
      <p:sp>
        <p:nvSpPr>
          <p:cNvPr id="49" name="Rectangle 48"/>
          <p:cNvSpPr/>
          <p:nvPr/>
        </p:nvSpPr>
        <p:spPr>
          <a:xfrm>
            <a:off x="149088" y="1514258"/>
            <a:ext cx="4542182" cy="2712358"/>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dirty="0">
              <a:solidFill>
                <a:prstClr val="white"/>
              </a:solidFill>
            </a:endParaRPr>
          </a:p>
        </p:txBody>
      </p:sp>
      <p:sp>
        <p:nvSpPr>
          <p:cNvPr id="3" name="TextBox 2"/>
          <p:cNvSpPr txBox="1"/>
          <p:nvPr/>
        </p:nvSpPr>
        <p:spPr>
          <a:xfrm>
            <a:off x="149087" y="4289654"/>
            <a:ext cx="2060345" cy="507831"/>
          </a:xfrm>
          <a:prstGeom prst="rect">
            <a:avLst/>
          </a:prstGeom>
          <a:noFill/>
        </p:spPr>
        <p:txBody>
          <a:bodyPr wrap="square" rtlCol="0">
            <a:spAutoFit/>
          </a:bodyPr>
          <a:lstStyle/>
          <a:p>
            <a:pPr fontAlgn="auto">
              <a:spcBef>
                <a:spcPts val="0"/>
              </a:spcBef>
              <a:spcAft>
                <a:spcPts val="0"/>
              </a:spcAft>
            </a:pPr>
            <a:r>
              <a:rPr lang="en-US" sz="1350" b="0" dirty="0">
                <a:solidFill>
                  <a:srgbClr val="FF0000"/>
                </a:solidFill>
                <a:latin typeface="Helvetica" charset="0"/>
                <a:ea typeface="Helvetica" charset="0"/>
                <a:cs typeface="Helvetica" charset="0"/>
              </a:rPr>
              <a:t>Gene Expression measured by RNA-</a:t>
            </a:r>
            <a:r>
              <a:rPr lang="en-US" sz="1350" b="0" dirty="0" err="1">
                <a:solidFill>
                  <a:srgbClr val="FF0000"/>
                </a:solidFill>
                <a:latin typeface="Helvetica" charset="0"/>
                <a:ea typeface="Helvetica" charset="0"/>
                <a:cs typeface="Helvetica" charset="0"/>
              </a:rPr>
              <a:t>seq</a:t>
            </a:r>
            <a:endParaRPr lang="en-US" sz="1350" b="0" dirty="0">
              <a:solidFill>
                <a:srgbClr val="FF0000"/>
              </a:solidFill>
              <a:latin typeface="Helvetica" charset="0"/>
              <a:ea typeface="Helvetica" charset="0"/>
              <a:cs typeface="Helvetica" charset="0"/>
            </a:endParaRPr>
          </a:p>
        </p:txBody>
      </p:sp>
      <p:sp>
        <p:nvSpPr>
          <p:cNvPr id="35" name="TextBox 34"/>
          <p:cNvSpPr txBox="1"/>
          <p:nvPr/>
        </p:nvSpPr>
        <p:spPr>
          <a:xfrm>
            <a:off x="6657381" y="6114808"/>
            <a:ext cx="2284600" cy="207749"/>
          </a:xfrm>
          <a:prstGeom prst="rect">
            <a:avLst/>
          </a:prstGeom>
          <a:noFill/>
        </p:spPr>
        <p:txBody>
          <a:bodyPr wrap="none" rtlCol="0">
            <a:spAutoFit/>
          </a:bodyPr>
          <a:lstStyle/>
          <a:p>
            <a:pPr fontAlgn="auto">
              <a:spcBef>
                <a:spcPts val="0"/>
              </a:spcBef>
              <a:spcAft>
                <a:spcPts val="0"/>
              </a:spcAft>
            </a:pPr>
            <a:r>
              <a:rPr lang="en-US" sz="750" dirty="0">
                <a:solidFill>
                  <a:prstClr val="black"/>
                </a:solidFill>
                <a:ea typeface="Arial" charset="0"/>
                <a:cs typeface="Arial" charset="0"/>
              </a:rPr>
              <a:t>[ </a:t>
            </a:r>
            <a:r>
              <a:rPr lang="en-US" sz="750" i="1" dirty="0">
                <a:solidFill>
                  <a:prstClr val="black"/>
                </a:solidFill>
                <a:ea typeface="Arial" charset="0"/>
                <a:cs typeface="Arial" charset="0"/>
              </a:rPr>
              <a:t>NATURE 459: 927; NAT. REV. GEN. 10: 57 </a:t>
            </a:r>
            <a:r>
              <a:rPr lang="en-US" sz="750" dirty="0">
                <a:solidFill>
                  <a:prstClr val="black"/>
                </a:solidFill>
                <a:ea typeface="Arial" charset="0"/>
                <a:cs typeface="Arial" charset="0"/>
              </a:rPr>
              <a:t>]   </a:t>
            </a:r>
          </a:p>
        </p:txBody>
      </p:sp>
      <p:pic>
        <p:nvPicPr>
          <p:cNvPr id="5" name="Picture 4"/>
          <p:cNvPicPr>
            <a:picLocks noChangeAspect="1"/>
          </p:cNvPicPr>
          <p:nvPr/>
        </p:nvPicPr>
        <p:blipFill>
          <a:blip r:embed="rId2"/>
          <a:stretch>
            <a:fillRect/>
          </a:stretch>
        </p:blipFill>
        <p:spPr>
          <a:xfrm>
            <a:off x="4834005" y="1423900"/>
            <a:ext cx="3646753" cy="4371378"/>
          </a:xfrm>
          <a:prstGeom prst="rect">
            <a:avLst/>
          </a:prstGeom>
        </p:spPr>
      </p:pic>
      <p:sp>
        <p:nvSpPr>
          <p:cNvPr id="7" name="Rectangle 6"/>
          <p:cNvSpPr/>
          <p:nvPr/>
        </p:nvSpPr>
        <p:spPr>
          <a:xfrm>
            <a:off x="173124" y="6218682"/>
            <a:ext cx="4572000" cy="461665"/>
          </a:xfrm>
          <a:prstGeom prst="rect">
            <a:avLst/>
          </a:prstGeom>
        </p:spPr>
        <p:txBody>
          <a:bodyPr>
            <a:spAutoFit/>
          </a:bodyPr>
          <a:lstStyle/>
          <a:p>
            <a:r>
              <a:rPr lang="en-US" b="0" dirty="0">
                <a:latin typeface="Helvetica" charset="0"/>
                <a:ea typeface="Helvetica" charset="0"/>
                <a:cs typeface="Helvetica" charset="0"/>
              </a:rPr>
              <a:t>Expression of genes is quantified by transcription: </a:t>
            </a:r>
            <a:br>
              <a:rPr lang="en-US" b="0" dirty="0">
                <a:latin typeface="Helvetica" charset="0"/>
                <a:ea typeface="Helvetica" charset="0"/>
                <a:cs typeface="Helvetica" charset="0"/>
              </a:rPr>
            </a:br>
            <a:r>
              <a:rPr lang="en-US" b="0" dirty="0">
                <a:latin typeface="Helvetica" charset="0"/>
                <a:ea typeface="Helvetica" charset="0"/>
                <a:cs typeface="Helvetica" charset="0"/>
              </a:rPr>
              <a:t>RNA-</a:t>
            </a:r>
            <a:r>
              <a:rPr lang="en-US" b="0" dirty="0" err="1">
                <a:latin typeface="Helvetica" charset="0"/>
                <a:ea typeface="Helvetica" charset="0"/>
                <a:cs typeface="Helvetica" charset="0"/>
              </a:rPr>
              <a:t>Seq</a:t>
            </a:r>
            <a:r>
              <a:rPr lang="en-US" b="0" dirty="0">
                <a:latin typeface="Helvetica" charset="0"/>
                <a:ea typeface="Helvetica" charset="0"/>
                <a:cs typeface="Helvetica" charset="0"/>
              </a:rPr>
              <a:t> measures mRNA transcript amounts</a:t>
            </a:r>
            <a:endParaRPr lang="en-US" b="0" dirty="0"/>
          </a:p>
        </p:txBody>
      </p:sp>
    </p:spTree>
    <p:extLst>
      <p:ext uri="{BB962C8B-B14F-4D97-AF65-F5344CB8AC3E}">
        <p14:creationId xmlns:p14="http://schemas.microsoft.com/office/powerpoint/2010/main" val="765770708"/>
      </p:ext>
    </p:extLst>
  </p:cSld>
  <p:clrMapOvr>
    <a:masterClrMapping/>
  </p:clrMapOvr>
  <mc:AlternateContent xmlns:mc="http://schemas.openxmlformats.org/markup-compatibility/2006" xmlns:p14="http://schemas.microsoft.com/office/powerpoint/2010/main">
    <mc:Choice Requires="p14">
      <p:transition spd="slow" p14:dur="2000" advTm="31039"/>
    </mc:Choice>
    <mc:Fallback xmlns="">
      <p:transition spd="slow" advTm="3103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a:t>2-sided nature of functional </a:t>
            </a:r>
            <a:br>
              <a:rPr lang="en-US" dirty="0"/>
            </a:br>
            <a:r>
              <a:rPr lang="en-US" dirty="0"/>
              <a:t>genomics data: Analysis can be </a:t>
            </a:r>
            <a:br>
              <a:rPr lang="en-US" dirty="0"/>
            </a:br>
            <a:r>
              <a:rPr lang="en-US" dirty="0">
                <a:solidFill>
                  <a:schemeClr val="accent1">
                    <a:lumMod val="50000"/>
                  </a:schemeClr>
                </a:solidFill>
              </a:rPr>
              <a:t>very General/Public</a:t>
            </a:r>
            <a:r>
              <a:rPr lang="en-US" dirty="0"/>
              <a:t> </a:t>
            </a:r>
            <a:br>
              <a:rPr lang="en-US" dirty="0"/>
            </a:br>
            <a:r>
              <a:rPr lang="en-US" dirty="0">
                <a:solidFill>
                  <a:srgbClr val="800000"/>
                </a:solidFill>
              </a:rPr>
              <a:t>or Individual/Private</a:t>
            </a:r>
          </a:p>
        </p:txBody>
      </p:sp>
      <p:sp>
        <p:nvSpPr>
          <p:cNvPr id="3" name="Content Placeholder 2"/>
          <p:cNvSpPr>
            <a:spLocks noGrp="1"/>
          </p:cNvSpPr>
          <p:nvPr>
            <p:ph idx="1"/>
          </p:nvPr>
        </p:nvSpPr>
        <p:spPr>
          <a:xfrm>
            <a:off x="195168" y="2083547"/>
            <a:ext cx="8599207" cy="4334666"/>
          </a:xfrm>
        </p:spPr>
        <p:txBody>
          <a:bodyPr/>
          <a:lstStyle/>
          <a:p>
            <a:r>
              <a:rPr lang="en-US" sz="2000" b="1" dirty="0">
                <a:solidFill>
                  <a:schemeClr val="accent1">
                    <a:lumMod val="50000"/>
                  </a:schemeClr>
                </a:solidFill>
              </a:rPr>
              <a:t>General quantifications</a:t>
            </a:r>
            <a:r>
              <a:rPr lang="en-US" sz="2000" dirty="0"/>
              <a:t> related to overall aspects </a:t>
            </a:r>
            <a:br>
              <a:rPr lang="en-US" sz="2000" dirty="0"/>
            </a:br>
            <a:r>
              <a:rPr lang="en-US" sz="2000" dirty="0"/>
              <a:t>of a condition </a:t>
            </a:r>
            <a:r>
              <a:rPr lang="mr-IN" sz="2000" dirty="0"/>
              <a:t>–</a:t>
            </a:r>
            <a:r>
              <a:rPr lang="en-US" sz="2000" dirty="0"/>
              <a:t> </a:t>
            </a:r>
            <a:r>
              <a:rPr lang="en-US" sz="2000" dirty="0" err="1"/>
              <a:t>ie</a:t>
            </a:r>
            <a:r>
              <a:rPr lang="en-US" sz="2000" dirty="0"/>
              <a:t> gene activity as a function of:</a:t>
            </a:r>
          </a:p>
          <a:p>
            <a:pPr lvl="1"/>
            <a:r>
              <a:rPr lang="en-US" sz="1800" dirty="0"/>
              <a:t>Developmental stage, Evolutionary relationships, Cell-type, Disease</a:t>
            </a:r>
          </a:p>
          <a:p>
            <a:endParaRPr lang="en-US" sz="2000" b="1" dirty="0"/>
          </a:p>
          <a:p>
            <a:r>
              <a:rPr lang="en-US" sz="2000" b="1" dirty="0"/>
              <a:t>Above are not tied to an individual’s genotype. </a:t>
            </a:r>
            <a:r>
              <a:rPr lang="en-US" sz="2000" b="1" dirty="0">
                <a:solidFill>
                  <a:srgbClr val="C00000"/>
                </a:solidFill>
              </a:rPr>
              <a:t>However, data is derived from individuals &amp; tagged with their genotypes</a:t>
            </a:r>
          </a:p>
          <a:p>
            <a:endParaRPr lang="en-US" sz="1800" dirty="0"/>
          </a:p>
          <a:p>
            <a:endParaRPr lang="en-US" sz="1800" dirty="0"/>
          </a:p>
          <a:p>
            <a:r>
              <a:rPr lang="en-US" sz="1800" dirty="0"/>
              <a:t>(Note, a few calculations aim to use explicitly genotype to derive general relations related to sequence variation &amp; gene expression - </a:t>
            </a:r>
            <a:r>
              <a:rPr lang="en-US" sz="1800" dirty="0" err="1"/>
              <a:t>eg</a:t>
            </a:r>
            <a:r>
              <a:rPr lang="en-US" sz="1800" dirty="0"/>
              <a:t> allelic activity)</a:t>
            </a:r>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6671" y="178267"/>
            <a:ext cx="2487704" cy="2487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14862"/>
      </p:ext>
    </p:extLst>
  </p:cSld>
  <p:clrMapOvr>
    <a:masterClrMapping/>
  </p:clrMapOvr>
  <p:transition advTm="90569"/>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05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05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1419535" y="221867"/>
            <a:ext cx="6304931" cy="461665"/>
          </a:xfrm>
          <a:prstGeom prst="rect">
            <a:avLst/>
          </a:prstGeom>
          <a:noFill/>
        </p:spPr>
        <p:txBody>
          <a:bodyPr wrap="none" rtlCol="0">
            <a:spAutoFit/>
          </a:bodyPr>
          <a:lstStyle/>
          <a:p>
            <a:r>
              <a:rPr lang="en-US" sz="2400" dirty="0"/>
              <a:t>Data Reduction in RNA-</a:t>
            </a:r>
            <a:r>
              <a:rPr lang="en-US" sz="2400" dirty="0" err="1"/>
              <a:t>Seq</a:t>
            </a:r>
            <a:r>
              <a:rPr lang="en-US" sz="2400" dirty="0"/>
              <a:t>: an Overview</a:t>
            </a:r>
          </a:p>
        </p:txBody>
      </p:sp>
    </p:spTree>
    <p:extLst>
      <p:ext uri="{BB962C8B-B14F-4D97-AF65-F5344CB8AC3E}">
        <p14:creationId xmlns:p14="http://schemas.microsoft.com/office/powerpoint/2010/main" val="333174397"/>
      </p:ext>
    </p:extLst>
  </p:cSld>
  <p:clrMapOvr>
    <a:masterClrMapping/>
  </p:clrMapOvr>
  <p:transition advTm="49902"/>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134994</TotalTime>
  <Words>1987</Words>
  <Application>Microsoft Macintosh PowerPoint</Application>
  <PresentationFormat>Letter Paper (8.5x11 in)</PresentationFormat>
  <Paragraphs>438</Paragraphs>
  <Slides>42</Slides>
  <Notes>12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42</vt:i4>
      </vt:variant>
    </vt:vector>
  </HeadingPairs>
  <TitlesOfParts>
    <vt:vector size="56" baseType="lpstr">
      <vt:lpstr>ＭＳ Ｐゴシック</vt:lpstr>
      <vt:lpstr>Arial</vt:lpstr>
      <vt:lpstr>Calibri</vt:lpstr>
      <vt:lpstr>Calibri Light</vt:lpstr>
      <vt:lpstr>Courier</vt:lpstr>
      <vt:lpstr>Courier New</vt:lpstr>
      <vt:lpstr>Helvetica</vt:lpstr>
      <vt:lpstr>Lucida Grande</vt:lpstr>
      <vt:lpstr>Wingdings</vt:lpstr>
      <vt:lpstr>Basic-template-i0jhhsb-20160605</vt:lpstr>
      <vt:lpstr>Outline-Style-20160605</vt:lpstr>
      <vt:lpstr>to-follow-up</vt:lpstr>
      <vt:lpstr>Office Theme</vt:lpstr>
      <vt:lpstr>1_Basic-template-i0jhhsb-20160605</vt:lpstr>
      <vt:lpstr>Quantification of sensitive information leakage from functional genomics data:  Obvious v subtle leakages &amp; practical file formats for addressing this</vt:lpstr>
      <vt:lpstr>Privacy: Does Genomics has similar "Big Data" Dilemma as in the Rest of Society?</vt:lpstr>
      <vt:lpstr>The Dilemma</vt:lpstr>
      <vt:lpstr>Current Social &amp; Technical Solutions:  The quandary where are now</vt:lpstr>
      <vt:lpstr>Quantification of sensitive information leakage from functional genomics data: Obvious v subtle leakages &amp; practical file formats for addressing this </vt:lpstr>
      <vt:lpstr>Quantification of sensitive information leakage from functional genomics data: Obvious v subtle leakages &amp; practical file formats for addressing this </vt:lpstr>
      <vt:lpstr>Transcriptome = Gene Activity of All Genes in the Genome,  usually quantified by RNA-seq  (RNA-seq is the most common type of functional genomics data)</vt:lpstr>
      <vt:lpstr>2-sided nature of functional  genomics data: Analysis can be  very General/Public  or Individual/Private</vt:lpstr>
      <vt:lpstr>PowerPoint Presentation</vt:lpstr>
      <vt:lpstr>Functional genomics data comes with a great deal of sequencing;  We can quantify amount of leakage at every step of the data summarization process.  </vt:lpstr>
      <vt:lpstr>Representative Functional Genomics, Genotype, eQTL Datasets</vt:lpstr>
      <vt:lpstr>PowerPoint Presentation</vt:lpstr>
      <vt:lpstr>Quantification of sensitive information leakage from functional genomics data: Obvious v subtle leakages &amp; practical file formats for addressing this </vt:lpstr>
      <vt:lpstr>PowerPoint Presentation</vt:lpstr>
      <vt:lpstr>Information Content and Predictability</vt:lpstr>
      <vt:lpstr>ICI Leakage versus Genotype Predictability</vt:lpstr>
      <vt:lpstr>Linking Attack Scenario</vt:lpstr>
      <vt:lpstr>Success in Linking Attack  with Extremity based Genotype Prediction</vt:lpstr>
      <vt:lpstr>Success in Linking Attack  with Extremity based Genotype Prediction</vt:lpstr>
      <vt:lpstr>Quantification of sensitive information leakage from functional genomics data: Obvious v subtle leakages &amp; practical file formats for addressing this </vt:lpstr>
      <vt:lpstr>Detection &amp; Genotyping of small &amp; large  SV deletions from signal profiles </vt:lpstr>
      <vt:lpstr>Example of Small Deletion Evident in Signal Profile</vt:lpstr>
      <vt:lpstr>Example of Large Deletion Evident in Signal Profile</vt:lpstr>
      <vt:lpstr>Information Leakage from SV Deletions</vt:lpstr>
      <vt:lpstr>Another type of Linking Attack:  Linking based on SV Genotyping</vt:lpstr>
      <vt:lpstr>Another type of Linking Attack:  First Doing SV Genotyping</vt:lpstr>
      <vt:lpstr>Linking Attack Based on SV Deletions in  gEUVADIS Dataset </vt:lpstr>
      <vt:lpstr>Quantification of sensitive information leakage from functional genomics data: Obvious v subtle leakages &amp; practical file formats for addressing this </vt:lpstr>
      <vt:lpstr>PowerPoint Presentation</vt:lpstr>
      <vt:lpstr>PowerPoint Presentation</vt:lpstr>
      <vt:lpstr>Quantification of sensitive information leakage from functional genomics data: Obvious v subtle leakages &amp; practical file formats for addressing this </vt:lpstr>
      <vt:lpstr>PowerPoint Presentation</vt:lpstr>
      <vt:lpstr>PowerPoint Presentation</vt:lpstr>
      <vt:lpstr>Challenge Solution</vt:lpstr>
      <vt:lpstr>Bigmem Solution</vt:lpstr>
      <vt:lpstr>Bigmem Solution</vt:lpstr>
      <vt:lpstr>Reasonable time/space efficiency</vt:lpstr>
      <vt:lpstr>Quantification of sensitive information leakage from functional genomics data: Obvious v subtle leakages &amp; practical file formats for addressing this </vt:lpstr>
      <vt:lpstr>Quantification of sensitive information leakage from functional genomics data: Obvious v subtle leakages &amp; practical file formats for addressing this </vt:lpstr>
      <vt:lpstr>PowerPoint Presentation</vt:lpstr>
      <vt:lpstr>Extra</vt:lpstr>
      <vt:lpstr>Info about content in this slide pack</vt:lpstr>
    </vt:vector>
  </TitlesOfParts>
  <Company>Yale</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2225</cp:revision>
  <cp:lastPrinted>2018-10-25T18:47:01Z</cp:lastPrinted>
  <dcterms:created xsi:type="dcterms:W3CDTF">2010-09-06T09:08:38Z</dcterms:created>
  <dcterms:modified xsi:type="dcterms:W3CDTF">2019-05-19T16:19:37Z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