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527559" r:id="rId1"/>
    <p:sldMasterId id="2147527566" r:id="rId2"/>
    <p:sldMasterId id="2147527586" r:id="rId3"/>
    <p:sldMasterId id="2147527600" r:id="rId4"/>
  </p:sldMasterIdLst>
  <p:notesMasterIdLst>
    <p:notesMasterId r:id="rId43"/>
  </p:notesMasterIdLst>
  <p:handoutMasterIdLst>
    <p:handoutMasterId r:id="rId44"/>
  </p:handoutMasterIdLst>
  <p:sldIdLst>
    <p:sldId id="6147" r:id="rId5"/>
    <p:sldId id="6348" r:id="rId6"/>
    <p:sldId id="6429" r:id="rId7"/>
    <p:sldId id="6620" r:id="rId8"/>
    <p:sldId id="6619" r:id="rId9"/>
    <p:sldId id="6419" r:id="rId10"/>
    <p:sldId id="6451" r:id="rId11"/>
    <p:sldId id="6472" r:id="rId12"/>
    <p:sldId id="6473" r:id="rId13"/>
    <p:sldId id="6618" r:id="rId14"/>
    <p:sldId id="6399" r:id="rId15"/>
    <p:sldId id="6400" r:id="rId16"/>
    <p:sldId id="6401" r:id="rId17"/>
    <p:sldId id="6402" r:id="rId18"/>
    <p:sldId id="6564" r:id="rId19"/>
    <p:sldId id="6565" r:id="rId20"/>
    <p:sldId id="6566" r:id="rId21"/>
    <p:sldId id="6567" r:id="rId22"/>
    <p:sldId id="6616" r:id="rId23"/>
    <p:sldId id="6595" r:id="rId24"/>
    <p:sldId id="6596" r:id="rId25"/>
    <p:sldId id="6597" r:id="rId26"/>
    <p:sldId id="6598" r:id="rId27"/>
    <p:sldId id="6599" r:id="rId28"/>
    <p:sldId id="6600" r:id="rId29"/>
    <p:sldId id="6615" r:id="rId30"/>
    <p:sldId id="6602" r:id="rId31"/>
    <p:sldId id="6603" r:id="rId32"/>
    <p:sldId id="6604" r:id="rId33"/>
    <p:sldId id="6621" r:id="rId34"/>
    <p:sldId id="6606" r:id="rId35"/>
    <p:sldId id="6607" r:id="rId36"/>
    <p:sldId id="6614" r:id="rId37"/>
    <p:sldId id="6610" r:id="rId38"/>
    <p:sldId id="6611" r:id="rId39"/>
    <p:sldId id="6613" r:id="rId40"/>
    <p:sldId id="6082" r:id="rId41"/>
    <p:sldId id="6083" r:id="rId42"/>
  </p:sldIdLst>
  <p:sldSz cx="9144000" cy="6858000" type="letter"/>
  <p:notesSz cx="7315200" cy="9601200"/>
  <p:defaultTex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383">
          <p15:clr>
            <a:srgbClr val="A4A3A4"/>
          </p15:clr>
        </p15:guide>
        <p15:guide id="2" pos="288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452C6"/>
    <a:srgbClr val="FF9E97"/>
    <a:srgbClr val="FF7413"/>
    <a:srgbClr val="FFC5AD"/>
    <a:srgbClr val="B3752D"/>
    <a:srgbClr val="4BAB50"/>
    <a:srgbClr val="45B07C"/>
    <a:srgbClr val="00B400"/>
    <a:srgbClr val="68360F"/>
    <a:srgbClr val="20FF3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906" autoAdjust="0"/>
    <p:restoredTop sz="95037" autoAdjust="0"/>
  </p:normalViewPr>
  <p:slideViewPr>
    <p:cSldViewPr snapToGrid="0">
      <p:cViewPr varScale="1">
        <p:scale>
          <a:sx n="124" d="100"/>
          <a:sy n="124" d="100"/>
        </p:scale>
        <p:origin x="976" y="176"/>
      </p:cViewPr>
      <p:guideLst>
        <p:guide orient="horz" pos="2383"/>
        <p:guide pos="2881"/>
      </p:guideLst>
    </p:cSldViewPr>
  </p:slideViewPr>
  <p:outlineViewPr>
    <p:cViewPr>
      <p:scale>
        <a:sx n="33" d="100"/>
        <a:sy n="33" d="100"/>
      </p:scale>
      <p:origin x="0" y="33992"/>
    </p:cViewPr>
  </p:outlineViewPr>
  <p:notesTextViewPr>
    <p:cViewPr>
      <p:scale>
        <a:sx n="100" d="100"/>
        <a:sy n="100" d="100"/>
      </p:scale>
      <p:origin x="0" y="0"/>
    </p:cViewPr>
  </p:notesTextViewPr>
  <p:sorterViewPr>
    <p:cViewPr>
      <p:scale>
        <a:sx n="33" d="100"/>
        <a:sy n="33" d="100"/>
      </p:scale>
      <p:origin x="0" y="0"/>
    </p:cViewPr>
  </p:sorterViewPr>
  <p:notesViewPr>
    <p:cSldViewPr snapToGrid="0">
      <p:cViewPr varScale="1">
        <p:scale>
          <a:sx n="83" d="100"/>
          <a:sy n="83" d="100"/>
        </p:scale>
        <p:origin x="-223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5" name="Rectangle 3"/>
          <p:cNvSpPr>
            <a:spLocks noGrp="1" noChangeArrowheads="1"/>
          </p:cNvSpPr>
          <p:nvPr>
            <p:ph type="dt" sz="quarter"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6" name="Rectangle 4"/>
          <p:cNvSpPr>
            <a:spLocks noGrp="1" noChangeArrowheads="1"/>
          </p:cNvSpPr>
          <p:nvPr>
            <p:ph type="ftr" sz="quarter" idx="2"/>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077" name="Rectangle 5"/>
          <p:cNvSpPr>
            <a:spLocks noGrp="1" noChangeArrowheads="1"/>
          </p:cNvSpPr>
          <p:nvPr>
            <p:ph type="sldNum" sz="quarter" idx="3"/>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67200F20-CDF5-C541-A52C-C7547537935B}" type="slidenum">
              <a:rPr lang="en-US"/>
              <a:pPr>
                <a:defRPr/>
              </a:pPr>
              <a:t>‹#›</a:t>
            </a:fld>
            <a:endParaRPr lang="en-US"/>
          </a:p>
        </p:txBody>
      </p:sp>
    </p:spTree>
    <p:extLst>
      <p:ext uri="{BB962C8B-B14F-4D97-AF65-F5344CB8AC3E}">
        <p14:creationId xmlns:p14="http://schemas.microsoft.com/office/powerpoint/2010/main" val="3360249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0"/>
            <a:ext cx="3170238"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1" name="Rectangle 3"/>
          <p:cNvSpPr>
            <a:spLocks noGrp="1" noChangeArrowheads="1"/>
          </p:cNvSpPr>
          <p:nvPr>
            <p:ph type="dt" idx="1"/>
          </p:nvPr>
        </p:nvSpPr>
        <p:spPr bwMode="auto">
          <a:xfrm>
            <a:off x="4146550" y="0"/>
            <a:ext cx="3168650" cy="479425"/>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lvl1pPr algn="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326660" name="Rectangle 4"/>
          <p:cNvSpPr>
            <a:spLocks noGrp="1" noRot="1" noChangeAspect="1" noChangeArrowheads="1" noTextEdit="1"/>
          </p:cNvSpPr>
          <p:nvPr>
            <p:ph type="sldImg" idx="2"/>
          </p:nvPr>
        </p:nvSpPr>
        <p:spPr bwMode="auto">
          <a:xfrm>
            <a:off x="1260475" y="720725"/>
            <a:ext cx="4799013" cy="3598863"/>
          </a:xfrm>
          <a:prstGeom prst="rect">
            <a:avLst/>
          </a:prstGeom>
          <a:noFill/>
          <a:ln w="12700">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62475"/>
            <a:ext cx="5360987" cy="4318000"/>
          </a:xfrm>
          <a:prstGeom prst="rect">
            <a:avLst/>
          </a:prstGeom>
          <a:noFill/>
          <a:ln w="9525">
            <a:noFill/>
            <a:miter lim="800000"/>
            <a:headEnd/>
            <a:tailEnd/>
          </a:ln>
          <a:effectLst/>
        </p:spPr>
        <p:txBody>
          <a:bodyPr vert="horz" wrap="square" lIns="103080" tIns="51540" rIns="103080" bIns="5154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1775"/>
            <a:ext cx="3170238"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defTabSz="1023938" eaLnBrk="0" hangingPunct="0">
              <a:defRPr sz="1400" b="0">
                <a:latin typeface="Arial" pitchFamily="-107" charset="0"/>
                <a:ea typeface="ＭＳ Ｐゴシック" pitchFamily="-107" charset="-128"/>
                <a:cs typeface="ＭＳ Ｐゴシック" pitchFamily="-107" charset="-128"/>
              </a:defRPr>
            </a:lvl1pPr>
          </a:lstStyle>
          <a:p>
            <a:pPr>
              <a:defRPr/>
            </a:pPr>
            <a:endParaRPr lang="en-US"/>
          </a:p>
        </p:txBody>
      </p:sp>
      <p:sp>
        <p:nvSpPr>
          <p:cNvPr id="2055" name="Rectangle 7"/>
          <p:cNvSpPr>
            <a:spLocks noGrp="1" noChangeArrowheads="1"/>
          </p:cNvSpPr>
          <p:nvPr>
            <p:ph type="sldNum" sz="quarter" idx="5"/>
          </p:nvPr>
        </p:nvSpPr>
        <p:spPr bwMode="auto">
          <a:xfrm>
            <a:off x="4146550" y="9121775"/>
            <a:ext cx="3168650" cy="479425"/>
          </a:xfrm>
          <a:prstGeom prst="rect">
            <a:avLst/>
          </a:prstGeom>
          <a:noFill/>
          <a:ln w="9525">
            <a:noFill/>
            <a:miter lim="800000"/>
            <a:headEnd/>
            <a:tailEnd/>
          </a:ln>
          <a:effectLst/>
        </p:spPr>
        <p:txBody>
          <a:bodyPr vert="horz" wrap="square" lIns="103080" tIns="51540" rIns="103080" bIns="51540" numCol="1" anchor="b" anchorCtr="0" compatLnSpc="1">
            <a:prstTxWarp prst="textNoShape">
              <a:avLst/>
            </a:prstTxWarp>
          </a:bodyPr>
          <a:lstStyle>
            <a:lvl1pPr algn="r" defTabSz="1023938" eaLnBrk="0" hangingPunct="0">
              <a:defRPr sz="1400" b="0"/>
            </a:lvl1pPr>
          </a:lstStyle>
          <a:p>
            <a:pPr>
              <a:defRPr/>
            </a:pPr>
            <a:fld id="{0100BF89-F62E-4F4D-A171-8DD56B98F47F}" type="slidenum">
              <a:rPr lang="en-US"/>
              <a:pPr>
                <a:defRPr/>
              </a:pPr>
              <a:t>‹#›</a:t>
            </a:fld>
            <a:endParaRPr lang="en-US"/>
          </a:p>
        </p:txBody>
      </p:sp>
    </p:spTree>
    <p:extLst>
      <p:ext uri="{BB962C8B-B14F-4D97-AF65-F5344CB8AC3E}">
        <p14:creationId xmlns:p14="http://schemas.microsoft.com/office/powerpoint/2010/main" val="41208683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2pPr>
    <a:lvl3pPr marL="9144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3pPr>
    <a:lvl4pPr marL="13716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4pPr>
    <a:lvl5pPr marL="1828800" algn="l" rtl="0" eaLnBrk="0" fontAlgn="base" hangingPunct="0">
      <a:spcBef>
        <a:spcPct val="30000"/>
      </a:spcBef>
      <a:spcAft>
        <a:spcPct val="0"/>
      </a:spcAft>
      <a:defRPr sz="1200" kern="1200">
        <a:solidFill>
          <a:schemeClr val="tx1"/>
        </a:solidFill>
        <a:latin typeface="Arial" pitchFamily="-65" charset="0"/>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solidFill>
                  <a:schemeClr val="bg1"/>
                </a:solidFill>
              </a:rPr>
              <a:t>Current phase is wrapping up- we have uniformly processed data across disorders and time periods on now up to &gt;2500 frozen postmortem </a:t>
            </a:r>
            <a:r>
              <a:rPr lang="en-US" dirty="0"/>
              <a:t>brains from brain banks. </a:t>
            </a:r>
          </a:p>
          <a:p>
            <a:pPr marL="171450" indent="-171450">
              <a:buFont typeface="Arial" panose="020B0604020202020204" pitchFamily="34" charset="0"/>
              <a:buChar char="•"/>
            </a:pPr>
            <a:r>
              <a:rPr lang="en-US" dirty="0"/>
              <a:t>Data generation has focus on </a:t>
            </a:r>
            <a:r>
              <a:rPr lang="en-US" b="1" dirty="0"/>
              <a:t>mostly DLFPC with </a:t>
            </a:r>
            <a:r>
              <a:rPr lang="en-US" dirty="0"/>
              <a:t>a few other brain regions also covered. </a:t>
            </a:r>
          </a:p>
          <a:p>
            <a:pPr marL="171450" indent="-171450">
              <a:buFont typeface="Arial" panose="020B0604020202020204" pitchFamily="34" charset="0"/>
              <a:buChar char="•"/>
            </a:pPr>
            <a:r>
              <a:rPr lang="en-US" dirty="0"/>
              <a:t>Analyses were </a:t>
            </a:r>
            <a:r>
              <a:rPr lang="en-US" b="1" dirty="0"/>
              <a:t>primarily bulk tissues </a:t>
            </a:r>
            <a:r>
              <a:rPr lang="en-US" dirty="0"/>
              <a:t>with </a:t>
            </a:r>
            <a:r>
              <a:rPr lang="en-US" b="1" dirty="0"/>
              <a:t>some sorted </a:t>
            </a:r>
            <a:r>
              <a:rPr lang="en-US" b="1" dirty="0" err="1"/>
              <a:t>NeuN</a:t>
            </a:r>
            <a:r>
              <a:rPr lang="en-US" b="1" dirty="0"/>
              <a:t>+/</a:t>
            </a:r>
            <a:r>
              <a:rPr lang="en-US" dirty="0"/>
              <a:t>- cells and a limited amount of </a:t>
            </a:r>
            <a:r>
              <a:rPr lang="en-US" dirty="0" err="1"/>
              <a:t>ss</a:t>
            </a:r>
            <a:r>
              <a:rPr lang="en-US" dirty="0"/>
              <a:t> data generation.</a:t>
            </a:r>
          </a:p>
          <a:p>
            <a:pPr marL="171450" indent="-171450" defTabSz="685800">
              <a:buFont typeface="Arial" panose="020B0604020202020204" pitchFamily="34" charset="0"/>
              <a:buChar char="•"/>
            </a:pPr>
            <a:r>
              <a:rPr lang="en-US" dirty="0"/>
              <a:t>Multiple assays – </a:t>
            </a:r>
            <a:r>
              <a:rPr lang="en-US" sz="1200" dirty="0">
                <a:solidFill>
                  <a:srgbClr val="00468B"/>
                </a:solidFill>
                <a:latin typeface="Arial"/>
                <a:ea typeface="ＭＳ Ｐゴシック"/>
              </a:rPr>
              <a:t>WGS, SNP genotypes </a:t>
            </a:r>
            <a:r>
              <a:rPr lang="en-US" sz="1200" dirty="0">
                <a:solidFill>
                  <a:srgbClr val="00B050"/>
                </a:solidFill>
                <a:latin typeface="Arial"/>
                <a:ea typeface="ＭＳ Ｐゴシック"/>
              </a:rPr>
              <a:t>Epigenome: </a:t>
            </a:r>
            <a:r>
              <a:rPr lang="en-US" sz="1200" dirty="0" err="1">
                <a:solidFill>
                  <a:srgbClr val="00468B"/>
                </a:solidFill>
                <a:latin typeface="Arial"/>
                <a:ea typeface="ＭＳ Ｐゴシック"/>
              </a:rPr>
              <a:t>ChIP-seq</a:t>
            </a:r>
            <a:r>
              <a:rPr lang="en-US" sz="1200" dirty="0">
                <a:solidFill>
                  <a:srgbClr val="00468B"/>
                </a:solidFill>
                <a:latin typeface="Arial"/>
                <a:ea typeface="ＭＳ Ｐゴシック"/>
              </a:rPr>
              <a:t>, ATAC-</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HiC</a:t>
            </a:r>
            <a:r>
              <a:rPr lang="en-US" sz="1200" dirty="0">
                <a:solidFill>
                  <a:srgbClr val="00468B"/>
                </a:solidFill>
                <a:latin typeface="Arial"/>
                <a:ea typeface="ＭＳ Ｐゴシック"/>
              </a:rPr>
              <a:t>, ERRBS, Array Methylation, </a:t>
            </a:r>
            <a:r>
              <a:rPr lang="en-US" sz="1200" dirty="0" err="1">
                <a:solidFill>
                  <a:srgbClr val="00468B"/>
                </a:solidFill>
                <a:latin typeface="Arial"/>
                <a:ea typeface="ＭＳ Ｐゴシック"/>
              </a:rPr>
              <a:t>NOMeSeq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Transcriptome: </a:t>
            </a:r>
            <a:r>
              <a:rPr lang="en-US" sz="1200" dirty="0">
                <a:solidFill>
                  <a:srgbClr val="00468B"/>
                </a:solidFill>
                <a:latin typeface="Arial"/>
                <a:ea typeface="ＭＳ Ｐゴシック"/>
              </a:rPr>
              <a:t>RNA-</a:t>
            </a:r>
            <a:r>
              <a:rPr lang="en-US" sz="1200" dirty="0" err="1">
                <a:solidFill>
                  <a:srgbClr val="00468B"/>
                </a:solidFill>
                <a:latin typeface="Arial"/>
                <a:ea typeface="ＭＳ Ｐゴシック"/>
              </a:rPr>
              <a:t>seq</a:t>
            </a:r>
            <a:r>
              <a:rPr lang="en-US" sz="1200" dirty="0">
                <a:solidFill>
                  <a:srgbClr val="00468B"/>
                </a:solidFill>
                <a:latin typeface="Arial"/>
                <a:ea typeface="ＭＳ Ｐゴシック"/>
              </a:rPr>
              <a:t>, </a:t>
            </a:r>
            <a:r>
              <a:rPr lang="en-US" sz="1200" dirty="0" err="1">
                <a:solidFill>
                  <a:srgbClr val="00468B"/>
                </a:solidFill>
                <a:latin typeface="Arial"/>
                <a:ea typeface="ＭＳ Ｐゴシック"/>
              </a:rPr>
              <a:t>lncRNAseq</a:t>
            </a:r>
            <a:r>
              <a:rPr lang="en-US" sz="1200" dirty="0">
                <a:solidFill>
                  <a:srgbClr val="00468B"/>
                </a:solidFill>
                <a:latin typeface="Arial"/>
                <a:ea typeface="ＭＳ Ｐゴシック"/>
              </a:rPr>
              <a:t>, </a:t>
            </a:r>
            <a:r>
              <a:rPr lang="en-US" sz="1200" dirty="0">
                <a:solidFill>
                  <a:srgbClr val="00B050"/>
                </a:solidFill>
                <a:latin typeface="Arial"/>
                <a:ea typeface="ＭＳ Ｐゴシック"/>
              </a:rPr>
              <a:t>Proteome: </a:t>
            </a:r>
            <a:r>
              <a:rPr lang="en-US" sz="1200" dirty="0">
                <a:solidFill>
                  <a:srgbClr val="00468B"/>
                </a:solidFill>
                <a:latin typeface="Arial"/>
                <a:ea typeface="ＭＳ Ｐゴシック"/>
              </a:rPr>
              <a:t>RPPA. </a:t>
            </a:r>
          </a:p>
          <a:p>
            <a:pPr marL="171450" indent="-171450" defTabSz="685800">
              <a:buFont typeface="Arial" panose="020B0604020202020204" pitchFamily="34" charset="0"/>
              <a:buChar char="•"/>
            </a:pPr>
            <a:r>
              <a:rPr lang="en-US" sz="1200" dirty="0">
                <a:solidFill>
                  <a:srgbClr val="00468B"/>
                </a:solidFill>
                <a:latin typeface="Arial"/>
                <a:ea typeface="ＭＳ Ｐゴシック"/>
              </a:rPr>
              <a:t>The analyses have focused on identifying b</a:t>
            </a:r>
            <a:r>
              <a:rPr lang="en-US" dirty="0"/>
              <a:t>rain enhancers relevant and disease-specific </a:t>
            </a:r>
            <a:r>
              <a:rPr lang="en-US" dirty="0" err="1"/>
              <a:t>eQTLs</a:t>
            </a:r>
            <a:r>
              <a:rPr lang="en-US" dirty="0"/>
              <a:t> and epigenomic variation.</a:t>
            </a:r>
            <a:endParaRPr lang="en-US" sz="1200" kern="1200" dirty="0">
              <a:solidFill>
                <a:schemeClr val="tx1"/>
              </a:solidFill>
              <a:effectLst/>
              <a:latin typeface="+mn-lt"/>
              <a:ea typeface="+mn-ea"/>
              <a:cs typeface="+mn-cs"/>
            </a:endParaRP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An invaluable public resource of multidimensional genomic data </a:t>
            </a:r>
          </a:p>
          <a:p>
            <a:pPr marL="171450" indent="-171450" defTabSz="685800">
              <a:buFont typeface="Arial" panose="020B0604020202020204" pitchFamily="34" charset="0"/>
              <a:buChar char="•"/>
            </a:pPr>
            <a:r>
              <a:rPr lang="en-US" sz="1200" kern="1200" dirty="0">
                <a:solidFill>
                  <a:schemeClr val="tx1"/>
                </a:solidFill>
                <a:effectLst/>
                <a:latin typeface="+mn-lt"/>
                <a:ea typeface="+mn-ea"/>
                <a:cs typeface="+mn-cs"/>
              </a:rPr>
              <a:t>They are also collaborating with GTEX, ENCODE and other related consortia to enhance the power and impact of their analyses.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BB3421-7F1D-4156-A6B6-E923F12F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23C462A2-CDEC-8C45-A912-FB8B0964D089}" type="slidenum">
              <a:rPr kumimoji="0" lang="en-US" sz="14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24</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 name="页眉占位符 4">
            <a:extLst>
              <a:ext uri="{FF2B5EF4-FFF2-40B4-BE49-F238E27FC236}">
                <a16:creationId xmlns:a16="http://schemas.microsoft.com/office/drawing/2014/main" id="{D717C606-F744-8C4E-A855-8EA450AC8B0C}"/>
              </a:ext>
            </a:extLst>
          </p:cNvPr>
          <p:cNvSpPr>
            <a:spLocks noGrp="1"/>
          </p:cNvSpPr>
          <p:nvPr>
            <p:ph type="hdr" sz="quarter"/>
          </p:nvPr>
        </p:nvSpPr>
        <p:spPr/>
        <p:txBody>
          <a:bodyPr/>
          <a:lstStyle/>
          <a:p>
            <a:pPr marL="0" marR="0" lvl="0" indent="0" algn="l" defTabSz="1023938"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107" charset="0"/>
                <a:ea typeface="ＭＳ Ｐゴシック" pitchFamily="-107" charset="-128"/>
              </a:rPr>
              <a:t>Bo Wang: Thesis Defense</a:t>
            </a:r>
          </a:p>
        </p:txBody>
      </p:sp>
    </p:spTree>
    <p:extLst>
      <p:ext uri="{BB962C8B-B14F-4D97-AF65-F5344CB8AC3E}">
        <p14:creationId xmlns:p14="http://schemas.microsoft.com/office/powerpoint/2010/main" val="175216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pPr marL="0" marR="0" lvl="0" indent="0" algn="r" defTabSz="1023938" rtl="0" eaLnBrk="0" fontAlgn="base" latinLnBrk="0" hangingPunct="0">
              <a:lnSpc>
                <a:spcPct val="100000"/>
              </a:lnSpc>
              <a:spcBef>
                <a:spcPct val="0"/>
              </a:spcBef>
              <a:spcAft>
                <a:spcPct val="0"/>
              </a:spcAft>
              <a:buClrTx/>
              <a:buSzTx/>
              <a:buFontTx/>
              <a:buNone/>
              <a:tabLst/>
              <a:defRPr/>
            </a:pPr>
            <a:fld id="{7803B6C6-9E1B-0D42-B041-C97D9D843782}" type="slidenum">
              <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rPr>
              <a:pPr marL="0" marR="0" lvl="0" indent="0" algn="r" defTabSz="1023938" rtl="0" eaLnBrk="0" fontAlgn="base" latinLnBrk="0" hangingPunct="0">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374207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err="1">
                    <a:solidFill>
                      <a:schemeClr val="tx1"/>
                    </a:solidFill>
                    <a:effectLst/>
                    <a:latin typeface="+mn-lt"/>
                    <a:ea typeface="+mn-ea"/>
                    <a:cs typeface="+mn-cs"/>
                  </a:rPr>
                  <a:t>GridSearch</a:t>
                </a:r>
                <a:r>
                  <a:rPr lang="en-US" altLang="zh-CN" sz="1200" kern="1200" dirty="0">
                    <a:solidFill>
                      <a:schemeClr val="tx1"/>
                    </a:solidFill>
                    <a:effectLst/>
                    <a:latin typeface="+mn-lt"/>
                    <a:ea typeface="+mn-ea"/>
                    <a:cs typeface="+mn-cs"/>
                  </a:rPr>
                  <a:t>:  n feature combinations, for each combination, 10-fold to have 10 RF -&gt; in total 10*n RFs, then pick up the best one and keep this set of para. Then test on the 30%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RF: good with a mixture of numerical and categorical features; train each tree independently, less likely to overfit on the training data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SVM: need to scale features; -&gt; give you “support vectors” that is points in each class closest to the boundary between classes.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GBDT: theoretically better than RF, but in our case quiet similar in predicting power; but much slower to train and harder to tune the parameter( </a:t>
                </a:r>
                <a:r>
                  <a:rPr lang="en-US" altLang="zh-CN" sz="1200" kern="1200" dirty="0" err="1">
                    <a:solidFill>
                      <a:schemeClr val="tx1"/>
                    </a:solidFill>
                    <a:effectLst/>
                    <a:latin typeface="+mn-lt"/>
                    <a:ea typeface="+mn-ea"/>
                    <a:cs typeface="+mn-cs"/>
                  </a:rPr>
                  <a:t>num</a:t>
                </a:r>
                <a:r>
                  <a:rPr lang="en-US" altLang="zh-CN" sz="1200" kern="1200" dirty="0">
                    <a:solidFill>
                      <a:schemeClr val="tx1"/>
                    </a:solidFill>
                    <a:effectLst/>
                    <a:latin typeface="+mn-lt"/>
                    <a:ea typeface="+mn-ea"/>
                    <a:cs typeface="+mn-cs"/>
                  </a:rPr>
                  <a:t> of tree, depth of tree, learning rate) since trees are built once at a time and the later trees are correcting previous tree; likely to overfit the data. </a:t>
                </a:r>
                <a:endParaRPr lang="zh-CN" altLang="zh-CN" sz="1200" kern="1200" dirty="0">
                  <a:solidFill>
                    <a:schemeClr val="tx1"/>
                  </a:solidFill>
                  <a:effectLst/>
                  <a:latin typeface="+mn-lt"/>
                  <a:ea typeface="+mn-ea"/>
                  <a:cs typeface="+mn-cs"/>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start our supervised learning model construction by dividing the GenoDock data source into 70% and 30% for training and testing purpose, respectively. We tune the sample nsSNV count of “Class 1” (</a:t>
                </a:r>
                <a:r>
                  <a:rPr lang="en-US" altLang="zh-CN" sz="1200" i="0" kern="1200">
                    <a:solidFill>
                      <a:schemeClr val="tx1"/>
                    </a:solidFill>
                    <a:effectLst/>
                    <a:latin typeface="+mn-lt"/>
                    <a:ea typeface="+mn-ea"/>
                    <a:cs typeface="+mn-cs"/>
                  </a:rPr>
                  <a:t>∆𝐵𝐴&gt;0</a:t>
                </a:r>
                <a:r>
                  <a:rPr lang="en-US" altLang="zh-CN" sz="1200" kern="1200" dirty="0">
                    <a:solidFill>
                      <a:schemeClr val="tx1"/>
                    </a:solidFill>
                    <a:effectLst/>
                    <a:latin typeface="+mn-lt"/>
                    <a:ea typeface="+mn-ea"/>
                    <a:cs typeface="+mn-cs"/>
                  </a:rPr>
                  <a:t>) and “Class 2” (</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to be 1:1 to avoid potential bias. During the training process, we employ a 10-fold cross-validation training and testing process on different learning algorithms (Random Forest, Lasso Regression, Support Vector Machine, and Gradient Boosting Decision Tree) to pick up the one with best performance. To make our features more efficient, we conduct a feature selection process by evaluating AUC of each feature independently to make sure our features are sensitive enough.</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
        <p:nvSpPr>
          <p:cNvPr id="4" name="灯片编号占位符 3"/>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23C462A2-CDEC-8C45-A912-FB8B0964D089}" type="slidenum">
              <a:rPr kumimoji="0" lang="en-US" sz="14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28</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 name="页眉占位符 4">
            <a:extLst>
              <a:ext uri="{FF2B5EF4-FFF2-40B4-BE49-F238E27FC236}">
                <a16:creationId xmlns:a16="http://schemas.microsoft.com/office/drawing/2014/main" id="{D21BADC5-77B8-C849-846C-A55044703ADE}"/>
              </a:ext>
            </a:extLst>
          </p:cNvPr>
          <p:cNvSpPr>
            <a:spLocks noGrp="1"/>
          </p:cNvSpPr>
          <p:nvPr>
            <p:ph type="hdr" sz="quarter"/>
          </p:nvPr>
        </p:nvSpPr>
        <p:spPr/>
        <p:txBody>
          <a:bodyPr/>
          <a:lstStyle/>
          <a:p>
            <a:pPr marL="0" marR="0" lvl="0" indent="0" algn="l" defTabSz="1023938"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107" charset="0"/>
                <a:ea typeface="ＭＳ Ｐゴシック" pitchFamily="-107" charset="-128"/>
              </a:rPr>
              <a:t>Bo Wang: Thesis Defense</a:t>
            </a:r>
          </a:p>
        </p:txBody>
      </p:sp>
    </p:spTree>
    <p:extLst>
      <p:ext uri="{BB962C8B-B14F-4D97-AF65-F5344CB8AC3E}">
        <p14:creationId xmlns:p14="http://schemas.microsoft.com/office/powerpoint/2010/main" val="264774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3872FC0A-71FC-8147-A502-1CFCA9C10B02}" type="slidenum">
              <a:rPr kumimoji="1" lang="zh-CN" altLang="en-US" sz="1400" b="0" i="0" u="none" strike="noStrike" kern="1200" cap="none" spc="0" normalizeH="0" baseline="0" noProof="0" smtClean="0">
                <a:ln>
                  <a:noFill/>
                </a:ln>
                <a:solidFill>
                  <a:prstClr val="black"/>
                </a:solidFill>
                <a:effectLst/>
                <a:uLnTx/>
                <a:uFillTx/>
                <a:latin typeface="Arial" charset="0"/>
                <a:ea typeface="DengXian" charset="-122"/>
              </a:rPr>
              <a:pPr marL="0" marR="0" lvl="0" indent="0" algn="r" defTabSz="1023938" rtl="0" eaLnBrk="0" fontAlgn="base" latinLnBrk="0" hangingPunct="0">
                <a:lnSpc>
                  <a:spcPct val="100000"/>
                </a:lnSpc>
                <a:spcBef>
                  <a:spcPct val="0"/>
                </a:spcBef>
                <a:spcAft>
                  <a:spcPct val="0"/>
                </a:spcAft>
                <a:buClrTx/>
                <a:buSzTx/>
                <a:buFontTx/>
                <a:buNone/>
                <a:tabLst/>
                <a:defRPr/>
              </a:pPr>
              <a:t>29</a:t>
            </a:fld>
            <a:endParaRPr kumimoji="1" lang="zh-CN" altLang="en-US" sz="1400" b="0" i="0" u="none" strike="noStrike" kern="1200" cap="none" spc="0" normalizeH="0" baseline="0" noProof="0">
              <a:ln>
                <a:noFill/>
              </a:ln>
              <a:solidFill>
                <a:prstClr val="black"/>
              </a:solidFill>
              <a:effectLst/>
              <a:uLnTx/>
              <a:uFillTx/>
              <a:latin typeface="Arial" charset="0"/>
              <a:ea typeface="DengXian" charset="-122"/>
            </a:endParaRPr>
          </a:p>
        </p:txBody>
      </p:sp>
      <p:sp>
        <p:nvSpPr>
          <p:cNvPr id="5" name="页眉占位符 4">
            <a:extLst>
              <a:ext uri="{FF2B5EF4-FFF2-40B4-BE49-F238E27FC236}">
                <a16:creationId xmlns:a16="http://schemas.microsoft.com/office/drawing/2014/main" id="{C97BDE50-F6B0-2B42-90BD-A72F7AA13A55}"/>
              </a:ext>
            </a:extLst>
          </p:cNvPr>
          <p:cNvSpPr>
            <a:spLocks noGrp="1"/>
          </p:cNvSpPr>
          <p:nvPr>
            <p:ph type="hdr" sz="quarter"/>
          </p:nvPr>
        </p:nvSpPr>
        <p:spPr/>
        <p:txBody>
          <a:bodyPr/>
          <a:lstStyle/>
          <a:p>
            <a:pPr marL="0" marR="0" lvl="0" indent="0" algn="l" defTabSz="1023938"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107" charset="0"/>
                <a:ea typeface="ＭＳ Ｐゴシック" pitchFamily="-107" charset="-128"/>
              </a:rPr>
              <a:t>Bo Wang: Thesis Defense</a:t>
            </a:r>
          </a:p>
        </p:txBody>
      </p:sp>
    </p:spTree>
    <p:extLst>
      <p:ext uri="{BB962C8B-B14F-4D97-AF65-F5344CB8AC3E}">
        <p14:creationId xmlns:p14="http://schemas.microsoft.com/office/powerpoint/2010/main" val="1840894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 overall comparison of common, rare, passenger, and driver SNVs in terms of binding affinity change from the GenoDock data source. SNVs with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&gt;0</m:t>
                    </m:r>
                  </m:oMath>
                </a14:m>
                <a:r>
                  <a:rPr lang="en-US" altLang="zh-CN" sz="1200" kern="1200" dirty="0">
                    <a:solidFill>
                      <a:schemeClr val="tx1"/>
                    </a:solidFill>
                    <a:effectLst/>
                    <a:latin typeface="+mn-lt"/>
                    <a:ea typeface="+mn-ea"/>
                    <a:cs typeface="+mn-cs"/>
                  </a:rPr>
                  <a:t> were plotted in order to compare the extent of destabilization of ligand binding by each SNV group. The mean values for those SNVs leading to ligand-binding disruption for common, rare, passenger, and driver SNVs from the ExAC and TCGA dataset were 0.117 kcal/mol, 0.129 kcal/mol, 0.159 kcal/mol, and 0.236 kcal/mol, respectively. The difference between common and rare SNVs from the ExAC dataset was not significant; the difference between passenger and driver SNVs from TCGA was significant, with a p-value of 3.60e-4, where driver SNVs were more likely to disrupt ligand binding compared with other groups. The green-dotted and pink-dotted lines in the figure show the percentage of SNVs from each group that lead to non-positive shift of binding affinity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&lt;0 </m:t>
                    </m:r>
                    <m:r>
                      <a:rPr lang="en-US" altLang="zh-CN" sz="1200" i="1" kern="1200">
                        <a:solidFill>
                          <a:schemeClr val="tx1"/>
                        </a:solidFill>
                        <a:effectLst/>
                        <a:latin typeface="Cambria Math" panose="02040503050406030204" pitchFamily="18" charset="0"/>
                        <a:ea typeface="+mn-ea"/>
                        <a:cs typeface="+mn-cs"/>
                      </a:rPr>
                      <m:t>𝑜𝑟</m:t>
                    </m:r>
                    <m:r>
                      <a:rPr lang="en-US" altLang="zh-CN" sz="1200" i="1" kern="1200">
                        <a:solidFill>
                          <a:schemeClr val="tx1"/>
                        </a:solidFill>
                        <a:effectLst/>
                        <a:latin typeface="Cambria Math" panose="02040503050406030204" pitchFamily="18" charset="0"/>
                        <a:ea typeface="+mn-ea"/>
                        <a:cs typeface="+mn-cs"/>
                      </a:rPr>
                      <m:t> ∆</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=0</m:t>
                    </m:r>
                  </m:oMath>
                </a14:m>
                <a:r>
                  <a:rPr lang="en-US" altLang="zh-CN" sz="1200" kern="1200" dirty="0">
                    <a:solidFill>
                      <a:schemeClr val="tx1"/>
                    </a:solidFill>
                    <a:effectLst/>
                    <a:latin typeface="+mn-lt"/>
                    <a:ea typeface="+mn-ea"/>
                    <a:cs typeface="+mn-cs"/>
                  </a:rPr>
                  <a:t>; 94%, 93%, 91%, 85%, respectively), and those that do not change the binding affinity (</a:t>
                </a:r>
                <a14:m>
                  <m:oMath xmlns:m="http://schemas.openxmlformats.org/officeDocument/2006/math">
                    <m:r>
                      <a:rPr lang="zh-CN" altLang="zh-CN" sz="1200" i="1" kern="1200">
                        <a:solidFill>
                          <a:schemeClr val="tx1"/>
                        </a:solidFill>
                        <a:effectLst/>
                        <a:latin typeface="Cambria Math" panose="02040503050406030204" pitchFamily="18" charset="0"/>
                        <a:ea typeface="+mn-ea"/>
                        <a:cs typeface="+mn-cs"/>
                      </a:rPr>
                      <m:t>∆</m:t>
                    </m:r>
                    <m:r>
                      <a:rPr lang="en-US" altLang="zh-CN" sz="1200" i="1" kern="1200">
                        <a:solidFill>
                          <a:schemeClr val="tx1"/>
                        </a:solidFill>
                        <a:effectLst/>
                        <a:latin typeface="Cambria Math" panose="02040503050406030204" pitchFamily="18" charset="0"/>
                        <a:ea typeface="+mn-ea"/>
                        <a:cs typeface="+mn-cs"/>
                      </a:rPr>
                      <m:t>𝐵𝐴</m:t>
                    </m:r>
                    <m:r>
                      <a:rPr lang="en-US" altLang="zh-CN" sz="1200" i="1" kern="1200">
                        <a:solidFill>
                          <a:schemeClr val="tx1"/>
                        </a:solidFill>
                        <a:effectLst/>
                        <a:latin typeface="Cambria Math" panose="02040503050406030204" pitchFamily="18" charset="0"/>
                        <a:ea typeface="+mn-ea"/>
                        <a:cs typeface="+mn-cs"/>
                      </a:rPr>
                      <m:t>=0</m:t>
                    </m:r>
                  </m:oMath>
                </a14:m>
                <a:r>
                  <a:rPr lang="en-US" altLang="zh-CN" sz="1200" kern="1200" dirty="0">
                    <a:solidFill>
                      <a:schemeClr val="tx1"/>
                    </a:solidFill>
                    <a:effectLst/>
                    <a:latin typeface="+mn-lt"/>
                    <a:ea typeface="+mn-ea"/>
                    <a:cs typeface="+mn-cs"/>
                  </a:rPr>
                  <a:t>; 88%, 87%, 87%, 77%, respectively). It is clear that cancer driver SNVs have a greater probability to result in a positive binding affinity change compared with the other three groups.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Driver: SNVs in cancer driver genes listed in Catalogue of Somatic Mutations in Cancer (COSMIC)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Rare: </a:t>
                </a:r>
                <a:r>
                  <a:rPr lang="en-US" altLang="zh-CN" sz="1200" kern="1200" dirty="0" err="1">
                    <a:solidFill>
                      <a:schemeClr val="tx1"/>
                    </a:solidFill>
                    <a:effectLst/>
                    <a:latin typeface="+mn-lt"/>
                    <a:ea typeface="+mn-ea"/>
                    <a:cs typeface="+mn-cs"/>
                  </a:rPr>
                  <a:t>allel</a:t>
                </a:r>
                <a:r>
                  <a:rPr lang="en-US" altLang="zh-CN" sz="1200" kern="1200" dirty="0">
                    <a:solidFill>
                      <a:schemeClr val="tx1"/>
                    </a:solidFill>
                    <a:effectLst/>
                    <a:latin typeface="+mn-lt"/>
                    <a:ea typeface="+mn-ea"/>
                    <a:cs typeface="+mn-cs"/>
                  </a:rPr>
                  <a:t> freq./2*(# of </a:t>
                </a:r>
                <a:r>
                  <a:rPr lang="en-US" altLang="zh-CN" sz="1200" kern="1200" dirty="0" err="1">
                    <a:solidFill>
                      <a:schemeClr val="tx1"/>
                    </a:solidFill>
                    <a:effectLst/>
                    <a:latin typeface="+mn-lt"/>
                    <a:ea typeface="+mn-ea"/>
                    <a:cs typeface="+mn-cs"/>
                  </a:rPr>
                  <a:t>indiv</a:t>
                </a:r>
                <a:r>
                  <a:rPr lang="en-US" altLang="zh-CN" sz="1200" kern="1200" dirty="0">
                    <a:solidFill>
                      <a:schemeClr val="tx1"/>
                    </a:solidFill>
                    <a:effectLst/>
                    <a:latin typeface="+mn-lt"/>
                    <a:ea typeface="+mn-ea"/>
                    <a:cs typeface="+mn-cs"/>
                  </a:rPr>
                  <a:t>.) = 1, appear once. 2 alleles per person</a:t>
                </a:r>
                <a:endParaRPr lang="zh-CN" altLang="zh-CN" sz="1200" kern="1200" dirty="0">
                  <a:solidFill>
                    <a:schemeClr val="tx1"/>
                  </a:solidFill>
                  <a:effectLst/>
                  <a:latin typeface="+mn-lt"/>
                  <a:ea typeface="+mn-ea"/>
                  <a:cs typeface="+mn-cs"/>
                </a:endParaRPr>
              </a:p>
              <a:p>
                <a:endParaRPr kumimoji="1" lang="zh-CN" altLang="en-US" dirty="0"/>
              </a:p>
            </p:txBody>
          </p:sp>
        </mc:Choice>
        <mc:Fallback xmlns="">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An overall comparison of common, rare, passenger, and driver SNVs in terms of binding affinity change from the GenoDock data source. SNVs with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𝐵𝐴&gt;0</a:t>
                </a:r>
                <a:r>
                  <a:rPr lang="en-US" altLang="zh-CN" sz="1200" kern="1200" dirty="0">
                    <a:solidFill>
                      <a:schemeClr val="tx1"/>
                    </a:solidFill>
                    <a:effectLst/>
                    <a:latin typeface="+mn-lt"/>
                    <a:ea typeface="+mn-ea"/>
                    <a:cs typeface="+mn-cs"/>
                  </a:rPr>
                  <a:t> were plotted in order to compare the extent of destabilization of ligand binding by each SNV group. The mean values for those SNVs leading to ligand-binding disruption for common, rare, passenger, and driver SNVs from the ExAC and TCGA dataset were 0.117 kcal/mol, 0.129 kcal/mol, 0.159 kcal/mol, and 0.236 kcal/mol, respectively. The difference between common and rare SNVs from the ExAC dataset was not significant; the difference between passenger and driver SNVs from TCGA was significant, with a p-value of 3.60e-4, where driver SNVs were more likely to disrupt ligand binding compared with other groups. The green-dotted and pink-dotted lines in the figure show the percentage of SNVs from each group that lead to non-positive shift of binding affinity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𝐵𝐴&lt;0 𝑜𝑟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94%, 93%, 91%, 85%, respectively), and those that do not change the binding affinity (</a:t>
                </a:r>
                <a:r>
                  <a:rPr lang="zh-CN" altLang="zh-CN" sz="1200" i="0" kern="1200">
                    <a:solidFill>
                      <a:schemeClr val="tx1"/>
                    </a:solidFill>
                    <a:effectLst/>
                    <a:latin typeface="+mn-lt"/>
                    <a:ea typeface="+mn-ea"/>
                    <a:cs typeface="+mn-cs"/>
                  </a:rPr>
                  <a:t>∆</a:t>
                </a:r>
                <a:r>
                  <a:rPr lang="en-US" altLang="zh-CN" sz="1200" i="0" kern="1200">
                    <a:solidFill>
                      <a:schemeClr val="tx1"/>
                    </a:solidFill>
                    <a:effectLst/>
                    <a:latin typeface="+mn-lt"/>
                    <a:ea typeface="+mn-ea"/>
                    <a:cs typeface="+mn-cs"/>
                  </a:rPr>
                  <a:t>𝐵𝐴=0</a:t>
                </a:r>
                <a:r>
                  <a:rPr lang="en-US" altLang="zh-CN" sz="1200" kern="1200" dirty="0">
                    <a:solidFill>
                      <a:schemeClr val="tx1"/>
                    </a:solidFill>
                    <a:effectLst/>
                    <a:latin typeface="+mn-lt"/>
                    <a:ea typeface="+mn-ea"/>
                    <a:cs typeface="+mn-cs"/>
                  </a:rPr>
                  <a:t>; 88%, 87%, 87%, 77%, respectively). It is clear that cancer driver SNVs have a greater probability to result in a positive binding affinity change compared with the other three groups. </a:t>
                </a:r>
                <a:endParaRPr lang="zh-CN" altLang="zh-CN" sz="1200" kern="1200" dirty="0">
                  <a:solidFill>
                    <a:schemeClr val="tx1"/>
                  </a:solidFill>
                  <a:effectLst/>
                  <a:latin typeface="+mn-lt"/>
                  <a:ea typeface="+mn-ea"/>
                  <a:cs typeface="+mn-cs"/>
                </a:endParaRPr>
              </a:p>
              <a:p>
                <a:endParaRPr kumimoji="1" lang="zh-CN" altLang="en-US" dirty="0"/>
              </a:p>
            </p:txBody>
          </p:sp>
        </mc:Fallback>
      </mc:AlternateContent>
      <p:sp>
        <p:nvSpPr>
          <p:cNvPr id="4" name="页眉占位符 3"/>
          <p:cNvSpPr>
            <a:spLocks noGrp="1"/>
          </p:cNvSpPr>
          <p:nvPr>
            <p:ph type="hdr" sz="quarter"/>
          </p:nvPr>
        </p:nvSpPr>
        <p:spPr/>
        <p:txBody>
          <a:bodyPr/>
          <a:lstStyle/>
          <a:p>
            <a:pPr marL="0" marR="0" lvl="0" indent="0" algn="l" defTabSz="1023938"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107" charset="0"/>
                <a:ea typeface="ＭＳ Ｐゴシック" pitchFamily="-107" charset="-128"/>
              </a:rPr>
              <a:t>Bo Wang: Thesis Defense</a:t>
            </a:r>
          </a:p>
        </p:txBody>
      </p:sp>
      <p:sp>
        <p:nvSpPr>
          <p:cNvPr id="5" name="灯片编号占位符 4"/>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23C462A2-CDEC-8C45-A912-FB8B0964D089}" type="slidenum">
              <a:rPr kumimoji="0" lang="en-US" sz="14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31</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944695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We applied GenoDock (“SNV + Ligand”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290,515 somatic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in the binding pocket in order to estimate the maximum probability</a:t>
            </a:r>
            <a:endParaRPr lang="zh-CN" altLang="zh-CN" sz="1200" kern="1200" dirty="0">
              <a:solidFill>
                <a:schemeClr val="tx1"/>
              </a:solidFill>
              <a:effectLst/>
              <a:latin typeface="+mn-lt"/>
              <a:ea typeface="+mn-ea"/>
              <a:cs typeface="+mn-cs"/>
            </a:endParaRPr>
          </a:p>
          <a:p>
            <a:endParaRPr kumimoji="1" lang="zh-CN" altLang="en-US" dirty="0"/>
          </a:p>
        </p:txBody>
      </p:sp>
      <p:sp>
        <p:nvSpPr>
          <p:cNvPr id="4" name="页眉占位符 3"/>
          <p:cNvSpPr>
            <a:spLocks noGrp="1"/>
          </p:cNvSpPr>
          <p:nvPr>
            <p:ph type="hdr" sz="quarter"/>
          </p:nvPr>
        </p:nvSpPr>
        <p:spPr/>
        <p:txBody>
          <a:bodyPr/>
          <a:lstStyle/>
          <a:p>
            <a:pPr marL="0" marR="0" lvl="0" indent="0" algn="l" defTabSz="1023938"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107" charset="0"/>
                <a:ea typeface="ＭＳ Ｐゴシック" pitchFamily="-107" charset="-128"/>
              </a:rPr>
              <a:t>Bo Wang: Thesis Defense</a:t>
            </a:r>
          </a:p>
        </p:txBody>
      </p:sp>
      <p:sp>
        <p:nvSpPr>
          <p:cNvPr id="5" name="灯片编号占位符 4"/>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23C462A2-CDEC-8C45-A912-FB8B0964D089}" type="slidenum">
              <a:rPr kumimoji="0" lang="en-US" sz="14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32</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7201185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pPr marL="0" marR="0" lvl="0" indent="0" algn="r" defTabSz="1023938" rtl="0" eaLnBrk="0" fontAlgn="base" latinLnBrk="0" hangingPunct="0">
              <a:lnSpc>
                <a:spcPct val="100000"/>
              </a:lnSpc>
              <a:spcBef>
                <a:spcPct val="0"/>
              </a:spcBef>
              <a:spcAft>
                <a:spcPct val="0"/>
              </a:spcAft>
              <a:buClrTx/>
              <a:buSzTx/>
              <a:buFontTx/>
              <a:buNone/>
              <a:tabLst/>
              <a:defRPr/>
            </a:pPr>
            <a:fld id="{7803B6C6-9E1B-0D42-B041-C97D9D843782}" type="slidenum">
              <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rPr>
              <a:pPr marL="0" marR="0" lvl="0" indent="0" algn="r" defTabSz="1023938" rtl="0" eaLnBrk="0" fontAlgn="base" latinLnBrk="0" hangingPunct="0">
                <a:lnSpc>
                  <a:spcPct val="100000"/>
                </a:lnSpc>
                <a:spcBef>
                  <a:spcPct val="0"/>
                </a:spcBef>
                <a:spcAft>
                  <a:spcPct val="0"/>
                </a:spcAft>
                <a:buClrTx/>
                <a:buSzTx/>
                <a:buFontTx/>
                <a:buNone/>
                <a:tabLst/>
                <a:defRPr/>
              </a:pPr>
              <a:t>33</a:t>
            </a:fld>
            <a:endPar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8255604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pPr marL="0" marR="0" lvl="0" indent="0" algn="r" defTabSz="1023938" rtl="0" eaLnBrk="0" fontAlgn="base" latinLnBrk="0" hangingPunct="0">
              <a:lnSpc>
                <a:spcPct val="100000"/>
              </a:lnSpc>
              <a:spcBef>
                <a:spcPct val="0"/>
              </a:spcBef>
              <a:spcAft>
                <a:spcPct val="0"/>
              </a:spcAft>
              <a:buClrTx/>
              <a:buSzTx/>
              <a:buFontTx/>
              <a:buNone/>
              <a:tabLst/>
              <a:defRPr/>
            </a:pPr>
            <a:fld id="{7803B6C6-9E1B-0D42-B041-C97D9D843782}" type="slidenum">
              <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rPr>
              <a:pPr marL="0" marR="0" lvl="0" indent="0" algn="r" defTabSz="1023938" rtl="0" eaLnBrk="0" fontAlgn="base" latinLnBrk="0" hangingPunct="0">
                <a:lnSpc>
                  <a:spcPct val="100000"/>
                </a:lnSpc>
                <a:spcBef>
                  <a:spcPct val="0"/>
                </a:spcBef>
                <a:spcAft>
                  <a:spcPct val="0"/>
                </a:spcAft>
                <a:buClrTx/>
                <a:buSzTx/>
                <a:buFontTx/>
                <a:buNone/>
                <a:tabLst/>
                <a:defRPr/>
              </a:pPr>
              <a:t>34</a:t>
            </a:fld>
            <a:endPar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368818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C43B9B-87D0-4380-A962-F69BD125AC41}"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1047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pPr marL="0" marR="0" lvl="0" indent="0" algn="r" defTabSz="1023938" rtl="0" eaLnBrk="0" fontAlgn="base" latinLnBrk="0" hangingPunct="0">
              <a:lnSpc>
                <a:spcPct val="100000"/>
              </a:lnSpc>
              <a:spcBef>
                <a:spcPct val="0"/>
              </a:spcBef>
              <a:spcAft>
                <a:spcPct val="0"/>
              </a:spcAft>
              <a:buClrTx/>
              <a:buSzTx/>
              <a:buFontTx/>
              <a:buNone/>
              <a:tabLst/>
              <a:defRPr/>
            </a:pPr>
            <a:fld id="{7803B6C6-9E1B-0D42-B041-C97D9D843782}" type="slidenum">
              <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rPr>
              <a:pPr marL="0" marR="0" lvl="0" indent="0" algn="r" defTabSz="1023938" rtl="0" eaLnBrk="0" fontAlgn="base" latinLnBrk="0" hangingPunct="0">
                <a:lnSpc>
                  <a:spcPct val="100000"/>
                </a:lnSpc>
                <a:spcBef>
                  <a:spcPct val="0"/>
                </a:spcBef>
                <a:spcAft>
                  <a:spcPct val="0"/>
                </a:spcAft>
                <a:buClrTx/>
                <a:buSzTx/>
                <a:buFontTx/>
                <a:buNone/>
                <a:tabLst/>
                <a:defRPr/>
              </a:pPr>
              <a:t>4</a:t>
            </a:fld>
            <a:endPar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634633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pPr marL="0" marR="0" lvl="0" indent="0" algn="r" defTabSz="1023938" rtl="0" eaLnBrk="0" fontAlgn="base" latinLnBrk="0" hangingPunct="0">
              <a:lnSpc>
                <a:spcPct val="100000"/>
              </a:lnSpc>
              <a:spcBef>
                <a:spcPct val="0"/>
              </a:spcBef>
              <a:spcAft>
                <a:spcPct val="0"/>
              </a:spcAft>
              <a:buClrTx/>
              <a:buSzTx/>
              <a:buFontTx/>
              <a:buNone/>
              <a:tabLst/>
              <a:defRPr/>
            </a:pPr>
            <a:fld id="{7803B6C6-9E1B-0D42-B041-C97D9D843782}" type="slidenum">
              <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rPr>
              <a:pPr marL="0" marR="0" lvl="0" indent="0" algn="r" defTabSz="1023938" rtl="0" eaLnBrk="0" fontAlgn="base" latinLnBrk="0" hangingPunct="0">
                <a:lnSpc>
                  <a:spcPct val="100000"/>
                </a:lnSpc>
                <a:spcBef>
                  <a:spcPct val="0"/>
                </a:spcBef>
                <a:spcAft>
                  <a:spcPct val="0"/>
                </a:spcAft>
                <a:buClrTx/>
                <a:buSzTx/>
                <a:buFontTx/>
                <a:buNone/>
                <a:tabLst/>
                <a:defRPr/>
              </a:pPr>
              <a:t>5</a:t>
            </a:fld>
            <a:endPar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99517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800" kern="0" dirty="0">
                <a:solidFill>
                  <a:schemeClr val="tx1"/>
                </a:solidFill>
              </a:rPr>
              <a:t>Brain </a:t>
            </a:r>
            <a:r>
              <a:rPr lang="en-US" sz="1800" kern="0" dirty="0" err="1">
                <a:solidFill>
                  <a:schemeClr val="tx1"/>
                </a:solidFill>
              </a:rPr>
              <a:t>eQTLs</a:t>
            </a:r>
            <a:r>
              <a:rPr lang="en-US" sz="1800" kern="0" dirty="0">
                <a:solidFill>
                  <a:schemeClr val="tx1"/>
                </a:solidFill>
              </a:rPr>
              <a:t> </a:t>
            </a:r>
          </a:p>
          <a:p>
            <a:pPr lvl="1"/>
            <a:r>
              <a:rPr lang="en-US" sz="1600" kern="0" dirty="0">
                <a:solidFill>
                  <a:schemeClr val="tx1"/>
                </a:solidFill>
              </a:rPr>
              <a:t>32944(75%) </a:t>
            </a:r>
            <a:r>
              <a:rPr lang="en-US" sz="1600" kern="0" dirty="0" err="1">
                <a:solidFill>
                  <a:schemeClr val="tx1"/>
                </a:solidFill>
              </a:rPr>
              <a:t>eGenes</a:t>
            </a:r>
            <a:r>
              <a:rPr lang="en-US" sz="1600" kern="0" dirty="0">
                <a:solidFill>
                  <a:schemeClr val="tx1"/>
                </a:solidFill>
              </a:rPr>
              <a:t> </a:t>
            </a:r>
          </a:p>
          <a:p>
            <a:pPr lvl="1"/>
            <a:r>
              <a:rPr lang="en-US" sz="1600" kern="0" dirty="0">
                <a:solidFill>
                  <a:schemeClr val="tx1"/>
                </a:solidFill>
              </a:rPr>
              <a:t>2,542,908 </a:t>
            </a:r>
            <a:r>
              <a:rPr lang="en-US" sz="1600" kern="0" dirty="0" err="1">
                <a:solidFill>
                  <a:schemeClr val="tx1"/>
                </a:solidFill>
              </a:rPr>
              <a:t>eQTLs</a:t>
            </a:r>
            <a:r>
              <a:rPr lang="en-US" sz="1600" kern="0" dirty="0">
                <a:solidFill>
                  <a:schemeClr val="tx1"/>
                </a:solidFill>
              </a:rPr>
              <a:t> (3% out of 66,441,766 total pairs)</a:t>
            </a:r>
          </a:p>
          <a:p>
            <a:pPr lvl="1"/>
            <a:r>
              <a:rPr lang="en-US" sz="1600" kern="0" dirty="0">
                <a:solidFill>
                  <a:schemeClr val="tx1"/>
                </a:solidFill>
              </a:rPr>
              <a:t>1,341,182  unique cis-</a:t>
            </a:r>
            <a:r>
              <a:rPr lang="en-US" sz="1600" kern="0" dirty="0" err="1">
                <a:solidFill>
                  <a:schemeClr val="tx1"/>
                </a:solidFill>
              </a:rPr>
              <a:t>eSNP</a:t>
            </a:r>
            <a:r>
              <a:rPr lang="en-US" sz="1600" kern="0" dirty="0">
                <a:solidFill>
                  <a:schemeClr val="tx1"/>
                </a:solidFill>
              </a:rPr>
              <a:t> (~20%) (~238K independent SNPs after linkage-disequilibrium (LD) pruning)</a:t>
            </a:r>
          </a:p>
          <a:p>
            <a:pPr lvl="1"/>
            <a:endParaRPr lang="en-US" kern="0" dirty="0"/>
          </a:p>
          <a:p>
            <a:endParaRPr lang="en-US" dirty="0"/>
          </a:p>
        </p:txBody>
      </p:sp>
      <p:sp>
        <p:nvSpPr>
          <p:cNvPr id="4" name="Slide Number Placeholder 3"/>
          <p:cNvSpPr>
            <a:spLocks noGrp="1"/>
          </p:cNvSpPr>
          <p:nvPr>
            <p:ph type="sldNum" sz="quarter" idx="5"/>
          </p:nvPr>
        </p:nvSpPr>
        <p:spPr/>
        <p:txBody>
          <a:bodyPr/>
          <a:lstStyle/>
          <a:p>
            <a:fld id="{73C43B9B-87D0-4380-A962-F69BD125AC41}" type="slidenum">
              <a:rPr lang="en-US" smtClean="0"/>
              <a:t>7</a:t>
            </a:fld>
            <a:endParaRPr lang="en-US"/>
          </a:p>
        </p:txBody>
      </p:sp>
    </p:spTree>
    <p:extLst>
      <p:ext uri="{BB962C8B-B14F-4D97-AF65-F5344CB8AC3E}">
        <p14:creationId xmlns:p14="http://schemas.microsoft.com/office/powerpoint/2010/main" val="198619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pPr marL="0" marR="0" lvl="0" indent="0" algn="r" defTabSz="1023938" rtl="0" eaLnBrk="0" fontAlgn="base" latinLnBrk="0" hangingPunct="0">
              <a:lnSpc>
                <a:spcPct val="100000"/>
              </a:lnSpc>
              <a:spcBef>
                <a:spcPct val="0"/>
              </a:spcBef>
              <a:spcAft>
                <a:spcPct val="0"/>
              </a:spcAft>
              <a:buClrTx/>
              <a:buSzTx/>
              <a:buFontTx/>
              <a:buNone/>
              <a:tabLst/>
              <a:defRPr/>
            </a:pPr>
            <a:fld id="{7803B6C6-9E1B-0D42-B041-C97D9D843782}" type="slidenum">
              <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rPr>
              <a:pPr marL="0" marR="0" lvl="0" indent="0" algn="r" defTabSz="1023938" rtl="0" eaLnBrk="0" fontAlgn="base" latinLnBrk="0" hangingPunct="0">
                <a:lnSpc>
                  <a:spcPct val="100000"/>
                </a:lnSpc>
                <a:spcBef>
                  <a:spcPct val="0"/>
                </a:spcBef>
                <a:spcAft>
                  <a:spcPct val="0"/>
                </a:spcAft>
                <a:buClrTx/>
                <a:buSzTx/>
                <a:buFontTx/>
                <a:buNone/>
                <a:tabLst/>
                <a:defRPr/>
              </a:pPr>
              <a:t>10</a:t>
            </a:fld>
            <a:endPar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1672837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altLang="en-US">
              <a:latin typeface="Arial" charset="0"/>
              <a:ea typeface="ＭＳ Ｐゴシック" charset="-128"/>
              <a:cs typeface="ＭＳ Ｐゴシック" charset="-128"/>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1023938">
              <a:defRPr sz="1200" b="1">
                <a:solidFill>
                  <a:schemeClr val="tx1"/>
                </a:solidFill>
                <a:latin typeface="Arial" charset="0"/>
                <a:ea typeface="ＭＳ Ｐゴシック" charset="-128"/>
                <a:cs typeface="ＭＳ Ｐゴシック" charset="-128"/>
              </a:defRPr>
            </a:lvl1pPr>
            <a:lvl2pPr marL="742950" indent="-285750" defTabSz="1023938">
              <a:defRPr sz="1200" b="1">
                <a:solidFill>
                  <a:schemeClr val="tx1"/>
                </a:solidFill>
                <a:latin typeface="Arial" charset="0"/>
                <a:ea typeface="ＭＳ Ｐゴシック" charset="-128"/>
                <a:cs typeface="ＭＳ Ｐゴシック" charset="-128"/>
              </a:defRPr>
            </a:lvl2pPr>
            <a:lvl3pPr marL="1143000" indent="-228600" defTabSz="1023938">
              <a:defRPr sz="1200" b="1">
                <a:solidFill>
                  <a:schemeClr val="tx1"/>
                </a:solidFill>
                <a:latin typeface="Arial" charset="0"/>
                <a:ea typeface="ＭＳ Ｐゴシック" charset="-128"/>
                <a:cs typeface="ＭＳ Ｐゴシック" charset="-128"/>
              </a:defRPr>
            </a:lvl3pPr>
            <a:lvl4pPr marL="1600200" indent="-228600" defTabSz="1023938">
              <a:defRPr sz="1200" b="1">
                <a:solidFill>
                  <a:schemeClr val="tx1"/>
                </a:solidFill>
                <a:latin typeface="Arial" charset="0"/>
                <a:ea typeface="ＭＳ Ｐゴシック" charset="-128"/>
                <a:cs typeface="ＭＳ Ｐゴシック" charset="-128"/>
              </a:defRPr>
            </a:lvl4pPr>
            <a:lvl5pPr marL="2057400" indent="-228600" defTabSz="1023938">
              <a:defRPr sz="1200" b="1">
                <a:solidFill>
                  <a:schemeClr val="tx1"/>
                </a:solidFill>
                <a:latin typeface="Arial" charset="0"/>
                <a:ea typeface="ＭＳ Ｐゴシック" charset="-128"/>
                <a:cs typeface="ＭＳ Ｐゴシック" charset="-128"/>
              </a:defRPr>
            </a:lvl5pPr>
            <a:lvl6pPr marL="25146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6pPr>
            <a:lvl7pPr marL="29718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7pPr>
            <a:lvl8pPr marL="34290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8pPr>
            <a:lvl9pPr marL="3886200" indent="-228600" defTabSz="1023938" eaLnBrk="0" fontAlgn="base" hangingPunct="0">
              <a:spcBef>
                <a:spcPct val="0"/>
              </a:spcBef>
              <a:spcAft>
                <a:spcPct val="0"/>
              </a:spcAft>
              <a:defRPr sz="1200" b="1">
                <a:solidFill>
                  <a:schemeClr val="tx1"/>
                </a:solidFill>
                <a:latin typeface="Arial" charset="0"/>
                <a:ea typeface="ＭＳ Ｐゴシック" charset="-128"/>
                <a:cs typeface="ＭＳ Ｐゴシック" charset="-128"/>
              </a:defRPr>
            </a:lvl9pPr>
          </a:lstStyle>
          <a:p>
            <a:pPr marL="0" marR="0" lvl="0" indent="0" algn="r" defTabSz="1023938" rtl="0" eaLnBrk="0" fontAlgn="base" latinLnBrk="0" hangingPunct="0">
              <a:lnSpc>
                <a:spcPct val="100000"/>
              </a:lnSpc>
              <a:spcBef>
                <a:spcPct val="0"/>
              </a:spcBef>
              <a:spcAft>
                <a:spcPct val="0"/>
              </a:spcAft>
              <a:buClrTx/>
              <a:buSzTx/>
              <a:buFontTx/>
              <a:buNone/>
              <a:tabLst/>
              <a:defRPr/>
            </a:pPr>
            <a:fld id="{7803B6C6-9E1B-0D42-B041-C97D9D843782}" type="slidenum">
              <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rPr>
              <a:pPr marL="0" marR="0" lvl="0" indent="0" algn="r" defTabSz="1023938" rtl="0" eaLnBrk="0" fontAlgn="base" latinLnBrk="0" hangingPunct="0">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000000"/>
              </a:solidFill>
              <a:effectLst/>
              <a:uLnTx/>
              <a:uFillTx/>
              <a:latin typeface="Calibri" charset="0"/>
              <a:ea typeface="ＭＳ Ｐゴシック" charset="-128"/>
            </a:endParaRPr>
          </a:p>
        </p:txBody>
      </p:sp>
    </p:spTree>
    <p:extLst>
      <p:ext uri="{BB962C8B-B14F-4D97-AF65-F5344CB8AC3E}">
        <p14:creationId xmlns:p14="http://schemas.microsoft.com/office/powerpoint/2010/main" val="9965433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 Threonine</a:t>
            </a:r>
          </a:p>
          <a:p>
            <a:r>
              <a:rPr kumimoji="1" lang="en-US" altLang="zh-CN" dirty="0"/>
              <a:t>M: Methionine</a:t>
            </a:r>
            <a:endParaRPr kumimoji="1" lang="zh-CN" altLang="en-US" dirty="0"/>
          </a:p>
        </p:txBody>
      </p:sp>
      <p:sp>
        <p:nvSpPr>
          <p:cNvPr id="4" name="幻灯片编号占位符 3"/>
          <p:cNvSpPr>
            <a:spLocks noGrp="1"/>
          </p:cNvSpPr>
          <p:nvPr>
            <p:ph type="sldNum" sz="quarter" idx="10"/>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23C462A2-CDEC-8C45-A912-FB8B0964D089}" type="slidenum">
              <a:rPr kumimoji="0" lang="en-US" sz="14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20</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 name="页眉占位符 4">
            <a:extLst>
              <a:ext uri="{FF2B5EF4-FFF2-40B4-BE49-F238E27FC236}">
                <a16:creationId xmlns:a16="http://schemas.microsoft.com/office/drawing/2014/main" id="{C08FC898-8C7F-0042-A782-CD678C5F9F9D}"/>
              </a:ext>
            </a:extLst>
          </p:cNvPr>
          <p:cNvSpPr>
            <a:spLocks noGrp="1"/>
          </p:cNvSpPr>
          <p:nvPr>
            <p:ph type="hdr" sz="quarter"/>
          </p:nvPr>
        </p:nvSpPr>
        <p:spPr/>
        <p:txBody>
          <a:bodyPr/>
          <a:lstStyle/>
          <a:p>
            <a:pPr marL="0" marR="0" lvl="0" indent="0" algn="l" defTabSz="1023938"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107" charset="0"/>
                <a:ea typeface="ＭＳ Ｐゴシック" pitchFamily="-107" charset="-128"/>
              </a:rPr>
              <a:t>Bo Wang: Thesis Defense</a:t>
            </a:r>
          </a:p>
        </p:txBody>
      </p:sp>
    </p:spTree>
    <p:extLst>
      <p:ext uri="{BB962C8B-B14F-4D97-AF65-F5344CB8AC3E}">
        <p14:creationId xmlns:p14="http://schemas.microsoft.com/office/powerpoint/2010/main" val="42267522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EXAC: exome aggregation consortium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dirty="0"/>
              <a:t>TCGA: the cancer genome atlas</a:t>
            </a:r>
            <a:endParaRPr kumimoji="1" lang="zh-CN" altLang="en-US" dirty="0"/>
          </a:p>
          <a:p>
            <a:endParaRPr kumimoji="1" lang="zh-CN" altLang="en-US" dirty="0"/>
          </a:p>
        </p:txBody>
      </p:sp>
      <p:sp>
        <p:nvSpPr>
          <p:cNvPr id="4" name="页眉占位符 3"/>
          <p:cNvSpPr>
            <a:spLocks noGrp="1"/>
          </p:cNvSpPr>
          <p:nvPr>
            <p:ph type="hdr" sz="quarter"/>
          </p:nvPr>
        </p:nvSpPr>
        <p:spPr/>
        <p:txBody>
          <a:bodyPr/>
          <a:lstStyle/>
          <a:p>
            <a:pPr marL="0" marR="0" lvl="0" indent="0" algn="l" defTabSz="1023938"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Arial" pitchFamily="-107" charset="0"/>
                <a:ea typeface="ＭＳ Ｐゴシック" pitchFamily="-107" charset="-128"/>
              </a:rPr>
              <a:t>Bo Wang: Thesis Defense</a:t>
            </a:r>
          </a:p>
        </p:txBody>
      </p:sp>
      <p:sp>
        <p:nvSpPr>
          <p:cNvPr id="5" name="灯片编号占位符 4"/>
          <p:cNvSpPr>
            <a:spLocks noGrp="1"/>
          </p:cNvSpPr>
          <p:nvPr>
            <p:ph type="sldNum" sz="quarter" idx="5"/>
          </p:nvPr>
        </p:nvSpPr>
        <p:spPr/>
        <p:txBody>
          <a:bodyPr/>
          <a:lstStyle/>
          <a:p>
            <a:pPr marL="0" marR="0" lvl="0" indent="0" algn="r" defTabSz="1023938" rtl="0" eaLnBrk="0" fontAlgn="base" latinLnBrk="0" hangingPunct="0">
              <a:lnSpc>
                <a:spcPct val="100000"/>
              </a:lnSpc>
              <a:spcBef>
                <a:spcPct val="0"/>
              </a:spcBef>
              <a:spcAft>
                <a:spcPct val="0"/>
              </a:spcAft>
              <a:buClrTx/>
              <a:buSzTx/>
              <a:buFontTx/>
              <a:buNone/>
              <a:tabLst/>
              <a:defRPr/>
            </a:pPr>
            <a:fld id="{23C462A2-CDEC-8C45-A912-FB8B0964D089}" type="slidenum">
              <a:rPr kumimoji="0" lang="en-US" sz="14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1023938" rtl="0" eaLnBrk="0" fontAlgn="base" latinLnBrk="0" hangingPunct="0">
                <a:lnSpc>
                  <a:spcPct val="100000"/>
                </a:lnSpc>
                <a:spcBef>
                  <a:spcPct val="0"/>
                </a:spcBef>
                <a:spcAft>
                  <a:spcPct val="0"/>
                </a:spcAft>
                <a:buClrTx/>
                <a:buSzTx/>
                <a:buFontTx/>
                <a:buNone/>
                <a:tabLst/>
                <a:defRPr/>
              </a:pPr>
              <a:t>21</a:t>
            </a:fld>
            <a:endParaRPr kumimoji="0" lang="en-US" sz="14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4114406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1"/>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910" indent="0" algn="ctr">
              <a:buNone/>
              <a:defRPr/>
            </a:lvl2pPr>
            <a:lvl3pPr marL="913822" indent="0" algn="ctr">
              <a:buNone/>
              <a:defRPr/>
            </a:lvl3pPr>
            <a:lvl4pPr marL="1370734" indent="0" algn="ctr">
              <a:buNone/>
              <a:defRPr/>
            </a:lvl4pPr>
            <a:lvl5pPr marL="1827644" indent="0" algn="ctr">
              <a:buNone/>
              <a:defRPr/>
            </a:lvl5pPr>
            <a:lvl6pPr marL="2284557" indent="0" algn="ctr">
              <a:buNone/>
              <a:defRPr/>
            </a:lvl6pPr>
            <a:lvl7pPr marL="2741467" indent="0" algn="ctr">
              <a:buNone/>
              <a:defRPr/>
            </a:lvl7pPr>
            <a:lvl8pPr marL="3198377" indent="0" algn="ctr">
              <a:buNone/>
              <a:defRPr/>
            </a:lvl8pPr>
            <a:lvl9pPr marL="3655289" indent="0" algn="ctr">
              <a:buNone/>
              <a:defRPr/>
            </a:lvl9pPr>
          </a:lstStyle>
          <a:p>
            <a:r>
              <a:rPr lang="en-US"/>
              <a:t>Click to edit Master subtitle style</a:t>
            </a:r>
          </a:p>
        </p:txBody>
      </p:sp>
    </p:spTree>
    <p:extLst>
      <p:ext uri="{BB962C8B-B14F-4D97-AF65-F5344CB8AC3E}">
        <p14:creationId xmlns:p14="http://schemas.microsoft.com/office/powerpoint/2010/main" val="1722062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4"/>
            <a:ext cx="4041775" cy="639762"/>
          </a:xfrm>
        </p:spPr>
        <p:txBody>
          <a:bodyPr anchor="b"/>
          <a:lstStyle>
            <a:lvl1pPr marL="0" indent="0">
              <a:buNone/>
              <a:defRPr sz="2400" b="1"/>
            </a:lvl1pPr>
            <a:lvl2pPr marL="456884" indent="0">
              <a:buNone/>
              <a:defRPr sz="2000" b="1"/>
            </a:lvl2pPr>
            <a:lvl3pPr marL="913770" indent="0">
              <a:buNone/>
              <a:defRPr sz="1800" b="1"/>
            </a:lvl3pPr>
            <a:lvl4pPr marL="1370658" indent="0">
              <a:buNone/>
              <a:defRPr sz="1600" b="1"/>
            </a:lvl4pPr>
            <a:lvl5pPr marL="1827542" indent="0">
              <a:buNone/>
              <a:defRPr sz="1600" b="1"/>
            </a:lvl5pPr>
            <a:lvl6pPr marL="2284429" indent="0">
              <a:buNone/>
              <a:defRPr sz="1600" b="1"/>
            </a:lvl6pPr>
            <a:lvl7pPr marL="2741313" indent="0">
              <a:buNone/>
              <a:defRPr sz="1600" b="1"/>
            </a:lvl7pPr>
            <a:lvl8pPr marL="3198199" indent="0">
              <a:buNone/>
              <a:defRPr sz="1600" b="1"/>
            </a:lvl8pPr>
            <a:lvl9pPr marL="365508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6" y="2731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4" indent="0">
              <a:buNone/>
              <a:defRPr sz="2800"/>
            </a:lvl2pPr>
            <a:lvl3pPr marL="913770" indent="0">
              <a:buNone/>
              <a:defRPr sz="2400"/>
            </a:lvl3pPr>
            <a:lvl4pPr marL="1370658" indent="0">
              <a:buNone/>
              <a:defRPr sz="2000"/>
            </a:lvl4pPr>
            <a:lvl5pPr marL="1827542" indent="0">
              <a:buNone/>
              <a:defRPr sz="2000"/>
            </a:lvl5pPr>
            <a:lvl6pPr marL="2284429" indent="0">
              <a:buNone/>
              <a:defRPr sz="2000"/>
            </a:lvl6pPr>
            <a:lvl7pPr marL="2741313" indent="0">
              <a:buNone/>
              <a:defRPr sz="2000"/>
            </a:lvl7pPr>
            <a:lvl8pPr marL="3198199" indent="0">
              <a:buNone/>
              <a:defRPr sz="2000"/>
            </a:lvl8pPr>
            <a:lvl9pPr marL="3655085"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884" indent="0">
              <a:buNone/>
              <a:defRPr sz="1200"/>
            </a:lvl2pPr>
            <a:lvl3pPr marL="913770" indent="0">
              <a:buNone/>
              <a:defRPr sz="1000"/>
            </a:lvl3pPr>
            <a:lvl4pPr marL="1370658" indent="0">
              <a:buNone/>
              <a:defRPr sz="900"/>
            </a:lvl4pPr>
            <a:lvl5pPr marL="1827542" indent="0">
              <a:buNone/>
              <a:defRPr sz="900"/>
            </a:lvl5pPr>
            <a:lvl6pPr marL="2284429" indent="0">
              <a:buNone/>
              <a:defRPr sz="900"/>
            </a:lvl6pPr>
            <a:lvl7pPr marL="2741313" indent="0">
              <a:buNone/>
              <a:defRPr sz="900"/>
            </a:lvl7pPr>
            <a:lvl8pPr marL="3198199" indent="0">
              <a:buNone/>
              <a:defRPr sz="900"/>
            </a:lvl8pPr>
            <a:lvl9pPr marL="3655085" indent="0">
              <a:buNone/>
              <a:defRPr sz="900"/>
            </a:lvl9pPr>
          </a:lstStyle>
          <a:p>
            <a:pPr lvl="0"/>
            <a:r>
              <a:rPr lang="en-US"/>
              <a:t>Click to edit Master text styles</a:t>
            </a:r>
          </a:p>
        </p:txBody>
      </p:sp>
    </p:spTree>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14"/>
            <a:ext cx="1943100" cy="60102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14"/>
            <a:ext cx="5676900" cy="6010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1" y="1752600"/>
            <a:ext cx="3810000" cy="4343400"/>
          </a:xfrm>
        </p:spPr>
        <p:txBody>
          <a:bodyPr/>
          <a:lstStyle/>
          <a:p>
            <a:pPr lvl="0"/>
            <a:r>
              <a:rPr lang="en-US" noProof="0"/>
              <a:t>Click icon to add clip art</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864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05908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dirty="0">
              <a:solidFill>
                <a:prstClr val="black">
                  <a:tint val="75000"/>
                </a:prstClr>
              </a:solidFill>
            </a:endParaRPr>
          </a:p>
        </p:txBody>
      </p:sp>
      <p:sp>
        <p:nvSpPr>
          <p:cNvPr id="8" name="TextBox 7"/>
          <p:cNvSpPr txBox="1"/>
          <p:nvPr userDrawn="1"/>
        </p:nvSpPr>
        <p:spPr>
          <a:xfrm>
            <a:off x="6573078" y="6415802"/>
            <a:ext cx="2756453" cy="246221"/>
          </a:xfrm>
          <a:prstGeom prst="rect">
            <a:avLst/>
          </a:prstGeom>
          <a:noFill/>
        </p:spPr>
        <p:txBody>
          <a:bodyPr wrap="square" rtlCol="0">
            <a:spAutoFit/>
          </a:bodyPr>
          <a:lstStyle/>
          <a:p>
            <a:r>
              <a:rPr lang="en-US" sz="1000" dirty="0" err="1">
                <a:solidFill>
                  <a:prstClr val="white">
                    <a:lumMod val="50000"/>
                  </a:prstClr>
                </a:solidFill>
              </a:rPr>
              <a:t>Lectures.gersteinlab.org</a:t>
            </a:r>
            <a:endParaRPr lang="en-US" sz="1000" dirty="0">
              <a:solidFill>
                <a:prstClr val="white">
                  <a:lumMod val="50000"/>
                </a:prstClr>
              </a:solidFill>
            </a:endParaRPr>
          </a:p>
        </p:txBody>
      </p:sp>
    </p:spTree>
    <p:extLst>
      <p:ext uri="{BB962C8B-B14F-4D97-AF65-F5344CB8AC3E}">
        <p14:creationId xmlns:p14="http://schemas.microsoft.com/office/powerpoint/2010/main" val="415099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8283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483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00707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428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60134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0779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1504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22583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B938F4-FFEC-BA46-B3EB-1F4154EFE73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3308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9C2E7393-9D36-9643-B77F-D3040B222269}" type="datetimeFigureOut">
              <a:rPr lang="en-US" smtClean="0">
                <a:solidFill>
                  <a:prstClr val="black">
                    <a:tint val="75000"/>
                  </a:prstClr>
                </a:solidFill>
                <a:latin typeface="Calibri"/>
              </a:rPr>
              <a:pPr/>
              <a:t>5/12/19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9DFBB98-3CE4-3A43-A62C-3DBDE7BBDB0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9459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32579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326586"/>
            <a:ext cx="3810000" cy="540374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3492"/>
            <a:ext cx="3810000" cy="541684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86186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45"/>
            <a:ext cx="7772400" cy="1470025"/>
          </a:xfrm>
        </p:spPr>
        <p:txBody>
          <a:bodyPr/>
          <a:lstStyle>
            <a:lvl1pPr>
              <a:defRPr sz="4400"/>
            </a:lvl1pPr>
          </a:lstStyle>
          <a:p>
            <a:r>
              <a:rPr lang="en-US"/>
              <a:t>Click to edit Master title style</a:t>
            </a:r>
          </a:p>
        </p:txBody>
      </p:sp>
      <p:sp>
        <p:nvSpPr>
          <p:cNvPr id="3" name="Subtitle 2"/>
          <p:cNvSpPr>
            <a:spLocks noGrp="1"/>
          </p:cNvSpPr>
          <p:nvPr>
            <p:ph type="subTitle" idx="1"/>
          </p:nvPr>
        </p:nvSpPr>
        <p:spPr>
          <a:xfrm>
            <a:off x="1371600" y="3505201"/>
            <a:ext cx="6400800" cy="1752600"/>
          </a:xfrm>
        </p:spPr>
        <p:txBody>
          <a:bodyPr/>
          <a:lstStyle>
            <a:lvl1pPr marL="0" indent="0" algn="ctr">
              <a:buNone/>
              <a:defRPr sz="4400" b="1"/>
            </a:lvl1pPr>
            <a:lvl2pPr marL="456884" indent="0" algn="ctr">
              <a:buNone/>
              <a:defRPr/>
            </a:lvl2pPr>
            <a:lvl3pPr marL="913770" indent="0" algn="ctr">
              <a:buNone/>
              <a:defRPr/>
            </a:lvl3pPr>
            <a:lvl4pPr marL="1370658" indent="0" algn="ctr">
              <a:buNone/>
              <a:defRPr/>
            </a:lvl4pPr>
            <a:lvl5pPr marL="1827542" indent="0" algn="ctr">
              <a:buNone/>
              <a:defRPr/>
            </a:lvl5pPr>
            <a:lvl6pPr marL="2284429" indent="0" algn="ctr">
              <a:buNone/>
              <a:defRPr/>
            </a:lvl6pPr>
            <a:lvl7pPr marL="2741313" indent="0" algn="ctr">
              <a:buNone/>
              <a:defRPr/>
            </a:lvl7pPr>
            <a:lvl8pPr marL="3198199" indent="0" algn="ctr">
              <a:buNone/>
              <a:defRPr/>
            </a:lvl8pPr>
            <a:lvl9pPr marL="3655085" indent="0" algn="ctr">
              <a:buNone/>
              <a:defRPr/>
            </a:lvl9pPr>
          </a:lstStyle>
          <a:p>
            <a:r>
              <a:rPr lang="en-US"/>
              <a:t>Click to edit Master subtitle style</a:t>
            </a:r>
          </a:p>
        </p:txBody>
      </p:sp>
    </p:spTree>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5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6884" indent="0">
              <a:buNone/>
              <a:defRPr sz="1800"/>
            </a:lvl2pPr>
            <a:lvl3pPr marL="913770" indent="0">
              <a:buNone/>
              <a:defRPr sz="1600"/>
            </a:lvl3pPr>
            <a:lvl4pPr marL="1370658" indent="0">
              <a:buNone/>
              <a:defRPr sz="1400"/>
            </a:lvl4pPr>
            <a:lvl5pPr marL="1827542" indent="0">
              <a:buNone/>
              <a:defRPr sz="1400"/>
            </a:lvl5pPr>
            <a:lvl6pPr marL="2284429" indent="0">
              <a:buNone/>
              <a:defRPr sz="1400"/>
            </a:lvl6pPr>
            <a:lvl7pPr marL="2741313" indent="0">
              <a:buNone/>
              <a:defRPr sz="1400"/>
            </a:lvl7pPr>
            <a:lvl8pPr marL="3198199" indent="0">
              <a:buNone/>
              <a:defRPr sz="1400"/>
            </a:lvl8pPr>
            <a:lvl9pPr marL="3655085" indent="0">
              <a:buNone/>
              <a:defRPr sz="1400"/>
            </a:lvl9pPr>
          </a:lstStyle>
          <a:p>
            <a:pPr lvl="0"/>
            <a:r>
              <a:rPr lang="en-US"/>
              <a:t>Click to edit Master text styles</a:t>
            </a:r>
          </a:p>
        </p:txBody>
      </p:sp>
    </p:spTree>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1" y="1981247"/>
            <a:ext cx="3810000" cy="4638675"/>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ags" Target="../tags/tag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ags" Target="../tags/tag6.xml"/><Relationship Id="rId2" Type="http://schemas.openxmlformats.org/officeDocument/2006/relationships/slideLayout" Target="../slideLayouts/slideLayout7.xml"/><Relationship Id="rId16" Type="http://schemas.openxmlformats.org/officeDocument/2006/relationships/tags" Target="../tags/tag5.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tags" Target="../tags/tag4.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custDataLst>
              <p:tags r:id="rId6"/>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custDataLst>
              <p:tags r:id="rId7"/>
            </p:custDataLst>
          </p:nvPr>
        </p:nvSpPr>
        <p:spPr bwMode="auto">
          <a:xfrm>
            <a:off x="685800" y="198120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802566" name="Rectangle 6"/>
          <p:cNvSpPr>
            <a:spLocks noChangeArrowheads="1"/>
          </p:cNvSpPr>
          <p:nvPr>
            <p:custDataLst>
              <p:tags r:id="rId8"/>
            </p:custDataLst>
          </p:nvPr>
        </p:nvSpPr>
        <p:spPr bwMode="auto">
          <a:xfrm rot="16200000">
            <a:off x="7319170" y="5253831"/>
            <a:ext cx="3078162" cy="263525"/>
          </a:xfrm>
          <a:prstGeom prst="rect">
            <a:avLst/>
          </a:prstGeom>
          <a:noFill/>
          <a:ln w="9525">
            <a:noFill/>
            <a:miter lim="800000"/>
            <a:headEnd/>
            <a:tailEnd/>
          </a:ln>
          <a:effectLst/>
        </p:spPr>
        <p:txBody>
          <a:bodyPr lIns="92006" tIns="46004" rIns="92006" bIns="46004"/>
          <a:lstStyle>
            <a:lvl1pPr defTabSz="909638">
              <a:defRPr>
                <a:solidFill>
                  <a:schemeClr val="tx1"/>
                </a:solidFill>
                <a:latin typeface="Arial" charset="0"/>
                <a:ea typeface="ＭＳ Ｐゴシック" charset="-128"/>
              </a:defRPr>
            </a:lvl1pPr>
            <a:lvl2pPr marL="742950" indent="-285750" defTabSz="909638">
              <a:defRPr>
                <a:solidFill>
                  <a:schemeClr val="tx1"/>
                </a:solidFill>
                <a:latin typeface="Arial" charset="0"/>
                <a:ea typeface="ＭＳ Ｐゴシック" charset="-128"/>
              </a:defRPr>
            </a:lvl2pPr>
            <a:lvl3pPr marL="1143000" indent="-228600" defTabSz="909638">
              <a:defRPr>
                <a:solidFill>
                  <a:schemeClr val="tx1"/>
                </a:solidFill>
                <a:latin typeface="Arial" charset="0"/>
                <a:ea typeface="ＭＳ Ｐゴシック" charset="-128"/>
              </a:defRPr>
            </a:lvl3pPr>
            <a:lvl4pPr marL="1600200" indent="-228600" defTabSz="909638">
              <a:defRPr>
                <a:solidFill>
                  <a:schemeClr val="tx1"/>
                </a:solidFill>
                <a:latin typeface="Arial" charset="0"/>
                <a:ea typeface="ＭＳ Ｐゴシック" charset="-128"/>
              </a:defRPr>
            </a:lvl4pPr>
            <a:lvl5pPr marL="2057400" indent="-228600" defTabSz="909638">
              <a:defRPr>
                <a:solidFill>
                  <a:schemeClr val="tx1"/>
                </a:solidFill>
                <a:latin typeface="Arial" charset="0"/>
                <a:ea typeface="ＭＳ Ｐゴシック" charset="-128"/>
              </a:defRPr>
            </a:lvl5pPr>
            <a:lvl6pPr marL="2514600" indent="-228600" defTabSz="909638" fontAlgn="base">
              <a:spcBef>
                <a:spcPct val="0"/>
              </a:spcBef>
              <a:spcAft>
                <a:spcPct val="0"/>
              </a:spcAft>
              <a:defRPr>
                <a:solidFill>
                  <a:schemeClr val="tx1"/>
                </a:solidFill>
                <a:latin typeface="Arial" charset="0"/>
                <a:ea typeface="ＭＳ Ｐゴシック" charset="-128"/>
              </a:defRPr>
            </a:lvl6pPr>
            <a:lvl7pPr marL="2971800" indent="-228600" defTabSz="909638" fontAlgn="base">
              <a:spcBef>
                <a:spcPct val="0"/>
              </a:spcBef>
              <a:spcAft>
                <a:spcPct val="0"/>
              </a:spcAft>
              <a:defRPr>
                <a:solidFill>
                  <a:schemeClr val="tx1"/>
                </a:solidFill>
                <a:latin typeface="Arial" charset="0"/>
                <a:ea typeface="ＭＳ Ｐゴシック" charset="-128"/>
              </a:defRPr>
            </a:lvl7pPr>
            <a:lvl8pPr marL="3429000" indent="-228600" defTabSz="909638" fontAlgn="base">
              <a:spcBef>
                <a:spcPct val="0"/>
              </a:spcBef>
              <a:spcAft>
                <a:spcPct val="0"/>
              </a:spcAft>
              <a:defRPr>
                <a:solidFill>
                  <a:schemeClr val="tx1"/>
                </a:solidFill>
                <a:latin typeface="Arial" charset="0"/>
                <a:ea typeface="ＭＳ Ｐゴシック" charset="-128"/>
              </a:defRPr>
            </a:lvl8pPr>
            <a:lvl9pPr marL="3886200" indent="-228600" defTabSz="909638" fontAlgn="base">
              <a:spcBef>
                <a:spcPct val="0"/>
              </a:spcBef>
              <a:spcAft>
                <a:spcPct val="0"/>
              </a:spcAft>
              <a:defRPr>
                <a:solidFill>
                  <a:schemeClr val="tx1"/>
                </a:solidFill>
                <a:latin typeface="Arial" charset="0"/>
                <a:ea typeface="ＭＳ Ｐゴシック" charset="-128"/>
              </a:defRPr>
            </a:lvl9pPr>
          </a:lstStyle>
          <a:p>
            <a:pPr eaLnBrk="0" hangingPunct="0"/>
            <a:fld id="{41641D8F-FA0A-C44D-A59E-B37C9BB6BE2E}" type="slidenum">
              <a:rPr lang="en-US" altLang="en-US" sz="1600" i="1" smtClean="0">
                <a:solidFill>
                  <a:srgbClr val="000000"/>
                </a:solidFill>
                <a:effectLst>
                  <a:outerShdw blurRad="38100" dist="38100" dir="2700000" algn="tl">
                    <a:srgbClr val="C0C0C0"/>
                  </a:outerShdw>
                </a:effectLst>
                <a:latin typeface="Courier New" charset="0"/>
                <a:cs typeface=""/>
              </a:rPr>
              <a:pPr eaLnBrk="0" hangingPunct="0"/>
              <a:t>‹#›</a:t>
            </a:fld>
            <a:r>
              <a:rPr lang="en-US" altLang="en-US" sz="2400">
                <a:solidFill>
                  <a:srgbClr val="808080"/>
                </a:solidFill>
                <a:cs typeface=""/>
              </a:rPr>
              <a:t> - </a:t>
            </a:r>
            <a:r>
              <a:rPr lang="en-US" altLang="en-US" sz="1000">
                <a:solidFill>
                  <a:srgbClr val="969696"/>
                </a:solidFill>
                <a:cs typeface=""/>
              </a:rPr>
              <a:t>Lectures.GersteinLab.org</a:t>
            </a:r>
            <a:endParaRPr lang="en-US" altLang="en-US" sz="300" b="0">
              <a:solidFill>
                <a:srgbClr val="000000"/>
              </a:solidFill>
              <a:cs typeface=""/>
            </a:endParaRPr>
          </a:p>
        </p:txBody>
      </p:sp>
    </p:spTree>
    <p:extLst>
      <p:ext uri="{BB962C8B-B14F-4D97-AF65-F5344CB8AC3E}">
        <p14:creationId xmlns:p14="http://schemas.microsoft.com/office/powerpoint/2010/main" val="1735466634"/>
      </p:ext>
    </p:extLst>
  </p:cSld>
  <p:clrMap bg1="lt1" tx1="dk1" bg2="lt2" tx2="dk2" accent1="accent1" accent2="accent2" accent3="accent3" accent4="accent4" accent5="accent5" accent6="accent6" hlink="hlink" folHlink="folHlink"/>
  <p:sldLayoutIdLst>
    <p:sldLayoutId id="2147527562" r:id="rId1"/>
    <p:sldLayoutId id="2147527568" r:id="rId2"/>
    <p:sldLayoutId id="2147527570" r:id="rId3"/>
    <p:sldLayoutId id="2147527612" r:id="rId4"/>
  </p:sldLayoutIdLst>
  <p:transition/>
  <p:hf hdr="0" ftr="0" dt="0"/>
  <p:txStyles>
    <p:titleStyle>
      <a:lvl1pPr algn="ctr" defTabSz="908050"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8050"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910" algn="ctr" defTabSz="912236" rtl="0" eaLnBrk="1" fontAlgn="base" hangingPunct="1">
        <a:spcBef>
          <a:spcPct val="0"/>
        </a:spcBef>
        <a:spcAft>
          <a:spcPct val="0"/>
        </a:spcAft>
        <a:defRPr sz="3600" b="1" u="sng">
          <a:solidFill>
            <a:srgbClr val="000099"/>
          </a:solidFill>
          <a:latin typeface="Arial" pitchFamily="-65" charset="0"/>
        </a:defRPr>
      </a:lvl6pPr>
      <a:lvl7pPr marL="913822" algn="ctr" defTabSz="912236" rtl="0" eaLnBrk="1" fontAlgn="base" hangingPunct="1">
        <a:spcBef>
          <a:spcPct val="0"/>
        </a:spcBef>
        <a:spcAft>
          <a:spcPct val="0"/>
        </a:spcAft>
        <a:defRPr sz="3600" b="1" u="sng">
          <a:solidFill>
            <a:srgbClr val="000099"/>
          </a:solidFill>
          <a:latin typeface="Arial" pitchFamily="-65" charset="0"/>
        </a:defRPr>
      </a:lvl7pPr>
      <a:lvl8pPr marL="1370734" algn="ctr" defTabSz="912236" rtl="0" eaLnBrk="1" fontAlgn="base" hangingPunct="1">
        <a:spcBef>
          <a:spcPct val="0"/>
        </a:spcBef>
        <a:spcAft>
          <a:spcPct val="0"/>
        </a:spcAft>
        <a:defRPr sz="3600" b="1" u="sng">
          <a:solidFill>
            <a:srgbClr val="000099"/>
          </a:solidFill>
          <a:latin typeface="Arial" pitchFamily="-65" charset="0"/>
        </a:defRPr>
      </a:lvl8pPr>
      <a:lvl9pPr marL="1827644" algn="ctr" defTabSz="912236" rtl="0" eaLnBrk="1" fontAlgn="base" hangingPunct="1">
        <a:spcBef>
          <a:spcPct val="0"/>
        </a:spcBef>
        <a:spcAft>
          <a:spcPct val="0"/>
        </a:spcAft>
        <a:defRPr sz="3600" b="1" u="sng">
          <a:solidFill>
            <a:srgbClr val="000099"/>
          </a:solidFill>
          <a:latin typeface="Arial" pitchFamily="-65" charset="0"/>
        </a:defRPr>
      </a:lvl9pPr>
    </p:titleStyle>
    <p:bodyStyle>
      <a:lvl1pPr marL="223838" indent="-223838" algn="l" defTabSz="908050"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38" indent="-223838" algn="l" defTabSz="908050"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8050" indent="-222250"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600" indent="-223838" algn="l" defTabSz="908050"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450" indent="-223838" algn="l" defTabSz="908050"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3011"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92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833"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744" indent="-228455" algn="l" defTabSz="912236"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910" rtl="0" eaLnBrk="1" latinLnBrk="0" hangingPunct="1">
        <a:defRPr sz="1800" kern="1200">
          <a:solidFill>
            <a:schemeClr val="tx1"/>
          </a:solidFill>
          <a:latin typeface="+mn-lt"/>
          <a:ea typeface="+mn-ea"/>
          <a:cs typeface="+mn-cs"/>
        </a:defRPr>
      </a:lvl1pPr>
      <a:lvl2pPr marL="456910" algn="l" defTabSz="456910" rtl="0" eaLnBrk="1" latinLnBrk="0" hangingPunct="1">
        <a:defRPr sz="1800" kern="1200">
          <a:solidFill>
            <a:schemeClr val="tx1"/>
          </a:solidFill>
          <a:latin typeface="+mn-lt"/>
          <a:ea typeface="+mn-ea"/>
          <a:cs typeface="+mn-cs"/>
        </a:defRPr>
      </a:lvl2pPr>
      <a:lvl3pPr marL="913822" algn="l" defTabSz="456910" rtl="0" eaLnBrk="1" latinLnBrk="0" hangingPunct="1">
        <a:defRPr sz="1800" kern="1200">
          <a:solidFill>
            <a:schemeClr val="tx1"/>
          </a:solidFill>
          <a:latin typeface="+mn-lt"/>
          <a:ea typeface="+mn-ea"/>
          <a:cs typeface="+mn-cs"/>
        </a:defRPr>
      </a:lvl3pPr>
      <a:lvl4pPr marL="1370734" algn="l" defTabSz="456910" rtl="0" eaLnBrk="1" latinLnBrk="0" hangingPunct="1">
        <a:defRPr sz="1800" kern="1200">
          <a:solidFill>
            <a:schemeClr val="tx1"/>
          </a:solidFill>
          <a:latin typeface="+mn-lt"/>
          <a:ea typeface="+mn-ea"/>
          <a:cs typeface="+mn-cs"/>
        </a:defRPr>
      </a:lvl4pPr>
      <a:lvl5pPr marL="1827644" algn="l" defTabSz="456910" rtl="0" eaLnBrk="1" latinLnBrk="0" hangingPunct="1">
        <a:defRPr sz="1800" kern="1200">
          <a:solidFill>
            <a:schemeClr val="tx1"/>
          </a:solidFill>
          <a:latin typeface="+mn-lt"/>
          <a:ea typeface="+mn-ea"/>
          <a:cs typeface="+mn-cs"/>
        </a:defRPr>
      </a:lvl5pPr>
      <a:lvl6pPr marL="2284557" algn="l" defTabSz="456910" rtl="0" eaLnBrk="1" latinLnBrk="0" hangingPunct="1">
        <a:defRPr sz="1800" kern="1200">
          <a:solidFill>
            <a:schemeClr val="tx1"/>
          </a:solidFill>
          <a:latin typeface="+mn-lt"/>
          <a:ea typeface="+mn-ea"/>
          <a:cs typeface="+mn-cs"/>
        </a:defRPr>
      </a:lvl6pPr>
      <a:lvl7pPr marL="2741467" algn="l" defTabSz="456910" rtl="0" eaLnBrk="1" latinLnBrk="0" hangingPunct="1">
        <a:defRPr sz="1800" kern="1200">
          <a:solidFill>
            <a:schemeClr val="tx1"/>
          </a:solidFill>
          <a:latin typeface="+mn-lt"/>
          <a:ea typeface="+mn-ea"/>
          <a:cs typeface="+mn-cs"/>
        </a:defRPr>
      </a:lvl7pPr>
      <a:lvl8pPr marL="3198377" algn="l" defTabSz="456910" rtl="0" eaLnBrk="1" latinLnBrk="0" hangingPunct="1">
        <a:defRPr sz="1800" kern="1200">
          <a:solidFill>
            <a:schemeClr val="tx1"/>
          </a:solidFill>
          <a:latin typeface="+mn-lt"/>
          <a:ea typeface="+mn-ea"/>
          <a:cs typeface="+mn-cs"/>
        </a:defRPr>
      </a:lvl8pPr>
      <a:lvl9pPr marL="3655289" algn="l" defTabSz="45691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325"/>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ctr" anchorCtr="0" compatLnSpc="1">
            <a:prstTxWarp prst="textNoShape">
              <a:avLst/>
            </a:prstTxWarp>
          </a:bodyPr>
          <a:lstStyle/>
          <a:p>
            <a:pPr lvl="0"/>
            <a:r>
              <a:rPr lang="en-US" altLang="en-US"/>
              <a:t>Click to edit Master title style</a:t>
            </a:r>
          </a:p>
        </p:txBody>
      </p:sp>
      <p:sp>
        <p:nvSpPr>
          <p:cNvPr id="4099" name="Rectangle 3"/>
          <p:cNvSpPr>
            <a:spLocks noGrp="1" noChangeArrowheads="1"/>
          </p:cNvSpPr>
          <p:nvPr>
            <p:ph type="body" idx="1"/>
          </p:nvPr>
        </p:nvSpPr>
        <p:spPr bwMode="auto">
          <a:xfrm>
            <a:off x="685800" y="1327150"/>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66" tIns="46033" rIns="92066" bIns="46033" numCol="1" anchor="t" anchorCtr="0" compatLnSpc="1">
            <a:prstTxWarp prst="textNoShape">
              <a:avLst/>
            </a:prstTxWarp>
          </a:bodyPr>
          <a:lstStyle/>
          <a:p>
            <a:pPr lvl="0"/>
            <a:r>
              <a:rPr lang="en-US" altLang="en-US"/>
              <a:t>Click to edit Master text styles</a:t>
            </a:r>
          </a:p>
          <a:p>
            <a:pPr lvl="1"/>
            <a:r>
              <a:rPr lang="en-US" altLang="en-US"/>
              <a:t>Se2_default_3_cbb752_11apr10con2_default_3_cbb752_11apr10d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952022977"/>
      </p:ext>
    </p:extLst>
  </p:cSld>
  <p:clrMap bg1="lt1" tx1="dk1" bg2="lt2" tx2="dk2" accent1="accent1" accent2="accent2" accent3="accent3" accent4="accent4" accent5="accent5" accent6="accent6" hlink="hlink" folHlink="folHlink"/>
  <p:sldLayoutIdLst>
    <p:sldLayoutId id="2147527567" r:id="rId1"/>
  </p:sldLayoutIdLst>
  <p:transition/>
  <p:hf hdr="0" ftr="0" dt="0"/>
  <p:txStyles>
    <p:titleStyle>
      <a:lvl1pPr algn="ctr" defTabSz="912813" rtl="0" eaLnBrk="0" fontAlgn="base" hangingPunct="0">
        <a:spcBef>
          <a:spcPct val="0"/>
        </a:spcBef>
        <a:spcAft>
          <a:spcPct val="0"/>
        </a:spcAft>
        <a:defRPr sz="3200" b="1">
          <a:solidFill>
            <a:schemeClr val="bg1"/>
          </a:solidFill>
          <a:latin typeface="+mj-lt"/>
          <a:ea typeface="ＭＳ Ｐゴシック" pitchFamily="-65" charset="-128"/>
          <a:cs typeface="ＭＳ Ｐゴシック" pitchFamily="-65" charset="-128"/>
        </a:defRPr>
      </a:lvl1pPr>
      <a:lvl2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2pPr>
      <a:lvl3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3pPr>
      <a:lvl4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4pPr>
      <a:lvl5pPr algn="ctr" defTabSz="912813" rtl="0" eaLnBrk="0" fontAlgn="base" hangingPunct="0">
        <a:spcBef>
          <a:spcPct val="0"/>
        </a:spcBef>
        <a:spcAft>
          <a:spcPct val="0"/>
        </a:spcAft>
        <a:defRPr sz="3200" b="1">
          <a:solidFill>
            <a:schemeClr val="bg1"/>
          </a:solidFill>
          <a:latin typeface="Arial" pitchFamily="-65" charset="0"/>
          <a:ea typeface="ＭＳ Ｐゴシック" pitchFamily="-65" charset="-128"/>
          <a:cs typeface="ＭＳ Ｐゴシック" pitchFamily="-65" charset="-128"/>
        </a:defRPr>
      </a:lvl5pPr>
      <a:lvl6pPr marL="457200" algn="ctr" defTabSz="912813" rtl="0" eaLnBrk="1" fontAlgn="base" hangingPunct="1">
        <a:spcBef>
          <a:spcPct val="0"/>
        </a:spcBef>
        <a:spcAft>
          <a:spcPct val="0"/>
        </a:spcAft>
        <a:defRPr sz="3600" b="1" u="sng">
          <a:solidFill>
            <a:srgbClr val="000099"/>
          </a:solidFill>
          <a:latin typeface="Arial" pitchFamily="-65" charset="0"/>
        </a:defRPr>
      </a:lvl6pPr>
      <a:lvl7pPr marL="914400" algn="ctr" defTabSz="912813" rtl="0" eaLnBrk="1" fontAlgn="base" hangingPunct="1">
        <a:spcBef>
          <a:spcPct val="0"/>
        </a:spcBef>
        <a:spcAft>
          <a:spcPct val="0"/>
        </a:spcAft>
        <a:defRPr sz="3600" b="1" u="sng">
          <a:solidFill>
            <a:srgbClr val="000099"/>
          </a:solidFill>
          <a:latin typeface="Arial" pitchFamily="-65" charset="0"/>
        </a:defRPr>
      </a:lvl7pPr>
      <a:lvl8pPr marL="1371600" algn="ctr" defTabSz="912813" rtl="0" eaLnBrk="1" fontAlgn="base" hangingPunct="1">
        <a:spcBef>
          <a:spcPct val="0"/>
        </a:spcBef>
        <a:spcAft>
          <a:spcPct val="0"/>
        </a:spcAft>
        <a:defRPr sz="3600" b="1" u="sng">
          <a:solidFill>
            <a:srgbClr val="000099"/>
          </a:solidFill>
          <a:latin typeface="Arial" pitchFamily="-65" charset="0"/>
        </a:defRPr>
      </a:lvl8pPr>
      <a:lvl9pPr marL="1828800" algn="ctr" defTabSz="912813" rtl="0" eaLnBrk="1" fontAlgn="base" hangingPunct="1">
        <a:spcBef>
          <a:spcPct val="0"/>
        </a:spcBef>
        <a:spcAft>
          <a:spcPct val="0"/>
        </a:spcAft>
        <a:defRPr sz="3600" b="1" u="sng">
          <a:solidFill>
            <a:srgbClr val="000099"/>
          </a:solidFill>
          <a:latin typeface="Arial" pitchFamily="-65" charset="0"/>
        </a:defRPr>
      </a:lvl9pPr>
    </p:titleStyle>
    <p:bodyStyle>
      <a:lvl1pPr marL="228600" indent="-228600" algn="l" defTabSz="912813" rtl="0" eaLnBrk="0" fontAlgn="base" hangingPunct="0">
        <a:spcBef>
          <a:spcPct val="20000"/>
        </a:spcBef>
        <a:spcAft>
          <a:spcPct val="0"/>
        </a:spcAft>
        <a:buChar char="•"/>
        <a:defRPr sz="2400">
          <a:solidFill>
            <a:schemeClr val="bg1"/>
          </a:solidFill>
          <a:latin typeface="+mn-lt"/>
          <a:ea typeface="ＭＳ Ｐゴシック" pitchFamily="-65" charset="-128"/>
          <a:cs typeface="ＭＳ Ｐゴシック" pitchFamily="-65" charset="-128"/>
        </a:defRPr>
      </a:lvl1pPr>
      <a:lvl2pPr marL="571500" indent="-228600" algn="l" defTabSz="912813" rtl="0" eaLnBrk="0" fontAlgn="base" hangingPunct="0">
        <a:spcBef>
          <a:spcPct val="20000"/>
        </a:spcBef>
        <a:spcAft>
          <a:spcPct val="0"/>
        </a:spcAft>
        <a:buFont typeface="Lucida Grande" charset="0"/>
        <a:buChar char="-"/>
        <a:defRPr sz="2400">
          <a:solidFill>
            <a:schemeClr val="bg1"/>
          </a:solidFill>
          <a:latin typeface="+mn-lt"/>
          <a:ea typeface="ＭＳ Ｐゴシック" pitchFamily="-65" charset="-128"/>
        </a:defRPr>
      </a:lvl2pPr>
      <a:lvl3pPr marL="912813" indent="-227013"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3pPr>
      <a:lvl4pPr marL="1376363" indent="-228600" algn="l" defTabSz="912813" rtl="0" eaLnBrk="0" fontAlgn="base" hangingPunct="0">
        <a:spcBef>
          <a:spcPct val="20000"/>
        </a:spcBef>
        <a:spcAft>
          <a:spcPct val="0"/>
        </a:spcAft>
        <a:buChar char="–"/>
        <a:defRPr sz="2000">
          <a:solidFill>
            <a:schemeClr val="bg1"/>
          </a:solidFill>
          <a:latin typeface="+mn-lt"/>
          <a:ea typeface="ＭＳ Ｐゴシック" pitchFamily="-65" charset="-128"/>
        </a:defRPr>
      </a:lvl4pPr>
      <a:lvl5pPr marL="1827213" indent="-228600" algn="l" defTabSz="912813" rtl="0" eaLnBrk="0" fontAlgn="base" hangingPunct="0">
        <a:spcBef>
          <a:spcPct val="20000"/>
        </a:spcBef>
        <a:spcAft>
          <a:spcPct val="0"/>
        </a:spcAft>
        <a:buFont typeface="Lucida Grande" charset="0"/>
        <a:buChar char="*"/>
        <a:defRPr sz="2000">
          <a:solidFill>
            <a:schemeClr val="bg1"/>
          </a:solidFill>
          <a:latin typeface="+mn-lt"/>
          <a:ea typeface="ＭＳ Ｐゴシック" pitchFamily="-65" charset="-128"/>
        </a:defRPr>
      </a:lvl5pPr>
      <a:lvl6pPr marL="25146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718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90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6200" indent="-228600" algn="l" defTabSz="912813"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C5AD"/>
        </a:solidFill>
        <a:effectLst/>
      </p:bgPr>
    </p:bg>
    <p:spTree>
      <p:nvGrpSpPr>
        <p:cNvPr id="1" name=""/>
        <p:cNvGrpSpPr/>
        <p:nvPr/>
      </p:nvGrpSpPr>
      <p:grpSpPr>
        <a:xfrm>
          <a:off x="0" y="0"/>
          <a:ext cx="0" cy="0"/>
          <a:chOff x="0" y="0"/>
          <a:chExt cx="0" cy="0"/>
        </a:xfrm>
      </p:grpSpPr>
      <p:sp>
        <p:nvSpPr>
          <p:cNvPr id="258050" name="Rectangle 2"/>
          <p:cNvSpPr>
            <a:spLocks noGrp="1" noChangeArrowheads="1"/>
          </p:cNvSpPr>
          <p:nvPr>
            <p:ph type="title"/>
            <p:custDataLst>
              <p:tags r:id="rId15"/>
            </p:custDataLst>
          </p:nvPr>
        </p:nvSpPr>
        <p:spPr bwMode="auto">
          <a:xfrm>
            <a:off x="685800" y="609600"/>
            <a:ext cx="77724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ctr" anchorCtr="0" compatLnSpc="1">
            <a:prstTxWarp prst="textNoShape">
              <a:avLst/>
            </a:prstTxWarp>
          </a:bodyPr>
          <a:lstStyle/>
          <a:p>
            <a:pPr lvl="0"/>
            <a:r>
              <a:rPr lang="en-US"/>
              <a:t>Click to edit Master title style</a:t>
            </a:r>
          </a:p>
        </p:txBody>
      </p:sp>
      <p:sp>
        <p:nvSpPr>
          <p:cNvPr id="258051" name="Rectangle 3"/>
          <p:cNvSpPr>
            <a:spLocks noGrp="1" noChangeArrowheads="1"/>
          </p:cNvSpPr>
          <p:nvPr>
            <p:ph type="body" idx="1"/>
            <p:custDataLst>
              <p:tags r:id="rId16"/>
            </p:custDataLst>
          </p:nvPr>
        </p:nvSpPr>
        <p:spPr bwMode="auto">
          <a:xfrm>
            <a:off x="685800" y="1981244"/>
            <a:ext cx="7772400" cy="46386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1" tIns="46002" rIns="92001" bIns="460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02566" name="Rectangle 6"/>
          <p:cNvSpPr>
            <a:spLocks noChangeArrowheads="1"/>
          </p:cNvSpPr>
          <p:nvPr>
            <p:custDataLst>
              <p:tags r:id="rId17"/>
            </p:custDataLst>
          </p:nvPr>
        </p:nvSpPr>
        <p:spPr bwMode="auto">
          <a:xfrm rot="16200000">
            <a:off x="7411245" y="5253874"/>
            <a:ext cx="3078162" cy="263525"/>
          </a:xfrm>
          <a:prstGeom prst="rect">
            <a:avLst/>
          </a:prstGeom>
          <a:noFill/>
          <a:ln w="9525">
            <a:noFill/>
            <a:miter lim="800000"/>
            <a:headEnd/>
            <a:tailEnd/>
          </a:ln>
          <a:effectLst/>
        </p:spPr>
        <p:txBody>
          <a:bodyPr lIns="92001" tIns="46002" rIns="92001" bIns="46002"/>
          <a:lstStyle/>
          <a:p>
            <a:pPr defTabSz="910608" eaLnBrk="0" hangingPunct="0">
              <a:defRPr/>
            </a:pPr>
            <a:fld id="{BEA16ABE-66C5-9D4F-B7FD-AEDB9C0B4816}" type="slidenum">
              <a:rPr lang="en-US" sz="1600" i="1">
                <a:solidFill>
                  <a:srgbClr val="000000"/>
                </a:solidFill>
                <a:effectLst>
                  <a:outerShdw blurRad="38100" dist="38100" dir="2700000" algn="tl">
                    <a:srgbClr val="DDDDDD"/>
                  </a:outerShdw>
                </a:effectLst>
                <a:latin typeface="Courier New" charset="0"/>
              </a:rPr>
              <a:pPr defTabSz="910608" eaLnBrk="0" hangingPunct="0">
                <a:defRPr/>
              </a:pPr>
              <a:t>‹#›</a:t>
            </a:fld>
            <a:r>
              <a:rPr lang="en-US" sz="1800">
                <a:solidFill>
                  <a:srgbClr val="808080"/>
                </a:solidFill>
              </a:rPr>
              <a:t> - </a:t>
            </a:r>
            <a:r>
              <a:rPr lang="en-US" sz="1000">
                <a:solidFill>
                  <a:srgbClr val="969696"/>
                </a:solidFill>
              </a:rPr>
              <a:t>Lectures.GersteinLab.org</a:t>
            </a:r>
            <a:endParaRPr lang="en-US" sz="300" b="0">
              <a:solidFill>
                <a:srgbClr val="000000"/>
              </a:solidFill>
            </a:endParaRPr>
          </a:p>
        </p:txBody>
      </p:sp>
    </p:spTree>
    <p:extLst>
      <p:ext uri="{BB962C8B-B14F-4D97-AF65-F5344CB8AC3E}">
        <p14:creationId xmlns:p14="http://schemas.microsoft.com/office/powerpoint/2010/main" val="516629461"/>
      </p:ext>
    </p:extLst>
  </p:cSld>
  <p:clrMap bg1="lt1" tx1="dk1" bg2="lt2" tx2="dk2" accent1="accent1" accent2="accent2" accent3="accent3" accent4="accent4" accent5="accent5" accent6="accent6" hlink="hlink" folHlink="folHlink"/>
  <p:sldLayoutIdLst>
    <p:sldLayoutId id="2147527587" r:id="rId1"/>
    <p:sldLayoutId id="2147527588" r:id="rId2"/>
    <p:sldLayoutId id="2147527589" r:id="rId3"/>
    <p:sldLayoutId id="2147527590" r:id="rId4"/>
    <p:sldLayoutId id="2147527591" r:id="rId5"/>
    <p:sldLayoutId id="2147527592" r:id="rId6"/>
    <p:sldLayoutId id="2147527593" r:id="rId7"/>
    <p:sldLayoutId id="2147527594" r:id="rId8"/>
    <p:sldLayoutId id="2147527595" r:id="rId9"/>
    <p:sldLayoutId id="2147527596" r:id="rId10"/>
    <p:sldLayoutId id="2147527597" r:id="rId11"/>
    <p:sldLayoutId id="2147527598" r:id="rId12"/>
    <p:sldLayoutId id="2147527599" r:id="rId13"/>
  </p:sldLayoutIdLst>
  <p:transition/>
  <p:hf hdr="0" ftr="0" dt="0"/>
  <p:txStyles>
    <p:titleStyle>
      <a:lvl1pPr algn="ctr" defTabSz="907998" rtl="0" eaLnBrk="0" fontAlgn="base" hangingPunct="0">
        <a:spcBef>
          <a:spcPct val="0"/>
        </a:spcBef>
        <a:spcAft>
          <a:spcPct val="0"/>
        </a:spcAft>
        <a:defRPr sz="2400" b="1">
          <a:solidFill>
            <a:srgbClr val="22228B"/>
          </a:solidFill>
          <a:latin typeface="+mj-lt"/>
          <a:ea typeface="ＭＳ Ｐゴシック" pitchFamily="-65" charset="-128"/>
          <a:cs typeface="ＭＳ Ｐゴシック" pitchFamily="-65" charset="-128"/>
        </a:defRPr>
      </a:lvl1pPr>
      <a:lvl2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2pPr>
      <a:lvl3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3pPr>
      <a:lvl4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4pPr>
      <a:lvl5pPr algn="ctr" defTabSz="907998" rtl="0" eaLnBrk="0" fontAlgn="base" hangingPunct="0">
        <a:spcBef>
          <a:spcPct val="0"/>
        </a:spcBef>
        <a:spcAft>
          <a:spcPct val="0"/>
        </a:spcAft>
        <a:defRPr sz="2400" b="1">
          <a:solidFill>
            <a:srgbClr val="22228B"/>
          </a:solidFill>
          <a:latin typeface="Arial" pitchFamily="-65" charset="0"/>
          <a:ea typeface="ＭＳ Ｐゴシック" pitchFamily="-65" charset="-128"/>
          <a:cs typeface="ＭＳ Ｐゴシック" pitchFamily="-65" charset="-128"/>
        </a:defRPr>
      </a:lvl5pPr>
      <a:lvl6pPr marL="456884" algn="ctr" defTabSz="912185" rtl="0" eaLnBrk="1" fontAlgn="base" hangingPunct="1">
        <a:spcBef>
          <a:spcPct val="0"/>
        </a:spcBef>
        <a:spcAft>
          <a:spcPct val="0"/>
        </a:spcAft>
        <a:defRPr sz="3600" b="1" u="sng">
          <a:solidFill>
            <a:srgbClr val="000099"/>
          </a:solidFill>
          <a:latin typeface="Arial" pitchFamily="-65" charset="0"/>
        </a:defRPr>
      </a:lvl6pPr>
      <a:lvl7pPr marL="913770" algn="ctr" defTabSz="912185" rtl="0" eaLnBrk="1" fontAlgn="base" hangingPunct="1">
        <a:spcBef>
          <a:spcPct val="0"/>
        </a:spcBef>
        <a:spcAft>
          <a:spcPct val="0"/>
        </a:spcAft>
        <a:defRPr sz="3600" b="1" u="sng">
          <a:solidFill>
            <a:srgbClr val="000099"/>
          </a:solidFill>
          <a:latin typeface="Arial" pitchFamily="-65" charset="0"/>
        </a:defRPr>
      </a:lvl7pPr>
      <a:lvl8pPr marL="1370658" algn="ctr" defTabSz="912185" rtl="0" eaLnBrk="1" fontAlgn="base" hangingPunct="1">
        <a:spcBef>
          <a:spcPct val="0"/>
        </a:spcBef>
        <a:spcAft>
          <a:spcPct val="0"/>
        </a:spcAft>
        <a:defRPr sz="3600" b="1" u="sng">
          <a:solidFill>
            <a:srgbClr val="000099"/>
          </a:solidFill>
          <a:latin typeface="Arial" pitchFamily="-65" charset="0"/>
        </a:defRPr>
      </a:lvl8pPr>
      <a:lvl9pPr marL="1827542" algn="ctr" defTabSz="912185" rtl="0" eaLnBrk="1" fontAlgn="base" hangingPunct="1">
        <a:spcBef>
          <a:spcPct val="0"/>
        </a:spcBef>
        <a:spcAft>
          <a:spcPct val="0"/>
        </a:spcAft>
        <a:defRPr sz="3600" b="1" u="sng">
          <a:solidFill>
            <a:srgbClr val="000099"/>
          </a:solidFill>
          <a:latin typeface="Arial" pitchFamily="-65" charset="0"/>
        </a:defRPr>
      </a:lvl9pPr>
    </p:titleStyle>
    <p:bodyStyle>
      <a:lvl1pPr marL="223826" indent="-223826" algn="l" defTabSz="907998"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66706" indent="-223826" algn="l" defTabSz="907998" rtl="0" eaLnBrk="0" fontAlgn="base" hangingPunct="0">
        <a:spcBef>
          <a:spcPct val="20000"/>
        </a:spcBef>
        <a:spcAft>
          <a:spcPct val="0"/>
        </a:spcAft>
        <a:buFont typeface="Lucida Grande" charset="0"/>
        <a:buChar char="-"/>
        <a:defRPr sz="2400">
          <a:solidFill>
            <a:schemeClr val="tx1"/>
          </a:solidFill>
          <a:latin typeface="+mn-lt"/>
          <a:ea typeface="ＭＳ Ｐゴシック" pitchFamily="-65" charset="-128"/>
        </a:defRPr>
      </a:lvl2pPr>
      <a:lvl3pPr marL="907998" indent="-222238"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3pPr>
      <a:lvl4pPr marL="1371523" indent="-223826" algn="l" defTabSz="907998"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1822348" indent="-223826" algn="l" defTabSz="907998" rtl="0" eaLnBrk="0" fontAlgn="base" hangingPunct="0">
        <a:spcBef>
          <a:spcPct val="20000"/>
        </a:spcBef>
        <a:spcAft>
          <a:spcPct val="0"/>
        </a:spcAft>
        <a:buFont typeface="Lucida Grande" charset="0"/>
        <a:buChar char="*"/>
        <a:defRPr sz="2000">
          <a:solidFill>
            <a:schemeClr val="tx1"/>
          </a:solidFill>
          <a:latin typeface="+mn-lt"/>
          <a:ea typeface="ＭＳ Ｐゴシック" pitchFamily="-65" charset="-128"/>
        </a:defRPr>
      </a:lvl5pPr>
      <a:lvl6pPr marL="251287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6pPr>
      <a:lvl7pPr marL="2969757"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7pPr>
      <a:lvl8pPr marL="3426641"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8pPr>
      <a:lvl9pPr marL="3883526" indent="-228442" algn="l" defTabSz="912185" rtl="0" eaLnBrk="1" fontAlgn="base" hangingPunct="1">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6884" rtl="0" eaLnBrk="1" latinLnBrk="0" hangingPunct="1">
        <a:defRPr sz="1800" kern="1200">
          <a:solidFill>
            <a:schemeClr val="tx1"/>
          </a:solidFill>
          <a:latin typeface="+mn-lt"/>
          <a:ea typeface="+mn-ea"/>
          <a:cs typeface="+mn-cs"/>
        </a:defRPr>
      </a:lvl1pPr>
      <a:lvl2pPr marL="456884" algn="l" defTabSz="456884" rtl="0" eaLnBrk="1" latinLnBrk="0" hangingPunct="1">
        <a:defRPr sz="1800" kern="1200">
          <a:solidFill>
            <a:schemeClr val="tx1"/>
          </a:solidFill>
          <a:latin typeface="+mn-lt"/>
          <a:ea typeface="+mn-ea"/>
          <a:cs typeface="+mn-cs"/>
        </a:defRPr>
      </a:lvl2pPr>
      <a:lvl3pPr marL="913770" algn="l" defTabSz="456884" rtl="0" eaLnBrk="1" latinLnBrk="0" hangingPunct="1">
        <a:defRPr sz="1800" kern="1200">
          <a:solidFill>
            <a:schemeClr val="tx1"/>
          </a:solidFill>
          <a:latin typeface="+mn-lt"/>
          <a:ea typeface="+mn-ea"/>
          <a:cs typeface="+mn-cs"/>
        </a:defRPr>
      </a:lvl3pPr>
      <a:lvl4pPr marL="1370658" algn="l" defTabSz="456884" rtl="0" eaLnBrk="1" latinLnBrk="0" hangingPunct="1">
        <a:defRPr sz="1800" kern="1200">
          <a:solidFill>
            <a:schemeClr val="tx1"/>
          </a:solidFill>
          <a:latin typeface="+mn-lt"/>
          <a:ea typeface="+mn-ea"/>
          <a:cs typeface="+mn-cs"/>
        </a:defRPr>
      </a:lvl4pPr>
      <a:lvl5pPr marL="1827542" algn="l" defTabSz="456884" rtl="0" eaLnBrk="1" latinLnBrk="0" hangingPunct="1">
        <a:defRPr sz="1800" kern="1200">
          <a:solidFill>
            <a:schemeClr val="tx1"/>
          </a:solidFill>
          <a:latin typeface="+mn-lt"/>
          <a:ea typeface="+mn-ea"/>
          <a:cs typeface="+mn-cs"/>
        </a:defRPr>
      </a:lvl5pPr>
      <a:lvl6pPr marL="2284429" algn="l" defTabSz="456884" rtl="0" eaLnBrk="1" latinLnBrk="0" hangingPunct="1">
        <a:defRPr sz="1800" kern="1200">
          <a:solidFill>
            <a:schemeClr val="tx1"/>
          </a:solidFill>
          <a:latin typeface="+mn-lt"/>
          <a:ea typeface="+mn-ea"/>
          <a:cs typeface="+mn-cs"/>
        </a:defRPr>
      </a:lvl6pPr>
      <a:lvl7pPr marL="2741313" algn="l" defTabSz="456884" rtl="0" eaLnBrk="1" latinLnBrk="0" hangingPunct="1">
        <a:defRPr sz="1800" kern="1200">
          <a:solidFill>
            <a:schemeClr val="tx1"/>
          </a:solidFill>
          <a:latin typeface="+mn-lt"/>
          <a:ea typeface="+mn-ea"/>
          <a:cs typeface="+mn-cs"/>
        </a:defRPr>
      </a:lvl7pPr>
      <a:lvl8pPr marL="3198199" algn="l" defTabSz="456884" rtl="0" eaLnBrk="1" latinLnBrk="0" hangingPunct="1">
        <a:defRPr sz="1800" kern="1200">
          <a:solidFill>
            <a:schemeClr val="tx1"/>
          </a:solidFill>
          <a:latin typeface="+mn-lt"/>
          <a:ea typeface="+mn-ea"/>
          <a:cs typeface="+mn-cs"/>
        </a:defRPr>
      </a:lvl8pPr>
      <a:lvl9pPr marL="3655085" algn="l" defTabSz="45688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b="0">
              <a:solidFill>
                <a:prstClr val="black">
                  <a:tint val="75000"/>
                </a:prstClr>
              </a:solidFill>
              <a:latin typeface="Calibri" panose="020F0502020204030204"/>
              <a:ea typeface=""/>
              <a:cs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30B938F4-FFEC-BA46-B3EB-1F4154EFE73A}" type="slidenum">
              <a:rPr lang="en-US" b="0" smtClean="0">
                <a:solidFill>
                  <a:prstClr val="black">
                    <a:tint val="75000"/>
                  </a:prstClr>
                </a:solidFill>
                <a:latin typeface="Calibri" panose="020F0502020204030204"/>
                <a:ea typeface=""/>
                <a:cs typeface=""/>
              </a:rPr>
              <a:pPr fontAlgn="auto">
                <a:spcBef>
                  <a:spcPts val="0"/>
                </a:spcBef>
                <a:spcAft>
                  <a:spcPts val="0"/>
                </a:spcAft>
              </a:pPr>
              <a:t>‹#›</a:t>
            </a:fld>
            <a:endParaRPr lang="en-US" b="0">
              <a:solidFill>
                <a:prstClr val="black">
                  <a:tint val="75000"/>
                </a:prstClr>
              </a:solidFill>
              <a:latin typeface="Calibri" panose="020F0502020204030204"/>
              <a:ea typeface=""/>
              <a:cs typeface=""/>
            </a:endParaRPr>
          </a:p>
        </p:txBody>
      </p:sp>
    </p:spTree>
    <p:extLst>
      <p:ext uri="{BB962C8B-B14F-4D97-AF65-F5344CB8AC3E}">
        <p14:creationId xmlns:p14="http://schemas.microsoft.com/office/powerpoint/2010/main" val="3188845202"/>
      </p:ext>
    </p:extLst>
  </p:cSld>
  <p:clrMap bg1="lt1" tx1="dk1" bg2="lt2" tx2="dk2" accent1="accent1" accent2="accent2" accent3="accent3" accent4="accent4" accent5="accent5" accent6="accent6" hlink="hlink" folHlink="folHlink"/>
  <p:sldLayoutIdLst>
    <p:sldLayoutId id="2147527601" r:id="rId1"/>
    <p:sldLayoutId id="2147527602" r:id="rId2"/>
    <p:sldLayoutId id="2147527603" r:id="rId3"/>
    <p:sldLayoutId id="2147527604" r:id="rId4"/>
    <p:sldLayoutId id="2147527605" r:id="rId5"/>
    <p:sldLayoutId id="2147527606" r:id="rId6"/>
    <p:sldLayoutId id="2147527607" r:id="rId7"/>
    <p:sldLayoutId id="2147527608" r:id="rId8"/>
    <p:sldLayoutId id="2147527609" r:id="rId9"/>
    <p:sldLayoutId id="2147527610" r:id="rId10"/>
    <p:sldLayoutId id="214752761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10.emf"/><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0.xml"/><Relationship Id="rId5" Type="http://schemas.openxmlformats.org/officeDocument/2006/relationships/image" Target="../media/image38.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161.png"/><Relationship Id="rId5" Type="http://schemas.openxmlformats.org/officeDocument/2006/relationships/image" Target="../media/image152.png"/><Relationship Id="rId4" Type="http://schemas.openxmlformats.org/officeDocument/2006/relationships/image" Target="../media/image141.png"/></Relationships>
</file>

<file path=ppt/slides/_rels/slide22.xml.rels><?xml version="1.0" encoding="UTF-8" standalone="yes"?>
<Relationships xmlns="http://schemas.openxmlformats.org/package/2006/relationships"><Relationship Id="rId3" Type="http://schemas.openxmlformats.org/officeDocument/2006/relationships/image" Target="../media/image550.png"/><Relationship Id="rId7" Type="http://schemas.openxmlformats.org/officeDocument/2006/relationships/image" Target="../media/image80.png"/><Relationship Id="rId2" Type="http://schemas.openxmlformats.org/officeDocument/2006/relationships/image" Target="../media/image410.png"/><Relationship Id="rId1" Type="http://schemas.openxmlformats.org/officeDocument/2006/relationships/slideLayout" Target="../slideLayouts/slideLayout20.xml"/><Relationship Id="rId6" Type="http://schemas.openxmlformats.org/officeDocument/2006/relationships/image" Target="../media/image77.png"/><Relationship Id="rId5" Type="http://schemas.openxmlformats.org/officeDocument/2006/relationships/image" Target="../media/image6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70.png"/><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490.png"/><Relationship Id="rId3" Type="http://schemas.openxmlformats.org/officeDocument/2006/relationships/image" Target="../media/image27.png"/><Relationship Id="rId7" Type="http://schemas.openxmlformats.org/officeDocument/2006/relationships/image" Target="../media/image480.pn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50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9.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470.png"/><Relationship Id="rId5" Type="http://schemas.openxmlformats.org/officeDocument/2006/relationships/image" Target="../media/image460.png"/><Relationship Id="rId4" Type="http://schemas.openxmlformats.org/officeDocument/2006/relationships/image" Target="../media/image450.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0.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8612142"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effectLst/>
              <a:latin typeface="Arial" pitchFamily="-65" charset="0"/>
            </a:endParaRPr>
          </a:p>
        </p:txBody>
      </p:sp>
      <p:sp>
        <p:nvSpPr>
          <p:cNvPr id="9218" name="Title 3"/>
          <p:cNvSpPr>
            <a:spLocks noGrp="1"/>
          </p:cNvSpPr>
          <p:nvPr>
            <p:ph type="ctrTitle"/>
          </p:nvPr>
        </p:nvSpPr>
        <p:spPr>
          <a:xfrm>
            <a:off x="16701" y="-55421"/>
            <a:ext cx="9110598" cy="1255572"/>
          </a:xfrm>
        </p:spPr>
        <p:txBody>
          <a:bodyPr/>
          <a:lstStyle/>
          <a:p>
            <a:r>
              <a:rPr lang="en-US" altLang="en-US" sz="1800" dirty="0">
                <a:solidFill>
                  <a:schemeClr val="tx1"/>
                </a:solidFill>
              </a:rPr>
              <a:t> </a:t>
            </a:r>
            <a:r>
              <a:rPr lang="en-US" altLang="en-US" sz="1400" dirty="0">
                <a:solidFill>
                  <a:schemeClr val="tx1"/>
                </a:solidFill>
              </a:rPr>
              <a:t>Brain Genomics: </a:t>
            </a:r>
            <a:br>
              <a:rPr lang="en-US" altLang="en-US" sz="1400" dirty="0">
                <a:solidFill>
                  <a:schemeClr val="tx1"/>
                </a:solidFill>
              </a:rPr>
            </a:br>
            <a:r>
              <a:rPr lang="en-US" altLang="en-US" sz="1800" dirty="0">
                <a:solidFill>
                  <a:schemeClr val="tx1"/>
                </a:solidFill>
              </a:rPr>
              <a:t>Finding drug targets for neuropsychiatric disorders via deep-learning &amp; Designing a predictor for the sensitivity of drugs to human population variation</a:t>
            </a:r>
            <a:endParaRPr lang="en-US" altLang="en-US" sz="2000" dirty="0">
              <a:solidFill>
                <a:schemeClr val="tx1"/>
              </a:solidFill>
              <a:ea typeface="ＭＳ Ｐゴシック" charset="-128"/>
            </a:endParaRPr>
          </a:p>
        </p:txBody>
      </p:sp>
      <p:sp>
        <p:nvSpPr>
          <p:cNvPr id="9219" name="Subtitle 4"/>
          <p:cNvSpPr>
            <a:spLocks noGrp="1"/>
          </p:cNvSpPr>
          <p:nvPr>
            <p:ph type="subTitle" idx="1"/>
          </p:nvPr>
        </p:nvSpPr>
        <p:spPr>
          <a:xfrm>
            <a:off x="3519073" y="6057644"/>
            <a:ext cx="5620344" cy="728915"/>
          </a:xfrm>
        </p:spPr>
        <p:txBody>
          <a:bodyPr/>
          <a:lstStyle/>
          <a:p>
            <a:pPr algn="r">
              <a:spcBef>
                <a:spcPts val="0"/>
              </a:spcBef>
            </a:pPr>
            <a:r>
              <a:rPr lang="en-US" altLang="en-US" sz="1400" b="0" dirty="0">
                <a:ea typeface="ＭＳ Ｐゴシック" charset="-128"/>
              </a:rPr>
              <a:t>Slides freely downloadable</a:t>
            </a:r>
            <a:br>
              <a:rPr lang="en-US" altLang="en-US" sz="1400" b="0" dirty="0">
                <a:ea typeface="ＭＳ Ｐゴシック" charset="-128"/>
              </a:rPr>
            </a:br>
            <a:r>
              <a:rPr lang="en-US" altLang="en-US" sz="1400" b="0" dirty="0">
                <a:ea typeface="ＭＳ Ｐゴシック" charset="-128"/>
              </a:rPr>
              <a:t> from </a:t>
            </a:r>
            <a:r>
              <a:rPr lang="en-US" altLang="en-US" sz="1400" dirty="0" err="1">
                <a:ea typeface="ＭＳ Ｐゴシック" charset="-128"/>
              </a:rPr>
              <a:t>Lectures.GersteinLab.org</a:t>
            </a:r>
            <a:r>
              <a:rPr lang="en-US" altLang="en-US" sz="1400" dirty="0">
                <a:ea typeface="ＭＳ Ｐゴシック" charset="-128"/>
              </a:rPr>
              <a:t>  </a:t>
            </a:r>
            <a:br>
              <a:rPr lang="en-US" altLang="en-US" sz="1400" dirty="0">
                <a:ea typeface="ＭＳ Ｐゴシック" charset="-128"/>
              </a:rPr>
            </a:br>
            <a:r>
              <a:rPr lang="en-US" altLang="en-US" sz="1400" b="0" dirty="0">
                <a:ea typeface="ＭＳ Ｐゴシック" charset="-128"/>
              </a:rPr>
              <a:t>&amp; “</a:t>
            </a:r>
            <a:r>
              <a:rPr lang="en-US" altLang="ja-JP" sz="1400" b="0" dirty="0">
                <a:ea typeface="ＭＳ Ｐゴシック" charset="-128"/>
              </a:rPr>
              <a:t>tweetable</a:t>
            </a:r>
            <a:r>
              <a:rPr lang="en-US" altLang="en-US" sz="1400" b="0" dirty="0">
                <a:ea typeface="ＭＳ Ｐゴシック" charset="-128"/>
              </a:rPr>
              <a:t>”</a:t>
            </a:r>
            <a:r>
              <a:rPr lang="en-US" altLang="ja-JP" sz="1400" b="0" dirty="0">
                <a:ea typeface="ＭＳ Ｐゴシック" charset="-128"/>
              </a:rPr>
              <a:t>  </a:t>
            </a:r>
            <a:r>
              <a:rPr lang="en-US" altLang="en-US" sz="1400" b="0" dirty="0">
                <a:ea typeface="ＭＳ Ｐゴシック" charset="-128"/>
              </a:rPr>
              <a:t>(via </a:t>
            </a:r>
            <a:r>
              <a:rPr lang="en-US" altLang="en-US" sz="1400" dirty="0">
                <a:ea typeface="ＭＳ Ｐゴシック" charset="-128"/>
              </a:rPr>
              <a:t>@</a:t>
            </a:r>
            <a:r>
              <a:rPr lang="en-US" altLang="en-US" sz="1400" dirty="0" err="1">
                <a:ea typeface="ＭＳ Ｐゴシック" charset="-128"/>
              </a:rPr>
              <a:t>MarkGerstein</a:t>
            </a:r>
            <a:r>
              <a:rPr lang="en-US" altLang="en-US" sz="1400" b="0" dirty="0">
                <a:ea typeface="ＭＳ Ｐゴシック" charset="-128"/>
              </a:rPr>
              <a:t>)</a:t>
            </a:r>
          </a:p>
          <a:p>
            <a:pPr algn="r">
              <a:spcBef>
                <a:spcPts val="0"/>
              </a:spcBef>
            </a:pPr>
            <a:endParaRPr lang="en-US" altLang="en-US" sz="1400" b="0" dirty="0">
              <a:ea typeface="ＭＳ Ｐゴシック" charset="-128"/>
            </a:endParaRPr>
          </a:p>
        </p:txBody>
      </p:sp>
      <p:sp>
        <p:nvSpPr>
          <p:cNvPr id="7" name="Subtitle 4"/>
          <p:cNvSpPr txBox="1">
            <a:spLocks/>
          </p:cNvSpPr>
          <p:nvPr/>
        </p:nvSpPr>
        <p:spPr bwMode="auto">
          <a:xfrm>
            <a:off x="38934" y="6067954"/>
            <a:ext cx="4087423" cy="71860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06" tIns="46004" rIns="92006" bIns="46004" numCol="1" anchor="t" anchorCtr="0" compatLnSpc="1">
            <a:prstTxWarp prst="textNoShape">
              <a:avLst/>
            </a:prstTxWarp>
          </a:bodyPr>
          <a:lstStyle>
            <a:lvl1pPr marL="0" indent="0" algn="ctr" defTabSz="908050" rtl="0" eaLnBrk="0" fontAlgn="base" hangingPunct="0">
              <a:spcBef>
                <a:spcPct val="20000"/>
              </a:spcBef>
              <a:spcAft>
                <a:spcPct val="0"/>
              </a:spcAft>
              <a:buNone/>
              <a:defRPr sz="4400" b="1">
                <a:solidFill>
                  <a:schemeClr val="tx1"/>
                </a:solidFill>
                <a:latin typeface="+mn-lt"/>
                <a:ea typeface="ＭＳ Ｐゴシック" pitchFamily="-65" charset="-128"/>
                <a:cs typeface="ＭＳ Ｐゴシック" pitchFamily="-65" charset="-128"/>
              </a:defRPr>
            </a:lvl1pPr>
            <a:lvl2pPr marL="456910" indent="0" algn="ctr" defTabSz="908050" rtl="0" eaLnBrk="0" fontAlgn="base" hangingPunct="0">
              <a:spcBef>
                <a:spcPct val="20000"/>
              </a:spcBef>
              <a:spcAft>
                <a:spcPct val="0"/>
              </a:spcAft>
              <a:buFont typeface="Lucida Grande" charset="0"/>
              <a:buNone/>
              <a:defRPr sz="2400">
                <a:solidFill>
                  <a:schemeClr val="tx1"/>
                </a:solidFill>
                <a:latin typeface="+mn-lt"/>
                <a:ea typeface="ＭＳ Ｐゴシック" pitchFamily="-65" charset="-128"/>
              </a:defRPr>
            </a:lvl2pPr>
            <a:lvl3pPr marL="913822"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3pPr>
            <a:lvl4pPr marL="1370734" indent="0" algn="ctr" defTabSz="908050" rtl="0" eaLnBrk="0" fontAlgn="base" hangingPunct="0">
              <a:spcBef>
                <a:spcPct val="20000"/>
              </a:spcBef>
              <a:spcAft>
                <a:spcPct val="0"/>
              </a:spcAft>
              <a:buNone/>
              <a:defRPr sz="2000">
                <a:solidFill>
                  <a:schemeClr val="tx1"/>
                </a:solidFill>
                <a:latin typeface="+mn-lt"/>
                <a:ea typeface="ＭＳ Ｐゴシック" pitchFamily="-65" charset="-128"/>
              </a:defRPr>
            </a:lvl4pPr>
            <a:lvl5pPr marL="1827644" indent="0" algn="ctr" defTabSz="908050" rtl="0" eaLnBrk="0" fontAlgn="base" hangingPunct="0">
              <a:spcBef>
                <a:spcPct val="20000"/>
              </a:spcBef>
              <a:spcAft>
                <a:spcPct val="0"/>
              </a:spcAft>
              <a:buFont typeface="Lucida Grande" charset="0"/>
              <a:buNone/>
              <a:defRPr sz="2000">
                <a:solidFill>
                  <a:schemeClr val="tx1"/>
                </a:solidFill>
                <a:latin typeface="+mn-lt"/>
                <a:ea typeface="ＭＳ Ｐゴシック" pitchFamily="-65" charset="-128"/>
              </a:defRPr>
            </a:lvl5pPr>
            <a:lvl6pPr marL="228455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6pPr>
            <a:lvl7pPr marL="274146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7pPr>
            <a:lvl8pPr marL="3198377"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8pPr>
            <a:lvl9pPr marL="3655289" indent="0" algn="ctr" defTabSz="912236" rtl="0" eaLnBrk="1" fontAlgn="base" hangingPunct="1">
              <a:spcBef>
                <a:spcPct val="20000"/>
              </a:spcBef>
              <a:spcAft>
                <a:spcPct val="0"/>
              </a:spcAft>
              <a:buNone/>
              <a:defRPr sz="2000">
                <a:solidFill>
                  <a:schemeClr val="tx1"/>
                </a:solidFill>
                <a:latin typeface="+mn-lt"/>
                <a:ea typeface="ＭＳ Ｐゴシック" pitchFamily="-65" charset="-128"/>
              </a:defRPr>
            </a:lvl9pPr>
          </a:lstStyle>
          <a:p>
            <a:pPr algn="l">
              <a:spcBef>
                <a:spcPts val="0"/>
              </a:spcBef>
            </a:pPr>
            <a:r>
              <a:rPr lang="en-US" altLang="en-US" sz="1400" b="0" kern="0" dirty="0">
                <a:ea typeface="ＭＳ Ｐゴシック" charset="-128"/>
              </a:rPr>
              <a:t>M Gerstein</a:t>
            </a:r>
            <a:br>
              <a:rPr lang="en-US" altLang="en-US" sz="1400" b="0" kern="0" dirty="0">
                <a:ea typeface="ＭＳ Ｐゴシック" charset="-128"/>
              </a:rPr>
            </a:br>
            <a:r>
              <a:rPr lang="en-US" altLang="en-US" sz="1400" b="0" kern="0" dirty="0">
                <a:ea typeface="ＭＳ Ｐゴシック" charset="-128"/>
              </a:rPr>
              <a:t>Yale</a:t>
            </a:r>
          </a:p>
          <a:p>
            <a:pPr algn="l">
              <a:spcBef>
                <a:spcPts val="0"/>
              </a:spcBef>
            </a:pPr>
            <a:r>
              <a:rPr lang="en-US" altLang="en-US" sz="1400" b="0" dirty="0">
                <a:ea typeface="ＭＳ Ｐゴシック" charset="-128"/>
              </a:rPr>
              <a:t>(See last slide for more info.)</a:t>
            </a:r>
            <a:endParaRPr lang="en-US" altLang="en-US" sz="1400" b="0" kern="0" dirty="0">
              <a:ea typeface="ＭＳ Ｐゴシック" charset="-12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2999" y="1340951"/>
            <a:ext cx="6718002" cy="4484266"/>
          </a:xfrm>
          <a:prstGeom prst="rect">
            <a:avLst/>
          </a:prstGeom>
        </p:spPr>
      </p:pic>
    </p:spTree>
    <p:extLst>
      <p:ext uri="{BB962C8B-B14F-4D97-AF65-F5344CB8AC3E}">
        <p14:creationId xmlns:p14="http://schemas.microsoft.com/office/powerpoint/2010/main" val="1390377756"/>
      </p:ext>
    </p:extLst>
  </p:cSld>
  <p:clrMapOvr>
    <a:masterClrMapping/>
  </p:clrMapOvr>
  <p:transition advTm="2325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Finding drug targets for neuropsychiatric disorders via deep-learning &amp; </a:t>
            </a:r>
            <a:br>
              <a:rPr lang="en-US" sz="14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Designing a predictor for the sensitivity of drugs to human population variation</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98549" y="877451"/>
            <a:ext cx="4283445" cy="6116638"/>
          </a:xfrm>
        </p:spPr>
        <p:txBody>
          <a:bodyPr/>
          <a:lstStyle/>
          <a:p>
            <a:r>
              <a:rPr lang="en-US" altLang="en-US" sz="1700" b="1" u="sng" dirty="0" err="1">
                <a:solidFill>
                  <a:srgbClr val="FFC000"/>
                </a:solidFill>
                <a:ea typeface="ＭＳ Ｐゴシック" charset="-128"/>
                <a:cs typeface="ＭＳ Ｐゴシック" charset="-128"/>
              </a:rPr>
              <a:t>PsychENCODE</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Population-level analysis of functional genomics data related to neuropsychiatric disease</a:t>
            </a:r>
          </a:p>
          <a:p>
            <a:pPr lvl="1"/>
            <a:r>
              <a:rPr lang="en-US" altLang="en-US" sz="1700" dirty="0">
                <a:solidFill>
                  <a:schemeClr val="tx1">
                    <a:lumMod val="50000"/>
                    <a:lumOff val="50000"/>
                  </a:schemeClr>
                </a:solidFill>
                <a:ea typeface="ＭＳ Ｐゴシック" charset="-128"/>
              </a:rPr>
              <a:t>Construction of an adult brain resource with 1866 individuals</a:t>
            </a:r>
          </a:p>
          <a:p>
            <a:pPr lvl="1"/>
            <a:r>
              <a:rPr lang="en-US" altLang="en-US" sz="1700" dirty="0">
                <a:solidFill>
                  <a:schemeClr val="tx1">
                    <a:lumMod val="50000"/>
                    <a:lumOff val="50000"/>
                  </a:schemeClr>
                </a:solidFill>
                <a:ea typeface="ＭＳ Ｐゴシック" charset="-128"/>
              </a:rPr>
              <a:t>Large-scale processing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creates a comprehensive QTL</a:t>
            </a:r>
            <a:r>
              <a:rPr lang="en-US" altLang="en-US" sz="1700" b="1" dirty="0">
                <a:solidFill>
                  <a:schemeClr val="tx1">
                    <a:lumMod val="50000"/>
                    <a:lumOff val="50000"/>
                  </a:schemeClr>
                </a:solidFill>
                <a:ea typeface="ＭＳ Ｐゴシック" charset="-128"/>
              </a:rPr>
              <a:t> </a:t>
            </a:r>
            <a:r>
              <a:rPr lang="en-US" altLang="en-US" sz="1700" dirty="0">
                <a:solidFill>
                  <a:schemeClr val="tx1">
                    <a:lumMod val="50000"/>
                    <a:lumOff val="50000"/>
                  </a:schemeClr>
                </a:solidFill>
                <a:ea typeface="ＭＳ Ｐゴシック" charset="-128"/>
              </a:rPr>
              <a:t>resource (~2.5M </a:t>
            </a:r>
            <a:r>
              <a:rPr lang="en-US" altLang="en-US" sz="1700" dirty="0" err="1">
                <a:solidFill>
                  <a:schemeClr val="tx1">
                    <a:lumMod val="50000"/>
                    <a:lumOff val="50000"/>
                  </a:schemeClr>
                </a:solidFill>
                <a:ea typeface="ＭＳ Ｐゴシック" charset="-128"/>
              </a:rPr>
              <a:t>eQTLs</a:t>
            </a:r>
            <a:r>
              <a:rPr lang="en-US" altLang="en-US" sz="1700" dirty="0">
                <a:solidFill>
                  <a:schemeClr val="tx1">
                    <a:lumMod val="50000"/>
                    <a:lumOff val="50000"/>
                  </a:schemeClr>
                </a:solidFill>
                <a:ea typeface="ＭＳ Ｐゴシック" charset="-128"/>
              </a:rPr>
              <a:t>). </a:t>
            </a:r>
          </a:p>
          <a:p>
            <a:pPr lvl="1"/>
            <a:r>
              <a:rPr lang="en-US" altLang="en-US" sz="1700" dirty="0">
                <a:solidFill>
                  <a:schemeClr val="tx1">
                    <a:lumMod val="50000"/>
                    <a:lumOff val="50000"/>
                  </a:schemeClr>
                </a:solidFill>
                <a:ea typeface="ＭＳ Ｐゴシック" charset="-128"/>
              </a:rPr>
              <a:t>Connecting QTLs, enhancer activity relationships &amp; Hi-C contacts into a</a:t>
            </a:r>
            <a:r>
              <a:rPr lang="en-US" altLang="en-US" sz="1700" b="1" dirty="0">
                <a:solidFill>
                  <a:schemeClr val="tx1">
                    <a:lumMod val="50000"/>
                    <a:lumOff val="50000"/>
                  </a:schemeClr>
                </a:solidFill>
                <a:ea typeface="ＭＳ Ｐゴシック" charset="-128"/>
              </a:rPr>
              <a:t> </a:t>
            </a:r>
            <a:r>
              <a:rPr lang="en-US" altLang="en-US" sz="1700" b="1" dirty="0">
                <a:solidFill>
                  <a:srgbClr val="FFC000"/>
                </a:solidFill>
                <a:ea typeface="ＭＳ Ｐゴシック" charset="-128"/>
              </a:rPr>
              <a:t>brain regulatory network</a:t>
            </a:r>
            <a:endParaRPr lang="en-US" altLang="en-US" sz="1700" dirty="0">
              <a:solidFill>
                <a:srgbClr val="FFC000"/>
              </a:solidFill>
              <a:ea typeface="ＭＳ Ｐゴシック" charset="-128"/>
            </a:endParaRPr>
          </a:p>
          <a:p>
            <a:pPr lvl="1"/>
            <a:r>
              <a:rPr lang="en-US" altLang="en-US" sz="1700" dirty="0">
                <a:solidFill>
                  <a:schemeClr val="tx1">
                    <a:lumMod val="50000"/>
                    <a:lumOff val="50000"/>
                  </a:schemeClr>
                </a:solidFill>
                <a:ea typeface="ＭＳ Ｐゴシック" charset="-128"/>
              </a:rPr>
              <a:t>Embedding the reg. network in a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deep-learning model</a:t>
            </a:r>
            <a:r>
              <a:rPr lang="en-US" altLang="en-US" sz="1700" dirty="0">
                <a:solidFill>
                  <a:schemeClr val="tx1">
                    <a:lumMod val="50000"/>
                    <a:lumOff val="50000"/>
                  </a:schemeClr>
                </a:solidFill>
                <a:ea typeface="ＭＳ Ｐゴシック" charset="-128"/>
              </a:rPr>
              <a:t> to predict psychiatric disease from genotype &amp; transcriptome. Using this to suggest specific pathways &amp; genes, as potential drug targets.</a:t>
            </a:r>
          </a:p>
          <a:p>
            <a:pPr lvl="1"/>
            <a:endParaRPr lang="en-US" altLang="en-US" sz="1700" dirty="0">
              <a:solidFill>
                <a:schemeClr val="tx1">
                  <a:lumMod val="50000"/>
                  <a:lumOff val="50000"/>
                </a:schemeClr>
              </a:solidFill>
              <a:ea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655127" y="877451"/>
            <a:ext cx="4350275" cy="6132512"/>
          </a:xfrm>
        </p:spPr>
        <p:txBody>
          <a:bodyPr/>
          <a:lstStyle/>
          <a:p>
            <a:r>
              <a:rPr lang="en-US" altLang="en-US" sz="1700" b="1" u="sng" dirty="0" err="1">
                <a:solidFill>
                  <a:srgbClr val="FFC000"/>
                </a:solidFill>
                <a:ea typeface="ＭＳ Ｐゴシック" charset="-128"/>
                <a:cs typeface="ＭＳ Ｐゴシック" charset="-128"/>
              </a:rPr>
              <a:t>GenoDock</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50000"/>
                    <a:lumOff val="50000"/>
                  </a:schemeClr>
                </a:solidFill>
                <a:ea typeface="ＭＳ Ｐゴシック" charset="-128"/>
                <a:cs typeface="ＭＳ Ｐゴシック" charset="-128"/>
              </a:rPr>
              <a:t>Hybrid classifier connecting</a:t>
            </a:r>
            <a:r>
              <a:rPr lang="en-US" altLang="en-US" sz="1700" b="1" dirty="0">
                <a:solidFill>
                  <a:schemeClr val="tx1">
                    <a:lumMod val="50000"/>
                    <a:lumOff val="50000"/>
                  </a:schemeClr>
                </a:solidFill>
                <a:ea typeface="ＭＳ Ｐゴシック" charset="-128"/>
                <a:cs typeface="ＭＳ Ｐゴシック" charset="-128"/>
              </a:rPr>
              <a:t> </a:t>
            </a:r>
            <a:r>
              <a:rPr lang="en-US" altLang="en-US" sz="1700" b="1" dirty="0">
                <a:solidFill>
                  <a:srgbClr val="FFC000"/>
                </a:solidFill>
                <a:ea typeface="ＭＳ Ｐゴシック" charset="-128"/>
                <a:cs typeface="ＭＳ Ｐゴシック" charset="-128"/>
              </a:rPr>
              <a:t>physical modelling with statistical learning</a:t>
            </a:r>
          </a:p>
          <a:p>
            <a:pPr lvl="2"/>
            <a:r>
              <a:rPr lang="en-US" altLang="en-US" sz="1600" dirty="0">
                <a:solidFill>
                  <a:schemeClr val="tx1">
                    <a:lumMod val="50000"/>
                    <a:lumOff val="50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C000"/>
                </a:solidFill>
                <a:ea typeface="ＭＳ Ｐゴシック" charset="-128"/>
                <a:cs typeface="ＭＳ Ｐゴシック" charset="-128"/>
              </a:rPr>
              <a:t>Classifier Results</a:t>
            </a:r>
          </a:p>
          <a:p>
            <a:pPr lvl="2"/>
            <a:r>
              <a:rPr lang="en-US" altLang="en-US" sz="1600" dirty="0">
                <a:solidFill>
                  <a:schemeClr val="tx1">
                    <a:lumMod val="50000"/>
                    <a:lumOff val="50000"/>
                  </a:schemeClr>
                </a:solidFill>
                <a:ea typeface="ＭＳ Ｐゴシック" charset="-128"/>
                <a:cs typeface="ＭＳ Ｐゴシック" charset="-128"/>
              </a:rPr>
              <a:t>Independent validation </a:t>
            </a:r>
            <a:br>
              <a:rPr lang="en-US" altLang="en-US" sz="1600" dirty="0">
                <a:solidFill>
                  <a:schemeClr val="tx1">
                    <a:lumMod val="50000"/>
                    <a:lumOff val="50000"/>
                  </a:schemeClr>
                </a:solidFill>
                <a:ea typeface="ＭＳ Ｐゴシック" charset="-128"/>
                <a:cs typeface="ＭＳ Ｐゴシック" charset="-128"/>
              </a:rPr>
            </a:br>
            <a:r>
              <a:rPr lang="en-US" altLang="en-US" sz="1600" dirty="0">
                <a:solidFill>
                  <a:schemeClr val="tx1">
                    <a:lumMod val="50000"/>
                    <a:lumOff val="50000"/>
                  </a:schemeClr>
                </a:solidFill>
                <a:ea typeface="ＭＳ Ｐゴシック" charset="-128"/>
                <a:cs typeface="ＭＳ Ｐゴシック" charset="-128"/>
              </a:rPr>
              <a:t>on an expt. validation set</a:t>
            </a:r>
          </a:p>
          <a:p>
            <a:pPr lvl="2"/>
            <a:r>
              <a:rPr lang="en-US" altLang="en-US" sz="1600" dirty="0">
                <a:solidFill>
                  <a:schemeClr val="tx1">
                    <a:lumMod val="50000"/>
                    <a:lumOff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GERP).</a:t>
            </a:r>
          </a:p>
          <a:p>
            <a:pPr lvl="2"/>
            <a:r>
              <a:rPr lang="en-US" altLang="en-US" sz="1600" dirty="0">
                <a:solidFill>
                  <a:schemeClr val="tx1">
                    <a:lumMod val="50000"/>
                    <a:lumOff val="50000"/>
                  </a:schemeClr>
                </a:solidFill>
                <a:ea typeface="ＭＳ Ｐゴシック" charset="-128"/>
                <a:cs typeface="ＭＳ Ｐゴシック" charset="-128"/>
              </a:rPr>
              <a:t>Picks out certain drugs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a:t>
            </a:r>
            <a:r>
              <a:rPr lang="en-US" altLang="en-US" sz="1600" dirty="0" err="1">
                <a:solidFill>
                  <a:schemeClr val="tx1">
                    <a:lumMod val="50000"/>
                    <a:lumOff val="50000"/>
                  </a:schemeClr>
                </a:solidFill>
                <a:ea typeface="ＭＳ Ｐゴシック" charset="-128"/>
                <a:cs typeface="ＭＳ Ｐゴシック" charset="-128"/>
              </a:rPr>
              <a:t>imatinib</a:t>
            </a:r>
            <a:r>
              <a:rPr lang="en-US" altLang="en-US" sz="1600" dirty="0">
                <a:solidFill>
                  <a:schemeClr val="tx1">
                    <a:lumMod val="50000"/>
                    <a:lumOff val="50000"/>
                  </a:schemeClr>
                </a:solidFill>
                <a:ea typeface="ＭＳ Ｐゴシック" charset="-128"/>
                <a:cs typeface="ＭＳ Ｐゴシック" charset="-128"/>
              </a:rPr>
              <a:t>) as being particularly sensitive to SNVs</a:t>
            </a: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1284219878"/>
      </p:ext>
    </p:extLst>
  </p:cSld>
  <p:clrMapOvr>
    <a:masterClrMapping/>
  </p:clrMapOvr>
  <p:transition advTm="238108"/>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386FB-E914-9544-A6F4-627ADEBB782C}"/>
              </a:ext>
            </a:extLst>
          </p:cNvPr>
          <p:cNvSpPr>
            <a:spLocks noGrp="1"/>
          </p:cNvSpPr>
          <p:nvPr>
            <p:ph type="title"/>
          </p:nvPr>
        </p:nvSpPr>
        <p:spPr>
          <a:xfrm>
            <a:off x="743901" y="499395"/>
            <a:ext cx="7886701" cy="799611"/>
          </a:xfrm>
        </p:spPr>
        <p:txBody>
          <a:bodyPr>
            <a:noAutofit/>
          </a:bodyPr>
          <a:lstStyle/>
          <a:p>
            <a:r>
              <a:rPr lang="en-US" sz="2800" dirty="0"/>
              <a:t>Deep Structured Phenotype </a:t>
            </a:r>
            <a:r>
              <a:rPr lang="en-US" sz="2800"/>
              <a:t>Network </a:t>
            </a:r>
            <a:br>
              <a:rPr lang="en-US" sz="2800"/>
            </a:br>
            <a:r>
              <a:rPr lang="en-US" sz="2800"/>
              <a:t>(</a:t>
            </a:r>
            <a:r>
              <a:rPr lang="en-US" sz="2800" dirty="0"/>
              <a:t>DSPN) </a:t>
            </a:r>
          </a:p>
        </p:txBody>
      </p:sp>
      <p:sp>
        <p:nvSpPr>
          <p:cNvPr id="32" name="Content Placeholder 2">
            <a:extLst>
              <a:ext uri="{FF2B5EF4-FFF2-40B4-BE49-F238E27FC236}">
                <a16:creationId xmlns:a16="http://schemas.microsoft.com/office/drawing/2014/main" id="{7228B785-E114-3647-9875-BD2A74A866B8}"/>
              </a:ext>
            </a:extLst>
          </p:cNvPr>
          <p:cNvSpPr>
            <a:spLocks noGrp="1"/>
          </p:cNvSpPr>
          <p:nvPr>
            <p:ph idx="1"/>
          </p:nvPr>
        </p:nvSpPr>
        <p:spPr>
          <a:xfrm>
            <a:off x="6356862" y="1440158"/>
            <a:ext cx="2975001" cy="3791250"/>
          </a:xfrm>
        </p:spPr>
        <p:txBody>
          <a:bodyPr>
            <a:normAutofit lnSpcReduction="10000"/>
          </a:bodyPr>
          <a:lstStyle/>
          <a:p>
            <a:pPr marL="0" indent="0">
              <a:buNone/>
            </a:pPr>
            <a:r>
              <a:rPr lang="en-US" sz="1800" dirty="0"/>
              <a:t>Boltzmann machine </a:t>
            </a:r>
          </a:p>
          <a:p>
            <a:pPr marL="0" indent="0">
              <a:buNone/>
            </a:pPr>
            <a:endParaRPr lang="en-US" sz="1575" b="1" dirty="0">
              <a:solidFill>
                <a:srgbClr val="0070C0"/>
              </a:solidFill>
            </a:endParaRPr>
          </a:p>
          <a:p>
            <a:pPr marL="0" indent="0">
              <a:buNone/>
            </a:pPr>
            <a:r>
              <a:rPr lang="en-US" sz="1575" b="1" dirty="0">
                <a:solidFill>
                  <a:srgbClr val="0070C0"/>
                </a:solidFill>
              </a:rPr>
              <a:t>y</a:t>
            </a:r>
            <a:r>
              <a:rPr lang="en-US" sz="1575" dirty="0"/>
              <a:t>:</a:t>
            </a:r>
            <a:r>
              <a:rPr lang="en-US" sz="1575" b="1" dirty="0">
                <a:solidFill>
                  <a:srgbClr val="92D050"/>
                </a:solidFill>
              </a:rPr>
              <a:t> </a:t>
            </a:r>
            <a:r>
              <a:rPr lang="en-US" sz="1575" dirty="0"/>
              <a:t>phenotypes</a:t>
            </a:r>
          </a:p>
          <a:p>
            <a:pPr marL="0" indent="0">
              <a:buNone/>
            </a:pPr>
            <a:endParaRPr lang="en-US" sz="1575" b="1" dirty="0">
              <a:solidFill>
                <a:schemeClr val="accent1">
                  <a:lumMod val="50000"/>
                </a:schemeClr>
              </a:solidFill>
            </a:endParaRPr>
          </a:p>
          <a:p>
            <a:pPr marL="0" indent="0">
              <a:buNone/>
            </a:pPr>
            <a:r>
              <a:rPr lang="en-US" sz="1575" b="1" dirty="0">
                <a:solidFill>
                  <a:schemeClr val="accent1">
                    <a:lumMod val="50000"/>
                  </a:schemeClr>
                </a:solidFill>
              </a:rPr>
              <a:t>h</a:t>
            </a:r>
            <a:r>
              <a:rPr lang="en-US" sz="1575" dirty="0"/>
              <a:t>: hidden units (e.g., circuits)</a:t>
            </a:r>
          </a:p>
          <a:p>
            <a:pPr marL="0" indent="0">
              <a:buNone/>
            </a:pPr>
            <a:endParaRPr lang="en-US" sz="1575" b="1" dirty="0">
              <a:solidFill>
                <a:srgbClr val="92D050"/>
              </a:solidFill>
            </a:endParaRPr>
          </a:p>
          <a:p>
            <a:pPr marL="0" indent="0">
              <a:buNone/>
            </a:pPr>
            <a:r>
              <a:rPr lang="en-US" sz="1575" b="1" dirty="0">
                <a:solidFill>
                  <a:srgbClr val="92D050"/>
                </a:solidFill>
              </a:rPr>
              <a:t>x</a:t>
            </a:r>
            <a:r>
              <a:rPr lang="en-US" sz="1575" dirty="0"/>
              <a:t>: intermediate phenotypes (e.g., genes, enhancers)</a:t>
            </a:r>
          </a:p>
          <a:p>
            <a:pPr marL="0" indent="0">
              <a:buNone/>
            </a:pPr>
            <a:endParaRPr lang="en-US" sz="1575" b="1" dirty="0">
              <a:solidFill>
                <a:srgbClr val="B3752D"/>
              </a:solidFill>
            </a:endParaRPr>
          </a:p>
          <a:p>
            <a:pPr marL="0" indent="0">
              <a:buNone/>
            </a:pPr>
            <a:r>
              <a:rPr lang="en-US" sz="1575" b="1" dirty="0">
                <a:solidFill>
                  <a:srgbClr val="B3752D"/>
                </a:solidFill>
              </a:rPr>
              <a:t>z</a:t>
            </a:r>
            <a:r>
              <a:rPr lang="en-US" sz="1575" dirty="0"/>
              <a:t>: genotypes (e.g., SNPs)</a:t>
            </a:r>
          </a:p>
          <a:p>
            <a:pPr marL="0" indent="0">
              <a:buNone/>
            </a:pPr>
            <a:endParaRPr lang="en-US" sz="1575" b="1" dirty="0"/>
          </a:p>
          <a:p>
            <a:pPr marL="0" indent="0">
              <a:buNone/>
            </a:pPr>
            <a:endParaRPr lang="en-US" sz="1575" b="1" dirty="0"/>
          </a:p>
          <a:p>
            <a:pPr marL="0" indent="0">
              <a:buNone/>
            </a:pPr>
            <a:r>
              <a:rPr lang="en-US" sz="1575" b="1" dirty="0"/>
              <a:t>W</a:t>
            </a:r>
            <a:r>
              <a:rPr lang="en-US" sz="1575" dirty="0"/>
              <a:t>: weights </a:t>
            </a:r>
            <a:br>
              <a:rPr lang="en-US" sz="1575" dirty="0"/>
            </a:br>
            <a:r>
              <a:rPr lang="en-US" sz="1575" dirty="0"/>
              <a:t>(e.g., regulatory network)</a:t>
            </a:r>
          </a:p>
        </p:txBody>
      </p:sp>
      <p:pic>
        <p:nvPicPr>
          <p:cNvPr id="289" name="Picture 288">
            <a:extLst>
              <a:ext uri="{FF2B5EF4-FFF2-40B4-BE49-F238E27FC236}">
                <a16:creationId xmlns:a16="http://schemas.microsoft.com/office/drawing/2014/main" id="{0D6CB19A-F768-B045-B6E7-73393D171F4D}"/>
              </a:ext>
            </a:extLst>
          </p:cNvPr>
          <p:cNvPicPr>
            <a:picLocks noChangeAspect="1"/>
          </p:cNvPicPr>
          <p:nvPr/>
        </p:nvPicPr>
        <p:blipFill rotWithShape="1">
          <a:blip r:embed="rId2"/>
          <a:srcRect l="44041" t="6376"/>
          <a:stretch/>
        </p:blipFill>
        <p:spPr>
          <a:xfrm>
            <a:off x="2279319" y="1808018"/>
            <a:ext cx="4150367" cy="3714101"/>
          </a:xfrm>
          <a:prstGeom prst="rect">
            <a:avLst/>
          </a:prstGeom>
        </p:spPr>
      </p:pic>
      <p:sp>
        <p:nvSpPr>
          <p:cNvPr id="291" name="Rectangle 290">
            <a:extLst>
              <a:ext uri="{FF2B5EF4-FFF2-40B4-BE49-F238E27FC236}">
                <a16:creationId xmlns:a16="http://schemas.microsoft.com/office/drawing/2014/main" id="{DC64473B-3426-6048-91CF-747D0350BF41}"/>
              </a:ext>
            </a:extLst>
          </p:cNvPr>
          <p:cNvSpPr/>
          <p:nvPr/>
        </p:nvSpPr>
        <p:spPr>
          <a:xfrm>
            <a:off x="450102" y="4088647"/>
            <a:ext cx="2547703" cy="15422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4CD5B0B4-E888-2B49-8C1D-7AFEB24D008F}"/>
                  </a:ext>
                </a:extLst>
              </p:cNvPr>
              <p:cNvSpPr/>
              <p:nvPr/>
            </p:nvSpPr>
            <p:spPr>
              <a:xfrm>
                <a:off x="181949" y="4957865"/>
                <a:ext cx="2879058" cy="3528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500" i="1">
                          <a:latin typeface="Cambria Math" charset="0"/>
                        </a:rPr>
                        <m:t>𝑝</m:t>
                      </m:r>
                      <m:d>
                        <m:dPr>
                          <m:ctrlPr>
                            <a:rPr lang="en-US" sz="1500" i="1">
                              <a:latin typeface="Cambria Math" panose="02040503050406030204" pitchFamily="18"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m:t>
                          </m:r>
                          <m:r>
                            <a:rPr lang="en-US" sz="1500">
                              <a:latin typeface="Cambria Math" charset="0"/>
                            </a:rPr>
                            <m:t>𝐡</m:t>
                          </m:r>
                          <m:r>
                            <a:rPr lang="en-US" sz="1500">
                              <a:latin typeface="Cambria Math" charset="0"/>
                            </a:rPr>
                            <m:t>|</m:t>
                          </m:r>
                          <m:r>
                            <a:rPr lang="en-US" sz="1500">
                              <a:latin typeface="Cambria Math" charset="0"/>
                            </a:rPr>
                            <m:t>𝐳</m:t>
                          </m:r>
                        </m:e>
                      </m:d>
                      <m:r>
                        <a:rPr lang="en-US" sz="1500" i="1">
                          <a:latin typeface="Cambria Math" charset="0"/>
                        </a:rPr>
                        <m:t>∝</m:t>
                      </m:r>
                      <m:func>
                        <m:funcPr>
                          <m:ctrlPr>
                            <a:rPr lang="en-US" sz="1500" i="1">
                              <a:latin typeface="Cambria Math" panose="02040503050406030204" pitchFamily="18" charset="0"/>
                            </a:rPr>
                          </m:ctrlPr>
                        </m:funcPr>
                        <m:fName>
                          <m:r>
                            <m:rPr>
                              <m:sty m:val="p"/>
                            </m:rPr>
                            <a:rPr lang="en-US" sz="1500">
                              <a:latin typeface="Cambria Math" charset="0"/>
                            </a:rPr>
                            <m:t>exp</m:t>
                          </m:r>
                        </m:fName>
                        <m:e>
                          <m:d>
                            <m:dPr>
                              <m:ctrlPr>
                                <a:rPr lang="en-US" sz="1500" i="1">
                                  <a:latin typeface="Cambria Math" panose="02040503050406030204" pitchFamily="18" charset="0"/>
                                </a:rPr>
                              </m:ctrlPr>
                            </m:dPr>
                            <m:e>
                              <m:r>
                                <a:rPr lang="en-US" sz="1500">
                                  <a:latin typeface="Cambria Math" charset="0"/>
                                </a:rPr>
                                <m:t>−</m:t>
                              </m:r>
                              <m:r>
                                <a:rPr lang="en-US" sz="1500" i="1">
                                  <a:latin typeface="Cambria Math" charset="0"/>
                                </a:rPr>
                                <m:t>𝐸</m:t>
                              </m:r>
                              <m:d>
                                <m:dPr>
                                  <m:ctrlPr>
                                    <a:rPr lang="en-US" sz="1500" i="1">
                                      <a:latin typeface="Cambria Math" panose="02040503050406030204" pitchFamily="18" charset="0"/>
                                    </a:rPr>
                                  </m:ctrlPr>
                                </m:dPr>
                                <m:e>
                                  <m:r>
                                    <a:rPr lang="en-US" sz="1500">
                                      <a:latin typeface="Cambria Math" charset="0"/>
                                    </a:rPr>
                                    <m:t>𝐱</m:t>
                                  </m:r>
                                  <m:r>
                                    <a:rPr lang="en-US" sz="1500">
                                      <a:latin typeface="Cambria Math" charset="0"/>
                                    </a:rPr>
                                    <m:t>,</m:t>
                                  </m:r>
                                  <m:r>
                                    <a:rPr lang="en-US" sz="1500" b="1">
                                      <a:latin typeface="Cambria Math" panose="02040503050406030204" pitchFamily="18" charset="0"/>
                                    </a:rPr>
                                    <m:t>𝐲</m:t>
                                  </m:r>
                                  <m:r>
                                    <a:rPr lang="en-US" sz="1500">
                                      <a:latin typeface="Cambria Math" panose="02040503050406030204" pitchFamily="18" charset="0"/>
                                    </a:rPr>
                                    <m:t>, </m:t>
                                  </m:r>
                                  <m:r>
                                    <a:rPr lang="en-US" sz="1500">
                                      <a:latin typeface="Cambria Math" charset="0"/>
                                    </a:rPr>
                                    <m:t>𝐡</m:t>
                                  </m:r>
                                  <m:r>
                                    <a:rPr lang="en-US" sz="1500">
                                      <a:latin typeface="Cambria Math" charset="0"/>
                                    </a:rPr>
                                    <m:t>|</m:t>
                                  </m:r>
                                  <m:r>
                                    <a:rPr lang="en-US" sz="1500">
                                      <a:latin typeface="Cambria Math" charset="0"/>
                                    </a:rPr>
                                    <m:t>𝐳</m:t>
                                  </m:r>
                                </m:e>
                              </m:d>
                            </m:e>
                          </m:d>
                        </m:e>
                      </m:func>
                    </m:oMath>
                  </m:oMathPara>
                </a14:m>
                <a:endParaRPr lang="en-US" sz="1500" dirty="0"/>
              </a:p>
            </p:txBody>
          </p:sp>
        </mc:Choice>
        <mc:Fallback xmlns="">
          <p:sp>
            <p:nvSpPr>
              <p:cNvPr id="33" name="Rectangle 32">
                <a:extLst>
                  <a:ext uri="{FF2B5EF4-FFF2-40B4-BE49-F238E27FC236}">
                    <a16:creationId xmlns="" xmlns:a16="http://schemas.microsoft.com/office/drawing/2014/main" xmlns:a14="http://schemas.microsoft.com/office/drawing/2010/main" id="{4CD5B0B4-E888-2B49-8C1D-7AFEB24D008F}"/>
                  </a:ext>
                </a:extLst>
              </p:cNvPr>
              <p:cNvSpPr>
                <a:spLocks noRot="1" noChangeAspect="1" noMove="1" noResize="1" noEditPoints="1" noAdjustHandles="1" noChangeArrowheads="1" noChangeShapeType="1" noTextEdit="1"/>
              </p:cNvSpPr>
              <p:nvPr/>
            </p:nvSpPr>
            <p:spPr>
              <a:xfrm>
                <a:off x="181949" y="4957865"/>
                <a:ext cx="2879058" cy="352854"/>
              </a:xfrm>
              <a:prstGeom prst="rect">
                <a:avLst/>
              </a:prstGeom>
              <a:blipFill rotWithShape="0">
                <a:blip r:embed="rId3"/>
                <a:stretch>
                  <a:fillRect b="-34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5FA5795D-4FA2-F74D-B91D-259818883B54}"/>
                  </a:ext>
                </a:extLst>
              </p:cNvPr>
              <p:cNvSpPr/>
              <p:nvPr/>
            </p:nvSpPr>
            <p:spPr>
              <a:xfrm>
                <a:off x="1076650" y="5935422"/>
                <a:ext cx="7221202" cy="37427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i="1">
                          <a:solidFill>
                            <a:srgbClr val="C00000"/>
                          </a:solidFill>
                          <a:latin typeface="Cambria Math" charset="0"/>
                        </a:rPr>
                        <m:t>𝐸</m:t>
                      </m:r>
                      <m:d>
                        <m:dPr>
                          <m:ctrlPr>
                            <a:rPr lang="en-US" sz="1800" i="1">
                              <a:latin typeface="Cambria Math" panose="02040503050406030204" pitchFamily="18" charset="0"/>
                            </a:rPr>
                          </m:ctrlPr>
                        </m:dPr>
                        <m:e>
                          <m:r>
                            <a:rPr lang="en-US" sz="1800" i="1">
                              <a:solidFill>
                                <a:srgbClr val="92D050"/>
                              </a:solidFill>
                              <a:latin typeface="Cambria Math" charset="0"/>
                            </a:rPr>
                            <m:t>𝐱</m:t>
                          </m:r>
                          <m:r>
                            <a:rPr lang="en-US" sz="1800">
                              <a:latin typeface="Cambria Math" charset="0"/>
                            </a:rPr>
                            <m:t>,</m:t>
                          </m:r>
                          <m:r>
                            <a:rPr lang="en-US" sz="1800" b="1">
                              <a:solidFill>
                                <a:srgbClr val="0070C0"/>
                              </a:solidFill>
                              <a:latin typeface="Cambria Math" panose="02040503050406030204" pitchFamily="18" charset="0"/>
                            </a:rPr>
                            <m:t>𝐲</m:t>
                          </m:r>
                          <m:r>
                            <a:rPr lang="en-US" sz="1800">
                              <a:latin typeface="Cambria Math" panose="02040503050406030204" pitchFamily="18" charset="0"/>
                            </a:rPr>
                            <m:t>, </m:t>
                          </m:r>
                          <m:r>
                            <a:rPr lang="en-US" sz="1800">
                              <a:solidFill>
                                <a:schemeClr val="accent1">
                                  <a:lumMod val="50000"/>
                                </a:schemeClr>
                              </a:solidFill>
                              <a:latin typeface="Cambria Math" charset="0"/>
                            </a:rPr>
                            <m:t>𝐡</m:t>
                          </m:r>
                          <m:r>
                            <a:rPr lang="en-US" sz="1800">
                              <a:latin typeface="Cambria Math" charset="0"/>
                            </a:rPr>
                            <m:t>|</m:t>
                          </m:r>
                          <m:r>
                            <a:rPr lang="en-US" sz="1800" i="1">
                              <a:solidFill>
                                <a:srgbClr val="B3752D"/>
                              </a:solidFill>
                              <a:latin typeface="Cambria Math" charset="0"/>
                            </a:rPr>
                            <m:t>𝐳</m:t>
                          </m:r>
                        </m:e>
                      </m:d>
                      <m:r>
                        <a:rPr lang="en-US" sz="1800" i="1">
                          <a:latin typeface="Cambria Math" charset="0"/>
                        </a:rPr>
                        <m:t>=</m:t>
                      </m:r>
                      <m:sSup>
                        <m:sSupPr>
                          <m:ctrlPr>
                            <a:rPr lang="en-US" sz="1800" i="1">
                              <a:latin typeface="Cambria Math" panose="02040503050406030204" pitchFamily="18" charset="0"/>
                            </a:rPr>
                          </m:ctrlPr>
                        </m:sSupPr>
                        <m:e>
                          <m:r>
                            <a:rPr lang="en-US" sz="1800" i="1">
                              <a:latin typeface="Cambria Math" charset="0"/>
                            </a:rPr>
                            <m:t>−</m:t>
                          </m:r>
                          <m:r>
                            <a:rPr lang="en-US" sz="1800" i="1">
                              <a:solidFill>
                                <a:srgbClr val="B3752D"/>
                              </a:solidFill>
                              <a:latin typeface="Cambria Math" charset="0"/>
                            </a:rPr>
                            <m:t>𝐳</m:t>
                          </m:r>
                        </m:e>
                        <m:sup>
                          <m:r>
                            <m:rPr>
                              <m:sty m:val="p"/>
                            </m:rPr>
                            <a:rPr lang="en-US" sz="1800">
                              <a:latin typeface="Cambria Math" charset="0"/>
                            </a:rPr>
                            <m:t>T</m:t>
                          </m:r>
                        </m:sup>
                      </m:sSup>
                      <m:sSub>
                        <m:sSubPr>
                          <m:ctrlPr>
                            <a:rPr lang="en-US" sz="1800" i="1">
                              <a:latin typeface="Cambria Math" panose="02040503050406030204" pitchFamily="18" charset="0"/>
                            </a:rPr>
                          </m:ctrlPr>
                        </m:sSubPr>
                        <m:e>
                          <m:r>
                            <a:rPr lang="en-US" sz="1800" i="1">
                              <a:latin typeface="Cambria Math" charset="0"/>
                            </a:rPr>
                            <m:t>𝐖</m:t>
                          </m:r>
                        </m:e>
                        <m:sub>
                          <m:r>
                            <a:rPr lang="en-US" sz="1800" i="1">
                              <a:latin typeface="Cambria Math" charset="0"/>
                            </a:rPr>
                            <m:t>𝟏</m:t>
                          </m:r>
                        </m:sub>
                      </m:sSub>
                      <m:r>
                        <a:rPr lang="en-US" sz="1800" i="1">
                          <a:solidFill>
                            <a:srgbClr val="92D050"/>
                          </a:solidFill>
                          <a:latin typeface="Cambria Math" charset="0"/>
                        </a:rPr>
                        <m:t>𝐱</m:t>
                      </m:r>
                      <m:sSup>
                        <m:sSupPr>
                          <m:ctrlPr>
                            <a:rPr lang="en-US" sz="1800" i="1">
                              <a:latin typeface="Cambria Math" panose="02040503050406030204" pitchFamily="18" charset="0"/>
                            </a:rPr>
                          </m:ctrlPr>
                        </m:sSupPr>
                        <m:e>
                          <m:r>
                            <a:rPr lang="en-US" sz="1800" i="1">
                              <a:latin typeface="Cambria Math" charset="0"/>
                            </a:rPr>
                            <m:t>−</m:t>
                          </m:r>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panose="02040503050406030204" pitchFamily="18" charset="0"/>
                            </a:rPr>
                          </m:ctrlPr>
                        </m:sSubPr>
                        <m:e>
                          <m:r>
                            <a:rPr lang="en-US" sz="1800" i="1">
                              <a:latin typeface="Cambria Math" charset="0"/>
                            </a:rPr>
                            <m:t>𝐖</m:t>
                          </m:r>
                        </m:e>
                        <m:sub>
                          <m:r>
                            <a:rPr lang="en-US" sz="1800" b="1" i="1">
                              <a:latin typeface="Cambria Math" charset="0"/>
                            </a:rPr>
                            <m:t>𝟐</m:t>
                          </m:r>
                        </m:sub>
                      </m:sSub>
                      <m:r>
                        <a:rPr lang="en-US" sz="1800" i="1">
                          <a:solidFill>
                            <a:srgbClr val="92D050"/>
                          </a:solidFill>
                          <a:latin typeface="Cambria Math" charset="0"/>
                        </a:rPr>
                        <m:t>𝐱</m:t>
                      </m:r>
                      <m:r>
                        <a:rPr lang="en-US" sz="1800" i="1">
                          <a:latin typeface="Cambria Math" charset="0"/>
                        </a:rPr>
                        <m:t>−</m:t>
                      </m:r>
                      <m:sSup>
                        <m:sSupPr>
                          <m:ctrlPr>
                            <a:rPr lang="en-US" sz="1800" i="1">
                              <a:latin typeface="Cambria Math" panose="02040503050406030204" pitchFamily="18" charset="0"/>
                            </a:rPr>
                          </m:ctrlPr>
                        </m:sSupPr>
                        <m:e>
                          <m:r>
                            <a:rPr lang="en-US" sz="1800" i="1">
                              <a:solidFill>
                                <a:srgbClr val="92D050"/>
                              </a:solidFill>
                              <a:latin typeface="Cambria Math" charset="0"/>
                            </a:rPr>
                            <m:t>𝐱</m:t>
                          </m:r>
                        </m:e>
                        <m:sup>
                          <m:r>
                            <m:rPr>
                              <m:sty m:val="p"/>
                            </m:rPr>
                            <a:rPr lang="en-US" sz="1800">
                              <a:latin typeface="Cambria Math" charset="0"/>
                            </a:rPr>
                            <m:t>T</m:t>
                          </m:r>
                        </m:sup>
                      </m:sSup>
                      <m:sSub>
                        <m:sSubPr>
                          <m:ctrlPr>
                            <a:rPr lang="en-US" sz="1800" i="1">
                              <a:latin typeface="Cambria Math" panose="02040503050406030204" pitchFamily="18" charset="0"/>
                            </a:rPr>
                          </m:ctrlPr>
                        </m:sSubPr>
                        <m:e>
                          <m:r>
                            <a:rPr lang="en-US" sz="1800" i="1">
                              <a:latin typeface="Cambria Math" charset="0"/>
                            </a:rPr>
                            <m:t>𝐖</m:t>
                          </m:r>
                        </m:e>
                        <m:sub>
                          <m:r>
                            <a:rPr lang="en-US" sz="1800" b="1" i="1">
                              <a:latin typeface="Cambria Math" charset="0"/>
                            </a:rPr>
                            <m:t>𝟑</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panose="02040503050406030204" pitchFamily="18"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panose="02040503050406030204" pitchFamily="18" charset="0"/>
                            </a:rPr>
                          </m:ctrlPr>
                        </m:sSubPr>
                        <m:e>
                          <m:r>
                            <a:rPr lang="en-US" sz="1800" i="1">
                              <a:latin typeface="Cambria Math" charset="0"/>
                            </a:rPr>
                            <m:t>𝐖</m:t>
                          </m:r>
                        </m:e>
                        <m:sub>
                          <m:r>
                            <a:rPr lang="en-US" sz="1800" b="1" i="1">
                              <a:latin typeface="Cambria Math" charset="0"/>
                            </a:rPr>
                            <m:t>𝟒</m:t>
                          </m:r>
                        </m:sub>
                      </m:sSub>
                      <m:r>
                        <a:rPr lang="en-US" sz="1800">
                          <a:solidFill>
                            <a:schemeClr val="accent1">
                              <a:lumMod val="50000"/>
                            </a:schemeClr>
                          </a:solidFill>
                          <a:latin typeface="Cambria Math" charset="0"/>
                        </a:rPr>
                        <m:t>𝐡</m:t>
                      </m:r>
                      <m:r>
                        <a:rPr lang="en-US" sz="1800" i="1">
                          <a:latin typeface="Cambria Math" charset="0"/>
                        </a:rPr>
                        <m:t>−</m:t>
                      </m:r>
                      <m:sSup>
                        <m:sSupPr>
                          <m:ctrlPr>
                            <a:rPr lang="en-US" sz="1800" i="1">
                              <a:latin typeface="Cambria Math" panose="02040503050406030204" pitchFamily="18" charset="0"/>
                            </a:rPr>
                          </m:ctrlPr>
                        </m:sSupPr>
                        <m:e>
                          <m:r>
                            <a:rPr lang="en-US" sz="1800">
                              <a:solidFill>
                                <a:schemeClr val="accent1">
                                  <a:lumMod val="50000"/>
                                </a:schemeClr>
                              </a:solidFill>
                              <a:latin typeface="Cambria Math" charset="0"/>
                            </a:rPr>
                            <m:t>𝐡</m:t>
                          </m:r>
                        </m:e>
                        <m:sup>
                          <m:r>
                            <m:rPr>
                              <m:sty m:val="p"/>
                            </m:rPr>
                            <a:rPr lang="en-US" sz="1800">
                              <a:latin typeface="Cambria Math" charset="0"/>
                            </a:rPr>
                            <m:t>T</m:t>
                          </m:r>
                        </m:sup>
                      </m:sSup>
                      <m:sSub>
                        <m:sSubPr>
                          <m:ctrlPr>
                            <a:rPr lang="en-US" sz="1800" i="1">
                              <a:latin typeface="Cambria Math" panose="02040503050406030204" pitchFamily="18" charset="0"/>
                            </a:rPr>
                          </m:ctrlPr>
                        </m:sSubPr>
                        <m:e>
                          <m:r>
                            <a:rPr lang="en-US" sz="1800" i="1">
                              <a:latin typeface="Cambria Math" charset="0"/>
                            </a:rPr>
                            <m:t>𝐖</m:t>
                          </m:r>
                        </m:e>
                        <m:sub>
                          <m:r>
                            <a:rPr lang="en-US" sz="1800" b="1" i="1">
                              <a:latin typeface="Cambria Math" panose="02040503050406030204" pitchFamily="18" charset="0"/>
                            </a:rPr>
                            <m:t>𝟓</m:t>
                          </m:r>
                        </m:sub>
                      </m:sSub>
                      <m:r>
                        <a:rPr lang="en-US" sz="1800" b="1">
                          <a:solidFill>
                            <a:srgbClr val="0070C0"/>
                          </a:solidFill>
                          <a:latin typeface="Cambria Math" panose="02040503050406030204" pitchFamily="18" charset="0"/>
                        </a:rPr>
                        <m:t>𝐲</m:t>
                      </m:r>
                      <m:r>
                        <a:rPr lang="en-US" sz="1800" b="1" i="1">
                          <a:solidFill>
                            <a:schemeClr val="accent1">
                              <a:lumMod val="50000"/>
                            </a:schemeClr>
                          </a:solidFill>
                          <a:latin typeface="Cambria Math" panose="02040503050406030204" pitchFamily="18" charset="0"/>
                        </a:rPr>
                        <m:t>−</m:t>
                      </m:r>
                      <m:r>
                        <a:rPr lang="en-US" sz="1800" b="1" i="1">
                          <a:latin typeface="Cambria Math" charset="0"/>
                        </a:rPr>
                        <m:t>𝑩𝒊𝒂𝒔</m:t>
                      </m:r>
                    </m:oMath>
                  </m:oMathPara>
                </a14:m>
                <a:endParaRPr lang="en-US" sz="1800" dirty="0"/>
              </a:p>
            </p:txBody>
          </p:sp>
        </mc:Choice>
        <mc:Fallback xmlns="">
          <p:sp>
            <p:nvSpPr>
              <p:cNvPr id="34" name="Rectangle 33">
                <a:extLst>
                  <a:ext uri="{FF2B5EF4-FFF2-40B4-BE49-F238E27FC236}">
                    <a16:creationId xmlns:a16="http://schemas.microsoft.com/office/drawing/2014/main" xmlns="" xmlns:a14="http://schemas.microsoft.com/office/drawing/2010/main" id="{5FA5795D-4FA2-F74D-B91D-259818883B54}"/>
                  </a:ext>
                </a:extLst>
              </p:cNvPr>
              <p:cNvSpPr>
                <a:spLocks noRot="1" noChangeAspect="1" noMove="1" noResize="1" noEditPoints="1" noAdjustHandles="1" noChangeArrowheads="1" noChangeShapeType="1" noTextEdit="1"/>
              </p:cNvSpPr>
              <p:nvPr/>
            </p:nvSpPr>
            <p:spPr>
              <a:xfrm>
                <a:off x="1076650" y="5935422"/>
                <a:ext cx="7221202" cy="374270"/>
              </a:xfrm>
              <a:prstGeom prst="rect">
                <a:avLst/>
              </a:prstGeom>
              <a:blipFill rotWithShape="0">
                <a:blip r:embed="rId4"/>
                <a:stretch>
                  <a:fillRect b="-14754"/>
                </a:stretch>
              </a:blipFill>
            </p:spPr>
            <p:txBody>
              <a:bodyPr/>
              <a:lstStyle/>
              <a:p>
                <a:r>
                  <a:rPr lang="en-US">
                    <a:noFill/>
                  </a:rPr>
                  <a:t> </a:t>
                </a:r>
              </a:p>
            </p:txBody>
          </p:sp>
        </mc:Fallback>
      </mc:AlternateContent>
      <p:sp>
        <p:nvSpPr>
          <p:cNvPr id="290" name="TextBox 289">
            <a:extLst>
              <a:ext uri="{FF2B5EF4-FFF2-40B4-BE49-F238E27FC236}">
                <a16:creationId xmlns:a16="http://schemas.microsoft.com/office/drawing/2014/main" id="{DCA415DE-CA23-8C4A-8DE5-F62D49E0BDF0}"/>
              </a:ext>
            </a:extLst>
          </p:cNvPr>
          <p:cNvSpPr txBox="1"/>
          <p:nvPr/>
        </p:nvSpPr>
        <p:spPr>
          <a:xfrm>
            <a:off x="202910" y="2182013"/>
            <a:ext cx="2242136" cy="163121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Gene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regulatory network </a:t>
            </a:r>
          </a:p>
          <a:p>
            <a:r>
              <a:rPr lang="en-US" sz="2000" dirty="0">
                <a:latin typeface="Arial" panose="020B0604020202020204" pitchFamily="34" charset="0"/>
                <a:cs typeface="Arial" panose="020B0604020202020204" pitchFamily="34" charset="0"/>
              </a:rPr>
              <a:t>builds </a:t>
            </a:r>
          </a:p>
          <a:p>
            <a:r>
              <a:rPr lang="en-US" sz="2000" dirty="0">
                <a:latin typeface="Arial" panose="020B0604020202020204" pitchFamily="34" charset="0"/>
                <a:cs typeface="Arial" panose="020B0604020202020204" pitchFamily="34" charset="0"/>
              </a:rPr>
              <a:t>skeleton</a:t>
            </a:r>
          </a:p>
        </p:txBody>
      </p:sp>
      <p:sp>
        <p:nvSpPr>
          <p:cNvPr id="4" name="TextBox 3"/>
          <p:cNvSpPr txBox="1"/>
          <p:nvPr/>
        </p:nvSpPr>
        <p:spPr>
          <a:xfrm>
            <a:off x="210145" y="4307061"/>
            <a:ext cx="1546043" cy="346249"/>
          </a:xfrm>
          <a:prstGeom prst="rect">
            <a:avLst/>
          </a:prstGeom>
          <a:noFill/>
        </p:spPr>
        <p:txBody>
          <a:bodyPr wrap="square" rtlCol="0">
            <a:spAutoFit/>
          </a:bodyPr>
          <a:lstStyle/>
          <a:p>
            <a:r>
              <a:rPr lang="en-US" sz="1650" dirty="0"/>
              <a:t>Energy model:</a:t>
            </a:r>
          </a:p>
        </p:txBody>
      </p:sp>
      <p:sp>
        <p:nvSpPr>
          <p:cNvPr id="10" name="Rectangle 9">
            <a:extLst>
              <a:ext uri="{FF2B5EF4-FFF2-40B4-BE49-F238E27FC236}">
                <a16:creationId xmlns:a16="http://schemas.microsoft.com/office/drawing/2014/main" id="{135AA93C-05A2-564B-B302-4956751F82CF}"/>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5822225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sp>
        <p:nvSpPr>
          <p:cNvPr id="33" name="TextBox 32">
            <a:extLst>
              <a:ext uri="{FF2B5EF4-FFF2-40B4-BE49-F238E27FC236}">
                <a16:creationId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val="2777510393"/>
                    </a:ext>
                  </a:extLst>
                </a:gridCol>
                <a:gridCol w="1081007">
                  <a:extLst>
                    <a:ext uri="{9D8B030D-6E8A-4147-A177-3AD203B41FA5}">
                      <a16:colId xmlns:a16="http://schemas.microsoft.com/office/drawing/2014/main" val="4145853109"/>
                    </a:ext>
                  </a:extLst>
                </a:gridCol>
                <a:gridCol w="1394847">
                  <a:extLst>
                    <a:ext uri="{9D8B030D-6E8A-4147-A177-3AD203B41FA5}">
                      <a16:colId xmlns:a16="http://schemas.microsoft.com/office/drawing/2014/main" val="1956102920"/>
                    </a:ext>
                  </a:extLst>
                </a:gridCol>
                <a:gridCol w="919592">
                  <a:extLst>
                    <a:ext uri="{9D8B030D-6E8A-4147-A177-3AD203B41FA5}">
                      <a16:colId xmlns:a16="http://schemas.microsoft.com/office/drawing/2014/main" val="3519716840"/>
                    </a:ext>
                  </a:extLst>
                </a:gridCol>
                <a:gridCol w="1179533">
                  <a:extLst>
                    <a:ext uri="{9D8B030D-6E8A-4147-A177-3AD203B41FA5}">
                      <a16:colId xmlns:a16="http://schemas.microsoft.com/office/drawing/2014/main" val="1032585766"/>
                    </a:ext>
                  </a:extLst>
                </a:gridCol>
                <a:gridCol w="1120649">
                  <a:extLst>
                    <a:ext uri="{9D8B030D-6E8A-4147-A177-3AD203B41FA5}">
                      <a16:colId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chemeClr val="accent2"/>
                          </a:solidFill>
                        </a:rPr>
                        <a:t>54.6%</a:t>
                      </a:r>
                    </a:p>
                  </a:txBody>
                  <a:tcPr marL="68580" marR="68580" marT="34290" marB="34290"/>
                </a:tc>
                <a:tc>
                  <a:txBody>
                    <a:bodyPr/>
                    <a:lstStyle/>
                    <a:p>
                      <a:pPr algn="ctr"/>
                      <a:r>
                        <a:rPr lang="en-US" sz="1000" dirty="0"/>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chemeClr val="accent2"/>
                          </a:solidFill>
                        </a:rPr>
                        <a:t>73.6%</a:t>
                      </a:r>
                    </a:p>
                  </a:txBody>
                  <a:tcPr marL="68580" marR="68580" marT="34290" marB="34290"/>
                </a:tc>
                <a:extLst>
                  <a:ext uri="{0D108BD9-81ED-4DB2-BD59-A6C34878D82A}">
                    <a16:rowId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chemeClr val="accent2"/>
                          </a:solidFill>
                        </a:rPr>
                        <a:t>56.7%</a:t>
                      </a:r>
                    </a:p>
                  </a:txBody>
                  <a:tcPr marL="68580" marR="68580" marT="34290" marB="34290"/>
                </a:tc>
                <a:tc>
                  <a:txBody>
                    <a:bodyPr/>
                    <a:lstStyle/>
                    <a:p>
                      <a:pPr algn="ctr"/>
                      <a:r>
                        <a:rPr lang="en-US" sz="1000" dirty="0"/>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chemeClr val="accent2"/>
                          </a:solidFill>
                        </a:rPr>
                        <a:t>76.7%</a:t>
                      </a:r>
                    </a:p>
                  </a:txBody>
                  <a:tcPr marL="68580" marR="68580" marT="34290" marB="34290"/>
                </a:tc>
                <a:extLst>
                  <a:ext uri="{0D108BD9-81ED-4DB2-BD59-A6C34878D82A}">
                    <a16:rowId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chemeClr val="accent2"/>
                          </a:solidFill>
                        </a:rPr>
                        <a:t>50.0%</a:t>
                      </a:r>
                    </a:p>
                  </a:txBody>
                  <a:tcPr marL="68580" marR="68580" marT="34290" marB="34290"/>
                </a:tc>
                <a:tc>
                  <a:txBody>
                    <a:bodyPr/>
                    <a:lstStyle/>
                    <a:p>
                      <a:pPr algn="ctr"/>
                      <a:r>
                        <a:rPr lang="en-US" sz="1000" dirty="0"/>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chemeClr val="accent2"/>
                          </a:solidFill>
                        </a:rPr>
                        <a:t>68.3%</a:t>
                      </a:r>
                    </a:p>
                  </a:txBody>
                  <a:tcPr marL="68580" marR="68580" marT="34290" marB="34290"/>
                </a:tc>
                <a:extLst>
                  <a:ext uri="{0D108BD9-81ED-4DB2-BD59-A6C34878D82A}">
                    <a16:rowId xmlns:a16="http://schemas.microsoft.com/office/drawing/2014/main" val="2082634176"/>
                  </a:ext>
                </a:extLst>
              </a:tr>
            </a:tbl>
          </a:graphicData>
        </a:graphic>
      </p:graphicFrame>
      <p:sp>
        <p:nvSpPr>
          <p:cNvPr id="5" name="Left Brace 4"/>
          <p:cNvSpPr/>
          <p:nvPr/>
        </p:nvSpPr>
        <p:spPr>
          <a:xfrm rot="16200000">
            <a:off x="5742079" y="2777000"/>
            <a:ext cx="154559" cy="459861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6" name="TextBox 5"/>
          <p:cNvSpPr txBox="1"/>
          <p:nvPr/>
        </p:nvSpPr>
        <p:spPr>
          <a:xfrm>
            <a:off x="5567226" y="5165311"/>
            <a:ext cx="697921" cy="300082"/>
          </a:xfrm>
          <a:prstGeom prst="rect">
            <a:avLst/>
          </a:prstGeom>
          <a:noFill/>
        </p:spPr>
        <p:txBody>
          <a:bodyPr wrap="square" rtlCol="0">
            <a:spAutoFit/>
          </a:bodyPr>
          <a:lstStyle/>
          <a:p>
            <a:r>
              <a:rPr lang="en-US" sz="1350" b="1">
                <a:solidFill>
                  <a:schemeClr val="accent2"/>
                </a:solidFill>
              </a:rPr>
              <a:t>X </a:t>
            </a:r>
            <a:r>
              <a:rPr lang="en-US" sz="1350" b="1" dirty="0">
                <a:solidFill>
                  <a:schemeClr val="accent2"/>
                </a:solidFill>
              </a:rPr>
              <a:t>6.0</a:t>
            </a:r>
          </a:p>
        </p:txBody>
      </p:sp>
      <p:sp>
        <p:nvSpPr>
          <p:cNvPr id="10" name="Rectangle 9">
            <a:extLst>
              <a:ext uri="{FF2B5EF4-FFF2-40B4-BE49-F238E27FC236}">
                <a16:creationId xmlns:a16="http://schemas.microsoft.com/office/drawing/2014/main" id="{A08F25DA-CE9E-5A48-B5CE-EF1121D02DB3}"/>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18329201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val="2777510393"/>
                    </a:ext>
                  </a:extLst>
                </a:gridCol>
                <a:gridCol w="1081007">
                  <a:extLst>
                    <a:ext uri="{9D8B030D-6E8A-4147-A177-3AD203B41FA5}">
                      <a16:colId xmlns:a16="http://schemas.microsoft.com/office/drawing/2014/main" val="4145853109"/>
                    </a:ext>
                  </a:extLst>
                </a:gridCol>
                <a:gridCol w="1394847">
                  <a:extLst>
                    <a:ext uri="{9D8B030D-6E8A-4147-A177-3AD203B41FA5}">
                      <a16:colId xmlns:a16="http://schemas.microsoft.com/office/drawing/2014/main" val="1956102920"/>
                    </a:ext>
                  </a:extLst>
                </a:gridCol>
                <a:gridCol w="919592">
                  <a:extLst>
                    <a:ext uri="{9D8B030D-6E8A-4147-A177-3AD203B41FA5}">
                      <a16:colId xmlns:a16="http://schemas.microsoft.com/office/drawing/2014/main" val="3519716840"/>
                    </a:ext>
                  </a:extLst>
                </a:gridCol>
                <a:gridCol w="1179533">
                  <a:extLst>
                    <a:ext uri="{9D8B030D-6E8A-4147-A177-3AD203B41FA5}">
                      <a16:colId xmlns:a16="http://schemas.microsoft.com/office/drawing/2014/main" val="1032585766"/>
                    </a:ext>
                  </a:extLst>
                </a:gridCol>
                <a:gridCol w="1120649">
                  <a:extLst>
                    <a:ext uri="{9D8B030D-6E8A-4147-A177-3AD203B41FA5}">
                      <a16:colId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0" dirty="0">
                          <a:solidFill>
                            <a:schemeClr val="tx1"/>
                          </a:solidFill>
                        </a:rPr>
                        <a:t>54.6%</a:t>
                      </a:r>
                    </a:p>
                  </a:txBody>
                  <a:tcPr marL="68580" marR="68580" marT="34290" marB="34290"/>
                </a:tc>
                <a:tc>
                  <a:txBody>
                    <a:bodyPr/>
                    <a:lstStyle/>
                    <a:p>
                      <a:pPr algn="ctr"/>
                      <a:r>
                        <a:rPr lang="en-US" sz="1000" b="1" dirty="0">
                          <a:solidFill>
                            <a:srgbClr val="4CAEA6"/>
                          </a:solidFill>
                        </a:rPr>
                        <a:t>63.0%</a:t>
                      </a:r>
                    </a:p>
                  </a:txBody>
                  <a:tcPr marL="68580" marR="68580" marT="34290" marB="34290"/>
                </a:tc>
                <a:tc>
                  <a:txBody>
                    <a:bodyPr/>
                    <a:lstStyle/>
                    <a:p>
                      <a:pPr algn="ctr"/>
                      <a:r>
                        <a:rPr lang="en-US" sz="1000" dirty="0"/>
                        <a:t>70.0%</a:t>
                      </a:r>
                    </a:p>
                  </a:txBody>
                  <a:tcPr marL="68580" marR="68580" marT="34290" marB="34290"/>
                </a:tc>
                <a:tc>
                  <a:txBody>
                    <a:bodyPr/>
                    <a:lstStyle/>
                    <a:p>
                      <a:pPr algn="ctr"/>
                      <a:r>
                        <a:rPr lang="en-US" sz="1000" dirty="0"/>
                        <a:t>59.0%</a:t>
                      </a:r>
                    </a:p>
                  </a:txBody>
                  <a:tcPr marL="68580" marR="68580" marT="34290" marB="34290"/>
                </a:tc>
                <a:tc>
                  <a:txBody>
                    <a:bodyPr/>
                    <a:lstStyle/>
                    <a:p>
                      <a:pPr algn="ctr"/>
                      <a:r>
                        <a:rPr lang="en-US" sz="1000" b="1" dirty="0">
                          <a:solidFill>
                            <a:srgbClr val="4CAEA6"/>
                          </a:solidFill>
                        </a:rPr>
                        <a:t>73.6%</a:t>
                      </a:r>
                    </a:p>
                  </a:txBody>
                  <a:tcPr marL="68580" marR="68580" marT="34290" marB="34290"/>
                </a:tc>
                <a:extLst>
                  <a:ext uri="{0D108BD9-81ED-4DB2-BD59-A6C34878D82A}">
                    <a16:rowId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0" dirty="0">
                          <a:solidFill>
                            <a:schemeClr val="tx1"/>
                          </a:solidFill>
                        </a:rPr>
                        <a:t>56.7%</a:t>
                      </a:r>
                    </a:p>
                  </a:txBody>
                  <a:tcPr marL="68580" marR="68580" marT="34290" marB="34290"/>
                </a:tc>
                <a:tc>
                  <a:txBody>
                    <a:bodyPr/>
                    <a:lstStyle/>
                    <a:p>
                      <a:pPr algn="ctr"/>
                      <a:r>
                        <a:rPr lang="en-US" sz="1000" b="1" dirty="0">
                          <a:solidFill>
                            <a:srgbClr val="4CAEA6"/>
                          </a:solidFill>
                        </a:rPr>
                        <a:t>63.3%</a:t>
                      </a:r>
                    </a:p>
                  </a:txBody>
                  <a:tcPr marL="68580" marR="68580" marT="34290" marB="34290"/>
                </a:tc>
                <a:tc>
                  <a:txBody>
                    <a:bodyPr/>
                    <a:lstStyle/>
                    <a:p>
                      <a:pPr algn="ctr"/>
                      <a:r>
                        <a:rPr lang="en-US" sz="1000" dirty="0"/>
                        <a:t>71.1%</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b="1" dirty="0">
                          <a:solidFill>
                            <a:srgbClr val="4CAEA6"/>
                          </a:solidFill>
                        </a:rPr>
                        <a:t>76.7%</a:t>
                      </a:r>
                    </a:p>
                  </a:txBody>
                  <a:tcPr marL="68580" marR="68580" marT="34290" marB="34290"/>
                </a:tc>
                <a:extLst>
                  <a:ext uri="{0D108BD9-81ED-4DB2-BD59-A6C34878D82A}">
                    <a16:rowId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0" dirty="0">
                          <a:solidFill>
                            <a:schemeClr val="tx1"/>
                          </a:solidFill>
                        </a:rPr>
                        <a:t>50.0%</a:t>
                      </a:r>
                    </a:p>
                  </a:txBody>
                  <a:tcPr marL="68580" marR="68580" marT="34290" marB="34290"/>
                </a:tc>
                <a:tc>
                  <a:txBody>
                    <a:bodyPr/>
                    <a:lstStyle/>
                    <a:p>
                      <a:pPr algn="ctr"/>
                      <a:r>
                        <a:rPr lang="en-US" sz="1000" b="1" dirty="0">
                          <a:solidFill>
                            <a:srgbClr val="4CAEA6"/>
                          </a:solidFill>
                        </a:rPr>
                        <a:t>51.7%</a:t>
                      </a:r>
                    </a:p>
                  </a:txBody>
                  <a:tcPr marL="68580" marR="68580" marT="34290" marB="34290"/>
                </a:tc>
                <a:tc>
                  <a:txBody>
                    <a:bodyPr/>
                    <a:lstStyle/>
                    <a:p>
                      <a:pPr algn="ctr"/>
                      <a:r>
                        <a:rPr lang="en-US" sz="1000" dirty="0"/>
                        <a:t>67.2%</a:t>
                      </a:r>
                    </a:p>
                  </a:txBody>
                  <a:tcPr marL="68580" marR="68580" marT="34290" marB="34290"/>
                </a:tc>
                <a:tc>
                  <a:txBody>
                    <a:bodyPr/>
                    <a:lstStyle/>
                    <a:p>
                      <a:pPr algn="ctr"/>
                      <a:r>
                        <a:rPr lang="en-US" sz="1000" dirty="0"/>
                        <a:t>62.5%</a:t>
                      </a:r>
                    </a:p>
                  </a:txBody>
                  <a:tcPr marL="68580" marR="68580" marT="34290" marB="34290"/>
                </a:tc>
                <a:tc>
                  <a:txBody>
                    <a:bodyPr/>
                    <a:lstStyle/>
                    <a:p>
                      <a:pPr algn="ctr"/>
                      <a:r>
                        <a:rPr lang="en-US" sz="1000" b="1" dirty="0">
                          <a:solidFill>
                            <a:srgbClr val="4CAEA6"/>
                          </a:solidFill>
                        </a:rPr>
                        <a:t>68.3%</a:t>
                      </a:r>
                    </a:p>
                  </a:txBody>
                  <a:tcPr marL="68580" marR="68580" marT="34290" marB="34290"/>
                </a:tc>
                <a:extLst>
                  <a:ext uri="{0D108BD9-81ED-4DB2-BD59-A6C34878D82A}">
                    <a16:rowId xmlns:a16="http://schemas.microsoft.com/office/drawing/2014/main" val="2082634176"/>
                  </a:ext>
                </a:extLst>
              </a:tr>
            </a:tbl>
          </a:graphicData>
        </a:graphic>
      </p:graphicFrame>
      <p:sp>
        <p:nvSpPr>
          <p:cNvPr id="8" name="TextBox 7">
            <a:extLst>
              <a:ext uri="{FF2B5EF4-FFF2-40B4-BE49-F238E27FC236}">
                <a16:creationId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6304131" y="3339052"/>
            <a:ext cx="149638" cy="3479429"/>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6132000" y="5165311"/>
            <a:ext cx="655662" cy="300082"/>
          </a:xfrm>
          <a:prstGeom prst="rect">
            <a:avLst/>
          </a:prstGeom>
          <a:noFill/>
        </p:spPr>
        <p:txBody>
          <a:bodyPr wrap="square" rtlCol="0">
            <a:spAutoFit/>
          </a:bodyPr>
          <a:lstStyle/>
          <a:p>
            <a:r>
              <a:rPr lang="en-US" sz="1350" b="1" dirty="0">
                <a:solidFill>
                  <a:srgbClr val="4CAEA6"/>
                </a:solidFill>
              </a:rPr>
              <a:t>X 2.5</a:t>
            </a:r>
            <a:endParaRPr lang="en-US" sz="1350" b="1" dirty="0">
              <a:solidFill>
                <a:schemeClr val="accent2"/>
              </a:solidFill>
            </a:endParaRPr>
          </a:p>
        </p:txBody>
      </p:sp>
      <p:sp>
        <p:nvSpPr>
          <p:cNvPr id="12" name="Rectangle 11">
            <a:extLst>
              <a:ext uri="{FF2B5EF4-FFF2-40B4-BE49-F238E27FC236}">
                <a16:creationId xmlns:a16="http://schemas.microsoft.com/office/drawing/2014/main" id="{72A97E8C-B202-A34D-8371-38478D39C6B8}"/>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3537255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D61AA-7B62-8A4D-B894-2400E9BE8627}"/>
              </a:ext>
            </a:extLst>
          </p:cNvPr>
          <p:cNvSpPr>
            <a:spLocks noGrp="1"/>
          </p:cNvSpPr>
          <p:nvPr>
            <p:ph type="title"/>
          </p:nvPr>
        </p:nvSpPr>
        <p:spPr>
          <a:xfrm>
            <a:off x="92990" y="1445724"/>
            <a:ext cx="3427061" cy="1468927"/>
          </a:xfrm>
        </p:spPr>
        <p:txBody>
          <a:bodyPr>
            <a:normAutofit/>
          </a:bodyPr>
          <a:lstStyle/>
          <a:p>
            <a:r>
              <a:rPr lang="en-US" dirty="0"/>
              <a:t>DSPN improves brain disease prediction by adding deep layers</a:t>
            </a:r>
          </a:p>
        </p:txBody>
      </p:sp>
      <p:pic>
        <p:nvPicPr>
          <p:cNvPr id="27" name="Content Placeholder 5">
            <a:extLst>
              <a:ext uri="{FF2B5EF4-FFF2-40B4-BE49-F238E27FC236}">
                <a16:creationId xmlns:a16="http://schemas.microsoft.com/office/drawing/2014/main" id="{88AB6C5A-FA4E-A647-B2A0-417655F5E0CF}"/>
              </a:ext>
            </a:extLst>
          </p:cNvPr>
          <p:cNvPicPr>
            <a:picLocks noGrp="1" noChangeAspect="1"/>
          </p:cNvPicPr>
          <p:nvPr>
            <p:ph idx="1"/>
          </p:nvPr>
        </p:nvPicPr>
        <p:blipFill rotWithShape="1">
          <a:blip r:embed="rId2"/>
          <a:srcRect t="4720" r="66007" b="61588"/>
          <a:stretch/>
        </p:blipFill>
        <p:spPr>
          <a:xfrm>
            <a:off x="3427061" y="1055333"/>
            <a:ext cx="2989236" cy="2452325"/>
          </a:xfrm>
        </p:spPr>
      </p:pic>
      <p:pic>
        <p:nvPicPr>
          <p:cNvPr id="9" name="Content Placeholder 5">
            <a:extLst>
              <a:ext uri="{FF2B5EF4-FFF2-40B4-BE49-F238E27FC236}">
                <a16:creationId xmlns:a16="http://schemas.microsoft.com/office/drawing/2014/main" id="{D7CFCC92-FA48-4949-9D37-9BF5C1302567}"/>
              </a:ext>
            </a:extLst>
          </p:cNvPr>
          <p:cNvPicPr>
            <a:picLocks noChangeAspect="1"/>
          </p:cNvPicPr>
          <p:nvPr/>
        </p:nvPicPr>
        <p:blipFill rotWithShape="1">
          <a:blip r:embed="rId2"/>
          <a:srcRect l="45779" t="4720" r="28372" b="61588"/>
          <a:stretch/>
        </p:blipFill>
        <p:spPr>
          <a:xfrm>
            <a:off x="6416298" y="1055333"/>
            <a:ext cx="2273090" cy="2452325"/>
          </a:xfrm>
          <a:prstGeom prst="rect">
            <a:avLst/>
          </a:prstGeom>
        </p:spPr>
      </p:pic>
      <p:graphicFrame>
        <p:nvGraphicFramePr>
          <p:cNvPr id="4" name="Table 3">
            <a:extLst>
              <a:ext uri="{FF2B5EF4-FFF2-40B4-BE49-F238E27FC236}">
                <a16:creationId xmlns:a16="http://schemas.microsoft.com/office/drawing/2014/main" id="{46C2A441-EB9A-074C-8AE2-58AC12E44E48}"/>
              </a:ext>
            </a:extLst>
          </p:cNvPr>
          <p:cNvGraphicFramePr>
            <a:graphicFrameLocks noGrp="1"/>
          </p:cNvGraphicFramePr>
          <p:nvPr>
            <p:extLst/>
          </p:nvPr>
        </p:nvGraphicFramePr>
        <p:xfrm>
          <a:off x="1255364" y="3700463"/>
          <a:ext cx="7423369" cy="1123950"/>
        </p:xfrm>
        <a:graphic>
          <a:graphicData uri="http://schemas.openxmlformats.org/drawingml/2006/table">
            <a:tbl>
              <a:tblPr firstRow="1" bandRow="1">
                <a:tableStyleId>{5940675A-B579-460E-94D1-54222C63F5DA}</a:tableStyleId>
              </a:tblPr>
              <a:tblGrid>
                <a:gridCol w="1727741">
                  <a:extLst>
                    <a:ext uri="{9D8B030D-6E8A-4147-A177-3AD203B41FA5}">
                      <a16:colId xmlns:a16="http://schemas.microsoft.com/office/drawing/2014/main" val="2777510393"/>
                    </a:ext>
                  </a:extLst>
                </a:gridCol>
                <a:gridCol w="1081007">
                  <a:extLst>
                    <a:ext uri="{9D8B030D-6E8A-4147-A177-3AD203B41FA5}">
                      <a16:colId xmlns:a16="http://schemas.microsoft.com/office/drawing/2014/main" val="4145853109"/>
                    </a:ext>
                  </a:extLst>
                </a:gridCol>
                <a:gridCol w="1394847">
                  <a:extLst>
                    <a:ext uri="{9D8B030D-6E8A-4147-A177-3AD203B41FA5}">
                      <a16:colId xmlns:a16="http://schemas.microsoft.com/office/drawing/2014/main" val="1956102920"/>
                    </a:ext>
                  </a:extLst>
                </a:gridCol>
                <a:gridCol w="919592">
                  <a:extLst>
                    <a:ext uri="{9D8B030D-6E8A-4147-A177-3AD203B41FA5}">
                      <a16:colId xmlns:a16="http://schemas.microsoft.com/office/drawing/2014/main" val="3519716840"/>
                    </a:ext>
                  </a:extLst>
                </a:gridCol>
                <a:gridCol w="1179533">
                  <a:extLst>
                    <a:ext uri="{9D8B030D-6E8A-4147-A177-3AD203B41FA5}">
                      <a16:colId xmlns:a16="http://schemas.microsoft.com/office/drawing/2014/main" val="1032585766"/>
                    </a:ext>
                  </a:extLst>
                </a:gridCol>
                <a:gridCol w="1120649">
                  <a:extLst>
                    <a:ext uri="{9D8B030D-6E8A-4147-A177-3AD203B41FA5}">
                      <a16:colId xmlns:a16="http://schemas.microsoft.com/office/drawing/2014/main" val="387073127"/>
                    </a:ext>
                  </a:extLst>
                </a:gridCol>
              </a:tblGrid>
              <a:tr h="278130">
                <a:tc>
                  <a:txBody>
                    <a:bodyPr/>
                    <a:lstStyle/>
                    <a:p>
                      <a:pPr algn="ctr"/>
                      <a:r>
                        <a:rPr lang="en-US" sz="1000" dirty="0"/>
                        <a:t>Method</a:t>
                      </a:r>
                    </a:p>
                  </a:txBody>
                  <a:tcPr marL="68580" marR="68580" marT="34290" marB="34290"/>
                </a:tc>
                <a:tc>
                  <a:txBody>
                    <a:bodyPr/>
                    <a:lstStyle/>
                    <a:p>
                      <a:pPr algn="ctr"/>
                      <a:r>
                        <a:rPr lang="en-US" sz="1000" dirty="0"/>
                        <a:t>LR-genotype</a:t>
                      </a:r>
                    </a:p>
                  </a:txBody>
                  <a:tcPr marL="68580" marR="68580" marT="34290" marB="34290"/>
                </a:tc>
                <a:tc>
                  <a:txBody>
                    <a:bodyPr/>
                    <a:lstStyle/>
                    <a:p>
                      <a:pPr algn="ctr"/>
                      <a:r>
                        <a:rPr lang="en-US" sz="1000" dirty="0"/>
                        <a:t>LR-transcriptome</a:t>
                      </a:r>
                    </a:p>
                  </a:txBody>
                  <a:tcPr marL="68580" marR="68580" marT="34290" marB="34290"/>
                </a:tc>
                <a:tc>
                  <a:txBody>
                    <a:bodyPr/>
                    <a:lstStyle/>
                    <a:p>
                      <a:pPr algn="ctr"/>
                      <a:r>
                        <a:rPr lang="en-US" sz="1000" dirty="0" err="1"/>
                        <a:t>cRBM</a:t>
                      </a:r>
                      <a:endParaRPr lang="en-US" sz="1000" dirty="0"/>
                    </a:p>
                  </a:txBody>
                  <a:tcPr marL="68580" marR="68580" marT="34290" marB="34290"/>
                </a:tc>
                <a:tc>
                  <a:txBody>
                    <a:bodyPr/>
                    <a:lstStyle/>
                    <a:p>
                      <a:pPr algn="ctr"/>
                      <a:r>
                        <a:rPr lang="en-US" sz="1000" dirty="0"/>
                        <a:t>DSPN-imputation</a:t>
                      </a:r>
                    </a:p>
                  </a:txBody>
                  <a:tcPr marL="68580" marR="68580" marT="34290" marB="34290"/>
                </a:tc>
                <a:tc>
                  <a:txBody>
                    <a:bodyPr/>
                    <a:lstStyle/>
                    <a:p>
                      <a:pPr algn="ctr"/>
                      <a:r>
                        <a:rPr lang="en-US" sz="1000" dirty="0"/>
                        <a:t>DSPN-full</a:t>
                      </a:r>
                    </a:p>
                  </a:txBody>
                  <a:tcPr marL="68580" marR="68580" marT="34290" marB="34290"/>
                </a:tc>
                <a:extLst>
                  <a:ext uri="{0D108BD9-81ED-4DB2-BD59-A6C34878D82A}">
                    <a16:rowId xmlns:a16="http://schemas.microsoft.com/office/drawing/2014/main" val="3787869105"/>
                  </a:ext>
                </a:extLst>
              </a:tr>
              <a:tr h="278130">
                <a:tc>
                  <a:txBody>
                    <a:bodyPr/>
                    <a:lstStyle/>
                    <a:p>
                      <a:pPr algn="ctr"/>
                      <a:r>
                        <a:rPr lang="en-US" sz="1000" dirty="0"/>
                        <a:t>Schizophrenia</a:t>
                      </a:r>
                    </a:p>
                  </a:txBody>
                  <a:tcPr marL="68580" marR="68580" marT="34290" marB="34290"/>
                </a:tc>
                <a:tc>
                  <a:txBody>
                    <a:bodyPr/>
                    <a:lstStyle/>
                    <a:p>
                      <a:pPr algn="ctr"/>
                      <a:r>
                        <a:rPr lang="en-US" sz="1400" b="1" dirty="0">
                          <a:solidFill>
                            <a:srgbClr val="7030A0"/>
                          </a:solidFill>
                        </a:rPr>
                        <a:t>54.6%</a:t>
                      </a:r>
                    </a:p>
                  </a:txBody>
                  <a:tcPr marL="68580" marR="68580" marT="34290" marB="34290"/>
                </a:tc>
                <a:tc>
                  <a:txBody>
                    <a:bodyPr/>
                    <a:lstStyle/>
                    <a:p>
                      <a:pPr algn="ctr"/>
                      <a:r>
                        <a:rPr lang="en-US" sz="1000" b="0" dirty="0">
                          <a:solidFill>
                            <a:schemeClr val="tx1"/>
                          </a:solidFill>
                        </a:rPr>
                        <a:t>63.0%</a:t>
                      </a:r>
                    </a:p>
                  </a:txBody>
                  <a:tcPr marL="68580" marR="68580" marT="34290" marB="34290"/>
                </a:tc>
                <a:tc>
                  <a:txBody>
                    <a:bodyPr/>
                    <a:lstStyle/>
                    <a:p>
                      <a:pPr algn="ctr"/>
                      <a:r>
                        <a:rPr lang="en-US" sz="1000" b="0" dirty="0">
                          <a:solidFill>
                            <a:schemeClr val="tx1"/>
                          </a:solidFill>
                        </a:rPr>
                        <a:t>70.0%</a:t>
                      </a:r>
                    </a:p>
                  </a:txBody>
                  <a:tcPr marL="68580" marR="68580" marT="34290" marB="34290"/>
                </a:tc>
                <a:tc>
                  <a:txBody>
                    <a:bodyPr/>
                    <a:lstStyle/>
                    <a:p>
                      <a:pPr algn="ctr"/>
                      <a:r>
                        <a:rPr lang="en-US" sz="1000" b="1" dirty="0">
                          <a:solidFill>
                            <a:srgbClr val="7030A0"/>
                          </a:solidFill>
                        </a:rPr>
                        <a:t>59.0%</a:t>
                      </a:r>
                    </a:p>
                  </a:txBody>
                  <a:tcPr marL="68580" marR="68580" marT="34290" marB="34290"/>
                </a:tc>
                <a:tc>
                  <a:txBody>
                    <a:bodyPr/>
                    <a:lstStyle/>
                    <a:p>
                      <a:pPr algn="ctr"/>
                      <a:r>
                        <a:rPr lang="en-US" sz="1000" b="0" dirty="0">
                          <a:solidFill>
                            <a:schemeClr val="tx1"/>
                          </a:solidFill>
                        </a:rPr>
                        <a:t>73.6%</a:t>
                      </a:r>
                    </a:p>
                  </a:txBody>
                  <a:tcPr marL="68580" marR="68580" marT="34290" marB="34290"/>
                </a:tc>
                <a:extLst>
                  <a:ext uri="{0D108BD9-81ED-4DB2-BD59-A6C34878D82A}">
                    <a16:rowId xmlns:a16="http://schemas.microsoft.com/office/drawing/2014/main" val="2568619061"/>
                  </a:ext>
                </a:extLst>
              </a:tr>
              <a:tr h="278130">
                <a:tc>
                  <a:txBody>
                    <a:bodyPr/>
                    <a:lstStyle/>
                    <a:p>
                      <a:pPr algn="ctr"/>
                      <a:r>
                        <a:rPr lang="en-US" sz="1000" dirty="0"/>
                        <a:t>Bipolar Disorder </a:t>
                      </a:r>
                    </a:p>
                  </a:txBody>
                  <a:tcPr marL="68580" marR="68580" marT="34290" marB="34290"/>
                </a:tc>
                <a:tc>
                  <a:txBody>
                    <a:bodyPr/>
                    <a:lstStyle/>
                    <a:p>
                      <a:pPr algn="ctr"/>
                      <a:r>
                        <a:rPr lang="en-US" sz="1400" b="1" dirty="0">
                          <a:solidFill>
                            <a:srgbClr val="7030A0"/>
                          </a:solidFill>
                        </a:rPr>
                        <a:t>56.7%</a:t>
                      </a:r>
                    </a:p>
                  </a:txBody>
                  <a:tcPr marL="68580" marR="68580" marT="34290" marB="34290"/>
                </a:tc>
                <a:tc>
                  <a:txBody>
                    <a:bodyPr/>
                    <a:lstStyle/>
                    <a:p>
                      <a:pPr algn="ctr"/>
                      <a:r>
                        <a:rPr lang="en-US" sz="1000" b="0" dirty="0">
                          <a:solidFill>
                            <a:schemeClr val="tx1"/>
                          </a:solidFill>
                        </a:rPr>
                        <a:t>63.3%</a:t>
                      </a:r>
                    </a:p>
                  </a:txBody>
                  <a:tcPr marL="68580" marR="68580" marT="34290" marB="34290"/>
                </a:tc>
                <a:tc>
                  <a:txBody>
                    <a:bodyPr/>
                    <a:lstStyle/>
                    <a:p>
                      <a:pPr algn="ctr"/>
                      <a:r>
                        <a:rPr lang="en-US" sz="1000" b="0" dirty="0">
                          <a:solidFill>
                            <a:schemeClr val="tx1"/>
                          </a:solidFill>
                        </a:rPr>
                        <a:t>71.1%</a:t>
                      </a:r>
                    </a:p>
                  </a:txBody>
                  <a:tcPr marL="68580" marR="68580" marT="34290" marB="34290"/>
                </a:tc>
                <a:tc>
                  <a:txBody>
                    <a:bodyPr/>
                    <a:lstStyle/>
                    <a:p>
                      <a:pPr algn="ctr"/>
                      <a:r>
                        <a:rPr lang="en-US" sz="1000" b="1" dirty="0">
                          <a:solidFill>
                            <a:srgbClr val="7030A0"/>
                          </a:solidFill>
                        </a:rPr>
                        <a:t>67.2%</a:t>
                      </a:r>
                    </a:p>
                  </a:txBody>
                  <a:tcPr marL="68580" marR="68580" marT="34290" marB="34290"/>
                </a:tc>
                <a:tc>
                  <a:txBody>
                    <a:bodyPr/>
                    <a:lstStyle/>
                    <a:p>
                      <a:pPr algn="ctr"/>
                      <a:r>
                        <a:rPr lang="en-US" sz="1000" b="0" dirty="0">
                          <a:solidFill>
                            <a:schemeClr val="tx1"/>
                          </a:solidFill>
                        </a:rPr>
                        <a:t>76.7%</a:t>
                      </a:r>
                    </a:p>
                  </a:txBody>
                  <a:tcPr marL="68580" marR="68580" marT="34290" marB="34290"/>
                </a:tc>
                <a:extLst>
                  <a:ext uri="{0D108BD9-81ED-4DB2-BD59-A6C34878D82A}">
                    <a16:rowId xmlns:a16="http://schemas.microsoft.com/office/drawing/2014/main" val="2538405221"/>
                  </a:ext>
                </a:extLst>
              </a:tr>
              <a:tr h="278130">
                <a:tc>
                  <a:txBody>
                    <a:bodyPr/>
                    <a:lstStyle/>
                    <a:p>
                      <a:pPr algn="ctr"/>
                      <a:r>
                        <a:rPr lang="en-US" sz="1000" dirty="0"/>
                        <a:t>Autism Spectrum Disorder </a:t>
                      </a:r>
                    </a:p>
                  </a:txBody>
                  <a:tcPr marL="68580" marR="68580" marT="34290" marB="34290"/>
                </a:tc>
                <a:tc>
                  <a:txBody>
                    <a:bodyPr/>
                    <a:lstStyle/>
                    <a:p>
                      <a:pPr algn="ctr"/>
                      <a:r>
                        <a:rPr lang="en-US" sz="1400" b="1" dirty="0">
                          <a:solidFill>
                            <a:srgbClr val="7030A0"/>
                          </a:solidFill>
                        </a:rPr>
                        <a:t>50.0%</a:t>
                      </a:r>
                    </a:p>
                  </a:txBody>
                  <a:tcPr marL="68580" marR="68580" marT="34290" marB="34290"/>
                </a:tc>
                <a:tc>
                  <a:txBody>
                    <a:bodyPr/>
                    <a:lstStyle/>
                    <a:p>
                      <a:pPr algn="ctr"/>
                      <a:r>
                        <a:rPr lang="en-US" sz="1000" b="0" dirty="0">
                          <a:solidFill>
                            <a:schemeClr val="tx1"/>
                          </a:solidFill>
                        </a:rPr>
                        <a:t>51.7%</a:t>
                      </a:r>
                    </a:p>
                  </a:txBody>
                  <a:tcPr marL="68580" marR="68580" marT="34290" marB="34290"/>
                </a:tc>
                <a:tc>
                  <a:txBody>
                    <a:bodyPr/>
                    <a:lstStyle/>
                    <a:p>
                      <a:pPr algn="ctr"/>
                      <a:r>
                        <a:rPr lang="en-US" sz="1000" b="0" dirty="0">
                          <a:solidFill>
                            <a:schemeClr val="tx1"/>
                          </a:solidFill>
                        </a:rPr>
                        <a:t>67.2%</a:t>
                      </a:r>
                    </a:p>
                  </a:txBody>
                  <a:tcPr marL="68580" marR="68580" marT="34290" marB="34290"/>
                </a:tc>
                <a:tc>
                  <a:txBody>
                    <a:bodyPr/>
                    <a:lstStyle/>
                    <a:p>
                      <a:pPr algn="ctr"/>
                      <a:r>
                        <a:rPr lang="en-US" sz="1000" b="1" dirty="0">
                          <a:solidFill>
                            <a:srgbClr val="7030A0"/>
                          </a:solidFill>
                        </a:rPr>
                        <a:t>62.5%</a:t>
                      </a:r>
                    </a:p>
                  </a:txBody>
                  <a:tcPr marL="68580" marR="68580" marT="34290" marB="34290"/>
                </a:tc>
                <a:tc>
                  <a:txBody>
                    <a:bodyPr/>
                    <a:lstStyle/>
                    <a:p>
                      <a:pPr algn="ctr"/>
                      <a:r>
                        <a:rPr lang="en-US" sz="1000" b="0" dirty="0">
                          <a:solidFill>
                            <a:schemeClr val="tx1"/>
                          </a:solidFill>
                        </a:rPr>
                        <a:t>68.3%</a:t>
                      </a:r>
                    </a:p>
                  </a:txBody>
                  <a:tcPr marL="68580" marR="68580" marT="34290" marB="34290"/>
                </a:tc>
                <a:extLst>
                  <a:ext uri="{0D108BD9-81ED-4DB2-BD59-A6C34878D82A}">
                    <a16:rowId xmlns:a16="http://schemas.microsoft.com/office/drawing/2014/main" val="2082634176"/>
                  </a:ext>
                </a:extLst>
              </a:tr>
            </a:tbl>
          </a:graphicData>
        </a:graphic>
      </p:graphicFrame>
      <p:sp>
        <p:nvSpPr>
          <p:cNvPr id="8" name="TextBox 7">
            <a:extLst>
              <a:ext uri="{FF2B5EF4-FFF2-40B4-BE49-F238E27FC236}">
                <a16:creationId xmlns:a16="http://schemas.microsoft.com/office/drawing/2014/main" id="{32BA1F88-46E1-6746-9103-93408FF3F613}"/>
              </a:ext>
            </a:extLst>
          </p:cNvPr>
          <p:cNvSpPr txBox="1"/>
          <p:nvPr/>
        </p:nvSpPr>
        <p:spPr>
          <a:xfrm>
            <a:off x="4787186" y="5378206"/>
            <a:ext cx="4277133" cy="300082"/>
          </a:xfrm>
          <a:prstGeom prst="rect">
            <a:avLst/>
          </a:prstGeom>
          <a:noFill/>
        </p:spPr>
        <p:txBody>
          <a:bodyPr wrap="none" rtlCol="0">
            <a:spAutoFit/>
          </a:bodyPr>
          <a:lstStyle/>
          <a:p>
            <a:r>
              <a:rPr lang="en-US" sz="1350" b="0" dirty="0"/>
              <a:t>Accuracy = chance to correctly predict disease/health</a:t>
            </a:r>
          </a:p>
        </p:txBody>
      </p:sp>
      <p:sp>
        <p:nvSpPr>
          <p:cNvPr id="10" name="Left Brace 9"/>
          <p:cNvSpPr/>
          <p:nvPr/>
        </p:nvSpPr>
        <p:spPr>
          <a:xfrm rot="16200000">
            <a:off x="5170203" y="3364933"/>
            <a:ext cx="138500" cy="3438802"/>
          </a:xfrm>
          <a:prstGeom prst="lef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11" name="TextBox 10"/>
          <p:cNvSpPr txBox="1"/>
          <p:nvPr/>
        </p:nvSpPr>
        <p:spPr>
          <a:xfrm>
            <a:off x="5042793" y="5180431"/>
            <a:ext cx="639550" cy="300082"/>
          </a:xfrm>
          <a:prstGeom prst="rect">
            <a:avLst/>
          </a:prstGeom>
          <a:noFill/>
        </p:spPr>
        <p:txBody>
          <a:bodyPr wrap="square" rtlCol="0">
            <a:spAutoFit/>
          </a:bodyPr>
          <a:lstStyle/>
          <a:p>
            <a:r>
              <a:rPr lang="en-US" sz="1350" b="1" dirty="0">
                <a:solidFill>
                  <a:srgbClr val="7030A0"/>
                </a:solidFill>
              </a:rPr>
              <a:t>X 3.1</a:t>
            </a:r>
          </a:p>
        </p:txBody>
      </p:sp>
      <p:sp>
        <p:nvSpPr>
          <p:cNvPr id="12" name="Rectangle 11">
            <a:extLst>
              <a:ext uri="{FF2B5EF4-FFF2-40B4-BE49-F238E27FC236}">
                <a16:creationId xmlns:a16="http://schemas.microsoft.com/office/drawing/2014/main" id="{93FE3C0C-F1DB-B244-9743-F666925D79A6}"/>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24165411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nvGrpSpPr>
          <p:cNvPr id="6" name="Group 5"/>
          <p:cNvGrpSpPr/>
          <p:nvPr/>
        </p:nvGrpSpPr>
        <p:grpSpPr>
          <a:xfrm>
            <a:off x="2299055" y="1053760"/>
            <a:ext cx="3550737" cy="3815669"/>
            <a:chOff x="2299055" y="1053760"/>
            <a:chExt cx="3550737" cy="3815669"/>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15669"/>
            </a:xfrm>
            <a:prstGeom prst="rect">
              <a:avLst/>
            </a:prstGeom>
          </p:spPr>
        </p:pic>
        <p:pic>
          <p:nvPicPr>
            <p:cNvPr id="10" name="Picture 9"/>
            <p:cNvPicPr>
              <a:picLocks/>
            </p:cNvPicPr>
            <p:nvPr/>
          </p:nvPicPr>
          <p:blipFill>
            <a:blip r:embed="rId4">
              <a:extLst>
                <a:ext uri="{28A0092B-C50C-407E-A947-70E740481C1C}">
                  <a14:useLocalDpi xmlns:a14="http://schemas.microsoft.com/office/drawing/2010/main" val="0"/>
                </a:ext>
              </a:extLst>
            </a:blip>
            <a:stretch>
              <a:fillRect/>
            </a:stretch>
          </p:blipFill>
          <p:spPr>
            <a:xfrm>
              <a:off x="2458053" y="2232345"/>
              <a:ext cx="3232742" cy="932688"/>
            </a:xfrm>
            <a:prstGeom prst="rect">
              <a:avLst/>
            </a:prstGeom>
          </p:spPr>
        </p:pic>
      </p:grpSp>
      <p:sp>
        <p:nvSpPr>
          <p:cNvPr id="12" name="Rectangle 11"/>
          <p:cNvSpPr/>
          <p:nvPr/>
        </p:nvSpPr>
        <p:spPr bwMode="auto">
          <a:xfrm>
            <a:off x="5929825" y="1581374"/>
            <a:ext cx="1804923" cy="270017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153176616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87" y="1049897"/>
            <a:ext cx="3547506" cy="3812438"/>
          </a:xfrm>
          <a:prstGeom prst="rect">
            <a:avLst/>
          </a:prstGeom>
        </p:spPr>
      </p:pic>
      <p:sp>
        <p:nvSpPr>
          <p:cNvPr id="17" name="Rectangle 16"/>
          <p:cNvSpPr/>
          <p:nvPr/>
        </p:nvSpPr>
        <p:spPr bwMode="auto">
          <a:xfrm>
            <a:off x="5929825" y="2861534"/>
            <a:ext cx="1804923" cy="142001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Tree>
    <p:extLst>
      <p:ext uri="{BB962C8B-B14F-4D97-AF65-F5344CB8AC3E}">
        <p14:creationId xmlns:p14="http://schemas.microsoft.com/office/powerpoint/2010/main" val="28820798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59588"/>
            <a:ext cx="7886700" cy="994172"/>
          </a:xfrm>
        </p:spPr>
        <p:txBody>
          <a:bodyPr>
            <a:normAutofit/>
          </a:bodyPr>
          <a:lstStyle/>
          <a:p>
            <a:r>
              <a:rPr lang="en-US" dirty="0"/>
              <a:t>Multilevel Network Interpretation</a:t>
            </a:r>
          </a:p>
        </p:txBody>
      </p:sp>
      <p:sp>
        <p:nvSpPr>
          <p:cNvPr id="22" name="Rectangle 21">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961" y="1053760"/>
            <a:ext cx="5716164" cy="3885707"/>
          </a:xfrm>
          <a:prstGeom prst="rect">
            <a:avLst/>
          </a:prstGeom>
        </p:spPr>
      </p:pic>
      <p:sp>
        <p:nvSpPr>
          <p:cNvPr id="24" name="Content Placeholder 2"/>
          <p:cNvSpPr>
            <a:spLocks noGrp="1"/>
          </p:cNvSpPr>
          <p:nvPr>
            <p:ph sz="half" idx="1"/>
          </p:nvPr>
        </p:nvSpPr>
        <p:spPr>
          <a:xfrm>
            <a:off x="685799" y="5121065"/>
            <a:ext cx="8028543" cy="1522106"/>
          </a:xfrm>
        </p:spPr>
        <p:txBody>
          <a:bodyPr/>
          <a:lstStyle/>
          <a:p>
            <a:r>
              <a:rPr lang="en-US" sz="2000" dirty="0"/>
              <a:t>Start with a fully connected trained network</a:t>
            </a:r>
          </a:p>
          <a:p>
            <a:r>
              <a:rPr lang="en-US" sz="2000" dirty="0" err="1"/>
              <a:t>Sparsify</a:t>
            </a:r>
            <a:r>
              <a:rPr lang="en-US" sz="2000" dirty="0"/>
              <a:t> network using edges with largest absolute weights (+/-)</a:t>
            </a:r>
          </a:p>
          <a:p>
            <a:r>
              <a:rPr lang="en-US" sz="2000" dirty="0"/>
              <a:t>Extract ‘best positive paths’ to each prioritized module                 (e.g. a-a</a:t>
            </a:r>
            <a:r>
              <a:rPr lang="en-US" sz="2000" baseline="-25000" dirty="0"/>
              <a:t>1</a:t>
            </a:r>
            <a:r>
              <a:rPr lang="en-US" sz="2000" dirty="0"/>
              <a:t>-a</a:t>
            </a:r>
            <a:r>
              <a:rPr lang="en-US" sz="2000" baseline="-25000" dirty="0"/>
              <a:t>2</a:t>
            </a:r>
            <a:r>
              <a:rPr lang="en-US" sz="2000" dirty="0"/>
              <a:t>-</a:t>
            </a:r>
            <a:r>
              <a:rPr lang="en-US" sz="1800" dirty="0"/>
              <a:t>SCZ</a:t>
            </a:r>
            <a:r>
              <a:rPr lang="en-US" sz="2000" dirty="0"/>
              <a:t>) by summing weights and multiplying signs</a:t>
            </a:r>
          </a:p>
          <a:p>
            <a:endParaRPr lang="en-US" sz="2000" dirty="0"/>
          </a:p>
          <a:p>
            <a:pPr lvl="1"/>
            <a:endParaRPr lang="en-US" sz="1600" dirty="0"/>
          </a:p>
          <a:p>
            <a:endParaRPr lang="en-US" sz="2000" dirty="0"/>
          </a:p>
          <a:p>
            <a:endParaRPr lang="en-US" sz="2000" dirty="0"/>
          </a:p>
          <a:p>
            <a:endParaRPr lang="en-US" sz="2000" dirty="0"/>
          </a:p>
          <a:p>
            <a:pPr lvl="1"/>
            <a:endParaRPr lang="en-US" sz="1800" dirty="0"/>
          </a:p>
        </p:txBody>
      </p:sp>
      <p:sp>
        <p:nvSpPr>
          <p:cNvPr id="4" name="Oval 3"/>
          <p:cNvSpPr/>
          <p:nvPr/>
        </p:nvSpPr>
        <p:spPr bwMode="auto">
          <a:xfrm>
            <a:off x="2313541" y="4461831"/>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6" name="Oval 25"/>
          <p:cNvSpPr/>
          <p:nvPr/>
        </p:nvSpPr>
        <p:spPr bwMode="auto">
          <a:xfrm>
            <a:off x="2752380" y="4459994"/>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7" name="Oval 26"/>
          <p:cNvSpPr/>
          <p:nvPr/>
        </p:nvSpPr>
        <p:spPr bwMode="auto">
          <a:xfrm>
            <a:off x="3653924" y="445815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8" name="Oval 27"/>
          <p:cNvSpPr/>
          <p:nvPr/>
        </p:nvSpPr>
        <p:spPr bwMode="auto">
          <a:xfrm>
            <a:off x="5447837" y="4467337"/>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9" name="Oval 28"/>
          <p:cNvSpPr/>
          <p:nvPr/>
        </p:nvSpPr>
        <p:spPr bwMode="auto">
          <a:xfrm>
            <a:off x="4542617" y="445448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30" name="Oval 29"/>
          <p:cNvSpPr/>
          <p:nvPr/>
        </p:nvSpPr>
        <p:spPr bwMode="auto">
          <a:xfrm>
            <a:off x="3659432" y="1918763"/>
            <a:ext cx="356616" cy="356616"/>
          </a:xfrm>
          <a:prstGeom prst="ellipse">
            <a:avLst/>
          </a:prstGeom>
          <a:noFill/>
          <a:ln w="19050" cap="flat" cmpd="sng" algn="ctr">
            <a:solidFill>
              <a:srgbClr val="7030A0"/>
            </a:solidFill>
            <a:prstDash val="sysDash"/>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5" name="TextBox 4"/>
          <p:cNvSpPr txBox="1"/>
          <p:nvPr/>
        </p:nvSpPr>
        <p:spPr>
          <a:xfrm>
            <a:off x="6238293" y="4477802"/>
            <a:ext cx="1905001" cy="461665"/>
          </a:xfrm>
          <a:prstGeom prst="rect">
            <a:avLst/>
          </a:prstGeom>
          <a:noFill/>
          <a:ln>
            <a:solidFill>
              <a:schemeClr val="tx1"/>
            </a:solidFill>
          </a:ln>
        </p:spPr>
        <p:txBody>
          <a:bodyPr wrap="square" rtlCol="0">
            <a:spAutoFit/>
          </a:bodyPr>
          <a:lstStyle/>
          <a:p>
            <a:r>
              <a:rPr lang="en-US" dirty="0"/>
              <a:t>Actual network size:</a:t>
            </a:r>
          </a:p>
          <a:p>
            <a:r>
              <a:rPr lang="en-US" dirty="0"/>
              <a:t>5024/400/100/1 nodes</a:t>
            </a:r>
          </a:p>
        </p:txBody>
      </p:sp>
      <p:sp>
        <p:nvSpPr>
          <p:cNvPr id="3" name="Rectangle 2"/>
          <p:cNvSpPr/>
          <p:nvPr/>
        </p:nvSpPr>
        <p:spPr bwMode="auto">
          <a:xfrm>
            <a:off x="2121618" y="954001"/>
            <a:ext cx="3808207" cy="4014309"/>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055" y="1053760"/>
            <a:ext cx="3550737" cy="3841516"/>
          </a:xfrm>
          <a:prstGeom prst="rect">
            <a:avLst/>
          </a:prstGeom>
        </p:spPr>
      </p:pic>
    </p:spTree>
    <p:extLst>
      <p:ext uri="{BB962C8B-B14F-4D97-AF65-F5344CB8AC3E}">
        <p14:creationId xmlns:p14="http://schemas.microsoft.com/office/powerpoint/2010/main" val="33701005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635693" y="103656"/>
            <a:ext cx="7886700" cy="994172"/>
          </a:xfrm>
        </p:spPr>
        <p:txBody>
          <a:bodyPr>
            <a:normAutofit/>
          </a:bodyPr>
          <a:lstStyle/>
          <a:p>
            <a:r>
              <a:rPr lang="en-US" dirty="0"/>
              <a:t>DSPN discovers enriched pathways </a:t>
            </a:r>
            <a:br>
              <a:rPr lang="en-US" dirty="0"/>
            </a:br>
            <a:r>
              <a:rPr lang="en-US" dirty="0"/>
              <a:t>and linkages to genetic variation</a:t>
            </a:r>
          </a:p>
        </p:txBody>
      </p:sp>
      <p:grpSp>
        <p:nvGrpSpPr>
          <p:cNvPr id="3" name="Group 2"/>
          <p:cNvGrpSpPr/>
          <p:nvPr/>
        </p:nvGrpSpPr>
        <p:grpSpPr>
          <a:xfrm>
            <a:off x="228087" y="1914011"/>
            <a:ext cx="3365055" cy="4277470"/>
            <a:chOff x="586788" y="2017759"/>
            <a:chExt cx="3083512" cy="3948096"/>
          </a:xfrm>
        </p:grpSpPr>
        <p:pic>
          <p:nvPicPr>
            <p:cNvPr id="8" name="Picture 7">
              <a:extLst>
                <a:ext uri="{FF2B5EF4-FFF2-40B4-BE49-F238E27FC236}">
                  <a16:creationId xmlns:a16="http://schemas.microsoft.com/office/drawing/2014/main" id="{D0B2141B-FA5A-F541-96FC-A04C19C60BBF}"/>
                </a:ext>
              </a:extLst>
            </p:cNvPr>
            <p:cNvPicPr>
              <a:picLocks noChangeAspect="1"/>
            </p:cNvPicPr>
            <p:nvPr/>
          </p:nvPicPr>
          <p:blipFill rotWithShape="1">
            <a:blip r:embed="rId2">
              <a:extLst>
                <a:ext uri="{28A0092B-C50C-407E-A947-70E740481C1C}">
                  <a14:useLocalDpi xmlns:a14="http://schemas.microsoft.com/office/drawing/2010/main" val="0"/>
                </a:ext>
              </a:extLst>
            </a:blip>
            <a:srcRect l="1180" r="50979"/>
            <a:stretch/>
          </p:blipFill>
          <p:spPr>
            <a:xfrm>
              <a:off x="635693" y="2017759"/>
              <a:ext cx="3034607" cy="3948096"/>
            </a:xfrm>
            <a:prstGeom prst="rect">
              <a:avLst/>
            </a:prstGeom>
          </p:spPr>
        </p:pic>
        <p:sp>
          <p:nvSpPr>
            <p:cNvPr id="6" name="Rectangle 5">
              <a:extLst>
                <a:ext uri="{FF2B5EF4-FFF2-40B4-BE49-F238E27FC236}">
                  <a16:creationId xmlns:a16="http://schemas.microsoft.com/office/drawing/2014/main" id="{F9CE81A9-7F7E-FA44-8E53-FA851DAD3963}"/>
                </a:ext>
              </a:extLst>
            </p:cNvPr>
            <p:cNvSpPr/>
            <p:nvPr/>
          </p:nvSpPr>
          <p:spPr>
            <a:xfrm>
              <a:off x="586788" y="2627861"/>
              <a:ext cx="274815" cy="327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10" name="Rectangle 9">
            <a:extLst>
              <a:ext uri="{FF2B5EF4-FFF2-40B4-BE49-F238E27FC236}">
                <a16:creationId xmlns:a16="http://schemas.microsoft.com/office/drawing/2014/main" id="{7094E792-558C-4C49-A8F6-9B306BF01B1D}"/>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pic>
        <p:nvPicPr>
          <p:cNvPr id="5" name="Picture 4"/>
          <p:cNvPicPr>
            <a:picLocks noChangeAspect="1"/>
          </p:cNvPicPr>
          <p:nvPr/>
        </p:nvPicPr>
        <p:blipFill>
          <a:blip r:embed="rId3"/>
          <a:stretch>
            <a:fillRect/>
          </a:stretch>
        </p:blipFill>
        <p:spPr>
          <a:xfrm>
            <a:off x="4051301" y="1230962"/>
            <a:ext cx="4464892" cy="2606875"/>
          </a:xfrm>
          <a:prstGeom prst="rect">
            <a:avLst/>
          </a:prstGeom>
        </p:spPr>
      </p:pic>
      <p:pic>
        <p:nvPicPr>
          <p:cNvPr id="12" name="Picture 11"/>
          <p:cNvPicPr>
            <a:picLocks noChangeAspect="1"/>
          </p:cNvPicPr>
          <p:nvPr/>
        </p:nvPicPr>
        <p:blipFill>
          <a:blip r:embed="rId4"/>
          <a:stretch>
            <a:fillRect/>
          </a:stretch>
        </p:blipFill>
        <p:spPr>
          <a:xfrm>
            <a:off x="4051301" y="3837837"/>
            <a:ext cx="2206279" cy="2585703"/>
          </a:xfrm>
          <a:prstGeom prst="rect">
            <a:avLst/>
          </a:prstGeom>
        </p:spPr>
      </p:pic>
      <p:pic>
        <p:nvPicPr>
          <p:cNvPr id="13" name="Picture 12"/>
          <p:cNvPicPr>
            <a:picLocks noChangeAspect="1"/>
          </p:cNvPicPr>
          <p:nvPr/>
        </p:nvPicPr>
        <p:blipFill>
          <a:blip r:embed="rId5"/>
          <a:stretch>
            <a:fillRect/>
          </a:stretch>
        </p:blipFill>
        <p:spPr>
          <a:xfrm>
            <a:off x="6306485" y="3837837"/>
            <a:ext cx="2192226" cy="2585703"/>
          </a:xfrm>
          <a:prstGeom prst="rect">
            <a:avLst/>
          </a:prstGeom>
        </p:spPr>
      </p:pic>
      <p:sp>
        <p:nvSpPr>
          <p:cNvPr id="14" name="TextBox 13"/>
          <p:cNvSpPr txBox="1"/>
          <p:nvPr/>
        </p:nvSpPr>
        <p:spPr>
          <a:xfrm>
            <a:off x="909493" y="1230962"/>
            <a:ext cx="2091889" cy="461665"/>
          </a:xfrm>
          <a:prstGeom prst="rect">
            <a:avLst/>
          </a:prstGeom>
          <a:noFill/>
          <a:ln>
            <a:noFill/>
          </a:ln>
        </p:spPr>
        <p:txBody>
          <a:bodyPr wrap="square" rtlCol="0">
            <a:spAutoFit/>
          </a:bodyPr>
          <a:lstStyle/>
          <a:p>
            <a:pPr algn="ctr"/>
            <a:r>
              <a:rPr lang="en-US" dirty="0"/>
              <a:t>Cross-disorder </a:t>
            </a:r>
            <a:r>
              <a:rPr lang="en-US"/>
              <a:t>MOD/HOG enrichment ranking</a:t>
            </a:r>
            <a:endParaRPr lang="en-US" dirty="0"/>
          </a:p>
        </p:txBody>
      </p:sp>
      <p:sp>
        <p:nvSpPr>
          <p:cNvPr id="16" name="Rectangle 15"/>
          <p:cNvSpPr/>
          <p:nvPr/>
        </p:nvSpPr>
        <p:spPr bwMode="auto">
          <a:xfrm>
            <a:off x="6350775" y="1286700"/>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7" name="Rectangle 16"/>
          <p:cNvSpPr/>
          <p:nvPr/>
        </p:nvSpPr>
        <p:spPr bwMode="auto">
          <a:xfrm>
            <a:off x="4113428" y="1289988"/>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8" name="Rectangle 17"/>
          <p:cNvSpPr/>
          <p:nvPr/>
        </p:nvSpPr>
        <p:spPr bwMode="auto">
          <a:xfrm>
            <a:off x="4120471" y="3905419"/>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19" name="Rectangle 18"/>
          <p:cNvSpPr/>
          <p:nvPr/>
        </p:nvSpPr>
        <p:spPr bwMode="auto">
          <a:xfrm>
            <a:off x="6357818" y="3894402"/>
            <a:ext cx="432564" cy="182880"/>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0" name="TextBox 19"/>
          <p:cNvSpPr txBox="1"/>
          <p:nvPr/>
        </p:nvSpPr>
        <p:spPr>
          <a:xfrm>
            <a:off x="3985664" y="1239640"/>
            <a:ext cx="708918" cy="276999"/>
          </a:xfrm>
          <a:prstGeom prst="rect">
            <a:avLst/>
          </a:prstGeom>
          <a:noFill/>
          <a:ln>
            <a:noFill/>
          </a:ln>
        </p:spPr>
        <p:txBody>
          <a:bodyPr wrap="square" rtlCol="0">
            <a:spAutoFit/>
          </a:bodyPr>
          <a:lstStyle/>
          <a:p>
            <a:pPr algn="ctr"/>
            <a:r>
              <a:rPr lang="en-US"/>
              <a:t>SCZ</a:t>
            </a:r>
            <a:endParaRPr lang="en-US" dirty="0"/>
          </a:p>
        </p:txBody>
      </p:sp>
      <p:sp>
        <p:nvSpPr>
          <p:cNvPr id="21" name="TextBox 20"/>
          <p:cNvSpPr txBox="1"/>
          <p:nvPr/>
        </p:nvSpPr>
        <p:spPr>
          <a:xfrm>
            <a:off x="3982294" y="3888185"/>
            <a:ext cx="708918" cy="276999"/>
          </a:xfrm>
          <a:prstGeom prst="rect">
            <a:avLst/>
          </a:prstGeom>
          <a:noFill/>
          <a:ln>
            <a:noFill/>
          </a:ln>
        </p:spPr>
        <p:txBody>
          <a:bodyPr wrap="square" rtlCol="0">
            <a:spAutoFit/>
          </a:bodyPr>
          <a:lstStyle/>
          <a:p>
            <a:pPr algn="ctr"/>
            <a:r>
              <a:rPr lang="en-US" dirty="0"/>
              <a:t>BPD</a:t>
            </a:r>
          </a:p>
        </p:txBody>
      </p:sp>
      <p:sp>
        <p:nvSpPr>
          <p:cNvPr id="22" name="TextBox 21"/>
          <p:cNvSpPr txBox="1"/>
          <p:nvPr/>
        </p:nvSpPr>
        <p:spPr>
          <a:xfrm>
            <a:off x="6219487" y="3888184"/>
            <a:ext cx="708918" cy="276999"/>
          </a:xfrm>
          <a:prstGeom prst="rect">
            <a:avLst/>
          </a:prstGeom>
          <a:noFill/>
          <a:ln>
            <a:noFill/>
          </a:ln>
        </p:spPr>
        <p:txBody>
          <a:bodyPr wrap="square" rtlCol="0">
            <a:spAutoFit/>
          </a:bodyPr>
          <a:lstStyle/>
          <a:p>
            <a:pPr algn="ctr"/>
            <a:r>
              <a:rPr lang="en-US" dirty="0"/>
              <a:t>ASD</a:t>
            </a:r>
          </a:p>
        </p:txBody>
      </p:sp>
    </p:spTree>
    <p:extLst>
      <p:ext uri="{BB962C8B-B14F-4D97-AF65-F5344CB8AC3E}">
        <p14:creationId xmlns:p14="http://schemas.microsoft.com/office/powerpoint/2010/main" val="3741538074"/>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Finding drug targets for neuropsychiatric disorders via deep-learning &amp; </a:t>
            </a:r>
            <a:br>
              <a:rPr lang="en-US" sz="14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Designing a predictor for the sensitivity of drugs to human population variation</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98549" y="877451"/>
            <a:ext cx="4283445" cy="6116638"/>
          </a:xfrm>
        </p:spPr>
        <p:txBody>
          <a:bodyPr/>
          <a:lstStyle/>
          <a:p>
            <a:r>
              <a:rPr lang="en-US" altLang="en-US" sz="1700" b="1" u="sng" dirty="0" err="1">
                <a:solidFill>
                  <a:srgbClr val="FFC000"/>
                </a:solidFill>
                <a:ea typeface="ＭＳ Ｐゴシック" charset="-128"/>
                <a:cs typeface="ＭＳ Ｐゴシック" charset="-128"/>
              </a:rPr>
              <a:t>PsychENCODE</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Population-level analysis of functional genomics data related to neuropsychiatric disease</a:t>
            </a:r>
          </a:p>
          <a:p>
            <a:pPr lvl="1"/>
            <a:r>
              <a:rPr lang="en-US" altLang="en-US" sz="1700" dirty="0">
                <a:solidFill>
                  <a:schemeClr val="tx1">
                    <a:lumMod val="50000"/>
                    <a:lumOff val="50000"/>
                  </a:schemeClr>
                </a:solidFill>
                <a:ea typeface="ＭＳ Ｐゴシック" charset="-128"/>
              </a:rPr>
              <a:t>Construction of an adult brain resource with 1866 individuals</a:t>
            </a:r>
          </a:p>
          <a:p>
            <a:pPr lvl="1"/>
            <a:r>
              <a:rPr lang="en-US" altLang="en-US" sz="1700" dirty="0">
                <a:solidFill>
                  <a:schemeClr val="tx1">
                    <a:lumMod val="50000"/>
                    <a:lumOff val="50000"/>
                  </a:schemeClr>
                </a:solidFill>
                <a:ea typeface="ＭＳ Ｐゴシック" charset="-128"/>
              </a:rPr>
              <a:t>Large-scale processing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creates a comprehensive QTL</a:t>
            </a:r>
            <a:r>
              <a:rPr lang="en-US" altLang="en-US" sz="1700" b="1" dirty="0">
                <a:solidFill>
                  <a:schemeClr val="tx1">
                    <a:lumMod val="50000"/>
                    <a:lumOff val="50000"/>
                  </a:schemeClr>
                </a:solidFill>
                <a:ea typeface="ＭＳ Ｐゴシック" charset="-128"/>
              </a:rPr>
              <a:t> </a:t>
            </a:r>
            <a:r>
              <a:rPr lang="en-US" altLang="en-US" sz="1700" dirty="0">
                <a:solidFill>
                  <a:schemeClr val="tx1">
                    <a:lumMod val="50000"/>
                    <a:lumOff val="50000"/>
                  </a:schemeClr>
                </a:solidFill>
                <a:ea typeface="ＭＳ Ｐゴシック" charset="-128"/>
              </a:rPr>
              <a:t>resource (~2.5M </a:t>
            </a:r>
            <a:r>
              <a:rPr lang="en-US" altLang="en-US" sz="1700" dirty="0" err="1">
                <a:solidFill>
                  <a:schemeClr val="tx1">
                    <a:lumMod val="50000"/>
                    <a:lumOff val="50000"/>
                  </a:schemeClr>
                </a:solidFill>
                <a:ea typeface="ＭＳ Ｐゴシック" charset="-128"/>
              </a:rPr>
              <a:t>eQTLs</a:t>
            </a:r>
            <a:r>
              <a:rPr lang="en-US" altLang="en-US" sz="1700" dirty="0">
                <a:solidFill>
                  <a:schemeClr val="tx1">
                    <a:lumMod val="50000"/>
                    <a:lumOff val="50000"/>
                  </a:schemeClr>
                </a:solidFill>
                <a:ea typeface="ＭＳ Ｐゴシック" charset="-128"/>
              </a:rPr>
              <a:t>). </a:t>
            </a:r>
          </a:p>
          <a:p>
            <a:pPr lvl="1"/>
            <a:r>
              <a:rPr lang="en-US" altLang="en-US" sz="1700" dirty="0">
                <a:solidFill>
                  <a:schemeClr val="tx1">
                    <a:lumMod val="50000"/>
                    <a:lumOff val="50000"/>
                  </a:schemeClr>
                </a:solidFill>
                <a:ea typeface="ＭＳ Ｐゴシック" charset="-128"/>
              </a:rPr>
              <a:t>Connecting QTLs, enhancer activity relationships &amp; Hi-C contacts into a</a:t>
            </a:r>
            <a:r>
              <a:rPr lang="en-US" altLang="en-US" sz="1700" b="1" dirty="0">
                <a:solidFill>
                  <a:schemeClr val="tx1">
                    <a:lumMod val="50000"/>
                    <a:lumOff val="50000"/>
                  </a:schemeClr>
                </a:solidFill>
                <a:ea typeface="ＭＳ Ｐゴシック" charset="-128"/>
              </a:rPr>
              <a:t> </a:t>
            </a:r>
            <a:r>
              <a:rPr lang="en-US" altLang="en-US" sz="1700" b="1" dirty="0">
                <a:solidFill>
                  <a:srgbClr val="FFC000"/>
                </a:solidFill>
                <a:ea typeface="ＭＳ Ｐゴシック" charset="-128"/>
              </a:rPr>
              <a:t>brain regulatory network</a:t>
            </a:r>
            <a:endParaRPr lang="en-US" altLang="en-US" sz="1700" dirty="0">
              <a:solidFill>
                <a:srgbClr val="FFC000"/>
              </a:solidFill>
              <a:ea typeface="ＭＳ Ｐゴシック" charset="-128"/>
            </a:endParaRPr>
          </a:p>
          <a:p>
            <a:pPr lvl="1"/>
            <a:r>
              <a:rPr lang="en-US" altLang="en-US" sz="1700" dirty="0">
                <a:solidFill>
                  <a:schemeClr val="tx1">
                    <a:lumMod val="50000"/>
                    <a:lumOff val="50000"/>
                  </a:schemeClr>
                </a:solidFill>
                <a:ea typeface="ＭＳ Ｐゴシック" charset="-128"/>
              </a:rPr>
              <a:t>Embedding the reg. network in a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deep-learning model</a:t>
            </a:r>
            <a:r>
              <a:rPr lang="en-US" altLang="en-US" sz="1700" dirty="0">
                <a:solidFill>
                  <a:schemeClr val="tx1">
                    <a:lumMod val="50000"/>
                    <a:lumOff val="50000"/>
                  </a:schemeClr>
                </a:solidFill>
                <a:ea typeface="ＭＳ Ｐゴシック" charset="-128"/>
              </a:rPr>
              <a:t> to predict psychiatric disease from genotype &amp; transcriptome. Using this to suggest specific pathways &amp; genes, as potential drug targets.</a:t>
            </a:r>
          </a:p>
          <a:p>
            <a:pPr lvl="1"/>
            <a:endParaRPr lang="en-US" altLang="en-US" sz="1700" dirty="0">
              <a:solidFill>
                <a:schemeClr val="tx1">
                  <a:lumMod val="50000"/>
                  <a:lumOff val="50000"/>
                </a:schemeClr>
              </a:solidFill>
              <a:ea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655127" y="877451"/>
            <a:ext cx="4350275" cy="6132512"/>
          </a:xfrm>
        </p:spPr>
        <p:txBody>
          <a:bodyPr/>
          <a:lstStyle/>
          <a:p>
            <a:r>
              <a:rPr lang="en-US" altLang="en-US" sz="1700" b="1" u="sng" dirty="0" err="1">
                <a:solidFill>
                  <a:srgbClr val="FFC000"/>
                </a:solidFill>
                <a:ea typeface="ＭＳ Ｐゴシック" charset="-128"/>
                <a:cs typeface="ＭＳ Ｐゴシック" charset="-128"/>
              </a:rPr>
              <a:t>GenoDock</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50000"/>
                    <a:lumOff val="50000"/>
                  </a:schemeClr>
                </a:solidFill>
                <a:ea typeface="ＭＳ Ｐゴシック" charset="-128"/>
                <a:cs typeface="ＭＳ Ｐゴシック" charset="-128"/>
              </a:rPr>
              <a:t>Hybrid classifier connecting</a:t>
            </a:r>
            <a:r>
              <a:rPr lang="en-US" altLang="en-US" sz="1700" b="1" dirty="0">
                <a:solidFill>
                  <a:schemeClr val="tx1">
                    <a:lumMod val="50000"/>
                    <a:lumOff val="50000"/>
                  </a:schemeClr>
                </a:solidFill>
                <a:ea typeface="ＭＳ Ｐゴシック" charset="-128"/>
                <a:cs typeface="ＭＳ Ｐゴシック" charset="-128"/>
              </a:rPr>
              <a:t> </a:t>
            </a:r>
            <a:r>
              <a:rPr lang="en-US" altLang="en-US" sz="1700" b="1" dirty="0">
                <a:solidFill>
                  <a:srgbClr val="FFC000"/>
                </a:solidFill>
                <a:ea typeface="ＭＳ Ｐゴシック" charset="-128"/>
                <a:cs typeface="ＭＳ Ｐゴシック" charset="-128"/>
              </a:rPr>
              <a:t>physical modelling with statistical learning</a:t>
            </a:r>
          </a:p>
          <a:p>
            <a:pPr lvl="2"/>
            <a:r>
              <a:rPr lang="en-US" altLang="en-US" sz="1600" dirty="0">
                <a:solidFill>
                  <a:schemeClr val="tx1">
                    <a:lumMod val="50000"/>
                    <a:lumOff val="50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C000"/>
                </a:solidFill>
                <a:ea typeface="ＭＳ Ｐゴシック" charset="-128"/>
                <a:cs typeface="ＭＳ Ｐゴシック" charset="-128"/>
              </a:rPr>
              <a:t>Classifier Results</a:t>
            </a:r>
          </a:p>
          <a:p>
            <a:pPr lvl="2"/>
            <a:r>
              <a:rPr lang="en-US" altLang="en-US" sz="1600" dirty="0">
                <a:solidFill>
                  <a:schemeClr val="tx1">
                    <a:lumMod val="50000"/>
                    <a:lumOff val="50000"/>
                  </a:schemeClr>
                </a:solidFill>
                <a:ea typeface="ＭＳ Ｐゴシック" charset="-128"/>
                <a:cs typeface="ＭＳ Ｐゴシック" charset="-128"/>
              </a:rPr>
              <a:t>Independent validation </a:t>
            </a:r>
            <a:br>
              <a:rPr lang="en-US" altLang="en-US" sz="1600" dirty="0">
                <a:solidFill>
                  <a:schemeClr val="tx1">
                    <a:lumMod val="50000"/>
                    <a:lumOff val="50000"/>
                  </a:schemeClr>
                </a:solidFill>
                <a:ea typeface="ＭＳ Ｐゴシック" charset="-128"/>
                <a:cs typeface="ＭＳ Ｐゴシック" charset="-128"/>
              </a:rPr>
            </a:br>
            <a:r>
              <a:rPr lang="en-US" altLang="en-US" sz="1600" dirty="0">
                <a:solidFill>
                  <a:schemeClr val="tx1">
                    <a:lumMod val="50000"/>
                    <a:lumOff val="50000"/>
                  </a:schemeClr>
                </a:solidFill>
                <a:ea typeface="ＭＳ Ｐゴシック" charset="-128"/>
                <a:cs typeface="ＭＳ Ｐゴシック" charset="-128"/>
              </a:rPr>
              <a:t>on an expt. validation set</a:t>
            </a:r>
          </a:p>
          <a:p>
            <a:pPr lvl="2"/>
            <a:r>
              <a:rPr lang="en-US" altLang="en-US" sz="1600" dirty="0">
                <a:solidFill>
                  <a:schemeClr val="tx1">
                    <a:lumMod val="50000"/>
                    <a:lumOff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GERP).</a:t>
            </a:r>
          </a:p>
          <a:p>
            <a:pPr lvl="2"/>
            <a:r>
              <a:rPr lang="en-US" altLang="en-US" sz="1600" dirty="0">
                <a:solidFill>
                  <a:schemeClr val="tx1">
                    <a:lumMod val="50000"/>
                    <a:lumOff val="50000"/>
                  </a:schemeClr>
                </a:solidFill>
                <a:ea typeface="ＭＳ Ｐゴシック" charset="-128"/>
                <a:cs typeface="ＭＳ Ｐゴシック" charset="-128"/>
              </a:rPr>
              <a:t>Picks out certain drugs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a:t>
            </a:r>
            <a:r>
              <a:rPr lang="en-US" altLang="en-US" sz="1600" dirty="0" err="1">
                <a:solidFill>
                  <a:schemeClr val="tx1">
                    <a:lumMod val="50000"/>
                    <a:lumOff val="50000"/>
                  </a:schemeClr>
                </a:solidFill>
                <a:ea typeface="ＭＳ Ｐゴシック" charset="-128"/>
                <a:cs typeface="ＭＳ Ｐゴシック" charset="-128"/>
              </a:rPr>
              <a:t>imatinib</a:t>
            </a:r>
            <a:r>
              <a:rPr lang="en-US" altLang="en-US" sz="1600" dirty="0">
                <a:solidFill>
                  <a:schemeClr val="tx1">
                    <a:lumMod val="50000"/>
                    <a:lumOff val="50000"/>
                  </a:schemeClr>
                </a:solidFill>
                <a:ea typeface="ＭＳ Ｐゴシック" charset="-128"/>
                <a:cs typeface="ＭＳ Ｐゴシック" charset="-128"/>
              </a:rPr>
              <a:t>) as being particularly sensitive to SNVs</a:t>
            </a: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2023091874"/>
      </p:ext>
    </p:extLst>
  </p:cSld>
  <p:clrMapOvr>
    <a:masterClrMapping/>
  </p:clrMapOvr>
  <p:transition advTm="238108"/>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2FDF508-061D-4207-BC33-A8162B5AD8AC}"/>
              </a:ext>
            </a:extLst>
          </p:cNvPr>
          <p:cNvPicPr>
            <a:picLocks noChangeAspect="1"/>
          </p:cNvPicPr>
          <p:nvPr/>
        </p:nvPicPr>
        <p:blipFill rotWithShape="1">
          <a:blip r:embed="rId3"/>
          <a:srcRect b="13880"/>
          <a:stretch/>
        </p:blipFill>
        <p:spPr>
          <a:xfrm>
            <a:off x="-173291" y="-27710"/>
            <a:ext cx="9521991" cy="3799610"/>
          </a:xfrm>
          <a:prstGeom prst="rect">
            <a:avLst/>
          </a:prstGeom>
          <a:ln>
            <a:noFill/>
          </a:ln>
        </p:spPr>
      </p:pic>
      <p:sp>
        <p:nvSpPr>
          <p:cNvPr id="5" name="Title 4">
            <a:extLst>
              <a:ext uri="{FF2B5EF4-FFF2-40B4-BE49-F238E27FC236}">
                <a16:creationId xmlns:a16="http://schemas.microsoft.com/office/drawing/2014/main" id="{8545CE2D-651E-284E-B2CE-BD45C7867F1F}"/>
              </a:ext>
            </a:extLst>
          </p:cNvPr>
          <p:cNvSpPr>
            <a:spLocks noGrp="1"/>
          </p:cNvSpPr>
          <p:nvPr>
            <p:ph type="title"/>
          </p:nvPr>
        </p:nvSpPr>
        <p:spPr>
          <a:xfrm>
            <a:off x="4501979" y="4414364"/>
            <a:ext cx="4225637" cy="734017"/>
          </a:xfrm>
        </p:spPr>
        <p:txBody>
          <a:bodyPr/>
          <a:lstStyle/>
          <a:p>
            <a:r>
              <a:rPr lang="en-US" sz="4000" dirty="0" err="1"/>
              <a:t>PsychENCODE</a:t>
            </a:r>
            <a:r>
              <a:rPr lang="en-US" sz="3600" dirty="0"/>
              <a:t> </a:t>
            </a:r>
            <a:br>
              <a:rPr lang="en-US" sz="3600" dirty="0"/>
            </a:br>
            <a:br>
              <a:rPr lang="en-US" dirty="0"/>
            </a:br>
            <a:r>
              <a:rPr lang="en-US" dirty="0"/>
              <a:t>’18 rollout in Science </a:t>
            </a:r>
          </a:p>
        </p:txBody>
      </p:sp>
      <p:pic>
        <p:nvPicPr>
          <p:cNvPr id="7" name="Picture 3">
            <a:extLst>
              <a:ext uri="{FF2B5EF4-FFF2-40B4-BE49-F238E27FC236}">
                <a16:creationId xmlns:a16="http://schemas.microsoft.com/office/drawing/2014/main" id="{13A0CDE7-CA8E-394C-AD34-6138AAFF84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91944" y="3794637"/>
            <a:ext cx="2408381" cy="306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56;p13">
            <a:extLst>
              <a:ext uri="{FF2B5EF4-FFF2-40B4-BE49-F238E27FC236}">
                <a16:creationId xmlns:a16="http://schemas.microsoft.com/office/drawing/2014/main" id="{D06C3205-9A80-9C48-8242-732BF038DB8C}"/>
              </a:ext>
            </a:extLst>
          </p:cNvPr>
          <p:cNvSpPr txBox="1"/>
          <p:nvPr/>
        </p:nvSpPr>
        <p:spPr>
          <a:xfrm>
            <a:off x="4587704" y="5753237"/>
            <a:ext cx="4225637" cy="11047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11 </a:t>
            </a:r>
            <a:r>
              <a:rPr lang="en-US" dirty="0"/>
              <a:t>papers in total. </a:t>
            </a:r>
          </a:p>
          <a:p>
            <a:pPr marL="0" lvl="0" indent="0" algn="l" rtl="0">
              <a:spcBef>
                <a:spcPts val="0"/>
              </a:spcBef>
              <a:spcAft>
                <a:spcPts val="0"/>
              </a:spcAft>
              <a:buNone/>
            </a:pPr>
            <a:r>
              <a:rPr lang="en-US" dirty="0"/>
              <a:t>Major </a:t>
            </a:r>
            <a:r>
              <a:rPr lang="en" dirty="0"/>
              <a:t>material in the 3 capstones: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Wang et al. (‘18), Li et al. (‘18), </a:t>
            </a:r>
            <a:r>
              <a:rPr lang="en" dirty="0" err="1"/>
              <a:t>Gandal</a:t>
            </a:r>
            <a:r>
              <a:rPr lang="en" dirty="0"/>
              <a:t> et al. ('18)</a:t>
            </a:r>
            <a:endParaRPr dirty="0"/>
          </a:p>
          <a:p>
            <a:pPr marL="0" lvl="0" indent="0" algn="l" rtl="0">
              <a:spcBef>
                <a:spcPts val="0"/>
              </a:spcBef>
              <a:spcAft>
                <a:spcPts val="0"/>
              </a:spcAft>
              <a:buNone/>
            </a:pPr>
            <a:endParaRPr dirty="0"/>
          </a:p>
        </p:txBody>
      </p:sp>
      <p:pic>
        <p:nvPicPr>
          <p:cNvPr id="9" name="Picture 2">
            <a:extLst>
              <a:ext uri="{FF2B5EF4-FFF2-40B4-BE49-F238E27FC236}">
                <a16:creationId xmlns:a16="http://schemas.microsoft.com/office/drawing/2014/main" id="{9ACF7E47-D158-6749-81F9-EADAFDA44E6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2216" y="4867101"/>
            <a:ext cx="1569747" cy="1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843129" y="2981740"/>
            <a:ext cx="1166191" cy="261610"/>
          </a:xfrm>
          <a:prstGeom prst="rect">
            <a:avLst/>
          </a:prstGeom>
          <a:solidFill>
            <a:schemeClr val="bg1"/>
          </a:solidFill>
          <a:ln>
            <a:solidFill>
              <a:schemeClr val="bg1"/>
            </a:solidFill>
          </a:ln>
        </p:spPr>
        <p:txBody>
          <a:bodyPr wrap="square" rtlCol="0">
            <a:spAutoFit/>
          </a:bodyPr>
          <a:lstStyle/>
          <a:p>
            <a:r>
              <a:rPr lang="en-US" sz="1100"/>
              <a:t>Single Cell </a:t>
            </a:r>
          </a:p>
        </p:txBody>
      </p:sp>
    </p:spTree>
    <p:extLst>
      <p:ext uri="{BB962C8B-B14F-4D97-AF65-F5344CB8AC3E}">
        <p14:creationId xmlns:p14="http://schemas.microsoft.com/office/powerpoint/2010/main" val="182665177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幻灯片编号占位符 3"/>
          <p:cNvSpPr>
            <a:spLocks noGrp="1"/>
          </p:cNvSpPr>
          <p:nvPr>
            <p:ph type="sldNum" sz="quarter" idx="12"/>
          </p:nvPr>
        </p:nvSpPr>
        <p:spPr>
          <a:xfrm>
            <a:off x="6603612" y="6190448"/>
            <a:ext cx="2370757" cy="704241"/>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sp>
        <p:nvSpPr>
          <p:cNvPr id="13" name="文本框 12"/>
          <p:cNvSpPr txBox="1"/>
          <p:nvPr/>
        </p:nvSpPr>
        <p:spPr>
          <a:xfrm>
            <a:off x="255617" y="441078"/>
            <a:ext cx="64260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An Example of Binding Affinity Change between Protein &amp; Drug Ligand under the Impact of Single Nucleotide Variants (SNV)</a:t>
            </a:r>
            <a:endPar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14" name="直线连接符 13">
            <a:extLst>
              <a:ext uri="{FF2B5EF4-FFF2-40B4-BE49-F238E27FC236}">
                <a16:creationId xmlns:a16="http://schemas.microsoft.com/office/drawing/2014/main" id="{492A9658-78F1-5D40-B6BA-3587BF924324}"/>
              </a:ext>
            </a:extLst>
          </p:cNvPr>
          <p:cNvCxnSpPr/>
          <p:nvPr/>
        </p:nvCxnSpPr>
        <p:spPr>
          <a:xfrm>
            <a:off x="255617" y="1549517"/>
            <a:ext cx="8435714" cy="0"/>
          </a:xfrm>
          <a:prstGeom prst="line">
            <a:avLst/>
          </a:prstGeom>
          <a:ln/>
        </p:spPr>
        <p:style>
          <a:lnRef idx="3">
            <a:schemeClr val="accent3"/>
          </a:lnRef>
          <a:fillRef idx="0">
            <a:schemeClr val="accent3"/>
          </a:fillRef>
          <a:effectRef idx="2">
            <a:schemeClr val="accent3"/>
          </a:effectRef>
          <a:fontRef idx="minor">
            <a:schemeClr val="tx1"/>
          </a:fontRef>
        </p:style>
      </p:cxnSp>
      <p:pic>
        <p:nvPicPr>
          <p:cNvPr id="16" name="图片 15">
            <a:extLst>
              <a:ext uri="{FF2B5EF4-FFF2-40B4-BE49-F238E27FC236}">
                <a16:creationId xmlns:a16="http://schemas.microsoft.com/office/drawing/2014/main" id="{44E59E71-1FAB-2E4D-B0FB-3B3EEAA26132}"/>
              </a:ext>
            </a:extLst>
          </p:cNvPr>
          <p:cNvPicPr>
            <a:picLocks noChangeAspect="1"/>
          </p:cNvPicPr>
          <p:nvPr/>
        </p:nvPicPr>
        <p:blipFill>
          <a:blip r:embed="rId3"/>
          <a:stretch>
            <a:fillRect/>
          </a:stretch>
        </p:blipFill>
        <p:spPr>
          <a:xfrm>
            <a:off x="392252" y="1896041"/>
            <a:ext cx="2956764" cy="3245613"/>
          </a:xfrm>
          <a:prstGeom prst="rect">
            <a:avLst/>
          </a:prstGeom>
        </p:spPr>
      </p:pic>
      <p:sp>
        <p:nvSpPr>
          <p:cNvPr id="17" name="矩形 16">
            <a:extLst>
              <a:ext uri="{FF2B5EF4-FFF2-40B4-BE49-F238E27FC236}">
                <a16:creationId xmlns:a16="http://schemas.microsoft.com/office/drawing/2014/main" id="{1B6B56C7-B491-674D-AC7E-2995B9A08E73}"/>
              </a:ext>
            </a:extLst>
          </p:cNvPr>
          <p:cNvSpPr/>
          <p:nvPr/>
        </p:nvSpPr>
        <p:spPr>
          <a:xfrm>
            <a:off x="392252" y="1896041"/>
            <a:ext cx="2825628" cy="3245612"/>
          </a:xfrm>
          <a:prstGeom prst="rect">
            <a:avLst/>
          </a:prstGeom>
          <a:noFill/>
          <a:ln w="47625">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srgbClr val="FFC000"/>
              </a:solidFill>
              <a:effectLst/>
              <a:uLnTx/>
              <a:uFillTx/>
              <a:latin typeface="Calibri" panose="020F0502020204030204"/>
              <a:ea typeface="DengXian" panose="02010600030101010101" pitchFamily="2" charset="-122"/>
              <a:cs typeface="+mn-cs"/>
            </a:endParaRPr>
          </a:p>
        </p:txBody>
      </p:sp>
      <p:grpSp>
        <p:nvGrpSpPr>
          <p:cNvPr id="18" name="组合 17">
            <a:extLst>
              <a:ext uri="{FF2B5EF4-FFF2-40B4-BE49-F238E27FC236}">
                <a16:creationId xmlns:a16="http://schemas.microsoft.com/office/drawing/2014/main" id="{1B23E981-1410-BB41-ACBC-844E8816E2E5}"/>
              </a:ext>
            </a:extLst>
          </p:cNvPr>
          <p:cNvGrpSpPr/>
          <p:nvPr/>
        </p:nvGrpSpPr>
        <p:grpSpPr>
          <a:xfrm>
            <a:off x="6701246" y="4109283"/>
            <a:ext cx="1996865" cy="1079799"/>
            <a:chOff x="2536788" y="4964428"/>
            <a:chExt cx="3852364" cy="1120201"/>
          </a:xfrm>
        </p:grpSpPr>
        <p:sp>
          <p:nvSpPr>
            <p:cNvPr id="19" name="圆角矩形 18">
              <a:extLst>
                <a:ext uri="{FF2B5EF4-FFF2-40B4-BE49-F238E27FC236}">
                  <a16:creationId xmlns:a16="http://schemas.microsoft.com/office/drawing/2014/main" id="{7A00E802-4D60-3D45-AA49-9B137AD11589}"/>
                </a:ext>
              </a:extLst>
            </p:cNvPr>
            <p:cNvSpPr/>
            <p:nvPr/>
          </p:nvSpPr>
          <p:spPr>
            <a:xfrm>
              <a:off x="2536788" y="4964428"/>
              <a:ext cx="3852364" cy="1120201"/>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sp>
          <p:nvSpPr>
            <p:cNvPr id="20" name="文本框 19">
              <a:extLst>
                <a:ext uri="{FF2B5EF4-FFF2-40B4-BE49-F238E27FC236}">
                  <a16:creationId xmlns:a16="http://schemas.microsoft.com/office/drawing/2014/main" id="{3C814B69-6B04-0940-A5AA-4E27153A3D3C}"/>
                </a:ext>
              </a:extLst>
            </p:cNvPr>
            <p:cNvSpPr txBox="1"/>
            <p:nvPr/>
          </p:nvSpPr>
          <p:spPr>
            <a:xfrm>
              <a:off x="2761438" y="5077653"/>
              <a:ext cx="3549207" cy="862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Is</a:t>
              </a:r>
              <a:r>
                <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there</a:t>
              </a:r>
              <a:r>
                <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any</a:t>
              </a:r>
              <a:r>
                <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method that</a:t>
              </a:r>
              <a:r>
                <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could</a:t>
              </a:r>
              <a:r>
                <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predict the effects of SNVs to drug binding (D or ND)?</a:t>
              </a:r>
              <a:endParaRPr kumimoji="1" lang="zh-CN" altLang="en-US" sz="1200" b="0" i="0" u="none" strike="noStrike" kern="1200" cap="none" spc="0" normalizeH="0" baseline="0" noProof="0" dirty="0">
                <a:ln>
                  <a:noFill/>
                </a:ln>
                <a:solidFill>
                  <a:srgbClr val="5B9BD5">
                    <a:lumMod val="50000"/>
                  </a:srgbClr>
                </a:solidFill>
                <a:effectLst/>
                <a:uLnTx/>
                <a:uFillTx/>
                <a:latin typeface="Calibri" panose="020F0502020204030204"/>
                <a:ea typeface="DengXian" charset="-122"/>
                <a:cs typeface=""/>
              </a:endParaRPr>
            </a:p>
          </p:txBody>
        </p:sp>
      </p:grpSp>
      <p:cxnSp>
        <p:nvCxnSpPr>
          <p:cNvPr id="22" name="直线连接符 21">
            <a:extLst>
              <a:ext uri="{FF2B5EF4-FFF2-40B4-BE49-F238E27FC236}">
                <a16:creationId xmlns:a16="http://schemas.microsoft.com/office/drawing/2014/main" id="{08393672-AD42-3D4D-A706-A952FA297FF3}"/>
              </a:ext>
            </a:extLst>
          </p:cNvPr>
          <p:cNvCxnSpPr>
            <a:cxnSpLocks/>
          </p:cNvCxnSpPr>
          <p:nvPr/>
        </p:nvCxnSpPr>
        <p:spPr>
          <a:xfrm flipV="1">
            <a:off x="392252" y="3518847"/>
            <a:ext cx="2825628" cy="5525"/>
          </a:xfrm>
          <a:prstGeom prst="line">
            <a:avLst/>
          </a:prstGeom>
          <a:ln w="4762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5" name="Group 86">
            <a:extLst>
              <a:ext uri="{FF2B5EF4-FFF2-40B4-BE49-F238E27FC236}">
                <a16:creationId xmlns:a16="http://schemas.microsoft.com/office/drawing/2014/main" id="{CA2D442F-5E34-5042-B6A6-245157E2AC1A}"/>
              </a:ext>
            </a:extLst>
          </p:cNvPr>
          <p:cNvGrpSpPr/>
          <p:nvPr/>
        </p:nvGrpSpPr>
        <p:grpSpPr>
          <a:xfrm rot="5400000">
            <a:off x="7601574" y="3036779"/>
            <a:ext cx="196206" cy="1573814"/>
            <a:chOff x="5938171" y="2060923"/>
            <a:chExt cx="261608" cy="3943483"/>
          </a:xfrm>
        </p:grpSpPr>
        <p:cxnSp>
          <p:nvCxnSpPr>
            <p:cNvPr id="26" name="Straight Connector 87">
              <a:extLst>
                <a:ext uri="{FF2B5EF4-FFF2-40B4-BE49-F238E27FC236}">
                  <a16:creationId xmlns:a16="http://schemas.microsoft.com/office/drawing/2014/main" id="{3E656C1A-FEB8-6F4B-BA1E-B7D4BAE44D5D}"/>
                </a:ext>
              </a:extLst>
            </p:cNvPr>
            <p:cNvCxnSpPr/>
            <p:nvPr/>
          </p:nvCxnSpPr>
          <p:spPr>
            <a:xfrm>
              <a:off x="6091249" y="2060923"/>
              <a:ext cx="0" cy="3943483"/>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7" name="Group 92">
              <a:extLst>
                <a:ext uri="{FF2B5EF4-FFF2-40B4-BE49-F238E27FC236}">
                  <a16:creationId xmlns:a16="http://schemas.microsoft.com/office/drawing/2014/main" id="{F12AD498-D5B2-7B4B-BEA3-F8B4763B1AAA}"/>
                </a:ext>
              </a:extLst>
            </p:cNvPr>
            <p:cNvGrpSpPr/>
            <p:nvPr/>
          </p:nvGrpSpPr>
          <p:grpSpPr>
            <a:xfrm>
              <a:off x="5938171" y="3719947"/>
              <a:ext cx="261608" cy="481358"/>
              <a:chOff x="5942921" y="3719947"/>
              <a:chExt cx="261608" cy="481358"/>
            </a:xfrm>
          </p:grpSpPr>
          <p:sp>
            <p:nvSpPr>
              <p:cNvPr id="28" name="Freeform 94">
                <a:extLst>
                  <a:ext uri="{FF2B5EF4-FFF2-40B4-BE49-F238E27FC236}">
                    <a16:creationId xmlns:a16="http://schemas.microsoft.com/office/drawing/2014/main" id="{D83C7930-A691-0849-BBA6-269DEC7A19C4}"/>
                  </a:ext>
                </a:extLst>
              </p:cNvPr>
              <p:cNvSpPr>
                <a:spLocks/>
              </p:cNvSpPr>
              <p:nvPr/>
            </p:nvSpPr>
            <p:spPr bwMode="gray">
              <a:xfrm>
                <a:off x="5942921" y="3719947"/>
                <a:ext cx="261608" cy="48135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sp>
            <p:nvSpPr>
              <p:cNvPr id="29" name="Freeform 95">
                <a:extLst>
                  <a:ext uri="{FF2B5EF4-FFF2-40B4-BE49-F238E27FC236}">
                    <a16:creationId xmlns:a16="http://schemas.microsoft.com/office/drawing/2014/main" id="{5E0D6CCB-1876-6C4A-A1BD-5FEBD6D9AA38}"/>
                  </a:ext>
                </a:extLst>
              </p:cNvPr>
              <p:cNvSpPr>
                <a:spLocks/>
              </p:cNvSpPr>
              <p:nvPr/>
            </p:nvSpPr>
            <p:spPr bwMode="gray">
              <a:xfrm>
                <a:off x="6059346" y="3830825"/>
                <a:ext cx="85417" cy="269915"/>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grpSp>
      </p:grpSp>
      <p:sp>
        <p:nvSpPr>
          <p:cNvPr id="30" name="文本框 29">
            <a:extLst>
              <a:ext uri="{FF2B5EF4-FFF2-40B4-BE49-F238E27FC236}">
                <a16:creationId xmlns:a16="http://schemas.microsoft.com/office/drawing/2014/main" id="{05B7A373-BD60-2540-9BC1-0475E1C71527}"/>
              </a:ext>
            </a:extLst>
          </p:cNvPr>
          <p:cNvSpPr txBox="1"/>
          <p:nvPr/>
        </p:nvSpPr>
        <p:spPr>
          <a:xfrm>
            <a:off x="424171" y="5327507"/>
            <a:ext cx="285883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human</a:t>
            </a:r>
            <a:r>
              <a:rPr kumimoji="1" lang="zh-CN" altLang="en-US"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 </a:t>
            </a:r>
            <a:r>
              <a:rPr kumimoji="1" lang="en-US" altLang="zh-CN"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EGFR</a:t>
            </a:r>
            <a:r>
              <a:rPr kumimoji="1" lang="zh-CN" altLang="en-US"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 </a:t>
            </a:r>
            <a:r>
              <a:rPr kumimoji="1" lang="en-US" altLang="zh-CN"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&amp;</a:t>
            </a:r>
            <a:r>
              <a:rPr kumimoji="1" lang="zh-CN" altLang="en-US"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 </a:t>
            </a:r>
            <a:r>
              <a:rPr kumimoji="1" lang="en-US" altLang="zh-CN"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gefitinib (IRE)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PDB:</a:t>
            </a:r>
            <a:r>
              <a:rPr kumimoji="1" lang="zh-CN" altLang="en-US"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 </a:t>
            </a:r>
            <a:r>
              <a:rPr kumimoji="1" lang="en-US" altLang="zh-CN"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2ity, Chain A, amino acid 790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rPr>
              <a:t>Modeling and Visualization: Modeller &amp; </a:t>
            </a:r>
            <a:r>
              <a:rPr kumimoji="1" lang="en-US" altLang="zh-CN" sz="1000" b="0" i="0" u="none" strike="noStrike" kern="1200" cap="none" spc="0" normalizeH="0" baseline="0" noProof="0" dirty="0" err="1">
                <a:ln>
                  <a:noFill/>
                </a:ln>
                <a:solidFill>
                  <a:srgbClr val="E7E6E6">
                    <a:lumMod val="50000"/>
                  </a:srgbClr>
                </a:solidFill>
                <a:effectLst/>
                <a:uLnTx/>
                <a:uFillTx/>
                <a:latin typeface="Helvetica" pitchFamily="2" charset="0"/>
                <a:ea typeface="DengXian" charset="-122"/>
                <a:cs typeface=""/>
              </a:rPr>
              <a:t>PyMol</a:t>
            </a:r>
            <a:endParaRPr kumimoji="1" lang="zh-CN" altLang="en-US" sz="1000" b="0" i="0" u="none" strike="noStrike" kern="1200" cap="none" spc="0" normalizeH="0" baseline="0" noProof="0" dirty="0">
              <a:ln>
                <a:noFill/>
              </a:ln>
              <a:solidFill>
                <a:srgbClr val="E7E6E6">
                  <a:lumMod val="50000"/>
                </a:srgbClr>
              </a:solidFill>
              <a:effectLst/>
              <a:uLnTx/>
              <a:uFillTx/>
              <a:latin typeface="Helvetica" pitchFamily="2" charset="0"/>
              <a:ea typeface="DengXian" charset="-122"/>
              <a:cs typeface=""/>
            </a:endParaRPr>
          </a:p>
        </p:txBody>
      </p:sp>
      <p:sp>
        <p:nvSpPr>
          <p:cNvPr id="31" name="矩形 30">
            <a:extLst>
              <a:ext uri="{FF2B5EF4-FFF2-40B4-BE49-F238E27FC236}">
                <a16:creationId xmlns:a16="http://schemas.microsoft.com/office/drawing/2014/main" id="{65026CEB-C78D-4F45-A599-29C866D420F8}"/>
              </a:ext>
            </a:extLst>
          </p:cNvPr>
          <p:cNvSpPr/>
          <p:nvPr/>
        </p:nvSpPr>
        <p:spPr>
          <a:xfrm>
            <a:off x="2180364" y="2587426"/>
            <a:ext cx="40908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IRE</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2" name="矩形 31">
            <a:extLst>
              <a:ext uri="{FF2B5EF4-FFF2-40B4-BE49-F238E27FC236}">
                <a16:creationId xmlns:a16="http://schemas.microsoft.com/office/drawing/2014/main" id="{D54576F0-66C8-E841-9333-ED0D66C3730A}"/>
              </a:ext>
            </a:extLst>
          </p:cNvPr>
          <p:cNvSpPr/>
          <p:nvPr/>
        </p:nvSpPr>
        <p:spPr>
          <a:xfrm>
            <a:off x="590326" y="2350243"/>
            <a:ext cx="49244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T790</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3" name="矩形 32">
            <a:extLst>
              <a:ext uri="{FF2B5EF4-FFF2-40B4-BE49-F238E27FC236}">
                <a16:creationId xmlns:a16="http://schemas.microsoft.com/office/drawing/2014/main" id="{450C6D2C-41F8-AE41-83FF-8098C24FCDBB}"/>
              </a:ext>
            </a:extLst>
          </p:cNvPr>
          <p:cNvSpPr/>
          <p:nvPr/>
        </p:nvSpPr>
        <p:spPr>
          <a:xfrm>
            <a:off x="568684" y="3967288"/>
            <a:ext cx="52290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M790</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4" name="矩形 33">
            <a:extLst>
              <a:ext uri="{FF2B5EF4-FFF2-40B4-BE49-F238E27FC236}">
                <a16:creationId xmlns:a16="http://schemas.microsoft.com/office/drawing/2014/main" id="{99413CFA-CA94-8646-9C54-778F04F4717C}"/>
              </a:ext>
            </a:extLst>
          </p:cNvPr>
          <p:cNvSpPr/>
          <p:nvPr/>
        </p:nvSpPr>
        <p:spPr>
          <a:xfrm>
            <a:off x="2881922" y="3305598"/>
            <a:ext cx="39305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WT</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5" name="矩形 34">
            <a:extLst>
              <a:ext uri="{FF2B5EF4-FFF2-40B4-BE49-F238E27FC236}">
                <a16:creationId xmlns:a16="http://schemas.microsoft.com/office/drawing/2014/main" id="{9A20782E-A7D4-CF42-A81F-FE8F220DEE0B}"/>
              </a:ext>
            </a:extLst>
          </p:cNvPr>
          <p:cNvSpPr/>
          <p:nvPr/>
        </p:nvSpPr>
        <p:spPr>
          <a:xfrm>
            <a:off x="2719781" y="4874406"/>
            <a:ext cx="47641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MUT</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6" name="矩形 35">
            <a:extLst>
              <a:ext uri="{FF2B5EF4-FFF2-40B4-BE49-F238E27FC236}">
                <a16:creationId xmlns:a16="http://schemas.microsoft.com/office/drawing/2014/main" id="{58A581ED-8C79-C340-A42B-6A81668CAB93}"/>
              </a:ext>
            </a:extLst>
          </p:cNvPr>
          <p:cNvSpPr/>
          <p:nvPr/>
        </p:nvSpPr>
        <p:spPr>
          <a:xfrm>
            <a:off x="2180364" y="4265533"/>
            <a:ext cx="40908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IRE</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7" name="圆角矩形 36">
            <a:extLst>
              <a:ext uri="{FF2B5EF4-FFF2-40B4-BE49-F238E27FC236}">
                <a16:creationId xmlns:a16="http://schemas.microsoft.com/office/drawing/2014/main" id="{20789878-949A-2747-BEE5-33F909AEFC6F}"/>
              </a:ext>
            </a:extLst>
          </p:cNvPr>
          <p:cNvSpPr/>
          <p:nvPr/>
        </p:nvSpPr>
        <p:spPr>
          <a:xfrm>
            <a:off x="3461998" y="1893372"/>
            <a:ext cx="2584207" cy="1200536"/>
          </a:xfrm>
          <a:prstGeom prst="roundRect">
            <a:avLst/>
          </a:prstGeom>
          <a:noFill/>
          <a:ln w="47625">
            <a:solidFill>
              <a:schemeClr val="accent5">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zh-CN" sz="9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38" name="文本框 37">
            <a:extLst>
              <a:ext uri="{FF2B5EF4-FFF2-40B4-BE49-F238E27FC236}">
                <a16:creationId xmlns:a16="http://schemas.microsoft.com/office/drawing/2014/main" id="{15EA4781-0BFC-8345-B2EB-0AB9E551557B}"/>
              </a:ext>
            </a:extLst>
          </p:cNvPr>
          <p:cNvSpPr txBox="1"/>
          <p:nvPr/>
        </p:nvSpPr>
        <p:spPr>
          <a:xfrm>
            <a:off x="3517109" y="1944709"/>
            <a:ext cx="25526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Epidermal</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growth</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factor</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receptor</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(EGFR)</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tyrosine</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kinase</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inhibitors</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(EGFR-TKIs)</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are</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used</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in</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the</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treatments</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of</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non-small</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cell</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lung</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cancer</a:t>
            </a:r>
            <a:r>
              <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0" i="0" u="none" strike="noStrike" kern="1200" cap="none" spc="0" normalizeH="0" baseline="0" noProof="0" dirty="0">
                <a:ln>
                  <a:noFill/>
                </a:ln>
                <a:solidFill>
                  <a:prstClr val="black"/>
                </a:solidFill>
                <a:effectLst/>
                <a:uLnTx/>
                <a:uFillTx/>
                <a:latin typeface="Calibri" panose="020F0502020204030204"/>
                <a:ea typeface="DengXian" charset="-122"/>
                <a:cs typeface=""/>
              </a:rPr>
              <a:t>(NSCLC)</a:t>
            </a:r>
            <a:endParaRPr kumimoji="1"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52" name="椭圆 51">
            <a:extLst>
              <a:ext uri="{FF2B5EF4-FFF2-40B4-BE49-F238E27FC236}">
                <a16:creationId xmlns:a16="http://schemas.microsoft.com/office/drawing/2014/main" id="{C234A509-97BA-A84E-A138-E645A37FE428}"/>
              </a:ext>
            </a:extLst>
          </p:cNvPr>
          <p:cNvSpPr/>
          <p:nvPr/>
        </p:nvSpPr>
        <p:spPr>
          <a:xfrm>
            <a:off x="918127" y="2405585"/>
            <a:ext cx="767416" cy="661104"/>
          </a:xfrm>
          <a:prstGeom prst="ellipse">
            <a:avLst/>
          </a:prstGeom>
          <a:noFill/>
          <a:ln w="47625">
            <a:solidFill>
              <a:srgbClr val="00B05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4" name="椭圆 53">
            <a:extLst>
              <a:ext uri="{FF2B5EF4-FFF2-40B4-BE49-F238E27FC236}">
                <a16:creationId xmlns:a16="http://schemas.microsoft.com/office/drawing/2014/main" id="{343DD80D-A381-3A4F-8B48-EA9CFB055DCF}"/>
              </a:ext>
            </a:extLst>
          </p:cNvPr>
          <p:cNvSpPr/>
          <p:nvPr/>
        </p:nvSpPr>
        <p:spPr>
          <a:xfrm>
            <a:off x="918127" y="4170391"/>
            <a:ext cx="767416" cy="661104"/>
          </a:xfrm>
          <a:prstGeom prst="ellipse">
            <a:avLst/>
          </a:prstGeom>
          <a:noFill/>
          <a:ln w="47625">
            <a:solidFill>
              <a:srgbClr val="FF0000"/>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6" name="矩形 55">
            <a:extLst>
              <a:ext uri="{FF2B5EF4-FFF2-40B4-BE49-F238E27FC236}">
                <a16:creationId xmlns:a16="http://schemas.microsoft.com/office/drawing/2014/main" id="{F743DA51-9AB2-A441-8058-62AA6A606B7B}"/>
              </a:ext>
            </a:extLst>
          </p:cNvPr>
          <p:cNvSpPr/>
          <p:nvPr/>
        </p:nvSpPr>
        <p:spPr>
          <a:xfrm>
            <a:off x="411620" y="3081931"/>
            <a:ext cx="434060" cy="431294"/>
          </a:xfrm>
          <a:prstGeom prst="rect">
            <a:avLst/>
          </a:prstGeom>
          <a:solidFill>
            <a:schemeClr val="accent6">
              <a:lumMod val="20000"/>
              <a:lumOff val="80000"/>
              <a:alpha val="7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3" name="Freeform 17">
            <a:extLst>
              <a:ext uri="{FF2B5EF4-FFF2-40B4-BE49-F238E27FC236}">
                <a16:creationId xmlns:a16="http://schemas.microsoft.com/office/drawing/2014/main" id="{EAA50C8D-A141-EC43-8930-8B7F737432B4}"/>
              </a:ext>
            </a:extLst>
          </p:cNvPr>
          <p:cNvSpPr>
            <a:spLocks/>
          </p:cNvSpPr>
          <p:nvPr/>
        </p:nvSpPr>
        <p:spPr bwMode="auto">
          <a:xfrm>
            <a:off x="443405" y="3115918"/>
            <a:ext cx="370490" cy="359698"/>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00B05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
              <a:cs typeface=""/>
            </a:endParaRPr>
          </a:p>
        </p:txBody>
      </p:sp>
      <p:sp>
        <p:nvSpPr>
          <p:cNvPr id="57" name="矩形 56">
            <a:extLst>
              <a:ext uri="{FF2B5EF4-FFF2-40B4-BE49-F238E27FC236}">
                <a16:creationId xmlns:a16="http://schemas.microsoft.com/office/drawing/2014/main" id="{A9069B48-03F4-5549-9283-FF4A6AACC848}"/>
              </a:ext>
            </a:extLst>
          </p:cNvPr>
          <p:cNvSpPr/>
          <p:nvPr/>
        </p:nvSpPr>
        <p:spPr>
          <a:xfrm>
            <a:off x="409107" y="4693585"/>
            <a:ext cx="434060" cy="431294"/>
          </a:xfrm>
          <a:prstGeom prst="rect">
            <a:avLst/>
          </a:prstGeom>
          <a:solidFill>
            <a:srgbClr val="FF0000">
              <a:alpha val="18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5" name="Freeform 19">
            <a:extLst>
              <a:ext uri="{FF2B5EF4-FFF2-40B4-BE49-F238E27FC236}">
                <a16:creationId xmlns:a16="http://schemas.microsoft.com/office/drawing/2014/main" id="{916C3B18-8B55-DA47-8DF9-70DF5AC95B5A}"/>
              </a:ext>
            </a:extLst>
          </p:cNvPr>
          <p:cNvSpPr>
            <a:spLocks/>
          </p:cNvSpPr>
          <p:nvPr/>
        </p:nvSpPr>
        <p:spPr bwMode="auto">
          <a:xfrm>
            <a:off x="465875" y="4778212"/>
            <a:ext cx="324072" cy="286860"/>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rgbClr val="E71C57"/>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
              <a:cs typeface=""/>
            </a:endParaRPr>
          </a:p>
        </p:txBody>
      </p:sp>
      <p:grpSp>
        <p:nvGrpSpPr>
          <p:cNvPr id="7" name="组合 6">
            <a:extLst>
              <a:ext uri="{FF2B5EF4-FFF2-40B4-BE49-F238E27FC236}">
                <a16:creationId xmlns:a16="http://schemas.microsoft.com/office/drawing/2014/main" id="{203C9AB3-395C-F649-9609-3734173F9473}"/>
              </a:ext>
            </a:extLst>
          </p:cNvPr>
          <p:cNvGrpSpPr/>
          <p:nvPr/>
        </p:nvGrpSpPr>
        <p:grpSpPr>
          <a:xfrm>
            <a:off x="6407146" y="3079667"/>
            <a:ext cx="1232726" cy="528688"/>
            <a:chOff x="10288434" y="1716886"/>
            <a:chExt cx="1643634" cy="704917"/>
          </a:xfrm>
        </p:grpSpPr>
        <p:sp>
          <p:nvSpPr>
            <p:cNvPr id="58" name="圆角矩形 57">
              <a:extLst>
                <a:ext uri="{FF2B5EF4-FFF2-40B4-BE49-F238E27FC236}">
                  <a16:creationId xmlns:a16="http://schemas.microsoft.com/office/drawing/2014/main" id="{F6D93412-3C08-8248-8C2A-AFE6284A6C4D}"/>
                </a:ext>
              </a:extLst>
            </p:cNvPr>
            <p:cNvSpPr/>
            <p:nvPr/>
          </p:nvSpPr>
          <p:spPr>
            <a:xfrm>
              <a:off x="10308020" y="1738819"/>
              <a:ext cx="1574502" cy="682984"/>
            </a:xfrm>
            <a:prstGeom prst="roundRect">
              <a:avLst/>
            </a:prstGeom>
            <a:noFill/>
            <a:ln w="47625">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9" name="文本框 58">
              <a:extLst>
                <a:ext uri="{FF2B5EF4-FFF2-40B4-BE49-F238E27FC236}">
                  <a16:creationId xmlns:a16="http://schemas.microsoft.com/office/drawing/2014/main" id="{804AC577-760D-294C-83D9-628A03C22E37}"/>
                </a:ext>
              </a:extLst>
            </p:cNvPr>
            <p:cNvSpPr txBox="1"/>
            <p:nvPr/>
          </p:nvSpPr>
          <p:spPr>
            <a:xfrm>
              <a:off x="10288434" y="1716886"/>
              <a:ext cx="164363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546A">
                      <a:lumMod val="75000"/>
                    </a:srgbClr>
                  </a:solidFill>
                  <a:effectLst/>
                  <a:uLnTx/>
                  <a:uFillTx/>
                  <a:latin typeface="Calibri" panose="020F0502020204030204"/>
                  <a:ea typeface="DengXian" charset="-122"/>
                  <a:cs typeface=""/>
                </a:rPr>
                <a:t>non-disruptive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546A">
                      <a:lumMod val="75000"/>
                    </a:srgbClr>
                  </a:solidFill>
                  <a:effectLst/>
                  <a:uLnTx/>
                  <a:uFillTx/>
                  <a:latin typeface="Calibri" panose="020F0502020204030204"/>
                  <a:ea typeface="DengXian" charset="-122"/>
                  <a:cs typeface=""/>
                </a:rPr>
                <a:t>SNV (ND)</a:t>
              </a:r>
              <a:endParaRPr kumimoji="1" lang="zh-CN" altLang="en-US" sz="1200" b="1" i="0" u="none" strike="noStrike" kern="1200" cap="none" spc="0" normalizeH="0" baseline="0" noProof="0" dirty="0">
                <a:ln>
                  <a:noFill/>
                </a:ln>
                <a:solidFill>
                  <a:srgbClr val="44546A">
                    <a:lumMod val="75000"/>
                  </a:srgbClr>
                </a:solidFill>
                <a:effectLst/>
                <a:uLnTx/>
                <a:uFillTx/>
                <a:latin typeface="Calibri" panose="020F0502020204030204"/>
                <a:ea typeface="DengXian" charset="-122"/>
                <a:cs typeface=""/>
              </a:endParaRPr>
            </a:p>
          </p:txBody>
        </p:sp>
      </p:grpSp>
      <p:grpSp>
        <p:nvGrpSpPr>
          <p:cNvPr id="8" name="组合 7">
            <a:extLst>
              <a:ext uri="{FF2B5EF4-FFF2-40B4-BE49-F238E27FC236}">
                <a16:creationId xmlns:a16="http://schemas.microsoft.com/office/drawing/2014/main" id="{88D44D48-56A7-0A41-ACE0-5A38D168839F}"/>
              </a:ext>
            </a:extLst>
          </p:cNvPr>
          <p:cNvGrpSpPr/>
          <p:nvPr/>
        </p:nvGrpSpPr>
        <p:grpSpPr>
          <a:xfrm>
            <a:off x="7778809" y="3094086"/>
            <a:ext cx="1195565" cy="512238"/>
            <a:chOff x="10288433" y="2614665"/>
            <a:chExt cx="1594087" cy="682984"/>
          </a:xfrm>
        </p:grpSpPr>
        <p:sp>
          <p:nvSpPr>
            <p:cNvPr id="61" name="圆角矩形 60">
              <a:extLst>
                <a:ext uri="{FF2B5EF4-FFF2-40B4-BE49-F238E27FC236}">
                  <a16:creationId xmlns:a16="http://schemas.microsoft.com/office/drawing/2014/main" id="{AC2F6637-6FDC-1A4F-AFA7-FA8EDDF02CA3}"/>
                </a:ext>
              </a:extLst>
            </p:cNvPr>
            <p:cNvSpPr/>
            <p:nvPr/>
          </p:nvSpPr>
          <p:spPr>
            <a:xfrm>
              <a:off x="10357564" y="2614665"/>
              <a:ext cx="1524950" cy="682984"/>
            </a:xfrm>
            <a:prstGeom prst="roundRect">
              <a:avLst/>
            </a:prstGeom>
            <a:noFill/>
            <a:ln w="47625">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62" name="文本框 61">
              <a:extLst>
                <a:ext uri="{FF2B5EF4-FFF2-40B4-BE49-F238E27FC236}">
                  <a16:creationId xmlns:a16="http://schemas.microsoft.com/office/drawing/2014/main" id="{9F1EE554-4BCD-DC48-B300-AB0A73F31E44}"/>
                </a:ext>
              </a:extLst>
            </p:cNvPr>
            <p:cNvSpPr txBox="1"/>
            <p:nvPr/>
          </p:nvSpPr>
          <p:spPr>
            <a:xfrm>
              <a:off x="10288433" y="2631686"/>
              <a:ext cx="1594087" cy="615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546A">
                      <a:lumMod val="75000"/>
                    </a:srgbClr>
                  </a:solidFill>
                  <a:effectLst/>
                  <a:uLnTx/>
                  <a:uFillTx/>
                  <a:latin typeface="Calibri" panose="020F0502020204030204"/>
                  <a:ea typeface="DengXian" charset="-122"/>
                  <a:cs typeface=""/>
                </a:rPr>
                <a:t>disruptive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546A">
                      <a:lumMod val="75000"/>
                    </a:srgbClr>
                  </a:solidFill>
                  <a:effectLst/>
                  <a:uLnTx/>
                  <a:uFillTx/>
                  <a:latin typeface="Calibri" panose="020F0502020204030204"/>
                  <a:ea typeface="DengXian" charset="-122"/>
                  <a:cs typeface=""/>
                </a:rPr>
                <a:t>SNV (D)</a:t>
              </a:r>
              <a:endParaRPr kumimoji="1" lang="zh-CN" altLang="en-US" sz="1200" b="1" i="0" u="none" strike="noStrike" kern="1200" cap="none" spc="0" normalizeH="0" baseline="0" noProof="0" dirty="0">
                <a:ln>
                  <a:noFill/>
                </a:ln>
                <a:solidFill>
                  <a:srgbClr val="44546A">
                    <a:lumMod val="75000"/>
                  </a:srgbClr>
                </a:solidFill>
                <a:effectLst/>
                <a:uLnTx/>
                <a:uFillTx/>
                <a:latin typeface="Calibri" panose="020F0502020204030204"/>
                <a:ea typeface="DengXian" charset="-122"/>
                <a:cs typeface=""/>
              </a:endParaRPr>
            </a:p>
          </p:txBody>
        </p:sp>
      </p:grpSp>
      <p:cxnSp>
        <p:nvCxnSpPr>
          <p:cNvPr id="63" name="直线连接符 62">
            <a:extLst>
              <a:ext uri="{FF2B5EF4-FFF2-40B4-BE49-F238E27FC236}">
                <a16:creationId xmlns:a16="http://schemas.microsoft.com/office/drawing/2014/main" id="{D958353D-F617-DA40-8B0C-A18606E88F15}"/>
              </a:ext>
            </a:extLst>
          </p:cNvPr>
          <p:cNvCxnSpPr>
            <a:cxnSpLocks/>
          </p:cNvCxnSpPr>
          <p:nvPr/>
        </p:nvCxnSpPr>
        <p:spPr>
          <a:xfrm flipV="1">
            <a:off x="6268208" y="1845918"/>
            <a:ext cx="0" cy="3644566"/>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C3506545-B3F5-E642-A551-9803807945B9}"/>
                  </a:ext>
                </a:extLst>
              </p:cNvPr>
              <p:cNvSpPr/>
              <p:nvPr/>
            </p:nvSpPr>
            <p:spPr>
              <a:xfrm>
                <a:off x="6556139" y="2456616"/>
                <a:ext cx="87254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Cambria Math" charset="0"/>
                    <a:cs typeface="Cambria Math" charset="0"/>
                  </a:rPr>
                  <a:t> if </a:t>
                </a:r>
                <a14:m>
                  <m:oMath xmlns:m="http://schemas.openxmlformats.org/officeDocument/2006/math">
                    <m:r>
                      <a:rPr kumimoji="1" lang="en-US" altLang="zh-CN" sz="1200" b="1" i="1" u="none" strike="noStrike" kern="1200" cap="none" spc="0" normalizeH="0" baseline="0" noProof="0">
                        <a:ln>
                          <a:noFill/>
                        </a:ln>
                        <a:solidFill>
                          <a:srgbClr val="4472C4">
                            <a:lumMod val="50000"/>
                          </a:srgbClr>
                        </a:solidFill>
                        <a:effectLst/>
                        <a:uLnTx/>
                        <a:uFillTx/>
                        <a:latin typeface="Cambria Math" charset="0"/>
                        <a:ea typeface="Cambria Math" charset="0"/>
                        <a:cs typeface="Cambria Math" charset="0"/>
                      </a:rPr>
                      <m:t>∆</m:t>
                    </m:r>
                  </m:oMath>
                </a14:m>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BA</a:t>
                </a:r>
                <a:r>
                  <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 </a:t>
                </a:r>
                <a:r>
                  <a:rPr kumimoji="0"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0</a:t>
                </a:r>
                <a:r>
                  <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endPar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mc:Choice>
        <mc:Fallback xmlns="">
          <p:sp>
            <p:nvSpPr>
              <p:cNvPr id="9" name="矩形 8">
                <a:extLst>
                  <a:ext uri="{FF2B5EF4-FFF2-40B4-BE49-F238E27FC236}">
                    <a16:creationId xmlns="" xmlns:a16="http://schemas.microsoft.com/office/drawing/2014/main" xmlns:a14="http://schemas.microsoft.com/office/drawing/2010/main" id="{C3506545-B3F5-E642-A551-9803807945B9}"/>
                  </a:ext>
                </a:extLst>
              </p:cNvPr>
              <p:cNvSpPr>
                <a:spLocks noRot="1" noChangeAspect="1" noMove="1" noResize="1" noEditPoints="1" noAdjustHandles="1" noChangeArrowheads="1" noChangeShapeType="1" noTextEdit="1"/>
              </p:cNvSpPr>
              <p:nvPr/>
            </p:nvSpPr>
            <p:spPr>
              <a:xfrm>
                <a:off x="6556139" y="2456616"/>
                <a:ext cx="872547" cy="276999"/>
              </a:xfrm>
              <a:prstGeom prst="rect">
                <a:avLst/>
              </a:prstGeom>
              <a:blipFill rotWithShape="0">
                <a:blip r:embed="rId4"/>
                <a:stretch>
                  <a:fillRect t="-2222" b="-17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矩形 63">
                <a:extLst>
                  <a:ext uri="{FF2B5EF4-FFF2-40B4-BE49-F238E27FC236}">
                    <a16:creationId xmlns:a16="http://schemas.microsoft.com/office/drawing/2014/main" id="{4752E2EE-B5A2-CF47-8A78-6194E2414899}"/>
                  </a:ext>
                </a:extLst>
              </p:cNvPr>
              <p:cNvSpPr/>
              <p:nvPr/>
            </p:nvSpPr>
            <p:spPr>
              <a:xfrm>
                <a:off x="7935179" y="2458852"/>
                <a:ext cx="837280"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Cambria Math" charset="0"/>
                    <a:cs typeface="Cambria Math" charset="0"/>
                  </a:rPr>
                  <a:t>if </a:t>
                </a:r>
                <a14:m>
                  <m:oMath xmlns:m="http://schemas.openxmlformats.org/officeDocument/2006/math">
                    <m:r>
                      <a:rPr kumimoji="1" lang="en-US" altLang="zh-CN" sz="1200" b="1" i="1" u="none" strike="noStrike" kern="1200" cap="none" spc="0" normalizeH="0" baseline="0" noProof="0">
                        <a:ln>
                          <a:noFill/>
                        </a:ln>
                        <a:solidFill>
                          <a:srgbClr val="4472C4">
                            <a:lumMod val="50000"/>
                          </a:srgbClr>
                        </a:solidFill>
                        <a:effectLst/>
                        <a:uLnTx/>
                        <a:uFillTx/>
                        <a:latin typeface="Cambria Math" charset="0"/>
                        <a:ea typeface="Cambria Math" charset="0"/>
                        <a:cs typeface="Cambria Math" charset="0"/>
                      </a:rPr>
                      <m:t>∆</m:t>
                    </m:r>
                  </m:oMath>
                </a14:m>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BA</a:t>
                </a:r>
                <a:r>
                  <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0"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&gt;</a:t>
                </a:r>
                <a:r>
                  <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0"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0</a:t>
                </a:r>
                <a:r>
                  <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endPar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mc:Choice>
        <mc:Fallback xmlns="">
          <p:sp>
            <p:nvSpPr>
              <p:cNvPr id="64" name="矩形 63">
                <a:extLst>
                  <a:ext uri="{FF2B5EF4-FFF2-40B4-BE49-F238E27FC236}">
                    <a16:creationId xmlns="" xmlns:a16="http://schemas.microsoft.com/office/drawing/2014/main" xmlns:a14="http://schemas.microsoft.com/office/drawing/2010/main" id="{4752E2EE-B5A2-CF47-8A78-6194E2414899}"/>
                  </a:ext>
                </a:extLst>
              </p:cNvPr>
              <p:cNvSpPr>
                <a:spLocks noRot="1" noChangeAspect="1" noMove="1" noResize="1" noEditPoints="1" noAdjustHandles="1" noChangeArrowheads="1" noChangeShapeType="1" noTextEdit="1"/>
              </p:cNvSpPr>
              <p:nvPr/>
            </p:nvSpPr>
            <p:spPr>
              <a:xfrm>
                <a:off x="7935179" y="2458852"/>
                <a:ext cx="837280" cy="276999"/>
              </a:xfrm>
              <a:prstGeom prst="rect">
                <a:avLst/>
              </a:prstGeom>
              <a:blipFill rotWithShape="0">
                <a:blip r:embed="rId5"/>
                <a:stretch>
                  <a:fillRect l="-730" b="-15217"/>
                </a:stretch>
              </a:blipFill>
            </p:spPr>
            <p:txBody>
              <a:bodyPr/>
              <a:lstStyle/>
              <a:p>
                <a:r>
                  <a:rPr lang="en-US">
                    <a:noFill/>
                  </a:rPr>
                  <a:t> </a:t>
                </a:r>
              </a:p>
            </p:txBody>
          </p:sp>
        </mc:Fallback>
      </mc:AlternateContent>
      <p:sp>
        <p:nvSpPr>
          <p:cNvPr id="65" name="矩形 64">
            <a:extLst>
              <a:ext uri="{FF2B5EF4-FFF2-40B4-BE49-F238E27FC236}">
                <a16:creationId xmlns:a16="http://schemas.microsoft.com/office/drawing/2014/main" id="{DDBCDE43-AA25-654B-B5E6-005C314446FD}"/>
              </a:ext>
            </a:extLst>
          </p:cNvPr>
          <p:cNvSpPr/>
          <p:nvPr/>
        </p:nvSpPr>
        <p:spPr>
          <a:xfrm>
            <a:off x="6421836" y="1897797"/>
            <a:ext cx="24068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For protein-drug binding upon point mutation, </a:t>
            </a:r>
            <a:endParaRPr kumimoji="0"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p:sp>
        <p:nvSpPr>
          <p:cNvPr id="66" name="右箭头 9">
            <a:extLst>
              <a:ext uri="{FF2B5EF4-FFF2-40B4-BE49-F238E27FC236}">
                <a16:creationId xmlns:a16="http://schemas.microsoft.com/office/drawing/2014/main" id="{9B95EF6A-A9D4-A044-AA90-8CBC77A13956}"/>
              </a:ext>
            </a:extLst>
          </p:cNvPr>
          <p:cNvSpPr/>
          <p:nvPr/>
        </p:nvSpPr>
        <p:spPr>
          <a:xfrm rot="5400000">
            <a:off x="6850126" y="2761232"/>
            <a:ext cx="324296" cy="26906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67" name="右箭头 9">
            <a:extLst>
              <a:ext uri="{FF2B5EF4-FFF2-40B4-BE49-F238E27FC236}">
                <a16:creationId xmlns:a16="http://schemas.microsoft.com/office/drawing/2014/main" id="{6A86A100-E846-B141-95D9-326677D57C0F}"/>
              </a:ext>
            </a:extLst>
          </p:cNvPr>
          <p:cNvSpPr/>
          <p:nvPr/>
        </p:nvSpPr>
        <p:spPr>
          <a:xfrm rot="5400000">
            <a:off x="8192562" y="2764937"/>
            <a:ext cx="324296" cy="26906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48"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974631" y="6382665"/>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Tree>
    <p:extLst>
      <p:ext uri="{BB962C8B-B14F-4D97-AF65-F5344CB8AC3E}">
        <p14:creationId xmlns:p14="http://schemas.microsoft.com/office/powerpoint/2010/main" val="305161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75293" y="345433"/>
            <a:ext cx="704551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Assessment</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of</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feasibility</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to</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build</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a</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supervised-learning</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b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b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classifier</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for</a:t>
            </a:r>
            <a:r>
              <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binding-disruptive SNVs</a:t>
            </a:r>
            <a:endPar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24" name="直线连接符 23">
            <a:extLst>
              <a:ext uri="{FF2B5EF4-FFF2-40B4-BE49-F238E27FC236}">
                <a16:creationId xmlns:a16="http://schemas.microsoft.com/office/drawing/2014/main" id="{F46DD875-03A8-4447-B2AB-C00C6EE97794}"/>
              </a:ext>
            </a:extLst>
          </p:cNvPr>
          <p:cNvCxnSpPr/>
          <p:nvPr/>
        </p:nvCxnSpPr>
        <p:spPr>
          <a:xfrm>
            <a:off x="275293" y="1107526"/>
            <a:ext cx="8435714" cy="0"/>
          </a:xfrm>
          <a:prstGeom prst="line">
            <a:avLst/>
          </a:prstGeom>
          <a:ln/>
        </p:spPr>
        <p:style>
          <a:lnRef idx="3">
            <a:schemeClr val="accent3"/>
          </a:lnRef>
          <a:fillRef idx="0">
            <a:schemeClr val="accent3"/>
          </a:fillRef>
          <a:effectRef idx="2">
            <a:schemeClr val="accent3"/>
          </a:effectRef>
          <a:fontRef idx="minor">
            <a:schemeClr val="tx1"/>
          </a:fontRef>
        </p:style>
      </p:cxnSp>
      <p:cxnSp>
        <p:nvCxnSpPr>
          <p:cNvPr id="37" name="Straight Connector 18">
            <a:extLst>
              <a:ext uri="{FF2B5EF4-FFF2-40B4-BE49-F238E27FC236}">
                <a16:creationId xmlns:a16="http://schemas.microsoft.com/office/drawing/2014/main" id="{CEB54A3B-5719-7643-8D55-17F6BC0606A2}"/>
              </a:ext>
            </a:extLst>
          </p:cNvPr>
          <p:cNvCxnSpPr>
            <a:cxnSpLocks/>
          </p:cNvCxnSpPr>
          <p:nvPr/>
        </p:nvCxnSpPr>
        <p:spPr>
          <a:xfrm flipV="1">
            <a:off x="535587" y="1387354"/>
            <a:ext cx="0" cy="1229294"/>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D053E4CB-62C5-4B4E-B8BD-5DBC3C10D527}"/>
              </a:ext>
            </a:extLst>
          </p:cNvPr>
          <p:cNvSpPr txBox="1"/>
          <p:nvPr/>
        </p:nvSpPr>
        <p:spPr>
          <a:xfrm rot="16200000">
            <a:off x="39978" y="1762281"/>
            <a:ext cx="748832"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DATA </a:t>
            </a: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p:cxnSp>
        <p:nvCxnSpPr>
          <p:cNvPr id="40" name="Straight Connector 18">
            <a:extLst>
              <a:ext uri="{FF2B5EF4-FFF2-40B4-BE49-F238E27FC236}">
                <a16:creationId xmlns:a16="http://schemas.microsoft.com/office/drawing/2014/main" id="{65DE416D-847A-1A4C-8266-3B7EC8E7F626}"/>
              </a:ext>
            </a:extLst>
          </p:cNvPr>
          <p:cNvCxnSpPr>
            <a:cxnSpLocks/>
          </p:cNvCxnSpPr>
          <p:nvPr/>
        </p:nvCxnSpPr>
        <p:spPr>
          <a:xfrm flipV="1">
            <a:off x="535587" y="2757602"/>
            <a:ext cx="0" cy="889884"/>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1" name="文本框 40">
            <a:extLst>
              <a:ext uri="{FF2B5EF4-FFF2-40B4-BE49-F238E27FC236}">
                <a16:creationId xmlns:a16="http://schemas.microsoft.com/office/drawing/2014/main" id="{86F3777E-1F5E-C44F-BEF9-1425E4CAD831}"/>
              </a:ext>
            </a:extLst>
          </p:cNvPr>
          <p:cNvSpPr txBox="1"/>
          <p:nvPr/>
        </p:nvSpPr>
        <p:spPr>
          <a:xfrm rot="16200000">
            <a:off x="-134524" y="2980003"/>
            <a:ext cx="109663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ALGORITHM</a:t>
            </a: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p:cxnSp>
        <p:nvCxnSpPr>
          <p:cNvPr id="42" name="Straight Connector 18">
            <a:extLst>
              <a:ext uri="{FF2B5EF4-FFF2-40B4-BE49-F238E27FC236}">
                <a16:creationId xmlns:a16="http://schemas.microsoft.com/office/drawing/2014/main" id="{3DCFE760-11E6-304D-9C4D-9C372B0DF715}"/>
              </a:ext>
            </a:extLst>
          </p:cNvPr>
          <p:cNvCxnSpPr>
            <a:cxnSpLocks/>
          </p:cNvCxnSpPr>
          <p:nvPr/>
        </p:nvCxnSpPr>
        <p:spPr>
          <a:xfrm flipH="1" flipV="1">
            <a:off x="535587" y="3857062"/>
            <a:ext cx="5164" cy="1815672"/>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5AEDCE6A-9BC6-5F44-A82F-C93238717CA6}"/>
              </a:ext>
            </a:extLst>
          </p:cNvPr>
          <p:cNvSpPr txBox="1"/>
          <p:nvPr/>
        </p:nvSpPr>
        <p:spPr>
          <a:xfrm rot="16200000">
            <a:off x="-362059" y="4495015"/>
            <a:ext cx="155290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GAP</a:t>
            </a:r>
            <a:r>
              <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and</a:t>
            </a:r>
            <a:r>
              <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SOLUTION</a:t>
            </a: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p:sp>
        <p:nvSpPr>
          <p:cNvPr id="7" name="文本框 6"/>
          <p:cNvSpPr txBox="1"/>
          <p:nvPr/>
        </p:nvSpPr>
        <p:spPr>
          <a:xfrm>
            <a:off x="763301" y="2360240"/>
            <a:ext cx="494447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srgbClr val="A5A5A5">
                    <a:lumMod val="50000"/>
                  </a:srgbClr>
                </a:solidFill>
                <a:effectLst/>
                <a:uLnTx/>
                <a:uFillTx/>
                <a:latin typeface="Calibri" panose="020F0502020204030204"/>
                <a:ea typeface="DengXian" charset="-122"/>
                <a:cs typeface=""/>
              </a:rPr>
              <a:t>Though limited SNVs could be mapped onto PDBs, this data pool keeps growing.</a:t>
            </a:r>
          </a:p>
        </p:txBody>
      </p:sp>
      <p:sp>
        <p:nvSpPr>
          <p:cNvPr id="12" name="圆角矩形 11"/>
          <p:cNvSpPr/>
          <p:nvPr/>
        </p:nvSpPr>
        <p:spPr>
          <a:xfrm>
            <a:off x="801930" y="1485512"/>
            <a:ext cx="1183248" cy="859821"/>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sp>
        <p:nvSpPr>
          <p:cNvPr id="46" name="矩形 45">
            <a:extLst>
              <a:ext uri="{FF2B5EF4-FFF2-40B4-BE49-F238E27FC236}">
                <a16:creationId xmlns:a16="http://schemas.microsoft.com/office/drawing/2014/main" id="{36563037-F107-6646-9446-0C4AFC0B30E4}"/>
              </a:ext>
            </a:extLst>
          </p:cNvPr>
          <p:cNvSpPr/>
          <p:nvPr/>
        </p:nvSpPr>
        <p:spPr>
          <a:xfrm>
            <a:off x="897568" y="1670130"/>
            <a:ext cx="52161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SNV: </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52" name="矩形 51">
            <a:extLst>
              <a:ext uri="{FF2B5EF4-FFF2-40B4-BE49-F238E27FC236}">
                <a16:creationId xmlns:a16="http://schemas.microsoft.com/office/drawing/2014/main" id="{CD8CF32C-1147-754F-AFE5-43BEE47505BA}"/>
              </a:ext>
            </a:extLst>
          </p:cNvPr>
          <p:cNvSpPr/>
          <p:nvPr/>
        </p:nvSpPr>
        <p:spPr>
          <a:xfrm>
            <a:off x="877805" y="1979177"/>
            <a:ext cx="930395"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ExAC &amp; TCGA</a:t>
            </a:r>
          </a:p>
        </p:txBody>
      </p:sp>
      <p:grpSp>
        <p:nvGrpSpPr>
          <p:cNvPr id="58" name="组合 57">
            <a:extLst>
              <a:ext uri="{FF2B5EF4-FFF2-40B4-BE49-F238E27FC236}">
                <a16:creationId xmlns:a16="http://schemas.microsoft.com/office/drawing/2014/main" id="{5409A0AC-87EE-B742-AD80-AD84E9F0FC13}"/>
              </a:ext>
            </a:extLst>
          </p:cNvPr>
          <p:cNvGrpSpPr/>
          <p:nvPr/>
        </p:nvGrpSpPr>
        <p:grpSpPr>
          <a:xfrm>
            <a:off x="1480250" y="1526365"/>
            <a:ext cx="420107" cy="420365"/>
            <a:chOff x="3134369" y="847621"/>
            <a:chExt cx="857981" cy="855736"/>
          </a:xfrm>
        </p:grpSpPr>
        <p:sp>
          <p:nvSpPr>
            <p:cNvPr id="57" name="椭圆 56">
              <a:extLst>
                <a:ext uri="{FF2B5EF4-FFF2-40B4-BE49-F238E27FC236}">
                  <a16:creationId xmlns:a16="http://schemas.microsoft.com/office/drawing/2014/main" id="{D8B17256-9072-6B49-8EB6-F4D24851377D}"/>
                </a:ext>
              </a:extLst>
            </p:cNvPr>
            <p:cNvSpPr/>
            <p:nvPr/>
          </p:nvSpPr>
          <p:spPr>
            <a:xfrm>
              <a:off x="3134369" y="847621"/>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0" name="Up Arrow 180">
              <a:extLst>
                <a:ext uri="{FF2B5EF4-FFF2-40B4-BE49-F238E27FC236}">
                  <a16:creationId xmlns:a16="http://schemas.microsoft.com/office/drawing/2014/main" id="{6653C80E-EB23-3042-BCD0-11BD0E24779F}"/>
                </a:ext>
              </a:extLst>
            </p:cNvPr>
            <p:cNvSpPr/>
            <p:nvPr/>
          </p:nvSpPr>
          <p:spPr bwMode="auto">
            <a:xfrm>
              <a:off x="3324892" y="1009670"/>
              <a:ext cx="479247" cy="513827"/>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marL="0" marR="0" lvl="0" indent="0" algn="ct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900" b="1" i="0" u="none" strike="noStrike" kern="1200" cap="none" spc="0" normalizeH="0" baseline="0" noProof="0" dirty="0">
                <a:ln>
                  <a:noFill/>
                </a:ln>
                <a:solidFill>
                  <a:prstClr val="white">
                    <a:lumMod val="65000"/>
                  </a:prstClr>
                </a:solidFill>
                <a:effectLst/>
                <a:uLnTx/>
                <a:uFillTx/>
                <a:latin typeface="Trebuchet MS" panose="020B0603020202020204" pitchFamily="34" charset="0"/>
                <a:ea typeface=""/>
                <a:cs typeface=""/>
              </a:endParaRPr>
            </a:p>
          </p:txBody>
        </p:sp>
      </p:grpSp>
      <p:grpSp>
        <p:nvGrpSpPr>
          <p:cNvPr id="71" name="组合 70">
            <a:extLst>
              <a:ext uri="{FF2B5EF4-FFF2-40B4-BE49-F238E27FC236}">
                <a16:creationId xmlns:a16="http://schemas.microsoft.com/office/drawing/2014/main" id="{066E427E-DA75-7D4A-878E-E6583408A54C}"/>
              </a:ext>
            </a:extLst>
          </p:cNvPr>
          <p:cNvGrpSpPr/>
          <p:nvPr/>
        </p:nvGrpSpPr>
        <p:grpSpPr>
          <a:xfrm>
            <a:off x="2081644" y="1485513"/>
            <a:ext cx="1298159" cy="859495"/>
            <a:chOff x="2926590" y="986939"/>
            <a:chExt cx="1730879" cy="1145994"/>
          </a:xfrm>
        </p:grpSpPr>
        <p:sp>
          <p:nvSpPr>
            <p:cNvPr id="13" name="圆角矩形 12"/>
            <p:cNvSpPr/>
            <p:nvPr/>
          </p:nvSpPr>
          <p:spPr>
            <a:xfrm>
              <a:off x="2954140" y="986939"/>
              <a:ext cx="1703329" cy="1122931"/>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sp>
          <p:nvSpPr>
            <p:cNvPr id="47" name="矩形 46">
              <a:extLst>
                <a:ext uri="{FF2B5EF4-FFF2-40B4-BE49-F238E27FC236}">
                  <a16:creationId xmlns:a16="http://schemas.microsoft.com/office/drawing/2014/main" id="{4F1801ED-5DF4-064F-8016-B14E6F4F739A}"/>
                </a:ext>
              </a:extLst>
            </p:cNvPr>
            <p:cNvSpPr/>
            <p:nvPr/>
          </p:nvSpPr>
          <p:spPr>
            <a:xfrm>
              <a:off x="2926590" y="1209603"/>
              <a:ext cx="1232646" cy="615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Structure: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(co-crystal) </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53" name="矩形 52">
              <a:extLst>
                <a:ext uri="{FF2B5EF4-FFF2-40B4-BE49-F238E27FC236}">
                  <a16:creationId xmlns:a16="http://schemas.microsoft.com/office/drawing/2014/main" id="{67A1995D-6EC1-C44F-8766-4D1F64EBEFFD}"/>
                </a:ext>
              </a:extLst>
            </p:cNvPr>
            <p:cNvSpPr/>
            <p:nvPr/>
          </p:nvSpPr>
          <p:spPr>
            <a:xfrm>
              <a:off x="2979647" y="1794378"/>
              <a:ext cx="1224008"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RCSB PDB</a:t>
              </a:r>
            </a:p>
          </p:txBody>
        </p:sp>
        <p:grpSp>
          <p:nvGrpSpPr>
            <p:cNvPr id="65" name="组合 64">
              <a:extLst>
                <a:ext uri="{FF2B5EF4-FFF2-40B4-BE49-F238E27FC236}">
                  <a16:creationId xmlns:a16="http://schemas.microsoft.com/office/drawing/2014/main" id="{4FC1A0FF-3F1A-6344-84BE-3D24A1C1D24E}"/>
                </a:ext>
              </a:extLst>
            </p:cNvPr>
            <p:cNvGrpSpPr/>
            <p:nvPr/>
          </p:nvGrpSpPr>
          <p:grpSpPr>
            <a:xfrm>
              <a:off x="3970365" y="1041414"/>
              <a:ext cx="560143" cy="560486"/>
              <a:chOff x="3134369" y="847621"/>
              <a:chExt cx="857981" cy="855736"/>
            </a:xfrm>
          </p:grpSpPr>
          <p:sp>
            <p:nvSpPr>
              <p:cNvPr id="66" name="椭圆 65">
                <a:extLst>
                  <a:ext uri="{FF2B5EF4-FFF2-40B4-BE49-F238E27FC236}">
                    <a16:creationId xmlns:a16="http://schemas.microsoft.com/office/drawing/2014/main" id="{538D2C3F-B0ED-3243-875B-58DCD887BBDA}"/>
                  </a:ext>
                </a:extLst>
              </p:cNvPr>
              <p:cNvSpPr/>
              <p:nvPr/>
            </p:nvSpPr>
            <p:spPr>
              <a:xfrm>
                <a:off x="3134369" y="847621"/>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67" name="Up Arrow 180">
                <a:extLst>
                  <a:ext uri="{FF2B5EF4-FFF2-40B4-BE49-F238E27FC236}">
                    <a16:creationId xmlns:a16="http://schemas.microsoft.com/office/drawing/2014/main" id="{7FDA88E9-64B0-C64D-8114-D40A232128EE}"/>
                  </a:ext>
                </a:extLst>
              </p:cNvPr>
              <p:cNvSpPr/>
              <p:nvPr/>
            </p:nvSpPr>
            <p:spPr bwMode="auto">
              <a:xfrm>
                <a:off x="3324892" y="1009670"/>
                <a:ext cx="479247" cy="513827"/>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marL="0" marR="0" lvl="0" indent="0" algn="ct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900" b="1" i="0" u="none" strike="noStrike" kern="1200" cap="none" spc="0" normalizeH="0" baseline="0" noProof="0" dirty="0">
                  <a:ln>
                    <a:noFill/>
                  </a:ln>
                  <a:solidFill>
                    <a:prstClr val="white">
                      <a:lumMod val="65000"/>
                    </a:prstClr>
                  </a:solidFill>
                  <a:effectLst/>
                  <a:uLnTx/>
                  <a:uFillTx/>
                  <a:latin typeface="Trebuchet MS" panose="020B0603020202020204" pitchFamily="34" charset="0"/>
                  <a:ea typeface=""/>
                  <a:cs typeface=""/>
                </a:endParaRPr>
              </a:p>
            </p:txBody>
          </p:sp>
        </p:grpSp>
      </p:grpSp>
      <p:grpSp>
        <p:nvGrpSpPr>
          <p:cNvPr id="72" name="组合 71">
            <a:extLst>
              <a:ext uri="{FF2B5EF4-FFF2-40B4-BE49-F238E27FC236}">
                <a16:creationId xmlns:a16="http://schemas.microsoft.com/office/drawing/2014/main" id="{2F12C7EC-0152-B148-84F1-C274A64BACC8}"/>
              </a:ext>
            </a:extLst>
          </p:cNvPr>
          <p:cNvGrpSpPr/>
          <p:nvPr/>
        </p:nvGrpSpPr>
        <p:grpSpPr>
          <a:xfrm>
            <a:off x="3491872" y="1485767"/>
            <a:ext cx="1132466" cy="872611"/>
            <a:chOff x="5277252" y="991996"/>
            <a:chExt cx="1509954" cy="1163481"/>
          </a:xfrm>
        </p:grpSpPr>
        <p:sp>
          <p:nvSpPr>
            <p:cNvPr id="48" name="圆角矩形 47">
              <a:extLst>
                <a:ext uri="{FF2B5EF4-FFF2-40B4-BE49-F238E27FC236}">
                  <a16:creationId xmlns:a16="http://schemas.microsoft.com/office/drawing/2014/main" id="{58207CF5-5C1A-8141-A5F7-2744D92D9A4A}"/>
                </a:ext>
              </a:extLst>
            </p:cNvPr>
            <p:cNvSpPr/>
            <p:nvPr/>
          </p:nvSpPr>
          <p:spPr>
            <a:xfrm>
              <a:off x="5277252" y="991996"/>
              <a:ext cx="1509954" cy="1117874"/>
            </a:xfrm>
            <a:prstGeom prst="roundRect">
              <a:avLst/>
            </a:prstGeom>
            <a:solidFill>
              <a:schemeClr val="accent6">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sp>
          <p:nvSpPr>
            <p:cNvPr id="49" name="矩形 48">
              <a:extLst>
                <a:ext uri="{FF2B5EF4-FFF2-40B4-BE49-F238E27FC236}">
                  <a16:creationId xmlns:a16="http://schemas.microsoft.com/office/drawing/2014/main" id="{9493EF0B-E901-7D4A-BEA8-71CF16AAF9F9}"/>
                </a:ext>
              </a:extLst>
            </p:cNvPr>
            <p:cNvSpPr/>
            <p:nvPr/>
          </p:nvSpPr>
          <p:spPr>
            <a:xfrm>
              <a:off x="5334791" y="1209603"/>
              <a:ext cx="7613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Drug: </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56" name="矩形 55">
              <a:extLst>
                <a:ext uri="{FF2B5EF4-FFF2-40B4-BE49-F238E27FC236}">
                  <a16:creationId xmlns:a16="http://schemas.microsoft.com/office/drawing/2014/main" id="{6CF33887-D167-6A4C-96B7-CDE3FEC52ABC}"/>
                </a:ext>
              </a:extLst>
            </p:cNvPr>
            <p:cNvSpPr/>
            <p:nvPr/>
          </p:nvSpPr>
          <p:spPr>
            <a:xfrm>
              <a:off x="5354503" y="1601480"/>
              <a:ext cx="1367669" cy="553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PubChem Compound </a:t>
              </a:r>
            </a:p>
          </p:txBody>
        </p:sp>
        <p:grpSp>
          <p:nvGrpSpPr>
            <p:cNvPr id="68" name="组合 67">
              <a:extLst>
                <a:ext uri="{FF2B5EF4-FFF2-40B4-BE49-F238E27FC236}">
                  <a16:creationId xmlns:a16="http://schemas.microsoft.com/office/drawing/2014/main" id="{10C947DF-3C67-894A-8AF0-F646ACE8BD9A}"/>
                </a:ext>
              </a:extLst>
            </p:cNvPr>
            <p:cNvGrpSpPr/>
            <p:nvPr/>
          </p:nvGrpSpPr>
          <p:grpSpPr>
            <a:xfrm>
              <a:off x="6104930" y="1046222"/>
              <a:ext cx="560143" cy="560486"/>
              <a:chOff x="2783618" y="854962"/>
              <a:chExt cx="857981" cy="855736"/>
            </a:xfrm>
          </p:grpSpPr>
          <p:sp>
            <p:nvSpPr>
              <p:cNvPr id="69" name="椭圆 68">
                <a:extLst>
                  <a:ext uri="{FF2B5EF4-FFF2-40B4-BE49-F238E27FC236}">
                    <a16:creationId xmlns:a16="http://schemas.microsoft.com/office/drawing/2014/main" id="{5D884036-AB52-8841-BDFB-7913CBB3D371}"/>
                  </a:ext>
                </a:extLst>
              </p:cNvPr>
              <p:cNvSpPr/>
              <p:nvPr/>
            </p:nvSpPr>
            <p:spPr>
              <a:xfrm>
                <a:off x="2783618" y="854962"/>
                <a:ext cx="857981" cy="855736"/>
              </a:xfrm>
              <a:prstGeom prst="ellipse">
                <a:avLst/>
              </a:prstGeom>
              <a:solidFill>
                <a:schemeClr val="bg1">
                  <a:lumMod val="95000"/>
                </a:schemeClr>
              </a:solidFill>
              <a:ln w="254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70" name="Up Arrow 180">
                <a:extLst>
                  <a:ext uri="{FF2B5EF4-FFF2-40B4-BE49-F238E27FC236}">
                    <a16:creationId xmlns:a16="http://schemas.microsoft.com/office/drawing/2014/main" id="{303D295D-FAF6-0B4B-8244-BD905D056420}"/>
                  </a:ext>
                </a:extLst>
              </p:cNvPr>
              <p:cNvSpPr/>
              <p:nvPr/>
            </p:nvSpPr>
            <p:spPr bwMode="auto">
              <a:xfrm rot="2863093">
                <a:off x="3015319" y="999357"/>
                <a:ext cx="477700" cy="515490"/>
              </a:xfrm>
              <a:prstGeom prst="upArrow">
                <a:avLst/>
              </a:prstGeom>
              <a:solidFill>
                <a:srgbClr val="29BA74"/>
              </a:solidFill>
              <a:ln w="15875" cap="flat" cmpd="sng" algn="ctr">
                <a:solidFill>
                  <a:schemeClr val="accent6">
                    <a:lumMod val="60000"/>
                    <a:lumOff val="40000"/>
                  </a:schemeClr>
                </a:solidFill>
                <a:prstDash val="solid"/>
                <a:miter lim="800000"/>
                <a:headEnd type="none" w="lg" len="lg"/>
                <a:tailEnd type="none" w="lg" len="lg"/>
              </a:ln>
              <a:extLst/>
            </p:spPr>
            <p:txBody>
              <a:bodyPr lIns="68580" tIns="41148" rIns="34290" bIns="0" rtlCol="0" anchor="t" anchorCtr="0"/>
              <a:lstStyle/>
              <a:p>
                <a:pPr marL="0" marR="0" lvl="0" indent="0" algn="ctr" defTabSz="914400" rtl="0" eaLnBrk="1" fontAlgn="auto" latinLnBrk="0" hangingPunct="1">
                  <a:lnSpc>
                    <a:spcPct val="100000"/>
                  </a:lnSpc>
                  <a:spcBef>
                    <a:spcPts val="0"/>
                  </a:spcBef>
                  <a:spcAft>
                    <a:spcPts val="0"/>
                  </a:spcAft>
                  <a:buClrTx/>
                  <a:buSzPct val="100000"/>
                  <a:buFont typeface="Trebuchet MS" panose="020B0603020202020204" pitchFamily="34" charset="0"/>
                  <a:buChar char="​"/>
                  <a:tabLst/>
                  <a:defRPr/>
                </a:pPr>
                <a:endParaRPr kumimoji="0" lang="en-US" sz="900" b="1" i="0" u="none" strike="noStrike" kern="1200" cap="none" spc="0" normalizeH="0" baseline="0" noProof="0" dirty="0">
                  <a:ln>
                    <a:noFill/>
                  </a:ln>
                  <a:solidFill>
                    <a:prstClr val="white">
                      <a:lumMod val="65000"/>
                    </a:prstClr>
                  </a:solidFill>
                  <a:effectLst/>
                  <a:uLnTx/>
                  <a:uFillTx/>
                  <a:latin typeface="Trebuchet MS" panose="020B0603020202020204" pitchFamily="34" charset="0"/>
                  <a:ea typeface=""/>
                  <a:cs typeface=""/>
                </a:endParaRPr>
              </a:p>
            </p:txBody>
          </p:sp>
        </p:grpSp>
      </p:grpSp>
      <p:sp>
        <p:nvSpPr>
          <p:cNvPr id="73" name="矩形 72">
            <a:extLst>
              <a:ext uri="{FF2B5EF4-FFF2-40B4-BE49-F238E27FC236}">
                <a16:creationId xmlns:a16="http://schemas.microsoft.com/office/drawing/2014/main" id="{4E883442-8753-FB45-9699-7866A4AC16EF}"/>
              </a:ext>
            </a:extLst>
          </p:cNvPr>
          <p:cNvSpPr/>
          <p:nvPr/>
        </p:nvSpPr>
        <p:spPr>
          <a:xfrm>
            <a:off x="698472" y="1387354"/>
            <a:ext cx="4912224" cy="1229294"/>
          </a:xfrm>
          <a:prstGeom prst="rect">
            <a:avLst/>
          </a:prstGeom>
          <a:noFill/>
          <a:ln w="47625">
            <a:solidFill>
              <a:srgbClr val="00B05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77" name="矩形 76">
            <a:extLst>
              <a:ext uri="{FF2B5EF4-FFF2-40B4-BE49-F238E27FC236}">
                <a16:creationId xmlns:a16="http://schemas.microsoft.com/office/drawing/2014/main" id="{FDF3B4CA-1F03-D748-8494-42D84B7ACEFB}"/>
              </a:ext>
            </a:extLst>
          </p:cNvPr>
          <p:cNvSpPr/>
          <p:nvPr/>
        </p:nvSpPr>
        <p:spPr>
          <a:xfrm>
            <a:off x="801930" y="3422339"/>
            <a:ext cx="4572000" cy="25391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5B9BD5">
                    <a:lumMod val="50000"/>
                  </a:srgbClr>
                </a:solidFill>
                <a:effectLst/>
                <a:uLnTx/>
                <a:uFillTx/>
                <a:latin typeface="Calibri" panose="020F0502020204030204"/>
                <a:ea typeface="DengXian" charset="-122"/>
                <a:cs typeface=""/>
              </a:rPr>
              <a:t>availability of well-established</a:t>
            </a:r>
            <a:r>
              <a:rPr kumimoji="1" lang="zh-CN" altLang="en-US" sz="1050" b="1" i="0" u="none" strike="noStrike" kern="1200" cap="none" spc="0" normalizeH="0" baseline="0" noProof="0" dirty="0">
                <a:ln>
                  <a:noFill/>
                </a:ln>
                <a:solidFill>
                  <a:srgbClr val="5B9BD5">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5B9BD5">
                    <a:lumMod val="50000"/>
                  </a:srgbClr>
                </a:solidFill>
                <a:effectLst/>
                <a:uLnTx/>
                <a:uFillTx/>
                <a:latin typeface="Calibri" panose="020F0502020204030204"/>
                <a:ea typeface="DengXian" charset="-122"/>
                <a:cs typeface=""/>
              </a:rPr>
              <a:t>machine learning classification algorithms</a:t>
            </a:r>
            <a:endParaRPr kumimoji="1" lang="zh-CN" altLang="en-US" sz="1050" b="1" i="0" u="none" strike="noStrike" kern="1200" cap="none" spc="0" normalizeH="0" baseline="0" noProof="0" dirty="0">
              <a:ln>
                <a:noFill/>
              </a:ln>
              <a:solidFill>
                <a:srgbClr val="5B9BD5">
                  <a:lumMod val="50000"/>
                </a:srgbClr>
              </a:solidFill>
              <a:effectLst/>
              <a:uLnTx/>
              <a:uFillTx/>
              <a:latin typeface="Calibri" panose="020F0502020204030204"/>
              <a:ea typeface="DengXian" charset="-122"/>
              <a:cs typeface=""/>
            </a:endParaRPr>
          </a:p>
        </p:txBody>
      </p:sp>
      <p:sp>
        <p:nvSpPr>
          <p:cNvPr id="88" name="矩形 87">
            <a:extLst>
              <a:ext uri="{FF2B5EF4-FFF2-40B4-BE49-F238E27FC236}">
                <a16:creationId xmlns:a16="http://schemas.microsoft.com/office/drawing/2014/main" id="{3DC99E69-34D1-B843-AD65-A027358FEC69}"/>
              </a:ext>
            </a:extLst>
          </p:cNvPr>
          <p:cNvSpPr/>
          <p:nvPr/>
        </p:nvSpPr>
        <p:spPr>
          <a:xfrm>
            <a:off x="698472" y="2706898"/>
            <a:ext cx="4921997" cy="988652"/>
          </a:xfrm>
          <a:prstGeom prst="rect">
            <a:avLst/>
          </a:prstGeom>
          <a:noFill/>
          <a:ln w="47625">
            <a:solidFill>
              <a:schemeClr val="accent5">
                <a:lumMod val="75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grpSp>
        <p:nvGrpSpPr>
          <p:cNvPr id="97" name="组合 96">
            <a:extLst>
              <a:ext uri="{FF2B5EF4-FFF2-40B4-BE49-F238E27FC236}">
                <a16:creationId xmlns:a16="http://schemas.microsoft.com/office/drawing/2014/main" id="{FAEE81EC-F3CB-884A-880B-9E657E0D3C52}"/>
              </a:ext>
            </a:extLst>
          </p:cNvPr>
          <p:cNvGrpSpPr/>
          <p:nvPr/>
        </p:nvGrpSpPr>
        <p:grpSpPr>
          <a:xfrm>
            <a:off x="1135879" y="2789615"/>
            <a:ext cx="566001" cy="569807"/>
            <a:chOff x="1982462" y="3126722"/>
            <a:chExt cx="754668" cy="759742"/>
          </a:xfrm>
        </p:grpSpPr>
        <p:sp>
          <p:nvSpPr>
            <p:cNvPr id="91" name="椭圆 24">
              <a:extLst>
                <a:ext uri="{FF2B5EF4-FFF2-40B4-BE49-F238E27FC236}">
                  <a16:creationId xmlns:a16="http://schemas.microsoft.com/office/drawing/2014/main" id="{1EF23A01-E9D3-F949-BEB4-77097A7AA532}"/>
                </a:ext>
              </a:extLst>
            </p:cNvPr>
            <p:cNvSpPr/>
            <p:nvPr/>
          </p:nvSpPr>
          <p:spPr>
            <a:xfrm>
              <a:off x="1982462"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81" name="文本框 21">
              <a:extLst>
                <a:ext uri="{FF2B5EF4-FFF2-40B4-BE49-F238E27FC236}">
                  <a16:creationId xmlns:a16="http://schemas.microsoft.com/office/drawing/2014/main" id="{093692E9-E03A-614B-969C-F35A53C8BC35}"/>
                </a:ext>
              </a:extLst>
            </p:cNvPr>
            <p:cNvSpPr txBox="1"/>
            <p:nvPr/>
          </p:nvSpPr>
          <p:spPr>
            <a:xfrm>
              <a:off x="2120510" y="3321927"/>
              <a:ext cx="553997"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RF</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grpSp>
      <p:grpSp>
        <p:nvGrpSpPr>
          <p:cNvPr id="98" name="组合 97">
            <a:extLst>
              <a:ext uri="{FF2B5EF4-FFF2-40B4-BE49-F238E27FC236}">
                <a16:creationId xmlns:a16="http://schemas.microsoft.com/office/drawing/2014/main" id="{02489BE5-0440-8540-A987-9024FFB70136}"/>
              </a:ext>
            </a:extLst>
          </p:cNvPr>
          <p:cNvGrpSpPr/>
          <p:nvPr/>
        </p:nvGrpSpPr>
        <p:grpSpPr>
          <a:xfrm>
            <a:off x="2210651" y="2797016"/>
            <a:ext cx="566001" cy="569807"/>
            <a:chOff x="2954308" y="3126722"/>
            <a:chExt cx="754668" cy="759742"/>
          </a:xfrm>
        </p:grpSpPr>
        <p:sp>
          <p:nvSpPr>
            <p:cNvPr id="92" name="椭圆 24">
              <a:extLst>
                <a:ext uri="{FF2B5EF4-FFF2-40B4-BE49-F238E27FC236}">
                  <a16:creationId xmlns:a16="http://schemas.microsoft.com/office/drawing/2014/main" id="{7985A66F-D669-4E4E-B3D2-1188D901C044}"/>
                </a:ext>
              </a:extLst>
            </p:cNvPr>
            <p:cNvSpPr/>
            <p:nvPr/>
          </p:nvSpPr>
          <p:spPr>
            <a:xfrm>
              <a:off x="2954308"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83" name="文本框 23">
              <a:extLst>
                <a:ext uri="{FF2B5EF4-FFF2-40B4-BE49-F238E27FC236}">
                  <a16:creationId xmlns:a16="http://schemas.microsoft.com/office/drawing/2014/main" id="{A69BEAF0-51E8-E648-82FE-E4A3A04C50E4}"/>
                </a:ext>
              </a:extLst>
            </p:cNvPr>
            <p:cNvSpPr txBox="1"/>
            <p:nvPr/>
          </p:nvSpPr>
          <p:spPr>
            <a:xfrm>
              <a:off x="3081391" y="3327151"/>
              <a:ext cx="553997"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LR</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grpSp>
      <p:grpSp>
        <p:nvGrpSpPr>
          <p:cNvPr id="100" name="组合 99">
            <a:extLst>
              <a:ext uri="{FF2B5EF4-FFF2-40B4-BE49-F238E27FC236}">
                <a16:creationId xmlns:a16="http://schemas.microsoft.com/office/drawing/2014/main" id="{4D2E8002-C40D-B244-91FC-07E74D99BF8B}"/>
              </a:ext>
            </a:extLst>
          </p:cNvPr>
          <p:cNvGrpSpPr/>
          <p:nvPr/>
        </p:nvGrpSpPr>
        <p:grpSpPr>
          <a:xfrm>
            <a:off x="3285421" y="2779033"/>
            <a:ext cx="584258" cy="569807"/>
            <a:chOff x="3744186" y="3126722"/>
            <a:chExt cx="779011" cy="759742"/>
          </a:xfrm>
        </p:grpSpPr>
        <p:sp>
          <p:nvSpPr>
            <p:cNvPr id="93" name="椭圆 24">
              <a:extLst>
                <a:ext uri="{FF2B5EF4-FFF2-40B4-BE49-F238E27FC236}">
                  <a16:creationId xmlns:a16="http://schemas.microsoft.com/office/drawing/2014/main" id="{F3CCD84F-5B91-6345-B795-40D1CAA3B4FC}"/>
                </a:ext>
              </a:extLst>
            </p:cNvPr>
            <p:cNvSpPr/>
            <p:nvPr/>
          </p:nvSpPr>
          <p:spPr>
            <a:xfrm>
              <a:off x="3744186" y="312672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94" name="文本框 23">
              <a:extLst>
                <a:ext uri="{FF2B5EF4-FFF2-40B4-BE49-F238E27FC236}">
                  <a16:creationId xmlns:a16="http://schemas.microsoft.com/office/drawing/2014/main" id="{F34FA97D-6A5C-5446-92EB-557CDBAAE7B3}"/>
                </a:ext>
              </a:extLst>
            </p:cNvPr>
            <p:cNvSpPr txBox="1"/>
            <p:nvPr/>
          </p:nvSpPr>
          <p:spPr>
            <a:xfrm>
              <a:off x="3776838" y="3323390"/>
              <a:ext cx="746359"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SVM</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grpSp>
      <p:grpSp>
        <p:nvGrpSpPr>
          <p:cNvPr id="99" name="组合 98">
            <a:extLst>
              <a:ext uri="{FF2B5EF4-FFF2-40B4-BE49-F238E27FC236}">
                <a16:creationId xmlns:a16="http://schemas.microsoft.com/office/drawing/2014/main" id="{5D8E8365-FC55-E948-9AC0-659005BCE321}"/>
              </a:ext>
            </a:extLst>
          </p:cNvPr>
          <p:cNvGrpSpPr/>
          <p:nvPr/>
        </p:nvGrpSpPr>
        <p:grpSpPr>
          <a:xfrm>
            <a:off x="4376330" y="2787440"/>
            <a:ext cx="566001" cy="569807"/>
            <a:chOff x="4575224" y="3155932"/>
            <a:chExt cx="754668" cy="759742"/>
          </a:xfrm>
        </p:grpSpPr>
        <p:sp>
          <p:nvSpPr>
            <p:cNvPr id="95" name="椭圆 24">
              <a:extLst>
                <a:ext uri="{FF2B5EF4-FFF2-40B4-BE49-F238E27FC236}">
                  <a16:creationId xmlns:a16="http://schemas.microsoft.com/office/drawing/2014/main" id="{495D4A49-CB70-E045-93D2-D13CD684CAB6}"/>
                </a:ext>
              </a:extLst>
            </p:cNvPr>
            <p:cNvSpPr/>
            <p:nvPr/>
          </p:nvSpPr>
          <p:spPr>
            <a:xfrm>
              <a:off x="4575224" y="3155932"/>
              <a:ext cx="754668" cy="759742"/>
            </a:xfrm>
            <a:prstGeom prst="ellipse">
              <a:avLst/>
            </a:prstGeom>
            <a:solidFill>
              <a:schemeClr val="accent5">
                <a:lumMod val="40000"/>
                <a:lumOff val="60000"/>
                <a:alpha val="7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96" name="文本框 23">
              <a:extLst>
                <a:ext uri="{FF2B5EF4-FFF2-40B4-BE49-F238E27FC236}">
                  <a16:creationId xmlns:a16="http://schemas.microsoft.com/office/drawing/2014/main" id="{E8A81956-A6B3-CF45-9660-88217928910D}"/>
                </a:ext>
              </a:extLst>
            </p:cNvPr>
            <p:cNvSpPr txBox="1"/>
            <p:nvPr/>
          </p:nvSpPr>
          <p:spPr>
            <a:xfrm>
              <a:off x="4699213" y="3221159"/>
              <a:ext cx="627585" cy="677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GBDT</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grpSp>
      <p:sp>
        <p:nvSpPr>
          <p:cNvPr id="101" name="矩形 100">
            <a:extLst>
              <a:ext uri="{FF2B5EF4-FFF2-40B4-BE49-F238E27FC236}">
                <a16:creationId xmlns:a16="http://schemas.microsoft.com/office/drawing/2014/main" id="{1D78EBA8-FCF8-C646-A3F6-207ECC53CC0B}"/>
              </a:ext>
            </a:extLst>
          </p:cNvPr>
          <p:cNvSpPr/>
          <p:nvPr/>
        </p:nvSpPr>
        <p:spPr>
          <a:xfrm>
            <a:off x="694860" y="3785668"/>
            <a:ext cx="4925609" cy="1975766"/>
          </a:xfrm>
          <a:prstGeom prst="rect">
            <a:avLst/>
          </a:prstGeom>
          <a:noFill/>
          <a:ln w="47625">
            <a:solidFill>
              <a:srgbClr val="FF000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mc:AlternateContent xmlns:mc="http://schemas.openxmlformats.org/markup-compatibility/2006" xmlns:a14="http://schemas.microsoft.com/office/drawing/2010/main">
        <mc:Choice Requires="a14">
          <p:sp>
            <p:nvSpPr>
              <p:cNvPr id="105" name="矩形 104">
                <a:extLst>
                  <a:ext uri="{FF2B5EF4-FFF2-40B4-BE49-F238E27FC236}">
                    <a16:creationId xmlns:a16="http://schemas.microsoft.com/office/drawing/2014/main" id="{0A4FF205-78BC-BA42-A365-9CA96693AFA1}"/>
                  </a:ext>
                </a:extLst>
              </p:cNvPr>
              <p:cNvSpPr/>
              <p:nvPr/>
            </p:nvSpPr>
            <p:spPr>
              <a:xfrm>
                <a:off x="1449437" y="4022731"/>
                <a:ext cx="2027694"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LBA</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records</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of</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14:m>
                  <m:oMath xmlns:m="http://schemas.openxmlformats.org/officeDocument/2006/math">
                    <m:r>
                      <a:rPr kumimoji="1" lang="en-US" altLang="zh-CN" sz="1050" b="1" i="1" u="none" strike="noStrike" kern="1200" cap="none" spc="0" normalizeH="0" baseline="0" noProof="0">
                        <a:ln>
                          <a:noFill/>
                        </a:ln>
                        <a:solidFill>
                          <a:srgbClr val="5B9BD5">
                            <a:lumMod val="50000"/>
                          </a:srgbClr>
                        </a:solidFill>
                        <a:effectLst/>
                        <a:uLnTx/>
                        <a:uFillTx/>
                        <a:latin typeface="Cambria Math" charset="0"/>
                        <a:ea typeface="Cambria Math" charset="0"/>
                        <a:cs typeface="Cambria Math" charset="0"/>
                      </a:rPr>
                      <m:t>∆</m:t>
                    </m:r>
                  </m:oMath>
                </a14:m>
                <a:r>
                  <a:rPr kumimoji="1" lang="en-US" altLang="zh-CN" sz="1050" b="1" i="0" u="none" strike="noStrike" kern="1200" cap="none" spc="0" normalizeH="0" baseline="0" noProof="0" dirty="0">
                    <a:ln>
                      <a:noFill/>
                    </a:ln>
                    <a:solidFill>
                      <a:srgbClr val="5B9BD5">
                        <a:lumMod val="50000"/>
                      </a:srgbClr>
                    </a:solidFill>
                    <a:effectLst/>
                    <a:uLnTx/>
                    <a:uFillTx/>
                    <a:latin typeface="Calibri" panose="020F0502020204030204"/>
                    <a:ea typeface="DengXian" charset="-122"/>
                    <a:cs typeface=""/>
                  </a:rPr>
                  <a:t>BA</a:t>
                </a:r>
                <a:r>
                  <a:rPr kumimoji="1" lang="zh-CN" altLang="en-US" sz="1050" b="1" i="0" u="none" strike="noStrike" kern="1200" cap="none" spc="0" normalizeH="0" baseline="0" noProof="0" dirty="0">
                    <a:ln>
                      <a:noFill/>
                    </a:ln>
                    <a:solidFill>
                      <a:srgbClr val="5B9BD5">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for</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a</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SNV-protein-drug</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sample</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upon</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point</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mutation</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is</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highly</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scant</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endPar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mc:Choice>
        <mc:Fallback xmlns="">
          <p:sp>
            <p:nvSpPr>
              <p:cNvPr id="105" name="矩形 104">
                <a:extLst>
                  <a:ext uri="{FF2B5EF4-FFF2-40B4-BE49-F238E27FC236}">
                    <a16:creationId xmlns:a16="http://schemas.microsoft.com/office/drawing/2014/main" id="{0A4FF205-78BC-BA42-A365-9CA96693AFA1}"/>
                  </a:ext>
                </a:extLst>
              </p:cNvPr>
              <p:cNvSpPr>
                <a:spLocks noRot="1" noChangeAspect="1" noMove="1" noResize="1" noEditPoints="1" noAdjustHandles="1" noChangeArrowheads="1" noChangeShapeType="1" noTextEdit="1"/>
              </p:cNvSpPr>
              <p:nvPr/>
            </p:nvSpPr>
            <p:spPr>
              <a:xfrm>
                <a:off x="1932582" y="4220641"/>
                <a:ext cx="2703592" cy="738664"/>
              </a:xfrm>
              <a:prstGeom prst="rect">
                <a:avLst/>
              </a:prstGeom>
              <a:blipFill>
                <a:blip r:embed="rId3"/>
                <a:stretch>
                  <a:fillRect l="-467" b="-8475"/>
                </a:stretch>
              </a:blipFill>
            </p:spPr>
            <p:txBody>
              <a:bodyPr/>
              <a:lstStyle/>
              <a:p>
                <a:r>
                  <a:rPr lang="zh-CN" altLang="en-US">
                    <a:noFill/>
                  </a:rPr>
                  <a:t> </a:t>
                </a:r>
              </a:p>
            </p:txBody>
          </p:sp>
        </mc:Fallback>
      </mc:AlternateContent>
      <p:grpSp>
        <p:nvGrpSpPr>
          <p:cNvPr id="115" name="组合 114">
            <a:extLst>
              <a:ext uri="{FF2B5EF4-FFF2-40B4-BE49-F238E27FC236}">
                <a16:creationId xmlns:a16="http://schemas.microsoft.com/office/drawing/2014/main" id="{F374C8EE-475F-524C-97B6-96BAA5F6319D}"/>
              </a:ext>
            </a:extLst>
          </p:cNvPr>
          <p:cNvGrpSpPr/>
          <p:nvPr/>
        </p:nvGrpSpPr>
        <p:grpSpPr>
          <a:xfrm>
            <a:off x="841163" y="4020869"/>
            <a:ext cx="511932" cy="527093"/>
            <a:chOff x="5518220" y="5210114"/>
            <a:chExt cx="754668" cy="759742"/>
          </a:xfrm>
        </p:grpSpPr>
        <p:sp>
          <p:nvSpPr>
            <p:cNvPr id="107" name="Freeform 19">
              <a:extLst>
                <a:ext uri="{FF2B5EF4-FFF2-40B4-BE49-F238E27FC236}">
                  <a16:creationId xmlns:a16="http://schemas.microsoft.com/office/drawing/2014/main" id="{6B735130-CC1A-114C-B0C3-11B080E4ADEC}"/>
                </a:ext>
              </a:extLst>
            </p:cNvPr>
            <p:cNvSpPr>
              <a:spLocks/>
            </p:cNvSpPr>
            <p:nvPr/>
          </p:nvSpPr>
          <p:spPr bwMode="auto">
            <a:xfrm>
              <a:off x="5699671" y="5398745"/>
              <a:ext cx="432096" cy="382480"/>
            </a:xfrm>
            <a:custGeom>
              <a:avLst/>
              <a:gdLst>
                <a:gd name="T0" fmla="*/ 63 w 70"/>
                <a:gd name="T1" fmla="*/ 0 h 70"/>
                <a:gd name="T2" fmla="*/ 35 w 70"/>
                <a:gd name="T3" fmla="*/ 29 h 70"/>
                <a:gd name="T4" fmla="*/ 6 w 70"/>
                <a:gd name="T5" fmla="*/ 0 h 70"/>
                <a:gd name="T6" fmla="*/ 0 w 70"/>
                <a:gd name="T7" fmla="*/ 6 h 70"/>
                <a:gd name="T8" fmla="*/ 28 w 70"/>
                <a:gd name="T9" fmla="*/ 35 h 70"/>
                <a:gd name="T10" fmla="*/ 0 w 70"/>
                <a:gd name="T11" fmla="*/ 63 h 70"/>
                <a:gd name="T12" fmla="*/ 6 w 70"/>
                <a:gd name="T13" fmla="*/ 70 h 70"/>
                <a:gd name="T14" fmla="*/ 35 w 70"/>
                <a:gd name="T15" fmla="*/ 41 h 70"/>
                <a:gd name="T16" fmla="*/ 63 w 70"/>
                <a:gd name="T17" fmla="*/ 70 h 70"/>
                <a:gd name="T18" fmla="*/ 70 w 70"/>
                <a:gd name="T19" fmla="*/ 63 h 70"/>
                <a:gd name="T20" fmla="*/ 41 w 70"/>
                <a:gd name="T21" fmla="*/ 35 h 70"/>
                <a:gd name="T22" fmla="*/ 70 w 70"/>
                <a:gd name="T23" fmla="*/ 6 h 70"/>
                <a:gd name="T24" fmla="*/ 63 w 70"/>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70">
                  <a:moveTo>
                    <a:pt x="63" y="0"/>
                  </a:moveTo>
                  <a:lnTo>
                    <a:pt x="35" y="29"/>
                  </a:lnTo>
                  <a:lnTo>
                    <a:pt x="6" y="0"/>
                  </a:lnTo>
                  <a:lnTo>
                    <a:pt x="0" y="6"/>
                  </a:lnTo>
                  <a:lnTo>
                    <a:pt x="28" y="35"/>
                  </a:lnTo>
                  <a:lnTo>
                    <a:pt x="0" y="63"/>
                  </a:lnTo>
                  <a:lnTo>
                    <a:pt x="6" y="70"/>
                  </a:lnTo>
                  <a:lnTo>
                    <a:pt x="35" y="41"/>
                  </a:lnTo>
                  <a:lnTo>
                    <a:pt x="63" y="70"/>
                  </a:lnTo>
                  <a:lnTo>
                    <a:pt x="70" y="63"/>
                  </a:lnTo>
                  <a:lnTo>
                    <a:pt x="41" y="35"/>
                  </a:lnTo>
                  <a:lnTo>
                    <a:pt x="70" y="6"/>
                  </a:lnTo>
                  <a:lnTo>
                    <a:pt x="63" y="0"/>
                  </a:lnTo>
                  <a:close/>
                </a:path>
              </a:pathLst>
            </a:custGeom>
            <a:solidFill>
              <a:srgbClr val="E71C57"/>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
                <a:cs typeface=""/>
              </a:endParaRPr>
            </a:p>
          </p:txBody>
        </p:sp>
        <p:sp>
          <p:nvSpPr>
            <p:cNvPr id="110" name="椭圆 24">
              <a:extLst>
                <a:ext uri="{FF2B5EF4-FFF2-40B4-BE49-F238E27FC236}">
                  <a16:creationId xmlns:a16="http://schemas.microsoft.com/office/drawing/2014/main" id="{B4B1C00F-0C69-6B46-94C3-498479577076}"/>
                </a:ext>
              </a:extLst>
            </p:cNvPr>
            <p:cNvSpPr/>
            <p:nvPr/>
          </p:nvSpPr>
          <p:spPr>
            <a:xfrm>
              <a:off x="5518220" y="5210114"/>
              <a:ext cx="754668" cy="759742"/>
            </a:xfrm>
            <a:prstGeom prst="ellipse">
              <a:avLst/>
            </a:prstGeom>
            <a:solidFill>
              <a:srgbClr val="FF0000">
                <a:alpha val="12000"/>
              </a:srgbClr>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grpSp>
      <mc:AlternateContent xmlns:mc="http://schemas.openxmlformats.org/markup-compatibility/2006" xmlns:a14="http://schemas.microsoft.com/office/drawing/2010/main">
        <mc:Choice Requires="a14">
          <p:sp>
            <p:nvSpPr>
              <p:cNvPr id="116" name="矩形 115">
                <a:extLst>
                  <a:ext uri="{FF2B5EF4-FFF2-40B4-BE49-F238E27FC236}">
                    <a16:creationId xmlns:a16="http://schemas.microsoft.com/office/drawing/2014/main" id="{4C4CFC9F-3331-5D4A-A1FD-B8BFD32520E3}"/>
                  </a:ext>
                </a:extLst>
              </p:cNvPr>
              <p:cNvSpPr/>
              <p:nvPr/>
            </p:nvSpPr>
            <p:spPr>
              <a:xfrm>
                <a:off x="1444541" y="4870121"/>
                <a:ext cx="2027694" cy="7386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Physical</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calculations</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to</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get</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the</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14:m>
                  <m:oMath xmlns:m="http://schemas.openxmlformats.org/officeDocument/2006/math">
                    <m:r>
                      <a:rPr kumimoji="1" lang="en-US" altLang="zh-CN" sz="1050" b="1" i="1" u="none" strike="noStrike" kern="1200" cap="none" spc="0" normalizeH="0" baseline="0" noProof="0">
                        <a:ln>
                          <a:noFill/>
                        </a:ln>
                        <a:solidFill>
                          <a:srgbClr val="5B9BD5">
                            <a:lumMod val="50000"/>
                          </a:srgbClr>
                        </a:solidFill>
                        <a:effectLst/>
                        <a:uLnTx/>
                        <a:uFillTx/>
                        <a:latin typeface="Cambria Math" charset="0"/>
                        <a:ea typeface="Cambria Math" charset="0"/>
                        <a:cs typeface="Cambria Math" charset="0"/>
                      </a:rPr>
                      <m:t>∆</m:t>
                    </m:r>
                  </m:oMath>
                </a14:m>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BA</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for</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each</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sample</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to</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fill</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the</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gap,</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making</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it</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possible</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for</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further</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statistical</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modelling</a:t>
                </a:r>
              </a:p>
            </p:txBody>
          </p:sp>
        </mc:Choice>
        <mc:Fallback xmlns="">
          <p:sp>
            <p:nvSpPr>
              <p:cNvPr id="116" name="矩形 115">
                <a:extLst>
                  <a:ext uri="{FF2B5EF4-FFF2-40B4-BE49-F238E27FC236}">
                    <a16:creationId xmlns:a16="http://schemas.microsoft.com/office/drawing/2014/main" id="{4C4CFC9F-3331-5D4A-A1FD-B8BFD32520E3}"/>
                  </a:ext>
                </a:extLst>
              </p:cNvPr>
              <p:cNvSpPr>
                <a:spLocks noRot="1" noChangeAspect="1" noMove="1" noResize="1" noEditPoints="1" noAdjustHandles="1" noChangeArrowheads="1" noChangeShapeType="1" noTextEdit="1"/>
              </p:cNvSpPr>
              <p:nvPr/>
            </p:nvSpPr>
            <p:spPr>
              <a:xfrm>
                <a:off x="1926054" y="5350494"/>
                <a:ext cx="2703592" cy="954107"/>
              </a:xfrm>
              <a:prstGeom prst="rect">
                <a:avLst/>
              </a:prstGeom>
              <a:blipFill>
                <a:blip r:embed="rId4"/>
                <a:stretch>
                  <a:fillRect l="-467" b="-6579"/>
                </a:stretch>
              </a:blipFill>
            </p:spPr>
            <p:txBody>
              <a:bodyPr/>
              <a:lstStyle/>
              <a:p>
                <a:r>
                  <a:rPr lang="zh-CN" altLang="en-US">
                    <a:noFill/>
                  </a:rPr>
                  <a:t> </a:t>
                </a:r>
              </a:p>
            </p:txBody>
          </p:sp>
        </mc:Fallback>
      </mc:AlternateContent>
      <p:grpSp>
        <p:nvGrpSpPr>
          <p:cNvPr id="120" name="组合 119">
            <a:extLst>
              <a:ext uri="{FF2B5EF4-FFF2-40B4-BE49-F238E27FC236}">
                <a16:creationId xmlns:a16="http://schemas.microsoft.com/office/drawing/2014/main" id="{DF2DA0FE-C7BC-CB47-9057-2FE4FA17C646}"/>
              </a:ext>
            </a:extLst>
          </p:cNvPr>
          <p:cNvGrpSpPr/>
          <p:nvPr/>
        </p:nvGrpSpPr>
        <p:grpSpPr>
          <a:xfrm>
            <a:off x="863301" y="4964365"/>
            <a:ext cx="511932" cy="527093"/>
            <a:chOff x="5905613" y="5060846"/>
            <a:chExt cx="682576" cy="702790"/>
          </a:xfrm>
        </p:grpSpPr>
        <p:sp>
          <p:nvSpPr>
            <p:cNvPr id="119" name="椭圆 24">
              <a:extLst>
                <a:ext uri="{FF2B5EF4-FFF2-40B4-BE49-F238E27FC236}">
                  <a16:creationId xmlns:a16="http://schemas.microsoft.com/office/drawing/2014/main" id="{A2E92E4B-C616-C54A-A9A2-AEED9F74DD85}"/>
                </a:ext>
              </a:extLst>
            </p:cNvPr>
            <p:cNvSpPr/>
            <p:nvPr/>
          </p:nvSpPr>
          <p:spPr>
            <a:xfrm rot="2414596">
              <a:off x="5905613" y="5060846"/>
              <a:ext cx="682576" cy="702790"/>
            </a:xfrm>
            <a:prstGeom prst="ellipse">
              <a:avLst/>
            </a:prstGeom>
            <a:solidFill>
              <a:schemeClr val="accent6">
                <a:lumMod val="40000"/>
                <a:lumOff val="60000"/>
                <a:alpha val="36000"/>
              </a:schemeClr>
            </a:solidFill>
            <a:ln w="254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118" name="Freeform 17">
              <a:extLst>
                <a:ext uri="{FF2B5EF4-FFF2-40B4-BE49-F238E27FC236}">
                  <a16:creationId xmlns:a16="http://schemas.microsoft.com/office/drawing/2014/main" id="{863FDE67-4EED-B94A-8D10-BC6D1A2A02EE}"/>
                </a:ext>
              </a:extLst>
            </p:cNvPr>
            <p:cNvSpPr>
              <a:spLocks/>
            </p:cNvSpPr>
            <p:nvPr/>
          </p:nvSpPr>
          <p:spPr bwMode="auto">
            <a:xfrm rot="410673">
              <a:off x="5994496" y="5177419"/>
              <a:ext cx="493986" cy="479597"/>
            </a:xfrm>
            <a:custGeom>
              <a:avLst/>
              <a:gdLst>
                <a:gd name="T0" fmla="*/ 36 w 84"/>
                <a:gd name="T1" fmla="*/ 67 h 81"/>
                <a:gd name="T2" fmla="*/ 7 w 84"/>
                <a:gd name="T3" fmla="*/ 39 h 81"/>
                <a:gd name="T4" fmla="*/ 0 w 84"/>
                <a:gd name="T5" fmla="*/ 45 h 81"/>
                <a:gd name="T6" fmla="*/ 38 w 84"/>
                <a:gd name="T7" fmla="*/ 81 h 81"/>
                <a:gd name="T8" fmla="*/ 84 w 84"/>
                <a:gd name="T9" fmla="*/ 4 h 81"/>
                <a:gd name="T10" fmla="*/ 76 w 84"/>
                <a:gd name="T11" fmla="*/ 0 h 81"/>
                <a:gd name="T12" fmla="*/ 36 w 84"/>
                <a:gd name="T13" fmla="*/ 67 h 81"/>
              </a:gdLst>
              <a:ahLst/>
              <a:cxnLst>
                <a:cxn ang="0">
                  <a:pos x="T0" y="T1"/>
                </a:cxn>
                <a:cxn ang="0">
                  <a:pos x="T2" y="T3"/>
                </a:cxn>
                <a:cxn ang="0">
                  <a:pos x="T4" y="T5"/>
                </a:cxn>
                <a:cxn ang="0">
                  <a:pos x="T6" y="T7"/>
                </a:cxn>
                <a:cxn ang="0">
                  <a:pos x="T8" y="T9"/>
                </a:cxn>
                <a:cxn ang="0">
                  <a:pos x="T10" y="T11"/>
                </a:cxn>
                <a:cxn ang="0">
                  <a:pos x="T12" y="T13"/>
                </a:cxn>
              </a:cxnLst>
              <a:rect l="0" t="0" r="r" b="b"/>
              <a:pathLst>
                <a:path w="84" h="81">
                  <a:moveTo>
                    <a:pt x="36" y="67"/>
                  </a:moveTo>
                  <a:lnTo>
                    <a:pt x="7" y="39"/>
                  </a:lnTo>
                  <a:lnTo>
                    <a:pt x="0" y="45"/>
                  </a:lnTo>
                  <a:lnTo>
                    <a:pt x="38" y="81"/>
                  </a:lnTo>
                  <a:lnTo>
                    <a:pt x="84" y="4"/>
                  </a:lnTo>
                  <a:lnTo>
                    <a:pt x="76" y="0"/>
                  </a:lnTo>
                  <a:lnTo>
                    <a:pt x="36" y="67"/>
                  </a:lnTo>
                  <a:close/>
                </a:path>
              </a:pathLst>
            </a:custGeom>
            <a:solidFill>
              <a:srgbClr val="00B05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
                <a:cs typeface=""/>
              </a:endParaRPr>
            </a:p>
          </p:txBody>
        </p:sp>
      </p:grpSp>
      <mc:AlternateContent xmlns:mc="http://schemas.openxmlformats.org/markup-compatibility/2006" xmlns:a14="http://schemas.microsoft.com/office/drawing/2010/main">
        <mc:Choice Requires="a14">
          <p:sp>
            <p:nvSpPr>
              <p:cNvPr id="124" name="矩形 123">
                <a:extLst>
                  <a:ext uri="{FF2B5EF4-FFF2-40B4-BE49-F238E27FC236}">
                    <a16:creationId xmlns:a16="http://schemas.microsoft.com/office/drawing/2014/main" id="{B89CBC91-F9BB-434E-A746-FFF75F6C8E56}"/>
                  </a:ext>
                </a:extLst>
              </p:cNvPr>
              <p:cNvSpPr/>
              <p:nvPr/>
            </p:nvSpPr>
            <p:spPr>
              <a:xfrm>
                <a:off x="3564678" y="4778288"/>
                <a:ext cx="2027694"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pseudo</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gold-standard</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of</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14:m>
                  <m:oMath xmlns:m="http://schemas.openxmlformats.org/officeDocument/2006/math">
                    <m:r>
                      <a:rPr kumimoji="1" lang="en-US" altLang="zh-CN" sz="1050" b="1" i="1" u="none" strike="noStrike" kern="1200" cap="none" spc="0" normalizeH="0" baseline="0" noProof="0">
                        <a:ln>
                          <a:noFill/>
                        </a:ln>
                        <a:solidFill>
                          <a:srgbClr val="5B9BD5">
                            <a:lumMod val="50000"/>
                          </a:srgbClr>
                        </a:solidFill>
                        <a:effectLst/>
                        <a:uLnTx/>
                        <a:uFillTx/>
                        <a:latin typeface="Cambria Math" charset="0"/>
                        <a:ea typeface="Cambria Math" charset="0"/>
                        <a:cs typeface="Cambria Math" charset="0"/>
                      </a:rPr>
                      <m:t>∆</m:t>
                    </m:r>
                  </m:oMath>
                </a14:m>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BA</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endPar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mc:Choice>
        <mc:Fallback xmlns="">
          <p:sp>
            <p:nvSpPr>
              <p:cNvPr id="124" name="矩形 123">
                <a:extLst>
                  <a:ext uri="{FF2B5EF4-FFF2-40B4-BE49-F238E27FC236}">
                    <a16:creationId xmlns:a16="http://schemas.microsoft.com/office/drawing/2014/main" id="{B89CBC91-F9BB-434E-A746-FFF75F6C8E56}"/>
                  </a:ext>
                </a:extLst>
              </p:cNvPr>
              <p:cNvSpPr>
                <a:spLocks noRot="1" noChangeAspect="1" noMove="1" noResize="1" noEditPoints="1" noAdjustHandles="1" noChangeArrowheads="1" noChangeShapeType="1" noTextEdit="1"/>
              </p:cNvSpPr>
              <p:nvPr/>
            </p:nvSpPr>
            <p:spPr>
              <a:xfrm>
                <a:off x="4752904" y="5228051"/>
                <a:ext cx="2703592" cy="307777"/>
              </a:xfrm>
              <a:prstGeom prst="rect">
                <a:avLst/>
              </a:prstGeom>
              <a:blipFill>
                <a:blip r:embed="rId5"/>
                <a:stretch>
                  <a:fillRect l="-467" t="-4000" b="-20000"/>
                </a:stretch>
              </a:blipFill>
            </p:spPr>
            <p:txBody>
              <a:bodyPr/>
              <a:lstStyle/>
              <a:p>
                <a:r>
                  <a:rPr lang="zh-CN" altLang="en-US">
                    <a:noFill/>
                  </a:rPr>
                  <a:t> </a:t>
                </a:r>
              </a:p>
            </p:txBody>
          </p:sp>
        </mc:Fallback>
      </mc:AlternateContent>
      <p:grpSp>
        <p:nvGrpSpPr>
          <p:cNvPr id="127" name="组合 126">
            <a:extLst>
              <a:ext uri="{FF2B5EF4-FFF2-40B4-BE49-F238E27FC236}">
                <a16:creationId xmlns:a16="http://schemas.microsoft.com/office/drawing/2014/main" id="{4208C934-12D2-454D-917F-2D7DFD5794A5}"/>
              </a:ext>
            </a:extLst>
          </p:cNvPr>
          <p:cNvGrpSpPr/>
          <p:nvPr/>
        </p:nvGrpSpPr>
        <p:grpSpPr>
          <a:xfrm>
            <a:off x="3584858" y="3928904"/>
            <a:ext cx="2064247" cy="665220"/>
            <a:chOff x="4808779" y="4396176"/>
            <a:chExt cx="2752329" cy="886960"/>
          </a:xfrm>
        </p:grpSpPr>
        <mc:AlternateContent xmlns:mc="http://schemas.openxmlformats.org/markup-compatibility/2006" xmlns:a14="http://schemas.microsoft.com/office/drawing/2010/main">
          <mc:Choice Requires="a14">
            <p:sp>
              <p:nvSpPr>
                <p:cNvPr id="123" name="矩形 122">
                  <a:extLst>
                    <a:ext uri="{FF2B5EF4-FFF2-40B4-BE49-F238E27FC236}">
                      <a16:creationId xmlns:a16="http://schemas.microsoft.com/office/drawing/2014/main" id="{C3767CFC-8DA5-E84A-9E31-9BBA072314F9}"/>
                    </a:ext>
                  </a:extLst>
                </p:cNvPr>
                <p:cNvSpPr/>
                <p:nvPr/>
              </p:nvSpPr>
              <p:spPr>
                <a:xfrm>
                  <a:off x="4808779" y="4396176"/>
                  <a:ext cx="2703592"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“real”</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gold-standard</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of</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14:m>
                    <m:oMath xmlns:m="http://schemas.openxmlformats.org/officeDocument/2006/math">
                      <m:r>
                        <a:rPr kumimoji="1" lang="en-US" altLang="zh-CN" sz="1050" b="1" i="1" u="none" strike="noStrike" kern="1200" cap="none" spc="0" normalizeH="0" baseline="0" noProof="0">
                          <a:ln>
                            <a:noFill/>
                          </a:ln>
                          <a:solidFill>
                            <a:srgbClr val="5B9BD5">
                              <a:lumMod val="50000"/>
                            </a:srgbClr>
                          </a:solidFill>
                          <a:effectLst/>
                          <a:uLnTx/>
                          <a:uFillTx/>
                          <a:latin typeface="Cambria Math" charset="0"/>
                          <a:ea typeface="Cambria Math" charset="0"/>
                          <a:cs typeface="Cambria Math" charset="0"/>
                        </a:rPr>
                        <m:t>∆</m:t>
                      </m:r>
                    </m:oMath>
                  </a14:m>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BA</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endPar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mc:Choice>
          <mc:Fallback xmlns="">
            <p:sp>
              <p:nvSpPr>
                <p:cNvPr id="123" name="矩形 122">
                  <a:extLst>
                    <a:ext uri="{FF2B5EF4-FFF2-40B4-BE49-F238E27FC236}">
                      <a16:creationId xmlns:a16="http://schemas.microsoft.com/office/drawing/2014/main" id="{C3767CFC-8DA5-E84A-9E31-9BBA072314F9}"/>
                    </a:ext>
                  </a:extLst>
                </p:cNvPr>
                <p:cNvSpPr>
                  <a:spLocks noRot="1" noChangeAspect="1" noMove="1" noResize="1" noEditPoints="1" noAdjustHandles="1" noChangeArrowheads="1" noChangeShapeType="1" noTextEdit="1"/>
                </p:cNvSpPr>
                <p:nvPr/>
              </p:nvSpPr>
              <p:spPr>
                <a:xfrm>
                  <a:off x="4808779" y="4396176"/>
                  <a:ext cx="2703592" cy="307777"/>
                </a:xfrm>
                <a:prstGeom prst="rect">
                  <a:avLst/>
                </a:prstGeom>
                <a:blipFill>
                  <a:blip r:embed="rId6"/>
                  <a:stretch>
                    <a:fillRect l="-467" b="-15385"/>
                  </a:stretch>
                </a:blipFill>
              </p:spPr>
              <p:txBody>
                <a:bodyPr/>
                <a:lstStyle/>
                <a:p>
                  <a:r>
                    <a:rPr lang="zh-CN" altLang="en-US">
                      <a:noFill/>
                    </a:rPr>
                    <a:t> </a:t>
                  </a:r>
                </a:p>
              </p:txBody>
            </p:sp>
          </mc:Fallback>
        </mc:AlternateContent>
        <p:sp>
          <p:nvSpPr>
            <p:cNvPr id="125" name="矩形 124">
              <a:extLst>
                <a:ext uri="{FF2B5EF4-FFF2-40B4-BE49-F238E27FC236}">
                  <a16:creationId xmlns:a16="http://schemas.microsoft.com/office/drawing/2014/main" id="{3D610D2F-0AD2-8041-9D3E-D12C0AE0E437}"/>
                </a:ext>
              </a:extLst>
            </p:cNvPr>
            <p:cNvSpPr/>
            <p:nvPr/>
          </p:nvSpPr>
          <p:spPr>
            <a:xfrm>
              <a:off x="4857516" y="4729139"/>
              <a:ext cx="2703592" cy="553997"/>
            </a:xfrm>
            <a:prstGeom prst="rect">
              <a:avLst/>
            </a:prstGeom>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Ligand binding assay</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data</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Too</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few</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for model training</a:t>
              </a:r>
            </a:p>
          </p:txBody>
        </p:sp>
      </p:grpSp>
      <p:sp>
        <p:nvSpPr>
          <p:cNvPr id="126" name="矩形 125">
            <a:extLst>
              <a:ext uri="{FF2B5EF4-FFF2-40B4-BE49-F238E27FC236}">
                <a16:creationId xmlns:a16="http://schemas.microsoft.com/office/drawing/2014/main" id="{CAD1ED09-D02A-D74F-A037-4C763CFF4278}"/>
              </a:ext>
            </a:extLst>
          </p:cNvPr>
          <p:cNvSpPr/>
          <p:nvPr/>
        </p:nvSpPr>
        <p:spPr>
          <a:xfrm>
            <a:off x="3631184" y="5013078"/>
            <a:ext cx="2017920" cy="415498"/>
          </a:xfrm>
          <a:prstGeom prst="rect">
            <a:avLst/>
          </a:prstGeom>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Ligand-binding model</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Value for each</a:t>
            </a:r>
            <a:r>
              <a:rPr kumimoji="1" lang="zh-CN" altLang="en-US"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0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sample</a:t>
            </a:r>
          </a:p>
        </p:txBody>
      </p:sp>
      <p:grpSp>
        <p:nvGrpSpPr>
          <p:cNvPr id="79" name="组合 78">
            <a:extLst>
              <a:ext uri="{FF2B5EF4-FFF2-40B4-BE49-F238E27FC236}">
                <a16:creationId xmlns:a16="http://schemas.microsoft.com/office/drawing/2014/main" id="{0169E2FC-BC98-6443-AE78-B4A5338A5482}"/>
              </a:ext>
            </a:extLst>
          </p:cNvPr>
          <p:cNvGrpSpPr/>
          <p:nvPr/>
        </p:nvGrpSpPr>
        <p:grpSpPr>
          <a:xfrm>
            <a:off x="3463853" y="4002703"/>
            <a:ext cx="116004" cy="755440"/>
            <a:chOff x="7807952" y="4043658"/>
            <a:chExt cx="326064" cy="2359739"/>
          </a:xfrm>
        </p:grpSpPr>
        <p:cxnSp>
          <p:nvCxnSpPr>
            <p:cNvPr id="80" name="Straight Connector 87">
              <a:extLst>
                <a:ext uri="{FF2B5EF4-FFF2-40B4-BE49-F238E27FC236}">
                  <a16:creationId xmlns:a16="http://schemas.microsoft.com/office/drawing/2014/main" id="{D525DA3B-16B8-7041-A0BB-0F1E9B9C4D00}"/>
                </a:ext>
              </a:extLst>
            </p:cNvPr>
            <p:cNvCxnSpPr>
              <a:cxnSpLocks/>
            </p:cNvCxnSpPr>
            <p:nvPr/>
          </p:nvCxnSpPr>
          <p:spPr>
            <a:xfrm>
              <a:off x="7964707" y="4043658"/>
              <a:ext cx="0" cy="2359739"/>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2" name="Freeform 94">
              <a:extLst>
                <a:ext uri="{FF2B5EF4-FFF2-40B4-BE49-F238E27FC236}">
                  <a16:creationId xmlns:a16="http://schemas.microsoft.com/office/drawing/2014/main" id="{1934F3B9-35DB-DB45-84A0-22EBFBFA34CC}"/>
                </a:ext>
              </a:extLst>
            </p:cNvPr>
            <p:cNvSpPr>
              <a:spLocks/>
            </p:cNvSpPr>
            <p:nvPr/>
          </p:nvSpPr>
          <p:spPr bwMode="gray">
            <a:xfrm>
              <a:off x="7807952" y="5082137"/>
              <a:ext cx="326064" cy="34919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sp>
          <p:nvSpPr>
            <p:cNvPr id="84" name="Freeform 95">
              <a:extLst>
                <a:ext uri="{FF2B5EF4-FFF2-40B4-BE49-F238E27FC236}">
                  <a16:creationId xmlns:a16="http://schemas.microsoft.com/office/drawing/2014/main" id="{03FF1F62-65DD-1B43-9D44-EE6D0F187308}"/>
                </a:ext>
              </a:extLst>
            </p:cNvPr>
            <p:cNvSpPr>
              <a:spLocks/>
            </p:cNvSpPr>
            <p:nvPr/>
          </p:nvSpPr>
          <p:spPr bwMode="gray">
            <a:xfrm>
              <a:off x="7918762" y="5131306"/>
              <a:ext cx="130799" cy="250860"/>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grpSp>
      <p:grpSp>
        <p:nvGrpSpPr>
          <p:cNvPr id="85" name="组合 84">
            <a:extLst>
              <a:ext uri="{FF2B5EF4-FFF2-40B4-BE49-F238E27FC236}">
                <a16:creationId xmlns:a16="http://schemas.microsoft.com/office/drawing/2014/main" id="{35D333B2-3DC8-A647-A273-8E6FE11C29F4}"/>
              </a:ext>
            </a:extLst>
          </p:cNvPr>
          <p:cNvGrpSpPr/>
          <p:nvPr/>
        </p:nvGrpSpPr>
        <p:grpSpPr>
          <a:xfrm>
            <a:off x="3463853" y="4844790"/>
            <a:ext cx="116004" cy="755440"/>
            <a:chOff x="7807952" y="4043658"/>
            <a:chExt cx="326064" cy="2359739"/>
          </a:xfrm>
        </p:grpSpPr>
        <p:cxnSp>
          <p:nvCxnSpPr>
            <p:cNvPr id="86" name="Straight Connector 87">
              <a:extLst>
                <a:ext uri="{FF2B5EF4-FFF2-40B4-BE49-F238E27FC236}">
                  <a16:creationId xmlns:a16="http://schemas.microsoft.com/office/drawing/2014/main" id="{2B12155B-D711-BF49-BEB1-EB49146A2740}"/>
                </a:ext>
              </a:extLst>
            </p:cNvPr>
            <p:cNvCxnSpPr>
              <a:cxnSpLocks/>
            </p:cNvCxnSpPr>
            <p:nvPr/>
          </p:nvCxnSpPr>
          <p:spPr>
            <a:xfrm>
              <a:off x="7964707" y="4043658"/>
              <a:ext cx="0" cy="2359739"/>
            </a:xfrm>
            <a:prstGeom prst="line">
              <a:avLst/>
            </a:prstGeom>
            <a:ln w="19050" cap="rnd">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87" name="Freeform 94">
              <a:extLst>
                <a:ext uri="{FF2B5EF4-FFF2-40B4-BE49-F238E27FC236}">
                  <a16:creationId xmlns:a16="http://schemas.microsoft.com/office/drawing/2014/main" id="{A3EC57F4-CDE4-A14E-8A86-9F209C211ED8}"/>
                </a:ext>
              </a:extLst>
            </p:cNvPr>
            <p:cNvSpPr>
              <a:spLocks/>
            </p:cNvSpPr>
            <p:nvPr/>
          </p:nvSpPr>
          <p:spPr bwMode="gray">
            <a:xfrm>
              <a:off x="7807952" y="5082137"/>
              <a:ext cx="326064" cy="349198"/>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sp>
          <p:nvSpPr>
            <p:cNvPr id="89" name="Freeform 95">
              <a:extLst>
                <a:ext uri="{FF2B5EF4-FFF2-40B4-BE49-F238E27FC236}">
                  <a16:creationId xmlns:a16="http://schemas.microsoft.com/office/drawing/2014/main" id="{48EFB82F-CB5D-D040-9BA5-3A4E9941D15A}"/>
                </a:ext>
              </a:extLst>
            </p:cNvPr>
            <p:cNvSpPr>
              <a:spLocks/>
            </p:cNvSpPr>
            <p:nvPr/>
          </p:nvSpPr>
          <p:spPr bwMode="gray">
            <a:xfrm>
              <a:off x="7918762" y="5131306"/>
              <a:ext cx="130799" cy="250860"/>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grpSp>
      <p:sp>
        <p:nvSpPr>
          <p:cNvPr id="140" name="灯片编号占位符 4">
            <a:extLst>
              <a:ext uri="{FF2B5EF4-FFF2-40B4-BE49-F238E27FC236}">
                <a16:creationId xmlns:a16="http://schemas.microsoft.com/office/drawing/2014/main" id="{4F19BD0D-07F7-3647-B11A-D85D7B7F19E7}"/>
              </a:ext>
            </a:extLst>
          </p:cNvPr>
          <p:cNvSpPr>
            <a:spLocks noGrp="1"/>
          </p:cNvSpPr>
          <p:nvPr>
            <p:ph type="sldNum" sz="quarter" idx="12"/>
          </p:nvPr>
        </p:nvSpPr>
        <p:spPr>
          <a:xfrm>
            <a:off x="6581442" y="6402757"/>
            <a:ext cx="2057400"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sp>
        <p:nvSpPr>
          <p:cNvPr id="90" name="Oval 345">
            <a:extLst>
              <a:ext uri="{FF2B5EF4-FFF2-40B4-BE49-F238E27FC236}">
                <a16:creationId xmlns:a16="http://schemas.microsoft.com/office/drawing/2014/main" id="{0824D553-5482-D441-864A-B322A55B1514}"/>
              </a:ext>
            </a:extLst>
          </p:cNvPr>
          <p:cNvSpPr>
            <a:spLocks noChangeArrowheads="1"/>
          </p:cNvSpPr>
          <p:nvPr/>
        </p:nvSpPr>
        <p:spPr bwMode="auto">
          <a:xfrm>
            <a:off x="4727069" y="1511645"/>
            <a:ext cx="780897" cy="773313"/>
          </a:xfrm>
          <a:prstGeom prst="ellipse">
            <a:avLst/>
          </a:prstGeom>
          <a:solidFill>
            <a:schemeClr val="accent6">
              <a:lumMod val="40000"/>
              <a:lumOff val="60000"/>
              <a:alpha val="78000"/>
            </a:schemeClr>
          </a:solidFill>
          <a:ln w="28575" cap="rnd" cmpd="sng" algn="ctr">
            <a:solidFill>
              <a:srgbClr val="00B050">
                <a:alpha val="7000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sz="12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~10K</a:t>
            </a:r>
          </a:p>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SNV-structure</a:t>
            </a:r>
          </a:p>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sz="9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-drug</a:t>
            </a:r>
          </a:p>
        </p:txBody>
      </p:sp>
      <p:sp>
        <p:nvSpPr>
          <p:cNvPr id="102"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Tree>
    <p:extLst>
      <p:ext uri="{BB962C8B-B14F-4D97-AF65-F5344CB8AC3E}">
        <p14:creationId xmlns:p14="http://schemas.microsoft.com/office/powerpoint/2010/main" val="224319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F071EE5B-9801-A749-9EDD-34ADBC4C104D}"/>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grpSp>
        <p:nvGrpSpPr>
          <p:cNvPr id="69" name="组合 68">
            <a:extLst>
              <a:ext uri="{FF2B5EF4-FFF2-40B4-BE49-F238E27FC236}">
                <a16:creationId xmlns:a16="http://schemas.microsoft.com/office/drawing/2014/main" id="{E3AA81D7-0228-7B41-8530-351E5176C40B}"/>
              </a:ext>
            </a:extLst>
          </p:cNvPr>
          <p:cNvGrpSpPr/>
          <p:nvPr/>
        </p:nvGrpSpPr>
        <p:grpSpPr>
          <a:xfrm>
            <a:off x="-4634572" y="1451835"/>
            <a:ext cx="10717477" cy="4366743"/>
            <a:chOff x="-6036563" y="356698"/>
            <a:chExt cx="14289969" cy="5822324"/>
          </a:xfrm>
        </p:grpSpPr>
        <p:grpSp>
          <p:nvGrpSpPr>
            <p:cNvPr id="60" name="组合 59">
              <a:extLst>
                <a:ext uri="{FF2B5EF4-FFF2-40B4-BE49-F238E27FC236}">
                  <a16:creationId xmlns:a16="http://schemas.microsoft.com/office/drawing/2014/main" id="{B6895E29-56F7-0A43-BD81-B5EB1CF02BD9}"/>
                </a:ext>
              </a:extLst>
            </p:cNvPr>
            <p:cNvGrpSpPr/>
            <p:nvPr/>
          </p:nvGrpSpPr>
          <p:grpSpPr>
            <a:xfrm>
              <a:off x="-6036563" y="356698"/>
              <a:ext cx="12495395" cy="5822324"/>
              <a:chOff x="-4650676" y="-586277"/>
              <a:chExt cx="12495395" cy="5822324"/>
            </a:xfrm>
          </p:grpSpPr>
          <p:sp>
            <p:nvSpPr>
              <p:cNvPr id="32" name="弧 31">
                <a:extLst>
                  <a:ext uri="{FF2B5EF4-FFF2-40B4-BE49-F238E27FC236}">
                    <a16:creationId xmlns:a16="http://schemas.microsoft.com/office/drawing/2014/main" id="{FA491937-17F9-2041-8709-011B6B60EF7A}"/>
                  </a:ext>
                </a:extLst>
              </p:cNvPr>
              <p:cNvSpPr/>
              <p:nvPr/>
            </p:nvSpPr>
            <p:spPr>
              <a:xfrm rot="2730753">
                <a:off x="-1222601" y="-1984546"/>
                <a:ext cx="3792518" cy="10648667"/>
              </a:xfrm>
              <a:prstGeom prst="arc">
                <a:avLst/>
              </a:prstGeom>
              <a:ln w="47625">
                <a:solidFill>
                  <a:srgbClr val="F4C6E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grpSp>
            <p:nvGrpSpPr>
              <p:cNvPr id="59" name="组合 58">
                <a:extLst>
                  <a:ext uri="{FF2B5EF4-FFF2-40B4-BE49-F238E27FC236}">
                    <a16:creationId xmlns:a16="http://schemas.microsoft.com/office/drawing/2014/main" id="{BBCA52EF-0615-0644-803A-FEF96946BA16}"/>
                  </a:ext>
                </a:extLst>
              </p:cNvPr>
              <p:cNvGrpSpPr/>
              <p:nvPr/>
            </p:nvGrpSpPr>
            <p:grpSpPr>
              <a:xfrm>
                <a:off x="1971345" y="-586277"/>
                <a:ext cx="5873374" cy="5372553"/>
                <a:chOff x="1971345" y="-586277"/>
                <a:chExt cx="5873374" cy="5372553"/>
              </a:xfrm>
            </p:grpSpPr>
            <p:grpSp>
              <p:nvGrpSpPr>
                <p:cNvPr id="14" name="组合 13">
                  <a:extLst>
                    <a:ext uri="{FF2B5EF4-FFF2-40B4-BE49-F238E27FC236}">
                      <a16:creationId xmlns:a16="http://schemas.microsoft.com/office/drawing/2014/main" id="{6F8FF984-5211-2644-A1EE-26E2D7DDCCD0}"/>
                    </a:ext>
                  </a:extLst>
                </p:cNvPr>
                <p:cNvGrpSpPr/>
                <p:nvPr/>
              </p:nvGrpSpPr>
              <p:grpSpPr>
                <a:xfrm>
                  <a:off x="1971347" y="400051"/>
                  <a:ext cx="4538990" cy="4286252"/>
                  <a:chOff x="785485" y="757238"/>
                  <a:chExt cx="4538990" cy="4286252"/>
                </a:xfrm>
              </p:grpSpPr>
              <p:cxnSp>
                <p:nvCxnSpPr>
                  <p:cNvPr id="7" name="直线箭头连接符 6">
                    <a:extLst>
                      <a:ext uri="{FF2B5EF4-FFF2-40B4-BE49-F238E27FC236}">
                        <a16:creationId xmlns:a16="http://schemas.microsoft.com/office/drawing/2014/main" id="{F9BCF231-166A-F34E-9C5D-F369F1B5670C}"/>
                      </a:ext>
                    </a:extLst>
                  </p:cNvPr>
                  <p:cNvCxnSpPr>
                    <a:cxnSpLocks/>
                  </p:cNvCxnSpPr>
                  <p:nvPr/>
                </p:nvCxnSpPr>
                <p:spPr>
                  <a:xfrm flipV="1">
                    <a:off x="799773" y="757238"/>
                    <a:ext cx="30758" cy="428625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0" name="直线箭头连接符 9">
                    <a:extLst>
                      <a:ext uri="{FF2B5EF4-FFF2-40B4-BE49-F238E27FC236}">
                        <a16:creationId xmlns:a16="http://schemas.microsoft.com/office/drawing/2014/main" id="{EC6C8221-571A-684D-A584-BC47D50F2739}"/>
                      </a:ext>
                    </a:extLst>
                  </p:cNvPr>
                  <p:cNvCxnSpPr>
                    <a:cxnSpLocks/>
                  </p:cNvCxnSpPr>
                  <p:nvPr/>
                </p:nvCxnSpPr>
                <p:spPr>
                  <a:xfrm flipV="1">
                    <a:off x="785485" y="5043488"/>
                    <a:ext cx="4538990" cy="1"/>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E737C7F1-A42F-2B44-89DD-AAEE12C46198}"/>
                        </a:ext>
                      </a:extLst>
                    </p:cNvPr>
                    <p:cNvSpPr/>
                    <p:nvPr/>
                  </p:nvSpPr>
                  <p:spPr>
                    <a:xfrm>
                      <a:off x="6478360" y="3944679"/>
                      <a:ext cx="1366359" cy="841597"/>
                    </a:xfrm>
                    <a:prstGeom prst="rect">
                      <a:avLst/>
                    </a:prstGeom>
                  </p:spPr>
                  <p:txBody>
                    <a:bodyPr wrap="none">
                      <a:spAutoFit/>
                    </a:bodyPr>
                    <a:lstStyle/>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altLang="zh-CN" sz="1800" b="1" i="0" u="none" strike="noStrike" kern="1200" cap="none" spc="0" normalizeH="0" baseline="0" noProof="0" dirty="0">
                          <a:ln>
                            <a:noFill/>
                          </a:ln>
                          <a:solidFill>
                            <a:srgbClr val="E7E6E6">
                              <a:lumMod val="50000"/>
                            </a:srgbClr>
                          </a:solidFill>
                          <a:effectLst/>
                          <a:uLnTx/>
                          <a:uFillTx/>
                          <a:latin typeface="Calibri" panose="020F0502020204030204"/>
                          <a:ea typeface="DengXian" charset="-122"/>
                          <a:cs typeface=""/>
                        </a:rPr>
                        <a:t>~0.1k</a:t>
                      </a:r>
                      <a:r>
                        <a:rPr kumimoji="0" lang="zh-CN" altLang="en-US" sz="1800" b="1" i="0" u="none" strike="noStrike" kern="1200" cap="none" spc="0" normalizeH="0" baseline="0" noProof="0" dirty="0">
                          <a:ln>
                            <a:noFill/>
                          </a:ln>
                          <a:solidFill>
                            <a:srgbClr val="E7E6E6">
                              <a:lumMod val="50000"/>
                            </a:srgbClr>
                          </a:solidFill>
                          <a:effectLst/>
                          <a:uLnTx/>
                          <a:uFillTx/>
                          <a:latin typeface="Calibri" panose="020F0502020204030204"/>
                          <a:ea typeface="DengXian" charset="-122"/>
                          <a:cs typeface=""/>
                        </a:rPr>
                        <a:t> </a:t>
                      </a:r>
                      <a:endParaRPr kumimoji="0" lang="en-US" altLang="zh-CN" sz="1800" b="1" i="0" u="none" strike="noStrike" kern="1200" cap="none" spc="0" normalizeH="0" baseline="0" noProof="0" dirty="0">
                        <a:ln>
                          <a:noFill/>
                        </a:ln>
                        <a:solidFill>
                          <a:srgbClr val="E7E6E6">
                            <a:lumMod val="50000"/>
                          </a:srgbClr>
                        </a:solidFill>
                        <a:effectLst/>
                        <a:uLnTx/>
                        <a:uFillTx/>
                        <a:latin typeface="Calibri" panose="020F0502020204030204"/>
                        <a:ea typeface="DengXian" charset="-122"/>
                        <a:cs typeface=""/>
                      </a:endParaRPr>
                    </a:p>
                    <a:p>
                      <a:pPr marL="0" marR="0" lvl="0" indent="0" algn="ctr" defTabSz="914400" rtl="0" eaLnBrk="1" fontAlgn="auto" latinLnBrk="0" hangingPunct="1">
                        <a:lnSpc>
                          <a:spcPct val="90000"/>
                        </a:lnSpc>
                        <a:spcBef>
                          <a:spcPts val="0"/>
                        </a:spcBef>
                        <a:spcAft>
                          <a:spcPts val="750"/>
                        </a:spcAft>
                        <a:buClrTx/>
                        <a:buSzTx/>
                        <a:buFontTx/>
                        <a:buNone/>
                        <a:tabLst/>
                        <a:defRPr/>
                      </a:pPr>
                      <a:r>
                        <a:rPr kumimoji="1" lang="en-US" altLang="zh-CN" sz="1350" b="1" i="0" u="none" strike="noStrike" kern="1200" cap="none" spc="0" normalizeH="0" baseline="0" noProof="0" dirty="0">
                          <a:ln>
                            <a:noFill/>
                          </a:ln>
                          <a:solidFill>
                            <a:srgbClr val="E7E6E6">
                              <a:lumMod val="50000"/>
                            </a:srgbClr>
                          </a:solidFill>
                          <a:effectLst/>
                          <a:uLnTx/>
                          <a:uFillTx/>
                          <a:latin typeface="Calibri" panose="020F0502020204030204"/>
                          <a:ea typeface="Cambria Math" charset="0"/>
                          <a:cs typeface="Cambria Math" charset="0"/>
                        </a:rPr>
                        <a:t>LBA</a:t>
                      </a:r>
                      <a:r>
                        <a:rPr kumimoji="1" lang="zh-CN" altLang="en-US" sz="1350" b="1" i="0" u="none" strike="noStrike" kern="1200" cap="none" spc="0" normalizeH="0" baseline="0" noProof="0" dirty="0">
                          <a:ln>
                            <a:noFill/>
                          </a:ln>
                          <a:solidFill>
                            <a:srgbClr val="E7E6E6">
                              <a:lumMod val="50000"/>
                            </a:srgbClr>
                          </a:solidFill>
                          <a:effectLst/>
                          <a:uLnTx/>
                          <a:uFillTx/>
                          <a:latin typeface="Calibri" panose="020F0502020204030204"/>
                          <a:ea typeface="Cambria Math" charset="0"/>
                          <a:cs typeface="Cambria Math" charset="0"/>
                        </a:rPr>
                        <a:t> </a:t>
                      </a:r>
                      <a:r>
                        <a:rPr kumimoji="1" lang="en-US" altLang="zh-CN" sz="1350" b="1" i="0" u="none" strike="noStrike" kern="1200" cap="none" spc="0" normalizeH="0" baseline="0" noProof="0" dirty="0">
                          <a:ln>
                            <a:noFill/>
                          </a:ln>
                          <a:solidFill>
                            <a:srgbClr val="E7E6E6">
                              <a:lumMod val="50000"/>
                            </a:srgbClr>
                          </a:solidFill>
                          <a:effectLst/>
                          <a:uLnTx/>
                          <a:uFillTx/>
                          <a:latin typeface="Calibri" panose="020F0502020204030204"/>
                          <a:ea typeface="Cambria Math" charset="0"/>
                          <a:cs typeface="Cambria Math" charset="0"/>
                        </a:rPr>
                        <a:t>of</a:t>
                      </a:r>
                      <a:r>
                        <a:rPr kumimoji="1" lang="zh-CN" altLang="en-US" sz="1350" b="1" i="0" u="none" strike="noStrike" kern="1200" cap="none" spc="0" normalizeH="0" baseline="0" noProof="0" dirty="0">
                          <a:ln>
                            <a:noFill/>
                          </a:ln>
                          <a:solidFill>
                            <a:srgbClr val="E7E6E6">
                              <a:lumMod val="50000"/>
                            </a:srgbClr>
                          </a:solidFill>
                          <a:effectLst/>
                          <a:uLnTx/>
                          <a:uFillTx/>
                          <a:latin typeface="Calibri" panose="020F0502020204030204"/>
                          <a:ea typeface="Cambria Math" charset="0"/>
                          <a:cs typeface="Cambria Math" charset="0"/>
                        </a:rPr>
                        <a:t> </a:t>
                      </a:r>
                      <a14:m>
                        <m:oMath xmlns:m="http://schemas.openxmlformats.org/officeDocument/2006/math">
                          <m:r>
                            <a:rPr kumimoji="1" lang="en-US" altLang="zh-CN" sz="1350" b="1" i="1" u="none" strike="noStrike" kern="1200" cap="none" spc="0" normalizeH="0" baseline="0" noProof="0">
                              <a:ln>
                                <a:noFill/>
                              </a:ln>
                              <a:solidFill>
                                <a:srgbClr val="E7E6E6">
                                  <a:lumMod val="50000"/>
                                </a:srgbClr>
                              </a:solidFill>
                              <a:effectLst/>
                              <a:uLnTx/>
                              <a:uFillTx/>
                              <a:latin typeface="Cambria Math" charset="0"/>
                              <a:ea typeface="Cambria Math" charset="0"/>
                              <a:cs typeface="Cambria Math" charset="0"/>
                            </a:rPr>
                            <m:t>∆</m:t>
                          </m:r>
                        </m:oMath>
                      </a14:m>
                      <a:r>
                        <a:rPr kumimoji="1" lang="en-US" altLang="zh-CN" sz="1350" b="1" i="0" u="none" strike="noStrike" kern="1200" cap="none" spc="0" normalizeH="0" baseline="0" noProof="0" dirty="0">
                          <a:ln>
                            <a:noFill/>
                          </a:ln>
                          <a:solidFill>
                            <a:srgbClr val="E7E6E6">
                              <a:lumMod val="50000"/>
                            </a:srgbClr>
                          </a:solidFill>
                          <a:effectLst/>
                          <a:uLnTx/>
                          <a:uFillTx/>
                          <a:latin typeface="Calibri" panose="020F0502020204030204"/>
                          <a:ea typeface="DengXian" charset="-122"/>
                          <a:cs typeface=""/>
                        </a:rPr>
                        <a:t>BA</a:t>
                      </a:r>
                      <a:r>
                        <a:rPr kumimoji="1" lang="zh-CN" altLang="en-US" sz="1350" b="1" i="0" u="none" strike="noStrike" kern="1200" cap="none" spc="0" normalizeH="0" baseline="0" noProof="0" dirty="0">
                          <a:ln>
                            <a:noFill/>
                          </a:ln>
                          <a:solidFill>
                            <a:srgbClr val="E7E6E6">
                              <a:lumMod val="50000"/>
                            </a:srgbClr>
                          </a:solidFill>
                          <a:effectLst/>
                          <a:uLnTx/>
                          <a:uFillTx/>
                          <a:latin typeface="Calibri" panose="020F0502020204030204"/>
                          <a:ea typeface="DengXian" charset="-122"/>
                          <a:cs typeface=""/>
                        </a:rPr>
                        <a:t> </a:t>
                      </a:r>
                      <a:endParaRPr kumimoji="0" lang="en-US" altLang="zh-CN" sz="1350" b="1" i="0" u="none" strike="noStrike" kern="1200" cap="none" spc="0" normalizeH="0" baseline="0" noProof="0" dirty="0">
                        <a:ln>
                          <a:noFill/>
                        </a:ln>
                        <a:solidFill>
                          <a:srgbClr val="E7E6E6">
                            <a:lumMod val="50000"/>
                          </a:srgbClr>
                        </a:solidFill>
                        <a:effectLst/>
                        <a:uLnTx/>
                        <a:uFillTx/>
                        <a:latin typeface="Calibri" panose="020F0502020204030204"/>
                        <a:ea typeface="DengXian" charset="-122"/>
                        <a:cs typeface=""/>
                      </a:endParaRPr>
                    </a:p>
                  </p:txBody>
                </p:sp>
              </mc:Choice>
              <mc:Fallback xmlns="">
                <p:sp>
                  <p:nvSpPr>
                    <p:cNvPr id="15" name="矩形 14">
                      <a:extLst>
                        <a:ext uri="{FF2B5EF4-FFF2-40B4-BE49-F238E27FC236}">
                          <a16:creationId xmlns:a16="http://schemas.microsoft.com/office/drawing/2014/main" id="{E737C7F1-A42F-2B44-89DD-AAEE12C46198}"/>
                        </a:ext>
                      </a:extLst>
                    </p:cNvPr>
                    <p:cNvSpPr>
                      <a:spLocks noRot="1" noChangeAspect="1" noMove="1" noResize="1" noEditPoints="1" noAdjustHandles="1" noChangeArrowheads="1" noChangeShapeType="1" noTextEdit="1"/>
                    </p:cNvSpPr>
                    <p:nvPr/>
                  </p:nvSpPr>
                  <p:spPr>
                    <a:xfrm>
                      <a:off x="6506392" y="3944679"/>
                      <a:ext cx="1310294" cy="802271"/>
                    </a:xfrm>
                    <a:prstGeom prst="rect">
                      <a:avLst/>
                    </a:prstGeom>
                    <a:blipFill>
                      <a:blip r:embed="rId2"/>
                      <a:stretch>
                        <a:fillRect l="-2885" t="-7813" b="-12500"/>
                      </a:stretch>
                    </a:blipFill>
                  </p:spPr>
                  <p:txBody>
                    <a:bodyPr/>
                    <a:lstStyle/>
                    <a:p>
                      <a:r>
                        <a:rPr lang="zh-CN" altLang="en-US">
                          <a:noFill/>
                        </a:rPr>
                        <a:t> </a:t>
                      </a:r>
                    </a:p>
                  </p:txBody>
                </p:sp>
              </mc:Fallback>
            </mc:AlternateContent>
            <p:cxnSp>
              <p:nvCxnSpPr>
                <p:cNvPr id="19" name="直线连接符 18">
                  <a:extLst>
                    <a:ext uri="{FF2B5EF4-FFF2-40B4-BE49-F238E27FC236}">
                      <a16:creationId xmlns:a16="http://schemas.microsoft.com/office/drawing/2014/main" id="{CE009784-4B17-0C43-8EF6-04A79D66F54A}"/>
                    </a:ext>
                  </a:extLst>
                </p:cNvPr>
                <p:cNvCxnSpPr>
                  <a:cxnSpLocks/>
                </p:cNvCxnSpPr>
                <p:nvPr/>
              </p:nvCxnSpPr>
              <p:spPr>
                <a:xfrm flipV="1">
                  <a:off x="1971345" y="4430509"/>
                  <a:ext cx="3180463" cy="255795"/>
                </a:xfrm>
                <a:prstGeom prst="line">
                  <a:avLst/>
                </a:prstGeom>
                <a:ln w="4762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DA229F5D-752B-564B-B5FF-67DDD14BF428}"/>
                    </a:ext>
                  </a:extLst>
                </p:cNvPr>
                <p:cNvCxnSpPr>
                  <a:cxnSpLocks/>
                </p:cNvCxnSpPr>
                <p:nvPr/>
              </p:nvCxnSpPr>
              <p:spPr>
                <a:xfrm flipV="1">
                  <a:off x="1971346" y="1344514"/>
                  <a:ext cx="3140767" cy="3356078"/>
                </a:xfrm>
                <a:prstGeom prst="line">
                  <a:avLst/>
                </a:prstGeom>
                <a:ln w="47625">
                  <a:solidFill>
                    <a:srgbClr val="F4C6E0"/>
                  </a:solidFill>
                </a:ln>
              </p:spPr>
              <p:style>
                <a:lnRef idx="1">
                  <a:schemeClr val="accent1"/>
                </a:lnRef>
                <a:fillRef idx="0">
                  <a:schemeClr val="accent1"/>
                </a:fillRef>
                <a:effectRef idx="0">
                  <a:schemeClr val="accent1"/>
                </a:effectRef>
                <a:fontRef idx="minor">
                  <a:schemeClr val="tx1"/>
                </a:fontRef>
              </p:style>
            </p:cxnSp>
            <p:cxnSp>
              <p:nvCxnSpPr>
                <p:cNvPr id="39" name="直线连接符 38">
                  <a:extLst>
                    <a:ext uri="{FF2B5EF4-FFF2-40B4-BE49-F238E27FC236}">
                      <a16:creationId xmlns:a16="http://schemas.microsoft.com/office/drawing/2014/main" id="{C4B5F047-BE8E-244A-9D69-A7B62A8C850B}"/>
                    </a:ext>
                  </a:extLst>
                </p:cNvPr>
                <p:cNvCxnSpPr>
                  <a:cxnSpLocks/>
                  <a:endCxn id="56" idx="0"/>
                </p:cNvCxnSpPr>
                <p:nvPr/>
              </p:nvCxnSpPr>
              <p:spPr>
                <a:xfrm flipV="1">
                  <a:off x="1977914" y="3033417"/>
                  <a:ext cx="4292972" cy="1654856"/>
                </a:xfrm>
                <a:prstGeom prst="line">
                  <a:avLst/>
                </a:prstGeom>
                <a:ln w="47625"/>
              </p:spPr>
              <p:style>
                <a:lnRef idx="1">
                  <a:schemeClr val="accent1"/>
                </a:lnRef>
                <a:fillRef idx="0">
                  <a:schemeClr val="accent1"/>
                </a:fillRef>
                <a:effectRef idx="0">
                  <a:schemeClr val="accent1"/>
                </a:effectRef>
                <a:fontRef idx="minor">
                  <a:schemeClr val="tx1"/>
                </a:fontRef>
              </p:style>
            </p:cxnSp>
            <p:sp>
              <p:nvSpPr>
                <p:cNvPr id="55" name="矩形 54">
                  <a:extLst>
                    <a:ext uri="{FF2B5EF4-FFF2-40B4-BE49-F238E27FC236}">
                      <a16:creationId xmlns:a16="http://schemas.microsoft.com/office/drawing/2014/main" id="{0EA48C76-00B5-3A4B-B728-0D772F069BAD}"/>
                    </a:ext>
                  </a:extLst>
                </p:cNvPr>
                <p:cNvSpPr/>
                <p:nvPr/>
              </p:nvSpPr>
              <p:spPr>
                <a:xfrm>
                  <a:off x="4052722" y="-586277"/>
                  <a:ext cx="1041366" cy="986328"/>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6" name="矩形 55">
                  <a:extLst>
                    <a:ext uri="{FF2B5EF4-FFF2-40B4-BE49-F238E27FC236}">
                      <a16:creationId xmlns:a16="http://schemas.microsoft.com/office/drawing/2014/main" id="{76482E8B-49BA-2C4C-9BD1-59E2F8225908}"/>
                    </a:ext>
                  </a:extLst>
                </p:cNvPr>
                <p:cNvSpPr/>
                <p:nvPr/>
              </p:nvSpPr>
              <p:spPr>
                <a:xfrm>
                  <a:off x="5407247" y="3033417"/>
                  <a:ext cx="1727280" cy="841597"/>
                </a:xfrm>
                <a:prstGeom prst="rect">
                  <a:avLst/>
                </a:prstGeom>
              </p:spPr>
              <p:txBody>
                <a:bodyPr wrap="square">
                  <a:spAutoFit/>
                </a:bodyPr>
                <a:lstStyle/>
                <a:p>
                  <a:pPr marL="0" marR="0" lvl="0" indent="0" algn="r" defTabSz="914400" rtl="0" eaLnBrk="1" fontAlgn="auto" latinLnBrk="0" hangingPunct="1">
                    <a:lnSpc>
                      <a:spcPct val="90000"/>
                    </a:lnSpc>
                    <a:spcBef>
                      <a:spcPts val="0"/>
                    </a:spcBef>
                    <a:spcAft>
                      <a:spcPts val="750"/>
                    </a:spcAft>
                    <a:buClrTx/>
                    <a:buSzTx/>
                    <a:buFontTx/>
                    <a:buNone/>
                    <a:tabLst/>
                    <a:defRPr/>
                  </a:pPr>
                  <a:r>
                    <a:rPr kumimoji="0" lang="en-US" altLang="zh-CN" sz="1800" b="1" i="0" u="none" strike="noStrike" kern="1200" cap="none" spc="0" normalizeH="0" baseline="0" noProof="0" dirty="0">
                      <a:ln>
                        <a:noFill/>
                      </a:ln>
                      <a:solidFill>
                        <a:srgbClr val="5B9BD5">
                          <a:lumMod val="75000"/>
                        </a:srgbClr>
                      </a:solidFill>
                      <a:effectLst/>
                      <a:uLnTx/>
                      <a:uFillTx/>
                      <a:latin typeface="Calibri" panose="020F0502020204030204"/>
                      <a:ea typeface="DengXian" charset="-122"/>
                      <a:cs typeface=""/>
                    </a:rPr>
                    <a:t>~10K</a:t>
                  </a:r>
                </a:p>
                <a:p>
                  <a:pPr marL="0" marR="0" lvl="0" indent="0" algn="r" defTabSz="914400" rtl="0" eaLnBrk="1" fontAlgn="auto" latinLnBrk="0" hangingPunct="1">
                    <a:lnSpc>
                      <a:spcPct val="90000"/>
                    </a:lnSpc>
                    <a:spcBef>
                      <a:spcPts val="0"/>
                    </a:spcBef>
                    <a:spcAft>
                      <a:spcPts val="750"/>
                    </a:spcAft>
                    <a:buClrTx/>
                    <a:buSzTx/>
                    <a:buFontTx/>
                    <a:buNone/>
                    <a:tabLst/>
                    <a:defRPr/>
                  </a:pPr>
                  <a:r>
                    <a:rPr kumimoji="0" lang="en-US" altLang="zh-CN" sz="1350" b="1" i="0" u="none" strike="noStrike" kern="1200" cap="none" spc="0" normalizeH="0" baseline="0" noProof="0" dirty="0">
                      <a:ln>
                        <a:noFill/>
                      </a:ln>
                      <a:solidFill>
                        <a:srgbClr val="5B9BD5">
                          <a:lumMod val="75000"/>
                        </a:srgbClr>
                      </a:solidFill>
                      <a:effectLst/>
                      <a:uLnTx/>
                      <a:uFillTx/>
                      <a:latin typeface="Calibri" panose="020F0502020204030204"/>
                      <a:ea typeface="DengXian" charset="-122"/>
                      <a:cs typeface=""/>
                    </a:rPr>
                    <a:t>SNV-</a:t>
                  </a:r>
                  <a:r>
                    <a:rPr kumimoji="0" lang="en-US" altLang="zh-CN" sz="1350" b="1" i="0" u="none" strike="noStrike" kern="1200" cap="none" spc="0" normalizeH="0" baseline="0" noProof="0" dirty="0" err="1">
                      <a:ln>
                        <a:noFill/>
                      </a:ln>
                      <a:solidFill>
                        <a:srgbClr val="5B9BD5">
                          <a:lumMod val="75000"/>
                        </a:srgbClr>
                      </a:solidFill>
                      <a:effectLst/>
                      <a:uLnTx/>
                      <a:uFillTx/>
                      <a:latin typeface="Calibri" panose="020F0502020204030204"/>
                      <a:ea typeface="DengXian" charset="-122"/>
                      <a:cs typeface=""/>
                    </a:rPr>
                    <a:t>struc</a:t>
                  </a:r>
                  <a:r>
                    <a:rPr kumimoji="0" lang="en-US" altLang="zh-CN" sz="1350" b="1" i="0" u="none" strike="noStrike" kern="1200" cap="none" spc="0" normalizeH="0" baseline="0" noProof="0" dirty="0">
                      <a:ln>
                        <a:noFill/>
                      </a:ln>
                      <a:solidFill>
                        <a:srgbClr val="5B9BD5">
                          <a:lumMod val="75000"/>
                        </a:srgbClr>
                      </a:solidFill>
                      <a:effectLst/>
                      <a:uLnTx/>
                      <a:uFillTx/>
                      <a:latin typeface="Calibri" panose="020F0502020204030204"/>
                      <a:ea typeface="DengXian" charset="-122"/>
                      <a:cs typeface=""/>
                    </a:rPr>
                    <a:t>.-drug</a:t>
                  </a:r>
                </a:p>
              </p:txBody>
            </p:sp>
            <p:sp>
              <p:nvSpPr>
                <p:cNvPr id="57" name="矩形 56">
                  <a:extLst>
                    <a:ext uri="{FF2B5EF4-FFF2-40B4-BE49-F238E27FC236}">
                      <a16:creationId xmlns:a16="http://schemas.microsoft.com/office/drawing/2014/main" id="{C2E35995-E9EC-B143-836D-92D6C58F6696}"/>
                    </a:ext>
                  </a:extLst>
                </p:cNvPr>
                <p:cNvSpPr/>
                <p:nvPr/>
              </p:nvSpPr>
              <p:spPr>
                <a:xfrm>
                  <a:off x="4792171" y="1264470"/>
                  <a:ext cx="1827426" cy="896997"/>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altLang="zh-CN" sz="2100" b="1" i="0" u="none" strike="noStrike" kern="1200" cap="none" spc="0" normalizeH="0" baseline="0" noProof="0" dirty="0">
                      <a:ln>
                        <a:noFill/>
                      </a:ln>
                      <a:solidFill>
                        <a:srgbClr val="F4C6E0"/>
                      </a:solidFill>
                      <a:effectLst/>
                      <a:uLnTx/>
                      <a:uFillTx/>
                      <a:latin typeface="Calibri" panose="020F0502020204030204"/>
                      <a:ea typeface="DengXian" charset="-122"/>
                      <a:cs typeface=""/>
                    </a:rPr>
                    <a:t>~175K</a:t>
                  </a:r>
                </a:p>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altLang="zh-CN" sz="1350" b="1" i="0" u="none" strike="noStrike" kern="1200" cap="none" spc="0" normalizeH="0" baseline="0" noProof="0" dirty="0">
                      <a:ln>
                        <a:noFill/>
                      </a:ln>
                      <a:solidFill>
                        <a:srgbClr val="F4C6E0"/>
                      </a:solidFill>
                      <a:effectLst/>
                      <a:uLnTx/>
                      <a:uFillTx/>
                      <a:latin typeface="Calibri" panose="020F0502020204030204"/>
                      <a:ea typeface="DengXian" charset="-122"/>
                      <a:cs typeface=""/>
                    </a:rPr>
                    <a:t>SNV-structure</a:t>
                  </a:r>
                </a:p>
              </p:txBody>
            </p:sp>
            <p:sp>
              <p:nvSpPr>
                <p:cNvPr id="58" name="矩形 57">
                  <a:extLst>
                    <a:ext uri="{FF2B5EF4-FFF2-40B4-BE49-F238E27FC236}">
                      <a16:creationId xmlns:a16="http://schemas.microsoft.com/office/drawing/2014/main" id="{54BA72F1-C1F2-F641-BA2A-3B5C5FBDD126}"/>
                    </a:ext>
                  </a:extLst>
                </p:cNvPr>
                <p:cNvSpPr/>
                <p:nvPr/>
              </p:nvSpPr>
              <p:spPr>
                <a:xfrm>
                  <a:off x="3088506" y="400051"/>
                  <a:ext cx="1827426" cy="896997"/>
                </a:xfrm>
                <a:prstGeom prst="rect">
                  <a:avLst/>
                </a:prstGeom>
              </p:spPr>
              <p:txBody>
                <a:bodyPr wrap="square">
                  <a:spAutoFit/>
                </a:bodyPr>
                <a:lstStyle/>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altLang="zh-CN" sz="2100" b="1" i="0" u="none" strike="noStrike" kern="1200" cap="none" spc="0" normalizeH="0" baseline="0" noProof="0" dirty="0">
                      <a:ln>
                        <a:noFill/>
                      </a:ln>
                      <a:solidFill>
                        <a:srgbClr val="F4C6E0"/>
                      </a:solidFill>
                      <a:effectLst/>
                      <a:uLnTx/>
                      <a:uFillTx/>
                      <a:latin typeface="Calibri" panose="020F0502020204030204"/>
                      <a:ea typeface="DengXian" charset="-122"/>
                      <a:cs typeface=""/>
                    </a:rPr>
                    <a:t>&gt;10M</a:t>
                  </a:r>
                </a:p>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altLang="zh-CN" sz="1350" b="1" i="0" u="none" strike="noStrike" kern="1200" cap="none" spc="0" normalizeH="0" baseline="0" noProof="0" dirty="0">
                      <a:ln>
                        <a:noFill/>
                      </a:ln>
                      <a:solidFill>
                        <a:srgbClr val="F4C6E0"/>
                      </a:solidFill>
                      <a:effectLst/>
                      <a:uLnTx/>
                      <a:uFillTx/>
                      <a:latin typeface="Calibri" panose="020F0502020204030204"/>
                      <a:ea typeface="DengXian" charset="-122"/>
                      <a:cs typeface=""/>
                    </a:rPr>
                    <a:t>SNV</a:t>
                  </a:r>
                </a:p>
              </p:txBody>
            </p:sp>
          </p:grpSp>
        </p:grpSp>
        <p:sp>
          <p:nvSpPr>
            <p:cNvPr id="61" name="矩形 60">
              <a:extLst>
                <a:ext uri="{FF2B5EF4-FFF2-40B4-BE49-F238E27FC236}">
                  <a16:creationId xmlns:a16="http://schemas.microsoft.com/office/drawing/2014/main" id="{768B73C1-A711-8548-B051-FE8AD7F000DD}"/>
                </a:ext>
              </a:extLst>
            </p:cNvPr>
            <p:cNvSpPr/>
            <p:nvPr/>
          </p:nvSpPr>
          <p:spPr>
            <a:xfrm>
              <a:off x="3414700" y="1251370"/>
              <a:ext cx="2144826"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rPr>
                <a:t>Number of sequenced </a:t>
              </a:r>
              <a:r>
                <a:rPr kumimoji="1" lang="en-US" altLang="zh-CN" sz="1200" b="1" i="0" u="none" strike="noStrike" kern="1200" cap="none" spc="0" normalizeH="0" baseline="0" noProof="0" dirty="0" err="1">
                  <a:ln>
                    <a:noFill/>
                  </a:ln>
                  <a:solidFill>
                    <a:srgbClr val="ED7D31">
                      <a:lumMod val="75000"/>
                    </a:srgbClr>
                  </a:solidFill>
                  <a:effectLst/>
                  <a:uLnTx/>
                  <a:uFillTx/>
                  <a:latin typeface="Calibri" panose="020F0502020204030204"/>
                  <a:ea typeface="DengXian" panose="02010600030101010101" pitchFamily="2" charset="-122"/>
                  <a:cs typeface="+mn-cs"/>
                </a:rPr>
                <a:t>exonic</a:t>
              </a:r>
              <a:r>
                <a:rPr kumimoji="1" lang="en-US" altLang="zh-CN"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rPr>
                <a:t> SNVs</a:t>
              </a:r>
              <a:endParaRPr kumimoji="1" lang="zh-CN" altLang="en-US"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endParaRPr>
            </a:p>
          </p:txBody>
        </p:sp>
        <p:sp>
          <p:nvSpPr>
            <p:cNvPr id="63" name="矩形 62">
              <a:extLst>
                <a:ext uri="{FF2B5EF4-FFF2-40B4-BE49-F238E27FC236}">
                  <a16:creationId xmlns:a16="http://schemas.microsoft.com/office/drawing/2014/main" id="{89E5B789-1D56-1D42-9D5E-85F150144187}"/>
                </a:ext>
              </a:extLst>
            </p:cNvPr>
            <p:cNvSpPr/>
            <p:nvPr/>
          </p:nvSpPr>
          <p:spPr>
            <a:xfrm>
              <a:off x="3347274" y="2928624"/>
              <a:ext cx="2163991"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rPr>
                <a:t>SNVs mapped with human PDB (&gt;</a:t>
              </a:r>
              <a:r>
                <a:rPr kumimoji="0" lang="en-US" altLang="zh-CN"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rPr>
                <a:t>2.8Å )</a:t>
              </a:r>
              <a:endParaRPr kumimoji="1" lang="zh-CN" altLang="en-US"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endParaRPr>
            </a:p>
          </p:txBody>
        </p:sp>
        <p:sp>
          <p:nvSpPr>
            <p:cNvPr id="64" name="矩形 63">
              <a:extLst>
                <a:ext uri="{FF2B5EF4-FFF2-40B4-BE49-F238E27FC236}">
                  <a16:creationId xmlns:a16="http://schemas.microsoft.com/office/drawing/2014/main" id="{64B18C44-60F1-374B-B806-A52EE0EC3BD5}"/>
                </a:ext>
              </a:extLst>
            </p:cNvPr>
            <p:cNvSpPr/>
            <p:nvPr/>
          </p:nvSpPr>
          <p:spPr>
            <a:xfrm>
              <a:off x="5834569" y="3884295"/>
              <a:ext cx="1727280" cy="675579"/>
            </a:xfrm>
            <a:prstGeom prst="rect">
              <a:avLst/>
            </a:prstGeom>
            <a:noFill/>
            <a:ln w="47625">
              <a:no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rPr>
                <a:t>entries in GenoDock</a:t>
              </a:r>
              <a:endParaRPr kumimoji="1" lang="zh-CN" altLang="en-US" sz="1200" b="1" i="0" u="none" strike="noStrike" kern="1200" cap="none" spc="0" normalizeH="0" baseline="0" noProof="0" dirty="0">
                <a:ln>
                  <a:noFill/>
                </a:ln>
                <a:solidFill>
                  <a:srgbClr val="ED7D31">
                    <a:lumMod val="75000"/>
                  </a:srgbClr>
                </a:solidFill>
                <a:effectLst/>
                <a:uLnTx/>
                <a:uFillTx/>
                <a:latin typeface="Calibri" panose="020F0502020204030204"/>
                <a:ea typeface="DengXian" panose="02010600030101010101" pitchFamily="2" charset="-122"/>
                <a:cs typeface="+mn-cs"/>
              </a:endParaRPr>
            </a:p>
          </p:txBody>
        </p:sp>
        <p:sp>
          <p:nvSpPr>
            <p:cNvPr id="65" name="矩形 64">
              <a:extLst>
                <a:ext uri="{FF2B5EF4-FFF2-40B4-BE49-F238E27FC236}">
                  <a16:creationId xmlns:a16="http://schemas.microsoft.com/office/drawing/2014/main" id="{A3D4D77D-8A92-F440-A684-95704CEF2FE1}"/>
                </a:ext>
              </a:extLst>
            </p:cNvPr>
            <p:cNvSpPr/>
            <p:nvPr/>
          </p:nvSpPr>
          <p:spPr>
            <a:xfrm>
              <a:off x="4226801" y="3497038"/>
              <a:ext cx="106909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 b="0" i="0" u="none" strike="noStrike" kern="1200" cap="none" spc="0" normalizeH="0" baseline="0" noProof="0" dirty="0">
                  <a:ln>
                    <a:noFill/>
                  </a:ln>
                  <a:solidFill>
                    <a:prstClr val="black"/>
                  </a:solidFill>
                  <a:effectLst/>
                  <a:uLnTx/>
                  <a:uFillTx/>
                  <a:latin typeface="Calibri" panose="020F0502020204030204"/>
                  <a:ea typeface="DengXian" charset="-122"/>
                  <a:cs typeface=""/>
                </a:rPr>
                <a:t>(Kumar et al., 2016)</a:t>
              </a:r>
              <a:endParaRPr kumimoji="1" lang="zh-CN" altLang="en-US" sz="6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66" name="矩形 65">
              <a:extLst>
                <a:ext uri="{FF2B5EF4-FFF2-40B4-BE49-F238E27FC236}">
                  <a16:creationId xmlns:a16="http://schemas.microsoft.com/office/drawing/2014/main" id="{17F5704C-138B-9646-9AE9-A2F02C051904}"/>
                </a:ext>
              </a:extLst>
            </p:cNvPr>
            <p:cNvSpPr/>
            <p:nvPr/>
          </p:nvSpPr>
          <p:spPr>
            <a:xfrm>
              <a:off x="5868449" y="4436086"/>
              <a:ext cx="103917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 b="0" i="0" u="none" strike="noStrike" kern="1200" cap="none" spc="0" normalizeH="0" baseline="0" noProof="0" dirty="0">
                  <a:ln>
                    <a:noFill/>
                  </a:ln>
                  <a:solidFill>
                    <a:prstClr val="black"/>
                  </a:solidFill>
                  <a:effectLst/>
                  <a:uLnTx/>
                  <a:uFillTx/>
                  <a:latin typeface="Calibri" panose="020F0502020204030204"/>
                  <a:ea typeface="DengXian" charset="-122"/>
                  <a:cs typeface=""/>
                </a:rPr>
                <a:t>(Wang et al., 2019)</a:t>
              </a:r>
              <a:endParaRPr kumimoji="1" lang="zh-CN" altLang="en-US" sz="6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mc:AlternateContent xmlns:mc="http://schemas.openxmlformats.org/markup-compatibility/2006" xmlns:a14="http://schemas.microsoft.com/office/drawing/2010/main">
          <mc:Choice Requires="a14">
            <p:sp>
              <p:nvSpPr>
                <p:cNvPr id="67" name="矩形 66">
                  <a:extLst>
                    <a:ext uri="{FF2B5EF4-FFF2-40B4-BE49-F238E27FC236}">
                      <a16:creationId xmlns:a16="http://schemas.microsoft.com/office/drawing/2014/main" id="{48D1AE91-20B7-6B4A-947B-94223CB75358}"/>
                    </a:ext>
                  </a:extLst>
                </p:cNvPr>
                <p:cNvSpPr/>
                <p:nvPr/>
              </p:nvSpPr>
              <p:spPr>
                <a:xfrm>
                  <a:off x="6383827" y="4830429"/>
                  <a:ext cx="1869579" cy="861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ED7D31">
                          <a:lumMod val="75000"/>
                        </a:srgbClr>
                      </a:solidFill>
                      <a:effectLst/>
                      <a:uLnTx/>
                      <a:uFillTx/>
                      <a:latin typeface="Calibri" panose="020F0502020204030204"/>
                      <a:ea typeface="DengXian" charset="-122"/>
                      <a:cs typeface=""/>
                    </a:rPr>
                    <a:t>experimental </a:t>
                  </a:r>
                  <a14:m>
                    <m:oMath xmlns:m="http://schemas.openxmlformats.org/officeDocument/2006/math">
                      <m:r>
                        <a:rPr kumimoji="1" lang="en-US" altLang="zh-CN" sz="1200" b="1" i="1" u="none" strike="noStrike" kern="1200" cap="none" spc="0" normalizeH="0" baseline="0" noProof="0">
                          <a:ln>
                            <a:noFill/>
                          </a:ln>
                          <a:solidFill>
                            <a:srgbClr val="ED7D31">
                              <a:lumMod val="75000"/>
                            </a:srgbClr>
                          </a:solidFill>
                          <a:effectLst/>
                          <a:uLnTx/>
                          <a:uFillTx/>
                          <a:latin typeface="Cambria Math" charset="0"/>
                          <a:ea typeface="Cambria Math" charset="0"/>
                          <a:cs typeface="Cambria Math" charset="0"/>
                        </a:rPr>
                        <m:t>∆</m:t>
                      </m:r>
                    </m:oMath>
                  </a14:m>
                  <a:r>
                    <a:rPr kumimoji="1" lang="en-US" altLang="zh-CN" sz="1200" b="1" i="0" u="none" strike="noStrike" kern="1200" cap="none" spc="0" normalizeH="0" baseline="0" noProof="0" dirty="0">
                      <a:ln>
                        <a:noFill/>
                      </a:ln>
                      <a:solidFill>
                        <a:srgbClr val="ED7D31">
                          <a:lumMod val="75000"/>
                        </a:srgbClr>
                      </a:solidFill>
                      <a:effectLst/>
                      <a:uLnTx/>
                      <a:uFillTx/>
                      <a:latin typeface="Calibri" panose="020F0502020204030204"/>
                      <a:ea typeface="DengXian" charset="-122"/>
                      <a:cs typeface=""/>
                    </a:rPr>
                    <a:t>BA of human protein  from Platinum</a:t>
                  </a:r>
                </a:p>
              </p:txBody>
            </p:sp>
          </mc:Choice>
          <mc:Fallback xmlns="">
            <p:sp>
              <p:nvSpPr>
                <p:cNvPr id="67" name="矩形 66">
                  <a:extLst>
                    <a:ext uri="{FF2B5EF4-FFF2-40B4-BE49-F238E27FC236}">
                      <a16:creationId xmlns:a16="http://schemas.microsoft.com/office/drawing/2014/main" id="{48D1AE91-20B7-6B4A-947B-94223CB75358}"/>
                    </a:ext>
                  </a:extLst>
                </p:cNvPr>
                <p:cNvSpPr>
                  <a:spLocks noRot="1" noChangeAspect="1" noMove="1" noResize="1" noEditPoints="1" noAdjustHandles="1" noChangeArrowheads="1" noChangeShapeType="1" noTextEdit="1"/>
                </p:cNvSpPr>
                <p:nvPr/>
              </p:nvSpPr>
              <p:spPr>
                <a:xfrm>
                  <a:off x="6383827" y="4830428"/>
                  <a:ext cx="1869579" cy="830997"/>
                </a:xfrm>
                <a:prstGeom prst="rect">
                  <a:avLst/>
                </a:prstGeom>
                <a:blipFill>
                  <a:blip r:embed="rId3"/>
                  <a:stretch>
                    <a:fillRect l="-1342" t="-1515" b="-6061"/>
                  </a:stretch>
                </a:blipFill>
              </p:spPr>
              <p:txBody>
                <a:bodyPr/>
                <a:lstStyle/>
                <a:p>
                  <a:r>
                    <a:rPr lang="zh-CN" altLang="en-US">
                      <a:noFill/>
                    </a:rPr>
                    <a:t> </a:t>
                  </a:r>
                </a:p>
              </p:txBody>
            </p:sp>
          </mc:Fallback>
        </mc:AlternateContent>
        <p:sp>
          <p:nvSpPr>
            <p:cNvPr id="68" name="矩形 67">
              <a:extLst>
                <a:ext uri="{FF2B5EF4-FFF2-40B4-BE49-F238E27FC236}">
                  <a16:creationId xmlns:a16="http://schemas.microsoft.com/office/drawing/2014/main" id="{6481A67E-436A-8448-80B0-C186F9729ABE}"/>
                </a:ext>
              </a:extLst>
            </p:cNvPr>
            <p:cNvSpPr/>
            <p:nvPr/>
          </p:nvSpPr>
          <p:spPr>
            <a:xfrm>
              <a:off x="7159759" y="5553703"/>
              <a:ext cx="100070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 b="0" i="0" u="none" strike="noStrike" kern="1200" cap="none" spc="0" normalizeH="0" baseline="0" noProof="0" dirty="0">
                  <a:ln>
                    <a:noFill/>
                  </a:ln>
                  <a:solidFill>
                    <a:prstClr val="black"/>
                  </a:solidFill>
                  <a:effectLst/>
                  <a:uLnTx/>
                  <a:uFillTx/>
                  <a:latin typeface="Calibri" panose="020F0502020204030204"/>
                  <a:ea typeface="DengXian" charset="-122"/>
                  <a:cs typeface=""/>
                </a:rPr>
                <a:t>(Pires et al., 2015)</a:t>
              </a:r>
              <a:endParaRPr kumimoji="1" lang="zh-CN" altLang="en-US" sz="6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grpSp>
      <p:grpSp>
        <p:nvGrpSpPr>
          <p:cNvPr id="70" name="组合 69">
            <a:extLst>
              <a:ext uri="{FF2B5EF4-FFF2-40B4-BE49-F238E27FC236}">
                <a16:creationId xmlns:a16="http://schemas.microsoft.com/office/drawing/2014/main" id="{6EC46455-B380-E842-9AFB-206C5733AC3B}"/>
              </a:ext>
            </a:extLst>
          </p:cNvPr>
          <p:cNvGrpSpPr/>
          <p:nvPr/>
        </p:nvGrpSpPr>
        <p:grpSpPr>
          <a:xfrm>
            <a:off x="4908298" y="1343673"/>
            <a:ext cx="4017794" cy="1595474"/>
            <a:chOff x="6733390" y="4171126"/>
            <a:chExt cx="5357059" cy="2127298"/>
          </a:xfrm>
        </p:grpSpPr>
        <p:sp>
          <p:nvSpPr>
            <p:cNvPr id="71" name="文本框 70">
              <a:extLst>
                <a:ext uri="{FF2B5EF4-FFF2-40B4-BE49-F238E27FC236}">
                  <a16:creationId xmlns:a16="http://schemas.microsoft.com/office/drawing/2014/main" id="{4ABF6BC4-7A22-1649-8F96-3E970099959F}"/>
                </a:ext>
              </a:extLst>
            </p:cNvPr>
            <p:cNvSpPr txBox="1"/>
            <p:nvPr/>
          </p:nvSpPr>
          <p:spPr>
            <a:xfrm>
              <a:off x="6961174" y="5190428"/>
              <a:ext cx="3546847" cy="1107996"/>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b="1" i="0" u="none" strike="noStrike" kern="1200" cap="none" spc="0" normalizeH="0" baseline="0" noProof="0" dirty="0">
                  <a:ln>
                    <a:noFill/>
                  </a:ln>
                  <a:solidFill>
                    <a:srgbClr val="A5A5A5">
                      <a:lumMod val="50000"/>
                    </a:srgbClr>
                  </a:solidFill>
                  <a:effectLst/>
                  <a:uLnTx/>
                  <a:uFillTx/>
                  <a:latin typeface="Calibri" panose="020F0502020204030204"/>
                  <a:ea typeface="DengXian" charset="-122"/>
                  <a:cs typeface=""/>
                </a:rPr>
                <a:t>Expansion of the training dataset for under sampled domains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b="1" i="0" u="none" strike="noStrike" kern="1200" cap="none" spc="0" normalizeH="0" baseline="0" noProof="0" dirty="0">
                  <a:ln>
                    <a:noFill/>
                  </a:ln>
                  <a:solidFill>
                    <a:srgbClr val="A5A5A5">
                      <a:lumMod val="50000"/>
                    </a:srgbClr>
                  </a:solidFill>
                  <a:effectLst/>
                  <a:uLnTx/>
                  <a:uFillTx/>
                  <a:latin typeface="Calibri" panose="020F0502020204030204"/>
                  <a:ea typeface="DengXian" charset="-122"/>
                  <a:cs typeface=""/>
                </a:rPr>
                <a:t>Data augmentation is crucial to avoid overfitting</a:t>
              </a:r>
            </a:p>
          </p:txBody>
        </p:sp>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4700B776-74B8-744F-A765-4365F7F6E237}"/>
                    </a:ext>
                  </a:extLst>
                </p:cNvPr>
                <p:cNvSpPr txBox="1"/>
                <p:nvPr/>
              </p:nvSpPr>
              <p:spPr>
                <a:xfrm>
                  <a:off x="6733390" y="4171126"/>
                  <a:ext cx="4884927"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The Physically-based Data Augmentation Approach: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Leveraging Physical Calculations of </a:t>
                  </a:r>
                  <a14:m>
                    <m:oMath xmlns:m="http://schemas.openxmlformats.org/officeDocument/2006/math">
                      <m:r>
                        <a:rPr kumimoji="1" lang="en-US" altLang="zh-CN" sz="1200" b="1" i="1" u="none" strike="noStrike" kern="1200" cap="none" spc="0" normalizeH="0" baseline="0" noProof="0">
                          <a:ln>
                            <a:noFill/>
                          </a:ln>
                          <a:solidFill>
                            <a:srgbClr val="4472C4">
                              <a:lumMod val="50000"/>
                            </a:srgbClr>
                          </a:solidFill>
                          <a:effectLst/>
                          <a:uLnTx/>
                          <a:uFillTx/>
                          <a:latin typeface="Cambria Math" charset="0"/>
                          <a:ea typeface="Cambria Math" charset="0"/>
                          <a:cs typeface="Cambria Math" charset="0"/>
                        </a:rPr>
                        <m:t>∆</m:t>
                      </m:r>
                    </m:oMath>
                  </a14:m>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BA to Fill the Gap </a:t>
                  </a: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mc:Choice>
          <mc:Fallback xmlns="">
            <p:sp>
              <p:nvSpPr>
                <p:cNvPr id="72" name="文本框 71">
                  <a:extLst>
                    <a:ext uri="{FF2B5EF4-FFF2-40B4-BE49-F238E27FC236}">
                      <a16:creationId xmlns="" xmlns:a16="http://schemas.microsoft.com/office/drawing/2014/main" xmlns:a14="http://schemas.microsoft.com/office/drawing/2010/main" id="{4700B776-74B8-744F-A765-4365F7F6E237}"/>
                    </a:ext>
                  </a:extLst>
                </p:cNvPr>
                <p:cNvSpPr txBox="1">
                  <a:spLocks noRot="1" noChangeAspect="1" noMove="1" noResize="1" noEditPoints="1" noAdjustHandles="1" noChangeArrowheads="1" noChangeShapeType="1" noTextEdit="1"/>
                </p:cNvSpPr>
                <p:nvPr/>
              </p:nvSpPr>
              <p:spPr>
                <a:xfrm>
                  <a:off x="6733390" y="4171126"/>
                  <a:ext cx="4884927" cy="615553"/>
                </a:xfrm>
                <a:prstGeom prst="rect">
                  <a:avLst/>
                </a:prstGeom>
                <a:blipFill rotWithShape="0">
                  <a:blip r:embed="rId4"/>
                  <a:stretch>
                    <a:fillRect b="-9211"/>
                  </a:stretch>
                </a:blipFill>
              </p:spPr>
              <p:txBody>
                <a:bodyPr/>
                <a:lstStyle/>
                <a:p>
                  <a:r>
                    <a:rPr lang="en-US">
                      <a:noFill/>
                    </a:rPr>
                    <a:t> </a:t>
                  </a:r>
                </a:p>
              </p:txBody>
            </p:sp>
          </mc:Fallback>
        </mc:AlternateContent>
        <p:sp>
          <p:nvSpPr>
            <p:cNvPr id="73" name="矩形 72">
              <a:extLst>
                <a:ext uri="{FF2B5EF4-FFF2-40B4-BE49-F238E27FC236}">
                  <a16:creationId xmlns:a16="http://schemas.microsoft.com/office/drawing/2014/main" id="{34957847-3BBB-2A48-8CD2-AAFEAC1EE786}"/>
                </a:ext>
              </a:extLst>
            </p:cNvPr>
            <p:cNvSpPr/>
            <p:nvPr/>
          </p:nvSpPr>
          <p:spPr>
            <a:xfrm>
              <a:off x="9392701" y="4730638"/>
              <a:ext cx="269774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600" b="0" i="0" u="none" strike="noStrike" kern="1200" cap="none" spc="0" normalizeH="0" baseline="0" noProof="0" dirty="0">
                  <a:ln>
                    <a:noFill/>
                  </a:ln>
                  <a:solidFill>
                    <a:prstClr val="black"/>
                  </a:solidFill>
                  <a:effectLst/>
                  <a:uLnTx/>
                  <a:uFillTx/>
                  <a:latin typeface="Calibri" panose="020F0502020204030204"/>
                  <a:ea typeface="DengXian" charset="-122"/>
                  <a:cs typeface=""/>
                </a:rPr>
                <a:t>(Reichstein </a:t>
              </a:r>
              <a:r>
                <a:rPr kumimoji="1" lang="en-US" altLang="zh-CN" sz="600" b="0" i="1" u="none" strike="noStrike" kern="1200" cap="none" spc="0" normalizeH="0" baseline="0" noProof="0" dirty="0">
                  <a:ln>
                    <a:noFill/>
                  </a:ln>
                  <a:solidFill>
                    <a:prstClr val="black"/>
                  </a:solidFill>
                  <a:effectLst/>
                  <a:uLnTx/>
                  <a:uFillTx/>
                  <a:latin typeface="Calibri" panose="020F0502020204030204"/>
                  <a:ea typeface="DengXian" charset="-122"/>
                  <a:cs typeface=""/>
                </a:rPr>
                <a:t>et al</a:t>
              </a:r>
              <a:r>
                <a:rPr kumimoji="1" lang="en-US" altLang="zh-CN" sz="600" b="0"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600" b="1" i="0" u="none" strike="noStrike" kern="1200" cap="none" spc="0" normalizeH="0" baseline="0" noProof="0" dirty="0">
                  <a:ln>
                    <a:noFill/>
                  </a:ln>
                  <a:solidFill>
                    <a:prstClr val="black"/>
                  </a:solidFill>
                  <a:effectLst/>
                  <a:uLnTx/>
                  <a:uFillTx/>
                  <a:latin typeface="Calibri" panose="020F0502020204030204"/>
                  <a:ea typeface="DengXian" charset="-122"/>
                  <a:cs typeface=""/>
                </a:rPr>
                <a:t>Nature</a:t>
              </a:r>
              <a:r>
                <a:rPr kumimoji="1" lang="en-US" altLang="zh-CN" sz="600" b="0" i="0" u="none" strike="noStrike" kern="1200" cap="none" spc="0" normalizeH="0" baseline="0" noProof="0" dirty="0">
                  <a:ln>
                    <a:noFill/>
                  </a:ln>
                  <a:solidFill>
                    <a:prstClr val="black"/>
                  </a:solidFill>
                  <a:effectLst/>
                  <a:uLnTx/>
                  <a:uFillTx/>
                  <a:latin typeface="Calibri" panose="020F0502020204030204"/>
                  <a:ea typeface="DengXian" charset="-122"/>
                  <a:cs typeface=""/>
                </a:rPr>
                <a:t>, 2019 &amp; </a:t>
              </a:r>
              <a:r>
                <a:rPr kumimoji="1" lang="en-US" altLang="zh-CN" sz="600" b="0" i="0" u="none" strike="noStrike" kern="1200" cap="none" spc="0" normalizeH="0" baseline="0" noProof="0" dirty="0" err="1">
                  <a:ln>
                    <a:noFill/>
                  </a:ln>
                  <a:solidFill>
                    <a:prstClr val="black"/>
                  </a:solidFill>
                  <a:effectLst/>
                  <a:uLnTx/>
                  <a:uFillTx/>
                  <a:latin typeface="Calibri" panose="020F0502020204030204"/>
                  <a:ea typeface="DengXian" charset="-122"/>
                  <a:cs typeface=""/>
                </a:rPr>
                <a:t>Xie</a:t>
              </a:r>
              <a:r>
                <a:rPr kumimoji="1" lang="en-US" altLang="zh-CN" sz="600" b="0" i="0" u="none" strike="noStrike" kern="1200" cap="none" spc="0" normalizeH="0" baseline="0" noProof="0" dirty="0">
                  <a:ln>
                    <a:noFill/>
                  </a:ln>
                  <a:solidFill>
                    <a:prstClr val="black"/>
                  </a:solidFill>
                  <a:effectLst/>
                  <a:uLnTx/>
                  <a:uFillTx/>
                  <a:latin typeface="Calibri" panose="020F0502020204030204"/>
                  <a:ea typeface="DengXian" charset="-122"/>
                  <a:cs typeface=""/>
                </a:rPr>
                <a:t> et al., preprint, 2018)</a:t>
              </a:r>
              <a:endParaRPr kumimoji="1" lang="zh-CN" altLang="en-US" sz="600"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grpSp>
      <p:sp>
        <p:nvSpPr>
          <p:cNvPr id="74" name="文本框 73">
            <a:extLst>
              <a:ext uri="{FF2B5EF4-FFF2-40B4-BE49-F238E27FC236}">
                <a16:creationId xmlns:a16="http://schemas.microsoft.com/office/drawing/2014/main" id="{9FE36CAB-8E57-2442-9D36-0A6CF8BB9CC0}"/>
              </a:ext>
            </a:extLst>
          </p:cNvPr>
          <p:cNvSpPr txBox="1"/>
          <p:nvPr/>
        </p:nvSpPr>
        <p:spPr>
          <a:xfrm>
            <a:off x="184884" y="365093"/>
            <a:ext cx="5827686"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A Hot</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Topic</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in</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Machine</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Learning</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is</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“Hybrid”</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Model</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b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b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Integrating</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Physical</a:t>
            </a:r>
            <a:r>
              <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&amp; Statistical Calculations</a:t>
            </a:r>
            <a:endPar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75" name="直线连接符 74">
            <a:extLst>
              <a:ext uri="{FF2B5EF4-FFF2-40B4-BE49-F238E27FC236}">
                <a16:creationId xmlns:a16="http://schemas.microsoft.com/office/drawing/2014/main" id="{C0E9B163-5AB8-CA4F-BAAF-BB03C740A881}"/>
              </a:ext>
            </a:extLst>
          </p:cNvPr>
          <p:cNvCxnSpPr/>
          <p:nvPr/>
        </p:nvCxnSpPr>
        <p:spPr>
          <a:xfrm>
            <a:off x="184884" y="1134030"/>
            <a:ext cx="8435714" cy="0"/>
          </a:xfrm>
          <a:prstGeom prst="line">
            <a:avLst/>
          </a:prstGeom>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D6738D8E-CEEE-984D-B16C-246F6D5935FC}"/>
                  </a:ext>
                </a:extLst>
              </p:cNvPr>
              <p:cNvSpPr txBox="1"/>
              <p:nvPr/>
            </p:nvSpPr>
            <p:spPr>
              <a:xfrm>
                <a:off x="223622" y="1329200"/>
                <a:ext cx="323229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The Major Hurdle: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Highly Scant Ligand Binding Assay Data for</a:t>
                </a:r>
                <a:r>
                  <a:rPr kumimoji="1" lang="en-US" altLang="zh-CN" sz="1200" b="1" i="0" u="none" strike="noStrike" kern="1200" cap="none" spc="0" normalizeH="0" baseline="0" noProof="0" dirty="0">
                    <a:ln>
                      <a:noFill/>
                    </a:ln>
                    <a:solidFill>
                      <a:srgbClr val="A5A5A5">
                        <a:lumMod val="75000"/>
                      </a:srgbClr>
                    </a:solidFill>
                    <a:effectLst/>
                    <a:uLnTx/>
                    <a:uFillTx/>
                    <a:latin typeface="Calibri" panose="020F0502020204030204"/>
                    <a:ea typeface="Cambria Math" charset="0"/>
                    <a:cs typeface="Cambria Math" charset="0"/>
                  </a:rPr>
                  <a:t> </a:t>
                </a:r>
                <a14:m>
                  <m:oMath xmlns:m="http://schemas.openxmlformats.org/officeDocument/2006/math">
                    <m:r>
                      <a:rPr kumimoji="1" lang="en-US" altLang="zh-CN" sz="1200" b="1" i="1" u="none" strike="noStrike" kern="1200" cap="none" spc="0" normalizeH="0" baseline="0" noProof="0">
                        <a:ln>
                          <a:noFill/>
                        </a:ln>
                        <a:solidFill>
                          <a:srgbClr val="4472C4">
                            <a:lumMod val="50000"/>
                          </a:srgbClr>
                        </a:solidFill>
                        <a:effectLst/>
                        <a:uLnTx/>
                        <a:uFillTx/>
                        <a:latin typeface="Cambria Math" charset="0"/>
                        <a:ea typeface="Cambria Math" charset="0"/>
                        <a:cs typeface="Cambria Math" charset="0"/>
                      </a:rPr>
                      <m:t>∆</m:t>
                    </m:r>
                  </m:oMath>
                </a14:m>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BA </a:t>
                </a: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mc:Choice>
        <mc:Fallback xmlns="">
          <p:sp>
            <p:nvSpPr>
              <p:cNvPr id="76" name="文本框 75">
                <a:extLst>
                  <a:ext uri="{FF2B5EF4-FFF2-40B4-BE49-F238E27FC236}">
                    <a16:creationId xmlns="" xmlns:a16="http://schemas.microsoft.com/office/drawing/2014/main" xmlns:a14="http://schemas.microsoft.com/office/drawing/2010/main" id="{D6738D8E-CEEE-984D-B16C-246F6D5935FC}"/>
                  </a:ext>
                </a:extLst>
              </p:cNvPr>
              <p:cNvSpPr txBox="1">
                <a:spLocks noRot="1" noChangeAspect="1" noMove="1" noResize="1" noEditPoints="1" noAdjustHandles="1" noChangeArrowheads="1" noChangeShapeType="1" noTextEdit="1"/>
              </p:cNvSpPr>
              <p:nvPr/>
            </p:nvSpPr>
            <p:spPr>
              <a:xfrm>
                <a:off x="223622" y="1329200"/>
                <a:ext cx="3232295" cy="461665"/>
              </a:xfrm>
              <a:prstGeom prst="rect">
                <a:avLst/>
              </a:prstGeom>
              <a:blipFill rotWithShape="0">
                <a:blip r:embed="rId5"/>
                <a:stretch>
                  <a:fillRect l="-189" b="-9211"/>
                </a:stretch>
              </a:blipFill>
            </p:spPr>
            <p:txBody>
              <a:bodyPr/>
              <a:lstStyle/>
              <a:p>
                <a:r>
                  <a:rPr lang="en-US">
                    <a:noFill/>
                  </a:rPr>
                  <a:t> </a:t>
                </a:r>
              </a:p>
            </p:txBody>
          </p:sp>
        </mc:Fallback>
      </mc:AlternateContent>
      <p:grpSp>
        <p:nvGrpSpPr>
          <p:cNvPr id="85" name="组合 84">
            <a:extLst>
              <a:ext uri="{FF2B5EF4-FFF2-40B4-BE49-F238E27FC236}">
                <a16:creationId xmlns:a16="http://schemas.microsoft.com/office/drawing/2014/main" id="{FA0A4E0E-2E16-7247-9754-532FD44A16CD}"/>
              </a:ext>
            </a:extLst>
          </p:cNvPr>
          <p:cNvGrpSpPr/>
          <p:nvPr/>
        </p:nvGrpSpPr>
        <p:grpSpPr>
          <a:xfrm>
            <a:off x="6731702" y="2942368"/>
            <a:ext cx="1879757" cy="2357747"/>
            <a:chOff x="8167910" y="3173087"/>
            <a:chExt cx="2506342" cy="3143662"/>
          </a:xfrm>
        </p:grpSpPr>
        <mc:AlternateContent xmlns:mc="http://schemas.openxmlformats.org/markup-compatibility/2006" xmlns:a14="http://schemas.microsoft.com/office/drawing/2010/main">
          <mc:Choice Requires="a14">
            <p:sp>
              <p:nvSpPr>
                <p:cNvPr id="78" name="矩形 77">
                  <a:extLst>
                    <a:ext uri="{FF2B5EF4-FFF2-40B4-BE49-F238E27FC236}">
                      <a16:creationId xmlns:a16="http://schemas.microsoft.com/office/drawing/2014/main" id="{ED07CBBC-8C29-CA46-8132-F67D82FE1FEE}"/>
                    </a:ext>
                  </a:extLst>
                </p:cNvPr>
                <p:cNvSpPr/>
                <p:nvPr/>
              </p:nvSpPr>
              <p:spPr>
                <a:xfrm>
                  <a:off x="8743789" y="3173087"/>
                  <a:ext cx="1930463" cy="2361444"/>
                </a:xfrm>
                <a:prstGeom prst="rect">
                  <a:avLst/>
                </a:prstGeom>
                <a:solidFill>
                  <a:schemeClr val="bg1"/>
                </a:solidFill>
                <a:ln w="47625">
                  <a:solidFill>
                    <a:srgbClr val="FF0000">
                      <a:alpha val="70000"/>
                    </a:srgb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1" lang="en-US" altLang="zh-CN" sz="1200" b="1" i="1" u="none" strike="noStrike" kern="1200" cap="none" spc="0" normalizeH="0" baseline="0" noProof="0">
                          <a:ln>
                            <a:noFill/>
                          </a:ln>
                          <a:solidFill>
                            <a:srgbClr val="FF0000"/>
                          </a:solidFill>
                          <a:effectLst/>
                          <a:uLnTx/>
                          <a:uFillTx/>
                          <a:latin typeface="Cambria Math" charset="0"/>
                          <a:ea typeface="Cambria Math" charset="0"/>
                          <a:cs typeface="Cambria Math" charset="0"/>
                        </a:rPr>
                        <m:t>∆</m:t>
                      </m:r>
                    </m:oMath>
                  </a14:m>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BA of each SNV-protein-drug tuple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a:t>
                  </a:r>
                  <a:r>
                    <a:rPr kumimoji="1" lang="en-US" altLang="zh-CN" sz="1200" b="1" i="1"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pseudo </a:t>
                  </a:r>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gold-standard),</a:t>
                  </a:r>
                  <a:r>
                    <a:rPr kumimoji="1" lang="zh-CN" altLang="en-US"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 </a:t>
                  </a:r>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for</a:t>
                  </a:r>
                  <a:r>
                    <a:rPr kumimoji="1" lang="zh-CN" altLang="en-US"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 </a:t>
                  </a:r>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parameterizing</a:t>
                  </a:r>
                  <a:r>
                    <a:rPr kumimoji="1" lang="zh-CN" altLang="en-US"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 </a:t>
                  </a:r>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statistical</a:t>
                  </a:r>
                  <a:r>
                    <a:rPr kumimoji="1" lang="zh-CN" altLang="en-US"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 </a:t>
                  </a:r>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learning</a:t>
                  </a:r>
                  <a:r>
                    <a:rPr kumimoji="1" lang="zh-CN" altLang="en-US"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 </a:t>
                  </a:r>
                  <a:r>
                    <a:rPr kumimoji="1" lang="en-US" altLang="zh-CN"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rPr>
                    <a:t>model</a:t>
                  </a:r>
                  <a:endParaRPr kumimoji="1" lang="zh-CN" altLang="en-US" sz="1200" b="1" i="0" u="none" strike="noStrike" kern="1200" cap="none" spc="0" normalizeH="0" baseline="0" noProof="0" dirty="0">
                    <a:ln>
                      <a:noFill/>
                    </a:ln>
                    <a:solidFill>
                      <a:srgbClr val="FF0000"/>
                    </a:solidFill>
                    <a:effectLst/>
                    <a:uLnTx/>
                    <a:uFillTx/>
                    <a:latin typeface="Calibri" panose="020F0502020204030204"/>
                    <a:ea typeface="DengXian" panose="02010600030101010101" pitchFamily="2" charset="-122"/>
                    <a:cs typeface="+mn-cs"/>
                  </a:endParaRPr>
                </a:p>
              </p:txBody>
            </p:sp>
          </mc:Choice>
          <mc:Fallback xmlns="">
            <p:sp>
              <p:nvSpPr>
                <p:cNvPr id="78" name="矩形 77">
                  <a:extLst>
                    <a:ext uri="{FF2B5EF4-FFF2-40B4-BE49-F238E27FC236}">
                      <a16:creationId xmlns="" xmlns:a16="http://schemas.microsoft.com/office/drawing/2014/main" xmlns:a14="http://schemas.microsoft.com/office/drawing/2010/main" id="{ED07CBBC-8C29-CA46-8132-F67D82FE1FEE}"/>
                    </a:ext>
                  </a:extLst>
                </p:cNvPr>
                <p:cNvSpPr>
                  <a:spLocks noRot="1" noChangeAspect="1" noMove="1" noResize="1" noEditPoints="1" noAdjustHandles="1" noChangeArrowheads="1" noChangeShapeType="1" noTextEdit="1"/>
                </p:cNvSpPr>
                <p:nvPr/>
              </p:nvSpPr>
              <p:spPr>
                <a:xfrm>
                  <a:off x="8743789" y="3173087"/>
                  <a:ext cx="1930463" cy="2361444"/>
                </a:xfrm>
                <a:prstGeom prst="rect">
                  <a:avLst/>
                </a:prstGeom>
                <a:blipFill rotWithShape="0">
                  <a:blip r:embed="rId6"/>
                  <a:stretch>
                    <a:fillRect/>
                  </a:stretch>
                </a:blipFill>
                <a:ln w="47625">
                  <a:solidFill>
                    <a:srgbClr val="FF0000">
                      <a:alpha val="70000"/>
                    </a:srgbClr>
                  </a:solidFill>
                </a:ln>
              </p:spPr>
              <p:txBody>
                <a:bodyPr/>
                <a:lstStyle/>
                <a:p>
                  <a:r>
                    <a:rPr lang="en-US">
                      <a:noFill/>
                    </a:rPr>
                    <a:t> </a:t>
                  </a:r>
                </a:p>
              </p:txBody>
            </p:sp>
          </mc:Fallback>
        </mc:AlternateContent>
        <p:sp>
          <p:nvSpPr>
            <p:cNvPr id="79" name="矩形 78">
              <a:extLst>
                <a:ext uri="{FF2B5EF4-FFF2-40B4-BE49-F238E27FC236}">
                  <a16:creationId xmlns:a16="http://schemas.microsoft.com/office/drawing/2014/main" id="{BF27250E-9DA5-7A4C-9037-B2BF0D949870}"/>
                </a:ext>
              </a:extLst>
            </p:cNvPr>
            <p:cNvSpPr/>
            <p:nvPr/>
          </p:nvSpPr>
          <p:spPr>
            <a:xfrm>
              <a:off x="8594291" y="5143464"/>
              <a:ext cx="699054" cy="71892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80" name="Oval 345">
              <a:extLst>
                <a:ext uri="{FF2B5EF4-FFF2-40B4-BE49-F238E27FC236}">
                  <a16:creationId xmlns:a16="http://schemas.microsoft.com/office/drawing/2014/main" id="{DE4C4D7C-4DDC-F942-9658-43B437E648EE}"/>
                </a:ext>
              </a:extLst>
            </p:cNvPr>
            <p:cNvSpPr>
              <a:spLocks noChangeArrowheads="1"/>
            </p:cNvSpPr>
            <p:nvPr/>
          </p:nvSpPr>
          <p:spPr bwMode="auto">
            <a:xfrm>
              <a:off x="8167910" y="5171192"/>
              <a:ext cx="1151758" cy="1145557"/>
            </a:xfrm>
            <a:prstGeom prst="ellipse">
              <a:avLst/>
            </a:prstGeom>
            <a:solidFill>
              <a:srgbClr val="E71C57">
                <a:alpha val="53000"/>
              </a:srgbClr>
            </a:solidFill>
            <a:ln w="28575" cap="rnd" cmpd="sng" algn="ctr">
              <a:solidFill>
                <a:srgbClr val="FF0000">
                  <a:alpha val="70000"/>
                </a:srgb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~10K</a:t>
              </a:r>
            </a:p>
          </p:txBody>
        </p:sp>
      </p:grpSp>
      <p:sp>
        <p:nvSpPr>
          <p:cNvPr id="81" name="右弧形箭头 80">
            <a:extLst>
              <a:ext uri="{FF2B5EF4-FFF2-40B4-BE49-F238E27FC236}">
                <a16:creationId xmlns:a16="http://schemas.microsoft.com/office/drawing/2014/main" id="{5CEE701C-58FC-CC40-89D4-C03E6DFFEDAD}"/>
              </a:ext>
            </a:extLst>
          </p:cNvPr>
          <p:cNvSpPr/>
          <p:nvPr/>
        </p:nvSpPr>
        <p:spPr>
          <a:xfrm rot="6453265">
            <a:off x="5787692" y="3489894"/>
            <a:ext cx="204725" cy="1706413"/>
          </a:xfrm>
          <a:prstGeom prst="curvedRightArrow">
            <a:avLst/>
          </a:pr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grpSp>
        <p:nvGrpSpPr>
          <p:cNvPr id="82" name="组合 81">
            <a:extLst>
              <a:ext uri="{FF2B5EF4-FFF2-40B4-BE49-F238E27FC236}">
                <a16:creationId xmlns:a16="http://schemas.microsoft.com/office/drawing/2014/main" id="{16D0D689-3834-9A4F-8BF7-164E31A2D1FF}"/>
              </a:ext>
            </a:extLst>
          </p:cNvPr>
          <p:cNvGrpSpPr/>
          <p:nvPr/>
        </p:nvGrpSpPr>
        <p:grpSpPr>
          <a:xfrm>
            <a:off x="5434222" y="3189728"/>
            <a:ext cx="1617266" cy="978176"/>
            <a:chOff x="6620798" y="3244326"/>
            <a:chExt cx="1944964" cy="1168063"/>
          </a:xfrm>
        </p:grpSpPr>
        <p:sp>
          <p:nvSpPr>
            <p:cNvPr id="83" name="圆角矩形 82">
              <a:extLst>
                <a:ext uri="{FF2B5EF4-FFF2-40B4-BE49-F238E27FC236}">
                  <a16:creationId xmlns:a16="http://schemas.microsoft.com/office/drawing/2014/main" id="{4FDF5ABA-8E6E-7E45-8BDF-B79D95277C62}"/>
                </a:ext>
              </a:extLst>
            </p:cNvPr>
            <p:cNvSpPr/>
            <p:nvPr/>
          </p:nvSpPr>
          <p:spPr>
            <a:xfrm>
              <a:off x="6635300" y="3244326"/>
              <a:ext cx="1930462" cy="961780"/>
            </a:xfrm>
            <a:prstGeom prst="roundRect">
              <a:avLst/>
            </a:prstGeom>
            <a:noFill/>
            <a:ln w="47625">
              <a:solidFill>
                <a:srgbClr val="00B050">
                  <a:alpha val="70000"/>
                </a:srgb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50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mc:AlternateContent xmlns:mc="http://schemas.openxmlformats.org/markup-compatibility/2006" xmlns:a14="http://schemas.microsoft.com/office/drawing/2010/main">
          <mc:Choice Requires="a14">
            <p:sp>
              <p:nvSpPr>
                <p:cNvPr id="84" name="文本框 83">
                  <a:extLst>
                    <a:ext uri="{FF2B5EF4-FFF2-40B4-BE49-F238E27FC236}">
                      <a16:creationId xmlns:a16="http://schemas.microsoft.com/office/drawing/2014/main" id="{5C4B52D1-0B8B-3549-BCA6-5BEACDAF73B5}"/>
                    </a:ext>
                  </a:extLst>
                </p:cNvPr>
                <p:cNvSpPr txBox="1"/>
                <p:nvPr/>
              </p:nvSpPr>
              <p:spPr>
                <a:xfrm>
                  <a:off x="6620798" y="3304393"/>
                  <a:ext cx="190079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Physically-based Data Augmenting</a:t>
                  </a:r>
                  <a:r>
                    <a:rPr kumimoji="1" lang="zh-CN" altLang="en-US"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to</a:t>
                  </a:r>
                  <a:r>
                    <a:rPr kumimoji="1" lang="zh-CN" altLang="en-US"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expand</a:t>
                  </a:r>
                  <a:r>
                    <a:rPr kumimoji="1" lang="zh-CN" altLang="en-US"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the</a:t>
                  </a:r>
                  <a:r>
                    <a:rPr kumimoji="1" lang="zh-CN" altLang="en-US"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 </a:t>
                  </a:r>
                  <a14:m>
                    <m:oMath xmlns:m="http://schemas.openxmlformats.org/officeDocument/2006/math">
                      <m:r>
                        <a:rPr kumimoji="1" lang="en-US" altLang="zh-CN" sz="1200" b="1" i="1" u="none" strike="noStrike" kern="1200" cap="none" spc="0" normalizeH="0" baseline="0" noProof="0">
                          <a:ln>
                            <a:noFill/>
                          </a:ln>
                          <a:solidFill>
                            <a:srgbClr val="00B050"/>
                          </a:solidFill>
                          <a:effectLst/>
                          <a:uLnTx/>
                          <a:uFillTx/>
                          <a:latin typeface="Cambria Math" charset="0"/>
                          <a:ea typeface="Cambria Math" charset="0"/>
                          <a:cs typeface="Cambria Math" charset="0"/>
                        </a:rPr>
                        <m:t>∆ </m:t>
                      </m:r>
                    </m:oMath>
                  </a14:m>
                  <a:r>
                    <a:rPr kumimoji="1" lang="en-US" altLang="zh-CN"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BA</a:t>
                  </a:r>
                  <a:r>
                    <a:rPr kumimoji="1" lang="zh-CN" altLang="en-US"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srgbClr val="00B050"/>
                      </a:solidFill>
                      <a:effectLst/>
                      <a:uLnTx/>
                      <a:uFillTx/>
                      <a:latin typeface="Calibri" panose="020F0502020204030204"/>
                      <a:ea typeface="DengXian" charset="-122"/>
                      <a:cs typeface=""/>
                    </a:rPr>
                    <a:t>set</a:t>
                  </a:r>
                </a:p>
              </p:txBody>
            </p:sp>
          </mc:Choice>
          <mc:Fallback xmlns="">
            <p:sp>
              <p:nvSpPr>
                <p:cNvPr id="84" name="文本框 83">
                  <a:extLst>
                    <a:ext uri="{FF2B5EF4-FFF2-40B4-BE49-F238E27FC236}">
                      <a16:creationId xmlns:a16="http://schemas.microsoft.com/office/drawing/2014/main" id="{5C4B52D1-0B8B-3549-BCA6-5BEACDAF73B5}"/>
                    </a:ext>
                  </a:extLst>
                </p:cNvPr>
                <p:cNvSpPr txBox="1">
                  <a:spLocks noRot="1" noChangeAspect="1" noMove="1" noResize="1" noEditPoints="1" noAdjustHandles="1" noChangeArrowheads="1" noChangeShapeType="1" noTextEdit="1"/>
                </p:cNvSpPr>
                <p:nvPr/>
              </p:nvSpPr>
              <p:spPr>
                <a:xfrm>
                  <a:off x="6620798" y="3304392"/>
                  <a:ext cx="1900793" cy="830997"/>
                </a:xfrm>
                <a:prstGeom prst="rect">
                  <a:avLst/>
                </a:prstGeom>
                <a:blipFill>
                  <a:blip r:embed="rId7"/>
                  <a:stretch>
                    <a:fillRect l="-1333" t="-1493" r="-667" b="-5970"/>
                  </a:stretch>
                </a:blipFill>
              </p:spPr>
              <p:txBody>
                <a:bodyPr/>
                <a:lstStyle/>
                <a:p>
                  <a:r>
                    <a:rPr lang="zh-CN" altLang="en-US">
                      <a:noFill/>
                    </a:rPr>
                    <a:t> </a:t>
                  </a:r>
                </a:p>
              </p:txBody>
            </p:sp>
          </mc:Fallback>
        </mc:AlternateContent>
      </p:grpSp>
      <p:sp>
        <p:nvSpPr>
          <p:cNvPr id="86" name="右箭头 85">
            <a:extLst>
              <a:ext uri="{FF2B5EF4-FFF2-40B4-BE49-F238E27FC236}">
                <a16:creationId xmlns:a16="http://schemas.microsoft.com/office/drawing/2014/main" id="{F734E64E-BC08-6248-9196-D12DA607AC2F}"/>
              </a:ext>
            </a:extLst>
          </p:cNvPr>
          <p:cNvSpPr/>
          <p:nvPr/>
        </p:nvSpPr>
        <p:spPr>
          <a:xfrm>
            <a:off x="6164105" y="4902794"/>
            <a:ext cx="418565" cy="178218"/>
          </a:xfrm>
          <a:prstGeom prst="rightArrow">
            <a:avLst/>
          </a:prstGeom>
          <a:solidFill>
            <a:srgbClr val="00B050">
              <a:alpha val="70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88" name="文本框 87">
            <a:extLst>
              <a:ext uri="{FF2B5EF4-FFF2-40B4-BE49-F238E27FC236}">
                <a16:creationId xmlns:a16="http://schemas.microsoft.com/office/drawing/2014/main" id="{E7400F73-ADC8-CA48-A46C-855E03544F85}"/>
              </a:ext>
            </a:extLst>
          </p:cNvPr>
          <p:cNvSpPr txBox="1"/>
          <p:nvPr/>
        </p:nvSpPr>
        <p:spPr>
          <a:xfrm>
            <a:off x="5903809" y="5099009"/>
            <a:ext cx="940240"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00B050"/>
                </a:solidFill>
                <a:effectLst/>
                <a:uLnTx/>
                <a:uFillTx/>
                <a:latin typeface="Calibri" panose="020F0502020204030204"/>
                <a:ea typeface="DengXian" charset="-122"/>
                <a:cs typeface=""/>
              </a:rPr>
              <a:t>Docking</a:t>
            </a:r>
            <a:r>
              <a:rPr kumimoji="1" lang="zh-CN" altLang="en-US" sz="1050" b="1" i="0" u="none" strike="noStrike" kern="1200" cap="none" spc="0" normalizeH="0" baseline="0" noProof="0" dirty="0">
                <a:ln>
                  <a:noFill/>
                </a:ln>
                <a:solidFill>
                  <a:srgbClr val="00B050"/>
                </a:solidFill>
                <a:effectLst/>
                <a:uLnTx/>
                <a:uFillTx/>
                <a:latin typeface="Calibri" panose="020F0502020204030204"/>
                <a:ea typeface="DengXian" charset="-122"/>
                <a:cs typeface=""/>
              </a:rPr>
              <a:t> </a:t>
            </a:r>
            <a:endParaRPr kumimoji="1" lang="en-US" altLang="zh-CN" sz="1050" b="1" i="0" u="none" strike="noStrike" kern="1200" cap="none" spc="0" normalizeH="0" baseline="0" noProof="0" dirty="0">
              <a:ln>
                <a:noFill/>
              </a:ln>
              <a:solidFill>
                <a:srgbClr val="00B050"/>
              </a:solidFill>
              <a:effectLst/>
              <a:uLnTx/>
              <a:uFillTx/>
              <a:latin typeface="Calibri" panose="020F0502020204030204"/>
              <a:ea typeface="DengXian" charset="-122"/>
              <a:cs typeface=""/>
            </a:endParaRPr>
          </a:p>
        </p:txBody>
      </p:sp>
      <p:cxnSp>
        <p:nvCxnSpPr>
          <p:cNvPr id="90" name="直线连接符 89">
            <a:extLst>
              <a:ext uri="{FF2B5EF4-FFF2-40B4-BE49-F238E27FC236}">
                <a16:creationId xmlns:a16="http://schemas.microsoft.com/office/drawing/2014/main" id="{BE3513CE-0B7A-BE4A-BEAF-1417B5F03C40}"/>
              </a:ext>
            </a:extLst>
          </p:cNvPr>
          <p:cNvCxnSpPr>
            <a:cxnSpLocks/>
          </p:cNvCxnSpPr>
          <p:nvPr/>
        </p:nvCxnSpPr>
        <p:spPr>
          <a:xfrm>
            <a:off x="4587895" y="1959412"/>
            <a:ext cx="0" cy="1965912"/>
          </a:xfrm>
          <a:prstGeom prst="line">
            <a:avLst/>
          </a:prstGeom>
          <a:ln/>
        </p:spPr>
        <p:style>
          <a:lnRef idx="3">
            <a:schemeClr val="accent3"/>
          </a:lnRef>
          <a:fillRef idx="0">
            <a:schemeClr val="accent3"/>
          </a:fillRef>
          <a:effectRef idx="2">
            <a:schemeClr val="accent3"/>
          </a:effectRef>
          <a:fontRef idx="minor">
            <a:schemeClr val="tx1"/>
          </a:fontRef>
        </p:style>
      </p:cxnSp>
      <p:sp>
        <p:nvSpPr>
          <p:cNvPr id="46" name="矩形 45">
            <a:extLst>
              <a:ext uri="{FF2B5EF4-FFF2-40B4-BE49-F238E27FC236}">
                <a16:creationId xmlns:a16="http://schemas.microsoft.com/office/drawing/2014/main" id="{78F493A8-5D37-C54E-ADC1-83BDE996AA3A}"/>
              </a:ext>
            </a:extLst>
          </p:cNvPr>
          <p:cNvSpPr/>
          <p:nvPr/>
        </p:nvSpPr>
        <p:spPr>
          <a:xfrm rot="16200000">
            <a:off x="-127596" y="3588645"/>
            <a:ext cx="68659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amount</a:t>
            </a:r>
            <a:endPar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47" name="矩形 46">
            <a:extLst>
              <a:ext uri="{FF2B5EF4-FFF2-40B4-BE49-F238E27FC236}">
                <a16:creationId xmlns:a16="http://schemas.microsoft.com/office/drawing/2014/main" id="{49732568-B85C-484C-BACF-7096B9575210}"/>
              </a:ext>
            </a:extLst>
          </p:cNvPr>
          <p:cNvSpPr/>
          <p:nvPr/>
        </p:nvSpPr>
        <p:spPr>
          <a:xfrm>
            <a:off x="1509731" y="5406166"/>
            <a:ext cx="47801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time</a:t>
            </a:r>
            <a:endPar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62" name="矩形 61">
            <a:extLst>
              <a:ext uri="{FF2B5EF4-FFF2-40B4-BE49-F238E27FC236}">
                <a16:creationId xmlns:a16="http://schemas.microsoft.com/office/drawing/2014/main" id="{701E57AB-A803-D94E-9679-7EE10BD68168}"/>
              </a:ext>
            </a:extLst>
          </p:cNvPr>
          <p:cNvSpPr/>
          <p:nvPr/>
        </p:nvSpPr>
        <p:spPr>
          <a:xfrm>
            <a:off x="3302277" y="5429305"/>
            <a:ext cx="396262" cy="21929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825" b="0" i="0" u="none" strike="noStrike" kern="1200" cap="none" spc="0" normalizeH="0" baseline="0" noProof="0" dirty="0">
                <a:ln>
                  <a:noFill/>
                </a:ln>
                <a:solidFill>
                  <a:prstClr val="black"/>
                </a:solidFill>
                <a:effectLst/>
                <a:uLnTx/>
                <a:uFillTx/>
                <a:latin typeface="Calibri" panose="020F0502020204030204"/>
                <a:ea typeface="DengXian" charset="-122"/>
                <a:cs typeface=""/>
              </a:rPr>
              <a:t>2019</a:t>
            </a:r>
            <a:endParaRPr kumimoji="1" lang="zh-CN" altLang="en-US" sz="825"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7" name="矩形 76">
            <a:extLst>
              <a:ext uri="{FF2B5EF4-FFF2-40B4-BE49-F238E27FC236}">
                <a16:creationId xmlns:a16="http://schemas.microsoft.com/office/drawing/2014/main" id="{D1D255F3-AAB3-C64C-B05E-B597025C412D}"/>
              </a:ext>
            </a:extLst>
          </p:cNvPr>
          <p:cNvSpPr/>
          <p:nvPr/>
        </p:nvSpPr>
        <p:spPr>
          <a:xfrm>
            <a:off x="2473627" y="5429305"/>
            <a:ext cx="396262" cy="21929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825" b="0" i="0" u="none" strike="noStrike" kern="1200" cap="none" spc="0" normalizeH="0" baseline="0" noProof="0" dirty="0">
                <a:ln>
                  <a:noFill/>
                </a:ln>
                <a:solidFill>
                  <a:prstClr val="black"/>
                </a:solidFill>
                <a:effectLst/>
                <a:uLnTx/>
                <a:uFillTx/>
                <a:latin typeface="Calibri" panose="020F0502020204030204"/>
                <a:ea typeface="DengXian" charset="-122"/>
                <a:cs typeface=""/>
              </a:rPr>
              <a:t>2015</a:t>
            </a:r>
            <a:endParaRPr kumimoji="1" lang="zh-CN" altLang="en-US" sz="825" b="0"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48"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Tree>
    <p:extLst>
      <p:ext uri="{BB962C8B-B14F-4D97-AF65-F5344CB8AC3E}">
        <p14:creationId xmlns:p14="http://schemas.microsoft.com/office/powerpoint/2010/main" val="2290954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72">
            <a:extLst>
              <a:ext uri="{FF2B5EF4-FFF2-40B4-BE49-F238E27FC236}">
                <a16:creationId xmlns:a16="http://schemas.microsoft.com/office/drawing/2014/main" id="{0E21D8B4-F0EF-6547-9D39-C604F8F83798}"/>
              </a:ext>
            </a:extLst>
          </p:cNvPr>
          <p:cNvPicPr/>
          <p:nvPr/>
        </p:nvPicPr>
        <p:blipFill>
          <a:blip r:embed="rId2">
            <a:extLst>
              <a:ext uri="{28A0092B-C50C-407E-A947-70E740481C1C}">
                <a14:useLocalDpi xmlns:a14="http://schemas.microsoft.com/office/drawing/2010/main" val="0"/>
              </a:ext>
            </a:extLst>
          </a:blip>
          <a:stretch>
            <a:fillRect/>
          </a:stretch>
        </p:blipFill>
        <p:spPr>
          <a:xfrm>
            <a:off x="0" y="371014"/>
            <a:ext cx="8729180" cy="6486986"/>
          </a:xfrm>
          <a:prstGeom prst="rect">
            <a:avLst/>
          </a:prstGeom>
        </p:spPr>
      </p:pic>
      <p:sp>
        <p:nvSpPr>
          <p:cNvPr id="2" name="Title 1">
            <a:extLst>
              <a:ext uri="{FF2B5EF4-FFF2-40B4-BE49-F238E27FC236}">
                <a16:creationId xmlns:a16="http://schemas.microsoft.com/office/drawing/2014/main" id="{9538632A-2959-D74F-8FEB-100BBC646874}"/>
              </a:ext>
            </a:extLst>
          </p:cNvPr>
          <p:cNvSpPr>
            <a:spLocks noGrp="1"/>
          </p:cNvSpPr>
          <p:nvPr>
            <p:ph type="title"/>
          </p:nvPr>
        </p:nvSpPr>
        <p:spPr>
          <a:xfrm>
            <a:off x="0" y="0"/>
            <a:ext cx="9143999" cy="503583"/>
          </a:xfrm>
        </p:spPr>
        <p:txBody>
          <a:bodyPr>
            <a:normAutofit/>
          </a:bodyPr>
          <a:lstStyle/>
          <a:p>
            <a:r>
              <a:rPr lang="en-US" sz="1800" dirty="0"/>
              <a:t>Framework for </a:t>
            </a:r>
            <a:r>
              <a:rPr lang="en-US" sz="1800" dirty="0" err="1"/>
              <a:t>GenoDock</a:t>
            </a:r>
            <a:r>
              <a:rPr lang="en-US" sz="1800" dirty="0"/>
              <a:t>: from Dataset Preparation to Model Construction</a:t>
            </a:r>
          </a:p>
        </p:txBody>
      </p:sp>
      <p:sp>
        <p:nvSpPr>
          <p:cNvPr id="16" name="页脚占位符 3">
            <a:extLst>
              <a:ext uri="{FF2B5EF4-FFF2-40B4-BE49-F238E27FC236}">
                <a16:creationId xmlns:a16="http://schemas.microsoft.com/office/drawing/2014/main" id="{6757E5B7-4B2E-CB49-A971-081A7338C36D}"/>
              </a:ext>
            </a:extLst>
          </p:cNvPr>
          <p:cNvSpPr txBox="1">
            <a:spLocks/>
          </p:cNvSpPr>
          <p:nvPr/>
        </p:nvSpPr>
        <p:spPr>
          <a:xfrm rot="16200000">
            <a:off x="6964810" y="990753"/>
            <a:ext cx="4114800" cy="337089"/>
          </a:xfrm>
          <a:prstGeom prst="rect">
            <a:avLst/>
          </a:prstGeom>
        </p:spPr>
        <p:txBody>
          <a:bodyPr/>
          <a:lstStyle>
            <a:defPPr>
              <a:defRPr lang="en-US"/>
            </a:defPPr>
            <a:lvl1pPr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12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2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2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2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200" b="1" kern="1200">
                <a:solidFill>
                  <a:schemeClr val="tx1"/>
                </a:solidFill>
                <a:latin typeface="Arial" charset="0"/>
                <a:ea typeface="ＭＳ Ｐゴシック" charset="0"/>
                <a:cs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tint val="75000"/>
                  </a:prstClr>
                </a:solidFill>
                <a:effectLst/>
                <a:uLnTx/>
                <a:uFillTx/>
                <a:latin typeface="Arial" charset="0"/>
                <a:ea typeface="ＭＳ Ｐゴシック" charset="0"/>
              </a:rPr>
              <a:t>Wang et al. Structure, 2019</a:t>
            </a:r>
            <a:endParaRPr kumimoji="0" lang="en-US" sz="12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spTree>
    <p:extLst>
      <p:ext uri="{BB962C8B-B14F-4D97-AF65-F5344CB8AC3E}">
        <p14:creationId xmlns:p14="http://schemas.microsoft.com/office/powerpoint/2010/main" val="3945008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1A57FC2F-D78F-1848-959A-4CFBB77946DB}"/>
              </a:ext>
            </a:extLst>
          </p:cNvPr>
          <p:cNvSpPr/>
          <p:nvPr/>
        </p:nvSpPr>
        <p:spPr>
          <a:xfrm>
            <a:off x="4254884" y="4369783"/>
            <a:ext cx="1899703" cy="1048976"/>
          </a:xfrm>
          <a:prstGeom prst="rect">
            <a:avLst/>
          </a:prstGeom>
          <a:solidFill>
            <a:schemeClr val="accent5">
              <a:lumMod val="20000"/>
              <a:lumOff val="80000"/>
              <a:alpha val="4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4" name="矩形 3">
            <a:extLst>
              <a:ext uri="{FF2B5EF4-FFF2-40B4-BE49-F238E27FC236}">
                <a16:creationId xmlns:a16="http://schemas.microsoft.com/office/drawing/2014/main" id="{B107B5EE-7609-5D41-A2CD-C945CAA0C4C0}"/>
              </a:ext>
            </a:extLst>
          </p:cNvPr>
          <p:cNvSpPr/>
          <p:nvPr/>
        </p:nvSpPr>
        <p:spPr>
          <a:xfrm>
            <a:off x="4256033" y="3976198"/>
            <a:ext cx="1899703" cy="190312"/>
          </a:xfrm>
          <a:prstGeom prst="rect">
            <a:avLst/>
          </a:prstGeom>
          <a:solidFill>
            <a:srgbClr val="F4C6E0">
              <a:alpha val="2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2" name="幻灯片编号占位符 1"/>
          <p:cNvSpPr>
            <a:spLocks noGrp="1"/>
          </p:cNvSpPr>
          <p:nvPr>
            <p:ph type="sldNum" sz="quarter" idx="12"/>
          </p:nvPr>
        </p:nvSpPr>
        <p:spPr>
          <a:xfrm>
            <a:off x="6519641" y="6410891"/>
            <a:ext cx="2057400"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cxnSp>
        <p:nvCxnSpPr>
          <p:cNvPr id="13" name="直线连接符 12">
            <a:extLst>
              <a:ext uri="{FF2B5EF4-FFF2-40B4-BE49-F238E27FC236}">
                <a16:creationId xmlns:a16="http://schemas.microsoft.com/office/drawing/2014/main" id="{64FDFC13-520B-0D41-B2BC-51412476B76B}"/>
              </a:ext>
            </a:extLst>
          </p:cNvPr>
          <p:cNvCxnSpPr/>
          <p:nvPr/>
        </p:nvCxnSpPr>
        <p:spPr>
          <a:xfrm>
            <a:off x="66998" y="1037901"/>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4" name="文本框 13">
            <a:extLst>
              <a:ext uri="{FF2B5EF4-FFF2-40B4-BE49-F238E27FC236}">
                <a16:creationId xmlns:a16="http://schemas.microsoft.com/office/drawing/2014/main" id="{551A61B0-8433-564C-BB10-FB4D7CCFFA88}"/>
              </a:ext>
            </a:extLst>
          </p:cNvPr>
          <p:cNvSpPr txBox="1"/>
          <p:nvPr/>
        </p:nvSpPr>
        <p:spPr>
          <a:xfrm>
            <a:off x="0" y="494348"/>
            <a:ext cx="94119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600" b="1" i="0" u="none" strike="noStrike" kern="1200" cap="none" spc="0" normalizeH="0" baseline="0" noProof="0" dirty="0">
                <a:ln>
                  <a:noFill/>
                </a:ln>
                <a:solidFill>
                  <a:prstClr val="black"/>
                </a:solidFill>
                <a:effectLst/>
                <a:uLnTx/>
                <a:uFillTx/>
                <a:latin typeface="Helvetica" pitchFamily="2" charset="0"/>
                <a:ea typeface="DengXian" charset="-122"/>
                <a:cs typeface=""/>
              </a:rPr>
              <a:t>3 Feature Groups as Predictor, with 4 Application Cases Based on Info Availability </a:t>
            </a:r>
            <a:endParaRPr kumimoji="1" lang="zh-CN" altLang="en-US" sz="16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27" name="直线连接符 26">
            <a:extLst>
              <a:ext uri="{FF2B5EF4-FFF2-40B4-BE49-F238E27FC236}">
                <a16:creationId xmlns:a16="http://schemas.microsoft.com/office/drawing/2014/main" id="{04A18555-9634-1942-9C97-B29D1FCAC99A}"/>
              </a:ext>
            </a:extLst>
          </p:cNvPr>
          <p:cNvCxnSpPr/>
          <p:nvPr/>
        </p:nvCxnSpPr>
        <p:spPr>
          <a:xfrm>
            <a:off x="137161" y="3429000"/>
            <a:ext cx="8435714" cy="0"/>
          </a:xfrm>
          <a:prstGeom prst="line">
            <a:avLst/>
          </a:prstGeom>
          <a:ln w="47625"/>
        </p:spPr>
        <p:style>
          <a:lnRef idx="3">
            <a:schemeClr val="accent3"/>
          </a:lnRef>
          <a:fillRef idx="0">
            <a:schemeClr val="accent3"/>
          </a:fillRef>
          <a:effectRef idx="2">
            <a:schemeClr val="accent3"/>
          </a:effectRef>
          <a:fontRef idx="minor">
            <a:schemeClr val="tx1"/>
          </a:fontRef>
        </p:style>
      </p:cxnSp>
      <p:sp>
        <p:nvSpPr>
          <p:cNvPr id="11" name="文本框 10"/>
          <p:cNvSpPr txBox="1"/>
          <p:nvPr/>
        </p:nvSpPr>
        <p:spPr>
          <a:xfrm>
            <a:off x="4284855" y="3791614"/>
            <a:ext cx="1941494" cy="1754326"/>
          </a:xfrm>
          <a:prstGeom prst="rect">
            <a:avLst/>
          </a:prstGeom>
          <a:noFill/>
        </p:spPr>
        <p:txBody>
          <a:bodyPr wrap="none" rtlCol="0">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SNV + Structure + Ligand</a:t>
            </a: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SNV + Structure</a:t>
            </a: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SNV + Ligand </a:t>
            </a: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SNV only</a:t>
            </a:r>
          </a:p>
        </p:txBody>
      </p:sp>
      <p:sp>
        <p:nvSpPr>
          <p:cNvPr id="19" name="左大括号 18"/>
          <p:cNvSpPr/>
          <p:nvPr/>
        </p:nvSpPr>
        <p:spPr>
          <a:xfrm>
            <a:off x="4073004" y="4057398"/>
            <a:ext cx="183029" cy="1280160"/>
          </a:xfrm>
          <a:prstGeom prst="leftBrace">
            <a:avLst/>
          </a:prstGeom>
          <a:ln w="317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
        <p:nvSpPr>
          <p:cNvPr id="29" name="ee4pHeader1">
            <a:extLst>
              <a:ext uri="{FF2B5EF4-FFF2-40B4-BE49-F238E27FC236}">
                <a16:creationId xmlns:a16="http://schemas.microsoft.com/office/drawing/2014/main" id="{49ECA0CE-BC86-BB46-A97A-56F26FC50F06}"/>
              </a:ext>
            </a:extLst>
          </p:cNvPr>
          <p:cNvSpPr>
            <a:spLocks noChangeArrowheads="1"/>
          </p:cNvSpPr>
          <p:nvPr>
            <p:custDataLst>
              <p:tags r:id="rId1"/>
            </p:custDataLst>
          </p:nvPr>
        </p:nvSpPr>
        <p:spPr bwMode="gray">
          <a:xfrm>
            <a:off x="241326" y="4117246"/>
            <a:ext cx="1515251" cy="1125071"/>
          </a:xfrm>
          <a:prstGeom prst="homePlate">
            <a:avLst>
              <a:gd name="adj" fmla="val 12004"/>
            </a:avLst>
          </a:prstGeom>
          <a:solidFill>
            <a:schemeClr val="accent5">
              <a:lumMod val="75000"/>
            </a:schemeClr>
          </a:solidFill>
          <a:ln w="38100" cap="rnd" algn="ctr">
            <a:solidFill>
              <a:schemeClr val="accent5">
                <a:lumMod val="50000"/>
              </a:schemeClr>
            </a:solidFill>
            <a:round/>
            <a:headEnd/>
            <a:tailEnd/>
          </a:ln>
        </p:spPr>
        <p:txBody>
          <a:bodyPr lIns="0" tIns="0" rIns="0" bIns="0" anchor="ctr" anchorCtr="0"/>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altLang="zh-CN" sz="1200" b="0" i="0" u="none" strike="noStrike" kern="1200" cap="none" spc="0" normalizeH="0" baseline="0" noProof="0" dirty="0">
                <a:ln>
                  <a:noFill/>
                </a:ln>
                <a:solidFill>
                  <a:prstClr val="white"/>
                </a:solidFill>
                <a:effectLst/>
                <a:uLnTx/>
                <a:uFillTx/>
                <a:latin typeface="Calibri" panose="020F0502020204030204"/>
                <a:ea typeface="DengXian" charset="-122"/>
                <a:cs typeface=""/>
              </a:rPr>
              <a:t>Will SNV of interest disrupt protein-ligand binding</a:t>
            </a:r>
            <a:r>
              <a:rPr kumimoji="0" lang="en-US" sz="1200" b="1" i="1" u="none" strike="noStrike" kern="1200" cap="none" spc="0" normalizeH="0" baseline="0" noProof="0" dirty="0">
                <a:ln>
                  <a:noFill/>
                </a:ln>
                <a:solidFill>
                  <a:prstClr val="white"/>
                </a:solidFill>
                <a:effectLst/>
                <a:uLnTx/>
                <a:uFillTx/>
                <a:latin typeface="Calibri" panose="020F0502020204030204"/>
                <a:ea typeface=""/>
                <a:cs typeface=""/>
                <a:sym typeface="Trebuchet MS" panose="020B0603020202020204" pitchFamily="34" charset="0"/>
              </a:rPr>
              <a:t>  </a:t>
            </a:r>
          </a:p>
        </p:txBody>
      </p:sp>
      <p:grpSp>
        <p:nvGrpSpPr>
          <p:cNvPr id="33" name="组合 32">
            <a:extLst>
              <a:ext uri="{FF2B5EF4-FFF2-40B4-BE49-F238E27FC236}">
                <a16:creationId xmlns:a16="http://schemas.microsoft.com/office/drawing/2014/main" id="{602EC009-7DD9-5C43-B301-2F5B0EEBE6A9}"/>
              </a:ext>
            </a:extLst>
          </p:cNvPr>
          <p:cNvGrpSpPr/>
          <p:nvPr/>
        </p:nvGrpSpPr>
        <p:grpSpPr>
          <a:xfrm>
            <a:off x="2009236" y="4176368"/>
            <a:ext cx="2388382" cy="852895"/>
            <a:chOff x="3098457" y="1389521"/>
            <a:chExt cx="3184509" cy="1137193"/>
          </a:xfrm>
        </p:grpSpPr>
        <p:sp>
          <p:nvSpPr>
            <p:cNvPr id="25" name="矩形 24">
              <a:extLst>
                <a:ext uri="{FF2B5EF4-FFF2-40B4-BE49-F238E27FC236}">
                  <a16:creationId xmlns:a16="http://schemas.microsoft.com/office/drawing/2014/main" id="{4AA95AA3-67D3-5046-8953-76B714E43FD6}"/>
                </a:ext>
              </a:extLst>
            </p:cNvPr>
            <p:cNvSpPr/>
            <p:nvPr/>
          </p:nvSpPr>
          <p:spPr>
            <a:xfrm>
              <a:off x="3467561" y="1572606"/>
              <a:ext cx="2815405" cy="954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charset="-122"/>
                  <a:cs typeface=""/>
                </a:rPr>
                <a:t> random forest model trained based on information available</a:t>
              </a:r>
              <a:endParaRPr kumimoji="1" lang="zh-CN" altLang="en-US" sz="13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31" name="Oval 113">
              <a:extLst>
                <a:ext uri="{FF2B5EF4-FFF2-40B4-BE49-F238E27FC236}">
                  <a16:creationId xmlns:a16="http://schemas.microsoft.com/office/drawing/2014/main" id="{DF7678A5-52F4-B041-AB14-F38BEABA3D95}"/>
                </a:ext>
              </a:extLst>
            </p:cNvPr>
            <p:cNvSpPr>
              <a:spLocks noChangeArrowheads="1"/>
            </p:cNvSpPr>
            <p:nvPr/>
          </p:nvSpPr>
          <p:spPr bwMode="auto">
            <a:xfrm>
              <a:off x="3098457" y="1389521"/>
              <a:ext cx="434361" cy="454771"/>
            </a:xfrm>
            <a:prstGeom prst="ellipse">
              <a:avLst/>
            </a:prstGeom>
            <a:solidFill>
              <a:schemeClr val="accent1">
                <a:lumMod val="75000"/>
                <a:alpha val="70000"/>
              </a:schemeClr>
            </a:solidFill>
            <a:ln w="28575" cap="rnd" cmpd="sng" algn="ctr">
              <a:solidFill>
                <a:schemeClr val="accent5">
                  <a:lumMod val="50000"/>
                </a:schemeClr>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4</a:t>
              </a:r>
            </a:p>
          </p:txBody>
        </p:sp>
      </p:grpSp>
      <p:grpSp>
        <p:nvGrpSpPr>
          <p:cNvPr id="6" name="组合 5">
            <a:extLst>
              <a:ext uri="{FF2B5EF4-FFF2-40B4-BE49-F238E27FC236}">
                <a16:creationId xmlns:a16="http://schemas.microsoft.com/office/drawing/2014/main" id="{DB4A25A3-DF50-2C44-B679-62146ADC2B47}"/>
              </a:ext>
            </a:extLst>
          </p:cNvPr>
          <p:cNvGrpSpPr/>
          <p:nvPr/>
        </p:nvGrpSpPr>
        <p:grpSpPr>
          <a:xfrm>
            <a:off x="241327" y="1550742"/>
            <a:ext cx="8331548" cy="1590497"/>
            <a:chOff x="432619" y="3861616"/>
            <a:chExt cx="11108731" cy="2120663"/>
          </a:xfrm>
        </p:grpSpPr>
        <p:grpSp>
          <p:nvGrpSpPr>
            <p:cNvPr id="16" name="组合 15">
              <a:extLst>
                <a:ext uri="{FF2B5EF4-FFF2-40B4-BE49-F238E27FC236}">
                  <a16:creationId xmlns:a16="http://schemas.microsoft.com/office/drawing/2014/main" id="{E7537CA9-5521-B343-B754-5D405FB47691}"/>
                </a:ext>
              </a:extLst>
            </p:cNvPr>
            <p:cNvGrpSpPr/>
            <p:nvPr/>
          </p:nvGrpSpPr>
          <p:grpSpPr>
            <a:xfrm>
              <a:off x="5679850" y="3861616"/>
              <a:ext cx="5861500" cy="2120663"/>
              <a:chOff x="1727304" y="3617036"/>
              <a:chExt cx="5861500" cy="2120663"/>
            </a:xfrm>
          </p:grpSpPr>
          <p:sp>
            <p:nvSpPr>
              <p:cNvPr id="5" name="圆角矩形 4">
                <a:extLst>
                  <a:ext uri="{FF2B5EF4-FFF2-40B4-BE49-F238E27FC236}">
                    <a16:creationId xmlns:a16="http://schemas.microsoft.com/office/drawing/2014/main" id="{410E4C91-114A-0C4B-BF25-6332407DF49F}"/>
                  </a:ext>
                </a:extLst>
              </p:cNvPr>
              <p:cNvSpPr/>
              <p:nvPr/>
            </p:nvSpPr>
            <p:spPr>
              <a:xfrm>
                <a:off x="1727304" y="4355205"/>
                <a:ext cx="1860827" cy="1382494"/>
              </a:xfrm>
              <a:prstGeom prst="roundRect">
                <a:avLst/>
              </a:prstGeom>
              <a:noFill/>
              <a:ln w="47625">
                <a:solidFill>
                  <a:schemeClr val="accent4">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Allele Frequency</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SIFT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PolyPhen-2</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GERP</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Germline/Somatic</a:t>
                </a:r>
                <a:endParaRPr kumimoji="1" lang="zh-CN" altLang="en-US"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17" name="圆角矩形 16">
                <a:extLst>
                  <a:ext uri="{FF2B5EF4-FFF2-40B4-BE49-F238E27FC236}">
                    <a16:creationId xmlns:a16="http://schemas.microsoft.com/office/drawing/2014/main" id="{D96D7D1E-6073-254C-B578-178528EE4638}"/>
                  </a:ext>
                </a:extLst>
              </p:cNvPr>
              <p:cNvSpPr/>
              <p:nvPr/>
            </p:nvSpPr>
            <p:spPr>
              <a:xfrm>
                <a:off x="3753065" y="3617036"/>
                <a:ext cx="1834978" cy="569711"/>
              </a:xfrm>
              <a:prstGeom prst="roundRect">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Ligand Feature</a:t>
                </a:r>
                <a:endParaRPr kumimoji="1" lang="zh-CN" altLang="en-US"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18" name="圆角矩形 17">
                <a:extLst>
                  <a:ext uri="{FF2B5EF4-FFF2-40B4-BE49-F238E27FC236}">
                    <a16:creationId xmlns:a16="http://schemas.microsoft.com/office/drawing/2014/main" id="{0CCE0BA7-2BD4-AE4E-A116-86C00C6FF906}"/>
                  </a:ext>
                </a:extLst>
              </p:cNvPr>
              <p:cNvSpPr/>
              <p:nvPr/>
            </p:nvSpPr>
            <p:spPr>
              <a:xfrm>
                <a:off x="3753066" y="4367609"/>
                <a:ext cx="1860828" cy="1359768"/>
              </a:xfrm>
              <a:prstGeom prst="roundRect">
                <a:avLst/>
              </a:prstGeom>
              <a:noFill/>
              <a:ln w="47625">
                <a:solidFill>
                  <a:schemeClr val="accent6">
                    <a:lumMod val="60000"/>
                    <a:lumOff val="4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Molecular Weight</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H-bond donor</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H-bond acceptor</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Rotatable Bond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Polar Surface </a:t>
                </a:r>
                <a:r>
                  <a:rPr kumimoji="1" lang="en-US" altLang="zh-CN" sz="10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Area</a:t>
                </a:r>
              </a:p>
            </p:txBody>
          </p:sp>
          <p:sp>
            <p:nvSpPr>
              <p:cNvPr id="20" name="圆角矩形 19">
                <a:extLst>
                  <a:ext uri="{FF2B5EF4-FFF2-40B4-BE49-F238E27FC236}">
                    <a16:creationId xmlns:a16="http://schemas.microsoft.com/office/drawing/2014/main" id="{EE26D544-AE67-1943-A59B-C21F08766746}"/>
                  </a:ext>
                </a:extLst>
              </p:cNvPr>
              <p:cNvSpPr/>
              <p:nvPr/>
            </p:nvSpPr>
            <p:spPr>
              <a:xfrm>
                <a:off x="1727304" y="3617037"/>
                <a:ext cx="1834978" cy="569710"/>
              </a:xfrm>
              <a:prstGeom prst="roundRect">
                <a:avLst/>
              </a:prstGeom>
              <a:solidFill>
                <a:schemeClr val="accent4">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SNV Feature</a:t>
                </a:r>
                <a:endParaRPr kumimoji="1" lang="zh-CN" altLang="en-US"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22" name="圆角矩形 21">
                <a:extLst>
                  <a:ext uri="{FF2B5EF4-FFF2-40B4-BE49-F238E27FC236}">
                    <a16:creationId xmlns:a16="http://schemas.microsoft.com/office/drawing/2014/main" id="{6850C1C3-03D8-DB48-9E57-0651EB07AE22}"/>
                  </a:ext>
                </a:extLst>
              </p:cNvPr>
              <p:cNvSpPr/>
              <p:nvPr/>
            </p:nvSpPr>
            <p:spPr>
              <a:xfrm>
                <a:off x="5804676" y="3617036"/>
                <a:ext cx="1784128" cy="569712"/>
              </a:xfrm>
              <a:prstGeom prst="roundRect">
                <a:avLst/>
              </a:prstGeo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Structure Feature</a:t>
                </a:r>
                <a:endParaRPr kumimoji="1" lang="zh-CN" altLang="en-US"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23" name="圆角矩形 22">
                <a:extLst>
                  <a:ext uri="{FF2B5EF4-FFF2-40B4-BE49-F238E27FC236}">
                    <a16:creationId xmlns:a16="http://schemas.microsoft.com/office/drawing/2014/main" id="{D4B7D1FE-D602-F04F-BD9A-3FDFF50BBEB4}"/>
                  </a:ext>
                </a:extLst>
              </p:cNvPr>
              <p:cNvSpPr/>
              <p:nvPr/>
            </p:nvSpPr>
            <p:spPr>
              <a:xfrm>
                <a:off x="5804676" y="4353510"/>
                <a:ext cx="1784128" cy="1359774"/>
              </a:xfrm>
              <a:prstGeom prst="roundRect">
                <a:avLst/>
              </a:prstGeom>
              <a:noFill/>
              <a:ln w="47625">
                <a:solidFill>
                  <a:schemeClr val="bg2">
                    <a:lumMod val="75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Distance</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Binding Site </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Polarity Change</a:t>
                </a: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00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Volume Change</a:t>
                </a:r>
              </a:p>
            </p:txBody>
          </p:sp>
        </p:grpSp>
        <p:grpSp>
          <p:nvGrpSpPr>
            <p:cNvPr id="32" name="组合 31">
              <a:extLst>
                <a:ext uri="{FF2B5EF4-FFF2-40B4-BE49-F238E27FC236}">
                  <a16:creationId xmlns:a16="http://schemas.microsoft.com/office/drawing/2014/main" id="{93CB1F58-81EB-2743-B135-BFEC28CDCD0B}"/>
                </a:ext>
              </a:extLst>
            </p:cNvPr>
            <p:cNvGrpSpPr/>
            <p:nvPr/>
          </p:nvGrpSpPr>
          <p:grpSpPr>
            <a:xfrm>
              <a:off x="2838961" y="4362184"/>
              <a:ext cx="3173791" cy="957641"/>
              <a:chOff x="828339" y="3902773"/>
              <a:chExt cx="3173791" cy="957641"/>
            </a:xfrm>
          </p:grpSpPr>
          <p:sp>
            <p:nvSpPr>
              <p:cNvPr id="26" name="矩形 25">
                <a:extLst>
                  <a:ext uri="{FF2B5EF4-FFF2-40B4-BE49-F238E27FC236}">
                    <a16:creationId xmlns:a16="http://schemas.microsoft.com/office/drawing/2014/main" id="{4974281C-049C-F54D-B8FF-4F148C7EB681}"/>
                  </a:ext>
                </a:extLst>
              </p:cNvPr>
              <p:cNvSpPr/>
              <p:nvPr/>
            </p:nvSpPr>
            <p:spPr>
              <a:xfrm>
                <a:off x="1186724" y="4183306"/>
                <a:ext cx="2815406" cy="6771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charset="-122"/>
                    <a:cs typeface=""/>
                  </a:rPr>
                  <a:t> groups of features as predictors</a:t>
                </a:r>
                <a:endParaRPr kumimoji="1" lang="zh-CN" altLang="en-US" sz="13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30" name="Oval 345">
                <a:extLst>
                  <a:ext uri="{FF2B5EF4-FFF2-40B4-BE49-F238E27FC236}">
                    <a16:creationId xmlns:a16="http://schemas.microsoft.com/office/drawing/2014/main" id="{CFDCA493-559A-F04E-AA2F-D6FE0D29A873}"/>
                  </a:ext>
                </a:extLst>
              </p:cNvPr>
              <p:cNvSpPr>
                <a:spLocks noChangeArrowheads="1"/>
              </p:cNvSpPr>
              <p:nvPr/>
            </p:nvSpPr>
            <p:spPr bwMode="auto">
              <a:xfrm>
                <a:off x="828339" y="3902773"/>
                <a:ext cx="472707" cy="481844"/>
              </a:xfrm>
              <a:prstGeom prst="ellipse">
                <a:avLst/>
              </a:prstGeom>
              <a:solidFill>
                <a:srgbClr val="E71C57">
                  <a:alpha val="60000"/>
                </a:srgbClr>
              </a:solidFill>
              <a:ln w="28575" cap="rnd" cmpd="sng" algn="ctr">
                <a:solidFill>
                  <a:srgbClr val="E71C57"/>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75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Calibri" panose="020F0502020204030204"/>
                    <a:ea typeface="+mn-ea"/>
                    <a:cs typeface="+mn-cs"/>
                  </a:rPr>
                  <a:t>3</a:t>
                </a:r>
              </a:p>
            </p:txBody>
          </p:sp>
        </p:grpSp>
        <p:sp>
          <p:nvSpPr>
            <p:cNvPr id="34" name="ee4pHeader1">
              <a:extLst>
                <a:ext uri="{FF2B5EF4-FFF2-40B4-BE49-F238E27FC236}">
                  <a16:creationId xmlns:a16="http://schemas.microsoft.com/office/drawing/2014/main" id="{6C632BF1-18BD-3C4A-9553-54BF1B062C34}"/>
                </a:ext>
              </a:extLst>
            </p:cNvPr>
            <p:cNvSpPr>
              <a:spLocks noChangeArrowheads="1"/>
            </p:cNvSpPr>
            <p:nvPr>
              <p:custDataLst>
                <p:tags r:id="rId2"/>
              </p:custDataLst>
            </p:nvPr>
          </p:nvSpPr>
          <p:spPr bwMode="gray">
            <a:xfrm>
              <a:off x="432619" y="4142628"/>
              <a:ext cx="2020334" cy="1500094"/>
            </a:xfrm>
            <a:prstGeom prst="homePlate">
              <a:avLst>
                <a:gd name="adj" fmla="val 12004"/>
              </a:avLst>
            </a:prstGeom>
            <a:solidFill>
              <a:schemeClr val="accent5">
                <a:lumMod val="75000"/>
              </a:schemeClr>
            </a:solidFill>
            <a:ln w="38100" cap="rnd" algn="ctr">
              <a:solidFill>
                <a:schemeClr val="accent5">
                  <a:lumMod val="50000"/>
                </a:schemeClr>
              </a:solidFill>
              <a:round/>
              <a:headEnd/>
              <a:tailEnd/>
            </a:ln>
          </p:spPr>
          <p:txBody>
            <a:bodyPr lIns="0" tIns="0" rIns="0" bIns="0" anchor="ctr" anchorCtr="0"/>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1" lang="en-US" altLang="zh-CN" sz="1200" b="0" i="0" u="none" strike="noStrike" kern="1200" cap="none" spc="0" normalizeH="0" baseline="0" noProof="0" dirty="0">
                  <a:ln>
                    <a:noFill/>
                  </a:ln>
                  <a:solidFill>
                    <a:prstClr val="white"/>
                  </a:solidFill>
                  <a:effectLst/>
                  <a:uLnTx/>
                  <a:uFillTx/>
                  <a:latin typeface="Calibri" panose="020F0502020204030204"/>
                  <a:ea typeface="DengXian" charset="-122"/>
                  <a:cs typeface=""/>
                </a:rPr>
                <a:t>What are features are effective for prioritization of disruptive SNVs?</a:t>
              </a:r>
              <a:endParaRPr kumimoji="0" lang="en-US" sz="1200" b="1" i="1" u="none" strike="noStrike" kern="1200" cap="none" spc="0" normalizeH="0" baseline="0" noProof="0" dirty="0">
                <a:ln>
                  <a:noFill/>
                </a:ln>
                <a:solidFill>
                  <a:prstClr val="white"/>
                </a:solidFill>
                <a:effectLst/>
                <a:uLnTx/>
                <a:uFillTx/>
                <a:latin typeface="Calibri" panose="020F0502020204030204"/>
                <a:ea typeface=""/>
                <a:cs typeface=""/>
                <a:sym typeface="Trebuchet MS" panose="020B0603020202020204" pitchFamily="34" charset="0"/>
              </a:endParaRPr>
            </a:p>
          </p:txBody>
        </p:sp>
      </p:grpSp>
      <p:grpSp>
        <p:nvGrpSpPr>
          <p:cNvPr id="7" name="组合 6">
            <a:extLst>
              <a:ext uri="{FF2B5EF4-FFF2-40B4-BE49-F238E27FC236}">
                <a16:creationId xmlns:a16="http://schemas.microsoft.com/office/drawing/2014/main" id="{770609F4-5F2A-D146-847E-6C30934B704A}"/>
              </a:ext>
            </a:extLst>
          </p:cNvPr>
          <p:cNvGrpSpPr/>
          <p:nvPr/>
        </p:nvGrpSpPr>
        <p:grpSpPr>
          <a:xfrm>
            <a:off x="6213380" y="3971430"/>
            <a:ext cx="2508945" cy="310053"/>
            <a:chOff x="8764561" y="3978186"/>
            <a:chExt cx="3345260" cy="413404"/>
          </a:xfrm>
        </p:grpSpPr>
        <p:sp>
          <p:nvSpPr>
            <p:cNvPr id="35" name="矩形 34">
              <a:extLst>
                <a:ext uri="{FF2B5EF4-FFF2-40B4-BE49-F238E27FC236}">
                  <a16:creationId xmlns:a16="http://schemas.microsoft.com/office/drawing/2014/main" id="{F07D2760-8F94-9F4E-8901-13CAC4649EB9}"/>
                </a:ext>
              </a:extLst>
            </p:cNvPr>
            <p:cNvSpPr/>
            <p:nvPr/>
          </p:nvSpPr>
          <p:spPr>
            <a:xfrm>
              <a:off x="8823048" y="4000222"/>
              <a:ext cx="328677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validate the “full feature” case </a:t>
              </a:r>
              <a:endPar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36" name="矩形 35">
              <a:extLst>
                <a:ext uri="{FF2B5EF4-FFF2-40B4-BE49-F238E27FC236}">
                  <a16:creationId xmlns:a16="http://schemas.microsoft.com/office/drawing/2014/main" id="{33BF2A58-8E9B-2048-B966-4B8CA04E95B0}"/>
                </a:ext>
              </a:extLst>
            </p:cNvPr>
            <p:cNvSpPr/>
            <p:nvPr/>
          </p:nvSpPr>
          <p:spPr>
            <a:xfrm>
              <a:off x="8764561" y="3978186"/>
              <a:ext cx="3286773" cy="413404"/>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grpSp>
      <p:grpSp>
        <p:nvGrpSpPr>
          <p:cNvPr id="37" name="组合 36">
            <a:extLst>
              <a:ext uri="{FF2B5EF4-FFF2-40B4-BE49-F238E27FC236}">
                <a16:creationId xmlns:a16="http://schemas.microsoft.com/office/drawing/2014/main" id="{FC26A525-9BCE-7B4D-BF12-63B1EDE4DCC7}"/>
              </a:ext>
            </a:extLst>
          </p:cNvPr>
          <p:cNvGrpSpPr/>
          <p:nvPr/>
        </p:nvGrpSpPr>
        <p:grpSpPr>
          <a:xfrm>
            <a:off x="6183409" y="4626846"/>
            <a:ext cx="2544039" cy="528463"/>
            <a:chOff x="8717769" y="3978185"/>
            <a:chExt cx="3392052" cy="704617"/>
          </a:xfrm>
        </p:grpSpPr>
        <p:sp>
          <p:nvSpPr>
            <p:cNvPr id="38" name="矩形 37">
              <a:extLst>
                <a:ext uri="{FF2B5EF4-FFF2-40B4-BE49-F238E27FC236}">
                  <a16:creationId xmlns:a16="http://schemas.microsoft.com/office/drawing/2014/main" id="{681540BA-D0BE-5F42-8E79-AF19C8CF3BF1}"/>
                </a:ext>
              </a:extLst>
            </p:cNvPr>
            <p:cNvSpPr/>
            <p:nvPr/>
          </p:nvSpPr>
          <p:spPr>
            <a:xfrm>
              <a:off x="8823048" y="4000222"/>
              <a:ext cx="3286773"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then, expand the model to 3 more “feature poor” cases</a:t>
              </a:r>
              <a:endPar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39" name="矩形 38">
              <a:extLst>
                <a:ext uri="{FF2B5EF4-FFF2-40B4-BE49-F238E27FC236}">
                  <a16:creationId xmlns:a16="http://schemas.microsoft.com/office/drawing/2014/main" id="{1E5D9C9E-9A2A-B04F-9C40-1202D20332DA}"/>
                </a:ext>
              </a:extLst>
            </p:cNvPr>
            <p:cNvSpPr/>
            <p:nvPr/>
          </p:nvSpPr>
          <p:spPr>
            <a:xfrm>
              <a:off x="8717769" y="3978185"/>
              <a:ext cx="3325203" cy="704617"/>
            </a:xfrm>
            <a:prstGeom prst="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grpSp>
      <p:sp>
        <p:nvSpPr>
          <p:cNvPr id="40"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946739" y="6384387"/>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Tree>
    <p:extLst>
      <p:ext uri="{BB962C8B-B14F-4D97-AF65-F5344CB8AC3E}">
        <p14:creationId xmlns:p14="http://schemas.microsoft.com/office/powerpoint/2010/main" val="2964464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灯片编号占位符 4">
            <a:extLst>
              <a:ext uri="{FF2B5EF4-FFF2-40B4-BE49-F238E27FC236}">
                <a16:creationId xmlns:a16="http://schemas.microsoft.com/office/drawing/2014/main" id="{58ADB68F-6B61-9C41-ACE8-4310499D341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900" b="1"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pic>
        <p:nvPicPr>
          <p:cNvPr id="6" name="图片 5">
            <a:extLst>
              <a:ext uri="{FF2B5EF4-FFF2-40B4-BE49-F238E27FC236}">
                <a16:creationId xmlns:a16="http://schemas.microsoft.com/office/drawing/2014/main" id="{EEC98DCC-945A-2F45-8065-D862E5BB25CA}"/>
              </a:ext>
            </a:extLst>
          </p:cNvPr>
          <p:cNvPicPr/>
          <p:nvPr/>
        </p:nvPicPr>
        <p:blipFill>
          <a:blip r:embed="rId2">
            <a:extLst>
              <a:ext uri="{28A0092B-C50C-407E-A947-70E740481C1C}">
                <a14:useLocalDpi xmlns:a14="http://schemas.microsoft.com/office/drawing/2010/main" val="0"/>
              </a:ext>
            </a:extLst>
          </a:blip>
          <a:stretch>
            <a:fillRect/>
          </a:stretch>
        </p:blipFill>
        <p:spPr>
          <a:xfrm>
            <a:off x="253103" y="1824588"/>
            <a:ext cx="5947682" cy="4162765"/>
          </a:xfrm>
          <a:prstGeom prst="rect">
            <a:avLst/>
          </a:prstGeom>
        </p:spPr>
      </p:pic>
      <p:sp>
        <p:nvSpPr>
          <p:cNvPr id="7" name="矩形 6">
            <a:extLst>
              <a:ext uri="{FF2B5EF4-FFF2-40B4-BE49-F238E27FC236}">
                <a16:creationId xmlns:a16="http://schemas.microsoft.com/office/drawing/2014/main" id="{C3766736-8E6D-FE4C-B995-5EDA85CEA3C1}"/>
              </a:ext>
            </a:extLst>
          </p:cNvPr>
          <p:cNvSpPr/>
          <p:nvPr/>
        </p:nvSpPr>
        <p:spPr>
          <a:xfrm>
            <a:off x="375780" y="524403"/>
            <a:ext cx="759604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000" b="1" i="0" u="none" strike="noStrike" kern="1200" cap="none" spc="0" normalizeH="0" baseline="0" noProof="0">
                <a:ln>
                  <a:noFill/>
                </a:ln>
                <a:solidFill>
                  <a:prstClr val="black"/>
                </a:solidFill>
                <a:effectLst/>
                <a:uLnTx/>
                <a:uFillTx/>
                <a:latin typeface="Helvetica" pitchFamily="2" charset="0"/>
                <a:ea typeface="DengXian" charset="-122"/>
                <a:cs typeface=""/>
              </a:rPr>
              <a:t>List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of </a:t>
            </a:r>
            <a:r>
              <a:rPr kumimoji="1" lang="en-US" altLang="zh-CN" sz="2000" b="1" i="0" u="none" strike="noStrike" kern="1200" cap="none" spc="0" normalizeH="0" baseline="0" noProof="0">
                <a:ln>
                  <a:noFill/>
                </a:ln>
                <a:solidFill>
                  <a:prstClr val="black"/>
                </a:solidFill>
                <a:effectLst/>
                <a:uLnTx/>
                <a:uFillTx/>
                <a:latin typeface="Helvetica" pitchFamily="2" charset="0"/>
                <a:ea typeface="DengXian" charset="-122"/>
                <a:cs typeface=""/>
              </a:rPr>
              <a:t>Models &amp; Datasets </a:t>
            </a:r>
            <a:r>
              <a:rPr kumimoji="1" lang="en-US" altLang="zh-CN" sz="2000" b="1" i="0" u="none" strike="noStrike" kern="1200" cap="none" spc="0" normalizeH="0" baseline="0" noProof="0" dirty="0">
                <a:ln>
                  <a:noFill/>
                </a:ln>
                <a:solidFill>
                  <a:prstClr val="black"/>
                </a:solidFill>
                <a:effectLst/>
                <a:uLnTx/>
                <a:uFillTx/>
                <a:latin typeface="Helvetica" pitchFamily="2" charset="0"/>
                <a:ea typeface="DengXian" charset="-122"/>
                <a:cs typeface=""/>
              </a:rPr>
              <a:t>in the Study</a:t>
            </a:r>
            <a:endParaRPr kumimoji="1" lang="zh-CN" altLang="en-US" sz="20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8" name="直线连接符 7">
            <a:extLst>
              <a:ext uri="{FF2B5EF4-FFF2-40B4-BE49-F238E27FC236}">
                <a16:creationId xmlns:a16="http://schemas.microsoft.com/office/drawing/2014/main" id="{EED1E029-CEA8-9949-B21E-0BA57D1E4B93}"/>
              </a:ext>
            </a:extLst>
          </p:cNvPr>
          <p:cNvCxnSpPr/>
          <p:nvPr/>
        </p:nvCxnSpPr>
        <p:spPr>
          <a:xfrm>
            <a:off x="450936" y="1097767"/>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13" name="文本框 12">
            <a:extLst>
              <a:ext uri="{FF2B5EF4-FFF2-40B4-BE49-F238E27FC236}">
                <a16:creationId xmlns:a16="http://schemas.microsoft.com/office/drawing/2014/main" id="{2D82F832-EFE9-ED45-B4C5-FAC8D0572C0D}"/>
              </a:ext>
            </a:extLst>
          </p:cNvPr>
          <p:cNvSpPr txBox="1"/>
          <p:nvPr/>
        </p:nvSpPr>
        <p:spPr>
          <a:xfrm>
            <a:off x="6676740" y="2384722"/>
            <a:ext cx="1999541" cy="2123658"/>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b="1" i="0" u="none" strike="noStrike" kern="1200" cap="none" spc="0" normalizeH="0" baseline="0" noProof="0" dirty="0">
                <a:ln>
                  <a:noFill/>
                </a:ln>
                <a:solidFill>
                  <a:srgbClr val="002060"/>
                </a:solidFill>
                <a:effectLst/>
                <a:uLnTx/>
                <a:uFillTx/>
                <a:latin typeface="Calibri" panose="020F0502020204030204"/>
                <a:ea typeface="DengXian" charset="-122"/>
                <a:cs typeface=""/>
              </a:rPr>
              <a:t>The statistical model and ligand binding model are the two models for this study;</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zh-CN" sz="1200" b="1" i="0" u="none" strike="noStrike" kern="1200" cap="none" spc="0" normalizeH="0" baseline="0" noProof="0" dirty="0">
              <a:ln>
                <a:noFill/>
              </a:ln>
              <a:solidFill>
                <a:srgbClr val="002060"/>
              </a:solidFill>
              <a:effectLst/>
              <a:uLnTx/>
              <a:uFillTx/>
              <a:latin typeface="Calibri" panose="020F0502020204030204"/>
              <a:ea typeface="DengXian" charset="-122"/>
              <a:cs typeface=""/>
            </a:endParaRP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b="1" i="0" u="none" strike="noStrike" kern="1200" cap="none" spc="0" normalizeH="0" baseline="0" noProof="0" dirty="0">
                <a:ln>
                  <a:noFill/>
                </a:ln>
                <a:solidFill>
                  <a:srgbClr val="002060"/>
                </a:solidFill>
                <a:effectLst/>
                <a:uLnTx/>
                <a:uFillTx/>
                <a:latin typeface="Calibri" panose="020F0502020204030204"/>
                <a:ea typeface="DengXian" charset="-122"/>
                <a:cs typeface=""/>
              </a:rPr>
              <a:t>The validation of the statistical model and the assessment of rigor of the ligand binding model are two independent process.</a:t>
            </a:r>
          </a:p>
        </p:txBody>
      </p:sp>
      <p:sp>
        <p:nvSpPr>
          <p:cNvPr id="14" name="文本框 13">
            <a:extLst>
              <a:ext uri="{FF2B5EF4-FFF2-40B4-BE49-F238E27FC236}">
                <a16:creationId xmlns:a16="http://schemas.microsoft.com/office/drawing/2014/main" id="{155E84FB-0FF9-AC49-8E27-1FE2C7CC6683}"/>
              </a:ext>
            </a:extLst>
          </p:cNvPr>
          <p:cNvSpPr txBox="1"/>
          <p:nvPr/>
        </p:nvSpPr>
        <p:spPr>
          <a:xfrm>
            <a:off x="3315346" y="1400141"/>
            <a:ext cx="2916183" cy="41549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Calibri" panose="020F0502020204030204"/>
                <a:ea typeface="DengXian" charset="-122"/>
                <a:cs typeface=""/>
              </a:rPr>
              <a:t>Model 1: statistical model (GenoDock)</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Calibri" panose="020F0502020204030204"/>
                <a:ea typeface="DengXian" charset="-122"/>
                <a:cs typeface=""/>
              </a:rPr>
              <a:t>Model 2: ligand binding model (to calculate </a:t>
            </a:r>
            <a:r>
              <a:rPr kumimoji="0" lang="el-GR" altLang="zh-CN" sz="1050" b="1" i="0" u="none" strike="noStrike" kern="1200" cap="none" spc="0" normalizeH="0" baseline="0" noProof="0" dirty="0">
                <a:ln>
                  <a:noFill/>
                </a:ln>
                <a:solidFill>
                  <a:prstClr val="black"/>
                </a:solidFill>
                <a:effectLst/>
                <a:uLnTx/>
                <a:uFillTx/>
                <a:latin typeface="Calibri" panose="020F0502020204030204"/>
                <a:ea typeface="DengXian" charset="-122"/>
                <a:cs typeface=""/>
              </a:rPr>
              <a:t>ΔBA</a:t>
            </a:r>
            <a:r>
              <a:rPr kumimoji="0" lang="en-US" altLang="zh-CN" sz="1050" b="1" i="0" u="none" strike="noStrike" kern="1200" cap="none" spc="0" normalizeH="0" baseline="0" noProof="0" dirty="0">
                <a:ln>
                  <a:noFill/>
                </a:ln>
                <a:solidFill>
                  <a:prstClr val="black"/>
                </a:solidFill>
                <a:effectLst/>
                <a:uLnTx/>
                <a:uFillTx/>
                <a:latin typeface="Calibri" panose="020F0502020204030204"/>
                <a:ea typeface="DengXian" charset="-122"/>
                <a:cs typeface=""/>
              </a:rPr>
              <a:t>)</a:t>
            </a:r>
            <a:endParaRPr kumimoji="1" lang="zh-CN" altLang="en-US" sz="10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17" name="文本框 16">
            <a:extLst>
              <a:ext uri="{FF2B5EF4-FFF2-40B4-BE49-F238E27FC236}">
                <a16:creationId xmlns:a16="http://schemas.microsoft.com/office/drawing/2014/main" id="{85D8D569-A2E2-DD4F-BED6-8F7BD632A395}"/>
              </a:ext>
            </a:extLst>
          </p:cNvPr>
          <p:cNvSpPr txBox="1"/>
          <p:nvPr/>
        </p:nvSpPr>
        <p:spPr>
          <a:xfrm>
            <a:off x="7036358" y="1825324"/>
            <a:ext cx="120218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KEY TAKE-AWAY</a:t>
            </a: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p:sp>
        <p:nvSpPr>
          <p:cNvPr id="18" name="圆角矩形 17">
            <a:extLst>
              <a:ext uri="{FF2B5EF4-FFF2-40B4-BE49-F238E27FC236}">
                <a16:creationId xmlns:a16="http://schemas.microsoft.com/office/drawing/2014/main" id="{76D1350E-9B5F-0B40-A063-DE9A52CA0FA9}"/>
              </a:ext>
            </a:extLst>
          </p:cNvPr>
          <p:cNvSpPr/>
          <p:nvPr/>
        </p:nvSpPr>
        <p:spPr>
          <a:xfrm>
            <a:off x="6604126" y="2309568"/>
            <a:ext cx="2168144" cy="2522911"/>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grpSp>
        <p:nvGrpSpPr>
          <p:cNvPr id="19" name="Group 86">
            <a:extLst>
              <a:ext uri="{FF2B5EF4-FFF2-40B4-BE49-F238E27FC236}">
                <a16:creationId xmlns:a16="http://schemas.microsoft.com/office/drawing/2014/main" id="{98A61FEA-D5B3-D04F-8224-51B54463011A}"/>
              </a:ext>
            </a:extLst>
          </p:cNvPr>
          <p:cNvGrpSpPr/>
          <p:nvPr/>
        </p:nvGrpSpPr>
        <p:grpSpPr>
          <a:xfrm>
            <a:off x="6231529" y="2183656"/>
            <a:ext cx="229628" cy="2957612"/>
            <a:chOff x="5938164" y="2060923"/>
            <a:chExt cx="306171" cy="3943483"/>
          </a:xfrm>
        </p:grpSpPr>
        <p:cxnSp>
          <p:nvCxnSpPr>
            <p:cNvPr id="20" name="Straight Connector 87">
              <a:extLst>
                <a:ext uri="{FF2B5EF4-FFF2-40B4-BE49-F238E27FC236}">
                  <a16:creationId xmlns:a16="http://schemas.microsoft.com/office/drawing/2014/main" id="{A9A5969D-97AC-7B47-9245-21AFCE6E3666}"/>
                </a:ext>
              </a:extLst>
            </p:cNvPr>
            <p:cNvCxnSpPr/>
            <p:nvPr/>
          </p:nvCxnSpPr>
          <p:spPr>
            <a:xfrm>
              <a:off x="6091249" y="2060923"/>
              <a:ext cx="0" cy="3943483"/>
            </a:xfrm>
            <a:prstGeom prst="line">
              <a:avLst/>
            </a:prstGeom>
            <a:ln w="47625" cap="rnd">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1" name="Group 92">
              <a:extLst>
                <a:ext uri="{FF2B5EF4-FFF2-40B4-BE49-F238E27FC236}">
                  <a16:creationId xmlns:a16="http://schemas.microsoft.com/office/drawing/2014/main" id="{9637E301-1E14-A649-BD34-B3E4D2E6932F}"/>
                </a:ext>
              </a:extLst>
            </p:cNvPr>
            <p:cNvGrpSpPr/>
            <p:nvPr/>
          </p:nvGrpSpPr>
          <p:grpSpPr>
            <a:xfrm>
              <a:off x="5938164" y="3833745"/>
              <a:ext cx="306171" cy="306910"/>
              <a:chOff x="5942914" y="3833745"/>
              <a:chExt cx="306171" cy="306910"/>
            </a:xfrm>
          </p:grpSpPr>
          <p:sp>
            <p:nvSpPr>
              <p:cNvPr id="22" name="Freeform 94">
                <a:extLst>
                  <a:ext uri="{FF2B5EF4-FFF2-40B4-BE49-F238E27FC236}">
                    <a16:creationId xmlns:a16="http://schemas.microsoft.com/office/drawing/2014/main" id="{53D12D11-F4DC-794C-97CC-606A824BAFC9}"/>
                  </a:ext>
                </a:extLst>
              </p:cNvPr>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sp>
            <p:nvSpPr>
              <p:cNvPr id="23" name="Freeform 95">
                <a:extLst>
                  <a:ext uri="{FF2B5EF4-FFF2-40B4-BE49-F238E27FC236}">
                    <a16:creationId xmlns:a16="http://schemas.microsoft.com/office/drawing/2014/main" id="{0FEAAAE0-8C73-4347-B135-A2E9E4A52A4C}"/>
                  </a:ext>
                </a:extLst>
              </p:cNvPr>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grpSp>
      </p:grpSp>
      <p:cxnSp>
        <p:nvCxnSpPr>
          <p:cNvPr id="24" name="Straight Connector 18">
            <a:extLst>
              <a:ext uri="{FF2B5EF4-FFF2-40B4-BE49-F238E27FC236}">
                <a16:creationId xmlns:a16="http://schemas.microsoft.com/office/drawing/2014/main" id="{9AC56F90-D791-4344-8A2F-1724683A9655}"/>
              </a:ext>
            </a:extLst>
          </p:cNvPr>
          <p:cNvCxnSpPr>
            <a:cxnSpLocks/>
          </p:cNvCxnSpPr>
          <p:nvPr/>
        </p:nvCxnSpPr>
        <p:spPr>
          <a:xfrm>
            <a:off x="6604126" y="2118013"/>
            <a:ext cx="2168144" cy="775"/>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16"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887856" y="6356351"/>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Tree>
    <p:extLst>
      <p:ext uri="{BB962C8B-B14F-4D97-AF65-F5344CB8AC3E}">
        <p14:creationId xmlns:p14="http://schemas.microsoft.com/office/powerpoint/2010/main" val="3975853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Finding drug targets for neuropsychiatric disorders via deep-learning &amp; </a:t>
            </a:r>
            <a:br>
              <a:rPr lang="en-US" sz="14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Designing a predictor for the sensitivity of drugs to human population variation</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98549" y="877451"/>
            <a:ext cx="4283445" cy="6116638"/>
          </a:xfrm>
        </p:spPr>
        <p:txBody>
          <a:bodyPr/>
          <a:lstStyle/>
          <a:p>
            <a:r>
              <a:rPr lang="en-US" altLang="en-US" sz="1700" b="1" u="sng" dirty="0" err="1">
                <a:solidFill>
                  <a:srgbClr val="FFC000"/>
                </a:solidFill>
                <a:ea typeface="ＭＳ Ｐゴシック" charset="-128"/>
                <a:cs typeface="ＭＳ Ｐゴシック" charset="-128"/>
              </a:rPr>
              <a:t>PsychENCODE</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Population-level analysis of functional genomics data related to neuropsychiatric disease</a:t>
            </a:r>
          </a:p>
          <a:p>
            <a:pPr lvl="1"/>
            <a:r>
              <a:rPr lang="en-US" altLang="en-US" sz="1700" dirty="0">
                <a:solidFill>
                  <a:schemeClr val="tx1">
                    <a:lumMod val="50000"/>
                    <a:lumOff val="50000"/>
                  </a:schemeClr>
                </a:solidFill>
                <a:ea typeface="ＭＳ Ｐゴシック" charset="-128"/>
              </a:rPr>
              <a:t>Construction of an adult brain resource with 1866 individuals</a:t>
            </a:r>
          </a:p>
          <a:p>
            <a:pPr lvl="1"/>
            <a:r>
              <a:rPr lang="en-US" altLang="en-US" sz="1700" dirty="0">
                <a:solidFill>
                  <a:schemeClr val="tx1">
                    <a:lumMod val="50000"/>
                    <a:lumOff val="50000"/>
                  </a:schemeClr>
                </a:solidFill>
                <a:ea typeface="ＭＳ Ｐゴシック" charset="-128"/>
              </a:rPr>
              <a:t>Large-scale processing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creates a comprehensive QTL</a:t>
            </a:r>
            <a:r>
              <a:rPr lang="en-US" altLang="en-US" sz="1700" b="1" dirty="0">
                <a:solidFill>
                  <a:schemeClr val="tx1">
                    <a:lumMod val="50000"/>
                    <a:lumOff val="50000"/>
                  </a:schemeClr>
                </a:solidFill>
                <a:ea typeface="ＭＳ Ｐゴシック" charset="-128"/>
              </a:rPr>
              <a:t> </a:t>
            </a:r>
            <a:r>
              <a:rPr lang="en-US" altLang="en-US" sz="1700" dirty="0">
                <a:solidFill>
                  <a:schemeClr val="tx1">
                    <a:lumMod val="50000"/>
                    <a:lumOff val="50000"/>
                  </a:schemeClr>
                </a:solidFill>
                <a:ea typeface="ＭＳ Ｐゴシック" charset="-128"/>
              </a:rPr>
              <a:t>resource (~2.5M </a:t>
            </a:r>
            <a:r>
              <a:rPr lang="en-US" altLang="en-US" sz="1700" dirty="0" err="1">
                <a:solidFill>
                  <a:schemeClr val="tx1">
                    <a:lumMod val="50000"/>
                    <a:lumOff val="50000"/>
                  </a:schemeClr>
                </a:solidFill>
                <a:ea typeface="ＭＳ Ｐゴシック" charset="-128"/>
              </a:rPr>
              <a:t>eQTLs</a:t>
            </a:r>
            <a:r>
              <a:rPr lang="en-US" altLang="en-US" sz="1700" dirty="0">
                <a:solidFill>
                  <a:schemeClr val="tx1">
                    <a:lumMod val="50000"/>
                    <a:lumOff val="50000"/>
                  </a:schemeClr>
                </a:solidFill>
                <a:ea typeface="ＭＳ Ｐゴシック" charset="-128"/>
              </a:rPr>
              <a:t>). </a:t>
            </a:r>
          </a:p>
          <a:p>
            <a:pPr lvl="1"/>
            <a:r>
              <a:rPr lang="en-US" altLang="en-US" sz="1700" dirty="0">
                <a:solidFill>
                  <a:schemeClr val="tx1">
                    <a:lumMod val="50000"/>
                    <a:lumOff val="50000"/>
                  </a:schemeClr>
                </a:solidFill>
                <a:ea typeface="ＭＳ Ｐゴシック" charset="-128"/>
              </a:rPr>
              <a:t>Connecting QTLs, enhancer activity relationships &amp; Hi-C contacts into a</a:t>
            </a:r>
            <a:r>
              <a:rPr lang="en-US" altLang="en-US" sz="1700" b="1" dirty="0">
                <a:solidFill>
                  <a:schemeClr val="tx1">
                    <a:lumMod val="50000"/>
                    <a:lumOff val="50000"/>
                  </a:schemeClr>
                </a:solidFill>
                <a:ea typeface="ＭＳ Ｐゴシック" charset="-128"/>
              </a:rPr>
              <a:t> </a:t>
            </a:r>
            <a:r>
              <a:rPr lang="en-US" altLang="en-US" sz="1700" b="1" dirty="0">
                <a:solidFill>
                  <a:srgbClr val="FFC000"/>
                </a:solidFill>
                <a:ea typeface="ＭＳ Ｐゴシック" charset="-128"/>
              </a:rPr>
              <a:t>brain regulatory network</a:t>
            </a:r>
            <a:endParaRPr lang="en-US" altLang="en-US" sz="1700" dirty="0">
              <a:solidFill>
                <a:srgbClr val="FFC000"/>
              </a:solidFill>
              <a:ea typeface="ＭＳ Ｐゴシック" charset="-128"/>
            </a:endParaRPr>
          </a:p>
          <a:p>
            <a:pPr lvl="1"/>
            <a:r>
              <a:rPr lang="en-US" altLang="en-US" sz="1700" dirty="0">
                <a:solidFill>
                  <a:schemeClr val="tx1">
                    <a:lumMod val="50000"/>
                    <a:lumOff val="50000"/>
                  </a:schemeClr>
                </a:solidFill>
                <a:ea typeface="ＭＳ Ｐゴシック" charset="-128"/>
              </a:rPr>
              <a:t>Embedding the reg. network in a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deep-learning model</a:t>
            </a:r>
            <a:r>
              <a:rPr lang="en-US" altLang="en-US" sz="1700" dirty="0">
                <a:solidFill>
                  <a:schemeClr val="tx1">
                    <a:lumMod val="50000"/>
                    <a:lumOff val="50000"/>
                  </a:schemeClr>
                </a:solidFill>
                <a:ea typeface="ＭＳ Ｐゴシック" charset="-128"/>
              </a:rPr>
              <a:t> to predict psychiatric disease from genotype &amp; transcriptome. Using this to suggest specific pathways &amp; genes, as potential drug targets.</a:t>
            </a:r>
          </a:p>
          <a:p>
            <a:pPr lvl="1"/>
            <a:endParaRPr lang="en-US" altLang="en-US" sz="1700" dirty="0">
              <a:solidFill>
                <a:schemeClr val="tx1">
                  <a:lumMod val="50000"/>
                  <a:lumOff val="50000"/>
                </a:schemeClr>
              </a:solidFill>
              <a:ea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655127" y="877451"/>
            <a:ext cx="4350275" cy="6132512"/>
          </a:xfrm>
        </p:spPr>
        <p:txBody>
          <a:bodyPr/>
          <a:lstStyle/>
          <a:p>
            <a:r>
              <a:rPr lang="en-US" altLang="en-US" sz="1700" b="1" u="sng" dirty="0" err="1">
                <a:solidFill>
                  <a:srgbClr val="FFC000"/>
                </a:solidFill>
                <a:ea typeface="ＭＳ Ｐゴシック" charset="-128"/>
                <a:cs typeface="ＭＳ Ｐゴシック" charset="-128"/>
              </a:rPr>
              <a:t>GenoDock</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50000"/>
                    <a:lumOff val="50000"/>
                  </a:schemeClr>
                </a:solidFill>
                <a:ea typeface="ＭＳ Ｐゴシック" charset="-128"/>
                <a:cs typeface="ＭＳ Ｐゴシック" charset="-128"/>
              </a:rPr>
              <a:t>Hybrid classifier connecting</a:t>
            </a:r>
            <a:r>
              <a:rPr lang="en-US" altLang="en-US" sz="1700" b="1" dirty="0">
                <a:solidFill>
                  <a:schemeClr val="tx1">
                    <a:lumMod val="50000"/>
                    <a:lumOff val="50000"/>
                  </a:schemeClr>
                </a:solidFill>
                <a:ea typeface="ＭＳ Ｐゴシック" charset="-128"/>
                <a:cs typeface="ＭＳ Ｐゴシック" charset="-128"/>
              </a:rPr>
              <a:t> </a:t>
            </a:r>
            <a:r>
              <a:rPr lang="en-US" altLang="en-US" sz="1700" b="1" dirty="0">
                <a:solidFill>
                  <a:srgbClr val="FFC000"/>
                </a:solidFill>
                <a:ea typeface="ＭＳ Ｐゴシック" charset="-128"/>
                <a:cs typeface="ＭＳ Ｐゴシック" charset="-128"/>
              </a:rPr>
              <a:t>physical modelling with statistical learning</a:t>
            </a:r>
          </a:p>
          <a:p>
            <a:pPr lvl="2"/>
            <a:r>
              <a:rPr lang="en-US" altLang="en-US" sz="1600" dirty="0">
                <a:solidFill>
                  <a:schemeClr val="tx1">
                    <a:lumMod val="50000"/>
                    <a:lumOff val="50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C000"/>
                </a:solidFill>
                <a:ea typeface="ＭＳ Ｐゴシック" charset="-128"/>
                <a:cs typeface="ＭＳ Ｐゴシック" charset="-128"/>
              </a:rPr>
              <a:t>Classifier Results</a:t>
            </a:r>
          </a:p>
          <a:p>
            <a:pPr lvl="2"/>
            <a:r>
              <a:rPr lang="en-US" altLang="en-US" sz="1600" dirty="0">
                <a:solidFill>
                  <a:schemeClr val="tx1">
                    <a:lumMod val="50000"/>
                    <a:lumOff val="50000"/>
                  </a:schemeClr>
                </a:solidFill>
                <a:ea typeface="ＭＳ Ｐゴシック" charset="-128"/>
                <a:cs typeface="ＭＳ Ｐゴシック" charset="-128"/>
              </a:rPr>
              <a:t>Independent validation </a:t>
            </a:r>
            <a:br>
              <a:rPr lang="en-US" altLang="en-US" sz="1600" dirty="0">
                <a:solidFill>
                  <a:schemeClr val="tx1">
                    <a:lumMod val="50000"/>
                    <a:lumOff val="50000"/>
                  </a:schemeClr>
                </a:solidFill>
                <a:ea typeface="ＭＳ Ｐゴシック" charset="-128"/>
                <a:cs typeface="ＭＳ Ｐゴシック" charset="-128"/>
              </a:rPr>
            </a:br>
            <a:r>
              <a:rPr lang="en-US" altLang="en-US" sz="1600" dirty="0">
                <a:solidFill>
                  <a:schemeClr val="tx1">
                    <a:lumMod val="50000"/>
                    <a:lumOff val="50000"/>
                  </a:schemeClr>
                </a:solidFill>
                <a:ea typeface="ＭＳ Ｐゴシック" charset="-128"/>
                <a:cs typeface="ＭＳ Ｐゴシック" charset="-128"/>
              </a:rPr>
              <a:t>on an expt. validation set</a:t>
            </a:r>
          </a:p>
          <a:p>
            <a:pPr lvl="2"/>
            <a:r>
              <a:rPr lang="en-US" altLang="en-US" sz="1600" dirty="0">
                <a:solidFill>
                  <a:schemeClr val="tx1">
                    <a:lumMod val="50000"/>
                    <a:lumOff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GERP).</a:t>
            </a:r>
          </a:p>
          <a:p>
            <a:pPr lvl="2"/>
            <a:r>
              <a:rPr lang="en-US" altLang="en-US" sz="1600" dirty="0">
                <a:solidFill>
                  <a:schemeClr val="tx1">
                    <a:lumMod val="50000"/>
                    <a:lumOff val="50000"/>
                  </a:schemeClr>
                </a:solidFill>
                <a:ea typeface="ＭＳ Ｐゴシック" charset="-128"/>
                <a:cs typeface="ＭＳ Ｐゴシック" charset="-128"/>
              </a:rPr>
              <a:t>Picks out certain drugs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a:t>
            </a:r>
            <a:r>
              <a:rPr lang="en-US" altLang="en-US" sz="1600" dirty="0" err="1">
                <a:solidFill>
                  <a:schemeClr val="tx1">
                    <a:lumMod val="50000"/>
                    <a:lumOff val="50000"/>
                  </a:schemeClr>
                </a:solidFill>
                <a:ea typeface="ＭＳ Ｐゴシック" charset="-128"/>
                <a:cs typeface="ＭＳ Ｐゴシック" charset="-128"/>
              </a:rPr>
              <a:t>imatinib</a:t>
            </a:r>
            <a:r>
              <a:rPr lang="en-US" altLang="en-US" sz="1600" dirty="0">
                <a:solidFill>
                  <a:schemeClr val="tx1">
                    <a:lumMod val="50000"/>
                    <a:lumOff val="50000"/>
                  </a:schemeClr>
                </a:solidFill>
                <a:ea typeface="ＭＳ Ｐゴシック" charset="-128"/>
                <a:cs typeface="ＭＳ Ｐゴシック" charset="-128"/>
              </a:rPr>
              <a:t>) as being particularly sensitive to SNVs</a:t>
            </a: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156033304"/>
      </p:ext>
    </p:extLst>
  </p:cSld>
  <p:clrMapOvr>
    <a:masterClrMapping/>
  </p:clrMapOvr>
  <p:transition advTm="238108"/>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8484" y="512324"/>
            <a:ext cx="8531312"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Helvetica" pitchFamily="2" charset="0"/>
                <a:ea typeface="Calibri" charset="0"/>
                <a:cs typeface="Calibri" charset="0"/>
              </a:rPr>
              <a:t>The</a:t>
            </a:r>
            <a:r>
              <a:rPr kumimoji="0" lang="en-US" altLang="zh-CN" sz="2000" b="1" i="1" u="none" strike="noStrike" kern="1200" cap="none" spc="0" normalizeH="0" baseline="0" noProof="0" dirty="0">
                <a:ln>
                  <a:noFill/>
                </a:ln>
                <a:solidFill>
                  <a:prstClr val="black"/>
                </a:solidFill>
                <a:effectLst/>
                <a:uLnTx/>
                <a:uFillTx/>
                <a:latin typeface="Helvetica" pitchFamily="2" charset="0"/>
                <a:ea typeface="Calibri" charset="0"/>
                <a:cs typeface="Calibri" charset="0"/>
              </a:rPr>
              <a:t> pseudo</a:t>
            </a:r>
            <a:r>
              <a:rPr kumimoji="0" lang="en-US" altLang="zh-CN" sz="2000" b="1" i="0" u="none" strike="noStrike" kern="1200" cap="none" spc="0" normalizeH="0" baseline="0" noProof="0" dirty="0">
                <a:ln>
                  <a:noFill/>
                </a:ln>
                <a:solidFill>
                  <a:prstClr val="black"/>
                </a:solidFill>
                <a:effectLst/>
                <a:uLnTx/>
                <a:uFillTx/>
                <a:latin typeface="Helvetica" pitchFamily="2" charset="0"/>
                <a:ea typeface="Calibri" charset="0"/>
                <a:cs typeface="Calibri" charset="0"/>
              </a:rPr>
              <a:t> Gold-Standard as Self-Constructed</a:t>
            </a:r>
            <a:r>
              <a:rPr kumimoji="0" lang="zh-CN" altLang="en-US" sz="2000" b="1" i="0" u="none" strike="noStrike" kern="1200" cap="none" spc="0" normalizeH="0" baseline="0" noProof="0" dirty="0">
                <a:ln>
                  <a:noFill/>
                </a:ln>
                <a:solidFill>
                  <a:prstClr val="black"/>
                </a:solidFill>
                <a:effectLst/>
                <a:uLnTx/>
                <a:uFillTx/>
                <a:latin typeface="Helvetica" pitchFamily="2" charset="0"/>
                <a:ea typeface="Calibri" charset="0"/>
                <a:cs typeface="Calibri" charset="0"/>
              </a:rPr>
              <a:t> </a:t>
            </a:r>
            <a:r>
              <a:rPr kumimoji="0" lang="en-US" altLang="zh-CN" sz="2000" b="1" i="0" u="none" strike="noStrike" kern="1200" cap="none" spc="0" normalizeH="0" baseline="0" noProof="0" dirty="0">
                <a:ln>
                  <a:noFill/>
                </a:ln>
                <a:solidFill>
                  <a:prstClr val="black"/>
                </a:solidFill>
                <a:effectLst/>
                <a:uLnTx/>
                <a:uFillTx/>
                <a:latin typeface="Helvetica" pitchFamily="2" charset="0"/>
                <a:ea typeface="Calibri" charset="0"/>
                <a:cs typeface="Calibri" charset="0"/>
              </a:rPr>
              <a:t>Prediction Target: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prstClr val="black"/>
                </a:solidFill>
                <a:effectLst/>
                <a:uLnTx/>
                <a:uFillTx/>
                <a:latin typeface="Helvetica" pitchFamily="2" charset="0"/>
                <a:ea typeface="Calibri" charset="0"/>
                <a:cs typeface="Calibri" charset="0"/>
              </a:rPr>
              <a:t>Physical Calculations for Binding Affinity Score Change (</a:t>
            </a:r>
            <a:r>
              <a:rPr kumimoji="0" lang="el-GR" altLang="zh-CN" sz="2000" b="1" i="0" u="none" strike="noStrike" kern="1200" cap="none" spc="0" normalizeH="0" baseline="0" noProof="0" dirty="0">
                <a:ln>
                  <a:noFill/>
                </a:ln>
                <a:solidFill>
                  <a:prstClr val="black"/>
                </a:solidFill>
                <a:effectLst/>
                <a:uLnTx/>
                <a:uFillTx/>
                <a:latin typeface="Calibri" panose="020F0502020204030204"/>
                <a:ea typeface="DengXian" charset="-122"/>
                <a:cs typeface=""/>
              </a:rPr>
              <a:t>ΔBA</a:t>
            </a:r>
            <a:r>
              <a:rPr kumimoji="0" lang="en-US" altLang="zh-CN" sz="2000" b="1" i="0" u="none" strike="noStrike" kern="1200" cap="none" spc="0" normalizeH="0" baseline="0" noProof="0" dirty="0">
                <a:ln>
                  <a:noFill/>
                </a:ln>
                <a:solidFill>
                  <a:prstClr val="black"/>
                </a:solidFill>
                <a:effectLst/>
                <a:uLnTx/>
                <a:uFillTx/>
                <a:latin typeface="Calibri" panose="020F0502020204030204"/>
                <a:ea typeface="DengXian" charset="-122"/>
                <a:cs typeface=""/>
              </a:rPr>
              <a:t>)</a:t>
            </a:r>
            <a:endParaRPr kumimoji="0" lang="en-US" altLang="zh-CN" sz="2000" b="1" i="1" u="none" strike="noStrike" kern="1200" cap="none" spc="0" normalizeH="0" baseline="0" noProof="0" dirty="0">
              <a:ln>
                <a:noFill/>
              </a:ln>
              <a:solidFill>
                <a:prstClr val="black"/>
              </a:solidFill>
              <a:effectLst/>
              <a:uLnTx/>
              <a:uFillTx/>
              <a:latin typeface="Helvetica" pitchFamily="2" charset="0"/>
              <a:ea typeface="Calibri" charset="0"/>
              <a:cs typeface="Calibri" charset="0"/>
            </a:endParaRPr>
          </a:p>
        </p:txBody>
      </p:sp>
      <p:sp>
        <p:nvSpPr>
          <p:cNvPr id="7" name="幻灯片编号占位符 6"/>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900" b="1" i="0" u="none" strike="noStrike" kern="1200" cap="none" spc="0" normalizeH="0" baseline="0" noProof="0">
              <a:ln>
                <a:noFill/>
              </a:ln>
              <a:solidFill>
                <a:prstClr val="black">
                  <a:tint val="75000"/>
                </a:prstClr>
              </a:solidFill>
              <a:effectLst/>
              <a:uLnTx/>
              <a:uFillTx/>
              <a:latin typeface="Arial" charset="0"/>
              <a:ea typeface="ＭＳ Ｐゴシック" charset="0"/>
            </a:endParaRPr>
          </a:p>
        </p:txBody>
      </p:sp>
      <p:cxnSp>
        <p:nvCxnSpPr>
          <p:cNvPr id="18" name="直线连接符 17">
            <a:extLst>
              <a:ext uri="{FF2B5EF4-FFF2-40B4-BE49-F238E27FC236}">
                <a16:creationId xmlns:a16="http://schemas.microsoft.com/office/drawing/2014/main" id="{95844200-2F2D-5C4F-A5AE-B5DD56711CE6}"/>
              </a:ext>
            </a:extLst>
          </p:cNvPr>
          <p:cNvCxnSpPr/>
          <p:nvPr/>
        </p:nvCxnSpPr>
        <p:spPr>
          <a:xfrm>
            <a:off x="168484" y="1353057"/>
            <a:ext cx="8435714" cy="0"/>
          </a:xfrm>
          <a:prstGeom prst="line">
            <a:avLst/>
          </a:prstGeom>
          <a:ln/>
        </p:spPr>
        <p:style>
          <a:lnRef idx="3">
            <a:schemeClr val="accent3"/>
          </a:lnRef>
          <a:fillRef idx="0">
            <a:schemeClr val="accent3"/>
          </a:fillRef>
          <a:effectRef idx="2">
            <a:schemeClr val="accent3"/>
          </a:effectRef>
          <a:fontRef idx="minor">
            <a:schemeClr val="tx1"/>
          </a:fontRef>
        </p:style>
      </p:cxnSp>
      <p:grpSp>
        <p:nvGrpSpPr>
          <p:cNvPr id="43" name="组合 42">
            <a:extLst>
              <a:ext uri="{FF2B5EF4-FFF2-40B4-BE49-F238E27FC236}">
                <a16:creationId xmlns:a16="http://schemas.microsoft.com/office/drawing/2014/main" id="{78DBD1C9-EAD4-5B4A-9366-0C6A6E108FD3}"/>
              </a:ext>
            </a:extLst>
          </p:cNvPr>
          <p:cNvGrpSpPr/>
          <p:nvPr/>
        </p:nvGrpSpPr>
        <p:grpSpPr>
          <a:xfrm>
            <a:off x="395177" y="1706245"/>
            <a:ext cx="3756555" cy="3391413"/>
            <a:chOff x="429779" y="1086977"/>
            <a:chExt cx="5008740" cy="4521884"/>
          </a:xfrm>
        </p:grpSpPr>
        <p:sp>
          <p:nvSpPr>
            <p:cNvPr id="34" name="矩形 33">
              <a:extLst>
                <a:ext uri="{FF2B5EF4-FFF2-40B4-BE49-F238E27FC236}">
                  <a16:creationId xmlns:a16="http://schemas.microsoft.com/office/drawing/2014/main" id="{8DA08CDA-5D37-2849-B9DF-6707E83B8B47}"/>
                </a:ext>
              </a:extLst>
            </p:cNvPr>
            <p:cNvSpPr/>
            <p:nvPr/>
          </p:nvSpPr>
          <p:spPr>
            <a:xfrm rot="16200000">
              <a:off x="-443136" y="2805955"/>
              <a:ext cx="2096254"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rPr>
                <a:t>Equation </a:t>
              </a:r>
              <a:endParaRPr kumimoji="1" lang="zh-CN" altLang="en-US"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sp>
          <p:nvSpPr>
            <p:cNvPr id="19" name="圆角矩形 18">
              <a:extLst>
                <a:ext uri="{FF2B5EF4-FFF2-40B4-BE49-F238E27FC236}">
                  <a16:creationId xmlns:a16="http://schemas.microsoft.com/office/drawing/2014/main" id="{E483BB9D-DC9D-7847-8597-86BDE7CA9B8D}"/>
                </a:ext>
              </a:extLst>
            </p:cNvPr>
            <p:cNvSpPr/>
            <p:nvPr/>
          </p:nvSpPr>
          <p:spPr>
            <a:xfrm>
              <a:off x="1156694" y="1117118"/>
              <a:ext cx="4281825" cy="883403"/>
            </a:xfrm>
            <a:prstGeom prst="roundRect">
              <a:avLst/>
            </a:prstGeom>
            <a:noFill/>
            <a:ln w="47625">
              <a:solidFill>
                <a:schemeClr val="bg2">
                  <a:lumMod val="5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srgbClr val="E7E6E6">
                      <a:lumMod val="25000"/>
                    </a:srgbClr>
                  </a:solidFill>
                  <a:effectLst/>
                  <a:uLnTx/>
                  <a:uFillTx/>
                  <a:latin typeface="Calibri" panose="020F0502020204030204"/>
                  <a:ea typeface="DengXian" panose="02010600030101010101" pitchFamily="2" charset="-122"/>
                  <a:cs typeface="+mn-cs"/>
                </a:rPr>
                <a:t>ExAC:</a:t>
              </a:r>
              <a:r>
                <a:rPr kumimoji="0" lang="zh-CN" altLang="en-US" sz="1350" b="1" i="0" u="none" strike="noStrike" kern="1200" cap="none" spc="0" normalizeH="0" baseline="0" noProof="0" dirty="0">
                  <a:ln>
                    <a:noFill/>
                  </a:ln>
                  <a:solidFill>
                    <a:srgbClr val="E7E6E6">
                      <a:lumMod val="25000"/>
                    </a:srgbClr>
                  </a:solidFill>
                  <a:effectLst/>
                  <a:uLnTx/>
                  <a:uFillTx/>
                  <a:latin typeface="Calibri" panose="020F0502020204030204"/>
                  <a:ea typeface="DengXian" panose="02010600030101010101" pitchFamily="2" charset="-122"/>
                  <a:cs typeface="+mn-cs"/>
                </a:rPr>
                <a:t> </a:t>
              </a:r>
              <a:r>
                <a:rPr kumimoji="0" lang="en-US" altLang="zh-CN" sz="1350" b="1" i="0" u="none" strike="noStrike" kern="1200" cap="none" spc="0" normalizeH="0" baseline="0" noProof="0" dirty="0">
                  <a:ln>
                    <a:noFill/>
                  </a:ln>
                  <a:solidFill>
                    <a:srgbClr val="E7E6E6">
                      <a:lumMod val="25000"/>
                    </a:srgbClr>
                  </a:solidFill>
                  <a:effectLst/>
                  <a:uLnTx/>
                  <a:uFillTx/>
                  <a:latin typeface="Calibri" panose="020F0502020204030204"/>
                  <a:ea typeface="DengXian" panose="02010600030101010101" pitchFamily="2" charset="-122"/>
                  <a:cs typeface="+mn-cs"/>
                </a:rPr>
                <a:t>8565 SNV-PDB native-mutant pairs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50" b="1" i="0" u="none" strike="noStrike" kern="1200" cap="none" spc="0" normalizeH="0" baseline="0" noProof="0" dirty="0">
                  <a:ln>
                    <a:noFill/>
                  </a:ln>
                  <a:solidFill>
                    <a:srgbClr val="E7E6E6">
                      <a:lumMod val="25000"/>
                    </a:srgbClr>
                  </a:solidFill>
                  <a:effectLst/>
                  <a:uLnTx/>
                  <a:uFillTx/>
                  <a:latin typeface="Calibri" panose="020F0502020204030204"/>
                  <a:ea typeface="DengXian" panose="02010600030101010101" pitchFamily="2" charset="-122"/>
                  <a:cs typeface="+mn-cs"/>
                </a:rPr>
                <a:t>TCGA:</a:t>
              </a:r>
              <a:r>
                <a:rPr kumimoji="0" lang="zh-CN" altLang="en-US" sz="1350" b="1" i="0" u="none" strike="noStrike" kern="1200" cap="none" spc="0" normalizeH="0" baseline="0" noProof="0" dirty="0">
                  <a:ln>
                    <a:noFill/>
                  </a:ln>
                  <a:solidFill>
                    <a:srgbClr val="E7E6E6">
                      <a:lumMod val="25000"/>
                    </a:srgbClr>
                  </a:solidFill>
                  <a:effectLst/>
                  <a:uLnTx/>
                  <a:uFillTx/>
                  <a:latin typeface="Calibri" panose="020F0502020204030204"/>
                  <a:ea typeface="DengXian" panose="02010600030101010101" pitchFamily="2" charset="-122"/>
                  <a:cs typeface="+mn-cs"/>
                </a:rPr>
                <a:t> </a:t>
              </a:r>
              <a:r>
                <a:rPr kumimoji="0" lang="en-US" altLang="zh-CN" sz="1350" b="1" i="0" u="none" strike="noStrike" kern="1200" cap="none" spc="0" normalizeH="0" baseline="0" noProof="0" dirty="0">
                  <a:ln>
                    <a:noFill/>
                  </a:ln>
                  <a:solidFill>
                    <a:srgbClr val="E7E6E6">
                      <a:lumMod val="25000"/>
                    </a:srgbClr>
                  </a:solidFill>
                  <a:effectLst/>
                  <a:uLnTx/>
                  <a:uFillTx/>
                  <a:latin typeface="Calibri" panose="020F0502020204030204"/>
                  <a:ea typeface="DengXian" panose="02010600030101010101" pitchFamily="2" charset="-122"/>
                  <a:cs typeface="+mn-cs"/>
                </a:rPr>
                <a:t>1718 SNV-PDB native-mutant pairs</a:t>
              </a:r>
            </a:p>
          </p:txBody>
        </p:sp>
        <p:grpSp>
          <p:nvGrpSpPr>
            <p:cNvPr id="25" name="组合 24">
              <a:extLst>
                <a:ext uri="{FF2B5EF4-FFF2-40B4-BE49-F238E27FC236}">
                  <a16:creationId xmlns:a16="http://schemas.microsoft.com/office/drawing/2014/main" id="{1230CA3D-A86A-9F44-AD36-2FA9A585B7EC}"/>
                </a:ext>
              </a:extLst>
            </p:cNvPr>
            <p:cNvGrpSpPr/>
            <p:nvPr/>
          </p:nvGrpSpPr>
          <p:grpSpPr>
            <a:xfrm>
              <a:off x="1085534" y="2499747"/>
              <a:ext cx="4352984" cy="1387088"/>
              <a:chOff x="1085535" y="4807419"/>
              <a:chExt cx="4352984" cy="1387088"/>
            </a:xfrm>
          </p:grpSpPr>
          <mc:AlternateContent xmlns:mc="http://schemas.openxmlformats.org/markup-compatibility/2006" xmlns:a14="http://schemas.microsoft.com/office/drawing/2010/main">
            <mc:Choice Requires="a14">
              <p:sp>
                <p:nvSpPr>
                  <p:cNvPr id="9" name="圆角矩形 8"/>
                  <p:cNvSpPr/>
                  <p:nvPr/>
                </p:nvSpPr>
                <p:spPr>
                  <a:xfrm>
                    <a:off x="1156695" y="4807419"/>
                    <a:ext cx="4281824" cy="657838"/>
                  </a:xfrm>
                  <a:prstGeom prst="roundRect">
                    <a:avLst/>
                  </a:prstGeom>
                  <a:noFill/>
                  <a:ln w="4762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1500" b="1" i="0" u="none" strike="noStrike" kern="1200" cap="none" spc="0" normalizeH="0" baseline="0" noProof="0">
                            <a:ln>
                              <a:noFill/>
                            </a:ln>
                            <a:solidFill>
                              <a:srgbClr val="ED7D31">
                                <a:lumMod val="75000"/>
                              </a:srgbClr>
                            </a:solidFill>
                            <a:effectLst/>
                            <a:uLnTx/>
                            <a:uFillTx/>
                            <a:latin typeface="Cambria Math" charset="0"/>
                            <a:ea typeface="Cambria Math" charset="0"/>
                            <a:cs typeface="Cambria Math" charset="0"/>
                          </a:rPr>
                          <m:t>∆∆</m:t>
                        </m:r>
                        <m:r>
                          <a:rPr kumimoji="0" lang="en-US" altLang="zh-CN" sz="1500" b="1" i="0" u="none" strike="noStrike" kern="1200" cap="none" spc="0" normalizeH="0" baseline="0" noProof="0">
                            <a:ln>
                              <a:noFill/>
                            </a:ln>
                            <a:solidFill>
                              <a:srgbClr val="ED7D31">
                                <a:lumMod val="75000"/>
                              </a:srgbClr>
                            </a:solidFill>
                            <a:effectLst/>
                            <a:uLnTx/>
                            <a:uFillTx/>
                            <a:latin typeface="Cambria Math" charset="0"/>
                            <a:ea typeface="Cambria Math" charset="0"/>
                            <a:cs typeface="Cambria Math" charset="0"/>
                          </a:rPr>
                          <m:t>𝐆</m:t>
                        </m:r>
                        <m:d>
                          <m:dPr>
                            <m:ctrlPr>
                              <a:rPr kumimoji="0" lang="en-US" altLang="zh-CN" sz="1500" b="1" i="1" u="none" strike="noStrike" kern="1200" cap="none" spc="0" normalizeH="0" baseline="0" noProof="0">
                                <a:ln>
                                  <a:noFill/>
                                </a:ln>
                                <a:solidFill>
                                  <a:srgbClr val="ED7D31">
                                    <a:lumMod val="75000"/>
                                  </a:srgbClr>
                                </a:solidFill>
                                <a:effectLst/>
                                <a:uLnTx/>
                                <a:uFillTx/>
                                <a:latin typeface="Cambria Math" panose="02040503050406030204" pitchFamily="18" charset="0"/>
                                <a:ea typeface="Cambria Math" charset="0"/>
                                <a:cs typeface="Cambria Math" charset="0"/>
                              </a:rPr>
                            </m:ctrlPr>
                          </m:dPr>
                          <m:e>
                            <m:r>
                              <a:rPr kumimoji="0" lang="en-US" altLang="zh-CN" sz="1500" b="1" i="0" u="none" strike="noStrike" kern="1200" cap="none" spc="0" normalizeH="0" baseline="0" noProof="0">
                                <a:ln>
                                  <a:noFill/>
                                </a:ln>
                                <a:solidFill>
                                  <a:srgbClr val="ED7D31">
                                    <a:lumMod val="75000"/>
                                  </a:srgbClr>
                                </a:solidFill>
                                <a:effectLst/>
                                <a:uLnTx/>
                                <a:uFillTx/>
                                <a:latin typeface="Cambria Math" charset="0"/>
                                <a:ea typeface="Cambria Math" charset="0"/>
                                <a:cs typeface="Cambria Math" charset="0"/>
                              </a:rPr>
                              <m:t>𝐒𝐍</m:t>
                            </m:r>
                            <m:r>
                              <a:rPr kumimoji="0" lang="en-US" altLang="zh-CN" sz="1500" b="1" i="0" u="none" strike="noStrike" kern="1200" cap="none" spc="0" normalizeH="0" baseline="0" noProof="0">
                                <a:ln>
                                  <a:noFill/>
                                </a:ln>
                                <a:solidFill>
                                  <a:srgbClr val="ED7D31">
                                    <a:lumMod val="75000"/>
                                  </a:srgbClr>
                                </a:solidFill>
                                <a:effectLst/>
                                <a:uLnTx/>
                                <a:uFillTx/>
                                <a:latin typeface="Cambria Math" panose="02040503050406030204" pitchFamily="18" charset="0"/>
                                <a:ea typeface="Cambria Math" charset="0"/>
                                <a:cs typeface="Cambria Math" charset="0"/>
                              </a:rPr>
                              <m:t>𝐕</m:t>
                            </m:r>
                          </m:e>
                        </m:d>
                        <m:r>
                          <a:rPr kumimoji="0" lang="en-US" altLang="zh-CN" sz="1500" b="1" i="0" u="none" strike="noStrike" kern="1200" cap="none" spc="0" normalizeH="0" baseline="0" noProof="0">
                            <a:ln>
                              <a:noFill/>
                            </a:ln>
                            <a:solidFill>
                              <a:srgbClr val="ED7D31">
                                <a:lumMod val="75000"/>
                              </a:srgbClr>
                            </a:solidFill>
                            <a:effectLst/>
                            <a:uLnTx/>
                            <a:uFillTx/>
                            <a:latin typeface="Cambria Math" panose="02040503050406030204" pitchFamily="18" charset="0"/>
                            <a:ea typeface="Cambria Math" charset="0"/>
                            <a:cs typeface="Cambria Math" charset="0"/>
                          </a:rPr>
                          <m:t>=</m:t>
                        </m:r>
                        <m:r>
                          <a:rPr kumimoji="0" lang="en-US" altLang="zh-CN" sz="1500" b="1" i="0" u="none" strike="noStrike" kern="1200" cap="none" spc="0" normalizeH="0" baseline="0" noProof="0">
                            <a:ln>
                              <a:noFill/>
                            </a:ln>
                            <a:solidFill>
                              <a:srgbClr val="ED7D31">
                                <a:lumMod val="75000"/>
                              </a:srgbClr>
                            </a:solidFill>
                            <a:effectLst/>
                            <a:uLnTx/>
                            <a:uFillTx/>
                            <a:latin typeface="Cambria Math" charset="0"/>
                            <a:ea typeface="Cambria Math" charset="0"/>
                            <a:cs typeface="Cambria Math" charset="0"/>
                          </a:rPr>
                          <m:t>∆</m:t>
                        </m:r>
                        <m:r>
                          <a:rPr kumimoji="0" lang="en-US" altLang="zh-CN" sz="1500" b="1" i="0" u="none" strike="noStrike" kern="1200" cap="none" spc="0" normalizeH="0" baseline="0" noProof="0">
                            <a:ln>
                              <a:noFill/>
                            </a:ln>
                            <a:solidFill>
                              <a:srgbClr val="ED7D31">
                                <a:lumMod val="75000"/>
                              </a:srgbClr>
                            </a:solidFill>
                            <a:effectLst/>
                            <a:uLnTx/>
                            <a:uFillTx/>
                            <a:latin typeface="Cambria Math" charset="0"/>
                            <a:ea typeface="Cambria Math" charset="0"/>
                            <a:cs typeface="Cambria Math" charset="0"/>
                          </a:rPr>
                          <m:t>𝐆</m:t>
                        </m:r>
                        <m:d>
                          <m:dPr>
                            <m:ctrlPr>
                              <a:rPr kumimoji="0" lang="en-US" altLang="zh-CN" sz="1500" b="1" i="1" u="none" strike="noStrike" kern="1200" cap="none" spc="0" normalizeH="0" baseline="0" noProof="0">
                                <a:ln>
                                  <a:noFill/>
                                </a:ln>
                                <a:solidFill>
                                  <a:srgbClr val="ED7D31">
                                    <a:lumMod val="75000"/>
                                  </a:srgbClr>
                                </a:solidFill>
                                <a:effectLst/>
                                <a:uLnTx/>
                                <a:uFillTx/>
                                <a:latin typeface="Cambria Math" panose="02040503050406030204" pitchFamily="18" charset="0"/>
                                <a:ea typeface="Cambria Math" charset="0"/>
                                <a:cs typeface="Cambria Math" charset="0"/>
                              </a:rPr>
                            </m:ctrlPr>
                          </m:dPr>
                          <m:e>
                            <m:r>
                              <a:rPr kumimoji="0" lang="en-US" altLang="zh-CN" sz="1500" b="1" i="0" u="none" strike="noStrike" kern="1200" cap="none" spc="0" normalizeH="0" baseline="0" noProof="0">
                                <a:ln>
                                  <a:noFill/>
                                </a:ln>
                                <a:solidFill>
                                  <a:srgbClr val="ED7D31">
                                    <a:lumMod val="75000"/>
                                  </a:srgbClr>
                                </a:solidFill>
                                <a:effectLst/>
                                <a:uLnTx/>
                                <a:uFillTx/>
                                <a:latin typeface="Cambria Math" charset="0"/>
                                <a:ea typeface="Cambria Math" charset="0"/>
                                <a:cs typeface="Cambria Math" charset="0"/>
                              </a:rPr>
                              <m:t>𝐒𝐍</m:t>
                            </m:r>
                            <m:r>
                              <a:rPr kumimoji="0" lang="en-US" altLang="zh-CN" sz="1500" b="1" i="0" u="none" strike="noStrike" kern="1200" cap="none" spc="0" normalizeH="0" baseline="0" noProof="0">
                                <a:ln>
                                  <a:noFill/>
                                </a:ln>
                                <a:solidFill>
                                  <a:srgbClr val="ED7D31">
                                    <a:lumMod val="75000"/>
                                  </a:srgbClr>
                                </a:solidFill>
                                <a:effectLst/>
                                <a:uLnTx/>
                                <a:uFillTx/>
                                <a:latin typeface="Cambria Math" panose="02040503050406030204" pitchFamily="18" charset="0"/>
                                <a:ea typeface="Cambria Math" charset="0"/>
                                <a:cs typeface="Cambria Math" charset="0"/>
                              </a:rPr>
                              <m:t>𝐕</m:t>
                            </m:r>
                          </m:e>
                        </m:d>
                      </m:oMath>
                    </a14:m>
                    <a:r>
                      <a:rPr kumimoji="0" lang="en-US" altLang="zh-CN" sz="1500" b="1" i="0" u="none" strike="noStrike" kern="1200" cap="none" spc="0" normalizeH="0" baseline="0" noProof="0" dirty="0">
                        <a:ln>
                          <a:noFill/>
                        </a:ln>
                        <a:solidFill>
                          <a:srgbClr val="ED7D31">
                            <a:lumMod val="75000"/>
                          </a:srgbClr>
                        </a:solidFill>
                        <a:effectLst/>
                        <a:uLnTx/>
                        <a:uFillTx/>
                        <a:latin typeface="Cambria Math" charset="0"/>
                        <a:ea typeface="Cambria Math" charset="0"/>
                        <a:cs typeface="Cambria Math" charset="0"/>
                      </a:rPr>
                      <a:t>-</a:t>
                    </a:r>
                    <a14:m>
                      <m:oMath xmlns:m="http://schemas.openxmlformats.org/officeDocument/2006/math">
                        <m:r>
                          <a:rPr kumimoji="0" lang="en-US" altLang="zh-CN" sz="1500" b="1" i="0" u="none" strike="noStrike" kern="1200" cap="none" spc="0" normalizeH="0" baseline="0" noProof="0" dirty="0">
                            <a:ln>
                              <a:noFill/>
                            </a:ln>
                            <a:solidFill>
                              <a:srgbClr val="ED7D31">
                                <a:lumMod val="75000"/>
                              </a:srgbClr>
                            </a:solidFill>
                            <a:effectLst/>
                            <a:uLnTx/>
                            <a:uFillTx/>
                            <a:latin typeface="Cambria Math" charset="0"/>
                            <a:ea typeface="Cambria Math" charset="0"/>
                            <a:cs typeface="Cambria Math" charset="0"/>
                          </a:rPr>
                          <m:t>∆</m:t>
                        </m:r>
                        <m:r>
                          <a:rPr kumimoji="0" lang="en-US" altLang="zh-CN" sz="1500" b="1" i="0" u="none" strike="noStrike" kern="1200" cap="none" spc="0" normalizeH="0" baseline="0" noProof="0" dirty="0">
                            <a:ln>
                              <a:noFill/>
                            </a:ln>
                            <a:solidFill>
                              <a:srgbClr val="ED7D31">
                                <a:lumMod val="75000"/>
                              </a:srgbClr>
                            </a:solidFill>
                            <a:effectLst/>
                            <a:uLnTx/>
                            <a:uFillTx/>
                            <a:latin typeface="Cambria Math" charset="0"/>
                            <a:ea typeface="Cambria Math" charset="0"/>
                            <a:cs typeface="Cambria Math" charset="0"/>
                          </a:rPr>
                          <m:t>𝐆</m:t>
                        </m:r>
                        <m:r>
                          <a:rPr kumimoji="0" lang="en-US" altLang="zh-CN" sz="1500" b="1" i="0" u="none" strike="noStrike" kern="1200" cap="none" spc="0" normalizeH="0" baseline="0" noProof="0" dirty="0">
                            <a:ln>
                              <a:noFill/>
                            </a:ln>
                            <a:solidFill>
                              <a:srgbClr val="ED7D31">
                                <a:lumMod val="75000"/>
                              </a:srgbClr>
                            </a:solidFill>
                            <a:effectLst/>
                            <a:uLnTx/>
                            <a:uFillTx/>
                            <a:latin typeface="Cambria Math" charset="0"/>
                            <a:ea typeface="Cambria Math" charset="0"/>
                            <a:cs typeface="Cambria Math" charset="0"/>
                          </a:rPr>
                          <m:t>(</m:t>
                        </m:r>
                        <m:r>
                          <a:rPr kumimoji="0" lang="en-US" altLang="zh-CN" sz="1500" b="1" i="0" u="none" strike="noStrike" kern="1200" cap="none" spc="0" normalizeH="0" baseline="0" noProof="0" dirty="0">
                            <a:ln>
                              <a:noFill/>
                            </a:ln>
                            <a:solidFill>
                              <a:srgbClr val="ED7D31">
                                <a:lumMod val="75000"/>
                              </a:srgbClr>
                            </a:solidFill>
                            <a:effectLst/>
                            <a:uLnTx/>
                            <a:uFillTx/>
                            <a:latin typeface="Cambria Math" charset="0"/>
                            <a:ea typeface="Cambria Math" charset="0"/>
                            <a:cs typeface="Cambria Math" charset="0"/>
                          </a:rPr>
                          <m:t>𝐖𝐓</m:t>
                        </m:r>
                        <m:r>
                          <a:rPr kumimoji="0" lang="en-US" altLang="zh-CN" sz="1500" b="1" i="0" u="none" strike="noStrike" kern="1200" cap="none" spc="0" normalizeH="0" baseline="0" noProof="0" dirty="0">
                            <a:ln>
                              <a:noFill/>
                            </a:ln>
                            <a:solidFill>
                              <a:srgbClr val="ED7D31">
                                <a:lumMod val="75000"/>
                              </a:srgbClr>
                            </a:solidFill>
                            <a:effectLst/>
                            <a:uLnTx/>
                            <a:uFillTx/>
                            <a:latin typeface="Cambria Math" charset="0"/>
                            <a:ea typeface="Cambria Math" charset="0"/>
                            <a:cs typeface="Cambria Math" charset="0"/>
                          </a:rPr>
                          <m:t>)</m:t>
                        </m:r>
                      </m:oMath>
                    </a14:m>
                    <a:endParaRPr kumimoji="0" lang="en-US" altLang="zh-CN" sz="1500" b="1" i="0" u="none" strike="noStrike" kern="1200" cap="none" spc="0" normalizeH="0" baseline="0" noProof="0" dirty="0">
                      <a:ln>
                        <a:noFill/>
                      </a:ln>
                      <a:solidFill>
                        <a:srgbClr val="ED7D31">
                          <a:lumMod val="75000"/>
                        </a:srgbClr>
                      </a:solidFill>
                      <a:effectLst/>
                      <a:uLnTx/>
                      <a:uFillTx/>
                      <a:latin typeface="Cambria Math" charset="0"/>
                      <a:ea typeface="Cambria Math" charset="0"/>
                      <a:cs typeface="Cambria Math" charset="0"/>
                    </a:endParaRPr>
                  </a:p>
                </p:txBody>
              </p:sp>
            </mc:Choice>
            <mc:Fallback xmlns="">
              <p:sp>
                <p:nvSpPr>
                  <p:cNvPr id="9" name="圆角矩形 8"/>
                  <p:cNvSpPr>
                    <a:spLocks noRot="1" noChangeAspect="1" noMove="1" noResize="1" noEditPoints="1" noAdjustHandles="1" noChangeArrowheads="1" noChangeShapeType="1" noTextEdit="1"/>
                  </p:cNvSpPr>
                  <p:nvPr/>
                </p:nvSpPr>
                <p:spPr>
                  <a:xfrm>
                    <a:off x="1156695" y="4807419"/>
                    <a:ext cx="4281824" cy="657838"/>
                  </a:xfrm>
                  <a:prstGeom prst="roundRect">
                    <a:avLst/>
                  </a:prstGeom>
                  <a:blipFill>
                    <a:blip r:embed="rId2"/>
                    <a:stretch>
                      <a:fillRect/>
                    </a:stretch>
                  </a:blipFill>
                  <a:ln w="47625">
                    <a:solidFill>
                      <a:schemeClr val="accent2"/>
                    </a:solidFill>
                    <a:prstDash val="sysDash"/>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49A01BE8-C71A-3A4C-BE37-40B2DE7D43B9}"/>
                      </a:ext>
                    </a:extLst>
                  </p:cNvPr>
                  <p:cNvSpPr txBox="1"/>
                  <p:nvPr/>
                </p:nvSpPr>
                <p:spPr>
                  <a:xfrm>
                    <a:off x="1085535" y="5563566"/>
                    <a:ext cx="3338521" cy="630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825" b="0" i="0" u="none" strike="noStrike" kern="1200" cap="none" spc="0" normalizeH="0" baseline="0" noProof="0" dirty="0">
                            <a:ln>
                              <a:noFill/>
                            </a:ln>
                            <a:solidFill>
                              <a:prstClr val="black">
                                <a:lumMod val="75000"/>
                                <a:lumOff val="25000"/>
                              </a:prstClr>
                            </a:solidFill>
                            <a:effectLst/>
                            <a:uLnTx/>
                            <a:uFillTx/>
                            <a:latin typeface="Cambria Math" charset="0"/>
                            <a:ea typeface="Cambria Math" charset="0"/>
                            <a:cs typeface="Cambria Math" charset="0"/>
                          </a:rPr>
                          <m:t>∆</m:t>
                        </m:r>
                        <m:r>
                          <m:rPr>
                            <m:sty m:val="p"/>
                          </m:rPr>
                          <a:rPr kumimoji="0" lang="en-US" altLang="zh-CN" sz="825" b="0" i="0" u="none" strike="noStrike" kern="1200" cap="none" spc="0" normalizeH="0" baseline="0" noProof="0" dirty="0">
                            <a:ln>
                              <a:noFill/>
                            </a:ln>
                            <a:solidFill>
                              <a:prstClr val="black">
                                <a:lumMod val="75000"/>
                                <a:lumOff val="25000"/>
                              </a:prstClr>
                            </a:solidFill>
                            <a:effectLst/>
                            <a:uLnTx/>
                            <a:uFillTx/>
                            <a:latin typeface="Cambria Math" charset="0"/>
                            <a:ea typeface="Cambria Math" charset="0"/>
                            <a:cs typeface="Cambria Math" charset="0"/>
                          </a:rPr>
                          <m:t>G</m:t>
                        </m:r>
                        <m:r>
                          <a:rPr kumimoji="0" lang="en-US" altLang="zh-CN" sz="825" b="0" i="0" u="none" strike="noStrike" kern="1200" cap="none" spc="0" normalizeH="0" baseline="0" noProof="0" dirty="0">
                            <a:ln>
                              <a:noFill/>
                            </a:ln>
                            <a:solidFill>
                              <a:prstClr val="black">
                                <a:lumMod val="75000"/>
                                <a:lumOff val="25000"/>
                              </a:prstClr>
                            </a:solidFill>
                            <a:effectLst/>
                            <a:uLnTx/>
                            <a:uFillTx/>
                            <a:latin typeface="Cambria Math" charset="0"/>
                            <a:ea typeface="Cambria Math" charset="0"/>
                            <a:cs typeface="Cambria Math" charset="0"/>
                          </a:rPr>
                          <m:t>(</m:t>
                        </m:r>
                        <m:r>
                          <m:rPr>
                            <m:sty m:val="p"/>
                          </m:rPr>
                          <a:rPr kumimoji="0" lang="en-US" altLang="zh-CN" sz="825" b="0" i="0" u="none" strike="noStrike" kern="1200" cap="none" spc="0" normalizeH="0" baseline="0" noProof="0" dirty="0">
                            <a:ln>
                              <a:noFill/>
                            </a:ln>
                            <a:solidFill>
                              <a:prstClr val="black">
                                <a:lumMod val="75000"/>
                                <a:lumOff val="25000"/>
                              </a:prstClr>
                            </a:solidFill>
                            <a:effectLst/>
                            <a:uLnTx/>
                            <a:uFillTx/>
                            <a:latin typeface="Cambria Math" charset="0"/>
                            <a:ea typeface="Cambria Math" charset="0"/>
                            <a:cs typeface="Cambria Math" charset="0"/>
                          </a:rPr>
                          <m:t>WT</m:t>
                        </m:r>
                        <m:r>
                          <a:rPr kumimoji="0" lang="en-US" altLang="zh-CN" sz="825" b="0" i="0" u="none" strike="noStrike" kern="1200" cap="none" spc="0" normalizeH="0" baseline="0" noProof="0" dirty="0">
                            <a:ln>
                              <a:noFill/>
                            </a:ln>
                            <a:solidFill>
                              <a:prstClr val="black">
                                <a:lumMod val="75000"/>
                                <a:lumOff val="25000"/>
                              </a:prstClr>
                            </a:solidFill>
                            <a:effectLst/>
                            <a:uLnTx/>
                            <a:uFillTx/>
                            <a:latin typeface="Cambria Math" charset="0"/>
                            <a:ea typeface="Cambria Math" charset="0"/>
                            <a:cs typeface="Cambria Math" charset="0"/>
                          </a:rPr>
                          <m:t>)</m:t>
                        </m:r>
                      </m:oMath>
                    </a14:m>
                    <a:r>
                      <a:rPr kumimoji="0" lang="en-US" altLang="zh-CN" sz="825"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Math" charset="0"/>
                        <a:cs typeface="Calibri" panose="020F0502020204030204" pitchFamily="34" charset="0"/>
                      </a:rPr>
                      <a:t>: BA of WT protein-drug complex</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m:t>
                        </m:r>
                        <m:r>
                          <m:rPr>
                            <m:sty m:val="p"/>
                          </m:rP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G</m:t>
                        </m:r>
                        <m:d>
                          <m:dPr>
                            <m:ctrlPr>
                              <a:rPr kumimoji="0" lang="en-US" altLang="zh-CN" sz="825"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charset="0"/>
                                <a:cs typeface="Cambria Math" charset="0"/>
                              </a:rPr>
                            </m:ctrlPr>
                          </m:dPr>
                          <m:e>
                            <m:r>
                              <m:rPr>
                                <m:sty m:val="p"/>
                              </m:rP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SN</m:t>
                            </m:r>
                            <m:r>
                              <m:rPr>
                                <m:sty m:val="p"/>
                              </m:rPr>
                              <a:rPr kumimoji="0" lang="en-US" altLang="zh-CN" sz="825" b="0" i="0"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charset="0"/>
                                <a:cs typeface="Cambria Math" charset="0"/>
                              </a:rPr>
                              <m:t>V</m:t>
                            </m:r>
                          </m:e>
                        </m:d>
                        <m: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m:t>
                        </m:r>
                      </m:oMath>
                    </a14:m>
                    <a:r>
                      <a:rPr kumimoji="0" lang="en-US" altLang="zh-CN" sz="825"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Math" charset="0"/>
                        <a:cs typeface="Calibri" panose="020F0502020204030204" pitchFamily="34" charset="0"/>
                      </a:rPr>
                      <a:t> BA of point mutated  protein-drug complex</a:t>
                    </a:r>
                  </a:p>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m:t>
                        </m:r>
                        <m:r>
                          <m:rPr>
                            <m:sty m:val="p"/>
                          </m:rP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G</m:t>
                        </m:r>
                        <m:d>
                          <m:dPr>
                            <m:ctrlPr>
                              <a:rPr kumimoji="0" lang="en-US" altLang="zh-CN" sz="825" b="0" i="1" u="none" strike="noStrike" kern="1200" cap="none" spc="0" normalizeH="0" baseline="0" noProof="0">
                                <a:ln>
                                  <a:noFill/>
                                </a:ln>
                                <a:solidFill>
                                  <a:prstClr val="black">
                                    <a:lumMod val="75000"/>
                                    <a:lumOff val="25000"/>
                                  </a:prstClr>
                                </a:solidFill>
                                <a:effectLst/>
                                <a:uLnTx/>
                                <a:uFillTx/>
                                <a:latin typeface="Cambria Math" panose="02040503050406030204" pitchFamily="18" charset="0"/>
                                <a:ea typeface="Cambria Math" charset="0"/>
                                <a:cs typeface="Cambria Math" charset="0"/>
                              </a:rPr>
                            </m:ctrlPr>
                          </m:dPr>
                          <m:e>
                            <m:r>
                              <m:rPr>
                                <m:sty m:val="p"/>
                              </m:rP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SNP</m:t>
                            </m:r>
                          </m:e>
                        </m:d>
                        <m:r>
                          <a:rPr kumimoji="0" lang="en-US" altLang="zh-CN" sz="825" b="0" i="0" u="none" strike="noStrike" kern="1200" cap="none" spc="0" normalizeH="0" baseline="0" noProof="0">
                            <a:ln>
                              <a:noFill/>
                            </a:ln>
                            <a:solidFill>
                              <a:prstClr val="black">
                                <a:lumMod val="75000"/>
                                <a:lumOff val="25000"/>
                              </a:prstClr>
                            </a:solidFill>
                            <a:effectLst/>
                            <a:uLnTx/>
                            <a:uFillTx/>
                            <a:latin typeface="Cambria Math" charset="0"/>
                            <a:ea typeface="Cambria Math" charset="0"/>
                            <a:cs typeface="Cambria Math" charset="0"/>
                          </a:rPr>
                          <m:t>:</m:t>
                        </m:r>
                      </m:oMath>
                    </a14:m>
                    <a:r>
                      <a:rPr kumimoji="0" lang="en-US" altLang="zh-CN" sz="825"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mbria Math" charset="0"/>
                        <a:cs typeface="Calibri" panose="020F0502020204030204" pitchFamily="34" charset="0"/>
                      </a:rPr>
                      <a:t> BA change</a:t>
                    </a:r>
                  </a:p>
                </p:txBody>
              </p:sp>
            </mc:Choice>
            <mc:Fallback xmlns="">
              <p:sp>
                <p:nvSpPr>
                  <p:cNvPr id="23" name="文本框 22">
                    <a:extLst>
                      <a:ext uri="{FF2B5EF4-FFF2-40B4-BE49-F238E27FC236}">
                        <a16:creationId xmlns:a16="http://schemas.microsoft.com/office/drawing/2014/main" id="{49A01BE8-C71A-3A4C-BE37-40B2DE7D43B9}"/>
                      </a:ext>
                    </a:extLst>
                  </p:cNvPr>
                  <p:cNvSpPr txBox="1">
                    <a:spLocks noRot="1" noChangeAspect="1" noMove="1" noResize="1" noEditPoints="1" noAdjustHandles="1" noChangeArrowheads="1" noChangeShapeType="1" noTextEdit="1"/>
                  </p:cNvSpPr>
                  <p:nvPr/>
                </p:nvSpPr>
                <p:spPr>
                  <a:xfrm>
                    <a:off x="1085535" y="5563565"/>
                    <a:ext cx="3259290" cy="600164"/>
                  </a:xfrm>
                  <a:prstGeom prst="rect">
                    <a:avLst/>
                  </a:prstGeom>
                  <a:blipFill>
                    <a:blip r:embed="rId3"/>
                    <a:stretch>
                      <a:fillRect b="-6250"/>
                    </a:stretch>
                  </a:blipFill>
                </p:spPr>
                <p:txBody>
                  <a:bodyPr/>
                  <a:lstStyle/>
                  <a:p>
                    <a:r>
                      <a:rPr lang="zh-CN" altLang="en-US">
                        <a:noFill/>
                      </a:rPr>
                      <a:t> </a:t>
                    </a:r>
                  </a:p>
                </p:txBody>
              </p:sp>
            </mc:Fallback>
          </mc:AlternateContent>
        </p:grpSp>
        <p:cxnSp>
          <p:nvCxnSpPr>
            <p:cNvPr id="26" name="Straight Connector 18">
              <a:extLst>
                <a:ext uri="{FF2B5EF4-FFF2-40B4-BE49-F238E27FC236}">
                  <a16:creationId xmlns:a16="http://schemas.microsoft.com/office/drawing/2014/main" id="{5ED33215-C694-0D42-84F0-0612BA735A06}"/>
                </a:ext>
              </a:extLst>
            </p:cNvPr>
            <p:cNvCxnSpPr>
              <a:cxnSpLocks/>
            </p:cNvCxnSpPr>
            <p:nvPr/>
          </p:nvCxnSpPr>
          <p:spPr>
            <a:xfrm flipV="1">
              <a:off x="799729" y="1086977"/>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FCACDD33-09D4-9A44-BA59-9DBDD49C0F28}"/>
                </a:ext>
              </a:extLst>
            </p:cNvPr>
            <p:cNvSpPr/>
            <p:nvPr/>
          </p:nvSpPr>
          <p:spPr>
            <a:xfrm rot="16200000">
              <a:off x="92721" y="1436153"/>
              <a:ext cx="1024541"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rPr>
                <a:t>Dataset </a:t>
              </a:r>
              <a:endParaRPr kumimoji="1" lang="zh-CN" altLang="en-US"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cxnSp>
          <p:nvCxnSpPr>
            <p:cNvPr id="33" name="Straight Connector 18">
              <a:extLst>
                <a:ext uri="{FF2B5EF4-FFF2-40B4-BE49-F238E27FC236}">
                  <a16:creationId xmlns:a16="http://schemas.microsoft.com/office/drawing/2014/main" id="{EAC8DB50-3E3F-8943-B690-B25B552D68B1}"/>
                </a:ext>
              </a:extLst>
            </p:cNvPr>
            <p:cNvCxnSpPr>
              <a:cxnSpLocks/>
            </p:cNvCxnSpPr>
            <p:nvPr/>
          </p:nvCxnSpPr>
          <p:spPr>
            <a:xfrm flipV="1">
              <a:off x="799728" y="2477951"/>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nvGrpSpPr>
            <p:cNvPr id="42" name="组合 41">
              <a:extLst>
                <a:ext uri="{FF2B5EF4-FFF2-40B4-BE49-F238E27FC236}">
                  <a16:creationId xmlns:a16="http://schemas.microsoft.com/office/drawing/2014/main" id="{BF857EAD-FDBC-714C-B327-4AE2EA4DF842}"/>
                </a:ext>
              </a:extLst>
            </p:cNvPr>
            <p:cNvGrpSpPr/>
            <p:nvPr/>
          </p:nvGrpSpPr>
          <p:grpSpPr>
            <a:xfrm>
              <a:off x="429779" y="3512607"/>
              <a:ext cx="5008738" cy="2096254"/>
              <a:chOff x="429780" y="3615014"/>
              <a:chExt cx="5008738" cy="2096254"/>
            </a:xfrm>
          </p:grpSpPr>
          <p:grpSp>
            <p:nvGrpSpPr>
              <p:cNvPr id="15" name="组合 14">
                <a:extLst>
                  <a:ext uri="{FF2B5EF4-FFF2-40B4-BE49-F238E27FC236}">
                    <a16:creationId xmlns:a16="http://schemas.microsoft.com/office/drawing/2014/main" id="{416396BB-26DA-544A-9BDC-76F290BA9452}"/>
                  </a:ext>
                </a:extLst>
              </p:cNvPr>
              <p:cNvGrpSpPr/>
              <p:nvPr/>
            </p:nvGrpSpPr>
            <p:grpSpPr>
              <a:xfrm>
                <a:off x="1156694" y="4125568"/>
                <a:ext cx="4281824" cy="993066"/>
                <a:chOff x="1277802" y="2801311"/>
                <a:chExt cx="4281824" cy="993066"/>
              </a:xfrm>
            </p:grpSpPr>
            <p:sp>
              <p:nvSpPr>
                <p:cNvPr id="20" name="圆角矩形 19">
                  <a:extLst>
                    <a:ext uri="{FF2B5EF4-FFF2-40B4-BE49-F238E27FC236}">
                      <a16:creationId xmlns:a16="http://schemas.microsoft.com/office/drawing/2014/main" id="{C8EA3361-B7D3-B04D-A3CF-5DABE010C180}"/>
                    </a:ext>
                  </a:extLst>
                </p:cNvPr>
                <p:cNvSpPr/>
                <p:nvPr/>
              </p:nvSpPr>
              <p:spPr>
                <a:xfrm>
                  <a:off x="4204325" y="3012989"/>
                  <a:ext cx="1355301" cy="569711"/>
                </a:xfrm>
                <a:prstGeom prst="roundRect">
                  <a:avLst/>
                </a:prstGeom>
                <a:solidFill>
                  <a:schemeClr val="accent6">
                    <a:lumMod val="60000"/>
                    <a:lumOff val="40000"/>
                    <a:alpha val="70000"/>
                  </a:schemeClr>
                </a:solidFill>
                <a:ln w="47625">
                  <a:solidFill>
                    <a:srgbClr val="92D050"/>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err="1">
                      <a:ln>
                        <a:noFill/>
                      </a:ln>
                      <a:solidFill>
                        <a:srgbClr val="002060"/>
                      </a:solidFill>
                      <a:effectLst/>
                      <a:uLnTx/>
                      <a:uFillTx/>
                      <a:latin typeface="Calibri" panose="020F0502020204030204"/>
                      <a:ea typeface="DengXian" panose="02010600030101010101" pitchFamily="2" charset="-122"/>
                      <a:cs typeface="+mn-cs"/>
                    </a:rPr>
                    <a:t>AutoDock</a:t>
                  </a:r>
                  <a:r>
                    <a:rPr kumimoji="1" lang="en-US" altLang="zh-CN"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 4</a:t>
                  </a:r>
                  <a:endParaRPr kumimoji="1" lang="zh-CN" altLang="en-US"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21" name="圆角矩形 20">
                  <a:extLst>
                    <a:ext uri="{FF2B5EF4-FFF2-40B4-BE49-F238E27FC236}">
                      <a16:creationId xmlns:a16="http://schemas.microsoft.com/office/drawing/2014/main" id="{4A13FF76-3C77-E24D-9DAB-0CF6709C61FB}"/>
                    </a:ext>
                  </a:extLst>
                </p:cNvPr>
                <p:cNvSpPr/>
                <p:nvPr/>
              </p:nvSpPr>
              <p:spPr>
                <a:xfrm>
                  <a:off x="1277802" y="3012989"/>
                  <a:ext cx="1355300" cy="569710"/>
                </a:xfrm>
                <a:prstGeom prst="roundRect">
                  <a:avLst/>
                </a:prstGeom>
                <a:solidFill>
                  <a:schemeClr val="accent4">
                    <a:lumMod val="60000"/>
                    <a:lumOff val="40000"/>
                    <a:alpha val="70000"/>
                  </a:schemeClr>
                </a:solidFill>
                <a:ln w="47625">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err="1">
                      <a:ln>
                        <a:noFill/>
                      </a:ln>
                      <a:solidFill>
                        <a:srgbClr val="002060"/>
                      </a:solidFill>
                      <a:effectLst/>
                      <a:uLnTx/>
                      <a:uFillTx/>
                      <a:latin typeface="Calibri" panose="020F0502020204030204"/>
                      <a:ea typeface="DengXian" panose="02010600030101010101" pitchFamily="2" charset="-122"/>
                      <a:cs typeface="+mn-cs"/>
                    </a:rPr>
                    <a:t>MDock</a:t>
                  </a:r>
                  <a:endParaRPr kumimoji="1" lang="zh-CN" altLang="en-US"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22" name="圆角矩形 21">
                  <a:extLst>
                    <a:ext uri="{FF2B5EF4-FFF2-40B4-BE49-F238E27FC236}">
                      <a16:creationId xmlns:a16="http://schemas.microsoft.com/office/drawing/2014/main" id="{B1C5AB37-F0CC-2F46-AF89-18FE30B20FB0}"/>
                    </a:ext>
                  </a:extLst>
                </p:cNvPr>
                <p:cNvSpPr/>
                <p:nvPr/>
              </p:nvSpPr>
              <p:spPr>
                <a:xfrm>
                  <a:off x="2741063" y="3012989"/>
                  <a:ext cx="1355301" cy="569712"/>
                </a:xfrm>
                <a:prstGeom prst="roundRect">
                  <a:avLst/>
                </a:prstGeom>
                <a:solidFill>
                  <a:schemeClr val="accent5">
                    <a:lumMod val="60000"/>
                    <a:lumOff val="40000"/>
                    <a:alpha val="72000"/>
                  </a:schemeClr>
                </a:solidFill>
                <a:ln w="47625">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err="1">
                      <a:ln>
                        <a:noFill/>
                      </a:ln>
                      <a:solidFill>
                        <a:srgbClr val="002060"/>
                      </a:solidFill>
                      <a:effectLst/>
                      <a:uLnTx/>
                      <a:uFillTx/>
                      <a:latin typeface="Calibri" panose="020F0502020204030204"/>
                      <a:ea typeface="DengXian" panose="02010600030101010101" pitchFamily="2" charset="-122"/>
                      <a:cs typeface="+mn-cs"/>
                    </a:rPr>
                    <a:t>AutoDock</a:t>
                  </a:r>
                  <a:r>
                    <a:rPr kumimoji="1" lang="en-US" altLang="zh-CN"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rPr>
                    <a:t> Vina</a:t>
                  </a:r>
                  <a:endParaRPr kumimoji="1" lang="zh-CN" altLang="en-US" sz="1350" b="1" i="0" u="none" strike="noStrike" kern="1200" cap="none" spc="0" normalizeH="0" baseline="0" noProof="0" dirty="0">
                    <a:ln>
                      <a:noFill/>
                    </a:ln>
                    <a:solidFill>
                      <a:srgbClr val="002060"/>
                    </a:solidFill>
                    <a:effectLst/>
                    <a:uLnTx/>
                    <a:uFillTx/>
                    <a:latin typeface="Calibri" panose="020F0502020204030204"/>
                    <a:ea typeface="DengXian" panose="02010600030101010101" pitchFamily="2" charset="-122"/>
                    <a:cs typeface="+mn-cs"/>
                  </a:endParaRPr>
                </a:p>
              </p:txBody>
            </p:sp>
            <p:sp>
              <p:nvSpPr>
                <p:cNvPr id="10" name="左中括号 9">
                  <a:extLst>
                    <a:ext uri="{FF2B5EF4-FFF2-40B4-BE49-F238E27FC236}">
                      <a16:creationId xmlns:a16="http://schemas.microsoft.com/office/drawing/2014/main" id="{EFE83BA5-95A3-3847-BE1E-F67B576E8898}"/>
                    </a:ext>
                  </a:extLst>
                </p:cNvPr>
                <p:cNvSpPr/>
                <p:nvPr/>
              </p:nvSpPr>
              <p:spPr>
                <a:xfrm rot="16200000">
                  <a:off x="2596055" y="3120835"/>
                  <a:ext cx="74094" cy="1272990"/>
                </a:xfrm>
                <a:prstGeom prst="leftBracket">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sp>
              <p:nvSpPr>
                <p:cNvPr id="24" name="左中括号 23">
                  <a:extLst>
                    <a:ext uri="{FF2B5EF4-FFF2-40B4-BE49-F238E27FC236}">
                      <a16:creationId xmlns:a16="http://schemas.microsoft.com/office/drawing/2014/main" id="{81E0995C-0955-7243-A8F4-3626EFAF3D91}"/>
                    </a:ext>
                  </a:extLst>
                </p:cNvPr>
                <p:cNvSpPr/>
                <p:nvPr/>
              </p:nvSpPr>
              <p:spPr>
                <a:xfrm rot="5400000">
                  <a:off x="4167278" y="2201863"/>
                  <a:ext cx="74094" cy="1272990"/>
                </a:xfrm>
                <a:prstGeom prst="leftBracket">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grpSp>
          <p:sp>
            <p:nvSpPr>
              <p:cNvPr id="40" name="矩形 39">
                <a:extLst>
                  <a:ext uri="{FF2B5EF4-FFF2-40B4-BE49-F238E27FC236}">
                    <a16:creationId xmlns:a16="http://schemas.microsoft.com/office/drawing/2014/main" id="{F601BFF9-F2C5-CD47-8161-F1DBE660EBBF}"/>
                  </a:ext>
                </a:extLst>
              </p:cNvPr>
              <p:cNvSpPr/>
              <p:nvPr/>
            </p:nvSpPr>
            <p:spPr>
              <a:xfrm rot="16200000">
                <a:off x="-443135" y="4487929"/>
                <a:ext cx="2096254" cy="3504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rPr>
                  <a:t>Approach </a:t>
                </a:r>
                <a:endParaRPr kumimoji="1" lang="zh-CN" altLang="en-US" sz="135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cxnSp>
            <p:nvCxnSpPr>
              <p:cNvPr id="41" name="Straight Connector 18">
                <a:extLst>
                  <a:ext uri="{FF2B5EF4-FFF2-40B4-BE49-F238E27FC236}">
                    <a16:creationId xmlns:a16="http://schemas.microsoft.com/office/drawing/2014/main" id="{0C874534-F3FF-1447-BD84-F959BBA76B3E}"/>
                  </a:ext>
                </a:extLst>
              </p:cNvPr>
              <p:cNvCxnSpPr>
                <a:cxnSpLocks/>
              </p:cNvCxnSpPr>
              <p:nvPr/>
            </p:nvCxnSpPr>
            <p:spPr>
              <a:xfrm flipV="1">
                <a:off x="799729" y="4159925"/>
                <a:ext cx="0" cy="1024367"/>
              </a:xfrm>
              <a:prstGeom prst="line">
                <a:avLst/>
              </a:prstGeom>
              <a:ln w="22225">
                <a:solidFill>
                  <a:schemeClr val="tx2"/>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grpSp>
      </p:grpSp>
      <p:cxnSp>
        <p:nvCxnSpPr>
          <p:cNvPr id="45" name="直线连接符 44">
            <a:extLst>
              <a:ext uri="{FF2B5EF4-FFF2-40B4-BE49-F238E27FC236}">
                <a16:creationId xmlns:a16="http://schemas.microsoft.com/office/drawing/2014/main" id="{D1568100-2176-7F4F-98AE-83CE038F0152}"/>
              </a:ext>
            </a:extLst>
          </p:cNvPr>
          <p:cNvCxnSpPr>
            <a:cxnSpLocks/>
          </p:cNvCxnSpPr>
          <p:nvPr/>
        </p:nvCxnSpPr>
        <p:spPr>
          <a:xfrm>
            <a:off x="4369085" y="1725675"/>
            <a:ext cx="0" cy="3898838"/>
          </a:xfrm>
          <a:prstGeom prst="line">
            <a:avLst/>
          </a:prstGeom>
          <a:ln w="47625">
            <a:solidFill>
              <a:schemeClr val="bg2">
                <a:lumMod val="50000"/>
                <a:alpha val="50000"/>
              </a:schemeClr>
            </a:solidFill>
          </a:ln>
        </p:spPr>
        <p:style>
          <a:lnRef idx="3">
            <a:schemeClr val="accent3"/>
          </a:lnRef>
          <a:fillRef idx="0">
            <a:schemeClr val="accent3"/>
          </a:fillRef>
          <a:effectRef idx="2">
            <a:schemeClr val="accent3"/>
          </a:effectRef>
          <a:fontRef idx="minor">
            <a:schemeClr val="tx1"/>
          </a:fontRef>
        </p:style>
      </p:cxnSp>
      <p:pic>
        <p:nvPicPr>
          <p:cNvPr id="11" name="图片 10" descr="图片包含 文字, 地图&#10;&#10;描述已自动生成">
            <a:extLst>
              <a:ext uri="{FF2B5EF4-FFF2-40B4-BE49-F238E27FC236}">
                <a16:creationId xmlns:a16="http://schemas.microsoft.com/office/drawing/2014/main" id="{1F4D1C66-A93D-7642-ADE9-68B205E46635}"/>
              </a:ext>
            </a:extLst>
          </p:cNvPr>
          <p:cNvPicPr>
            <a:picLocks noChangeAspect="1"/>
          </p:cNvPicPr>
          <p:nvPr/>
        </p:nvPicPr>
        <p:blipFill>
          <a:blip r:embed="rId4"/>
          <a:stretch>
            <a:fillRect/>
          </a:stretch>
        </p:blipFill>
        <p:spPr>
          <a:xfrm>
            <a:off x="4538186" y="2658456"/>
            <a:ext cx="3713322" cy="2870297"/>
          </a:xfrm>
          <a:prstGeom prst="rect">
            <a:avLst/>
          </a:prstGeom>
        </p:spPr>
      </p:pic>
      <p:sp>
        <p:nvSpPr>
          <p:cNvPr id="87" name="文本框 86">
            <a:extLst>
              <a:ext uri="{FF2B5EF4-FFF2-40B4-BE49-F238E27FC236}">
                <a16:creationId xmlns:a16="http://schemas.microsoft.com/office/drawing/2014/main" id="{0696A0B1-A19E-234A-9F09-BC71C565FC1B}"/>
              </a:ext>
            </a:extLst>
          </p:cNvPr>
          <p:cNvSpPr txBox="1"/>
          <p:nvPr/>
        </p:nvSpPr>
        <p:spPr>
          <a:xfrm>
            <a:off x="4696960" y="1691110"/>
            <a:ext cx="4002836" cy="923330"/>
          </a:xfrm>
          <a:prstGeom prst="rect">
            <a:avLst/>
          </a:prstGeom>
          <a:noFill/>
        </p:spPr>
        <p:txBody>
          <a:bodyPr wrap="square" rtlCol="0">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b="1" i="0" u="none" strike="noStrike" kern="1200" cap="none" spc="0" normalizeH="0" baseline="0" noProof="0" dirty="0">
                <a:ln>
                  <a:noFill/>
                </a:ln>
                <a:solidFill>
                  <a:prstClr val="black">
                    <a:lumMod val="75000"/>
                    <a:lumOff val="25000"/>
                  </a:prstClr>
                </a:solidFill>
                <a:effectLst/>
                <a:uLnTx/>
                <a:uFillTx/>
                <a:latin typeface="Calibri" panose="020F0502020204030204"/>
                <a:ea typeface="DengXian" charset="-122"/>
                <a:cs typeface=""/>
              </a:rPr>
              <a:t>Pearson Product-Moment Correlation (PMCC) reveals good consistency of different docking calculations</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zh-CN" sz="1200" b="1" i="0" u="none" strike="noStrike" kern="1200" cap="none" spc="0" normalizeH="0" baseline="0" noProof="0" dirty="0">
                <a:ln>
                  <a:noFill/>
                </a:ln>
                <a:solidFill>
                  <a:srgbClr val="5B9BD5">
                    <a:lumMod val="75000"/>
                  </a:srgbClr>
                </a:solidFill>
                <a:effectLst/>
                <a:uLnTx/>
                <a:uFillTx/>
                <a:latin typeface="Calibri" panose="020F0502020204030204"/>
                <a:ea typeface="DengXian" charset="-122"/>
                <a:cs typeface=""/>
              </a:rPr>
              <a:t>PMCC (Vina &amp; AD4) = 0.89</a:t>
            </a:r>
          </a:p>
          <a:p>
            <a:pPr marL="214313" marR="0" lvl="0" indent="-21431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1" lang="en-US" altLang="zh-CN" sz="1200" b="1" i="0" u="none" strike="noStrike" kern="1200" cap="none" spc="0" normalizeH="0" baseline="0" noProof="0" dirty="0">
                <a:ln>
                  <a:noFill/>
                </a:ln>
                <a:solidFill>
                  <a:srgbClr val="5B9BD5">
                    <a:lumMod val="75000"/>
                  </a:srgbClr>
                </a:solidFill>
                <a:effectLst/>
                <a:uLnTx/>
                <a:uFillTx/>
                <a:latin typeface="Calibri" panose="020F0502020204030204"/>
                <a:ea typeface="DengXian" charset="-122"/>
                <a:cs typeface=""/>
              </a:rPr>
              <a:t>PMCC (Vina &amp; </a:t>
            </a:r>
            <a:r>
              <a:rPr kumimoji="1" lang="en-US" altLang="zh-CN" sz="1200" b="1" i="0" u="none" strike="noStrike" kern="1200" cap="none" spc="0" normalizeH="0" baseline="0" noProof="0" dirty="0" err="1">
                <a:ln>
                  <a:noFill/>
                </a:ln>
                <a:solidFill>
                  <a:srgbClr val="5B9BD5">
                    <a:lumMod val="75000"/>
                  </a:srgbClr>
                </a:solidFill>
                <a:effectLst/>
                <a:uLnTx/>
                <a:uFillTx/>
                <a:latin typeface="Calibri" panose="020F0502020204030204"/>
                <a:ea typeface="DengXian" charset="-122"/>
                <a:cs typeface=""/>
              </a:rPr>
              <a:t>MDock</a:t>
            </a:r>
            <a:r>
              <a:rPr kumimoji="1" lang="en-US" altLang="zh-CN" sz="1200" b="1" i="0" u="none" strike="noStrike" kern="1200" cap="none" spc="0" normalizeH="0" baseline="0" noProof="0" dirty="0">
                <a:ln>
                  <a:noFill/>
                </a:ln>
                <a:solidFill>
                  <a:srgbClr val="5B9BD5">
                    <a:lumMod val="75000"/>
                  </a:srgbClr>
                </a:solidFill>
                <a:effectLst/>
                <a:uLnTx/>
                <a:uFillTx/>
                <a:latin typeface="Calibri" panose="020F0502020204030204"/>
                <a:ea typeface="DengXian" charset="-122"/>
                <a:cs typeface=""/>
              </a:rPr>
              <a:t>) = 0.94</a:t>
            </a:r>
          </a:p>
        </p:txBody>
      </p:sp>
      <p:sp>
        <p:nvSpPr>
          <p:cNvPr id="28"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
        <p:nvSpPr>
          <p:cNvPr id="3" name="TextBox 2"/>
          <p:cNvSpPr txBox="1"/>
          <p:nvPr/>
        </p:nvSpPr>
        <p:spPr>
          <a:xfrm>
            <a:off x="7667704" y="5090578"/>
            <a:ext cx="583804" cy="276999"/>
          </a:xfrm>
          <a:prstGeom prst="rect">
            <a:avLst/>
          </a:prstGeom>
          <a:solidFill>
            <a:schemeClr val="bg1"/>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charset="0"/>
                <a:ea typeface="ＭＳ Ｐゴシック" charset="0"/>
              </a:rPr>
              <a:t>8000</a:t>
            </a:r>
          </a:p>
        </p:txBody>
      </p:sp>
      <p:sp>
        <p:nvSpPr>
          <p:cNvPr id="4" name="Rectangle 3"/>
          <p:cNvSpPr/>
          <p:nvPr/>
        </p:nvSpPr>
        <p:spPr>
          <a:xfrm>
            <a:off x="7036594" y="5097659"/>
            <a:ext cx="403622" cy="23515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p:cNvSpPr/>
          <p:nvPr/>
        </p:nvSpPr>
        <p:spPr>
          <a:xfrm>
            <a:off x="5840016" y="5097659"/>
            <a:ext cx="403622" cy="23515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1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39389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 name="Group 48">
            <a:extLst>
              <a:ext uri="{FF2B5EF4-FFF2-40B4-BE49-F238E27FC236}">
                <a16:creationId xmlns:a16="http://schemas.microsoft.com/office/drawing/2014/main" id="{848E98A0-E400-254B-AD5A-26574FE2C264}"/>
              </a:ext>
            </a:extLst>
          </p:cNvPr>
          <p:cNvGrpSpPr/>
          <p:nvPr/>
        </p:nvGrpSpPr>
        <p:grpSpPr>
          <a:xfrm>
            <a:off x="285899" y="3203337"/>
            <a:ext cx="2951843" cy="253916"/>
            <a:chOff x="299803" y="1015687"/>
            <a:chExt cx="3935790" cy="338555"/>
          </a:xfrm>
        </p:grpSpPr>
        <p:sp>
          <p:nvSpPr>
            <p:cNvPr id="75" name="Rectangle 3">
              <a:extLst>
                <a:ext uri="{FF2B5EF4-FFF2-40B4-BE49-F238E27FC236}">
                  <a16:creationId xmlns:a16="http://schemas.microsoft.com/office/drawing/2014/main" id="{1DA2BF6D-F982-F44F-A609-8B3CA989F0A2}"/>
                </a:ext>
              </a:extLst>
            </p:cNvPr>
            <p:cNvSpPr/>
            <p:nvPr/>
          </p:nvSpPr>
          <p:spPr>
            <a:xfrm>
              <a:off x="1518782"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ectangle 4">
              <a:extLst>
                <a:ext uri="{FF2B5EF4-FFF2-40B4-BE49-F238E27FC236}">
                  <a16:creationId xmlns:a16="http://schemas.microsoft.com/office/drawing/2014/main" id="{F67511D3-6CF1-E24B-BD0B-2104F6348755}"/>
                </a:ext>
              </a:extLst>
            </p:cNvPr>
            <p:cNvSpPr/>
            <p:nvPr/>
          </p:nvSpPr>
          <p:spPr>
            <a:xfrm>
              <a:off x="1790170"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5">
              <a:extLst>
                <a:ext uri="{FF2B5EF4-FFF2-40B4-BE49-F238E27FC236}">
                  <a16:creationId xmlns:a16="http://schemas.microsoft.com/office/drawing/2014/main" id="{F63AEA8C-17B5-2441-B3EE-9FF6B009819B}"/>
                </a:ext>
              </a:extLst>
            </p:cNvPr>
            <p:cNvSpPr/>
            <p:nvPr/>
          </p:nvSpPr>
          <p:spPr>
            <a:xfrm>
              <a:off x="2061558"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6">
              <a:extLst>
                <a:ext uri="{FF2B5EF4-FFF2-40B4-BE49-F238E27FC236}">
                  <a16:creationId xmlns:a16="http://schemas.microsoft.com/office/drawing/2014/main" id="{28DBCFC2-D88D-8E4C-AFB1-71552623C0E1}"/>
                </a:ext>
              </a:extLst>
            </p:cNvPr>
            <p:cNvSpPr/>
            <p:nvPr/>
          </p:nvSpPr>
          <p:spPr>
            <a:xfrm>
              <a:off x="2332946"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8" name="Rectangle 7">
              <a:extLst>
                <a:ext uri="{FF2B5EF4-FFF2-40B4-BE49-F238E27FC236}">
                  <a16:creationId xmlns:a16="http://schemas.microsoft.com/office/drawing/2014/main" id="{DD005B60-EEF9-174C-80F0-E55929C61382}"/>
                </a:ext>
              </a:extLst>
            </p:cNvPr>
            <p:cNvSpPr/>
            <p:nvPr/>
          </p:nvSpPr>
          <p:spPr>
            <a:xfrm>
              <a:off x="2604334"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ectangle 8">
              <a:extLst>
                <a:ext uri="{FF2B5EF4-FFF2-40B4-BE49-F238E27FC236}">
                  <a16:creationId xmlns:a16="http://schemas.microsoft.com/office/drawing/2014/main" id="{CB81B207-DAB4-8040-B13C-94BBA93317EA}"/>
                </a:ext>
              </a:extLst>
            </p:cNvPr>
            <p:cNvSpPr/>
            <p:nvPr/>
          </p:nvSpPr>
          <p:spPr>
            <a:xfrm>
              <a:off x="2875722"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0" name="Rectangle 9">
              <a:extLst>
                <a:ext uri="{FF2B5EF4-FFF2-40B4-BE49-F238E27FC236}">
                  <a16:creationId xmlns:a16="http://schemas.microsoft.com/office/drawing/2014/main" id="{1C4EFC8B-C915-0E49-8737-CDB218DBFC6D}"/>
                </a:ext>
              </a:extLst>
            </p:cNvPr>
            <p:cNvSpPr/>
            <p:nvPr/>
          </p:nvSpPr>
          <p:spPr>
            <a:xfrm>
              <a:off x="3147110"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10">
              <a:extLst>
                <a:ext uri="{FF2B5EF4-FFF2-40B4-BE49-F238E27FC236}">
                  <a16:creationId xmlns:a16="http://schemas.microsoft.com/office/drawing/2014/main" id="{A2FC42C7-4EB4-C442-AE07-CCE2C8D795D3}"/>
                </a:ext>
              </a:extLst>
            </p:cNvPr>
            <p:cNvSpPr/>
            <p:nvPr/>
          </p:nvSpPr>
          <p:spPr>
            <a:xfrm>
              <a:off x="3418498"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2" name="Rectangle 11">
              <a:extLst>
                <a:ext uri="{FF2B5EF4-FFF2-40B4-BE49-F238E27FC236}">
                  <a16:creationId xmlns:a16="http://schemas.microsoft.com/office/drawing/2014/main" id="{36055F5C-F835-BD4C-B7FF-7F0390C61D1F}"/>
                </a:ext>
              </a:extLst>
            </p:cNvPr>
            <p:cNvSpPr/>
            <p:nvPr/>
          </p:nvSpPr>
          <p:spPr>
            <a:xfrm>
              <a:off x="3689886" y="103415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Rectangle 12">
              <a:extLst>
                <a:ext uri="{FF2B5EF4-FFF2-40B4-BE49-F238E27FC236}">
                  <a16:creationId xmlns:a16="http://schemas.microsoft.com/office/drawing/2014/main" id="{39A877F3-D40A-E44F-8081-A4BC06CE9D3D}"/>
                </a:ext>
              </a:extLst>
            </p:cNvPr>
            <p:cNvSpPr/>
            <p:nvPr/>
          </p:nvSpPr>
          <p:spPr>
            <a:xfrm>
              <a:off x="3961273" y="1034154"/>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TextBox 14">
              <a:extLst>
                <a:ext uri="{FF2B5EF4-FFF2-40B4-BE49-F238E27FC236}">
                  <a16:creationId xmlns:a16="http://schemas.microsoft.com/office/drawing/2014/main" id="{39316A01-743D-F047-9B9D-282C7D439094}"/>
                </a:ext>
              </a:extLst>
            </p:cNvPr>
            <p:cNvSpPr txBox="1"/>
            <p:nvPr/>
          </p:nvSpPr>
          <p:spPr>
            <a:xfrm>
              <a:off x="299803" y="1015687"/>
              <a:ext cx="1149958" cy="338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1</a:t>
              </a:r>
              <a:r>
                <a:rPr kumimoji="0" lang="en-US" sz="1050" b="0" i="0" u="none" strike="noStrike" kern="1200" cap="none" spc="0" normalizeH="0" baseline="30000" noProof="0" dirty="0">
                  <a:ln>
                    <a:noFill/>
                  </a:ln>
                  <a:solidFill>
                    <a:prstClr val="black"/>
                  </a:solidFill>
                  <a:effectLst/>
                  <a:uLnTx/>
                  <a:uFillTx/>
                  <a:latin typeface="Arial" panose="020B0604020202020204" pitchFamily="34" charset="0"/>
                  <a:ea typeface=""/>
                  <a:cs typeface="Arial" panose="020B0604020202020204" pitchFamily="34" charset="0"/>
                </a:rPr>
                <a:t>st</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 iteration</a:t>
              </a:r>
            </a:p>
          </p:txBody>
        </p:sp>
      </p:grpSp>
      <p:grpSp>
        <p:nvGrpSpPr>
          <p:cNvPr id="102" name="Group 49">
            <a:extLst>
              <a:ext uri="{FF2B5EF4-FFF2-40B4-BE49-F238E27FC236}">
                <a16:creationId xmlns:a16="http://schemas.microsoft.com/office/drawing/2014/main" id="{FD03B51D-1BBE-CC43-93C7-8FFC3751DC42}"/>
              </a:ext>
            </a:extLst>
          </p:cNvPr>
          <p:cNvGrpSpPr/>
          <p:nvPr/>
        </p:nvGrpSpPr>
        <p:grpSpPr>
          <a:xfrm>
            <a:off x="285900" y="3613732"/>
            <a:ext cx="2959339" cy="253916"/>
            <a:chOff x="299803" y="1437907"/>
            <a:chExt cx="3945785" cy="338555"/>
          </a:xfrm>
        </p:grpSpPr>
        <p:sp>
          <p:nvSpPr>
            <p:cNvPr id="103" name="Rectangle 15">
              <a:extLst>
                <a:ext uri="{FF2B5EF4-FFF2-40B4-BE49-F238E27FC236}">
                  <a16:creationId xmlns:a16="http://schemas.microsoft.com/office/drawing/2014/main" id="{F70E6D05-BB9B-6546-B2EC-2C8FA820DAF1}"/>
                </a:ext>
              </a:extLst>
            </p:cNvPr>
            <p:cNvSpPr/>
            <p:nvPr/>
          </p:nvSpPr>
          <p:spPr>
            <a:xfrm>
              <a:off x="1528777"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16">
              <a:extLst>
                <a:ext uri="{FF2B5EF4-FFF2-40B4-BE49-F238E27FC236}">
                  <a16:creationId xmlns:a16="http://schemas.microsoft.com/office/drawing/2014/main" id="{E13D97BE-E4BD-9849-885F-D9E5F6AC3439}"/>
                </a:ext>
              </a:extLst>
            </p:cNvPr>
            <p:cNvSpPr/>
            <p:nvPr/>
          </p:nvSpPr>
          <p:spPr>
            <a:xfrm>
              <a:off x="1800165"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5" name="Rectangle 17">
              <a:extLst>
                <a:ext uri="{FF2B5EF4-FFF2-40B4-BE49-F238E27FC236}">
                  <a16:creationId xmlns:a16="http://schemas.microsoft.com/office/drawing/2014/main" id="{3051BC97-3F0E-B74D-853D-A6CA662D3B25}"/>
                </a:ext>
              </a:extLst>
            </p:cNvPr>
            <p:cNvSpPr/>
            <p:nvPr/>
          </p:nvSpPr>
          <p:spPr>
            <a:xfrm>
              <a:off x="2071553"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Rectangle 18">
              <a:extLst>
                <a:ext uri="{FF2B5EF4-FFF2-40B4-BE49-F238E27FC236}">
                  <a16:creationId xmlns:a16="http://schemas.microsoft.com/office/drawing/2014/main" id="{8477DFB0-05A5-634C-AA84-A4AD42D39350}"/>
                </a:ext>
              </a:extLst>
            </p:cNvPr>
            <p:cNvSpPr/>
            <p:nvPr/>
          </p:nvSpPr>
          <p:spPr>
            <a:xfrm>
              <a:off x="2342941"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19">
              <a:extLst>
                <a:ext uri="{FF2B5EF4-FFF2-40B4-BE49-F238E27FC236}">
                  <a16:creationId xmlns:a16="http://schemas.microsoft.com/office/drawing/2014/main" id="{2A862B5F-30DD-624C-A112-D3C37E2435E9}"/>
                </a:ext>
              </a:extLst>
            </p:cNvPr>
            <p:cNvSpPr/>
            <p:nvPr/>
          </p:nvSpPr>
          <p:spPr>
            <a:xfrm>
              <a:off x="2614329"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20">
              <a:extLst>
                <a:ext uri="{FF2B5EF4-FFF2-40B4-BE49-F238E27FC236}">
                  <a16:creationId xmlns:a16="http://schemas.microsoft.com/office/drawing/2014/main" id="{59B63BFD-6841-8C4C-9F7F-43B792624C1D}"/>
                </a:ext>
              </a:extLst>
            </p:cNvPr>
            <p:cNvSpPr/>
            <p:nvPr/>
          </p:nvSpPr>
          <p:spPr>
            <a:xfrm>
              <a:off x="2885717"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1" name="Rectangle 21">
              <a:extLst>
                <a:ext uri="{FF2B5EF4-FFF2-40B4-BE49-F238E27FC236}">
                  <a16:creationId xmlns:a16="http://schemas.microsoft.com/office/drawing/2014/main" id="{CD4B0C68-FD6E-F44F-B6E5-DA21034B0D68}"/>
                </a:ext>
              </a:extLst>
            </p:cNvPr>
            <p:cNvSpPr/>
            <p:nvPr/>
          </p:nvSpPr>
          <p:spPr>
            <a:xfrm>
              <a:off x="3157105"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22">
              <a:extLst>
                <a:ext uri="{FF2B5EF4-FFF2-40B4-BE49-F238E27FC236}">
                  <a16:creationId xmlns:a16="http://schemas.microsoft.com/office/drawing/2014/main" id="{851D2522-3FB2-9D43-8901-7F30A7181EAA}"/>
                </a:ext>
              </a:extLst>
            </p:cNvPr>
            <p:cNvSpPr/>
            <p:nvPr/>
          </p:nvSpPr>
          <p:spPr>
            <a:xfrm>
              <a:off x="3428493"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3" name="Rectangle 23">
              <a:extLst>
                <a:ext uri="{FF2B5EF4-FFF2-40B4-BE49-F238E27FC236}">
                  <a16:creationId xmlns:a16="http://schemas.microsoft.com/office/drawing/2014/main" id="{A8F8BF7A-D644-114A-A6A6-A0DBEC4E0717}"/>
                </a:ext>
              </a:extLst>
            </p:cNvPr>
            <p:cNvSpPr/>
            <p:nvPr/>
          </p:nvSpPr>
          <p:spPr>
            <a:xfrm>
              <a:off x="3699881" y="1456374"/>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Rectangle 24">
              <a:extLst>
                <a:ext uri="{FF2B5EF4-FFF2-40B4-BE49-F238E27FC236}">
                  <a16:creationId xmlns:a16="http://schemas.microsoft.com/office/drawing/2014/main" id="{98C0D4A4-6502-2143-B2A7-3B27AA906591}"/>
                </a:ext>
              </a:extLst>
            </p:cNvPr>
            <p:cNvSpPr/>
            <p:nvPr/>
          </p:nvSpPr>
          <p:spPr>
            <a:xfrm>
              <a:off x="3971268" y="1456374"/>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TextBox 25">
              <a:extLst>
                <a:ext uri="{FF2B5EF4-FFF2-40B4-BE49-F238E27FC236}">
                  <a16:creationId xmlns:a16="http://schemas.microsoft.com/office/drawing/2014/main" id="{A3514ACA-8756-504F-9216-AC8CDB2F7BE5}"/>
                </a:ext>
              </a:extLst>
            </p:cNvPr>
            <p:cNvSpPr txBox="1"/>
            <p:nvPr/>
          </p:nvSpPr>
          <p:spPr>
            <a:xfrm>
              <a:off x="299803" y="1437907"/>
              <a:ext cx="1159955" cy="338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2</a:t>
              </a:r>
              <a:r>
                <a:rPr kumimoji="0" lang="en-US" sz="1050" b="0" i="0" u="none" strike="noStrike" kern="1200" cap="none" spc="0" normalizeH="0" baseline="30000" noProof="0" dirty="0">
                  <a:ln>
                    <a:noFill/>
                  </a:ln>
                  <a:solidFill>
                    <a:prstClr val="black"/>
                  </a:solidFill>
                  <a:effectLst/>
                  <a:uLnTx/>
                  <a:uFillTx/>
                  <a:latin typeface="Arial" panose="020B0604020202020204" pitchFamily="34" charset="0"/>
                  <a:ea typeface=""/>
                  <a:cs typeface="Arial" panose="020B0604020202020204" pitchFamily="34" charset="0"/>
                </a:rPr>
                <a:t>nd</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 iteration</a:t>
              </a:r>
            </a:p>
          </p:txBody>
        </p:sp>
      </p:grpSp>
      <p:grpSp>
        <p:nvGrpSpPr>
          <p:cNvPr id="116" name="Group 50">
            <a:extLst>
              <a:ext uri="{FF2B5EF4-FFF2-40B4-BE49-F238E27FC236}">
                <a16:creationId xmlns:a16="http://schemas.microsoft.com/office/drawing/2014/main" id="{0E263233-C567-6341-8822-E07040CBDCAE}"/>
              </a:ext>
            </a:extLst>
          </p:cNvPr>
          <p:cNvGrpSpPr/>
          <p:nvPr/>
        </p:nvGrpSpPr>
        <p:grpSpPr>
          <a:xfrm>
            <a:off x="285900" y="4024128"/>
            <a:ext cx="2959339" cy="253916"/>
            <a:chOff x="299803" y="1865128"/>
            <a:chExt cx="3945785" cy="338555"/>
          </a:xfrm>
        </p:grpSpPr>
        <p:sp>
          <p:nvSpPr>
            <p:cNvPr id="117" name="Rectangle 26">
              <a:extLst>
                <a:ext uri="{FF2B5EF4-FFF2-40B4-BE49-F238E27FC236}">
                  <a16:creationId xmlns:a16="http://schemas.microsoft.com/office/drawing/2014/main" id="{CD8DDC7A-2B19-1643-8C14-E2F66A500862}"/>
                </a:ext>
              </a:extLst>
            </p:cNvPr>
            <p:cNvSpPr/>
            <p:nvPr/>
          </p:nvSpPr>
          <p:spPr>
            <a:xfrm>
              <a:off x="1528777"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8" name="Rectangle 27">
              <a:extLst>
                <a:ext uri="{FF2B5EF4-FFF2-40B4-BE49-F238E27FC236}">
                  <a16:creationId xmlns:a16="http://schemas.microsoft.com/office/drawing/2014/main" id="{F9F9190A-72CA-984B-BE63-307C7E32EEB9}"/>
                </a:ext>
              </a:extLst>
            </p:cNvPr>
            <p:cNvSpPr/>
            <p:nvPr/>
          </p:nvSpPr>
          <p:spPr>
            <a:xfrm>
              <a:off x="1800165"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9" name="Rectangle 28">
              <a:extLst>
                <a:ext uri="{FF2B5EF4-FFF2-40B4-BE49-F238E27FC236}">
                  <a16:creationId xmlns:a16="http://schemas.microsoft.com/office/drawing/2014/main" id="{BCBAD0F4-2AF1-5947-AFD2-73D0CDAE34E8}"/>
                </a:ext>
              </a:extLst>
            </p:cNvPr>
            <p:cNvSpPr/>
            <p:nvPr/>
          </p:nvSpPr>
          <p:spPr>
            <a:xfrm>
              <a:off x="2071553"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Rectangle 29">
              <a:extLst>
                <a:ext uri="{FF2B5EF4-FFF2-40B4-BE49-F238E27FC236}">
                  <a16:creationId xmlns:a16="http://schemas.microsoft.com/office/drawing/2014/main" id="{9D9B36E7-D20A-1340-9851-21DB4FB23918}"/>
                </a:ext>
              </a:extLst>
            </p:cNvPr>
            <p:cNvSpPr/>
            <p:nvPr/>
          </p:nvSpPr>
          <p:spPr>
            <a:xfrm>
              <a:off x="2342941"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Rectangle 30">
              <a:extLst>
                <a:ext uri="{FF2B5EF4-FFF2-40B4-BE49-F238E27FC236}">
                  <a16:creationId xmlns:a16="http://schemas.microsoft.com/office/drawing/2014/main" id="{5A52C7F8-B3C1-F24C-AA27-7ADCA1BFAF74}"/>
                </a:ext>
              </a:extLst>
            </p:cNvPr>
            <p:cNvSpPr/>
            <p:nvPr/>
          </p:nvSpPr>
          <p:spPr>
            <a:xfrm>
              <a:off x="2614329"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2" name="Rectangle 31">
              <a:extLst>
                <a:ext uri="{FF2B5EF4-FFF2-40B4-BE49-F238E27FC236}">
                  <a16:creationId xmlns:a16="http://schemas.microsoft.com/office/drawing/2014/main" id="{D95A8E64-8D0B-914E-ABE7-53FFDC3E3ADB}"/>
                </a:ext>
              </a:extLst>
            </p:cNvPr>
            <p:cNvSpPr/>
            <p:nvPr/>
          </p:nvSpPr>
          <p:spPr>
            <a:xfrm>
              <a:off x="2885717"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Rectangle 32">
              <a:extLst>
                <a:ext uri="{FF2B5EF4-FFF2-40B4-BE49-F238E27FC236}">
                  <a16:creationId xmlns:a16="http://schemas.microsoft.com/office/drawing/2014/main" id="{77249E66-5AD8-AE45-BB8D-1E56CFEEF59D}"/>
                </a:ext>
              </a:extLst>
            </p:cNvPr>
            <p:cNvSpPr/>
            <p:nvPr/>
          </p:nvSpPr>
          <p:spPr>
            <a:xfrm>
              <a:off x="3157105"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4" name="Rectangle 33">
              <a:extLst>
                <a:ext uri="{FF2B5EF4-FFF2-40B4-BE49-F238E27FC236}">
                  <a16:creationId xmlns:a16="http://schemas.microsoft.com/office/drawing/2014/main" id="{BFD2816B-FCDA-0042-97F0-684152114433}"/>
                </a:ext>
              </a:extLst>
            </p:cNvPr>
            <p:cNvSpPr/>
            <p:nvPr/>
          </p:nvSpPr>
          <p:spPr>
            <a:xfrm>
              <a:off x="3428493" y="1883595"/>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ctangle 34">
              <a:extLst>
                <a:ext uri="{FF2B5EF4-FFF2-40B4-BE49-F238E27FC236}">
                  <a16:creationId xmlns:a16="http://schemas.microsoft.com/office/drawing/2014/main" id="{2727950E-D64F-CE49-822B-736640AD8A43}"/>
                </a:ext>
              </a:extLst>
            </p:cNvPr>
            <p:cNvSpPr/>
            <p:nvPr/>
          </p:nvSpPr>
          <p:spPr>
            <a:xfrm>
              <a:off x="3699881"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Rectangle 35">
              <a:extLst>
                <a:ext uri="{FF2B5EF4-FFF2-40B4-BE49-F238E27FC236}">
                  <a16:creationId xmlns:a16="http://schemas.microsoft.com/office/drawing/2014/main" id="{5FFFD872-D183-174A-91BB-36337C1770DD}"/>
                </a:ext>
              </a:extLst>
            </p:cNvPr>
            <p:cNvSpPr/>
            <p:nvPr/>
          </p:nvSpPr>
          <p:spPr>
            <a:xfrm>
              <a:off x="3971268" y="188359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7" name="TextBox 36">
              <a:extLst>
                <a:ext uri="{FF2B5EF4-FFF2-40B4-BE49-F238E27FC236}">
                  <a16:creationId xmlns:a16="http://schemas.microsoft.com/office/drawing/2014/main" id="{3515EC4E-9B1E-2B43-877C-11D49EE385B4}"/>
                </a:ext>
              </a:extLst>
            </p:cNvPr>
            <p:cNvSpPr txBox="1"/>
            <p:nvPr/>
          </p:nvSpPr>
          <p:spPr>
            <a:xfrm>
              <a:off x="299803" y="1865128"/>
              <a:ext cx="1159955" cy="3385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3</a:t>
              </a:r>
              <a:r>
                <a:rPr kumimoji="0" lang="en-US" sz="1050" b="0" i="0" u="none" strike="noStrike" kern="1200" cap="none" spc="0" normalizeH="0" baseline="30000" noProof="0" dirty="0">
                  <a:ln>
                    <a:noFill/>
                  </a:ln>
                  <a:solidFill>
                    <a:prstClr val="black"/>
                  </a:solidFill>
                  <a:effectLst/>
                  <a:uLnTx/>
                  <a:uFillTx/>
                  <a:latin typeface="Arial" panose="020B0604020202020204" pitchFamily="34" charset="0"/>
                  <a:ea typeface=""/>
                  <a:cs typeface="Arial" panose="020B0604020202020204" pitchFamily="34" charset="0"/>
                </a:rPr>
                <a:t>rd</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 iteration</a:t>
              </a:r>
            </a:p>
          </p:txBody>
        </p:sp>
      </p:grpSp>
      <p:grpSp>
        <p:nvGrpSpPr>
          <p:cNvPr id="128" name="Group 51">
            <a:extLst>
              <a:ext uri="{FF2B5EF4-FFF2-40B4-BE49-F238E27FC236}">
                <a16:creationId xmlns:a16="http://schemas.microsoft.com/office/drawing/2014/main" id="{7B20531F-913E-A748-AA6F-BDB1CC764BF3}"/>
              </a:ext>
            </a:extLst>
          </p:cNvPr>
          <p:cNvGrpSpPr/>
          <p:nvPr/>
        </p:nvGrpSpPr>
        <p:grpSpPr>
          <a:xfrm>
            <a:off x="285899" y="4973053"/>
            <a:ext cx="2966835" cy="415498"/>
            <a:chOff x="299803" y="2287348"/>
            <a:chExt cx="3955780" cy="553998"/>
          </a:xfrm>
        </p:grpSpPr>
        <p:sp>
          <p:nvSpPr>
            <p:cNvPr id="129" name="Rectangle 37">
              <a:extLst>
                <a:ext uri="{FF2B5EF4-FFF2-40B4-BE49-F238E27FC236}">
                  <a16:creationId xmlns:a16="http://schemas.microsoft.com/office/drawing/2014/main" id="{07C7DBB0-1D11-F443-B1F8-8BD35C3646E6}"/>
                </a:ext>
              </a:extLst>
            </p:cNvPr>
            <p:cNvSpPr/>
            <p:nvPr/>
          </p:nvSpPr>
          <p:spPr>
            <a:xfrm>
              <a:off x="1538772" y="2305815"/>
              <a:ext cx="274320" cy="274320"/>
            </a:xfrm>
            <a:prstGeom prst="rect">
              <a:avLst/>
            </a:prstGeom>
            <a:solidFill>
              <a:srgbClr val="00B0F0"/>
            </a:solid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0" name="Rectangle 38">
              <a:extLst>
                <a:ext uri="{FF2B5EF4-FFF2-40B4-BE49-F238E27FC236}">
                  <a16:creationId xmlns:a16="http://schemas.microsoft.com/office/drawing/2014/main" id="{7F89C454-4ED4-254E-B0C5-467E7047BF2C}"/>
                </a:ext>
              </a:extLst>
            </p:cNvPr>
            <p:cNvSpPr/>
            <p:nvPr/>
          </p:nvSpPr>
          <p:spPr>
            <a:xfrm>
              <a:off x="1810160"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Rectangle 39">
              <a:extLst>
                <a:ext uri="{FF2B5EF4-FFF2-40B4-BE49-F238E27FC236}">
                  <a16:creationId xmlns:a16="http://schemas.microsoft.com/office/drawing/2014/main" id="{B3C2FD4B-B5CD-4346-BB69-3F31DA0B0D2C}"/>
                </a:ext>
              </a:extLst>
            </p:cNvPr>
            <p:cNvSpPr/>
            <p:nvPr/>
          </p:nvSpPr>
          <p:spPr>
            <a:xfrm>
              <a:off x="2081548"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2" name="Rectangle 40">
              <a:extLst>
                <a:ext uri="{FF2B5EF4-FFF2-40B4-BE49-F238E27FC236}">
                  <a16:creationId xmlns:a16="http://schemas.microsoft.com/office/drawing/2014/main" id="{43D6DD83-ACAF-0F42-82F8-6BE7BD639CFC}"/>
                </a:ext>
              </a:extLst>
            </p:cNvPr>
            <p:cNvSpPr/>
            <p:nvPr/>
          </p:nvSpPr>
          <p:spPr>
            <a:xfrm>
              <a:off x="2352936"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3" name="Rectangle 41">
              <a:extLst>
                <a:ext uri="{FF2B5EF4-FFF2-40B4-BE49-F238E27FC236}">
                  <a16:creationId xmlns:a16="http://schemas.microsoft.com/office/drawing/2014/main" id="{6C61B0A0-7521-0F4C-8B75-2BA6A414EC66}"/>
                </a:ext>
              </a:extLst>
            </p:cNvPr>
            <p:cNvSpPr/>
            <p:nvPr/>
          </p:nvSpPr>
          <p:spPr>
            <a:xfrm>
              <a:off x="2624324"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4" name="Rectangle 42">
              <a:extLst>
                <a:ext uri="{FF2B5EF4-FFF2-40B4-BE49-F238E27FC236}">
                  <a16:creationId xmlns:a16="http://schemas.microsoft.com/office/drawing/2014/main" id="{4D9729CD-7BAD-3740-BE46-EF24DC05CC7B}"/>
                </a:ext>
              </a:extLst>
            </p:cNvPr>
            <p:cNvSpPr/>
            <p:nvPr/>
          </p:nvSpPr>
          <p:spPr>
            <a:xfrm>
              <a:off x="2895712"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5" name="Rectangle 43">
              <a:extLst>
                <a:ext uri="{FF2B5EF4-FFF2-40B4-BE49-F238E27FC236}">
                  <a16:creationId xmlns:a16="http://schemas.microsoft.com/office/drawing/2014/main" id="{3B35883E-2CC6-2E43-BAF5-7799B52CA4CF}"/>
                </a:ext>
              </a:extLst>
            </p:cNvPr>
            <p:cNvSpPr/>
            <p:nvPr/>
          </p:nvSpPr>
          <p:spPr>
            <a:xfrm>
              <a:off x="3167100"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6" name="Rectangle 44">
              <a:extLst>
                <a:ext uri="{FF2B5EF4-FFF2-40B4-BE49-F238E27FC236}">
                  <a16:creationId xmlns:a16="http://schemas.microsoft.com/office/drawing/2014/main" id="{ED3A442B-82DB-714C-B3DA-2B79C89F5296}"/>
                </a:ext>
              </a:extLst>
            </p:cNvPr>
            <p:cNvSpPr/>
            <p:nvPr/>
          </p:nvSpPr>
          <p:spPr>
            <a:xfrm>
              <a:off x="3438488"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7" name="Rectangle 45">
              <a:extLst>
                <a:ext uri="{FF2B5EF4-FFF2-40B4-BE49-F238E27FC236}">
                  <a16:creationId xmlns:a16="http://schemas.microsoft.com/office/drawing/2014/main" id="{1A3B6B9A-06CF-D44A-B108-FEB755319081}"/>
                </a:ext>
              </a:extLst>
            </p:cNvPr>
            <p:cNvSpPr/>
            <p:nvPr/>
          </p:nvSpPr>
          <p:spPr>
            <a:xfrm>
              <a:off x="3709876"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8" name="Rectangle 46">
              <a:extLst>
                <a:ext uri="{FF2B5EF4-FFF2-40B4-BE49-F238E27FC236}">
                  <a16:creationId xmlns:a16="http://schemas.microsoft.com/office/drawing/2014/main" id="{D5505B6A-1112-5045-BB35-4CBD3A667394}"/>
                </a:ext>
              </a:extLst>
            </p:cNvPr>
            <p:cNvSpPr/>
            <p:nvPr/>
          </p:nvSpPr>
          <p:spPr>
            <a:xfrm>
              <a:off x="3981263" y="2305815"/>
              <a:ext cx="274320" cy="27432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TextBox 47">
              <a:extLst>
                <a:ext uri="{FF2B5EF4-FFF2-40B4-BE49-F238E27FC236}">
                  <a16:creationId xmlns:a16="http://schemas.microsoft.com/office/drawing/2014/main" id="{0BB2E844-7634-FA48-8F96-55F0EEA21BE6}"/>
                </a:ext>
              </a:extLst>
            </p:cNvPr>
            <p:cNvSpPr txBox="1"/>
            <p:nvPr/>
          </p:nvSpPr>
          <p:spPr>
            <a:xfrm>
              <a:off x="299803" y="2287348"/>
              <a:ext cx="116994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10</a:t>
              </a:r>
              <a:r>
                <a:rPr kumimoji="0" lang="en-US" sz="1050" b="0" i="0" u="none" strike="noStrike" kern="1200" cap="none" spc="0" normalizeH="0" baseline="30000" noProof="0" dirty="0">
                  <a:ln>
                    <a:noFill/>
                  </a:ln>
                  <a:solidFill>
                    <a:prstClr val="black"/>
                  </a:solidFill>
                  <a:effectLst/>
                  <a:uLnTx/>
                  <a:uFillTx/>
                  <a:latin typeface="Arial" panose="020B0604020202020204" pitchFamily="34" charset="0"/>
                  <a:ea typeface=""/>
                  <a:cs typeface="Arial" panose="020B0604020202020204" pitchFamily="34" charset="0"/>
                </a:rPr>
                <a:t>th</a:t>
              </a: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 iteration</a:t>
              </a:r>
            </a:p>
          </p:txBody>
        </p:sp>
      </p:grpSp>
      <p:grpSp>
        <p:nvGrpSpPr>
          <p:cNvPr id="140" name="Group 54">
            <a:extLst>
              <a:ext uri="{FF2B5EF4-FFF2-40B4-BE49-F238E27FC236}">
                <a16:creationId xmlns:a16="http://schemas.microsoft.com/office/drawing/2014/main" id="{9E310CD1-A963-CD49-8D2B-3899440FB8A6}"/>
              </a:ext>
            </a:extLst>
          </p:cNvPr>
          <p:cNvGrpSpPr/>
          <p:nvPr/>
        </p:nvGrpSpPr>
        <p:grpSpPr>
          <a:xfrm>
            <a:off x="529619" y="4487630"/>
            <a:ext cx="1788211" cy="275981"/>
            <a:chOff x="624763" y="2285712"/>
            <a:chExt cx="2384282" cy="367975"/>
          </a:xfrm>
        </p:grpSpPr>
        <p:sp>
          <p:nvSpPr>
            <p:cNvPr id="141" name="TextBox 52">
              <a:extLst>
                <a:ext uri="{FF2B5EF4-FFF2-40B4-BE49-F238E27FC236}">
                  <a16:creationId xmlns:a16="http://schemas.microsoft.com/office/drawing/2014/main" id="{7EE3604F-2411-2542-A80B-50B3EA6D79ED}"/>
                </a:ext>
              </a:extLst>
            </p:cNvPr>
            <p:cNvSpPr txBox="1"/>
            <p:nvPr/>
          </p:nvSpPr>
          <p:spPr>
            <a:xfrm rot="16200000">
              <a:off x="640830" y="2269645"/>
              <a:ext cx="367975" cy="400109"/>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a:t>
              </a:r>
            </a:p>
          </p:txBody>
        </p:sp>
        <p:sp>
          <p:nvSpPr>
            <p:cNvPr id="142" name="TextBox 53">
              <a:extLst>
                <a:ext uri="{FF2B5EF4-FFF2-40B4-BE49-F238E27FC236}">
                  <a16:creationId xmlns:a16="http://schemas.microsoft.com/office/drawing/2014/main" id="{DBDD06E0-DEEE-1E4A-B2F6-5714BCD13DBA}"/>
                </a:ext>
              </a:extLst>
            </p:cNvPr>
            <p:cNvSpPr txBox="1"/>
            <p:nvPr/>
          </p:nvSpPr>
          <p:spPr>
            <a:xfrm rot="16200000">
              <a:off x="2625002" y="2269645"/>
              <a:ext cx="367975" cy="40011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a:t>
              </a:r>
            </a:p>
          </p:txBody>
        </p:sp>
      </p:grpSp>
      <p:sp>
        <p:nvSpPr>
          <p:cNvPr id="143" name="Left Brace 55">
            <a:extLst>
              <a:ext uri="{FF2B5EF4-FFF2-40B4-BE49-F238E27FC236}">
                <a16:creationId xmlns:a16="http://schemas.microsoft.com/office/drawing/2014/main" id="{31DC9C92-C1A7-264E-BD9D-BA6C5182634B}"/>
              </a:ext>
            </a:extLst>
          </p:cNvPr>
          <p:cNvSpPr/>
          <p:nvPr/>
        </p:nvSpPr>
        <p:spPr>
          <a:xfrm rot="5400000">
            <a:off x="2016165" y="2082043"/>
            <a:ext cx="188549" cy="1843124"/>
          </a:xfrm>
          <a:prstGeom prst="leftBrace">
            <a:avLst/>
          </a:prstGeom>
          <a:noFill/>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TextBox 56">
            <a:extLst>
              <a:ext uri="{FF2B5EF4-FFF2-40B4-BE49-F238E27FC236}">
                <a16:creationId xmlns:a16="http://schemas.microsoft.com/office/drawing/2014/main" id="{EA67EB98-0F70-C847-8F35-12E6F4CF66DD}"/>
              </a:ext>
            </a:extLst>
          </p:cNvPr>
          <p:cNvSpPr txBox="1"/>
          <p:nvPr/>
        </p:nvSpPr>
        <p:spPr>
          <a:xfrm>
            <a:off x="1545550" y="2673518"/>
            <a:ext cx="113107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Training folds</a:t>
            </a:r>
          </a:p>
        </p:txBody>
      </p:sp>
      <p:cxnSp>
        <p:nvCxnSpPr>
          <p:cNvPr id="145" name="Straight Connector 58">
            <a:extLst>
              <a:ext uri="{FF2B5EF4-FFF2-40B4-BE49-F238E27FC236}">
                <a16:creationId xmlns:a16="http://schemas.microsoft.com/office/drawing/2014/main" id="{A1B88B87-FCC1-C34E-9A28-5BE1BE9DBD63}"/>
              </a:ext>
            </a:extLst>
          </p:cNvPr>
          <p:cNvCxnSpPr>
            <a:cxnSpLocks/>
          </p:cNvCxnSpPr>
          <p:nvPr/>
        </p:nvCxnSpPr>
        <p:spPr>
          <a:xfrm flipV="1">
            <a:off x="3140289" y="2948326"/>
            <a:ext cx="104949" cy="1495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TextBox 59">
            <a:extLst>
              <a:ext uri="{FF2B5EF4-FFF2-40B4-BE49-F238E27FC236}">
                <a16:creationId xmlns:a16="http://schemas.microsoft.com/office/drawing/2014/main" id="{B05F3BAC-2290-A04E-BEAD-2C0AD986AFA5}"/>
              </a:ext>
            </a:extLst>
          </p:cNvPr>
          <p:cNvSpPr txBox="1"/>
          <p:nvPr/>
        </p:nvSpPr>
        <p:spPr>
          <a:xfrm>
            <a:off x="2799550" y="2673518"/>
            <a:ext cx="699887"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
                <a:cs typeface="Arial" panose="020B0604020202020204" pitchFamily="34" charset="0"/>
              </a:rPr>
              <a:t>Test fold</a:t>
            </a:r>
          </a:p>
        </p:txBody>
      </p:sp>
      <p:grpSp>
        <p:nvGrpSpPr>
          <p:cNvPr id="147" name="组合 146">
            <a:extLst>
              <a:ext uri="{FF2B5EF4-FFF2-40B4-BE49-F238E27FC236}">
                <a16:creationId xmlns:a16="http://schemas.microsoft.com/office/drawing/2014/main" id="{443AF1CD-09D3-E943-A0BF-A836556DBB1A}"/>
              </a:ext>
            </a:extLst>
          </p:cNvPr>
          <p:cNvGrpSpPr/>
          <p:nvPr/>
        </p:nvGrpSpPr>
        <p:grpSpPr>
          <a:xfrm>
            <a:off x="388536" y="992228"/>
            <a:ext cx="2497580" cy="1077686"/>
            <a:chOff x="1531158" y="217540"/>
            <a:chExt cx="2785831" cy="1436915"/>
          </a:xfrm>
        </p:grpSpPr>
        <p:sp>
          <p:nvSpPr>
            <p:cNvPr id="148" name="矩形 4">
              <a:extLst>
                <a:ext uri="{FF2B5EF4-FFF2-40B4-BE49-F238E27FC236}">
                  <a16:creationId xmlns:a16="http://schemas.microsoft.com/office/drawing/2014/main" id="{4925AC30-72F1-AF45-BD7A-5BECA4991FD5}"/>
                </a:ext>
              </a:extLst>
            </p:cNvPr>
            <p:cNvSpPr/>
            <p:nvPr/>
          </p:nvSpPr>
          <p:spPr>
            <a:xfrm>
              <a:off x="1531159" y="217540"/>
              <a:ext cx="2785829" cy="754083"/>
            </a:xfrm>
            <a:prstGeom prst="rect">
              <a:avLst/>
            </a:prstGeom>
            <a:solidFill>
              <a:schemeClr val="bg1"/>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Training set (70%)</a:t>
              </a:r>
              <a:endParaRPr kumimoji="1" lang="zh-CN" altLang="en-US"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p:txBody>
        </p:sp>
        <p:sp>
          <p:nvSpPr>
            <p:cNvPr id="149" name="矩形 6">
              <a:extLst>
                <a:ext uri="{FF2B5EF4-FFF2-40B4-BE49-F238E27FC236}">
                  <a16:creationId xmlns:a16="http://schemas.microsoft.com/office/drawing/2014/main" id="{E5BD87DC-0457-8A40-BBDA-8165C966CE38}"/>
                </a:ext>
              </a:extLst>
            </p:cNvPr>
            <p:cNvSpPr/>
            <p:nvPr/>
          </p:nvSpPr>
          <p:spPr>
            <a:xfrm>
              <a:off x="1531158" y="971623"/>
              <a:ext cx="2785831" cy="326573"/>
            </a:xfrm>
            <a:prstGeom prst="rect">
              <a:avLst/>
            </a:prstGeom>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n disruptive SNVs</a:t>
              </a:r>
              <a:endParaRPr kumimoji="1" lang="zh-CN" altLang="en-US" sz="900" b="1" i="0" u="none" strike="noStrike" kern="12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endParaRPr>
            </a:p>
          </p:txBody>
        </p:sp>
        <p:sp>
          <p:nvSpPr>
            <p:cNvPr id="150" name="矩形 8">
              <a:extLst>
                <a:ext uri="{FF2B5EF4-FFF2-40B4-BE49-F238E27FC236}">
                  <a16:creationId xmlns:a16="http://schemas.microsoft.com/office/drawing/2014/main" id="{BC22A5F3-B5FB-2648-A8E1-156848F07F53}"/>
                </a:ext>
              </a:extLst>
            </p:cNvPr>
            <p:cNvSpPr/>
            <p:nvPr/>
          </p:nvSpPr>
          <p:spPr>
            <a:xfrm>
              <a:off x="1531158" y="1298196"/>
              <a:ext cx="2785831" cy="356259"/>
            </a:xfrm>
            <a:prstGeom prst="rect">
              <a:avLst/>
            </a:prstGeom>
            <a:solidFill>
              <a:srgbClr val="FF0000"/>
            </a:solidFill>
            <a:ln w="476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n non-disruptive</a:t>
              </a:r>
              <a:r>
                <a:rPr kumimoji="1" lang="zh-CN" altLang="en-US" sz="900" b="1" i="0" u="none" strike="noStrike" kern="12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 </a:t>
              </a:r>
              <a:r>
                <a:rPr kumimoji="1" lang="en-US" altLang="zh-CN" sz="900" b="1" i="0" u="none" strike="noStrike" kern="12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rPr>
                <a:t>SNVs</a:t>
              </a:r>
              <a:endParaRPr kumimoji="1" lang="zh-CN" altLang="en-US" sz="900" b="1" i="0" u="none" strike="noStrike" kern="1200" cap="none" spc="0" normalizeH="0" baseline="0" noProof="0" dirty="0">
                <a:ln>
                  <a:noFill/>
                </a:ln>
                <a:solidFill>
                  <a:prstClr val="white"/>
                </a:solidFill>
                <a:effectLst/>
                <a:uLnTx/>
                <a:uFillTx/>
                <a:latin typeface="Arial" panose="020B0604020202020204" pitchFamily="34" charset="0"/>
                <a:ea typeface="DengXian" panose="02010600030101010101" pitchFamily="2" charset="-122"/>
                <a:cs typeface="Arial" panose="020B0604020202020204" pitchFamily="34" charset="0"/>
              </a:endParaRPr>
            </a:p>
          </p:txBody>
        </p:sp>
      </p:grpSp>
      <p:sp>
        <p:nvSpPr>
          <p:cNvPr id="151" name="右箭头 9">
            <a:extLst>
              <a:ext uri="{FF2B5EF4-FFF2-40B4-BE49-F238E27FC236}">
                <a16:creationId xmlns:a16="http://schemas.microsoft.com/office/drawing/2014/main" id="{DAE12CE4-87AE-694C-872B-2A9CFF8A50F9}"/>
              </a:ext>
            </a:extLst>
          </p:cNvPr>
          <p:cNvSpPr/>
          <p:nvPr/>
        </p:nvSpPr>
        <p:spPr>
          <a:xfrm>
            <a:off x="3394848" y="1116268"/>
            <a:ext cx="2153890"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52" name="文本框 18">
            <a:extLst>
              <a:ext uri="{FF2B5EF4-FFF2-40B4-BE49-F238E27FC236}">
                <a16:creationId xmlns:a16="http://schemas.microsoft.com/office/drawing/2014/main" id="{1FD4C78D-7DA1-C14C-8AA5-CF6D3A98C2AA}"/>
              </a:ext>
            </a:extLst>
          </p:cNvPr>
          <p:cNvSpPr txBox="1"/>
          <p:nvPr/>
        </p:nvSpPr>
        <p:spPr>
          <a:xfrm>
            <a:off x="3645403" y="921433"/>
            <a:ext cx="1560042" cy="3000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1. Model training</a:t>
            </a:r>
            <a:endParaRPr kumimoji="1" lang="zh-CN" altLang="en-US"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grpSp>
        <p:nvGrpSpPr>
          <p:cNvPr id="153" name="Group 77">
            <a:extLst>
              <a:ext uri="{FF2B5EF4-FFF2-40B4-BE49-F238E27FC236}">
                <a16:creationId xmlns:a16="http://schemas.microsoft.com/office/drawing/2014/main" id="{8FE4B5FB-FA1E-264F-8021-A2DA1CD2EBB9}"/>
              </a:ext>
            </a:extLst>
          </p:cNvPr>
          <p:cNvGrpSpPr/>
          <p:nvPr/>
        </p:nvGrpSpPr>
        <p:grpSpPr>
          <a:xfrm>
            <a:off x="3333110" y="1537914"/>
            <a:ext cx="2130186" cy="732941"/>
            <a:chOff x="6458197" y="2966420"/>
            <a:chExt cx="2840248" cy="977254"/>
          </a:xfrm>
        </p:grpSpPr>
        <p:sp>
          <p:nvSpPr>
            <p:cNvPr id="154" name="圆角矩形 17">
              <a:extLst>
                <a:ext uri="{FF2B5EF4-FFF2-40B4-BE49-F238E27FC236}">
                  <a16:creationId xmlns:a16="http://schemas.microsoft.com/office/drawing/2014/main" id="{CAF8FBDD-BAA4-434F-955E-A282391C901C}"/>
                </a:ext>
              </a:extLst>
            </p:cNvPr>
            <p:cNvSpPr/>
            <p:nvPr/>
          </p:nvSpPr>
          <p:spPr>
            <a:xfrm>
              <a:off x="6458197" y="2966420"/>
              <a:ext cx="2840248" cy="977254"/>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55" name="椭圆 19">
              <a:extLst>
                <a:ext uri="{FF2B5EF4-FFF2-40B4-BE49-F238E27FC236}">
                  <a16:creationId xmlns:a16="http://schemas.microsoft.com/office/drawing/2014/main" id="{D2DB4A33-9688-7A47-803F-B897C2A807F6}"/>
                </a:ext>
              </a:extLst>
            </p:cNvPr>
            <p:cNvSpPr/>
            <p:nvPr/>
          </p:nvSpPr>
          <p:spPr>
            <a:xfrm>
              <a:off x="6496862" y="3211447"/>
              <a:ext cx="511996" cy="51770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56" name="文本框 21">
              <a:extLst>
                <a:ext uri="{FF2B5EF4-FFF2-40B4-BE49-F238E27FC236}">
                  <a16:creationId xmlns:a16="http://schemas.microsoft.com/office/drawing/2014/main" id="{F0830DBE-D28A-2447-A1E9-AA67E0831AA1}"/>
                </a:ext>
              </a:extLst>
            </p:cNvPr>
            <p:cNvSpPr txBox="1"/>
            <p:nvPr/>
          </p:nvSpPr>
          <p:spPr>
            <a:xfrm>
              <a:off x="6538700" y="3285634"/>
              <a:ext cx="553997"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RF</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sp>
          <p:nvSpPr>
            <p:cNvPr id="157" name="椭圆 22">
              <a:extLst>
                <a:ext uri="{FF2B5EF4-FFF2-40B4-BE49-F238E27FC236}">
                  <a16:creationId xmlns:a16="http://schemas.microsoft.com/office/drawing/2014/main" id="{306E5126-84D4-CB44-8655-C2CB9AED507B}"/>
                </a:ext>
              </a:extLst>
            </p:cNvPr>
            <p:cNvSpPr/>
            <p:nvPr/>
          </p:nvSpPr>
          <p:spPr>
            <a:xfrm>
              <a:off x="7064746" y="3211447"/>
              <a:ext cx="511996" cy="517706"/>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58" name="文本框 23">
              <a:extLst>
                <a:ext uri="{FF2B5EF4-FFF2-40B4-BE49-F238E27FC236}">
                  <a16:creationId xmlns:a16="http://schemas.microsoft.com/office/drawing/2014/main" id="{FA4FB4FF-0B5A-3F4E-87C8-80A8572E19AB}"/>
                </a:ext>
              </a:extLst>
            </p:cNvPr>
            <p:cNvSpPr txBox="1"/>
            <p:nvPr/>
          </p:nvSpPr>
          <p:spPr>
            <a:xfrm>
              <a:off x="7097440" y="3285634"/>
              <a:ext cx="553997"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LR</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sp>
          <p:nvSpPr>
            <p:cNvPr id="159" name="椭圆 24">
              <a:extLst>
                <a:ext uri="{FF2B5EF4-FFF2-40B4-BE49-F238E27FC236}">
                  <a16:creationId xmlns:a16="http://schemas.microsoft.com/office/drawing/2014/main" id="{CCF456B3-CDA6-1F45-8F76-59F856C402B4}"/>
                </a:ext>
              </a:extLst>
            </p:cNvPr>
            <p:cNvSpPr/>
            <p:nvPr/>
          </p:nvSpPr>
          <p:spPr>
            <a:xfrm>
              <a:off x="7650820" y="3102313"/>
              <a:ext cx="754668" cy="71432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60" name="文本框 25">
              <a:extLst>
                <a:ext uri="{FF2B5EF4-FFF2-40B4-BE49-F238E27FC236}">
                  <a16:creationId xmlns:a16="http://schemas.microsoft.com/office/drawing/2014/main" id="{8CBAA1C7-5558-BB4D-AD9D-8939A7F47A40}"/>
                </a:ext>
              </a:extLst>
            </p:cNvPr>
            <p:cNvSpPr txBox="1"/>
            <p:nvPr/>
          </p:nvSpPr>
          <p:spPr>
            <a:xfrm>
              <a:off x="7692966" y="3288202"/>
              <a:ext cx="746359" cy="4001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SVM</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sp>
          <p:nvSpPr>
            <p:cNvPr id="161" name="椭圆 26">
              <a:extLst>
                <a:ext uri="{FF2B5EF4-FFF2-40B4-BE49-F238E27FC236}">
                  <a16:creationId xmlns:a16="http://schemas.microsoft.com/office/drawing/2014/main" id="{38CE73C0-ACB5-4A43-B84B-473F3474FCBD}"/>
                </a:ext>
              </a:extLst>
            </p:cNvPr>
            <p:cNvSpPr/>
            <p:nvPr/>
          </p:nvSpPr>
          <p:spPr>
            <a:xfrm>
              <a:off x="8457281" y="3113136"/>
              <a:ext cx="754668" cy="714328"/>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62" name="文本框 27">
              <a:extLst>
                <a:ext uri="{FF2B5EF4-FFF2-40B4-BE49-F238E27FC236}">
                  <a16:creationId xmlns:a16="http://schemas.microsoft.com/office/drawing/2014/main" id="{BE1E95AF-FB25-8949-84B3-094A06E0F878}"/>
                </a:ext>
              </a:extLst>
            </p:cNvPr>
            <p:cNvSpPr txBox="1"/>
            <p:nvPr/>
          </p:nvSpPr>
          <p:spPr>
            <a:xfrm>
              <a:off x="8600320" y="3160275"/>
              <a:ext cx="592469" cy="677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GB</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rPr>
                <a:t>DT</a:t>
              </a:r>
              <a:endParaRPr kumimoji="1" lang="zh-CN" altLang="en-US" sz="135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DengXian" charset="-122"/>
                <a:cs typeface="Arial" panose="020B0604020202020204" pitchFamily="34" charset="0"/>
              </a:endParaRPr>
            </a:p>
          </p:txBody>
        </p:sp>
      </p:grpSp>
      <p:sp>
        <p:nvSpPr>
          <p:cNvPr id="163" name="圆角矩形 28">
            <a:extLst>
              <a:ext uri="{FF2B5EF4-FFF2-40B4-BE49-F238E27FC236}">
                <a16:creationId xmlns:a16="http://schemas.microsoft.com/office/drawing/2014/main" id="{DA53EE0D-D444-754B-A690-C09E5581FB68}"/>
              </a:ext>
            </a:extLst>
          </p:cNvPr>
          <p:cNvSpPr/>
          <p:nvPr/>
        </p:nvSpPr>
        <p:spPr>
          <a:xfrm>
            <a:off x="5818460" y="1523685"/>
            <a:ext cx="1399205" cy="747170"/>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64" name="文本框 30">
            <a:extLst>
              <a:ext uri="{FF2B5EF4-FFF2-40B4-BE49-F238E27FC236}">
                <a16:creationId xmlns:a16="http://schemas.microsoft.com/office/drawing/2014/main" id="{EBB52777-C96C-6B4E-ADA2-1DE21E5709D6}"/>
              </a:ext>
            </a:extLst>
          </p:cNvPr>
          <p:cNvSpPr txBox="1"/>
          <p:nvPr/>
        </p:nvSpPr>
        <p:spPr>
          <a:xfrm>
            <a:off x="5600463" y="925620"/>
            <a:ext cx="1822724" cy="3000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2. Evaluation</a:t>
            </a:r>
            <a:endParaRPr kumimoji="1" lang="zh-CN" altLang="en-US"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grpSp>
        <p:nvGrpSpPr>
          <p:cNvPr id="165" name="组合 51">
            <a:extLst>
              <a:ext uri="{FF2B5EF4-FFF2-40B4-BE49-F238E27FC236}">
                <a16:creationId xmlns:a16="http://schemas.microsoft.com/office/drawing/2014/main" id="{E78BDFA0-E8C5-D441-99E3-C293556C6510}"/>
              </a:ext>
            </a:extLst>
          </p:cNvPr>
          <p:cNvGrpSpPr/>
          <p:nvPr/>
        </p:nvGrpSpPr>
        <p:grpSpPr>
          <a:xfrm>
            <a:off x="5912352" y="1773457"/>
            <a:ext cx="289927" cy="473860"/>
            <a:chOff x="5689537" y="4998235"/>
            <a:chExt cx="386569" cy="631813"/>
          </a:xfrm>
        </p:grpSpPr>
        <p:cxnSp>
          <p:nvCxnSpPr>
            <p:cNvPr id="166" name="直线箭头连接符 32">
              <a:extLst>
                <a:ext uri="{FF2B5EF4-FFF2-40B4-BE49-F238E27FC236}">
                  <a16:creationId xmlns:a16="http://schemas.microsoft.com/office/drawing/2014/main" id="{F215758B-5BF2-3348-89C0-24F23410FC2C}"/>
                </a:ext>
              </a:extLst>
            </p:cNvPr>
            <p:cNvCxnSpPr>
              <a:cxnSpLocks/>
            </p:cNvCxnSpPr>
            <p:nvPr/>
          </p:nvCxnSpPr>
          <p:spPr>
            <a:xfrm flipV="1">
              <a:off x="5697848" y="4998235"/>
              <a:ext cx="0" cy="32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线箭头连接符 34">
              <a:extLst>
                <a:ext uri="{FF2B5EF4-FFF2-40B4-BE49-F238E27FC236}">
                  <a16:creationId xmlns:a16="http://schemas.microsoft.com/office/drawing/2014/main" id="{EFFDF791-2C88-434C-8C68-1509832C3C5D}"/>
                </a:ext>
              </a:extLst>
            </p:cNvPr>
            <p:cNvCxnSpPr>
              <a:cxnSpLocks/>
            </p:cNvCxnSpPr>
            <p:nvPr/>
          </p:nvCxnSpPr>
          <p:spPr>
            <a:xfrm>
              <a:off x="5697848" y="5320145"/>
              <a:ext cx="3585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8" name="弧 36">
              <a:extLst>
                <a:ext uri="{FF2B5EF4-FFF2-40B4-BE49-F238E27FC236}">
                  <a16:creationId xmlns:a16="http://schemas.microsoft.com/office/drawing/2014/main" id="{C72B798D-45C7-F04D-8AAD-91DB013B1BED}"/>
                </a:ext>
              </a:extLst>
            </p:cNvPr>
            <p:cNvSpPr/>
            <p:nvPr/>
          </p:nvSpPr>
          <p:spPr>
            <a:xfrm rot="16849564">
              <a:off x="5606317" y="5160259"/>
              <a:ext cx="553009" cy="386569"/>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cxnSp>
          <p:nvCxnSpPr>
            <p:cNvPr id="169" name="直线连接符 38">
              <a:extLst>
                <a:ext uri="{FF2B5EF4-FFF2-40B4-BE49-F238E27FC236}">
                  <a16:creationId xmlns:a16="http://schemas.microsoft.com/office/drawing/2014/main" id="{88B8B095-3536-FA44-85AD-1371B727106D}"/>
                </a:ext>
              </a:extLst>
            </p:cNvPr>
            <p:cNvCxnSpPr>
              <a:cxnSpLocks/>
            </p:cNvCxnSpPr>
            <p:nvPr/>
          </p:nvCxnSpPr>
          <p:spPr>
            <a:xfrm>
              <a:off x="5931725" y="5088577"/>
              <a:ext cx="0" cy="229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0" name="组合 52">
            <a:extLst>
              <a:ext uri="{FF2B5EF4-FFF2-40B4-BE49-F238E27FC236}">
                <a16:creationId xmlns:a16="http://schemas.microsoft.com/office/drawing/2014/main" id="{801BB3B0-89A1-D14D-8287-1B36B09C300B}"/>
              </a:ext>
            </a:extLst>
          </p:cNvPr>
          <p:cNvGrpSpPr/>
          <p:nvPr/>
        </p:nvGrpSpPr>
        <p:grpSpPr>
          <a:xfrm>
            <a:off x="6835768" y="1793870"/>
            <a:ext cx="269762" cy="455197"/>
            <a:chOff x="5697848" y="4998235"/>
            <a:chExt cx="359683" cy="606929"/>
          </a:xfrm>
        </p:grpSpPr>
        <p:cxnSp>
          <p:nvCxnSpPr>
            <p:cNvPr id="171" name="直线箭头连接符 53">
              <a:extLst>
                <a:ext uri="{FF2B5EF4-FFF2-40B4-BE49-F238E27FC236}">
                  <a16:creationId xmlns:a16="http://schemas.microsoft.com/office/drawing/2014/main" id="{9B855C1B-BE51-0040-919F-5C3FE12004BC}"/>
                </a:ext>
              </a:extLst>
            </p:cNvPr>
            <p:cNvCxnSpPr>
              <a:cxnSpLocks/>
            </p:cNvCxnSpPr>
            <p:nvPr/>
          </p:nvCxnSpPr>
          <p:spPr>
            <a:xfrm flipV="1">
              <a:off x="5697848" y="4998235"/>
              <a:ext cx="0" cy="32191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线箭头连接符 54">
              <a:extLst>
                <a:ext uri="{FF2B5EF4-FFF2-40B4-BE49-F238E27FC236}">
                  <a16:creationId xmlns:a16="http://schemas.microsoft.com/office/drawing/2014/main" id="{DF74C415-4F07-854E-81C5-1D9F2779F849}"/>
                </a:ext>
              </a:extLst>
            </p:cNvPr>
            <p:cNvCxnSpPr>
              <a:cxnSpLocks/>
            </p:cNvCxnSpPr>
            <p:nvPr/>
          </p:nvCxnSpPr>
          <p:spPr>
            <a:xfrm>
              <a:off x="5697848" y="5320145"/>
              <a:ext cx="358568"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3" name="弧 55">
              <a:extLst>
                <a:ext uri="{FF2B5EF4-FFF2-40B4-BE49-F238E27FC236}">
                  <a16:creationId xmlns:a16="http://schemas.microsoft.com/office/drawing/2014/main" id="{A8EAFA17-E35B-984A-A04A-F1C48A585A15}"/>
                </a:ext>
              </a:extLst>
            </p:cNvPr>
            <p:cNvSpPr/>
            <p:nvPr/>
          </p:nvSpPr>
          <p:spPr>
            <a:xfrm rot="16849564">
              <a:off x="5621096" y="5168729"/>
              <a:ext cx="514753" cy="358117"/>
            </a:xfrm>
            <a:prstGeom prst="arc">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black"/>
                </a:solidFill>
                <a:effectLst/>
                <a:uLnTx/>
                <a:uFillTx/>
                <a:latin typeface="Calibri" panose="020F0502020204030204"/>
                <a:ea typeface="DengXian" panose="02010600030101010101" pitchFamily="2" charset="-122"/>
                <a:cs typeface="+mn-cs"/>
              </a:endParaRPr>
            </a:p>
          </p:txBody>
        </p:sp>
        <p:cxnSp>
          <p:nvCxnSpPr>
            <p:cNvPr id="174" name="直线连接符 56">
              <a:extLst>
                <a:ext uri="{FF2B5EF4-FFF2-40B4-BE49-F238E27FC236}">
                  <a16:creationId xmlns:a16="http://schemas.microsoft.com/office/drawing/2014/main" id="{A21EBA28-60A5-8442-9BFB-26E756D42DFD}"/>
                </a:ext>
              </a:extLst>
            </p:cNvPr>
            <p:cNvCxnSpPr>
              <a:cxnSpLocks/>
            </p:cNvCxnSpPr>
            <p:nvPr/>
          </p:nvCxnSpPr>
          <p:spPr>
            <a:xfrm>
              <a:off x="5931725" y="5088577"/>
              <a:ext cx="0" cy="2292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5" name="文本框 57">
            <a:extLst>
              <a:ext uri="{FF2B5EF4-FFF2-40B4-BE49-F238E27FC236}">
                <a16:creationId xmlns:a16="http://schemas.microsoft.com/office/drawing/2014/main" id="{9C9B3EBB-D234-4E47-80FC-7D028DEDC910}"/>
              </a:ext>
            </a:extLst>
          </p:cNvPr>
          <p:cNvSpPr txBox="1"/>
          <p:nvPr/>
        </p:nvSpPr>
        <p:spPr>
          <a:xfrm>
            <a:off x="6325861" y="1814179"/>
            <a:ext cx="377026"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2100" b="1" i="0" u="none" strike="noStrike" kern="1200" cap="none" spc="0" normalizeH="0" baseline="0" noProof="0" dirty="0">
                <a:ln>
                  <a:noFill/>
                </a:ln>
                <a:solidFill>
                  <a:prstClr val="black"/>
                </a:solidFill>
                <a:effectLst/>
                <a:uLnTx/>
                <a:uFillTx/>
                <a:latin typeface="Calibri" panose="020F0502020204030204"/>
                <a:ea typeface="DengXian" charset="-122"/>
                <a:cs typeface=""/>
              </a:rPr>
              <a:t>…</a:t>
            </a:r>
            <a:endParaRPr kumimoji="1" lang="zh-CN" altLang="en-US" sz="210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176" name="右箭头 9">
            <a:extLst>
              <a:ext uri="{FF2B5EF4-FFF2-40B4-BE49-F238E27FC236}">
                <a16:creationId xmlns:a16="http://schemas.microsoft.com/office/drawing/2014/main" id="{B69FFBF3-8480-DF4A-ACE8-FEB4EF3A012E}"/>
              </a:ext>
            </a:extLst>
          </p:cNvPr>
          <p:cNvSpPr/>
          <p:nvPr/>
        </p:nvSpPr>
        <p:spPr>
          <a:xfrm>
            <a:off x="5721294" y="1113476"/>
            <a:ext cx="1678007"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77" name="椭圆 77">
            <a:extLst>
              <a:ext uri="{FF2B5EF4-FFF2-40B4-BE49-F238E27FC236}">
                <a16:creationId xmlns:a16="http://schemas.microsoft.com/office/drawing/2014/main" id="{47610067-2CE3-6E48-ABDF-036ECD94DE2D}"/>
              </a:ext>
            </a:extLst>
          </p:cNvPr>
          <p:cNvSpPr/>
          <p:nvPr/>
        </p:nvSpPr>
        <p:spPr>
          <a:xfrm>
            <a:off x="7893113" y="1487033"/>
            <a:ext cx="685800" cy="685800"/>
          </a:xfrm>
          <a:prstGeom prst="ellipse">
            <a:avLst/>
          </a:prstGeom>
          <a:solidFill>
            <a:srgbClr val="FFFF00">
              <a:alpha val="50000"/>
            </a:srgbClr>
          </a:solid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78" name="文本框 78">
            <a:extLst>
              <a:ext uri="{FF2B5EF4-FFF2-40B4-BE49-F238E27FC236}">
                <a16:creationId xmlns:a16="http://schemas.microsoft.com/office/drawing/2014/main" id="{18718363-D340-074E-84AD-ADCD41D95B01}"/>
              </a:ext>
            </a:extLst>
          </p:cNvPr>
          <p:cNvSpPr txBox="1"/>
          <p:nvPr/>
        </p:nvSpPr>
        <p:spPr>
          <a:xfrm>
            <a:off x="7970090" y="1637994"/>
            <a:ext cx="543740" cy="41549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21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RF</a:t>
            </a:r>
            <a:endParaRPr kumimoji="1" lang="zh-CN" altLang="en-US" sz="21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sp>
        <p:nvSpPr>
          <p:cNvPr id="179" name="文本框 30">
            <a:extLst>
              <a:ext uri="{FF2B5EF4-FFF2-40B4-BE49-F238E27FC236}">
                <a16:creationId xmlns:a16="http://schemas.microsoft.com/office/drawing/2014/main" id="{848EFB9B-4C64-1140-B1DA-00565D53B64E}"/>
              </a:ext>
            </a:extLst>
          </p:cNvPr>
          <p:cNvSpPr txBox="1"/>
          <p:nvPr/>
        </p:nvSpPr>
        <p:spPr>
          <a:xfrm>
            <a:off x="7590313" y="1145477"/>
            <a:ext cx="13217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Selected model</a:t>
            </a:r>
            <a:endParaRPr kumimoji="1"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sp>
        <p:nvSpPr>
          <p:cNvPr id="180" name="矩形 4">
            <a:extLst>
              <a:ext uri="{FF2B5EF4-FFF2-40B4-BE49-F238E27FC236}">
                <a16:creationId xmlns:a16="http://schemas.microsoft.com/office/drawing/2014/main" id="{4A292FF8-3B00-CB46-878E-D17B999611C9}"/>
              </a:ext>
            </a:extLst>
          </p:cNvPr>
          <p:cNvSpPr/>
          <p:nvPr/>
        </p:nvSpPr>
        <p:spPr>
          <a:xfrm>
            <a:off x="5275198" y="2389565"/>
            <a:ext cx="2661173" cy="847581"/>
          </a:xfrm>
          <a:prstGeom prst="rect">
            <a:avLst/>
          </a:prstGeom>
          <a:solidFill>
            <a:schemeClr val="bg1"/>
          </a:solidFill>
          <a:ln w="4762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Test set (30%)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p:txBody>
      </p:sp>
      <p:sp>
        <p:nvSpPr>
          <p:cNvPr id="181" name="右箭头 9">
            <a:extLst>
              <a:ext uri="{FF2B5EF4-FFF2-40B4-BE49-F238E27FC236}">
                <a16:creationId xmlns:a16="http://schemas.microsoft.com/office/drawing/2014/main" id="{4B5790CA-3373-474F-83A4-8F1F8DFE86AE}"/>
              </a:ext>
            </a:extLst>
          </p:cNvPr>
          <p:cNvSpPr/>
          <p:nvPr/>
        </p:nvSpPr>
        <p:spPr>
          <a:xfrm rot="5400000">
            <a:off x="7592131" y="2987469"/>
            <a:ext cx="1362722"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90" name="文本框 18">
            <a:extLst>
              <a:ext uri="{FF2B5EF4-FFF2-40B4-BE49-F238E27FC236}">
                <a16:creationId xmlns:a16="http://schemas.microsoft.com/office/drawing/2014/main" id="{0CAD1F52-00DC-F543-BDFC-D07D98CA2F3D}"/>
              </a:ext>
            </a:extLst>
          </p:cNvPr>
          <p:cNvSpPr txBox="1"/>
          <p:nvPr/>
        </p:nvSpPr>
        <p:spPr>
          <a:xfrm rot="5400000">
            <a:off x="7883087" y="3019165"/>
            <a:ext cx="1492717" cy="3000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3. Model testing</a:t>
            </a:r>
            <a:endParaRPr kumimoji="1" lang="zh-CN" altLang="en-US"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sp>
        <p:nvSpPr>
          <p:cNvPr id="192" name="右箭头 9">
            <a:extLst>
              <a:ext uri="{FF2B5EF4-FFF2-40B4-BE49-F238E27FC236}">
                <a16:creationId xmlns:a16="http://schemas.microsoft.com/office/drawing/2014/main" id="{FDF14E92-7018-364D-BFF9-4F99D19676BA}"/>
              </a:ext>
            </a:extLst>
          </p:cNvPr>
          <p:cNvSpPr/>
          <p:nvPr/>
        </p:nvSpPr>
        <p:spPr>
          <a:xfrm rot="10800000">
            <a:off x="5660147" y="4652326"/>
            <a:ext cx="441611" cy="363474"/>
          </a:xfrm>
          <a:prstGeom prst="rightArrow">
            <a:avLst/>
          </a:prstGeom>
          <a:solidFill>
            <a:schemeClr val="bg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202" name="圆角矩形 28">
            <a:extLst>
              <a:ext uri="{FF2B5EF4-FFF2-40B4-BE49-F238E27FC236}">
                <a16:creationId xmlns:a16="http://schemas.microsoft.com/office/drawing/2014/main" id="{988C7FA6-89F5-2C4D-A962-57D0F631B173}"/>
              </a:ext>
            </a:extLst>
          </p:cNvPr>
          <p:cNvSpPr/>
          <p:nvPr/>
        </p:nvSpPr>
        <p:spPr>
          <a:xfrm>
            <a:off x="7474913" y="1018879"/>
            <a:ext cx="1512785" cy="1251976"/>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203" name="矩形 4">
            <a:extLst>
              <a:ext uri="{FF2B5EF4-FFF2-40B4-BE49-F238E27FC236}">
                <a16:creationId xmlns:a16="http://schemas.microsoft.com/office/drawing/2014/main" id="{E9199D77-6AC6-2D40-A3DE-5FF5B3530CD3}"/>
              </a:ext>
            </a:extLst>
          </p:cNvPr>
          <p:cNvSpPr/>
          <p:nvPr/>
        </p:nvSpPr>
        <p:spPr>
          <a:xfrm>
            <a:off x="5264275" y="3299586"/>
            <a:ext cx="2666639" cy="536147"/>
          </a:xfrm>
          <a:prstGeom prst="rect">
            <a:avLst/>
          </a:prstGeom>
          <a:solidFill>
            <a:schemeClr val="bg1"/>
          </a:solidFill>
          <a:ln w="4762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Independent Validation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rPr>
              <a:t>(Platinum Experiment Dataset)</a:t>
            </a:r>
            <a:endParaRPr kumimoji="1" lang="zh-CN" altLang="en-US" sz="1350" b="1" i="0" u="none" strike="noStrike" kern="1200" cap="none" spc="0" normalizeH="0" baseline="0" noProof="0" dirty="0">
              <a:ln>
                <a:noFill/>
              </a:ln>
              <a:solidFill>
                <a:prstClr val="black"/>
              </a:solidFill>
              <a:effectLst/>
              <a:uLnTx/>
              <a:uFillTx/>
              <a:latin typeface="Arial" panose="020B0604020202020204" pitchFamily="34" charset="0"/>
              <a:ea typeface="DengXian" panose="02010600030101010101" pitchFamily="2" charset="-122"/>
              <a:cs typeface="Arial" panose="020B0604020202020204" pitchFamily="34" charset="0"/>
            </a:endParaRPr>
          </a:p>
        </p:txBody>
      </p:sp>
      <p:sp>
        <p:nvSpPr>
          <p:cNvPr id="204" name="矩形 11">
            <a:extLst>
              <a:ext uri="{FF2B5EF4-FFF2-40B4-BE49-F238E27FC236}">
                <a16:creationId xmlns:a16="http://schemas.microsoft.com/office/drawing/2014/main" id="{78F2B37B-F2C9-7244-AB64-4F64D928E19A}"/>
              </a:ext>
            </a:extLst>
          </p:cNvPr>
          <p:cNvSpPr/>
          <p:nvPr/>
        </p:nvSpPr>
        <p:spPr>
          <a:xfrm>
            <a:off x="7042299" y="2677146"/>
            <a:ext cx="173573" cy="244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205" name="矩形 12">
            <a:extLst>
              <a:ext uri="{FF2B5EF4-FFF2-40B4-BE49-F238E27FC236}">
                <a16:creationId xmlns:a16="http://schemas.microsoft.com/office/drawing/2014/main" id="{605529D0-F071-4740-8B7B-4DE218C51E6F}"/>
              </a:ext>
            </a:extLst>
          </p:cNvPr>
          <p:cNvSpPr/>
          <p:nvPr/>
        </p:nvSpPr>
        <p:spPr>
          <a:xfrm>
            <a:off x="7042300" y="2922076"/>
            <a:ext cx="641762" cy="26719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90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206" name="文本框 13">
            <a:extLst>
              <a:ext uri="{FF2B5EF4-FFF2-40B4-BE49-F238E27FC236}">
                <a16:creationId xmlns:a16="http://schemas.microsoft.com/office/drawing/2014/main" id="{8142C29F-6449-3F41-9B7E-6CE9FCE69AA1}"/>
              </a:ext>
            </a:extLst>
          </p:cNvPr>
          <p:cNvSpPr txBox="1"/>
          <p:nvPr/>
        </p:nvSpPr>
        <p:spPr>
          <a:xfrm>
            <a:off x="5627261" y="2715054"/>
            <a:ext cx="1391760"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n disruptive SNVs:</a:t>
            </a:r>
            <a:endParaRPr kumimoji="1" lang="zh-CN" altLang="en-US" sz="9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sp>
        <p:nvSpPr>
          <p:cNvPr id="207" name="矩形 14">
            <a:extLst>
              <a:ext uri="{FF2B5EF4-FFF2-40B4-BE49-F238E27FC236}">
                <a16:creationId xmlns:a16="http://schemas.microsoft.com/office/drawing/2014/main" id="{8B0F09EA-9D0F-134A-B0C7-FD7F2D298102}"/>
              </a:ext>
            </a:extLst>
          </p:cNvPr>
          <p:cNvSpPr/>
          <p:nvPr/>
        </p:nvSpPr>
        <p:spPr>
          <a:xfrm>
            <a:off x="5568158" y="2961457"/>
            <a:ext cx="1460656" cy="230832"/>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n non-disruptive SNVs:</a:t>
            </a:r>
            <a:endParaRPr kumimoji="1" lang="zh-CN" altLang="en-US" sz="9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sp>
        <p:nvSpPr>
          <p:cNvPr id="208" name="文本框 7">
            <a:extLst>
              <a:ext uri="{FF2B5EF4-FFF2-40B4-BE49-F238E27FC236}">
                <a16:creationId xmlns:a16="http://schemas.microsoft.com/office/drawing/2014/main" id="{988FC7AF-8377-2240-AA90-1FCD28A5DA86}"/>
              </a:ext>
            </a:extLst>
          </p:cNvPr>
          <p:cNvSpPr txBox="1"/>
          <p:nvPr/>
        </p:nvSpPr>
        <p:spPr>
          <a:xfrm>
            <a:off x="423697" y="2573966"/>
            <a:ext cx="1213629"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10-fold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cross-validation</a:t>
            </a:r>
            <a:endParaRPr kumimoji="1" lang="zh-CN" altLang="en-US" sz="10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sp>
        <p:nvSpPr>
          <p:cNvPr id="209" name="圆角矩形标注 208">
            <a:extLst>
              <a:ext uri="{FF2B5EF4-FFF2-40B4-BE49-F238E27FC236}">
                <a16:creationId xmlns:a16="http://schemas.microsoft.com/office/drawing/2014/main" id="{34F2C95C-F0D0-894B-BC03-D99E3A470328}"/>
              </a:ext>
            </a:extLst>
          </p:cNvPr>
          <p:cNvSpPr/>
          <p:nvPr/>
        </p:nvSpPr>
        <p:spPr>
          <a:xfrm rot="10800000">
            <a:off x="165111" y="2530638"/>
            <a:ext cx="3355779" cy="3216753"/>
          </a:xfrm>
          <a:prstGeom prst="wedgeRoundRectCallout">
            <a:avLst/>
          </a:prstGeom>
          <a:noFill/>
          <a:ln w="38100">
            <a:solidFill>
              <a:schemeClr val="tx1">
                <a:alpha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6" name="灯片编号占位符 5">
            <a:extLst>
              <a:ext uri="{FF2B5EF4-FFF2-40B4-BE49-F238E27FC236}">
                <a16:creationId xmlns:a16="http://schemas.microsoft.com/office/drawing/2014/main" id="{7C29F4D6-44E2-654C-AEB9-B42143F1BC16}"/>
              </a:ext>
            </a:extLst>
          </p:cNvPr>
          <p:cNvSpPr>
            <a:spLocks noGrp="1"/>
          </p:cNvSpPr>
          <p:nvPr>
            <p:ph type="sldNum" sz="quarter" idx="12"/>
          </p:nvPr>
        </p:nvSpPr>
        <p:spPr>
          <a:xfrm>
            <a:off x="6722087" y="6384387"/>
            <a:ext cx="2057400"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sp>
        <p:nvSpPr>
          <p:cNvPr id="2" name="文本框 1">
            <a:extLst>
              <a:ext uri="{FF2B5EF4-FFF2-40B4-BE49-F238E27FC236}">
                <a16:creationId xmlns:a16="http://schemas.microsoft.com/office/drawing/2014/main" id="{11C5744C-97A2-2949-B39A-257AA9E82C6F}"/>
              </a:ext>
            </a:extLst>
          </p:cNvPr>
          <p:cNvSpPr txBox="1"/>
          <p:nvPr/>
        </p:nvSpPr>
        <p:spPr>
          <a:xfrm>
            <a:off x="3520141" y="3108114"/>
            <a:ext cx="1763152"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Statistical</a:t>
            </a:r>
            <a:r>
              <a:rPr kumimoji="1" lang="zh-CN" altLang="en-US"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Model</a:t>
            </a:r>
            <a:r>
              <a:rPr kumimoji="1" lang="zh-CN" altLang="en-US"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Development</a:t>
            </a:r>
            <a:r>
              <a:rPr kumimoji="1" lang="zh-CN" altLang="en-US"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for</a:t>
            </a:r>
            <a:r>
              <a:rPr kumimoji="1" lang="zh-CN" altLang="en-US"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 </a:t>
            </a:r>
            <a:r>
              <a:rPr kumimoji="1" lang="en-US" altLang="zh-CN"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rPr>
              <a:t>GenoDock</a:t>
            </a:r>
            <a:endParaRPr kumimoji="1" lang="zh-CN" altLang="en-US" sz="1500" b="1" i="0" u="none" strike="noStrike" kern="1200" cap="none" spc="0" normalizeH="0" baseline="0" noProof="0" dirty="0">
              <a:ln>
                <a:noFill/>
              </a:ln>
              <a:solidFill>
                <a:srgbClr val="4472C4">
                  <a:lumMod val="50000"/>
                </a:srgbClr>
              </a:solidFill>
              <a:effectLst/>
              <a:uLnTx/>
              <a:uFillTx/>
              <a:latin typeface="Calibri" panose="020F0502020204030204"/>
              <a:ea typeface="DengXian" charset="-122"/>
              <a:cs typeface=""/>
            </a:endParaRPr>
          </a:p>
        </p:txBody>
      </p:sp>
      <p:sp>
        <p:nvSpPr>
          <p:cNvPr id="3" name="三角形 2">
            <a:extLst>
              <a:ext uri="{FF2B5EF4-FFF2-40B4-BE49-F238E27FC236}">
                <a16:creationId xmlns:a16="http://schemas.microsoft.com/office/drawing/2014/main" id="{9D3A0DBA-2DC7-674D-ACE1-56F2D5C30D6C}"/>
              </a:ext>
            </a:extLst>
          </p:cNvPr>
          <p:cNvSpPr/>
          <p:nvPr/>
        </p:nvSpPr>
        <p:spPr>
          <a:xfrm>
            <a:off x="5780047" y="1453699"/>
            <a:ext cx="191864" cy="180017"/>
          </a:xfrm>
          <a:prstGeom prst="triangle">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210" name="三角形 209">
            <a:extLst>
              <a:ext uri="{FF2B5EF4-FFF2-40B4-BE49-F238E27FC236}">
                <a16:creationId xmlns:a16="http://schemas.microsoft.com/office/drawing/2014/main" id="{4D7E94D1-58BF-0E48-98C7-C53D4096AC7F}"/>
              </a:ext>
            </a:extLst>
          </p:cNvPr>
          <p:cNvSpPr/>
          <p:nvPr/>
        </p:nvSpPr>
        <p:spPr>
          <a:xfrm>
            <a:off x="5195119" y="2312632"/>
            <a:ext cx="191864" cy="180017"/>
          </a:xfrm>
          <a:prstGeom prst="triangle">
            <a:avLst/>
          </a:prstGeom>
          <a:solidFill>
            <a:schemeClr val="accent6">
              <a:lumMod val="60000"/>
              <a:lumOff val="4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 name="椭圆 4">
            <a:extLst>
              <a:ext uri="{FF2B5EF4-FFF2-40B4-BE49-F238E27FC236}">
                <a16:creationId xmlns:a16="http://schemas.microsoft.com/office/drawing/2014/main" id="{947412FC-5F5D-EE46-B795-08F1CF09A89E}"/>
              </a:ext>
            </a:extLst>
          </p:cNvPr>
          <p:cNvSpPr/>
          <p:nvPr/>
        </p:nvSpPr>
        <p:spPr>
          <a:xfrm>
            <a:off x="5229333" y="3365493"/>
            <a:ext cx="159754" cy="167251"/>
          </a:xfrm>
          <a:prstGeom prst="ellipse">
            <a:avLst/>
          </a:prstGeom>
          <a:solidFill>
            <a:srgbClr val="F49CE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grpSp>
        <p:nvGrpSpPr>
          <p:cNvPr id="8" name="组合 7">
            <a:extLst>
              <a:ext uri="{FF2B5EF4-FFF2-40B4-BE49-F238E27FC236}">
                <a16:creationId xmlns:a16="http://schemas.microsoft.com/office/drawing/2014/main" id="{003C295A-32B6-4349-B12B-235EEA84B664}"/>
              </a:ext>
            </a:extLst>
          </p:cNvPr>
          <p:cNvGrpSpPr/>
          <p:nvPr/>
        </p:nvGrpSpPr>
        <p:grpSpPr>
          <a:xfrm>
            <a:off x="3607795" y="3905173"/>
            <a:ext cx="1992668" cy="1845707"/>
            <a:chOff x="9328853" y="4066315"/>
            <a:chExt cx="2656890" cy="2460943"/>
          </a:xfrm>
        </p:grpSpPr>
        <p:sp>
          <p:nvSpPr>
            <p:cNvPr id="182" name="圆角矩形 64">
              <a:extLst>
                <a:ext uri="{FF2B5EF4-FFF2-40B4-BE49-F238E27FC236}">
                  <a16:creationId xmlns:a16="http://schemas.microsoft.com/office/drawing/2014/main" id="{639FF439-A115-DF4B-A8C4-0BC3D3E75054}"/>
                </a:ext>
              </a:extLst>
            </p:cNvPr>
            <p:cNvSpPr/>
            <p:nvPr/>
          </p:nvSpPr>
          <p:spPr>
            <a:xfrm>
              <a:off x="9328853" y="4119615"/>
              <a:ext cx="2656890" cy="2407643"/>
            </a:xfrm>
            <a:prstGeom prst="roundRect">
              <a:avLst/>
            </a:prstGeom>
            <a:noFill/>
            <a:ln w="476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91" name="文本框 30">
              <a:extLst>
                <a:ext uri="{FF2B5EF4-FFF2-40B4-BE49-F238E27FC236}">
                  <a16:creationId xmlns:a16="http://schemas.microsoft.com/office/drawing/2014/main" id="{53F70C18-B290-C345-8281-4EF4E7C1ED82}"/>
                </a:ext>
              </a:extLst>
            </p:cNvPr>
            <p:cNvSpPr txBox="1"/>
            <p:nvPr/>
          </p:nvSpPr>
          <p:spPr>
            <a:xfrm>
              <a:off x="9441098" y="4257382"/>
              <a:ext cx="250654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test on experiment data </a:t>
              </a:r>
              <a:r>
                <a:rPr kumimoji="1" lang="en-US" altLang="zh-CN" sz="1200" b="1" i="0" u="none" strike="noStrike" kern="1200" cap="none" spc="0" normalizeH="0" baseline="0" noProof="0" dirty="0" err="1">
                  <a:ln>
                    <a:noFill/>
                  </a:ln>
                  <a:solidFill>
                    <a:prstClr val="black"/>
                  </a:solidFill>
                  <a:effectLst/>
                  <a:uLnTx/>
                  <a:uFillTx/>
                  <a:latin typeface="Arial" panose="020B0604020202020204" pitchFamily="34" charset="0"/>
                  <a:ea typeface="DengXian" charset="-122"/>
                  <a:cs typeface="Arial" panose="020B0604020202020204" pitchFamily="34" charset="0"/>
                </a:rPr>
                <a:t>auROC</a:t>
              </a:r>
              <a:r>
                <a:rPr kumimoji="1"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 0.62</a:t>
              </a:r>
              <a:endParaRPr kumimoji="1"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endParaRPr>
            </a:p>
          </p:txBody>
        </p:sp>
        <p:sp>
          <p:nvSpPr>
            <p:cNvPr id="211" name="椭圆 210">
              <a:extLst>
                <a:ext uri="{FF2B5EF4-FFF2-40B4-BE49-F238E27FC236}">
                  <a16:creationId xmlns:a16="http://schemas.microsoft.com/office/drawing/2014/main" id="{7D9ED0FC-76FA-D14E-9755-836B5519F158}"/>
                </a:ext>
              </a:extLst>
            </p:cNvPr>
            <p:cNvSpPr/>
            <p:nvPr/>
          </p:nvSpPr>
          <p:spPr>
            <a:xfrm>
              <a:off x="9425109" y="4066315"/>
              <a:ext cx="213005" cy="223001"/>
            </a:xfrm>
            <a:prstGeom prst="ellipse">
              <a:avLst/>
            </a:prstGeom>
            <a:solidFill>
              <a:srgbClr val="F49CE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grpSp>
          <p:nvGrpSpPr>
            <p:cNvPr id="213" name="组合 212">
              <a:extLst>
                <a:ext uri="{FF2B5EF4-FFF2-40B4-BE49-F238E27FC236}">
                  <a16:creationId xmlns:a16="http://schemas.microsoft.com/office/drawing/2014/main" id="{220BB839-3ADF-A541-97DE-5E668AB7F503}"/>
                </a:ext>
              </a:extLst>
            </p:cNvPr>
            <p:cNvGrpSpPr/>
            <p:nvPr/>
          </p:nvGrpSpPr>
          <p:grpSpPr>
            <a:xfrm>
              <a:off x="9575143" y="4764510"/>
              <a:ext cx="2238455" cy="1622468"/>
              <a:chOff x="2270149" y="590701"/>
              <a:chExt cx="7700469" cy="5133646"/>
            </a:xfrm>
          </p:grpSpPr>
          <p:pic>
            <p:nvPicPr>
              <p:cNvPr id="214" name="图片 213">
                <a:extLst>
                  <a:ext uri="{FF2B5EF4-FFF2-40B4-BE49-F238E27FC236}">
                    <a16:creationId xmlns:a16="http://schemas.microsoft.com/office/drawing/2014/main" id="{B4AF0040-84FF-5C41-B9D3-0A03D36A3078}"/>
                  </a:ext>
                </a:extLst>
              </p:cNvPr>
              <p:cNvPicPr>
                <a:picLocks noChangeAspect="1"/>
              </p:cNvPicPr>
              <p:nvPr/>
            </p:nvPicPr>
            <p:blipFill>
              <a:blip r:embed="rId3"/>
              <a:stretch>
                <a:fillRect/>
              </a:stretch>
            </p:blipFill>
            <p:spPr>
              <a:xfrm>
                <a:off x="2270149" y="590701"/>
                <a:ext cx="7700469" cy="5133646"/>
              </a:xfrm>
              <a:prstGeom prst="rect">
                <a:avLst/>
              </a:prstGeom>
            </p:spPr>
          </p:pic>
          <p:sp>
            <p:nvSpPr>
              <p:cNvPr id="217" name="矩形 216">
                <a:extLst>
                  <a:ext uri="{FF2B5EF4-FFF2-40B4-BE49-F238E27FC236}">
                    <a16:creationId xmlns:a16="http://schemas.microsoft.com/office/drawing/2014/main" id="{A1618240-AA99-C34A-9524-362500A3DC65}"/>
                  </a:ext>
                </a:extLst>
              </p:cNvPr>
              <p:cNvSpPr/>
              <p:nvPr/>
            </p:nvSpPr>
            <p:spPr>
              <a:xfrm>
                <a:off x="3621028" y="670142"/>
                <a:ext cx="5127952" cy="514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grpSp>
      </p:grpSp>
      <p:grpSp>
        <p:nvGrpSpPr>
          <p:cNvPr id="9" name="组合 8">
            <a:extLst>
              <a:ext uri="{FF2B5EF4-FFF2-40B4-BE49-F238E27FC236}">
                <a16:creationId xmlns:a16="http://schemas.microsoft.com/office/drawing/2014/main" id="{C838A96F-D835-2B45-A073-1F13BDA02246}"/>
              </a:ext>
            </a:extLst>
          </p:cNvPr>
          <p:cNvGrpSpPr/>
          <p:nvPr/>
        </p:nvGrpSpPr>
        <p:grpSpPr>
          <a:xfrm>
            <a:off x="5600464" y="3954921"/>
            <a:ext cx="3926537" cy="1800430"/>
            <a:chOff x="4062659" y="4119615"/>
            <a:chExt cx="5235383" cy="2400573"/>
          </a:xfrm>
        </p:grpSpPr>
        <p:sp>
          <p:nvSpPr>
            <p:cNvPr id="193" name="圆角矩形 64">
              <a:extLst>
                <a:ext uri="{FF2B5EF4-FFF2-40B4-BE49-F238E27FC236}">
                  <a16:creationId xmlns:a16="http://schemas.microsoft.com/office/drawing/2014/main" id="{F0973267-9B5C-5A4D-BFE7-943B2021A945}"/>
                </a:ext>
              </a:extLst>
            </p:cNvPr>
            <p:cNvSpPr/>
            <p:nvPr/>
          </p:nvSpPr>
          <p:spPr>
            <a:xfrm>
              <a:off x="4807691" y="4119615"/>
              <a:ext cx="3742278" cy="2400573"/>
            </a:xfrm>
            <a:prstGeom prst="roundRect">
              <a:avLst/>
            </a:prstGeom>
            <a:noFill/>
            <a:ln w="47625">
              <a:solidFill>
                <a:srgbClr val="FF0000">
                  <a:alpha val="7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201" name="文本框 30">
              <a:extLst>
                <a:ext uri="{FF2B5EF4-FFF2-40B4-BE49-F238E27FC236}">
                  <a16:creationId xmlns:a16="http://schemas.microsoft.com/office/drawing/2014/main" id="{57D3FB1D-B1B3-3043-8062-A52A03DEF4BF}"/>
                </a:ext>
              </a:extLst>
            </p:cNvPr>
            <p:cNvSpPr txBox="1"/>
            <p:nvPr/>
          </p:nvSpPr>
          <p:spPr>
            <a:xfrm>
              <a:off x="4062659" y="4257382"/>
              <a:ext cx="5235383"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cross validation on pseudo G.S.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err="1">
                  <a:ln>
                    <a:noFill/>
                  </a:ln>
                  <a:solidFill>
                    <a:prstClr val="black"/>
                  </a:solidFill>
                  <a:effectLst/>
                  <a:uLnTx/>
                  <a:uFillTx/>
                  <a:latin typeface="Arial" panose="020B0604020202020204" pitchFamily="34" charset="0"/>
                  <a:ea typeface="DengXian" charset="-122"/>
                  <a:cs typeface="Arial" panose="020B0604020202020204" pitchFamily="34" charset="0"/>
                </a:rPr>
                <a:t>auROC</a:t>
              </a:r>
              <a:r>
                <a:rPr kumimoji="1"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=0.97</a:t>
              </a:r>
            </a:p>
          </p:txBody>
        </p:sp>
        <p:pic>
          <p:nvPicPr>
            <p:cNvPr id="218" name="图片 217">
              <a:extLst>
                <a:ext uri="{FF2B5EF4-FFF2-40B4-BE49-F238E27FC236}">
                  <a16:creationId xmlns:a16="http://schemas.microsoft.com/office/drawing/2014/main" id="{8D010F20-AB2B-A741-835A-B19F1871D0FB}"/>
                </a:ext>
              </a:extLst>
            </p:cNvPr>
            <p:cNvPicPr>
              <a:picLocks noChangeAspect="1"/>
            </p:cNvPicPr>
            <p:nvPr/>
          </p:nvPicPr>
          <p:blipFill>
            <a:blip r:embed="rId4"/>
            <a:stretch>
              <a:fillRect/>
            </a:stretch>
          </p:blipFill>
          <p:spPr>
            <a:xfrm>
              <a:off x="5760207" y="4802767"/>
              <a:ext cx="2605821" cy="1662678"/>
            </a:xfrm>
            <a:prstGeom prst="rect">
              <a:avLst/>
            </a:prstGeom>
          </p:spPr>
        </p:pic>
        <p:sp>
          <p:nvSpPr>
            <p:cNvPr id="7" name="矩形 6">
              <a:extLst>
                <a:ext uri="{FF2B5EF4-FFF2-40B4-BE49-F238E27FC236}">
                  <a16:creationId xmlns:a16="http://schemas.microsoft.com/office/drawing/2014/main" id="{A3EEA157-4514-B14A-950E-7342AFEAF5D8}"/>
                </a:ext>
              </a:extLst>
            </p:cNvPr>
            <p:cNvSpPr/>
            <p:nvPr/>
          </p:nvSpPr>
          <p:spPr>
            <a:xfrm rot="16200000">
              <a:off x="4853045" y="5311151"/>
              <a:ext cx="1297790" cy="67710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Finalized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Arial" panose="020B0604020202020204" pitchFamily="34" charset="0"/>
                  <a:ea typeface="DengXian" charset="-122"/>
                  <a:cs typeface="Arial" panose="020B0604020202020204" pitchFamily="34" charset="0"/>
                </a:rPr>
                <a:t>model </a:t>
              </a:r>
            </a:p>
          </p:txBody>
        </p:sp>
      </p:grpSp>
      <p:sp>
        <p:nvSpPr>
          <p:cNvPr id="183"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
        <p:nvSpPr>
          <p:cNvPr id="184" name="矩形 1"/>
          <p:cNvSpPr/>
          <p:nvPr/>
        </p:nvSpPr>
        <p:spPr>
          <a:xfrm>
            <a:off x="210382" y="162757"/>
            <a:ext cx="8777315"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prstClr val="black"/>
                </a:solidFill>
                <a:effectLst/>
                <a:uLnTx/>
                <a:uFillTx/>
                <a:latin typeface="Helvetica" pitchFamily="2" charset="0"/>
                <a:ea typeface="Calibri" charset="0"/>
                <a:cs typeface="Calibri" charset="0"/>
              </a:rPr>
              <a:t>Given the pseudo Gold-Standard, the Workflow for Building the Statistical Model &amp; its Performance in Cross-validation &amp; Independent Testing</a:t>
            </a:r>
            <a:endParaRPr kumimoji="0" lang="en-US" altLang="zh-CN" sz="1800" b="1" i="1" u="none" strike="noStrike" kern="1200" cap="none" spc="0" normalizeH="0" baseline="0" noProof="0" dirty="0">
              <a:ln>
                <a:noFill/>
              </a:ln>
              <a:solidFill>
                <a:prstClr val="black"/>
              </a:solidFill>
              <a:effectLst/>
              <a:uLnTx/>
              <a:uFillTx/>
              <a:latin typeface="Helvetica" pitchFamily="2" charset="0"/>
              <a:ea typeface="Calibri" charset="0"/>
              <a:cs typeface="Calibri" charset="0"/>
            </a:endParaRPr>
          </a:p>
        </p:txBody>
      </p:sp>
    </p:spTree>
    <p:extLst>
      <p:ext uri="{BB962C8B-B14F-4D97-AF65-F5344CB8AC3E}">
        <p14:creationId xmlns:p14="http://schemas.microsoft.com/office/powerpoint/2010/main" val="2871344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B3A7C741-D663-E043-A312-B174BCB6AEF4}"/>
              </a:ext>
            </a:extLst>
          </p:cNvPr>
          <p:cNvPicPr>
            <a:picLocks noChangeAspect="1"/>
          </p:cNvPicPr>
          <p:nvPr/>
        </p:nvPicPr>
        <p:blipFill>
          <a:blip r:embed="rId3"/>
          <a:stretch>
            <a:fillRect/>
          </a:stretch>
        </p:blipFill>
        <p:spPr>
          <a:xfrm>
            <a:off x="1293329" y="4318481"/>
            <a:ext cx="2214640" cy="802764"/>
          </a:xfrm>
          <a:prstGeom prst="rect">
            <a:avLst/>
          </a:prstGeom>
        </p:spPr>
      </p:pic>
      <p:pic>
        <p:nvPicPr>
          <p:cNvPr id="43" name="图片 42">
            <a:extLst>
              <a:ext uri="{FF2B5EF4-FFF2-40B4-BE49-F238E27FC236}">
                <a16:creationId xmlns:a16="http://schemas.microsoft.com/office/drawing/2014/main" id="{67D00789-5D51-1046-B4C4-94DD21DB9CC1}"/>
              </a:ext>
            </a:extLst>
          </p:cNvPr>
          <p:cNvPicPr>
            <a:picLocks noChangeAspect="1"/>
          </p:cNvPicPr>
          <p:nvPr/>
        </p:nvPicPr>
        <p:blipFill>
          <a:blip r:embed="rId4"/>
          <a:stretch>
            <a:fillRect/>
          </a:stretch>
        </p:blipFill>
        <p:spPr>
          <a:xfrm>
            <a:off x="1286851" y="2089676"/>
            <a:ext cx="2197720" cy="818427"/>
          </a:xfrm>
          <a:prstGeom prst="rect">
            <a:avLst/>
          </a:prstGeom>
        </p:spPr>
      </p:pic>
      <p:pic>
        <p:nvPicPr>
          <p:cNvPr id="44" name="图片 43">
            <a:extLst>
              <a:ext uri="{FF2B5EF4-FFF2-40B4-BE49-F238E27FC236}">
                <a16:creationId xmlns:a16="http://schemas.microsoft.com/office/drawing/2014/main" id="{EF7C4BCB-93A4-754A-BA68-C52BFFBE1031}"/>
              </a:ext>
            </a:extLst>
          </p:cNvPr>
          <p:cNvPicPr>
            <a:picLocks noChangeAspect="1"/>
          </p:cNvPicPr>
          <p:nvPr/>
        </p:nvPicPr>
        <p:blipFill>
          <a:blip r:embed="rId5"/>
          <a:stretch>
            <a:fillRect/>
          </a:stretch>
        </p:blipFill>
        <p:spPr>
          <a:xfrm>
            <a:off x="1285244" y="1203259"/>
            <a:ext cx="2202949" cy="880724"/>
          </a:xfrm>
          <a:prstGeom prst="rect">
            <a:avLst/>
          </a:prstGeom>
        </p:spPr>
      </p:pic>
      <p:pic>
        <p:nvPicPr>
          <p:cNvPr id="45" name="图片 44">
            <a:extLst>
              <a:ext uri="{FF2B5EF4-FFF2-40B4-BE49-F238E27FC236}">
                <a16:creationId xmlns:a16="http://schemas.microsoft.com/office/drawing/2014/main" id="{ACD64F27-1D03-4E42-BCF5-806AF816A440}"/>
              </a:ext>
            </a:extLst>
          </p:cNvPr>
          <p:cNvPicPr>
            <a:picLocks noChangeAspect="1"/>
          </p:cNvPicPr>
          <p:nvPr/>
        </p:nvPicPr>
        <p:blipFill>
          <a:blip r:embed="rId6"/>
          <a:stretch>
            <a:fillRect/>
          </a:stretch>
        </p:blipFill>
        <p:spPr>
          <a:xfrm>
            <a:off x="1262650" y="3393144"/>
            <a:ext cx="2252705" cy="891641"/>
          </a:xfrm>
          <a:prstGeom prst="rect">
            <a:avLst/>
          </a:prstGeom>
        </p:spPr>
      </p:pic>
      <p:sp>
        <p:nvSpPr>
          <p:cNvPr id="46" name="文本框 45">
            <a:extLst>
              <a:ext uri="{FF2B5EF4-FFF2-40B4-BE49-F238E27FC236}">
                <a16:creationId xmlns:a16="http://schemas.microsoft.com/office/drawing/2014/main" id="{2E49DEDB-0E19-794A-80ED-9130D395D4F9}"/>
              </a:ext>
            </a:extLst>
          </p:cNvPr>
          <p:cNvSpPr txBox="1"/>
          <p:nvPr/>
        </p:nvSpPr>
        <p:spPr>
          <a:xfrm>
            <a:off x="1326992" y="2900607"/>
            <a:ext cx="2079415"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human</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EGFR</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&amp;</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gefitinib (IRE)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PDB:</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2ity</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7" name="矩形 46">
            <a:extLst>
              <a:ext uri="{FF2B5EF4-FFF2-40B4-BE49-F238E27FC236}">
                <a16:creationId xmlns:a16="http://schemas.microsoft.com/office/drawing/2014/main" id="{89D89594-4D06-3949-A6D3-1A73F76005AA}"/>
              </a:ext>
            </a:extLst>
          </p:cNvPr>
          <p:cNvSpPr/>
          <p:nvPr/>
        </p:nvSpPr>
        <p:spPr>
          <a:xfrm>
            <a:off x="2658282" y="1462892"/>
            <a:ext cx="40908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IRE</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8" name="矩形 47">
            <a:extLst>
              <a:ext uri="{FF2B5EF4-FFF2-40B4-BE49-F238E27FC236}">
                <a16:creationId xmlns:a16="http://schemas.microsoft.com/office/drawing/2014/main" id="{17526EEB-6336-B349-8D9B-8476BBBD6343}"/>
              </a:ext>
            </a:extLst>
          </p:cNvPr>
          <p:cNvSpPr/>
          <p:nvPr/>
        </p:nvSpPr>
        <p:spPr>
          <a:xfrm>
            <a:off x="1491397" y="1654763"/>
            <a:ext cx="49244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T790</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9" name="矩形 48">
            <a:extLst>
              <a:ext uri="{FF2B5EF4-FFF2-40B4-BE49-F238E27FC236}">
                <a16:creationId xmlns:a16="http://schemas.microsoft.com/office/drawing/2014/main" id="{DC72CF97-12FB-2049-ACBC-61E74EA0F5C2}"/>
              </a:ext>
            </a:extLst>
          </p:cNvPr>
          <p:cNvSpPr/>
          <p:nvPr/>
        </p:nvSpPr>
        <p:spPr>
          <a:xfrm>
            <a:off x="1384303" y="2608147"/>
            <a:ext cx="522900"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M790</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50" name="直线连接符 49">
            <a:extLst>
              <a:ext uri="{FF2B5EF4-FFF2-40B4-BE49-F238E27FC236}">
                <a16:creationId xmlns:a16="http://schemas.microsoft.com/office/drawing/2014/main" id="{250DF5FA-4696-C24D-A93F-928D5166D8C5}"/>
              </a:ext>
            </a:extLst>
          </p:cNvPr>
          <p:cNvCxnSpPr>
            <a:cxnSpLocks/>
          </p:cNvCxnSpPr>
          <p:nvPr/>
        </p:nvCxnSpPr>
        <p:spPr>
          <a:xfrm flipH="1" flipV="1">
            <a:off x="1275888" y="1178708"/>
            <a:ext cx="1607" cy="212451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1" name="直线连接符 50">
            <a:extLst>
              <a:ext uri="{FF2B5EF4-FFF2-40B4-BE49-F238E27FC236}">
                <a16:creationId xmlns:a16="http://schemas.microsoft.com/office/drawing/2014/main" id="{7844D659-4885-9747-A3A4-D4E5888F6C2D}"/>
              </a:ext>
            </a:extLst>
          </p:cNvPr>
          <p:cNvCxnSpPr>
            <a:cxnSpLocks/>
          </p:cNvCxnSpPr>
          <p:nvPr/>
        </p:nvCxnSpPr>
        <p:spPr>
          <a:xfrm flipV="1">
            <a:off x="3524711" y="1192195"/>
            <a:ext cx="0" cy="209954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2" name="直线连接符 51">
            <a:extLst>
              <a:ext uri="{FF2B5EF4-FFF2-40B4-BE49-F238E27FC236}">
                <a16:creationId xmlns:a16="http://schemas.microsoft.com/office/drawing/2014/main" id="{E068ED5B-EC4B-B141-AA3F-A5CC42F2CCA8}"/>
              </a:ext>
            </a:extLst>
          </p:cNvPr>
          <p:cNvCxnSpPr>
            <a:cxnSpLocks/>
          </p:cNvCxnSpPr>
          <p:nvPr/>
        </p:nvCxnSpPr>
        <p:spPr>
          <a:xfrm flipV="1">
            <a:off x="1274427" y="1192194"/>
            <a:ext cx="7166317" cy="1"/>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线连接符 52">
            <a:extLst>
              <a:ext uri="{FF2B5EF4-FFF2-40B4-BE49-F238E27FC236}">
                <a16:creationId xmlns:a16="http://schemas.microsoft.com/office/drawing/2014/main" id="{8BE06FE6-3FF7-CA4D-A9B1-F0BAFBC2B37A}"/>
              </a:ext>
            </a:extLst>
          </p:cNvPr>
          <p:cNvCxnSpPr>
            <a:cxnSpLocks/>
          </p:cNvCxnSpPr>
          <p:nvPr/>
        </p:nvCxnSpPr>
        <p:spPr>
          <a:xfrm>
            <a:off x="1271358" y="3303218"/>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56" name="直线连接符 55">
            <a:extLst>
              <a:ext uri="{FF2B5EF4-FFF2-40B4-BE49-F238E27FC236}">
                <a16:creationId xmlns:a16="http://schemas.microsoft.com/office/drawing/2014/main" id="{7FBCA6E4-38D8-9A4E-9155-1C4C700C2857}"/>
              </a:ext>
            </a:extLst>
          </p:cNvPr>
          <p:cNvCxnSpPr>
            <a:cxnSpLocks/>
          </p:cNvCxnSpPr>
          <p:nvPr/>
        </p:nvCxnSpPr>
        <p:spPr>
          <a:xfrm flipV="1">
            <a:off x="7151742" y="1188622"/>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57" name="圆角矩形 56">
            <a:extLst>
              <a:ext uri="{FF2B5EF4-FFF2-40B4-BE49-F238E27FC236}">
                <a16:creationId xmlns:a16="http://schemas.microsoft.com/office/drawing/2014/main" id="{AECB9E7A-BE2D-1B46-9B42-09155FC4EED9}"/>
              </a:ext>
            </a:extLst>
          </p:cNvPr>
          <p:cNvSpPr/>
          <p:nvPr/>
        </p:nvSpPr>
        <p:spPr>
          <a:xfrm>
            <a:off x="7231410" y="1306102"/>
            <a:ext cx="1097280" cy="5279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mutation close</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to</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ligand</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endParaRPr>
          </a:p>
        </p:txBody>
      </p:sp>
      <p:sp>
        <p:nvSpPr>
          <p:cNvPr id="58" name="圆角矩形 57">
            <a:extLst>
              <a:ext uri="{FF2B5EF4-FFF2-40B4-BE49-F238E27FC236}">
                <a16:creationId xmlns:a16="http://schemas.microsoft.com/office/drawing/2014/main" id="{C4CB2E60-DE85-624F-B5C0-E3D8A075D5B4}"/>
              </a:ext>
            </a:extLst>
          </p:cNvPr>
          <p:cNvSpPr/>
          <p:nvPr/>
        </p:nvSpPr>
        <p:spPr>
          <a:xfrm>
            <a:off x="7235245" y="1958648"/>
            <a:ext cx="1097280" cy="48182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steric</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hindrance</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endParaRPr>
          </a:p>
        </p:txBody>
      </p:sp>
      <p:sp>
        <p:nvSpPr>
          <p:cNvPr id="59" name="圆角矩形 58">
            <a:extLst>
              <a:ext uri="{FF2B5EF4-FFF2-40B4-BE49-F238E27FC236}">
                <a16:creationId xmlns:a16="http://schemas.microsoft.com/office/drawing/2014/main" id="{F9779119-E426-2549-A417-0BEA6FE79398}"/>
              </a:ext>
            </a:extLst>
          </p:cNvPr>
          <p:cNvSpPr/>
          <p:nvPr/>
        </p:nvSpPr>
        <p:spPr>
          <a:xfrm>
            <a:off x="7231898" y="2586899"/>
            <a:ext cx="1104659" cy="53327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high impact by SNV features</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endParaRPr>
          </a:p>
        </p:txBody>
      </p:sp>
      <p:cxnSp>
        <p:nvCxnSpPr>
          <p:cNvPr id="60" name="直线连接符 59">
            <a:extLst>
              <a:ext uri="{FF2B5EF4-FFF2-40B4-BE49-F238E27FC236}">
                <a16:creationId xmlns:a16="http://schemas.microsoft.com/office/drawing/2014/main" id="{96D10BFE-BA9B-DA48-AB48-697C4986B03B}"/>
              </a:ext>
            </a:extLst>
          </p:cNvPr>
          <p:cNvCxnSpPr>
            <a:cxnSpLocks/>
          </p:cNvCxnSpPr>
          <p:nvPr/>
        </p:nvCxnSpPr>
        <p:spPr>
          <a:xfrm>
            <a:off x="1277494" y="2925357"/>
            <a:ext cx="2233825"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矩形 60">
                <a:extLst>
                  <a:ext uri="{FF2B5EF4-FFF2-40B4-BE49-F238E27FC236}">
                    <a16:creationId xmlns:a16="http://schemas.microsoft.com/office/drawing/2014/main" id="{B03FACB3-9275-9E4F-B62D-1D04F19E2808}"/>
                  </a:ext>
                </a:extLst>
              </p:cNvPr>
              <p:cNvSpPr/>
              <p:nvPr/>
            </p:nvSpPr>
            <p:spPr>
              <a:xfrm>
                <a:off x="6026041" y="2613652"/>
                <a:ext cx="104744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Prob.</a:t>
                </a:r>
                <a:r>
                  <a:rPr kumimoji="0"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0"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of</a:t>
                </a:r>
                <a:r>
                  <a:rPr kumimoji="0"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endParaRPr kumimoji="0" lang="en-US" altLang="zh-CN" sz="900" b="1" i="1" u="none" strike="noStrike" kern="1200" cap="none" spc="0" normalizeH="0" baseline="0" noProof="0" dirty="0">
                  <a:ln>
                    <a:noFill/>
                  </a:ln>
                  <a:solidFill>
                    <a:srgbClr val="FFC000">
                      <a:lumMod val="50000"/>
                    </a:srgbClr>
                  </a:solidFill>
                  <a:effectLst/>
                  <a:uLnTx/>
                  <a:uFillTx/>
                  <a:latin typeface="Helvetica" pitchFamily="2" charset="0"/>
                  <a:ea typeface="Cambria Math" charset="0"/>
                  <a:cs typeface="Cambria Math"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900" b="1" i="1" u="none" strike="noStrike" kern="1200" cap="none" spc="0" normalizeH="0" baseline="0" noProof="0">
                        <a:ln>
                          <a:noFill/>
                        </a:ln>
                        <a:solidFill>
                          <a:srgbClr val="FFC000">
                            <a:lumMod val="50000"/>
                          </a:srgbClr>
                        </a:solidFill>
                        <a:effectLst/>
                        <a:uLnTx/>
                        <a:uFillTx/>
                        <a:latin typeface="Cambria Math" charset="0"/>
                        <a:ea typeface="Cambria Math" charset="0"/>
                        <a:cs typeface="Cambria Math" charset="0"/>
                      </a:rPr>
                      <m:t>∆ </m:t>
                    </m:r>
                  </m:oMath>
                </a14:m>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BA</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&gt;</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0</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by</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GenoDock:</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64.0%</a:t>
                </a:r>
                <a:r>
                  <a:rPr kumimoji="1" lang="en-US" altLang="zh-CN" sz="900" b="1" i="0" u="none" strike="noStrike" kern="1200" cap="none" spc="0" normalizeH="0" baseline="30000" noProof="0" dirty="0">
                    <a:ln>
                      <a:noFill/>
                    </a:ln>
                    <a:solidFill>
                      <a:srgbClr val="FFC000">
                        <a:lumMod val="50000"/>
                      </a:srgbClr>
                    </a:solidFill>
                    <a:effectLst/>
                    <a:uLnTx/>
                    <a:uFillTx/>
                    <a:latin typeface="Helvetica" pitchFamily="2" charset="0"/>
                    <a:ea typeface="DengXian" charset="-122"/>
                    <a:cs typeface=""/>
                  </a:rPr>
                  <a:t>*</a:t>
                </a:r>
                <a:r>
                  <a:rPr kumimoji="0"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p>
            </p:txBody>
          </p:sp>
        </mc:Choice>
        <mc:Fallback xmlns="">
          <p:sp>
            <p:nvSpPr>
              <p:cNvPr id="61" name="矩形 60">
                <a:extLst>
                  <a:ext uri="{FF2B5EF4-FFF2-40B4-BE49-F238E27FC236}">
                    <a16:creationId xmlns:a16="http://schemas.microsoft.com/office/drawing/2014/main" id="{B03FACB3-9275-9E4F-B62D-1D04F19E2808}"/>
                  </a:ext>
                </a:extLst>
              </p:cNvPr>
              <p:cNvSpPr>
                <a:spLocks noRot="1" noChangeAspect="1" noMove="1" noResize="1" noEditPoints="1" noAdjustHandles="1" noChangeArrowheads="1" noChangeShapeType="1" noTextEdit="1"/>
              </p:cNvSpPr>
              <p:nvPr/>
            </p:nvSpPr>
            <p:spPr>
              <a:xfrm>
                <a:off x="8034721" y="2341869"/>
                <a:ext cx="1396597" cy="830997"/>
              </a:xfrm>
              <a:prstGeom prst="rect">
                <a:avLst/>
              </a:prstGeom>
              <a:blipFill>
                <a:blip r:embed="rId7"/>
                <a:stretch>
                  <a:fillRect b="-2985"/>
                </a:stretch>
              </a:blipFill>
            </p:spPr>
            <p:txBody>
              <a:bodyPr/>
              <a:lstStyle/>
              <a:p>
                <a:r>
                  <a:rPr lang="zh-CN" altLang="en-US">
                    <a:noFill/>
                  </a:rPr>
                  <a:t> </a:t>
                </a:r>
              </a:p>
            </p:txBody>
          </p:sp>
        </mc:Fallback>
      </mc:AlternateContent>
      <p:sp>
        <p:nvSpPr>
          <p:cNvPr id="62" name="矩形 61">
            <a:extLst>
              <a:ext uri="{FF2B5EF4-FFF2-40B4-BE49-F238E27FC236}">
                <a16:creationId xmlns:a16="http://schemas.microsoft.com/office/drawing/2014/main" id="{C2006F80-53A5-F24B-9201-216BAD5A2D34}"/>
              </a:ext>
            </a:extLst>
          </p:cNvPr>
          <p:cNvSpPr/>
          <p:nvPr/>
        </p:nvSpPr>
        <p:spPr>
          <a:xfrm>
            <a:off x="867074" y="1146995"/>
            <a:ext cx="34977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(a)</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grpSp>
        <p:nvGrpSpPr>
          <p:cNvPr id="63" name="组合 62">
            <a:extLst>
              <a:ext uri="{FF2B5EF4-FFF2-40B4-BE49-F238E27FC236}">
                <a16:creationId xmlns:a16="http://schemas.microsoft.com/office/drawing/2014/main" id="{45A94F89-2D1B-164A-902F-594214774046}"/>
              </a:ext>
            </a:extLst>
          </p:cNvPr>
          <p:cNvGrpSpPr/>
          <p:nvPr/>
        </p:nvGrpSpPr>
        <p:grpSpPr>
          <a:xfrm>
            <a:off x="4825977" y="1262412"/>
            <a:ext cx="609839" cy="202648"/>
            <a:chOff x="7792793" y="315069"/>
            <a:chExt cx="813118" cy="270197"/>
          </a:xfrm>
        </p:grpSpPr>
        <p:cxnSp>
          <p:nvCxnSpPr>
            <p:cNvPr id="64" name="直线连接符 63">
              <a:extLst>
                <a:ext uri="{FF2B5EF4-FFF2-40B4-BE49-F238E27FC236}">
                  <a16:creationId xmlns:a16="http://schemas.microsoft.com/office/drawing/2014/main" id="{D60D213B-5D77-BD46-9480-E68D2CB4F0BE}"/>
                </a:ext>
              </a:extLst>
            </p:cNvPr>
            <p:cNvCxnSpPr>
              <a:cxnSpLocks/>
            </p:cNvCxnSpPr>
            <p:nvPr/>
          </p:nvCxnSpPr>
          <p:spPr>
            <a:xfrm flipH="1">
              <a:off x="7792793" y="315069"/>
              <a:ext cx="381346" cy="270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913970E8-0A07-0F4E-B5A7-3FD26F3572C4}"/>
                </a:ext>
              </a:extLst>
            </p:cNvPr>
            <p:cNvCxnSpPr>
              <a:cxnSpLocks/>
            </p:cNvCxnSpPr>
            <p:nvPr/>
          </p:nvCxnSpPr>
          <p:spPr>
            <a:xfrm flipH="1" flipV="1">
              <a:off x="8174138" y="315154"/>
              <a:ext cx="431773" cy="2643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66" name="组合 65">
            <a:extLst>
              <a:ext uri="{FF2B5EF4-FFF2-40B4-BE49-F238E27FC236}">
                <a16:creationId xmlns:a16="http://schemas.microsoft.com/office/drawing/2014/main" id="{472F498C-6A18-A84B-B454-D27A94CACB21}"/>
              </a:ext>
            </a:extLst>
          </p:cNvPr>
          <p:cNvGrpSpPr/>
          <p:nvPr/>
        </p:nvGrpSpPr>
        <p:grpSpPr>
          <a:xfrm>
            <a:off x="4380939" y="1906799"/>
            <a:ext cx="631467" cy="213708"/>
            <a:chOff x="7612226" y="2952904"/>
            <a:chExt cx="841956" cy="284944"/>
          </a:xfrm>
        </p:grpSpPr>
        <p:cxnSp>
          <p:nvCxnSpPr>
            <p:cNvPr id="67" name="直线连接符 66">
              <a:extLst>
                <a:ext uri="{FF2B5EF4-FFF2-40B4-BE49-F238E27FC236}">
                  <a16:creationId xmlns:a16="http://schemas.microsoft.com/office/drawing/2014/main" id="{10E34C7B-4793-A245-812D-2196462C0B5B}"/>
                </a:ext>
              </a:extLst>
            </p:cNvPr>
            <p:cNvCxnSpPr>
              <a:cxnSpLocks/>
            </p:cNvCxnSpPr>
            <p:nvPr/>
          </p:nvCxnSpPr>
          <p:spPr>
            <a:xfrm>
              <a:off x="8043742" y="2960760"/>
              <a:ext cx="410440" cy="270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线连接符 67">
              <a:extLst>
                <a:ext uri="{FF2B5EF4-FFF2-40B4-BE49-F238E27FC236}">
                  <a16:creationId xmlns:a16="http://schemas.microsoft.com/office/drawing/2014/main" id="{89C541CE-5600-6D41-9FB8-B8095BB8C0B5}"/>
                </a:ext>
              </a:extLst>
            </p:cNvPr>
            <p:cNvCxnSpPr>
              <a:cxnSpLocks/>
            </p:cNvCxnSpPr>
            <p:nvPr/>
          </p:nvCxnSpPr>
          <p:spPr>
            <a:xfrm flipV="1">
              <a:off x="7612226" y="2952904"/>
              <a:ext cx="400188" cy="2849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9" name="直线连接符 68">
            <a:extLst>
              <a:ext uri="{FF2B5EF4-FFF2-40B4-BE49-F238E27FC236}">
                <a16:creationId xmlns:a16="http://schemas.microsoft.com/office/drawing/2014/main" id="{3B4A50F5-CB96-074A-ADE7-70F88CBAD468}"/>
              </a:ext>
            </a:extLst>
          </p:cNvPr>
          <p:cNvCxnSpPr>
            <a:cxnSpLocks/>
          </p:cNvCxnSpPr>
          <p:nvPr/>
        </p:nvCxnSpPr>
        <p:spPr>
          <a:xfrm flipV="1">
            <a:off x="1268725" y="2084682"/>
            <a:ext cx="2228149" cy="2708"/>
          </a:xfrm>
          <a:prstGeom prst="line">
            <a:avLst/>
          </a:prstGeom>
          <a:ln w="412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0" name="文本框 69">
            <a:extLst>
              <a:ext uri="{FF2B5EF4-FFF2-40B4-BE49-F238E27FC236}">
                <a16:creationId xmlns:a16="http://schemas.microsoft.com/office/drawing/2014/main" id="{2A91568B-2A7B-5A49-80CE-A91013826B74}"/>
              </a:ext>
            </a:extLst>
          </p:cNvPr>
          <p:cNvSpPr txBox="1"/>
          <p:nvPr/>
        </p:nvSpPr>
        <p:spPr>
          <a:xfrm>
            <a:off x="1304662" y="5115853"/>
            <a:ext cx="2334293" cy="4154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human</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FPPS</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&amp;</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zoledronate (ZOL)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PDB:</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4p0w</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71" name="矩形 70">
            <a:extLst>
              <a:ext uri="{FF2B5EF4-FFF2-40B4-BE49-F238E27FC236}">
                <a16:creationId xmlns:a16="http://schemas.microsoft.com/office/drawing/2014/main" id="{7B7F332A-3292-7D4D-85B7-71DBCA0DEA64}"/>
              </a:ext>
            </a:extLst>
          </p:cNvPr>
          <p:cNvSpPr/>
          <p:nvPr/>
        </p:nvSpPr>
        <p:spPr>
          <a:xfrm>
            <a:off x="2762456" y="3980893"/>
            <a:ext cx="45236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ZOL</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72" name="矩形 71">
            <a:extLst>
              <a:ext uri="{FF2B5EF4-FFF2-40B4-BE49-F238E27FC236}">
                <a16:creationId xmlns:a16="http://schemas.microsoft.com/office/drawing/2014/main" id="{8B8B4E0A-2C9C-9A4C-B530-777ECAFB6E79}"/>
              </a:ext>
            </a:extLst>
          </p:cNvPr>
          <p:cNvSpPr/>
          <p:nvPr/>
        </p:nvSpPr>
        <p:spPr>
          <a:xfrm>
            <a:off x="1619695" y="3625610"/>
            <a:ext cx="50847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R112</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73" name="矩形 72">
            <a:extLst>
              <a:ext uri="{FF2B5EF4-FFF2-40B4-BE49-F238E27FC236}">
                <a16:creationId xmlns:a16="http://schemas.microsoft.com/office/drawing/2014/main" id="{25603CA4-1CD9-2E4C-B302-DC8A8B703E8F}"/>
              </a:ext>
            </a:extLst>
          </p:cNvPr>
          <p:cNvSpPr/>
          <p:nvPr/>
        </p:nvSpPr>
        <p:spPr>
          <a:xfrm>
            <a:off x="1780781" y="4752570"/>
            <a:ext cx="50847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H112</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74" name="直线连接符 73">
            <a:extLst>
              <a:ext uri="{FF2B5EF4-FFF2-40B4-BE49-F238E27FC236}">
                <a16:creationId xmlns:a16="http://schemas.microsoft.com/office/drawing/2014/main" id="{B993C87D-D9A1-5E44-B5D0-2F3E3F8E3480}"/>
              </a:ext>
            </a:extLst>
          </p:cNvPr>
          <p:cNvCxnSpPr>
            <a:cxnSpLocks/>
          </p:cNvCxnSpPr>
          <p:nvPr/>
        </p:nvCxnSpPr>
        <p:spPr>
          <a:xfrm flipH="1" flipV="1">
            <a:off x="3524711" y="3373028"/>
            <a:ext cx="1797" cy="2135243"/>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5" name="直线连接符 74">
            <a:extLst>
              <a:ext uri="{FF2B5EF4-FFF2-40B4-BE49-F238E27FC236}">
                <a16:creationId xmlns:a16="http://schemas.microsoft.com/office/drawing/2014/main" id="{B4D0CDF8-165F-014E-9A39-2D7CA60E5C64}"/>
              </a:ext>
            </a:extLst>
          </p:cNvPr>
          <p:cNvCxnSpPr>
            <a:cxnSpLocks/>
          </p:cNvCxnSpPr>
          <p:nvPr/>
        </p:nvCxnSpPr>
        <p:spPr>
          <a:xfrm flipV="1">
            <a:off x="8438110" y="3379718"/>
            <a:ext cx="0" cy="2128553"/>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76" name="直线连接符 75">
            <a:extLst>
              <a:ext uri="{FF2B5EF4-FFF2-40B4-BE49-F238E27FC236}">
                <a16:creationId xmlns:a16="http://schemas.microsoft.com/office/drawing/2014/main" id="{D252527A-7EB1-BD4F-B2C6-9C1B5F6CC1D3}"/>
              </a:ext>
            </a:extLst>
          </p:cNvPr>
          <p:cNvCxnSpPr>
            <a:cxnSpLocks/>
          </p:cNvCxnSpPr>
          <p:nvPr/>
        </p:nvCxnSpPr>
        <p:spPr>
          <a:xfrm>
            <a:off x="1275157" y="5133697"/>
            <a:ext cx="2249555" cy="0"/>
          </a:xfrm>
          <a:prstGeom prst="line">
            <a:avLst/>
          </a:prstGeom>
          <a:ln w="254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7" name="矩形 76">
            <a:extLst>
              <a:ext uri="{FF2B5EF4-FFF2-40B4-BE49-F238E27FC236}">
                <a16:creationId xmlns:a16="http://schemas.microsoft.com/office/drawing/2014/main" id="{5C1748D5-8324-6B4E-AB65-9D34922B95BE}"/>
              </a:ext>
            </a:extLst>
          </p:cNvPr>
          <p:cNvSpPr/>
          <p:nvPr/>
        </p:nvSpPr>
        <p:spPr>
          <a:xfrm>
            <a:off x="880263" y="3373028"/>
            <a:ext cx="35618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(b)</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78" name="直线连接符 77">
            <a:extLst>
              <a:ext uri="{FF2B5EF4-FFF2-40B4-BE49-F238E27FC236}">
                <a16:creationId xmlns:a16="http://schemas.microsoft.com/office/drawing/2014/main" id="{CF26730B-22A5-0145-854C-4D25DA50827D}"/>
              </a:ext>
            </a:extLst>
          </p:cNvPr>
          <p:cNvCxnSpPr>
            <a:cxnSpLocks/>
          </p:cNvCxnSpPr>
          <p:nvPr/>
        </p:nvCxnSpPr>
        <p:spPr>
          <a:xfrm>
            <a:off x="1274426" y="4312415"/>
            <a:ext cx="2240928" cy="0"/>
          </a:xfrm>
          <a:prstGeom prst="line">
            <a:avLst/>
          </a:prstGeom>
          <a:ln w="412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圆角矩形 78">
            <a:extLst>
              <a:ext uri="{FF2B5EF4-FFF2-40B4-BE49-F238E27FC236}">
                <a16:creationId xmlns:a16="http://schemas.microsoft.com/office/drawing/2014/main" id="{2EFCFD5C-30FD-B14E-A576-0C76BC8E5697}"/>
              </a:ext>
            </a:extLst>
          </p:cNvPr>
          <p:cNvSpPr/>
          <p:nvPr/>
        </p:nvSpPr>
        <p:spPr>
          <a:xfrm>
            <a:off x="7228945" y="3455909"/>
            <a:ext cx="1097280" cy="527574"/>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mutation close</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to</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ligand</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endParaRPr>
          </a:p>
        </p:txBody>
      </p:sp>
      <p:sp>
        <p:nvSpPr>
          <p:cNvPr id="80" name="圆角矩形 79">
            <a:extLst>
              <a:ext uri="{FF2B5EF4-FFF2-40B4-BE49-F238E27FC236}">
                <a16:creationId xmlns:a16="http://schemas.microsoft.com/office/drawing/2014/main" id="{60D47080-25F3-6541-8B56-3F325050BC8F}"/>
              </a:ext>
            </a:extLst>
          </p:cNvPr>
          <p:cNvSpPr/>
          <p:nvPr/>
        </p:nvSpPr>
        <p:spPr>
          <a:xfrm>
            <a:off x="7235245" y="4904506"/>
            <a:ext cx="1097280" cy="41148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salt bridge disappeared</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endParaRPr>
          </a:p>
        </p:txBody>
      </p:sp>
      <p:sp>
        <p:nvSpPr>
          <p:cNvPr id="81" name="圆角矩形 80">
            <a:extLst>
              <a:ext uri="{FF2B5EF4-FFF2-40B4-BE49-F238E27FC236}">
                <a16:creationId xmlns:a16="http://schemas.microsoft.com/office/drawing/2014/main" id="{AA0F5557-D234-E748-B6EB-3E07D0BEFA84}"/>
              </a:ext>
            </a:extLst>
          </p:cNvPr>
          <p:cNvSpPr/>
          <p:nvPr/>
        </p:nvSpPr>
        <p:spPr>
          <a:xfrm>
            <a:off x="7228945" y="4173568"/>
            <a:ext cx="1097280" cy="58811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rPr>
              <a:t>high evolutionary significance</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panose="02010600030101010101" pitchFamily="2" charset="-122"/>
              <a:cs typeface="+mn-cs"/>
            </a:endParaRPr>
          </a:p>
        </p:txBody>
      </p:sp>
      <p:sp>
        <p:nvSpPr>
          <p:cNvPr id="82" name="文本框 81">
            <a:extLst>
              <a:ext uri="{FF2B5EF4-FFF2-40B4-BE49-F238E27FC236}">
                <a16:creationId xmlns:a16="http://schemas.microsoft.com/office/drawing/2014/main" id="{DD749833-8264-184A-9369-522ACE4E04A9}"/>
              </a:ext>
            </a:extLst>
          </p:cNvPr>
          <p:cNvSpPr txBox="1"/>
          <p:nvPr/>
        </p:nvSpPr>
        <p:spPr>
          <a:xfrm>
            <a:off x="4582153" y="906580"/>
            <a:ext cx="1579278"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Helvetica" pitchFamily="2" charset="0"/>
                <a:ea typeface="DengXian" charset="-122"/>
                <a:cs typeface=""/>
              </a:rPr>
              <a:t>DECISION FLOW</a:t>
            </a:r>
            <a:endParaRPr kumimoji="1" lang="zh-CN" altLang="en-US" sz="13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83" name="文本框 82">
            <a:extLst>
              <a:ext uri="{FF2B5EF4-FFF2-40B4-BE49-F238E27FC236}">
                <a16:creationId xmlns:a16="http://schemas.microsoft.com/office/drawing/2014/main" id="{0396DC15-F143-164C-BC08-E6493AD52EB5}"/>
              </a:ext>
            </a:extLst>
          </p:cNvPr>
          <p:cNvSpPr txBox="1"/>
          <p:nvPr/>
        </p:nvSpPr>
        <p:spPr>
          <a:xfrm>
            <a:off x="7100645" y="903238"/>
            <a:ext cx="141275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Helvetica" pitchFamily="2" charset="0"/>
                <a:ea typeface="DengXian" charset="-122"/>
                <a:cs typeface=""/>
              </a:rPr>
              <a:t>EXPLANATION</a:t>
            </a:r>
            <a:endParaRPr kumimoji="1" lang="zh-CN" altLang="en-US" sz="13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84" name="文本框 83">
            <a:extLst>
              <a:ext uri="{FF2B5EF4-FFF2-40B4-BE49-F238E27FC236}">
                <a16:creationId xmlns:a16="http://schemas.microsoft.com/office/drawing/2014/main" id="{E4D5572C-9AF9-8949-8BD3-1A02F2F3C328}"/>
              </a:ext>
            </a:extLst>
          </p:cNvPr>
          <p:cNvSpPr txBox="1"/>
          <p:nvPr/>
        </p:nvSpPr>
        <p:spPr>
          <a:xfrm>
            <a:off x="1660663" y="903681"/>
            <a:ext cx="1499321"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Helvetica" pitchFamily="2" charset="0"/>
                <a:ea typeface="DengXian" charset="-122"/>
                <a:cs typeface=""/>
              </a:rPr>
              <a:t>VISUALIZATION</a:t>
            </a:r>
            <a:endParaRPr kumimoji="1" lang="zh-CN" altLang="en-US" sz="13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85" name="矩形 84">
            <a:extLst>
              <a:ext uri="{FF2B5EF4-FFF2-40B4-BE49-F238E27FC236}">
                <a16:creationId xmlns:a16="http://schemas.microsoft.com/office/drawing/2014/main" id="{C087A012-930C-804C-8C92-6904BB6B19FD}"/>
              </a:ext>
            </a:extLst>
          </p:cNvPr>
          <p:cNvSpPr/>
          <p:nvPr/>
        </p:nvSpPr>
        <p:spPr>
          <a:xfrm rot="16200000">
            <a:off x="945428" y="1519651"/>
            <a:ext cx="39305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WT</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86" name="矩形 85">
            <a:extLst>
              <a:ext uri="{FF2B5EF4-FFF2-40B4-BE49-F238E27FC236}">
                <a16:creationId xmlns:a16="http://schemas.microsoft.com/office/drawing/2014/main" id="{1C6DD2F0-547D-3744-B14F-A179CED7B048}"/>
              </a:ext>
            </a:extLst>
          </p:cNvPr>
          <p:cNvSpPr/>
          <p:nvPr/>
        </p:nvSpPr>
        <p:spPr>
          <a:xfrm rot="16200000">
            <a:off x="899686" y="2369701"/>
            <a:ext cx="47641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MUT</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87" name="椭圆 86">
            <a:extLst>
              <a:ext uri="{FF2B5EF4-FFF2-40B4-BE49-F238E27FC236}">
                <a16:creationId xmlns:a16="http://schemas.microsoft.com/office/drawing/2014/main" id="{AE6242B2-D52E-FA45-A99D-F462595E15A5}"/>
              </a:ext>
            </a:extLst>
          </p:cNvPr>
          <p:cNvSpPr/>
          <p:nvPr/>
        </p:nvSpPr>
        <p:spPr>
          <a:xfrm>
            <a:off x="1274426" y="5567576"/>
            <a:ext cx="133727" cy="1279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88" name="矩形 87">
            <a:extLst>
              <a:ext uri="{FF2B5EF4-FFF2-40B4-BE49-F238E27FC236}">
                <a16:creationId xmlns:a16="http://schemas.microsoft.com/office/drawing/2014/main" id="{2DA050EB-E1F4-C747-8A04-B5AA1D503ECB}"/>
              </a:ext>
            </a:extLst>
          </p:cNvPr>
          <p:cNvSpPr/>
          <p:nvPr/>
        </p:nvSpPr>
        <p:spPr>
          <a:xfrm>
            <a:off x="2452964" y="5567576"/>
            <a:ext cx="130302" cy="13030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89" name="三角形 88">
            <a:extLst>
              <a:ext uri="{FF2B5EF4-FFF2-40B4-BE49-F238E27FC236}">
                <a16:creationId xmlns:a16="http://schemas.microsoft.com/office/drawing/2014/main" id="{25BB3035-E404-3B46-9685-5264FBD8E6BC}"/>
              </a:ext>
            </a:extLst>
          </p:cNvPr>
          <p:cNvSpPr/>
          <p:nvPr/>
        </p:nvSpPr>
        <p:spPr>
          <a:xfrm>
            <a:off x="3377666" y="5565252"/>
            <a:ext cx="130302" cy="13030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mc:AlternateContent xmlns:mc="http://schemas.openxmlformats.org/markup-compatibility/2006" xmlns:a14="http://schemas.microsoft.com/office/drawing/2010/main">
        <mc:Choice Requires="a14">
          <p:sp>
            <p:nvSpPr>
              <p:cNvPr id="90" name="矩形 89">
                <a:extLst>
                  <a:ext uri="{FF2B5EF4-FFF2-40B4-BE49-F238E27FC236}">
                    <a16:creationId xmlns:a16="http://schemas.microsoft.com/office/drawing/2014/main" id="{7249D89D-4E92-E241-AE28-7442B1AEF6DA}"/>
                  </a:ext>
                </a:extLst>
              </p:cNvPr>
              <p:cNvSpPr/>
              <p:nvPr/>
            </p:nvSpPr>
            <p:spPr>
              <a:xfrm>
                <a:off x="6001381" y="4819405"/>
                <a:ext cx="104744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Prob.</a:t>
                </a:r>
                <a:r>
                  <a:rPr kumimoji="0"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0"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of</a:t>
                </a:r>
                <a:r>
                  <a:rPr kumimoji="0"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endParaRPr kumimoji="0" lang="en-US" altLang="zh-CN" sz="900" b="1" i="1" u="none" strike="noStrike" kern="1200" cap="none" spc="0" normalizeH="0" baseline="0" noProof="0" dirty="0">
                  <a:ln>
                    <a:noFill/>
                  </a:ln>
                  <a:solidFill>
                    <a:srgbClr val="FFC000">
                      <a:lumMod val="50000"/>
                    </a:srgbClr>
                  </a:solidFill>
                  <a:effectLst/>
                  <a:uLnTx/>
                  <a:uFillTx/>
                  <a:latin typeface="Helvetica" pitchFamily="2" charset="0"/>
                  <a:ea typeface="Cambria Math" charset="0"/>
                  <a:cs typeface="Cambria Math"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900" b="1" i="1" u="none" strike="noStrike" kern="1200" cap="none" spc="0" normalizeH="0" baseline="0" noProof="0">
                        <a:ln>
                          <a:noFill/>
                        </a:ln>
                        <a:solidFill>
                          <a:srgbClr val="FFC000">
                            <a:lumMod val="50000"/>
                          </a:srgbClr>
                        </a:solidFill>
                        <a:effectLst/>
                        <a:uLnTx/>
                        <a:uFillTx/>
                        <a:latin typeface="Cambria Math" charset="0"/>
                        <a:ea typeface="Cambria Math" charset="0"/>
                        <a:cs typeface="Cambria Math" charset="0"/>
                      </a:rPr>
                      <m:t>∆ </m:t>
                    </m:r>
                  </m:oMath>
                </a14:m>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BA</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&gt;</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0</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by</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GenoDock:</a:t>
                </a:r>
                <a:r>
                  <a:rPr kumimoji="1"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99.8%</a:t>
                </a:r>
                <a:r>
                  <a:rPr kumimoji="1" lang="en-US" altLang="zh-CN" sz="900" b="1" i="0" u="none" strike="noStrike" kern="1200" cap="none" spc="0" normalizeH="0" baseline="30000" noProof="0" dirty="0">
                    <a:ln>
                      <a:noFill/>
                    </a:ln>
                    <a:solidFill>
                      <a:srgbClr val="FFC000">
                        <a:lumMod val="50000"/>
                      </a:srgbClr>
                    </a:solidFill>
                    <a:effectLst/>
                    <a:uLnTx/>
                    <a:uFillTx/>
                    <a:latin typeface="Helvetica" pitchFamily="2" charset="0"/>
                    <a:ea typeface="DengXian" charset="-122"/>
                    <a:cs typeface=""/>
                  </a:rPr>
                  <a:t>*</a:t>
                </a:r>
                <a:r>
                  <a:rPr kumimoji="0" lang="zh-CN" altLang="en-US" sz="900" b="1" i="0" u="none" strike="noStrike" kern="1200" cap="none" spc="0" normalizeH="0" baseline="0" noProof="0" dirty="0">
                    <a:ln>
                      <a:noFill/>
                    </a:ln>
                    <a:solidFill>
                      <a:srgbClr val="FFC000">
                        <a:lumMod val="50000"/>
                      </a:srgbClr>
                    </a:solidFill>
                    <a:effectLst/>
                    <a:uLnTx/>
                    <a:uFillTx/>
                    <a:latin typeface="Helvetica" pitchFamily="2" charset="0"/>
                    <a:ea typeface="DengXian" charset="-122"/>
                    <a:cs typeface=""/>
                  </a:rPr>
                  <a:t> </a:t>
                </a:r>
              </a:p>
            </p:txBody>
          </p:sp>
        </mc:Choice>
        <mc:Fallback xmlns="">
          <p:sp>
            <p:nvSpPr>
              <p:cNvPr id="90" name="矩形 89">
                <a:extLst>
                  <a:ext uri="{FF2B5EF4-FFF2-40B4-BE49-F238E27FC236}">
                    <a16:creationId xmlns:a16="http://schemas.microsoft.com/office/drawing/2014/main" id="{7249D89D-4E92-E241-AE28-7442B1AEF6DA}"/>
                  </a:ext>
                </a:extLst>
              </p:cNvPr>
              <p:cNvSpPr>
                <a:spLocks noRot="1" noChangeAspect="1" noMove="1" noResize="1" noEditPoints="1" noAdjustHandles="1" noChangeArrowheads="1" noChangeShapeType="1" noTextEdit="1"/>
              </p:cNvSpPr>
              <p:nvPr/>
            </p:nvSpPr>
            <p:spPr>
              <a:xfrm>
                <a:off x="8001841" y="5282872"/>
                <a:ext cx="1396597" cy="830997"/>
              </a:xfrm>
              <a:prstGeom prst="rect">
                <a:avLst/>
              </a:prstGeom>
              <a:blipFill>
                <a:blip r:embed="rId8"/>
                <a:stretch>
                  <a:fillRect b="-3030"/>
                </a:stretch>
              </a:blipFill>
            </p:spPr>
            <p:txBody>
              <a:bodyPr/>
              <a:lstStyle/>
              <a:p>
                <a:r>
                  <a:rPr lang="zh-CN" altLang="en-US">
                    <a:noFill/>
                  </a:rPr>
                  <a:t> </a:t>
                </a:r>
              </a:p>
            </p:txBody>
          </p:sp>
        </mc:Fallback>
      </mc:AlternateContent>
      <p:sp>
        <p:nvSpPr>
          <p:cNvPr id="91" name="圆角矩形 90">
            <a:extLst>
              <a:ext uri="{FF2B5EF4-FFF2-40B4-BE49-F238E27FC236}">
                <a16:creationId xmlns:a16="http://schemas.microsoft.com/office/drawing/2014/main" id="{D659E08C-2ED7-5241-8782-EB88B6CD3253}"/>
              </a:ext>
            </a:extLst>
          </p:cNvPr>
          <p:cNvSpPr/>
          <p:nvPr/>
        </p:nvSpPr>
        <p:spPr>
          <a:xfrm>
            <a:off x="6013588" y="2586898"/>
            <a:ext cx="1021778" cy="637760"/>
          </a:xfrm>
          <a:prstGeom prst="roundRect">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92" name="圆角矩形 91">
            <a:extLst>
              <a:ext uri="{FF2B5EF4-FFF2-40B4-BE49-F238E27FC236}">
                <a16:creationId xmlns:a16="http://schemas.microsoft.com/office/drawing/2014/main" id="{FA94255B-613B-0546-ACBC-7E8BA3D2C1A0}"/>
              </a:ext>
            </a:extLst>
          </p:cNvPr>
          <p:cNvSpPr/>
          <p:nvPr/>
        </p:nvSpPr>
        <p:spPr>
          <a:xfrm>
            <a:off x="5995552" y="4783038"/>
            <a:ext cx="1021778" cy="663223"/>
          </a:xfrm>
          <a:prstGeom prst="roundRect">
            <a:avLst/>
          </a:prstGeom>
          <a:noFill/>
          <a:ln w="254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93" name="虚尾箭头 92">
            <a:extLst>
              <a:ext uri="{FF2B5EF4-FFF2-40B4-BE49-F238E27FC236}">
                <a16:creationId xmlns:a16="http://schemas.microsoft.com/office/drawing/2014/main" id="{88614E32-EE30-9442-AA61-ACC43E0C6D69}"/>
              </a:ext>
            </a:extLst>
          </p:cNvPr>
          <p:cNvSpPr/>
          <p:nvPr/>
        </p:nvSpPr>
        <p:spPr>
          <a:xfrm>
            <a:off x="5306932" y="2862322"/>
            <a:ext cx="343400" cy="179288"/>
          </a:xfrm>
          <a:prstGeom prst="striped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94" name="虚尾箭头 93">
            <a:extLst>
              <a:ext uri="{FF2B5EF4-FFF2-40B4-BE49-F238E27FC236}">
                <a16:creationId xmlns:a16="http://schemas.microsoft.com/office/drawing/2014/main" id="{131ACD68-2917-3D49-B472-733E8FDE5E30}"/>
              </a:ext>
            </a:extLst>
          </p:cNvPr>
          <p:cNvSpPr/>
          <p:nvPr/>
        </p:nvSpPr>
        <p:spPr>
          <a:xfrm>
            <a:off x="5312146" y="5082981"/>
            <a:ext cx="343400" cy="179288"/>
          </a:xfrm>
          <a:prstGeom prst="striped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95" name="矩形 94">
            <a:extLst>
              <a:ext uri="{FF2B5EF4-FFF2-40B4-BE49-F238E27FC236}">
                <a16:creationId xmlns:a16="http://schemas.microsoft.com/office/drawing/2014/main" id="{875ECDBC-DA07-6742-961F-4D0B46BD1A37}"/>
              </a:ext>
            </a:extLst>
          </p:cNvPr>
          <p:cNvSpPr/>
          <p:nvPr/>
        </p:nvSpPr>
        <p:spPr>
          <a:xfrm>
            <a:off x="3877446" y="4642603"/>
            <a:ext cx="1524046"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large polar surface area of ligand</a:t>
            </a:r>
            <a:endPar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96" name="矩形 95">
            <a:extLst>
              <a:ext uri="{FF2B5EF4-FFF2-40B4-BE49-F238E27FC236}">
                <a16:creationId xmlns:a16="http://schemas.microsoft.com/office/drawing/2014/main" id="{AED2D2BD-2DA2-8D4F-86F2-71A7BF6B976A}"/>
              </a:ext>
            </a:extLst>
          </p:cNvPr>
          <p:cNvSpPr/>
          <p:nvPr/>
        </p:nvSpPr>
        <p:spPr>
          <a:xfrm>
            <a:off x="3902030" y="5001620"/>
            <a:ext cx="1352473" cy="4154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increased hydrophobicity</a:t>
            </a:r>
            <a:endPar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grpSp>
        <p:nvGrpSpPr>
          <p:cNvPr id="97" name="组合 96">
            <a:extLst>
              <a:ext uri="{FF2B5EF4-FFF2-40B4-BE49-F238E27FC236}">
                <a16:creationId xmlns:a16="http://schemas.microsoft.com/office/drawing/2014/main" id="{4512AC0D-1211-8C49-AB27-A850C289412E}"/>
              </a:ext>
            </a:extLst>
          </p:cNvPr>
          <p:cNvGrpSpPr/>
          <p:nvPr/>
        </p:nvGrpSpPr>
        <p:grpSpPr>
          <a:xfrm>
            <a:off x="3650471" y="1465313"/>
            <a:ext cx="1432902" cy="415498"/>
            <a:chOff x="4787212" y="925711"/>
            <a:chExt cx="1910536" cy="553996"/>
          </a:xfrm>
        </p:grpSpPr>
        <p:sp>
          <p:nvSpPr>
            <p:cNvPr id="98" name="矩形 97">
              <a:extLst>
                <a:ext uri="{FF2B5EF4-FFF2-40B4-BE49-F238E27FC236}">
                  <a16:creationId xmlns:a16="http://schemas.microsoft.com/office/drawing/2014/main" id="{872013F2-A470-A741-BE16-927E9894F70C}"/>
                </a:ext>
              </a:extLst>
            </p:cNvPr>
            <p:cNvSpPr/>
            <p:nvPr/>
          </p:nvSpPr>
          <p:spPr>
            <a:xfrm>
              <a:off x="4894451" y="925711"/>
              <a:ext cx="1803297" cy="553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distance</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from</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ligand</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&lt;</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3Å</a:t>
              </a:r>
              <a:endPar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99" name="文本框 98">
              <a:extLst>
                <a:ext uri="{FF2B5EF4-FFF2-40B4-BE49-F238E27FC236}">
                  <a16:creationId xmlns:a16="http://schemas.microsoft.com/office/drawing/2014/main" id="{17E7E43B-6840-4047-B22A-9B1217C82C37}"/>
                </a:ext>
              </a:extLst>
            </p:cNvPr>
            <p:cNvSpPr txBox="1"/>
            <p:nvPr/>
          </p:nvSpPr>
          <p:spPr>
            <a:xfrm>
              <a:off x="4787212" y="951927"/>
              <a:ext cx="3466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1</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sp>
          <p:nvSpPr>
            <p:cNvPr id="100" name="椭圆 99">
              <a:extLst>
                <a:ext uri="{FF2B5EF4-FFF2-40B4-BE49-F238E27FC236}">
                  <a16:creationId xmlns:a16="http://schemas.microsoft.com/office/drawing/2014/main" id="{1DEBCF4D-E098-0B43-9225-C52AAA170DF4}"/>
                </a:ext>
              </a:extLst>
            </p:cNvPr>
            <p:cNvSpPr/>
            <p:nvPr/>
          </p:nvSpPr>
          <p:spPr>
            <a:xfrm>
              <a:off x="5039441" y="1011606"/>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grpSp>
      <p:grpSp>
        <p:nvGrpSpPr>
          <p:cNvPr id="101" name="组合 100">
            <a:extLst>
              <a:ext uri="{FF2B5EF4-FFF2-40B4-BE49-F238E27FC236}">
                <a16:creationId xmlns:a16="http://schemas.microsoft.com/office/drawing/2014/main" id="{9D847A2C-C69C-8B44-B8F1-B5E9B31D2050}"/>
              </a:ext>
            </a:extLst>
          </p:cNvPr>
          <p:cNvGrpSpPr/>
          <p:nvPr/>
        </p:nvGrpSpPr>
        <p:grpSpPr>
          <a:xfrm>
            <a:off x="5090556" y="2100487"/>
            <a:ext cx="1170508" cy="577081"/>
            <a:chOff x="7979323" y="836412"/>
            <a:chExt cx="1560677" cy="769440"/>
          </a:xfrm>
        </p:grpSpPr>
        <p:sp>
          <p:nvSpPr>
            <p:cNvPr id="102" name="矩形 101">
              <a:extLst>
                <a:ext uri="{FF2B5EF4-FFF2-40B4-BE49-F238E27FC236}">
                  <a16:creationId xmlns:a16="http://schemas.microsoft.com/office/drawing/2014/main" id="{8C331F8B-9B1B-DE4C-884C-8F92DA10DD4B}"/>
                </a:ext>
              </a:extLst>
            </p:cNvPr>
            <p:cNvSpPr/>
            <p:nvPr/>
          </p:nvSpPr>
          <p:spPr>
            <a:xfrm>
              <a:off x="8010790" y="836412"/>
              <a:ext cx="1529210" cy="76944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volume</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increased</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by</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33.3%</a:t>
              </a:r>
              <a:endPar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03" name="椭圆 102">
              <a:extLst>
                <a:ext uri="{FF2B5EF4-FFF2-40B4-BE49-F238E27FC236}">
                  <a16:creationId xmlns:a16="http://schemas.microsoft.com/office/drawing/2014/main" id="{ABBAB1DE-97A6-2342-922C-49C77EBFB203}"/>
                </a:ext>
              </a:extLst>
            </p:cNvPr>
            <p:cNvSpPr/>
            <p:nvPr/>
          </p:nvSpPr>
          <p:spPr>
            <a:xfrm>
              <a:off x="8234377" y="924786"/>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04" name="文本框 103">
              <a:extLst>
                <a:ext uri="{FF2B5EF4-FFF2-40B4-BE49-F238E27FC236}">
                  <a16:creationId xmlns:a16="http://schemas.microsoft.com/office/drawing/2014/main" id="{C522007F-2DC7-E046-A980-E827949D35B6}"/>
                </a:ext>
              </a:extLst>
            </p:cNvPr>
            <p:cNvSpPr txBox="1"/>
            <p:nvPr/>
          </p:nvSpPr>
          <p:spPr>
            <a:xfrm>
              <a:off x="7979323" y="849368"/>
              <a:ext cx="3466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3</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grpSp>
      <p:grpSp>
        <p:nvGrpSpPr>
          <p:cNvPr id="105" name="组合 104">
            <a:extLst>
              <a:ext uri="{FF2B5EF4-FFF2-40B4-BE49-F238E27FC236}">
                <a16:creationId xmlns:a16="http://schemas.microsoft.com/office/drawing/2014/main" id="{12E21B6A-D6F5-4E4D-9638-D8027FCAED38}"/>
              </a:ext>
            </a:extLst>
          </p:cNvPr>
          <p:cNvGrpSpPr/>
          <p:nvPr/>
        </p:nvGrpSpPr>
        <p:grpSpPr>
          <a:xfrm>
            <a:off x="3896455" y="2645614"/>
            <a:ext cx="1250318" cy="616444"/>
            <a:chOff x="5439723" y="1799085"/>
            <a:chExt cx="1667091" cy="821926"/>
          </a:xfrm>
        </p:grpSpPr>
        <p:sp>
          <p:nvSpPr>
            <p:cNvPr id="106" name="矩形 105">
              <a:extLst>
                <a:ext uri="{FF2B5EF4-FFF2-40B4-BE49-F238E27FC236}">
                  <a16:creationId xmlns:a16="http://schemas.microsoft.com/office/drawing/2014/main" id="{83551C5C-7B7D-6B45-8C34-E0C4BC65496E}"/>
                </a:ext>
              </a:extLst>
            </p:cNvPr>
            <p:cNvSpPr/>
            <p:nvPr/>
          </p:nvSpPr>
          <p:spPr>
            <a:xfrm>
              <a:off x="5885215" y="1799085"/>
              <a:ext cx="1221599" cy="76944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GERP</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5.9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PPH</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SIFT</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=0</a:t>
              </a:r>
              <a:endPar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07" name="矩形 106">
              <a:extLst>
                <a:ext uri="{FF2B5EF4-FFF2-40B4-BE49-F238E27FC236}">
                  <a16:creationId xmlns:a16="http://schemas.microsoft.com/office/drawing/2014/main" id="{BDA8D6EB-E852-1C4C-A61A-05BF8A250150}"/>
                </a:ext>
              </a:extLst>
            </p:cNvPr>
            <p:cNvSpPr/>
            <p:nvPr/>
          </p:nvSpPr>
          <p:spPr>
            <a:xfrm>
              <a:off x="5718205" y="1915046"/>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08" name="矩形 107">
              <a:extLst>
                <a:ext uri="{FF2B5EF4-FFF2-40B4-BE49-F238E27FC236}">
                  <a16:creationId xmlns:a16="http://schemas.microsoft.com/office/drawing/2014/main" id="{330F815D-9A29-D540-A83F-3CEDFABA5D70}"/>
                </a:ext>
              </a:extLst>
            </p:cNvPr>
            <p:cNvSpPr/>
            <p:nvPr/>
          </p:nvSpPr>
          <p:spPr>
            <a:xfrm>
              <a:off x="5718491" y="2128472"/>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09" name="矩形 108">
              <a:extLst>
                <a:ext uri="{FF2B5EF4-FFF2-40B4-BE49-F238E27FC236}">
                  <a16:creationId xmlns:a16="http://schemas.microsoft.com/office/drawing/2014/main" id="{9D5C93EB-0A6E-B34D-B03A-9E353316DF06}"/>
                </a:ext>
              </a:extLst>
            </p:cNvPr>
            <p:cNvSpPr/>
            <p:nvPr/>
          </p:nvSpPr>
          <p:spPr>
            <a:xfrm>
              <a:off x="5718205" y="2343171"/>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10" name="文本框 109">
              <a:extLst>
                <a:ext uri="{FF2B5EF4-FFF2-40B4-BE49-F238E27FC236}">
                  <a16:creationId xmlns:a16="http://schemas.microsoft.com/office/drawing/2014/main" id="{35AAD412-7330-8048-B803-916C2669821D}"/>
                </a:ext>
              </a:extLst>
            </p:cNvPr>
            <p:cNvSpPr txBox="1"/>
            <p:nvPr/>
          </p:nvSpPr>
          <p:spPr>
            <a:xfrm>
              <a:off x="5439723" y="1844754"/>
              <a:ext cx="346677" cy="3385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4</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sp>
          <p:nvSpPr>
            <p:cNvPr id="111" name="文本框 110">
              <a:extLst>
                <a:ext uri="{FF2B5EF4-FFF2-40B4-BE49-F238E27FC236}">
                  <a16:creationId xmlns:a16="http://schemas.microsoft.com/office/drawing/2014/main" id="{016EB665-37BD-EA4D-95A4-7DF17218124E}"/>
                </a:ext>
              </a:extLst>
            </p:cNvPr>
            <p:cNvSpPr txBox="1"/>
            <p:nvPr/>
          </p:nvSpPr>
          <p:spPr>
            <a:xfrm>
              <a:off x="5439723" y="2060532"/>
              <a:ext cx="346677" cy="3385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5</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sp>
          <p:nvSpPr>
            <p:cNvPr id="112" name="文本框 111">
              <a:extLst>
                <a:ext uri="{FF2B5EF4-FFF2-40B4-BE49-F238E27FC236}">
                  <a16:creationId xmlns:a16="http://schemas.microsoft.com/office/drawing/2014/main" id="{E66EFC38-2BA7-AB47-A7CB-48E7BC0B97B6}"/>
                </a:ext>
              </a:extLst>
            </p:cNvPr>
            <p:cNvSpPr txBox="1"/>
            <p:nvPr/>
          </p:nvSpPr>
          <p:spPr>
            <a:xfrm>
              <a:off x="5439723" y="2282456"/>
              <a:ext cx="346677" cy="3385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8</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grpSp>
      <p:cxnSp>
        <p:nvCxnSpPr>
          <p:cNvPr id="113" name="直线连接符 112">
            <a:extLst>
              <a:ext uri="{FF2B5EF4-FFF2-40B4-BE49-F238E27FC236}">
                <a16:creationId xmlns:a16="http://schemas.microsoft.com/office/drawing/2014/main" id="{9E88E9A6-A83C-C142-8C3E-1D4A1DDB4820}"/>
              </a:ext>
            </a:extLst>
          </p:cNvPr>
          <p:cNvCxnSpPr>
            <a:cxnSpLocks/>
          </p:cNvCxnSpPr>
          <p:nvPr/>
        </p:nvCxnSpPr>
        <p:spPr>
          <a:xfrm flipH="1">
            <a:off x="4910657" y="2445657"/>
            <a:ext cx="286010" cy="202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线连接符 113">
            <a:extLst>
              <a:ext uri="{FF2B5EF4-FFF2-40B4-BE49-F238E27FC236}">
                <a16:creationId xmlns:a16="http://schemas.microsoft.com/office/drawing/2014/main" id="{82022A62-6FE4-EC4E-BD82-D8D4F9EBAF84}"/>
              </a:ext>
            </a:extLst>
          </p:cNvPr>
          <p:cNvCxnSpPr>
            <a:cxnSpLocks/>
          </p:cNvCxnSpPr>
          <p:nvPr/>
        </p:nvCxnSpPr>
        <p:spPr>
          <a:xfrm flipV="1">
            <a:off x="8440743" y="1185978"/>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5" name="直线连接符 114">
            <a:extLst>
              <a:ext uri="{FF2B5EF4-FFF2-40B4-BE49-F238E27FC236}">
                <a16:creationId xmlns:a16="http://schemas.microsoft.com/office/drawing/2014/main" id="{C20DAF90-7C06-1744-9C86-3DC39D04B1BC}"/>
              </a:ext>
            </a:extLst>
          </p:cNvPr>
          <p:cNvCxnSpPr>
            <a:cxnSpLocks/>
          </p:cNvCxnSpPr>
          <p:nvPr/>
        </p:nvCxnSpPr>
        <p:spPr>
          <a:xfrm>
            <a:off x="1268725" y="3379718"/>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6" name="直线连接符 115">
            <a:extLst>
              <a:ext uri="{FF2B5EF4-FFF2-40B4-BE49-F238E27FC236}">
                <a16:creationId xmlns:a16="http://schemas.microsoft.com/office/drawing/2014/main" id="{04502FA0-5F61-9A4E-9A6C-5559F06F4552}"/>
              </a:ext>
            </a:extLst>
          </p:cNvPr>
          <p:cNvCxnSpPr>
            <a:cxnSpLocks/>
          </p:cNvCxnSpPr>
          <p:nvPr/>
        </p:nvCxnSpPr>
        <p:spPr>
          <a:xfrm flipH="1" flipV="1">
            <a:off x="1277185" y="3383761"/>
            <a:ext cx="1607" cy="212451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7" name="直线连接符 116">
            <a:extLst>
              <a:ext uri="{FF2B5EF4-FFF2-40B4-BE49-F238E27FC236}">
                <a16:creationId xmlns:a16="http://schemas.microsoft.com/office/drawing/2014/main" id="{577541A1-F25F-9549-B4B9-BD6474EE7C0D}"/>
              </a:ext>
            </a:extLst>
          </p:cNvPr>
          <p:cNvCxnSpPr>
            <a:cxnSpLocks/>
          </p:cNvCxnSpPr>
          <p:nvPr/>
        </p:nvCxnSpPr>
        <p:spPr>
          <a:xfrm>
            <a:off x="1274426" y="5508271"/>
            <a:ext cx="7169385" cy="0"/>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18" name="直线连接符 117">
            <a:extLst>
              <a:ext uri="{FF2B5EF4-FFF2-40B4-BE49-F238E27FC236}">
                <a16:creationId xmlns:a16="http://schemas.microsoft.com/office/drawing/2014/main" id="{E6E5F9B4-6A97-ED46-BEAB-E53D1F3F8416}"/>
              </a:ext>
            </a:extLst>
          </p:cNvPr>
          <p:cNvCxnSpPr>
            <a:cxnSpLocks/>
          </p:cNvCxnSpPr>
          <p:nvPr/>
        </p:nvCxnSpPr>
        <p:spPr>
          <a:xfrm flipV="1">
            <a:off x="7158614" y="3390518"/>
            <a:ext cx="0" cy="2107044"/>
          </a:xfrm>
          <a:prstGeom prst="line">
            <a:avLst/>
          </a:prstGeom>
          <a:ln w="2540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119" name="组合 118">
            <a:extLst>
              <a:ext uri="{FF2B5EF4-FFF2-40B4-BE49-F238E27FC236}">
                <a16:creationId xmlns:a16="http://schemas.microsoft.com/office/drawing/2014/main" id="{CB6411E3-76E5-AF47-8FE6-FE8407EC3A6C}"/>
              </a:ext>
            </a:extLst>
          </p:cNvPr>
          <p:cNvGrpSpPr/>
          <p:nvPr/>
        </p:nvGrpSpPr>
        <p:grpSpPr>
          <a:xfrm>
            <a:off x="3619399" y="3614715"/>
            <a:ext cx="1459778" cy="415498"/>
            <a:chOff x="4825866" y="3676617"/>
            <a:chExt cx="1946370" cy="553996"/>
          </a:xfrm>
        </p:grpSpPr>
        <p:sp>
          <p:nvSpPr>
            <p:cNvPr id="120" name="矩形 119">
              <a:extLst>
                <a:ext uri="{FF2B5EF4-FFF2-40B4-BE49-F238E27FC236}">
                  <a16:creationId xmlns:a16="http://schemas.microsoft.com/office/drawing/2014/main" id="{93370505-879F-D34C-A480-53722C91098E}"/>
                </a:ext>
              </a:extLst>
            </p:cNvPr>
            <p:cNvSpPr/>
            <p:nvPr/>
          </p:nvSpPr>
          <p:spPr>
            <a:xfrm>
              <a:off x="4968939" y="3676617"/>
              <a:ext cx="1803297" cy="553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distance</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from</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ligand</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&lt;</a:t>
              </a:r>
              <a:r>
                <a:rPr kumimoji="0"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3Å</a:t>
              </a:r>
              <a:endPar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21" name="椭圆 120">
              <a:extLst>
                <a:ext uri="{FF2B5EF4-FFF2-40B4-BE49-F238E27FC236}">
                  <a16:creationId xmlns:a16="http://schemas.microsoft.com/office/drawing/2014/main" id="{FDBF3B80-05C0-9F43-B327-15A2B9FAC517}"/>
                </a:ext>
              </a:extLst>
            </p:cNvPr>
            <p:cNvSpPr/>
            <p:nvPr/>
          </p:nvSpPr>
          <p:spPr>
            <a:xfrm>
              <a:off x="5086506" y="3748795"/>
              <a:ext cx="178302" cy="17063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22" name="文本框 121">
              <a:extLst>
                <a:ext uri="{FF2B5EF4-FFF2-40B4-BE49-F238E27FC236}">
                  <a16:creationId xmlns:a16="http://schemas.microsoft.com/office/drawing/2014/main" id="{6D9D0E04-8AA8-7348-B957-524F62DE556C}"/>
                </a:ext>
              </a:extLst>
            </p:cNvPr>
            <p:cNvSpPr txBox="1"/>
            <p:nvPr/>
          </p:nvSpPr>
          <p:spPr>
            <a:xfrm>
              <a:off x="4825866" y="3696005"/>
              <a:ext cx="34667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1</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grpSp>
      <p:sp>
        <p:nvSpPr>
          <p:cNvPr id="123" name="三角形 122">
            <a:extLst>
              <a:ext uri="{FF2B5EF4-FFF2-40B4-BE49-F238E27FC236}">
                <a16:creationId xmlns:a16="http://schemas.microsoft.com/office/drawing/2014/main" id="{DB69CB9E-0CE2-D849-8759-8EF72477B5A3}"/>
              </a:ext>
            </a:extLst>
          </p:cNvPr>
          <p:cNvSpPr/>
          <p:nvPr/>
        </p:nvSpPr>
        <p:spPr>
          <a:xfrm>
            <a:off x="3842608" y="4758936"/>
            <a:ext cx="130302" cy="130302"/>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24" name="文本框 123">
            <a:extLst>
              <a:ext uri="{FF2B5EF4-FFF2-40B4-BE49-F238E27FC236}">
                <a16:creationId xmlns:a16="http://schemas.microsoft.com/office/drawing/2014/main" id="{3DF77319-ED98-1642-8D1F-5D8F47D5836E}"/>
              </a:ext>
            </a:extLst>
          </p:cNvPr>
          <p:cNvSpPr txBox="1"/>
          <p:nvPr/>
        </p:nvSpPr>
        <p:spPr>
          <a:xfrm>
            <a:off x="3650471" y="4724288"/>
            <a:ext cx="26000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7</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grpSp>
        <p:nvGrpSpPr>
          <p:cNvPr id="125" name="组合 124">
            <a:extLst>
              <a:ext uri="{FF2B5EF4-FFF2-40B4-BE49-F238E27FC236}">
                <a16:creationId xmlns:a16="http://schemas.microsoft.com/office/drawing/2014/main" id="{56E4ACCE-663A-844D-846E-2F0793F8CD57}"/>
              </a:ext>
            </a:extLst>
          </p:cNvPr>
          <p:cNvGrpSpPr/>
          <p:nvPr/>
        </p:nvGrpSpPr>
        <p:grpSpPr>
          <a:xfrm>
            <a:off x="4910658" y="4225602"/>
            <a:ext cx="1774781" cy="258014"/>
            <a:chOff x="6258612" y="4497761"/>
            <a:chExt cx="2366375" cy="344019"/>
          </a:xfrm>
        </p:grpSpPr>
        <p:sp>
          <p:nvSpPr>
            <p:cNvPr id="126" name="矩形 125">
              <a:extLst>
                <a:ext uri="{FF2B5EF4-FFF2-40B4-BE49-F238E27FC236}">
                  <a16:creationId xmlns:a16="http://schemas.microsoft.com/office/drawing/2014/main" id="{FDF3F09D-5F2D-8B49-A84B-17D0546A9B2D}"/>
                </a:ext>
              </a:extLst>
            </p:cNvPr>
            <p:cNvSpPr/>
            <p:nvPr/>
          </p:nvSpPr>
          <p:spPr>
            <a:xfrm>
              <a:off x="6672979" y="4497761"/>
              <a:ext cx="1952008" cy="33855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GERP</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score</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rPr>
                <a:t>≈</a:t>
              </a:r>
              <a:r>
                <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4.0</a:t>
              </a:r>
              <a:endParaRPr kumimoji="0" lang="zh-CN" altLang="en-US" sz="105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27" name="矩形 126">
              <a:extLst>
                <a:ext uri="{FF2B5EF4-FFF2-40B4-BE49-F238E27FC236}">
                  <a16:creationId xmlns:a16="http://schemas.microsoft.com/office/drawing/2014/main" id="{E6211203-98F3-724E-9CB6-142A18A22F02}"/>
                </a:ext>
              </a:extLst>
            </p:cNvPr>
            <p:cNvSpPr/>
            <p:nvPr/>
          </p:nvSpPr>
          <p:spPr>
            <a:xfrm>
              <a:off x="6539806" y="4563651"/>
              <a:ext cx="173736" cy="17373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28" name="文本框 127">
              <a:extLst>
                <a:ext uri="{FF2B5EF4-FFF2-40B4-BE49-F238E27FC236}">
                  <a16:creationId xmlns:a16="http://schemas.microsoft.com/office/drawing/2014/main" id="{16EFF7D6-FB8A-EC47-BD39-838D6A042DAF}"/>
                </a:ext>
              </a:extLst>
            </p:cNvPr>
            <p:cNvSpPr txBox="1"/>
            <p:nvPr/>
          </p:nvSpPr>
          <p:spPr>
            <a:xfrm>
              <a:off x="6258612" y="4503225"/>
              <a:ext cx="346677" cy="3385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4</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grpSp>
      <p:grpSp>
        <p:nvGrpSpPr>
          <p:cNvPr id="129" name="组合 128">
            <a:extLst>
              <a:ext uri="{FF2B5EF4-FFF2-40B4-BE49-F238E27FC236}">
                <a16:creationId xmlns:a16="http://schemas.microsoft.com/office/drawing/2014/main" id="{94010682-6512-5148-8EE6-41FB3CACDE7D}"/>
              </a:ext>
            </a:extLst>
          </p:cNvPr>
          <p:cNvGrpSpPr/>
          <p:nvPr/>
        </p:nvGrpSpPr>
        <p:grpSpPr>
          <a:xfrm>
            <a:off x="4738870" y="3433740"/>
            <a:ext cx="609839" cy="202648"/>
            <a:chOff x="7792793" y="315069"/>
            <a:chExt cx="813118" cy="270197"/>
          </a:xfrm>
        </p:grpSpPr>
        <p:cxnSp>
          <p:nvCxnSpPr>
            <p:cNvPr id="130" name="直线连接符 129">
              <a:extLst>
                <a:ext uri="{FF2B5EF4-FFF2-40B4-BE49-F238E27FC236}">
                  <a16:creationId xmlns:a16="http://schemas.microsoft.com/office/drawing/2014/main" id="{91B59D51-C3C6-6B46-9698-5289A187D959}"/>
                </a:ext>
              </a:extLst>
            </p:cNvPr>
            <p:cNvCxnSpPr>
              <a:cxnSpLocks/>
            </p:cNvCxnSpPr>
            <p:nvPr/>
          </p:nvCxnSpPr>
          <p:spPr>
            <a:xfrm flipH="1">
              <a:off x="7792793" y="315069"/>
              <a:ext cx="381346" cy="270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线连接符 130">
              <a:extLst>
                <a:ext uri="{FF2B5EF4-FFF2-40B4-BE49-F238E27FC236}">
                  <a16:creationId xmlns:a16="http://schemas.microsoft.com/office/drawing/2014/main" id="{E624AACC-2CD9-AB4A-AE66-03F803A89A1F}"/>
                </a:ext>
              </a:extLst>
            </p:cNvPr>
            <p:cNvCxnSpPr>
              <a:cxnSpLocks/>
            </p:cNvCxnSpPr>
            <p:nvPr/>
          </p:nvCxnSpPr>
          <p:spPr>
            <a:xfrm flipH="1" flipV="1">
              <a:off x="8174138" y="315154"/>
              <a:ext cx="431773" cy="264337"/>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2" name="组合 131">
            <a:extLst>
              <a:ext uri="{FF2B5EF4-FFF2-40B4-BE49-F238E27FC236}">
                <a16:creationId xmlns:a16="http://schemas.microsoft.com/office/drawing/2014/main" id="{7362DC57-5ECA-B145-9421-0C47DB6AF70C}"/>
              </a:ext>
            </a:extLst>
          </p:cNvPr>
          <p:cNvGrpSpPr/>
          <p:nvPr/>
        </p:nvGrpSpPr>
        <p:grpSpPr>
          <a:xfrm>
            <a:off x="4359495" y="4023421"/>
            <a:ext cx="631467" cy="213708"/>
            <a:chOff x="7612226" y="2952904"/>
            <a:chExt cx="841956" cy="284944"/>
          </a:xfrm>
        </p:grpSpPr>
        <p:cxnSp>
          <p:nvCxnSpPr>
            <p:cNvPr id="133" name="直线连接符 132">
              <a:extLst>
                <a:ext uri="{FF2B5EF4-FFF2-40B4-BE49-F238E27FC236}">
                  <a16:creationId xmlns:a16="http://schemas.microsoft.com/office/drawing/2014/main" id="{785C02C8-C8A2-2C46-B58E-18E929C3B088}"/>
                </a:ext>
              </a:extLst>
            </p:cNvPr>
            <p:cNvCxnSpPr>
              <a:cxnSpLocks/>
            </p:cNvCxnSpPr>
            <p:nvPr/>
          </p:nvCxnSpPr>
          <p:spPr>
            <a:xfrm>
              <a:off x="8043742" y="2960760"/>
              <a:ext cx="410440" cy="27047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线连接符 133">
              <a:extLst>
                <a:ext uri="{FF2B5EF4-FFF2-40B4-BE49-F238E27FC236}">
                  <a16:creationId xmlns:a16="http://schemas.microsoft.com/office/drawing/2014/main" id="{CC072C50-7CFF-084E-847C-19F1C8C38606}"/>
                </a:ext>
              </a:extLst>
            </p:cNvPr>
            <p:cNvCxnSpPr>
              <a:cxnSpLocks/>
            </p:cNvCxnSpPr>
            <p:nvPr/>
          </p:nvCxnSpPr>
          <p:spPr>
            <a:xfrm flipV="1">
              <a:off x="7612226" y="2952904"/>
              <a:ext cx="400188" cy="284944"/>
            </a:xfrm>
            <a:prstGeom prst="line">
              <a:avLst/>
            </a:prstGeom>
            <a:ln w="3810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135" name="直线连接符 134">
            <a:extLst>
              <a:ext uri="{FF2B5EF4-FFF2-40B4-BE49-F238E27FC236}">
                <a16:creationId xmlns:a16="http://schemas.microsoft.com/office/drawing/2014/main" id="{F0477CE5-CD3E-234C-90BA-4A41445DC691}"/>
              </a:ext>
            </a:extLst>
          </p:cNvPr>
          <p:cNvCxnSpPr>
            <a:cxnSpLocks/>
          </p:cNvCxnSpPr>
          <p:nvPr/>
        </p:nvCxnSpPr>
        <p:spPr>
          <a:xfrm flipH="1">
            <a:off x="4670207" y="4458954"/>
            <a:ext cx="286010" cy="2026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6" name="矩形 135">
            <a:extLst>
              <a:ext uri="{FF2B5EF4-FFF2-40B4-BE49-F238E27FC236}">
                <a16:creationId xmlns:a16="http://schemas.microsoft.com/office/drawing/2014/main" id="{64546B18-E396-4340-B76B-FC591B497F2B}"/>
              </a:ext>
            </a:extLst>
          </p:cNvPr>
          <p:cNvSpPr/>
          <p:nvPr/>
        </p:nvSpPr>
        <p:spPr>
          <a:xfrm>
            <a:off x="1390942" y="5528419"/>
            <a:ext cx="146400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ED7D31">
                    <a:lumMod val="75000"/>
                  </a:srgbClr>
                </a:solidFill>
                <a:effectLst/>
                <a:uLnTx/>
                <a:uFillTx/>
                <a:latin typeface="Helvetica" pitchFamily="2" charset="0"/>
                <a:ea typeface="DengXian" charset="-122"/>
                <a:cs typeface=""/>
              </a:rPr>
              <a:t>Structure Feature</a:t>
            </a:r>
            <a:endParaRPr kumimoji="0" lang="zh-CN" altLang="en-US" sz="900" b="1" i="0" u="none" strike="noStrike" kern="1200" cap="none" spc="0" normalizeH="0" baseline="0" noProof="0" dirty="0">
              <a:ln>
                <a:noFill/>
              </a:ln>
              <a:solidFill>
                <a:srgbClr val="ED7D31">
                  <a:lumMod val="75000"/>
                </a:srgbClr>
              </a:solidFill>
              <a:effectLst/>
              <a:uLnTx/>
              <a:uFillTx/>
              <a:latin typeface="Helvetica" pitchFamily="2" charset="0"/>
              <a:ea typeface="DengXian" charset="-122"/>
              <a:cs typeface=""/>
            </a:endParaRPr>
          </a:p>
        </p:txBody>
      </p:sp>
      <p:sp>
        <p:nvSpPr>
          <p:cNvPr id="137" name="矩形 136">
            <a:extLst>
              <a:ext uri="{FF2B5EF4-FFF2-40B4-BE49-F238E27FC236}">
                <a16:creationId xmlns:a16="http://schemas.microsoft.com/office/drawing/2014/main" id="{0046858B-3788-0A4C-9890-90AF1E700660}"/>
              </a:ext>
            </a:extLst>
          </p:cNvPr>
          <p:cNvSpPr/>
          <p:nvPr/>
        </p:nvSpPr>
        <p:spPr>
          <a:xfrm>
            <a:off x="2583266" y="5528579"/>
            <a:ext cx="146400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4472C4">
                    <a:lumMod val="75000"/>
                  </a:srgbClr>
                </a:solidFill>
                <a:effectLst/>
                <a:uLnTx/>
                <a:uFillTx/>
                <a:latin typeface="Helvetica" pitchFamily="2" charset="0"/>
                <a:ea typeface="DengXian" charset="-122"/>
                <a:cs typeface=""/>
              </a:rPr>
              <a:t>SNV Feature</a:t>
            </a:r>
            <a:endParaRPr kumimoji="0" lang="zh-CN" altLang="en-US" sz="900" b="1" i="0" u="none" strike="noStrike" kern="1200" cap="none" spc="0" normalizeH="0" baseline="0" noProof="0" dirty="0">
              <a:ln>
                <a:noFill/>
              </a:ln>
              <a:solidFill>
                <a:srgbClr val="4472C4">
                  <a:lumMod val="75000"/>
                </a:srgbClr>
              </a:solidFill>
              <a:effectLst/>
              <a:uLnTx/>
              <a:uFillTx/>
              <a:latin typeface="Helvetica" pitchFamily="2" charset="0"/>
              <a:ea typeface="DengXian" charset="-122"/>
              <a:cs typeface=""/>
            </a:endParaRPr>
          </a:p>
        </p:txBody>
      </p:sp>
      <p:sp>
        <p:nvSpPr>
          <p:cNvPr id="138" name="矩形 137">
            <a:extLst>
              <a:ext uri="{FF2B5EF4-FFF2-40B4-BE49-F238E27FC236}">
                <a16:creationId xmlns:a16="http://schemas.microsoft.com/office/drawing/2014/main" id="{146F30F3-DF06-1341-95E0-286683A01145}"/>
              </a:ext>
            </a:extLst>
          </p:cNvPr>
          <p:cNvSpPr/>
          <p:nvPr/>
        </p:nvSpPr>
        <p:spPr>
          <a:xfrm>
            <a:off x="3504976" y="5531555"/>
            <a:ext cx="146400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70AD47">
                    <a:lumMod val="75000"/>
                  </a:srgbClr>
                </a:solidFill>
                <a:effectLst/>
                <a:uLnTx/>
                <a:uFillTx/>
                <a:latin typeface="Helvetica" pitchFamily="2" charset="0"/>
                <a:ea typeface="DengXian" charset="-122"/>
                <a:cs typeface=""/>
              </a:rPr>
              <a:t>Ligand Feature</a:t>
            </a:r>
            <a:endParaRPr kumimoji="0" lang="zh-CN" altLang="en-US" sz="900" b="1" i="0" u="none" strike="noStrike" kern="1200" cap="none" spc="0" normalizeH="0" baseline="0" noProof="0" dirty="0">
              <a:ln>
                <a:noFill/>
              </a:ln>
              <a:solidFill>
                <a:srgbClr val="70AD47">
                  <a:lumMod val="75000"/>
                </a:srgbClr>
              </a:solidFill>
              <a:effectLst/>
              <a:uLnTx/>
              <a:uFillTx/>
              <a:latin typeface="Helvetica" pitchFamily="2" charset="0"/>
              <a:ea typeface="DengXian" charset="-122"/>
              <a:cs typeface=""/>
            </a:endParaRPr>
          </a:p>
        </p:txBody>
      </p:sp>
      <p:sp>
        <p:nvSpPr>
          <p:cNvPr id="139" name="矩形 138">
            <a:extLst>
              <a:ext uri="{FF2B5EF4-FFF2-40B4-BE49-F238E27FC236}">
                <a16:creationId xmlns:a16="http://schemas.microsoft.com/office/drawing/2014/main" id="{995959B8-4C8C-2A4A-A3D0-CA93618BCCCC}"/>
              </a:ext>
            </a:extLst>
          </p:cNvPr>
          <p:cNvSpPr/>
          <p:nvPr/>
        </p:nvSpPr>
        <p:spPr>
          <a:xfrm>
            <a:off x="4402941" y="5528852"/>
            <a:ext cx="395304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srgbClr val="FF0000"/>
                </a:solidFill>
                <a:effectLst/>
                <a:uLnTx/>
                <a:uFillTx/>
                <a:latin typeface="Helvetica" pitchFamily="2" charset="0"/>
                <a:ea typeface="DengXian" charset="-122"/>
                <a:cs typeface=""/>
              </a:rPr>
              <a:t>1-10: Feature significance rank by Gini Distance for selected features</a:t>
            </a:r>
            <a:endParaRPr kumimoji="0" lang="zh-CN" altLang="en-US" sz="90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mc:AlternateContent xmlns:mc="http://schemas.openxmlformats.org/markup-compatibility/2006" xmlns:a14="http://schemas.microsoft.com/office/drawing/2010/main">
        <mc:Choice Requires="a14">
          <p:sp>
            <p:nvSpPr>
              <p:cNvPr id="140" name="矩形 139">
                <a:extLst>
                  <a:ext uri="{FF2B5EF4-FFF2-40B4-BE49-F238E27FC236}">
                    <a16:creationId xmlns:a16="http://schemas.microsoft.com/office/drawing/2014/main" id="{8859E8C0-C8F3-BD4B-90DC-7DC957EF6289}"/>
                  </a:ext>
                </a:extLst>
              </p:cNvPr>
              <p:cNvSpPr/>
              <p:nvPr/>
            </p:nvSpPr>
            <p:spPr>
              <a:xfrm>
                <a:off x="1225263" y="5717967"/>
                <a:ext cx="297047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14:m>
                  <m:oMath xmlns:m="http://schemas.openxmlformats.org/officeDocument/2006/math">
                    <m:r>
                      <a:rPr kumimoji="0" lang="en-US" altLang="zh-CN" sz="900" b="1" i="1" u="none" strike="noStrike" kern="1200" cap="none" spc="0" normalizeH="0" baseline="0" noProof="0">
                        <a:ln>
                          <a:noFill/>
                        </a:ln>
                        <a:solidFill>
                          <a:prstClr val="black"/>
                        </a:solidFill>
                        <a:effectLst/>
                        <a:uLnTx/>
                        <a:uFillTx/>
                        <a:latin typeface="Cambria Math" charset="0"/>
                        <a:ea typeface="Cambria Math" charset="0"/>
                        <a:cs typeface="Cambria Math" charset="0"/>
                      </a:rPr>
                      <m:t>∆ </m:t>
                    </m:r>
                  </m:oMath>
                </a14:m>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BA</a:t>
                </a:r>
                <a:r>
                  <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&gt;</a:t>
                </a:r>
                <a:r>
                  <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0</a:t>
                </a:r>
                <a:r>
                  <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0"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validated by docking calculations</a:t>
                </a:r>
                <a:endParaRPr kumimoji="0"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mc:Choice>
        <mc:Fallback xmlns="">
          <p:sp>
            <p:nvSpPr>
              <p:cNvPr id="140" name="矩形 139">
                <a:extLst>
                  <a:ext uri="{FF2B5EF4-FFF2-40B4-BE49-F238E27FC236}">
                    <a16:creationId xmlns:a16="http://schemas.microsoft.com/office/drawing/2014/main" id="{8859E8C0-C8F3-BD4B-90DC-7DC957EF6289}"/>
                  </a:ext>
                </a:extLst>
              </p:cNvPr>
              <p:cNvSpPr>
                <a:spLocks noRot="1" noChangeAspect="1" noMove="1" noResize="1" noEditPoints="1" noAdjustHandles="1" noChangeArrowheads="1" noChangeShapeType="1" noTextEdit="1"/>
              </p:cNvSpPr>
              <p:nvPr/>
            </p:nvSpPr>
            <p:spPr>
              <a:xfrm>
                <a:off x="1633683" y="6480956"/>
                <a:ext cx="3960635" cy="276999"/>
              </a:xfrm>
              <a:prstGeom prst="rect">
                <a:avLst/>
              </a:prstGeom>
              <a:blipFill>
                <a:blip r:embed="rId9"/>
                <a:stretch>
                  <a:fillRect b="-13043"/>
                </a:stretch>
              </a:blipFill>
            </p:spPr>
            <p:txBody>
              <a:bodyPr/>
              <a:lstStyle/>
              <a:p>
                <a:r>
                  <a:rPr lang="zh-CN" altLang="en-US">
                    <a:noFill/>
                  </a:rPr>
                  <a:t> </a:t>
                </a:r>
              </a:p>
            </p:txBody>
          </p:sp>
        </mc:Fallback>
      </mc:AlternateContent>
      <p:sp>
        <p:nvSpPr>
          <p:cNvPr id="141" name="矩形 140">
            <a:extLst>
              <a:ext uri="{FF2B5EF4-FFF2-40B4-BE49-F238E27FC236}">
                <a16:creationId xmlns:a16="http://schemas.microsoft.com/office/drawing/2014/main" id="{C3A87207-CD84-1A44-9BD4-46896B35ED4F}"/>
              </a:ext>
            </a:extLst>
          </p:cNvPr>
          <p:cNvSpPr/>
          <p:nvPr/>
        </p:nvSpPr>
        <p:spPr>
          <a:xfrm rot="16200000">
            <a:off x="945620" y="3707142"/>
            <a:ext cx="393056"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WT</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42" name="矩形 141">
            <a:extLst>
              <a:ext uri="{FF2B5EF4-FFF2-40B4-BE49-F238E27FC236}">
                <a16:creationId xmlns:a16="http://schemas.microsoft.com/office/drawing/2014/main" id="{29C4795F-6093-454D-90F4-26C2659ECEB4}"/>
              </a:ext>
            </a:extLst>
          </p:cNvPr>
          <p:cNvSpPr/>
          <p:nvPr/>
        </p:nvSpPr>
        <p:spPr>
          <a:xfrm rot="16200000">
            <a:off x="906721" y="4557191"/>
            <a:ext cx="47641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Helvetica" pitchFamily="2" charset="0"/>
                <a:ea typeface="DengXian" charset="-122"/>
                <a:cs typeface=""/>
              </a:rPr>
              <a:t>MUT</a:t>
            </a:r>
            <a:endParaRPr kumimoji="1" lang="zh-CN" altLang="en-US" sz="10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43" name="椭圆 142">
            <a:extLst>
              <a:ext uri="{FF2B5EF4-FFF2-40B4-BE49-F238E27FC236}">
                <a16:creationId xmlns:a16="http://schemas.microsoft.com/office/drawing/2014/main" id="{E0A47135-7AFB-064E-8156-A18846A58717}"/>
              </a:ext>
            </a:extLst>
          </p:cNvPr>
          <p:cNvSpPr/>
          <p:nvPr/>
        </p:nvSpPr>
        <p:spPr>
          <a:xfrm>
            <a:off x="4085182" y="5044647"/>
            <a:ext cx="133727" cy="12797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Helvetica" pitchFamily="2" charset="0"/>
              <a:ea typeface="DengXian" panose="02010600030101010101" pitchFamily="2" charset="-122"/>
              <a:cs typeface="+mn-cs"/>
            </a:endParaRPr>
          </a:p>
        </p:txBody>
      </p:sp>
      <p:sp>
        <p:nvSpPr>
          <p:cNvPr id="144" name="文本框 143">
            <a:extLst>
              <a:ext uri="{FF2B5EF4-FFF2-40B4-BE49-F238E27FC236}">
                <a16:creationId xmlns:a16="http://schemas.microsoft.com/office/drawing/2014/main" id="{B30AE747-650E-0348-8770-E3510568A02F}"/>
              </a:ext>
            </a:extLst>
          </p:cNvPr>
          <p:cNvSpPr txBox="1"/>
          <p:nvPr/>
        </p:nvSpPr>
        <p:spPr>
          <a:xfrm>
            <a:off x="3823307" y="4994504"/>
            <a:ext cx="33534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srgbClr val="FF0000"/>
                </a:solidFill>
                <a:effectLst/>
                <a:uLnTx/>
                <a:uFillTx/>
                <a:latin typeface="Helvetica" pitchFamily="2" charset="0"/>
                <a:ea typeface="DengXian" charset="-122"/>
                <a:cs typeface=""/>
              </a:rPr>
              <a:t>10</a:t>
            </a:r>
            <a:endParaRPr kumimoji="1" lang="zh-CN" altLang="en-US" sz="1050" b="1" i="0" u="none" strike="noStrike" kern="1200" cap="none" spc="0" normalizeH="0" baseline="0" noProof="0" dirty="0">
              <a:ln>
                <a:noFill/>
              </a:ln>
              <a:solidFill>
                <a:srgbClr val="FF0000"/>
              </a:solidFill>
              <a:effectLst/>
              <a:uLnTx/>
              <a:uFillTx/>
              <a:latin typeface="Helvetica" pitchFamily="2" charset="0"/>
              <a:ea typeface="DengXian" charset="-122"/>
              <a:cs typeface=""/>
            </a:endParaRPr>
          </a:p>
        </p:txBody>
      </p:sp>
      <p:sp>
        <p:nvSpPr>
          <p:cNvPr id="5" name="灯片编号占位符 4">
            <a:extLst>
              <a:ext uri="{FF2B5EF4-FFF2-40B4-BE49-F238E27FC236}">
                <a16:creationId xmlns:a16="http://schemas.microsoft.com/office/drawing/2014/main" id="{51EC2FB7-F6F3-4646-B5ED-7B05B834AA0F}"/>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sp>
        <p:nvSpPr>
          <p:cNvPr id="146" name="文本框 145">
            <a:extLst>
              <a:ext uri="{FF2B5EF4-FFF2-40B4-BE49-F238E27FC236}">
                <a16:creationId xmlns:a16="http://schemas.microsoft.com/office/drawing/2014/main" id="{7C5DB799-99D0-504B-8CC3-4C2730EE42E8}"/>
              </a:ext>
            </a:extLst>
          </p:cNvPr>
          <p:cNvSpPr txBox="1"/>
          <p:nvPr/>
        </p:nvSpPr>
        <p:spPr>
          <a:xfrm>
            <a:off x="826024" y="23018"/>
            <a:ext cx="787506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Example of the Output of the Classifier: </a:t>
            </a:r>
            <a:r>
              <a:rPr kumimoji="1" lang="en-US" altLang="zh-CN" sz="1800" b="1" i="0" u="none" strike="noStrike" kern="1200" cap="none" spc="0" normalizeH="0" baseline="0" noProof="0" dirty="0" err="1">
                <a:ln>
                  <a:noFill/>
                </a:ln>
                <a:solidFill>
                  <a:prstClr val="black"/>
                </a:solidFill>
                <a:effectLst/>
                <a:uLnTx/>
                <a:uFillTx/>
                <a:latin typeface="Helvetica" pitchFamily="2" charset="0"/>
                <a:ea typeface="DengXian" charset="-122"/>
                <a:cs typeface=""/>
              </a:rPr>
              <a:t>GenoDock</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 Helps Characterize Known &amp; Unknown SNVs that Disrupt Protein-Ligand Binding</a:t>
            </a:r>
            <a:endPar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45"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1026251" y="6347646"/>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Tree>
    <p:extLst>
      <p:ext uri="{BB962C8B-B14F-4D97-AF65-F5344CB8AC3E}">
        <p14:creationId xmlns:p14="http://schemas.microsoft.com/office/powerpoint/2010/main" val="3764645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60" y="100088"/>
            <a:ext cx="8251879" cy="994172"/>
          </a:xfrm>
        </p:spPr>
        <p:txBody>
          <a:bodyPr>
            <a:normAutofit fontScale="90000"/>
          </a:bodyPr>
          <a:lstStyle/>
          <a:p>
            <a:r>
              <a:rPr lang="en-US" dirty="0"/>
              <a:t>A core issue addressed by </a:t>
            </a:r>
            <a:r>
              <a:rPr lang="en-US" dirty="0" err="1"/>
              <a:t>PsychENCODE</a:t>
            </a:r>
            <a:r>
              <a:rPr lang="en-US" dirty="0"/>
              <a:t>: </a:t>
            </a:r>
            <a:br>
              <a:rPr lang="en-US" dirty="0"/>
            </a:br>
            <a:r>
              <a:rPr lang="en-US" dirty="0"/>
              <a:t>Using functional genomics to reveal molecular mechanisms between genotype and phenotype in brain disorders</a:t>
            </a:r>
          </a:p>
        </p:txBody>
      </p:sp>
      <p:grpSp>
        <p:nvGrpSpPr>
          <p:cNvPr id="189" name="Group 188">
            <a:extLst>
              <a:ext uri="{FF2B5EF4-FFF2-40B4-BE49-F238E27FC236}">
                <a16:creationId xmlns:a16="http://schemas.microsoft.com/office/drawing/2014/main" id="{A8EB31BC-8B5B-E643-B687-9DE3FB10859C}"/>
              </a:ext>
            </a:extLst>
          </p:cNvPr>
          <p:cNvGrpSpPr/>
          <p:nvPr/>
        </p:nvGrpSpPr>
        <p:grpSpPr>
          <a:xfrm>
            <a:off x="6036843" y="1499234"/>
            <a:ext cx="2478507" cy="2582531"/>
            <a:chOff x="2964494" y="1732666"/>
            <a:chExt cx="3304676" cy="3443374"/>
          </a:xfrm>
        </p:grpSpPr>
        <p:grpSp>
          <p:nvGrpSpPr>
            <p:cNvPr id="12" name="Group 11">
              <a:extLst>
                <a:ext uri="{FF2B5EF4-FFF2-40B4-BE49-F238E27FC236}">
                  <a16:creationId xmlns:a16="http://schemas.microsoft.com/office/drawing/2014/main" id="{51A55154-8BFC-5143-8382-4D8AF09FF3F2}"/>
                </a:ext>
              </a:extLst>
            </p:cNvPr>
            <p:cNvGrpSpPr/>
            <p:nvPr/>
          </p:nvGrpSpPr>
          <p:grpSpPr>
            <a:xfrm>
              <a:off x="3133718" y="1732666"/>
              <a:ext cx="3135452" cy="3443374"/>
              <a:chOff x="5303453" y="958078"/>
              <a:chExt cx="3135452" cy="3443374"/>
            </a:xfrm>
          </p:grpSpPr>
          <p:sp>
            <p:nvSpPr>
              <p:cNvPr id="22" name="Double Bracket 21">
                <a:extLst>
                  <a:ext uri="{FF2B5EF4-FFF2-40B4-BE49-F238E27FC236}">
                    <a16:creationId xmlns:a16="http://schemas.microsoft.com/office/drawing/2014/main" id="{791A71FA-E4D1-C248-95D7-E65D23997FD4}"/>
                  </a:ext>
                </a:extLst>
              </p:cNvPr>
              <p:cNvSpPr/>
              <p:nvPr/>
            </p:nvSpPr>
            <p:spPr>
              <a:xfrm>
                <a:off x="5303453" y="2875244"/>
                <a:ext cx="2577669" cy="1333988"/>
              </a:xfrm>
              <a:prstGeom prst="bracketPair">
                <a:avLst>
                  <a:gd name="adj" fmla="val 483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sp>
            <p:nvSpPr>
              <p:cNvPr id="28" name="Triangle 27">
                <a:extLst>
                  <a:ext uri="{FF2B5EF4-FFF2-40B4-BE49-F238E27FC236}">
                    <a16:creationId xmlns:a16="http://schemas.microsoft.com/office/drawing/2014/main" id="{9CCA9BDE-538E-8044-9EB3-D549C7EF68A5}"/>
                  </a:ext>
                </a:extLst>
              </p:cNvPr>
              <p:cNvSpPr/>
              <p:nvPr/>
            </p:nvSpPr>
            <p:spPr>
              <a:xfrm>
                <a:off x="6932428" y="3429297"/>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29" name="Rectangle 28">
                <a:extLst>
                  <a:ext uri="{FF2B5EF4-FFF2-40B4-BE49-F238E27FC236}">
                    <a16:creationId xmlns:a16="http://schemas.microsoft.com/office/drawing/2014/main" id="{A1BAA7E5-D65B-2D49-A3C5-6E6F68CA8A9C}"/>
                  </a:ext>
                </a:extLst>
              </p:cNvPr>
              <p:cNvSpPr/>
              <p:nvPr/>
            </p:nvSpPr>
            <p:spPr>
              <a:xfrm>
                <a:off x="6680883" y="3434458"/>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sp>
            <p:nvSpPr>
              <p:cNvPr id="30" name="Triangle 29">
                <a:extLst>
                  <a:ext uri="{FF2B5EF4-FFF2-40B4-BE49-F238E27FC236}">
                    <a16:creationId xmlns:a16="http://schemas.microsoft.com/office/drawing/2014/main" id="{05855B67-2BEB-774C-B67E-53D9D8D98474}"/>
                  </a:ext>
                </a:extLst>
              </p:cNvPr>
              <p:cNvSpPr/>
              <p:nvPr/>
            </p:nvSpPr>
            <p:spPr>
              <a:xfrm>
                <a:off x="7449090" y="3423882"/>
                <a:ext cx="166773" cy="166773"/>
              </a:xfrm>
              <a:prstGeom prst="triangle">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1" name="Rectangle 30">
                <a:extLst>
                  <a:ext uri="{FF2B5EF4-FFF2-40B4-BE49-F238E27FC236}">
                    <a16:creationId xmlns:a16="http://schemas.microsoft.com/office/drawing/2014/main" id="{D760290F-323C-8445-93F5-4754737B01C6}"/>
                  </a:ext>
                </a:extLst>
              </p:cNvPr>
              <p:cNvSpPr/>
              <p:nvPr/>
            </p:nvSpPr>
            <p:spPr>
              <a:xfrm>
                <a:off x="7186096" y="3428589"/>
                <a:ext cx="166773" cy="166773"/>
              </a:xfrm>
              <a:prstGeom prst="rect">
                <a:avLst/>
              </a:prstGeom>
              <a:noFill/>
              <a:ln w="2540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dirty="0"/>
              </a:p>
            </p:txBody>
          </p:sp>
          <p:cxnSp>
            <p:nvCxnSpPr>
              <p:cNvPr id="32" name="Straight Connector 31">
                <a:extLst>
                  <a:ext uri="{FF2B5EF4-FFF2-40B4-BE49-F238E27FC236}">
                    <a16:creationId xmlns:a16="http://schemas.microsoft.com/office/drawing/2014/main" id="{6D8209C0-B1D5-1B43-A6D0-18FF28CBC4AA}"/>
                  </a:ext>
                </a:extLst>
              </p:cNvPr>
              <p:cNvCxnSpPr/>
              <p:nvPr/>
            </p:nvCxnSpPr>
            <p:spPr>
              <a:xfrm flipV="1">
                <a:off x="5449387" y="333374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391CDA2-E461-AF4C-B77B-6FE6C857A7F1}"/>
                  </a:ext>
                </a:extLst>
              </p:cNvPr>
              <p:cNvCxnSpPr/>
              <p:nvPr/>
            </p:nvCxnSpPr>
            <p:spPr>
              <a:xfrm flipV="1">
                <a:off x="5445003" y="3765544"/>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4BA9B79E-F15B-864F-B75D-0968ADC3988D}"/>
                  </a:ext>
                </a:extLst>
              </p:cNvPr>
              <p:cNvSpPr/>
              <p:nvPr/>
            </p:nvSpPr>
            <p:spPr>
              <a:xfrm>
                <a:off x="6154648"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5" name="Oval 34">
                <a:extLst>
                  <a:ext uri="{FF2B5EF4-FFF2-40B4-BE49-F238E27FC236}">
                    <a16:creationId xmlns:a16="http://schemas.microsoft.com/office/drawing/2014/main" id="{06D304F1-12CB-9041-948A-388E574DA64E}"/>
                  </a:ext>
                </a:extLst>
              </p:cNvPr>
              <p:cNvSpPr/>
              <p:nvPr/>
            </p:nvSpPr>
            <p:spPr>
              <a:xfrm>
                <a:off x="6868558" y="3911257"/>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6" name="Oval 35">
                <a:extLst>
                  <a:ext uri="{FF2B5EF4-FFF2-40B4-BE49-F238E27FC236}">
                    <a16:creationId xmlns:a16="http://schemas.microsoft.com/office/drawing/2014/main" id="{03CF184F-61EF-AE4C-A8AA-50891F9D4841}"/>
                  </a:ext>
                </a:extLst>
              </p:cNvPr>
              <p:cNvSpPr/>
              <p:nvPr/>
            </p:nvSpPr>
            <p:spPr>
              <a:xfrm>
                <a:off x="6520434" y="390800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7" name="Oval 36">
                <a:extLst>
                  <a:ext uri="{FF2B5EF4-FFF2-40B4-BE49-F238E27FC236}">
                    <a16:creationId xmlns:a16="http://schemas.microsoft.com/office/drawing/2014/main" id="{9C576FCC-31B6-0E45-A03D-F0E45692F7FB}"/>
                  </a:ext>
                </a:extLst>
              </p:cNvPr>
              <p:cNvSpPr/>
              <p:nvPr/>
            </p:nvSpPr>
            <p:spPr>
              <a:xfrm>
                <a:off x="5787169" y="3899144"/>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38" name="TextBox 37">
                <a:extLst>
                  <a:ext uri="{FF2B5EF4-FFF2-40B4-BE49-F238E27FC236}">
                    <a16:creationId xmlns:a16="http://schemas.microsoft.com/office/drawing/2014/main" id="{C514DDC4-D867-A942-B15E-9DEEBDF2B717}"/>
                  </a:ext>
                </a:extLst>
              </p:cNvPr>
              <p:cNvSpPr txBox="1"/>
              <p:nvPr/>
            </p:nvSpPr>
            <p:spPr>
              <a:xfrm>
                <a:off x="6191642" y="4134712"/>
                <a:ext cx="885727" cy="266740"/>
              </a:xfrm>
              <a:prstGeom prst="rect">
                <a:avLst/>
              </a:prstGeom>
              <a:noFill/>
            </p:spPr>
            <p:txBody>
              <a:bodyPr wrap="square" rtlCol="0">
                <a:spAutoFit/>
              </a:bodyPr>
              <a:lstStyle/>
              <a:p>
                <a:r>
                  <a:rPr lang="en-US" sz="700" dirty="0">
                    <a:latin typeface="Courier" charset="0"/>
                    <a:ea typeface="Courier" charset="0"/>
                    <a:cs typeface="Courier" charset="0"/>
                  </a:rPr>
                  <a:t>Genotype</a:t>
                </a:r>
              </a:p>
            </p:txBody>
          </p:sp>
          <p:sp>
            <p:nvSpPr>
              <p:cNvPr id="39" name="Oval 38">
                <a:extLst>
                  <a:ext uri="{FF2B5EF4-FFF2-40B4-BE49-F238E27FC236}">
                    <a16:creationId xmlns:a16="http://schemas.microsoft.com/office/drawing/2014/main" id="{6D561C5F-3CB3-684C-894A-8BF029BE1AB4}"/>
                  </a:ext>
                </a:extLst>
              </p:cNvPr>
              <p:cNvSpPr/>
              <p:nvPr/>
            </p:nvSpPr>
            <p:spPr>
              <a:xfrm>
                <a:off x="5965520" y="1941751"/>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0" name="Oval 39">
                <a:extLst>
                  <a:ext uri="{FF2B5EF4-FFF2-40B4-BE49-F238E27FC236}">
                    <a16:creationId xmlns:a16="http://schemas.microsoft.com/office/drawing/2014/main" id="{5ED60382-2B80-F840-98ED-C5698701FD4F}"/>
                  </a:ext>
                </a:extLst>
              </p:cNvPr>
              <p:cNvSpPr/>
              <p:nvPr/>
            </p:nvSpPr>
            <p:spPr>
              <a:xfrm>
                <a:off x="6409499" y="1349486"/>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1" name="Oval 40">
                <a:extLst>
                  <a:ext uri="{FF2B5EF4-FFF2-40B4-BE49-F238E27FC236}">
                    <a16:creationId xmlns:a16="http://schemas.microsoft.com/office/drawing/2014/main" id="{86009557-833E-5E47-A5FC-E05A1D61570B}"/>
                  </a:ext>
                </a:extLst>
              </p:cNvPr>
              <p:cNvSpPr/>
              <p:nvPr/>
            </p:nvSpPr>
            <p:spPr>
              <a:xfrm>
                <a:off x="6681791" y="1351272"/>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2" name="Rectangle 41">
                <a:extLst>
                  <a:ext uri="{FF2B5EF4-FFF2-40B4-BE49-F238E27FC236}">
                    <a16:creationId xmlns:a16="http://schemas.microsoft.com/office/drawing/2014/main" id="{E7D6BB8B-2D20-644D-9C3C-23B64004BBD9}"/>
                  </a:ext>
                </a:extLst>
              </p:cNvPr>
              <p:cNvSpPr/>
              <p:nvPr/>
            </p:nvSpPr>
            <p:spPr>
              <a:xfrm>
                <a:off x="6681238" y="1380037"/>
                <a:ext cx="321029" cy="177057"/>
              </a:xfrm>
              <a:prstGeom prst="rect">
                <a:avLst/>
              </a:prstGeom>
            </p:spPr>
            <p:txBody>
              <a:bodyPr wrap="none">
                <a:spAutoFit/>
              </a:bodyPr>
              <a:lstStyle/>
              <a:p>
                <a:r>
                  <a:rPr lang="en-US" sz="263" dirty="0">
                    <a:solidFill>
                      <a:schemeClr val="bg1">
                        <a:lumMod val="65000"/>
                      </a:schemeClr>
                    </a:solidFill>
                  </a:rPr>
                  <a:t>AGE</a:t>
                </a:r>
              </a:p>
            </p:txBody>
          </p:sp>
          <p:sp>
            <p:nvSpPr>
              <p:cNvPr id="43" name="Rectangle 42">
                <a:extLst>
                  <a:ext uri="{FF2B5EF4-FFF2-40B4-BE49-F238E27FC236}">
                    <a16:creationId xmlns:a16="http://schemas.microsoft.com/office/drawing/2014/main" id="{517657D3-7ABC-2B4C-BBB6-3B301B69F189}"/>
                  </a:ext>
                </a:extLst>
              </p:cNvPr>
              <p:cNvSpPr/>
              <p:nvPr/>
            </p:nvSpPr>
            <p:spPr>
              <a:xfrm>
                <a:off x="6402996" y="1374437"/>
                <a:ext cx="321029" cy="177057"/>
              </a:xfrm>
              <a:prstGeom prst="rect">
                <a:avLst/>
              </a:prstGeom>
            </p:spPr>
            <p:txBody>
              <a:bodyPr wrap="none">
                <a:spAutoFit/>
              </a:bodyPr>
              <a:lstStyle/>
              <a:p>
                <a:r>
                  <a:rPr lang="en-US" sz="263" dirty="0">
                    <a:solidFill>
                      <a:schemeClr val="bg1">
                        <a:lumMod val="65000"/>
                      </a:schemeClr>
                    </a:solidFill>
                  </a:rPr>
                  <a:t>BPD</a:t>
                </a:r>
              </a:p>
            </p:txBody>
          </p:sp>
          <p:sp>
            <p:nvSpPr>
              <p:cNvPr id="44" name="Oval 43">
                <a:extLst>
                  <a:ext uri="{FF2B5EF4-FFF2-40B4-BE49-F238E27FC236}">
                    <a16:creationId xmlns:a16="http://schemas.microsoft.com/office/drawing/2014/main" id="{AF6ABA05-872D-E14F-8C7A-15D1078BA778}"/>
                  </a:ext>
                </a:extLst>
              </p:cNvPr>
              <p:cNvSpPr/>
              <p:nvPr/>
            </p:nvSpPr>
            <p:spPr>
              <a:xfrm>
                <a:off x="6780828" y="2457355"/>
                <a:ext cx="184687" cy="183706"/>
              </a:xfrm>
              <a:prstGeom prst="ellipse">
                <a:avLst/>
              </a:prstGeom>
              <a:no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5" name="Oval 44">
                <a:extLst>
                  <a:ext uri="{FF2B5EF4-FFF2-40B4-BE49-F238E27FC236}">
                    <a16:creationId xmlns:a16="http://schemas.microsoft.com/office/drawing/2014/main" id="{C70464A4-158E-D047-B939-0413BB6136B0}"/>
                  </a:ext>
                </a:extLst>
              </p:cNvPr>
              <p:cNvSpPr/>
              <p:nvPr/>
            </p:nvSpPr>
            <p:spPr>
              <a:xfrm>
                <a:off x="5851516" y="2455279"/>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6" name="Oval 45">
                <a:extLst>
                  <a:ext uri="{FF2B5EF4-FFF2-40B4-BE49-F238E27FC236}">
                    <a16:creationId xmlns:a16="http://schemas.microsoft.com/office/drawing/2014/main" id="{B2C74195-9496-C048-9301-5AED0A731847}"/>
                  </a:ext>
                </a:extLst>
              </p:cNvPr>
              <p:cNvSpPr/>
              <p:nvPr/>
            </p:nvSpPr>
            <p:spPr>
              <a:xfrm>
                <a:off x="6489982" y="245933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7" name="Oval 46">
                <a:extLst>
                  <a:ext uri="{FF2B5EF4-FFF2-40B4-BE49-F238E27FC236}">
                    <a16:creationId xmlns:a16="http://schemas.microsoft.com/office/drawing/2014/main" id="{24464C73-19E2-0D40-B6BA-8E7E102670CA}"/>
                  </a:ext>
                </a:extLst>
              </p:cNvPr>
              <p:cNvSpPr/>
              <p:nvPr/>
            </p:nvSpPr>
            <p:spPr>
              <a:xfrm>
                <a:off x="6933153" y="1947825"/>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8" name="Oval 47">
                <a:extLst>
                  <a:ext uri="{FF2B5EF4-FFF2-40B4-BE49-F238E27FC236}">
                    <a16:creationId xmlns:a16="http://schemas.microsoft.com/office/drawing/2014/main" id="{1B1A993D-B4B0-2740-8C10-0BE53686447F}"/>
                  </a:ext>
                </a:extLst>
              </p:cNvPr>
              <p:cNvSpPr/>
              <p:nvPr/>
            </p:nvSpPr>
            <p:spPr>
              <a:xfrm>
                <a:off x="6600398" y="194989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49" name="Oval 48">
                <a:extLst>
                  <a:ext uri="{FF2B5EF4-FFF2-40B4-BE49-F238E27FC236}">
                    <a16:creationId xmlns:a16="http://schemas.microsoft.com/office/drawing/2014/main" id="{ED505A7A-9AF9-B244-BB69-0E62D76CB458}"/>
                  </a:ext>
                </a:extLst>
              </p:cNvPr>
              <p:cNvSpPr/>
              <p:nvPr/>
            </p:nvSpPr>
            <p:spPr>
              <a:xfrm>
                <a:off x="6282891" y="1951416"/>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0" name="Oval 49">
                <a:extLst>
                  <a:ext uri="{FF2B5EF4-FFF2-40B4-BE49-F238E27FC236}">
                    <a16:creationId xmlns:a16="http://schemas.microsoft.com/office/drawing/2014/main" id="{CB2E34C6-60F9-294B-8A82-6356167D402A}"/>
                  </a:ext>
                </a:extLst>
              </p:cNvPr>
              <p:cNvSpPr/>
              <p:nvPr/>
            </p:nvSpPr>
            <p:spPr>
              <a:xfrm>
                <a:off x="6176109" y="2462683"/>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1" name="Oval 50">
                <a:extLst>
                  <a:ext uri="{FF2B5EF4-FFF2-40B4-BE49-F238E27FC236}">
                    <a16:creationId xmlns:a16="http://schemas.microsoft.com/office/drawing/2014/main" id="{D0D545D9-8013-4C47-804E-4F20E122AF82}"/>
                  </a:ext>
                </a:extLst>
              </p:cNvPr>
              <p:cNvSpPr/>
              <p:nvPr/>
            </p:nvSpPr>
            <p:spPr>
              <a:xfrm>
                <a:off x="7085426" y="2451563"/>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2" name="Oval 51">
                <a:extLst>
                  <a:ext uri="{FF2B5EF4-FFF2-40B4-BE49-F238E27FC236}">
                    <a16:creationId xmlns:a16="http://schemas.microsoft.com/office/drawing/2014/main" id="{82C4BBF4-32FA-7444-8F34-CAFEA5AD6B11}"/>
                  </a:ext>
                </a:extLst>
              </p:cNvPr>
              <p:cNvSpPr/>
              <p:nvPr/>
            </p:nvSpPr>
            <p:spPr>
              <a:xfrm>
                <a:off x="6117511" y="1345459"/>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3" name="Rectangle 52">
                <a:extLst>
                  <a:ext uri="{FF2B5EF4-FFF2-40B4-BE49-F238E27FC236}">
                    <a16:creationId xmlns:a16="http://schemas.microsoft.com/office/drawing/2014/main" id="{1025EA87-6056-234D-B7C1-8CB497EFB4A6}"/>
                  </a:ext>
                </a:extLst>
              </p:cNvPr>
              <p:cNvSpPr/>
              <p:nvPr/>
            </p:nvSpPr>
            <p:spPr>
              <a:xfrm>
                <a:off x="6111980" y="1378714"/>
                <a:ext cx="312480" cy="177057"/>
              </a:xfrm>
              <a:prstGeom prst="rect">
                <a:avLst/>
              </a:prstGeom>
            </p:spPr>
            <p:txBody>
              <a:bodyPr wrap="none">
                <a:spAutoFit/>
              </a:bodyPr>
              <a:lstStyle/>
              <a:p>
                <a:r>
                  <a:rPr lang="en-US" sz="263" dirty="0">
                    <a:solidFill>
                      <a:schemeClr val="bg1">
                        <a:lumMod val="65000"/>
                      </a:schemeClr>
                    </a:solidFill>
                  </a:rPr>
                  <a:t>SCZ</a:t>
                </a:r>
              </a:p>
            </p:txBody>
          </p:sp>
          <p:sp>
            <p:nvSpPr>
              <p:cNvPr id="54" name="TextBox 53">
                <a:extLst>
                  <a:ext uri="{FF2B5EF4-FFF2-40B4-BE49-F238E27FC236}">
                    <a16:creationId xmlns:a16="http://schemas.microsoft.com/office/drawing/2014/main" id="{3A6AC6A7-90E1-DB47-9CA7-4A7BD45CD085}"/>
                  </a:ext>
                </a:extLst>
              </p:cNvPr>
              <p:cNvSpPr txBox="1"/>
              <p:nvPr/>
            </p:nvSpPr>
            <p:spPr>
              <a:xfrm>
                <a:off x="6173744" y="958078"/>
                <a:ext cx="950865" cy="266740"/>
              </a:xfrm>
              <a:prstGeom prst="rect">
                <a:avLst/>
              </a:prstGeom>
              <a:noFill/>
            </p:spPr>
            <p:txBody>
              <a:bodyPr wrap="square" rtlCol="0">
                <a:spAutoFit/>
              </a:bodyPr>
              <a:lstStyle/>
              <a:p>
                <a:r>
                  <a:rPr lang="en-US" sz="700" dirty="0">
                    <a:latin typeface="Courier" charset="0"/>
                    <a:ea typeface="Courier" charset="0"/>
                    <a:cs typeface="Courier" charset="0"/>
                  </a:rPr>
                  <a:t>Phenotype</a:t>
                </a:r>
              </a:p>
            </p:txBody>
          </p:sp>
          <p:sp>
            <p:nvSpPr>
              <p:cNvPr id="55" name="Rectangle 54">
                <a:extLst>
                  <a:ext uri="{FF2B5EF4-FFF2-40B4-BE49-F238E27FC236}">
                    <a16:creationId xmlns:a16="http://schemas.microsoft.com/office/drawing/2014/main" id="{1365C241-4B68-3647-8435-85251D8E249A}"/>
                  </a:ext>
                </a:extLst>
              </p:cNvPr>
              <p:cNvSpPr/>
              <p:nvPr/>
            </p:nvSpPr>
            <p:spPr>
              <a:xfrm>
                <a:off x="6032268" y="1261957"/>
                <a:ext cx="1234557" cy="32955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6" name="Oval 55">
                <a:extLst>
                  <a:ext uri="{FF2B5EF4-FFF2-40B4-BE49-F238E27FC236}">
                    <a16:creationId xmlns:a16="http://schemas.microsoft.com/office/drawing/2014/main" id="{7648A449-E5B2-B548-A210-8804200A11DE}"/>
                  </a:ext>
                </a:extLst>
              </p:cNvPr>
              <p:cNvSpPr/>
              <p:nvPr/>
            </p:nvSpPr>
            <p:spPr>
              <a:xfrm>
                <a:off x="5450775" y="3431463"/>
                <a:ext cx="296485"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7" name="Oval 56">
                <a:extLst>
                  <a:ext uri="{FF2B5EF4-FFF2-40B4-BE49-F238E27FC236}">
                    <a16:creationId xmlns:a16="http://schemas.microsoft.com/office/drawing/2014/main" id="{1FC47A9C-F72B-2248-BA25-A8CB0EE805EC}"/>
                  </a:ext>
                </a:extLst>
              </p:cNvPr>
              <p:cNvSpPr/>
              <p:nvPr/>
            </p:nvSpPr>
            <p:spPr>
              <a:xfrm>
                <a:off x="5802214" y="3433986"/>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8" name="Oval 57">
                <a:extLst>
                  <a:ext uri="{FF2B5EF4-FFF2-40B4-BE49-F238E27FC236}">
                    <a16:creationId xmlns:a16="http://schemas.microsoft.com/office/drawing/2014/main" id="{EE731A5B-93B7-384F-9B72-947B4023A638}"/>
                  </a:ext>
                </a:extLst>
              </p:cNvPr>
              <p:cNvSpPr/>
              <p:nvPr/>
            </p:nvSpPr>
            <p:spPr>
              <a:xfrm>
                <a:off x="6158767" y="3429693"/>
                <a:ext cx="296485"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59" name="TextBox 58">
                <a:extLst>
                  <a:ext uri="{FF2B5EF4-FFF2-40B4-BE49-F238E27FC236}">
                    <a16:creationId xmlns:a16="http://schemas.microsoft.com/office/drawing/2014/main" id="{E20AAF94-987E-884E-984B-B000DD31A6C0}"/>
                  </a:ext>
                </a:extLst>
              </p:cNvPr>
              <p:cNvSpPr txBox="1"/>
              <p:nvPr/>
            </p:nvSpPr>
            <p:spPr>
              <a:xfrm>
                <a:off x="7195650" y="3469691"/>
                <a:ext cx="1096979" cy="292388"/>
              </a:xfrm>
              <a:prstGeom prst="rect">
                <a:avLst/>
              </a:prstGeom>
              <a:noFill/>
            </p:spPr>
            <p:txBody>
              <a:bodyPr wrap="square" rtlCol="0">
                <a:spAutoFit/>
              </a:bodyPr>
              <a:lstStyle/>
              <a:p>
                <a:r>
                  <a:rPr lang="en-US" sz="825" dirty="0">
                    <a:latin typeface="Courier" charset="0"/>
                    <a:ea typeface="Courier" charset="0"/>
                    <a:cs typeface="Courier" charset="0"/>
                  </a:rPr>
                  <a:t>Genes</a:t>
                </a:r>
              </a:p>
            </p:txBody>
          </p:sp>
          <p:sp>
            <p:nvSpPr>
              <p:cNvPr id="60" name="Rectangle 59">
                <a:extLst>
                  <a:ext uri="{FF2B5EF4-FFF2-40B4-BE49-F238E27FC236}">
                    <a16:creationId xmlns:a16="http://schemas.microsoft.com/office/drawing/2014/main" id="{F1186C23-72F9-2A44-A548-91DFD6A6F574}"/>
                  </a:ext>
                </a:extLst>
              </p:cNvPr>
              <p:cNvSpPr/>
              <p:nvPr/>
            </p:nvSpPr>
            <p:spPr>
              <a:xfrm>
                <a:off x="5377158" y="2923590"/>
                <a:ext cx="1185940" cy="287306"/>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1" name="Oval 60">
                <a:extLst>
                  <a:ext uri="{FF2B5EF4-FFF2-40B4-BE49-F238E27FC236}">
                    <a16:creationId xmlns:a16="http://schemas.microsoft.com/office/drawing/2014/main" id="{5BA5349D-0DCB-2F4F-ACF7-1E1B2BE513C8}"/>
                  </a:ext>
                </a:extLst>
              </p:cNvPr>
              <p:cNvSpPr/>
              <p:nvPr/>
            </p:nvSpPr>
            <p:spPr>
              <a:xfrm>
                <a:off x="5420093" y="2965376"/>
                <a:ext cx="184687" cy="183706"/>
              </a:xfrm>
              <a:prstGeom prst="ellipse">
                <a:avLst/>
              </a:prstGeom>
              <a:solidFill>
                <a:schemeClr val="bg1"/>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2" name="Oval 61">
                <a:extLst>
                  <a:ext uri="{FF2B5EF4-FFF2-40B4-BE49-F238E27FC236}">
                    <a16:creationId xmlns:a16="http://schemas.microsoft.com/office/drawing/2014/main" id="{0097CD2A-E6BA-3F44-B89B-B91449D6377E}"/>
                  </a:ext>
                </a:extLst>
              </p:cNvPr>
              <p:cNvSpPr/>
              <p:nvPr/>
            </p:nvSpPr>
            <p:spPr>
              <a:xfrm>
                <a:off x="5710830" y="296790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3" name="Oval 62">
                <a:extLst>
                  <a:ext uri="{FF2B5EF4-FFF2-40B4-BE49-F238E27FC236}">
                    <a16:creationId xmlns:a16="http://schemas.microsoft.com/office/drawing/2014/main" id="{3338124F-F124-4444-97AB-581F29DEEC89}"/>
                  </a:ext>
                </a:extLst>
              </p:cNvPr>
              <p:cNvSpPr/>
              <p:nvPr/>
            </p:nvSpPr>
            <p:spPr>
              <a:xfrm>
                <a:off x="6019171"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4" name="Oval 63">
                <a:extLst>
                  <a:ext uri="{FF2B5EF4-FFF2-40B4-BE49-F238E27FC236}">
                    <a16:creationId xmlns:a16="http://schemas.microsoft.com/office/drawing/2014/main" id="{F2CBE7B6-D658-8C4E-9C17-BF77A5B39E99}"/>
                  </a:ext>
                </a:extLst>
              </p:cNvPr>
              <p:cNvSpPr/>
              <p:nvPr/>
            </p:nvSpPr>
            <p:spPr>
              <a:xfrm>
                <a:off x="6939922"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5" name="Oval 64">
                <a:extLst>
                  <a:ext uri="{FF2B5EF4-FFF2-40B4-BE49-F238E27FC236}">
                    <a16:creationId xmlns:a16="http://schemas.microsoft.com/office/drawing/2014/main" id="{C479CC1E-57A4-2645-9CA5-1A0DAF52BC2C}"/>
                  </a:ext>
                </a:extLst>
              </p:cNvPr>
              <p:cNvSpPr/>
              <p:nvPr/>
            </p:nvSpPr>
            <p:spPr>
              <a:xfrm>
                <a:off x="6684784" y="2957131"/>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6" name="Oval 65">
                <a:extLst>
                  <a:ext uri="{FF2B5EF4-FFF2-40B4-BE49-F238E27FC236}">
                    <a16:creationId xmlns:a16="http://schemas.microsoft.com/office/drawing/2014/main" id="{088B7739-6806-C446-A0D5-20F5C085E545}"/>
                  </a:ext>
                </a:extLst>
              </p:cNvPr>
              <p:cNvSpPr/>
              <p:nvPr/>
            </p:nvSpPr>
            <p:spPr>
              <a:xfrm>
                <a:off x="7194476" y="296651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7" name="Rectangle 66">
                <a:extLst>
                  <a:ext uri="{FF2B5EF4-FFF2-40B4-BE49-F238E27FC236}">
                    <a16:creationId xmlns:a16="http://schemas.microsoft.com/office/drawing/2014/main" id="{A3A6C453-946C-7B4C-979B-981D28D70DB9}"/>
                  </a:ext>
                </a:extLst>
              </p:cNvPr>
              <p:cNvSpPr/>
              <p:nvPr/>
            </p:nvSpPr>
            <p:spPr>
              <a:xfrm>
                <a:off x="6595681" y="2923590"/>
                <a:ext cx="1217194"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8" name="Oval 67">
                <a:extLst>
                  <a:ext uri="{FF2B5EF4-FFF2-40B4-BE49-F238E27FC236}">
                    <a16:creationId xmlns:a16="http://schemas.microsoft.com/office/drawing/2014/main" id="{E13C533A-258E-564C-B031-5807E32E1C95}"/>
                  </a:ext>
                </a:extLst>
              </p:cNvPr>
              <p:cNvSpPr/>
              <p:nvPr/>
            </p:nvSpPr>
            <p:spPr>
              <a:xfrm>
                <a:off x="7450797" y="2958737"/>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69" name="TextBox 68">
                <a:extLst>
                  <a:ext uri="{FF2B5EF4-FFF2-40B4-BE49-F238E27FC236}">
                    <a16:creationId xmlns:a16="http://schemas.microsoft.com/office/drawing/2014/main" id="{CDDD3F1F-8518-894C-861D-CC12720681A7}"/>
                  </a:ext>
                </a:extLst>
              </p:cNvPr>
              <p:cNvSpPr txBox="1"/>
              <p:nvPr/>
            </p:nvSpPr>
            <p:spPr>
              <a:xfrm>
                <a:off x="7084228" y="3005618"/>
                <a:ext cx="799100" cy="266740"/>
              </a:xfrm>
              <a:prstGeom prst="rect">
                <a:avLst/>
              </a:prstGeom>
              <a:noFill/>
            </p:spPr>
            <p:txBody>
              <a:bodyPr wrap="square" rtlCol="0">
                <a:spAutoFit/>
              </a:bodyPr>
              <a:lstStyle/>
              <a:p>
                <a:r>
                  <a:rPr lang="en-US" sz="700" dirty="0">
                    <a:latin typeface="Courier" charset="0"/>
                    <a:ea typeface="Courier" charset="0"/>
                    <a:cs typeface="Courier" charset="0"/>
                  </a:rPr>
                  <a:t>Modules</a:t>
                </a:r>
              </a:p>
            </p:txBody>
          </p:sp>
          <p:sp>
            <p:nvSpPr>
              <p:cNvPr id="70" name="TextBox 69">
                <a:extLst>
                  <a:ext uri="{FF2B5EF4-FFF2-40B4-BE49-F238E27FC236}">
                    <a16:creationId xmlns:a16="http://schemas.microsoft.com/office/drawing/2014/main" id="{22FE2DA0-B484-A84B-96BE-63B421B42605}"/>
                  </a:ext>
                </a:extLst>
              </p:cNvPr>
              <p:cNvSpPr txBox="1"/>
              <p:nvPr/>
            </p:nvSpPr>
            <p:spPr>
              <a:xfrm>
                <a:off x="7362666" y="2077990"/>
                <a:ext cx="1076239" cy="461665"/>
              </a:xfrm>
              <a:prstGeom prst="rect">
                <a:avLst/>
              </a:prstGeom>
              <a:noFill/>
            </p:spPr>
            <p:txBody>
              <a:bodyPr wrap="square" rtlCol="0">
                <a:spAutoFit/>
              </a:bodyPr>
              <a:lstStyle/>
              <a:p>
                <a:pPr algn="ctr"/>
                <a:r>
                  <a:rPr lang="en-US" sz="825" dirty="0">
                    <a:latin typeface="Courier" charset="0"/>
                    <a:ea typeface="Courier" charset="0"/>
                    <a:cs typeface="Courier" charset="0"/>
                  </a:rPr>
                  <a:t>pathways, circuits</a:t>
                </a:r>
              </a:p>
            </p:txBody>
          </p:sp>
          <p:sp>
            <p:nvSpPr>
              <p:cNvPr id="71" name="Right Brace 70">
                <a:extLst>
                  <a:ext uri="{FF2B5EF4-FFF2-40B4-BE49-F238E27FC236}">
                    <a16:creationId xmlns:a16="http://schemas.microsoft.com/office/drawing/2014/main" id="{77872DA9-DE0E-8B48-BC74-BF2A7CC0BAA2}"/>
                  </a:ext>
                </a:extLst>
              </p:cNvPr>
              <p:cNvSpPr/>
              <p:nvPr/>
            </p:nvSpPr>
            <p:spPr>
              <a:xfrm>
                <a:off x="7322765" y="1918939"/>
                <a:ext cx="123004" cy="75648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338"/>
              </a:p>
            </p:txBody>
          </p:sp>
          <p:cxnSp>
            <p:nvCxnSpPr>
              <p:cNvPr id="105" name="Straight Connector 104">
                <a:extLst>
                  <a:ext uri="{FF2B5EF4-FFF2-40B4-BE49-F238E27FC236}">
                    <a16:creationId xmlns:a16="http://schemas.microsoft.com/office/drawing/2014/main" id="{DACF3C2E-DA06-DC46-B8F9-50411F49A7CA}"/>
                  </a:ext>
                </a:extLst>
              </p:cNvPr>
              <p:cNvCxnSpPr/>
              <p:nvPr/>
            </p:nvCxnSpPr>
            <p:spPr>
              <a:xfrm flipV="1">
                <a:off x="5444314" y="1687793"/>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C0D23372-2460-2141-8963-D555C7FF4FF8}"/>
                  </a:ext>
                </a:extLst>
              </p:cNvPr>
              <p:cNvCxnSpPr/>
              <p:nvPr/>
            </p:nvCxnSpPr>
            <p:spPr>
              <a:xfrm flipV="1">
                <a:off x="5439869" y="2812491"/>
                <a:ext cx="2531528" cy="45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1BA5E35C-395E-DA4E-8720-91727931D7DA}"/>
                  </a:ext>
                </a:extLst>
              </p:cNvPr>
              <p:cNvCxnSpPr/>
              <p:nvPr/>
            </p:nvCxnSpPr>
            <p:spPr>
              <a:xfrm flipV="1">
                <a:off x="5463360" y="2287585"/>
                <a:ext cx="2531528" cy="45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367EFFB1-96B3-7C45-88DE-3208276AED6A}"/>
                  </a:ext>
                </a:extLst>
              </p:cNvPr>
              <p:cNvSpPr/>
              <p:nvPr/>
            </p:nvSpPr>
            <p:spPr>
              <a:xfrm>
                <a:off x="6328037" y="2963608"/>
                <a:ext cx="184687" cy="183706"/>
              </a:xfrm>
              <a:prstGeom prst="ellipse">
                <a:avLst/>
              </a:prstGeom>
              <a:solidFill>
                <a:srgbClr val="FFFFFF"/>
              </a:solidFill>
              <a:ln w="254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4" name="TextBox 113">
                <a:extLst>
                  <a:ext uri="{FF2B5EF4-FFF2-40B4-BE49-F238E27FC236}">
                    <a16:creationId xmlns:a16="http://schemas.microsoft.com/office/drawing/2014/main" id="{C87AB1B9-EFE2-9A4E-AEA7-48D1BC3ED3F4}"/>
                  </a:ext>
                </a:extLst>
              </p:cNvPr>
              <p:cNvSpPr txBox="1"/>
              <p:nvPr/>
            </p:nvSpPr>
            <p:spPr>
              <a:xfrm>
                <a:off x="5386588" y="2920564"/>
                <a:ext cx="1103395" cy="292388"/>
              </a:xfrm>
              <a:prstGeom prst="rect">
                <a:avLst/>
              </a:prstGeom>
              <a:noFill/>
            </p:spPr>
            <p:txBody>
              <a:bodyPr wrap="square" rtlCol="0">
                <a:spAutoFit/>
              </a:bodyPr>
              <a:lstStyle/>
              <a:p>
                <a:r>
                  <a:rPr lang="en-US" sz="825" dirty="0">
                    <a:latin typeface="Courier" charset="0"/>
                    <a:ea typeface="Courier" charset="0"/>
                    <a:cs typeface="Courier" charset="0"/>
                  </a:rPr>
                  <a:t>Cell types</a:t>
                </a:r>
              </a:p>
            </p:txBody>
          </p:sp>
          <p:sp>
            <p:nvSpPr>
              <p:cNvPr id="115" name="Rectangle 114">
                <a:extLst>
                  <a:ext uri="{FF2B5EF4-FFF2-40B4-BE49-F238E27FC236}">
                    <a16:creationId xmlns:a16="http://schemas.microsoft.com/office/drawing/2014/main" id="{D2E2595A-2C21-E647-B7F3-16ACC93C81E1}"/>
                  </a:ext>
                </a:extLst>
              </p:cNvPr>
              <p:cNvSpPr/>
              <p:nvPr/>
            </p:nvSpPr>
            <p:spPr>
              <a:xfrm>
                <a:off x="6911392" y="1391238"/>
                <a:ext cx="278281" cy="177057"/>
              </a:xfrm>
              <a:prstGeom prst="rect">
                <a:avLst/>
              </a:prstGeom>
            </p:spPr>
            <p:txBody>
              <a:bodyPr wrap="none">
                <a:spAutoFit/>
              </a:bodyPr>
              <a:lstStyle/>
              <a:p>
                <a:r>
                  <a:rPr lang="mr-IN" sz="263">
                    <a:solidFill>
                      <a:schemeClr val="bg1">
                        <a:lumMod val="65000"/>
                      </a:schemeClr>
                    </a:solidFill>
                  </a:rPr>
                  <a:t>…</a:t>
                </a:r>
                <a:endParaRPr lang="en-US" sz="263" dirty="0">
                  <a:solidFill>
                    <a:schemeClr val="bg1">
                      <a:lumMod val="65000"/>
                    </a:schemeClr>
                  </a:solidFill>
                </a:endParaRPr>
              </a:p>
            </p:txBody>
          </p:sp>
          <p:sp>
            <p:nvSpPr>
              <p:cNvPr id="116" name="Rectangle 115">
                <a:extLst>
                  <a:ext uri="{FF2B5EF4-FFF2-40B4-BE49-F238E27FC236}">
                    <a16:creationId xmlns:a16="http://schemas.microsoft.com/office/drawing/2014/main" id="{B8C17BC1-B945-AB42-94E1-64327C6914E8}"/>
                  </a:ext>
                </a:extLst>
              </p:cNvPr>
              <p:cNvSpPr/>
              <p:nvPr/>
            </p:nvSpPr>
            <p:spPr>
              <a:xfrm>
                <a:off x="5687553" y="3849199"/>
                <a:ext cx="1775791" cy="320660"/>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7" name="Rectangle 116">
                <a:extLst>
                  <a:ext uri="{FF2B5EF4-FFF2-40B4-BE49-F238E27FC236}">
                    <a16:creationId xmlns:a16="http://schemas.microsoft.com/office/drawing/2014/main" id="{73B2CFB5-E0E2-7047-8CAC-2C4EEE57B7E9}"/>
                  </a:ext>
                </a:extLst>
              </p:cNvPr>
              <p:cNvSpPr/>
              <p:nvPr/>
            </p:nvSpPr>
            <p:spPr>
              <a:xfrm>
                <a:off x="5425455" y="3393315"/>
                <a:ext cx="1146231" cy="28272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sp>
            <p:nvSpPr>
              <p:cNvPr id="118" name="Rectangle 117">
                <a:extLst>
                  <a:ext uri="{FF2B5EF4-FFF2-40B4-BE49-F238E27FC236}">
                    <a16:creationId xmlns:a16="http://schemas.microsoft.com/office/drawing/2014/main" id="{E64DDC03-3BCB-0A4E-B36C-2839C9C078AE}"/>
                  </a:ext>
                </a:extLst>
              </p:cNvPr>
              <p:cNvSpPr/>
              <p:nvPr/>
            </p:nvSpPr>
            <p:spPr>
              <a:xfrm>
                <a:off x="6604268" y="3388736"/>
                <a:ext cx="1146370" cy="293569"/>
              </a:xfrm>
              <a:prstGeom prst="rect">
                <a:avLst/>
              </a:prstGeom>
              <a:noFill/>
              <a:ln w="25400">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8"/>
              </a:p>
            </p:txBody>
          </p:sp>
          <p:grpSp>
            <p:nvGrpSpPr>
              <p:cNvPr id="166" name="Group 165">
                <a:extLst>
                  <a:ext uri="{FF2B5EF4-FFF2-40B4-BE49-F238E27FC236}">
                    <a16:creationId xmlns:a16="http://schemas.microsoft.com/office/drawing/2014/main" id="{FA5E24AA-61A4-1C41-B134-75300B8586DD}"/>
                  </a:ext>
                </a:extLst>
              </p:cNvPr>
              <p:cNvGrpSpPr/>
              <p:nvPr/>
            </p:nvGrpSpPr>
            <p:grpSpPr>
              <a:xfrm>
                <a:off x="6420011" y="2203411"/>
                <a:ext cx="349088" cy="174809"/>
                <a:chOff x="4194189" y="897333"/>
                <a:chExt cx="861308" cy="431307"/>
              </a:xfrm>
            </p:grpSpPr>
            <p:cxnSp>
              <p:nvCxnSpPr>
                <p:cNvPr id="167" name="Straight Arrow Connector 166">
                  <a:extLst>
                    <a:ext uri="{FF2B5EF4-FFF2-40B4-BE49-F238E27FC236}">
                      <a16:creationId xmlns:a16="http://schemas.microsoft.com/office/drawing/2014/main" id="{980C8504-684E-1449-AF5A-A8BD9297A95D}"/>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1A164B5D-CFED-B843-AEEF-E88098CD35A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E23ACF7B-90EF-BF49-9774-F9A3E9FD94DB}"/>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0A8F8809-D902-E646-8835-92B934D794CC}"/>
                  </a:ext>
                </a:extLst>
              </p:cNvPr>
              <p:cNvGrpSpPr/>
              <p:nvPr/>
            </p:nvGrpSpPr>
            <p:grpSpPr>
              <a:xfrm>
                <a:off x="6421097" y="2729824"/>
                <a:ext cx="349088" cy="174809"/>
                <a:chOff x="4194189" y="897333"/>
                <a:chExt cx="861308" cy="431307"/>
              </a:xfrm>
            </p:grpSpPr>
            <p:cxnSp>
              <p:nvCxnSpPr>
                <p:cNvPr id="171" name="Straight Arrow Connector 170">
                  <a:extLst>
                    <a:ext uri="{FF2B5EF4-FFF2-40B4-BE49-F238E27FC236}">
                      <a16:creationId xmlns:a16="http://schemas.microsoft.com/office/drawing/2014/main" id="{896D4360-D633-EB40-80DA-FEBE084907E9}"/>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E2C5B98A-D84E-4D42-B34B-57515B0B503E}"/>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3" name="Straight Arrow Connector 172">
                  <a:extLst>
                    <a:ext uri="{FF2B5EF4-FFF2-40B4-BE49-F238E27FC236}">
                      <a16:creationId xmlns:a16="http://schemas.microsoft.com/office/drawing/2014/main" id="{6004415B-D4A1-254D-8CD4-4EFB9A969366}"/>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EAEC4993-4926-C342-A4B0-5F22D7744D10}"/>
                  </a:ext>
                </a:extLst>
              </p:cNvPr>
              <p:cNvGrpSpPr/>
              <p:nvPr/>
            </p:nvGrpSpPr>
            <p:grpSpPr>
              <a:xfrm>
                <a:off x="6423728" y="3254487"/>
                <a:ext cx="348000" cy="113492"/>
                <a:chOff x="8287226" y="453421"/>
                <a:chExt cx="858622" cy="431307"/>
              </a:xfrm>
            </p:grpSpPr>
            <p:cxnSp>
              <p:nvCxnSpPr>
                <p:cNvPr id="175" name="Straight Arrow Connector 174">
                  <a:extLst>
                    <a:ext uri="{FF2B5EF4-FFF2-40B4-BE49-F238E27FC236}">
                      <a16:creationId xmlns:a16="http://schemas.microsoft.com/office/drawing/2014/main" id="{716A175B-93A2-C641-9575-096CA3264481}"/>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6" name="Straight Arrow Connector 175">
                  <a:extLst>
                    <a:ext uri="{FF2B5EF4-FFF2-40B4-BE49-F238E27FC236}">
                      <a16:creationId xmlns:a16="http://schemas.microsoft.com/office/drawing/2014/main" id="{9D8C33AC-9887-554C-9837-4428D4D5D2A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4D7F4633-0AFF-3740-B1E7-17675EF32239}"/>
                  </a:ext>
                </a:extLst>
              </p:cNvPr>
              <p:cNvGrpSpPr/>
              <p:nvPr/>
            </p:nvGrpSpPr>
            <p:grpSpPr>
              <a:xfrm>
                <a:off x="6411996" y="3714466"/>
                <a:ext cx="348000" cy="113492"/>
                <a:chOff x="8287226" y="453421"/>
                <a:chExt cx="858622" cy="431307"/>
              </a:xfrm>
            </p:grpSpPr>
            <p:cxnSp>
              <p:nvCxnSpPr>
                <p:cNvPr id="179" name="Straight Arrow Connector 178">
                  <a:extLst>
                    <a:ext uri="{FF2B5EF4-FFF2-40B4-BE49-F238E27FC236}">
                      <a16:creationId xmlns:a16="http://schemas.microsoft.com/office/drawing/2014/main" id="{22149401-65E7-CB47-BB24-7D9E4F4F935D}"/>
                    </a:ext>
                  </a:extLst>
                </p:cNvPr>
                <p:cNvCxnSpPr/>
                <p:nvPr/>
              </p:nvCxnSpPr>
              <p:spPr>
                <a:xfrm flipH="1" flipV="1">
                  <a:off x="8287226" y="453421"/>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0" name="Straight Arrow Connector 179">
                  <a:extLst>
                    <a:ext uri="{FF2B5EF4-FFF2-40B4-BE49-F238E27FC236}">
                      <a16:creationId xmlns:a16="http://schemas.microsoft.com/office/drawing/2014/main" id="{45B91EBF-DDE6-3645-B188-6F7DA7670174}"/>
                    </a:ext>
                  </a:extLst>
                </p:cNvPr>
                <p:cNvCxnSpPr/>
                <p:nvPr/>
              </p:nvCxnSpPr>
              <p:spPr>
                <a:xfrm flipV="1">
                  <a:off x="8694221" y="506985"/>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nvGrpSpPr>
              <p:cNvPr id="183" name="Group 182">
                <a:extLst>
                  <a:ext uri="{FF2B5EF4-FFF2-40B4-BE49-F238E27FC236}">
                    <a16:creationId xmlns:a16="http://schemas.microsoft.com/office/drawing/2014/main" id="{78CC8977-E403-E34D-B4DD-32BAED94DAB9}"/>
                  </a:ext>
                </a:extLst>
              </p:cNvPr>
              <p:cNvGrpSpPr/>
              <p:nvPr/>
            </p:nvGrpSpPr>
            <p:grpSpPr>
              <a:xfrm>
                <a:off x="6415181" y="1615166"/>
                <a:ext cx="349088" cy="174809"/>
                <a:chOff x="4194189" y="897333"/>
                <a:chExt cx="861308" cy="431307"/>
              </a:xfrm>
            </p:grpSpPr>
            <p:cxnSp>
              <p:nvCxnSpPr>
                <p:cNvPr id="184" name="Straight Arrow Connector 183">
                  <a:extLst>
                    <a:ext uri="{FF2B5EF4-FFF2-40B4-BE49-F238E27FC236}">
                      <a16:creationId xmlns:a16="http://schemas.microsoft.com/office/drawing/2014/main" id="{A80E7893-CAAA-A144-8730-21A61B3E3716}"/>
                    </a:ext>
                  </a:extLst>
                </p:cNvPr>
                <p:cNvCxnSpPr/>
                <p:nvPr/>
              </p:nvCxnSpPr>
              <p:spPr>
                <a:xfrm flipH="1" flipV="1">
                  <a:off x="4196875" y="897333"/>
                  <a:ext cx="858622" cy="431307"/>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5" name="Straight Arrow Connector 184">
                  <a:extLst>
                    <a:ext uri="{FF2B5EF4-FFF2-40B4-BE49-F238E27FC236}">
                      <a16:creationId xmlns:a16="http://schemas.microsoft.com/office/drawing/2014/main" id="{9BBB5DAF-E135-BF49-B6E6-67BE23D7F059}"/>
                    </a:ext>
                  </a:extLst>
                </p:cNvPr>
                <p:cNvCxnSpPr/>
                <p:nvPr/>
              </p:nvCxnSpPr>
              <p:spPr>
                <a:xfrm flipV="1">
                  <a:off x="4194189" y="905903"/>
                  <a:ext cx="815916" cy="384612"/>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6" name="Straight Arrow Connector 185">
                  <a:extLst>
                    <a:ext uri="{FF2B5EF4-FFF2-40B4-BE49-F238E27FC236}">
                      <a16:creationId xmlns:a16="http://schemas.microsoft.com/office/drawing/2014/main" id="{911E24B5-7654-D140-8424-B1AF97BE5E2D}"/>
                    </a:ext>
                  </a:extLst>
                </p:cNvPr>
                <p:cNvCxnSpPr/>
                <p:nvPr/>
              </p:nvCxnSpPr>
              <p:spPr>
                <a:xfrm flipV="1">
                  <a:off x="4603870" y="950897"/>
                  <a:ext cx="12339" cy="354478"/>
                </a:xfrm>
                <a:prstGeom prst="straightConnector1">
                  <a:avLst/>
                </a:prstGeom>
                <a:ln w="25400">
                  <a:solidFill>
                    <a:schemeClr val="bg1">
                      <a:lumMod val="65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grpSp>
        <p:sp>
          <p:nvSpPr>
            <p:cNvPr id="113" name="TextBox 112">
              <a:extLst>
                <a:ext uri="{FF2B5EF4-FFF2-40B4-BE49-F238E27FC236}">
                  <a16:creationId xmlns:a16="http://schemas.microsoft.com/office/drawing/2014/main" id="{F41051A9-715D-C449-B12D-589D80EF40F8}"/>
                </a:ext>
              </a:extLst>
            </p:cNvPr>
            <p:cNvSpPr txBox="1"/>
            <p:nvPr/>
          </p:nvSpPr>
          <p:spPr>
            <a:xfrm>
              <a:off x="2964494" y="4101139"/>
              <a:ext cx="1367220" cy="446447"/>
            </a:xfrm>
            <a:prstGeom prst="rect">
              <a:avLst/>
            </a:prstGeom>
            <a:noFill/>
          </p:spPr>
          <p:txBody>
            <a:bodyPr wrap="square" rtlCol="0">
              <a:spAutoFit/>
            </a:bodyPr>
            <a:lstStyle/>
            <a:p>
              <a:pPr algn="r"/>
              <a:r>
                <a:rPr lang="en-US" sz="788" dirty="0">
                  <a:latin typeface="Courier" charset="0"/>
                  <a:ea typeface="Courier" charset="0"/>
                  <a:cs typeface="Courier" charset="0"/>
                </a:rPr>
                <a:t>Regulatory elements</a:t>
              </a:r>
            </a:p>
          </p:txBody>
        </p:sp>
      </p:grpSp>
      <p:sp>
        <p:nvSpPr>
          <p:cNvPr id="7" name="Rectangle 6">
            <a:extLst>
              <a:ext uri="{FF2B5EF4-FFF2-40B4-BE49-F238E27FC236}">
                <a16:creationId xmlns:a16="http://schemas.microsoft.com/office/drawing/2014/main" id="{67E80DC4-61D0-2E44-A86E-205EF679C47D}"/>
              </a:ext>
            </a:extLst>
          </p:cNvPr>
          <p:cNvSpPr/>
          <p:nvPr/>
        </p:nvSpPr>
        <p:spPr>
          <a:xfrm rot="16200000">
            <a:off x="7171736" y="2212209"/>
            <a:ext cx="3628557" cy="253916"/>
          </a:xfrm>
          <a:prstGeom prst="rect">
            <a:avLst/>
          </a:prstGeom>
        </p:spPr>
        <p:txBody>
          <a:bodyPr wrap="square">
            <a:spAutoFit/>
          </a:bodyPr>
          <a:lstStyle/>
          <a:p>
            <a:r>
              <a:rPr lang="en-US" sz="1050" b="0" dirty="0">
                <a:solidFill>
                  <a:schemeClr val="bg1">
                    <a:lumMod val="50000"/>
                  </a:schemeClr>
                </a:solidFill>
                <a:latin typeface="Arial" panose="020B0604020202020204" pitchFamily="34" charset="0"/>
                <a:cs typeface="Arial" panose="020B0604020202020204" pitchFamily="34" charset="0"/>
              </a:rPr>
              <a:t>*https://</a:t>
            </a:r>
            <a:r>
              <a:rPr lang="en-US" sz="1050" b="0" dirty="0" err="1">
                <a:solidFill>
                  <a:schemeClr val="bg1">
                    <a:lumMod val="50000"/>
                  </a:schemeClr>
                </a:solidFill>
                <a:latin typeface="Arial" panose="020B0604020202020204" pitchFamily="34" charset="0"/>
                <a:cs typeface="Arial" panose="020B0604020202020204" pitchFamily="34" charset="0"/>
              </a:rPr>
              <a:t>www.snpedia.com</a:t>
            </a:r>
            <a:r>
              <a:rPr lang="en-US" sz="1050" b="0" dirty="0">
                <a:solidFill>
                  <a:schemeClr val="bg1">
                    <a:lumMod val="50000"/>
                  </a:schemeClr>
                </a:solidFill>
                <a:latin typeface="Arial" panose="020B0604020202020204" pitchFamily="34" charset="0"/>
                <a:cs typeface="Arial" panose="020B0604020202020204" pitchFamily="34" charset="0"/>
              </a:rPr>
              <a:t>/</a:t>
            </a:r>
            <a:r>
              <a:rPr lang="en-US" sz="1050" b="0" dirty="0" err="1">
                <a:solidFill>
                  <a:schemeClr val="bg1">
                    <a:lumMod val="50000"/>
                  </a:schemeClr>
                </a:solidFill>
                <a:latin typeface="Arial" panose="020B0604020202020204" pitchFamily="34" charset="0"/>
                <a:cs typeface="Arial" panose="020B0604020202020204" pitchFamily="34" charset="0"/>
              </a:rPr>
              <a:t>index.php</a:t>
            </a:r>
            <a:r>
              <a:rPr lang="en-US" sz="1050" b="0" dirty="0">
                <a:solidFill>
                  <a:schemeClr val="bg1">
                    <a:lumMod val="50000"/>
                  </a:schemeClr>
                </a:solidFill>
                <a:latin typeface="Arial" panose="020B0604020202020204" pitchFamily="34" charset="0"/>
                <a:cs typeface="Arial" panose="020B0604020202020204" pitchFamily="34" charset="0"/>
              </a:rPr>
              <a:t>/Heritability</a:t>
            </a:r>
          </a:p>
        </p:txBody>
      </p:sp>
      <p:graphicFrame>
        <p:nvGraphicFramePr>
          <p:cNvPr id="4" name="Table 3">
            <a:extLst>
              <a:ext uri="{FF2B5EF4-FFF2-40B4-BE49-F238E27FC236}">
                <a16:creationId xmlns:a16="http://schemas.microsoft.com/office/drawing/2014/main" id="{82647C28-D6DF-E947-AF45-DACC5B82B3EA}"/>
              </a:ext>
            </a:extLst>
          </p:cNvPr>
          <p:cNvGraphicFramePr>
            <a:graphicFrameLocks noGrp="1"/>
          </p:cNvGraphicFramePr>
          <p:nvPr>
            <p:extLst/>
          </p:nvPr>
        </p:nvGraphicFramePr>
        <p:xfrm>
          <a:off x="674435" y="1352999"/>
          <a:ext cx="4476397" cy="2804160"/>
        </p:xfrm>
        <a:graphic>
          <a:graphicData uri="http://schemas.openxmlformats.org/drawingml/2006/table">
            <a:tbl>
              <a:tblPr firstRow="1" bandRow="1">
                <a:tableStyleId>{5940675A-B579-460E-94D1-54222C63F5DA}</a:tableStyleId>
              </a:tblPr>
              <a:tblGrid>
                <a:gridCol w="1490140">
                  <a:extLst>
                    <a:ext uri="{9D8B030D-6E8A-4147-A177-3AD203B41FA5}">
                      <a16:colId xmlns:a16="http://schemas.microsoft.com/office/drawing/2014/main" val="269870991"/>
                    </a:ext>
                  </a:extLst>
                </a:gridCol>
                <a:gridCol w="1020508">
                  <a:extLst>
                    <a:ext uri="{9D8B030D-6E8A-4147-A177-3AD203B41FA5}">
                      <a16:colId xmlns:a16="http://schemas.microsoft.com/office/drawing/2014/main" val="3913081957"/>
                    </a:ext>
                  </a:extLst>
                </a:gridCol>
                <a:gridCol w="1965749">
                  <a:extLst>
                    <a:ext uri="{9D8B030D-6E8A-4147-A177-3AD203B41FA5}">
                      <a16:colId xmlns:a16="http://schemas.microsoft.com/office/drawing/2014/main" val="617296659"/>
                    </a:ext>
                  </a:extLst>
                </a:gridCol>
              </a:tblGrid>
              <a:tr h="278130">
                <a:tc>
                  <a:txBody>
                    <a:bodyPr/>
                    <a:lstStyle/>
                    <a:p>
                      <a:r>
                        <a:rPr lang="en-US" sz="1000" dirty="0"/>
                        <a:t>Disease</a:t>
                      </a:r>
                    </a:p>
                  </a:txBody>
                  <a:tcPr marL="68580" marR="68580" marT="34290" marB="34290">
                    <a:solidFill>
                      <a:schemeClr val="bg1"/>
                    </a:solidFill>
                  </a:tcPr>
                </a:tc>
                <a:tc>
                  <a:txBody>
                    <a:bodyPr/>
                    <a:lstStyle/>
                    <a:p>
                      <a:r>
                        <a:rPr lang="en-US" sz="1000" dirty="0"/>
                        <a:t>Heritability*</a:t>
                      </a:r>
                    </a:p>
                  </a:txBody>
                  <a:tcPr marL="68580" marR="68580" marT="34290" marB="34290">
                    <a:solidFill>
                      <a:schemeClr val="bg1"/>
                    </a:solidFill>
                  </a:tcPr>
                </a:tc>
                <a:tc>
                  <a:txBody>
                    <a:bodyPr/>
                    <a:lstStyle/>
                    <a:p>
                      <a:r>
                        <a:rPr lang="en-US" sz="1000" dirty="0"/>
                        <a:t>Molecular </a:t>
                      </a:r>
                      <a:r>
                        <a:rPr lang="en-US" sz="1200" b="1" dirty="0"/>
                        <a:t>Mechanisms</a:t>
                      </a:r>
                      <a:endParaRPr lang="en-US" sz="1000" b="1" dirty="0"/>
                    </a:p>
                  </a:txBody>
                  <a:tcPr marL="68580" marR="68580" marT="34290" marB="34290">
                    <a:solidFill>
                      <a:schemeClr val="bg1"/>
                    </a:solidFill>
                  </a:tcPr>
                </a:tc>
                <a:extLst>
                  <a:ext uri="{0D108BD9-81ED-4DB2-BD59-A6C34878D82A}">
                    <a16:rowId xmlns:a16="http://schemas.microsoft.com/office/drawing/2014/main" val="1274426829"/>
                  </a:ext>
                </a:extLst>
              </a:tr>
              <a:tr h="2781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Schizophrenia</a:t>
                      </a:r>
                    </a:p>
                  </a:txBody>
                  <a:tcPr marL="68580" marR="68580" marT="34290" marB="34290">
                    <a:solidFill>
                      <a:srgbClr val="FF9E97"/>
                    </a:solidFill>
                  </a:tcPr>
                </a:tc>
                <a:tc>
                  <a:txBody>
                    <a:bodyPr/>
                    <a:lstStyle/>
                    <a:p>
                      <a:r>
                        <a:rPr lang="en-US" sz="1200" b="1" dirty="0"/>
                        <a:t>81%</a:t>
                      </a:r>
                    </a:p>
                  </a:txBody>
                  <a:tcPr marL="68580" marR="68580" marT="34290" marB="34290">
                    <a:solidFill>
                      <a:srgbClr val="FF9E97"/>
                    </a:solidFill>
                  </a:tcPr>
                </a:tc>
                <a:tc>
                  <a:txBody>
                    <a:bodyPr/>
                    <a:lstStyle/>
                    <a:p>
                      <a:pPr algn="ctr"/>
                      <a:r>
                        <a:rPr lang="en-US" sz="1000" b="1" dirty="0"/>
                        <a:t>(C4A)</a:t>
                      </a:r>
                    </a:p>
                  </a:txBody>
                  <a:tcPr marL="68580" marR="68580" marT="34290" marB="34290">
                    <a:solidFill>
                      <a:srgbClr val="FF9E97"/>
                    </a:solidFill>
                  </a:tcPr>
                </a:tc>
                <a:extLst>
                  <a:ext uri="{0D108BD9-81ED-4DB2-BD59-A6C34878D82A}">
                    <a16:rowId xmlns:a16="http://schemas.microsoft.com/office/drawing/2014/main" val="2139058742"/>
                  </a:ext>
                </a:extLst>
              </a:tr>
              <a:tr h="278130">
                <a:tc>
                  <a:txBody>
                    <a:bodyPr/>
                    <a:lstStyle/>
                    <a:p>
                      <a:r>
                        <a:rPr lang="en-US" sz="1100" b="1" dirty="0">
                          <a:solidFill>
                            <a:schemeClr val="tx1"/>
                          </a:solidFill>
                        </a:rPr>
                        <a:t>Bipolar disorder</a:t>
                      </a:r>
                    </a:p>
                  </a:txBody>
                  <a:tcPr marL="68580" marR="68580" marT="34290" marB="34290">
                    <a:solidFill>
                      <a:srgbClr val="FF9E97"/>
                    </a:solidFill>
                  </a:tcPr>
                </a:tc>
                <a:tc>
                  <a:txBody>
                    <a:bodyPr/>
                    <a:lstStyle/>
                    <a:p>
                      <a:r>
                        <a:rPr lang="en-US" sz="1100" dirty="0"/>
                        <a:t>70%</a:t>
                      </a:r>
                      <a:endParaRPr lang="en-US" sz="1100" b="1" dirty="0"/>
                    </a:p>
                  </a:txBody>
                  <a:tcPr marL="68580" marR="68580" marT="34290" marB="34290">
                    <a:solidFill>
                      <a:srgbClr val="FF9E97"/>
                    </a:solidFill>
                  </a:tcPr>
                </a:tc>
                <a:tc>
                  <a:txBody>
                    <a:bodyPr/>
                    <a:lstStyle/>
                    <a:p>
                      <a:pPr marL="0" marR="0" indent="0" algn="ctr" defTabSz="456910" rtl="0" eaLnBrk="1" fontAlgn="auto" latinLnBrk="0" hangingPunct="1">
                        <a:lnSpc>
                          <a:spcPct val="100000"/>
                        </a:lnSpc>
                        <a:spcBef>
                          <a:spcPts val="0"/>
                        </a:spcBef>
                        <a:spcAft>
                          <a:spcPts val="0"/>
                        </a:spcAft>
                        <a:buClrTx/>
                        <a:buSzTx/>
                        <a:buFontTx/>
                        <a:buNone/>
                        <a:tabLst/>
                        <a:defRPr/>
                      </a:pPr>
                      <a:r>
                        <a:rPr lang="en-US" sz="1000" b="1" dirty="0"/>
                        <a:t>-</a:t>
                      </a:r>
                    </a:p>
                  </a:txBody>
                  <a:tcPr marL="68580" marR="68580" marT="34290" marB="34290">
                    <a:solidFill>
                      <a:srgbClr val="FF9E97"/>
                    </a:solidFill>
                  </a:tcPr>
                </a:tc>
                <a:extLst>
                  <a:ext uri="{0D108BD9-81ED-4DB2-BD59-A6C34878D82A}">
                    <a16:rowId xmlns:a16="http://schemas.microsoft.com/office/drawing/2014/main" val="1239757580"/>
                  </a:ext>
                </a:extLst>
              </a:tr>
              <a:tr h="278130">
                <a:tc>
                  <a:txBody>
                    <a:bodyPr/>
                    <a:lstStyle/>
                    <a:p>
                      <a:r>
                        <a:rPr lang="en-US" sz="1100" b="1" dirty="0">
                          <a:solidFill>
                            <a:schemeClr val="accent2">
                              <a:lumMod val="50000"/>
                            </a:schemeClr>
                          </a:solidFill>
                        </a:rPr>
                        <a:t>Alzheimer's disease</a:t>
                      </a:r>
                    </a:p>
                  </a:txBody>
                  <a:tcPr marL="68580" marR="68580" marT="34290" marB="34290">
                    <a:solidFill>
                      <a:schemeClr val="bg1"/>
                    </a:solidFill>
                  </a:tcPr>
                </a:tc>
                <a:tc>
                  <a:txBody>
                    <a:bodyPr/>
                    <a:lstStyle/>
                    <a:p>
                      <a:r>
                        <a:rPr lang="en-US" sz="1100" dirty="0"/>
                        <a:t>58 - 79%</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Apolipoprotein E (APOE), Tau</a:t>
                      </a:r>
                    </a:p>
                  </a:txBody>
                  <a:tcPr marL="68580" marR="68580" marT="34290" marB="34290">
                    <a:solidFill>
                      <a:schemeClr val="bg1"/>
                    </a:solidFill>
                  </a:tcPr>
                </a:tc>
                <a:extLst>
                  <a:ext uri="{0D108BD9-81ED-4DB2-BD59-A6C34878D82A}">
                    <a16:rowId xmlns:a16="http://schemas.microsoft.com/office/drawing/2014/main" val="2354961713"/>
                  </a:ext>
                </a:extLst>
              </a:tr>
              <a:tr h="480060">
                <a:tc>
                  <a:txBody>
                    <a:bodyPr/>
                    <a:lstStyle/>
                    <a:p>
                      <a:r>
                        <a:rPr lang="en-US" sz="1100" b="1" dirty="0">
                          <a:solidFill>
                            <a:schemeClr val="accent5">
                              <a:lumMod val="75000"/>
                            </a:schemeClr>
                          </a:solidFill>
                        </a:rPr>
                        <a:t>Hypertension</a:t>
                      </a:r>
                    </a:p>
                  </a:txBody>
                  <a:tcPr marL="68580" marR="68580" marT="34290" marB="34290">
                    <a:solidFill>
                      <a:schemeClr val="bg1"/>
                    </a:solidFill>
                  </a:tcPr>
                </a:tc>
                <a:tc>
                  <a:txBody>
                    <a:bodyPr/>
                    <a:lstStyle/>
                    <a:p>
                      <a:r>
                        <a:rPr lang="en-US" sz="1100" dirty="0"/>
                        <a:t>30%</a:t>
                      </a:r>
                    </a:p>
                  </a:txBody>
                  <a:tcPr marL="68580" marR="68580" marT="34290" marB="34290">
                    <a:solidFill>
                      <a:schemeClr val="bg1"/>
                    </a:solidFill>
                  </a:tcPr>
                </a:tc>
                <a:tc>
                  <a:txBody>
                    <a:bodyPr/>
                    <a:lstStyle/>
                    <a:p>
                      <a:r>
                        <a:rPr lang="en-US" sz="1000" kern="1200" dirty="0">
                          <a:solidFill>
                            <a:schemeClr val="tx1"/>
                          </a:solidFill>
                          <a:latin typeface="+mn-lt"/>
                          <a:ea typeface="+mn-ea"/>
                          <a:cs typeface="+mn-cs"/>
                        </a:rPr>
                        <a:t>Renin–angiotensin–aldosterone</a:t>
                      </a:r>
                    </a:p>
                  </a:txBody>
                  <a:tcPr marL="68580" marR="68580" marT="34290" marB="34290">
                    <a:solidFill>
                      <a:schemeClr val="bg1"/>
                    </a:solidFill>
                  </a:tcPr>
                </a:tc>
                <a:extLst>
                  <a:ext uri="{0D108BD9-81ED-4DB2-BD59-A6C34878D82A}">
                    <a16:rowId xmlns:a16="http://schemas.microsoft.com/office/drawing/2014/main" val="2197920375"/>
                  </a:ext>
                </a:extLst>
              </a:tr>
              <a:tr h="278130">
                <a:tc>
                  <a:txBody>
                    <a:bodyPr/>
                    <a:lstStyle/>
                    <a:p>
                      <a:r>
                        <a:rPr lang="en-US" sz="1100" b="1" dirty="0">
                          <a:solidFill>
                            <a:schemeClr val="accent5">
                              <a:lumMod val="75000"/>
                            </a:schemeClr>
                          </a:solidFill>
                        </a:rPr>
                        <a:t>Heart disease</a:t>
                      </a:r>
                    </a:p>
                  </a:txBody>
                  <a:tcPr marL="68580" marR="68580" marT="34290" marB="34290">
                    <a:solidFill>
                      <a:schemeClr val="bg1"/>
                    </a:solidFill>
                  </a:tcPr>
                </a:tc>
                <a:tc>
                  <a:txBody>
                    <a:bodyPr/>
                    <a:lstStyle/>
                    <a:p>
                      <a:r>
                        <a:rPr lang="en-US" sz="1100" dirty="0"/>
                        <a:t>34-53%</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Atherosclerosis, VCAM-1</a:t>
                      </a:r>
                    </a:p>
                  </a:txBody>
                  <a:tcPr marL="68580" marR="68580" marT="34290" marB="34290">
                    <a:solidFill>
                      <a:schemeClr val="bg1"/>
                    </a:solidFill>
                  </a:tcPr>
                </a:tc>
                <a:extLst>
                  <a:ext uri="{0D108BD9-81ED-4DB2-BD59-A6C34878D82A}">
                    <a16:rowId xmlns:a16="http://schemas.microsoft.com/office/drawing/2014/main" val="3004364606"/>
                  </a:ext>
                </a:extLst>
              </a:tr>
              <a:tr h="377190">
                <a:tc>
                  <a:txBody>
                    <a:bodyPr/>
                    <a:lstStyle/>
                    <a:p>
                      <a:r>
                        <a:rPr lang="en-US" sz="1100" b="1" dirty="0">
                          <a:solidFill>
                            <a:schemeClr val="tx1"/>
                          </a:solidFill>
                        </a:rPr>
                        <a:t>Stroke</a:t>
                      </a:r>
                    </a:p>
                  </a:txBody>
                  <a:tcPr marL="68580" marR="68580" marT="34290" marB="34290">
                    <a:solidFill>
                      <a:schemeClr val="bg1"/>
                    </a:solidFill>
                  </a:tcPr>
                </a:tc>
                <a:tc>
                  <a:txBody>
                    <a:bodyPr/>
                    <a:lstStyle/>
                    <a:p>
                      <a:r>
                        <a:rPr lang="en-US" sz="1100" dirty="0"/>
                        <a:t>32%</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Reactive oxygen species (ROS), Ischemia</a:t>
                      </a:r>
                    </a:p>
                  </a:txBody>
                  <a:tcPr marL="68580" marR="68580" marT="34290" marB="34290">
                    <a:solidFill>
                      <a:schemeClr val="bg1"/>
                    </a:solidFill>
                  </a:tcPr>
                </a:tc>
                <a:extLst>
                  <a:ext uri="{0D108BD9-81ED-4DB2-BD59-A6C34878D82A}">
                    <a16:rowId xmlns:a16="http://schemas.microsoft.com/office/drawing/2014/main" val="165251185"/>
                  </a:ext>
                </a:extLst>
              </a:tr>
              <a:tr h="278130">
                <a:tc>
                  <a:txBody>
                    <a:bodyPr/>
                    <a:lstStyle/>
                    <a:p>
                      <a:r>
                        <a:rPr lang="en-US" sz="1100" b="1" dirty="0">
                          <a:solidFill>
                            <a:srgbClr val="00B050"/>
                          </a:solidFill>
                        </a:rPr>
                        <a:t>Type-2 diabetes</a:t>
                      </a:r>
                    </a:p>
                  </a:txBody>
                  <a:tcPr marL="68580" marR="68580" marT="34290" marB="34290">
                    <a:solidFill>
                      <a:schemeClr val="bg1"/>
                    </a:solidFill>
                  </a:tcPr>
                </a:tc>
                <a:tc>
                  <a:txBody>
                    <a:bodyPr/>
                    <a:lstStyle/>
                    <a:p>
                      <a:r>
                        <a:rPr lang="en-US" sz="1100" dirty="0"/>
                        <a:t>26%</a:t>
                      </a:r>
                    </a:p>
                  </a:txBody>
                  <a:tcPr marL="68580" marR="68580" marT="34290" marB="34290">
                    <a:solidFill>
                      <a:schemeClr val="bg1"/>
                    </a:solidFill>
                  </a:tcPr>
                </a:tc>
                <a:tc>
                  <a:txBody>
                    <a:bodyPr/>
                    <a:lstStyle/>
                    <a:p>
                      <a:r>
                        <a:rPr lang="en-US" sz="1000" dirty="0"/>
                        <a:t>Insulin resistance</a:t>
                      </a:r>
                    </a:p>
                  </a:txBody>
                  <a:tcPr marL="68580" marR="68580" marT="34290" marB="34290">
                    <a:solidFill>
                      <a:schemeClr val="bg1"/>
                    </a:solidFill>
                  </a:tcPr>
                </a:tc>
                <a:extLst>
                  <a:ext uri="{0D108BD9-81ED-4DB2-BD59-A6C34878D82A}">
                    <a16:rowId xmlns:a16="http://schemas.microsoft.com/office/drawing/2014/main" val="291242400"/>
                  </a:ext>
                </a:extLst>
              </a:tr>
              <a:tr h="278130">
                <a:tc>
                  <a:txBody>
                    <a:bodyPr/>
                    <a:lstStyle/>
                    <a:p>
                      <a:r>
                        <a:rPr lang="en-US" sz="1100" b="1" dirty="0">
                          <a:solidFill>
                            <a:srgbClr val="FF7413"/>
                          </a:solidFill>
                        </a:rPr>
                        <a:t>Breast Cancer</a:t>
                      </a:r>
                    </a:p>
                  </a:txBody>
                  <a:tcPr marL="68580" marR="68580" marT="34290" marB="34290">
                    <a:solidFill>
                      <a:schemeClr val="bg1"/>
                    </a:solidFill>
                  </a:tcPr>
                </a:tc>
                <a:tc>
                  <a:txBody>
                    <a:bodyPr/>
                    <a:lstStyle/>
                    <a:p>
                      <a:r>
                        <a:rPr lang="en-US" sz="1100" dirty="0"/>
                        <a:t>25-56%</a:t>
                      </a:r>
                    </a:p>
                  </a:txBody>
                  <a:tcPr marL="68580" marR="68580" marT="34290" marB="3429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BRCA, PTEN</a:t>
                      </a:r>
                    </a:p>
                  </a:txBody>
                  <a:tcPr marL="68580" marR="68580" marT="34290" marB="34290">
                    <a:solidFill>
                      <a:schemeClr val="bg1"/>
                    </a:solidFill>
                  </a:tcPr>
                </a:tc>
                <a:extLst>
                  <a:ext uri="{0D108BD9-81ED-4DB2-BD59-A6C34878D82A}">
                    <a16:rowId xmlns:a16="http://schemas.microsoft.com/office/drawing/2014/main" val="847223116"/>
                  </a:ext>
                </a:extLst>
              </a:tr>
            </a:tbl>
          </a:graphicData>
        </a:graphic>
      </p:graphicFrame>
      <p:cxnSp>
        <p:nvCxnSpPr>
          <p:cNvPr id="6" name="Straight Arrow Connector 5">
            <a:extLst>
              <a:ext uri="{FF2B5EF4-FFF2-40B4-BE49-F238E27FC236}">
                <a16:creationId xmlns:a16="http://schemas.microsoft.com/office/drawing/2014/main" id="{CF4053BE-578B-3E40-992C-39D6142FB082}"/>
              </a:ext>
            </a:extLst>
          </p:cNvPr>
          <p:cNvCxnSpPr>
            <a:cxnSpLocks/>
            <a:endCxn id="54" idx="1"/>
          </p:cNvCxnSpPr>
          <p:nvPr/>
        </p:nvCxnSpPr>
        <p:spPr>
          <a:xfrm>
            <a:off x="4901783" y="1499233"/>
            <a:ext cx="1914696" cy="100029"/>
          </a:xfrm>
          <a:prstGeom prst="straightConnector1">
            <a:avLst/>
          </a:prstGeom>
          <a:ln w="12700">
            <a:solidFill>
              <a:schemeClr val="tx1"/>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9ADEBF4D-B8DB-E446-820C-BDCBFFFA2201}"/>
              </a:ext>
            </a:extLst>
          </p:cNvPr>
          <p:cNvCxnSpPr>
            <a:cxnSpLocks/>
          </p:cNvCxnSpPr>
          <p:nvPr/>
        </p:nvCxnSpPr>
        <p:spPr>
          <a:xfrm>
            <a:off x="4901783" y="1499234"/>
            <a:ext cx="1143786" cy="2480579"/>
          </a:xfrm>
          <a:prstGeom prst="straightConnector1">
            <a:avLst/>
          </a:prstGeom>
          <a:ln w="127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99039" y="4402931"/>
            <a:ext cx="8316311" cy="2062103"/>
          </a:xfrm>
          <a:prstGeom prst="rect">
            <a:avLst/>
          </a:prstGeom>
        </p:spPr>
        <p:txBody>
          <a:bodyPr wrap="square">
            <a:spAutoFit/>
          </a:bodyPr>
          <a:lstStyle/>
          <a:p>
            <a:r>
              <a:rPr lang="en-US" sz="1600" b="0" dirty="0"/>
              <a:t>Many psychiatric conditions are highly heritable</a:t>
            </a:r>
          </a:p>
          <a:p>
            <a:pPr lvl="1"/>
            <a:r>
              <a:rPr lang="en-US" sz="1600" b="0" dirty="0"/>
              <a:t>Schizophrenia: up to 80%</a:t>
            </a:r>
          </a:p>
          <a:p>
            <a:pPr marL="412750" indent="-398463"/>
            <a:r>
              <a:rPr lang="en-US" sz="1600" b="0" dirty="0"/>
              <a:t>But we don’t understand basic molecular mechanisms underpinning this association </a:t>
            </a:r>
            <a:br>
              <a:rPr lang="en-US" sz="1600" b="0" dirty="0"/>
            </a:br>
            <a:r>
              <a:rPr lang="en-US" sz="1600" b="0" dirty="0"/>
              <a:t>(in contrast to many other diseases such as cancer &amp; heart disease)</a:t>
            </a:r>
          </a:p>
          <a:p>
            <a:r>
              <a:rPr lang="en-US" sz="1600" b="0" dirty="0"/>
              <a:t>Thus, interested in developing predictive models of psychiatric traits which:</a:t>
            </a:r>
          </a:p>
          <a:p>
            <a:pPr lvl="1"/>
            <a:r>
              <a:rPr lang="en-US" sz="1600" b="0" dirty="0"/>
              <a:t>Use observations at intermediate (molecular levels) levels to inform latent structure</a:t>
            </a:r>
          </a:p>
          <a:p>
            <a:pPr lvl="1"/>
            <a:r>
              <a:rPr lang="en-US" sz="1600" b="0" dirty="0"/>
              <a:t>Use the predictive features of these “molecular endo phenotypes” to begin to suggest actors involved in mechanism</a:t>
            </a:r>
          </a:p>
        </p:txBody>
      </p:sp>
    </p:spTree>
    <p:extLst>
      <p:ext uri="{BB962C8B-B14F-4D97-AF65-F5344CB8AC3E}">
        <p14:creationId xmlns:p14="http://schemas.microsoft.com/office/powerpoint/2010/main" val="328341265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图片包含 屏幕截图&#10;&#10;描述已自动生成">
            <a:extLst>
              <a:ext uri="{FF2B5EF4-FFF2-40B4-BE49-F238E27FC236}">
                <a16:creationId xmlns:a16="http://schemas.microsoft.com/office/drawing/2014/main" id="{52427C2D-24C9-4E4F-91B8-8D561B79A188}"/>
              </a:ext>
            </a:extLst>
          </p:cNvPr>
          <p:cNvPicPr>
            <a:picLocks noChangeAspect="1"/>
          </p:cNvPicPr>
          <p:nvPr/>
        </p:nvPicPr>
        <p:blipFill>
          <a:blip r:embed="rId2"/>
          <a:stretch>
            <a:fillRect/>
          </a:stretch>
        </p:blipFill>
        <p:spPr>
          <a:xfrm>
            <a:off x="4350955" y="3362221"/>
            <a:ext cx="4233653" cy="2441586"/>
          </a:xfrm>
          <a:prstGeom prst="rect">
            <a:avLst/>
          </a:prstGeom>
        </p:spPr>
      </p:pic>
      <p:pic>
        <p:nvPicPr>
          <p:cNvPr id="8" name="图片 7" descr="图片包含 屏幕截图&#10;&#10;描述已自动生成">
            <a:extLst>
              <a:ext uri="{FF2B5EF4-FFF2-40B4-BE49-F238E27FC236}">
                <a16:creationId xmlns:a16="http://schemas.microsoft.com/office/drawing/2014/main" id="{C4F97244-E077-3842-94A3-4C4E2E1CD9E2}"/>
              </a:ext>
            </a:extLst>
          </p:cNvPr>
          <p:cNvPicPr>
            <a:picLocks noChangeAspect="1"/>
          </p:cNvPicPr>
          <p:nvPr/>
        </p:nvPicPr>
        <p:blipFill>
          <a:blip r:embed="rId3"/>
          <a:stretch>
            <a:fillRect/>
          </a:stretch>
        </p:blipFill>
        <p:spPr>
          <a:xfrm>
            <a:off x="221916" y="3357236"/>
            <a:ext cx="4093309" cy="2432823"/>
          </a:xfrm>
          <a:prstGeom prst="rect">
            <a:avLst/>
          </a:prstGeom>
        </p:spPr>
      </p:pic>
      <p:pic>
        <p:nvPicPr>
          <p:cNvPr id="5" name="图片 4" descr="图片包含 屏幕截图&#10;&#10;描述已自动生成">
            <a:extLst>
              <a:ext uri="{FF2B5EF4-FFF2-40B4-BE49-F238E27FC236}">
                <a16:creationId xmlns:a16="http://schemas.microsoft.com/office/drawing/2014/main" id="{85E6A000-8717-7E45-B120-36CAEB73EA43}"/>
              </a:ext>
            </a:extLst>
          </p:cNvPr>
          <p:cNvPicPr>
            <a:picLocks noChangeAspect="1"/>
          </p:cNvPicPr>
          <p:nvPr/>
        </p:nvPicPr>
        <p:blipFill>
          <a:blip r:embed="rId4"/>
          <a:stretch>
            <a:fillRect/>
          </a:stretch>
        </p:blipFill>
        <p:spPr>
          <a:xfrm>
            <a:off x="4374418" y="1079020"/>
            <a:ext cx="4220727" cy="2385949"/>
          </a:xfrm>
          <a:prstGeom prst="rect">
            <a:avLst/>
          </a:prstGeom>
        </p:spPr>
      </p:pic>
      <p:pic>
        <p:nvPicPr>
          <p:cNvPr id="4" name="图片 3" descr="图片包含 屏幕截图&#10;&#10;描述已自动生成">
            <a:extLst>
              <a:ext uri="{FF2B5EF4-FFF2-40B4-BE49-F238E27FC236}">
                <a16:creationId xmlns:a16="http://schemas.microsoft.com/office/drawing/2014/main" id="{AE583CBD-C2B7-3F4C-97C4-53B927A951C0}"/>
              </a:ext>
            </a:extLst>
          </p:cNvPr>
          <p:cNvPicPr>
            <a:picLocks noChangeAspect="1"/>
          </p:cNvPicPr>
          <p:nvPr/>
        </p:nvPicPr>
        <p:blipFill>
          <a:blip r:embed="rId5"/>
          <a:stretch>
            <a:fillRect/>
          </a:stretch>
        </p:blipFill>
        <p:spPr>
          <a:xfrm>
            <a:off x="505004" y="1100042"/>
            <a:ext cx="3811963" cy="2362552"/>
          </a:xfrm>
          <a:prstGeom prst="rect">
            <a:avLst/>
          </a:prstGeom>
        </p:spPr>
      </p:pic>
      <p:sp>
        <p:nvSpPr>
          <p:cNvPr id="19" name="文本框 18">
            <a:extLst>
              <a:ext uri="{FF2B5EF4-FFF2-40B4-BE49-F238E27FC236}">
                <a16:creationId xmlns:a16="http://schemas.microsoft.com/office/drawing/2014/main" id="{347C1868-0149-7646-92BC-AE5B26053FB5}"/>
              </a:ext>
            </a:extLst>
          </p:cNvPr>
          <p:cNvSpPr txBox="1"/>
          <p:nvPr/>
        </p:nvSpPr>
        <p:spPr>
          <a:xfrm>
            <a:off x="2727970" y="1388327"/>
            <a:ext cx="1572866" cy="253916"/>
          </a:xfrm>
          <a:prstGeom prst="rect">
            <a:avLst/>
          </a:prstGeom>
          <a:noFill/>
        </p:spPr>
        <p:txBody>
          <a:bodyPr wrap="none" rtlCol="0">
            <a:spAutoFit/>
          </a:bodyPr>
          <a:lstStyle/>
          <a:p>
            <a:r>
              <a:rPr kumimoji="1" lang="en-US" altLang="zh-CN" sz="1050" dirty="0"/>
              <a:t>SNV</a:t>
            </a:r>
            <a:r>
              <a:rPr kumimoji="1" lang="zh-CN" altLang="en-US" sz="1050" dirty="0"/>
              <a:t> </a:t>
            </a:r>
            <a:r>
              <a:rPr kumimoji="1" lang="en-US" altLang="zh-CN" sz="1050" dirty="0"/>
              <a:t>annotations</a:t>
            </a:r>
            <a:r>
              <a:rPr kumimoji="1" lang="zh-CN" altLang="en-US" sz="1050" dirty="0"/>
              <a:t> </a:t>
            </a:r>
            <a:r>
              <a:rPr kumimoji="1" lang="en-US" altLang="zh-CN" sz="1050" dirty="0"/>
              <a:t>only</a:t>
            </a:r>
            <a:endParaRPr kumimoji="1" lang="zh-CN" altLang="en-US" sz="1050" dirty="0"/>
          </a:p>
        </p:txBody>
      </p:sp>
      <p:sp>
        <p:nvSpPr>
          <p:cNvPr id="20" name="矩形 19">
            <a:extLst>
              <a:ext uri="{FF2B5EF4-FFF2-40B4-BE49-F238E27FC236}">
                <a16:creationId xmlns:a16="http://schemas.microsoft.com/office/drawing/2014/main" id="{1DA76F2E-91A3-7D45-ABEB-F1F75199E7A1}"/>
              </a:ext>
            </a:extLst>
          </p:cNvPr>
          <p:cNvSpPr/>
          <p:nvPr/>
        </p:nvSpPr>
        <p:spPr>
          <a:xfrm>
            <a:off x="6798081" y="1388327"/>
            <a:ext cx="1630575" cy="253916"/>
          </a:xfrm>
          <a:prstGeom prst="rect">
            <a:avLst/>
          </a:prstGeom>
        </p:spPr>
        <p:txBody>
          <a:bodyPr wrap="none">
            <a:spAutoFit/>
          </a:bodyPr>
          <a:lstStyle/>
          <a:p>
            <a:r>
              <a:rPr kumimoji="1" lang="en-US" altLang="zh-CN" sz="1050" dirty="0"/>
              <a:t>SNV</a:t>
            </a:r>
            <a:r>
              <a:rPr kumimoji="1" lang="zh-CN" altLang="en-US" sz="1050" dirty="0"/>
              <a:t> </a:t>
            </a:r>
            <a:r>
              <a:rPr kumimoji="1" lang="en-US" altLang="zh-CN" sz="1050" dirty="0"/>
              <a:t>Anno.</a:t>
            </a:r>
            <a:r>
              <a:rPr kumimoji="1" lang="zh-CN" altLang="en-US" sz="1050" dirty="0"/>
              <a:t> </a:t>
            </a:r>
            <a:r>
              <a:rPr kumimoji="1" lang="en-US" altLang="zh-CN" sz="1050" dirty="0"/>
              <a:t>+</a:t>
            </a:r>
            <a:r>
              <a:rPr kumimoji="1" lang="zh-CN" altLang="en-US" sz="1050" dirty="0"/>
              <a:t> </a:t>
            </a:r>
            <a:r>
              <a:rPr kumimoji="1" lang="en-US" altLang="zh-CN" sz="1050" dirty="0"/>
              <a:t>Structure</a:t>
            </a:r>
            <a:endParaRPr kumimoji="1" lang="zh-CN" altLang="en-US" sz="1050" dirty="0"/>
          </a:p>
        </p:txBody>
      </p:sp>
      <p:sp>
        <p:nvSpPr>
          <p:cNvPr id="21" name="矩形 20">
            <a:extLst>
              <a:ext uri="{FF2B5EF4-FFF2-40B4-BE49-F238E27FC236}">
                <a16:creationId xmlns:a16="http://schemas.microsoft.com/office/drawing/2014/main" id="{3406D5FB-93DA-5A4D-B7D6-75292FF063BF}"/>
              </a:ext>
            </a:extLst>
          </p:cNvPr>
          <p:cNvSpPr/>
          <p:nvPr/>
        </p:nvSpPr>
        <p:spPr>
          <a:xfrm>
            <a:off x="2858162" y="3712332"/>
            <a:ext cx="1470274" cy="253916"/>
          </a:xfrm>
          <a:prstGeom prst="rect">
            <a:avLst/>
          </a:prstGeom>
        </p:spPr>
        <p:txBody>
          <a:bodyPr wrap="none">
            <a:spAutoFit/>
          </a:bodyPr>
          <a:lstStyle/>
          <a:p>
            <a:r>
              <a:rPr kumimoji="1" lang="en-US" altLang="zh-CN" sz="1050" dirty="0"/>
              <a:t>SNV</a:t>
            </a:r>
            <a:r>
              <a:rPr kumimoji="1" lang="zh-CN" altLang="en-US" sz="1050" dirty="0"/>
              <a:t> </a:t>
            </a:r>
            <a:r>
              <a:rPr kumimoji="1" lang="en-US" altLang="zh-CN" sz="1050" dirty="0"/>
              <a:t>Anno.</a:t>
            </a:r>
            <a:r>
              <a:rPr kumimoji="1" lang="zh-CN" altLang="en-US" sz="1050" dirty="0"/>
              <a:t> </a:t>
            </a:r>
            <a:r>
              <a:rPr kumimoji="1" lang="en-US" altLang="zh-CN" sz="1050" dirty="0"/>
              <a:t>+</a:t>
            </a:r>
            <a:r>
              <a:rPr kumimoji="1" lang="zh-CN" altLang="en-US" sz="1050" dirty="0"/>
              <a:t> </a:t>
            </a:r>
            <a:r>
              <a:rPr kumimoji="1" lang="en-US" altLang="zh-CN" sz="1050" dirty="0"/>
              <a:t>Ligand</a:t>
            </a:r>
            <a:endParaRPr kumimoji="1" lang="zh-CN" altLang="en-US" sz="1050" dirty="0"/>
          </a:p>
        </p:txBody>
      </p:sp>
      <p:sp>
        <p:nvSpPr>
          <p:cNvPr id="22" name="矩形 21">
            <a:extLst>
              <a:ext uri="{FF2B5EF4-FFF2-40B4-BE49-F238E27FC236}">
                <a16:creationId xmlns:a16="http://schemas.microsoft.com/office/drawing/2014/main" id="{693239C5-F3D2-F842-919B-81D2C6562986}"/>
              </a:ext>
            </a:extLst>
          </p:cNvPr>
          <p:cNvSpPr/>
          <p:nvPr/>
        </p:nvSpPr>
        <p:spPr>
          <a:xfrm>
            <a:off x="6365329" y="3651320"/>
            <a:ext cx="2222083" cy="253916"/>
          </a:xfrm>
          <a:prstGeom prst="rect">
            <a:avLst/>
          </a:prstGeom>
        </p:spPr>
        <p:txBody>
          <a:bodyPr wrap="none">
            <a:spAutoFit/>
          </a:bodyPr>
          <a:lstStyle/>
          <a:p>
            <a:r>
              <a:rPr kumimoji="1" lang="en-US" altLang="zh-CN" sz="1050" dirty="0"/>
              <a:t>SNV</a:t>
            </a:r>
            <a:r>
              <a:rPr kumimoji="1" lang="zh-CN" altLang="en-US" sz="1050" dirty="0"/>
              <a:t> </a:t>
            </a:r>
            <a:r>
              <a:rPr kumimoji="1" lang="en-US" altLang="zh-CN" sz="1050" dirty="0"/>
              <a:t>Anno.</a:t>
            </a:r>
            <a:r>
              <a:rPr kumimoji="1" lang="zh-CN" altLang="en-US" sz="1050" dirty="0"/>
              <a:t> </a:t>
            </a:r>
            <a:r>
              <a:rPr kumimoji="1" lang="en-US" altLang="zh-CN" sz="1050" dirty="0"/>
              <a:t>+</a:t>
            </a:r>
            <a:r>
              <a:rPr kumimoji="1" lang="zh-CN" altLang="en-US" sz="1050" dirty="0"/>
              <a:t> </a:t>
            </a:r>
            <a:r>
              <a:rPr kumimoji="1" lang="en-US" altLang="zh-CN" sz="1050" dirty="0"/>
              <a:t>Structure</a:t>
            </a:r>
            <a:r>
              <a:rPr kumimoji="1" lang="zh-CN" altLang="en-US" sz="1050" dirty="0"/>
              <a:t> </a:t>
            </a:r>
            <a:r>
              <a:rPr kumimoji="1" lang="en-US" altLang="zh-CN" sz="1050" dirty="0"/>
              <a:t>+</a:t>
            </a:r>
            <a:r>
              <a:rPr kumimoji="1" lang="zh-CN" altLang="en-US" sz="1050" dirty="0"/>
              <a:t> </a:t>
            </a:r>
            <a:r>
              <a:rPr kumimoji="1" lang="en-US" altLang="zh-CN" sz="1050" dirty="0"/>
              <a:t>Ligand</a:t>
            </a:r>
            <a:endParaRPr kumimoji="1" lang="zh-CN" altLang="en-US" sz="1050" dirty="0"/>
          </a:p>
        </p:txBody>
      </p:sp>
      <p:sp>
        <p:nvSpPr>
          <p:cNvPr id="11" name="矩形 10">
            <a:extLst>
              <a:ext uri="{FF2B5EF4-FFF2-40B4-BE49-F238E27FC236}">
                <a16:creationId xmlns:a16="http://schemas.microsoft.com/office/drawing/2014/main" id="{2E292B2F-01E5-6648-9E01-54193E1BF808}"/>
              </a:ext>
            </a:extLst>
          </p:cNvPr>
          <p:cNvSpPr/>
          <p:nvPr/>
        </p:nvSpPr>
        <p:spPr>
          <a:xfrm>
            <a:off x="6045470" y="3297126"/>
            <a:ext cx="1489388" cy="161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12" name="矩形 11">
            <a:extLst>
              <a:ext uri="{FF2B5EF4-FFF2-40B4-BE49-F238E27FC236}">
                <a16:creationId xmlns:a16="http://schemas.microsoft.com/office/drawing/2014/main" id="{98D1E9E9-0B02-2C4E-B3B6-2F32BD777944}"/>
              </a:ext>
            </a:extLst>
          </p:cNvPr>
          <p:cNvSpPr/>
          <p:nvPr/>
        </p:nvSpPr>
        <p:spPr>
          <a:xfrm>
            <a:off x="1889343" y="3332350"/>
            <a:ext cx="1489388" cy="1576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chemeClr val="tx1"/>
                </a:solidFill>
              </a:rPr>
              <a:t>feature</a:t>
            </a:r>
            <a:r>
              <a:rPr kumimoji="1" lang="zh-CN" altLang="en-US" sz="1050" dirty="0">
                <a:solidFill>
                  <a:schemeClr val="tx1"/>
                </a:solidFill>
              </a:rPr>
              <a:t> </a:t>
            </a:r>
            <a:r>
              <a:rPr kumimoji="1" lang="en-US" altLang="zh-CN" sz="1050" dirty="0">
                <a:solidFill>
                  <a:schemeClr val="tx1"/>
                </a:solidFill>
              </a:rPr>
              <a:t>importance</a:t>
            </a:r>
            <a:endParaRPr kumimoji="1" lang="zh-CN" altLang="en-US" sz="1050" dirty="0">
              <a:solidFill>
                <a:schemeClr val="tx1"/>
              </a:solidFill>
            </a:endParaRPr>
          </a:p>
        </p:txBody>
      </p:sp>
      <p:sp>
        <p:nvSpPr>
          <p:cNvPr id="13" name="矩形 12">
            <a:extLst>
              <a:ext uri="{FF2B5EF4-FFF2-40B4-BE49-F238E27FC236}">
                <a16:creationId xmlns:a16="http://schemas.microsoft.com/office/drawing/2014/main" id="{257982C8-9C4E-2D44-9BF3-CA77815BE949}"/>
              </a:ext>
            </a:extLst>
          </p:cNvPr>
          <p:cNvSpPr/>
          <p:nvPr/>
        </p:nvSpPr>
        <p:spPr>
          <a:xfrm>
            <a:off x="6045470" y="5639562"/>
            <a:ext cx="1489388" cy="129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14" name="矩形 13">
            <a:extLst>
              <a:ext uri="{FF2B5EF4-FFF2-40B4-BE49-F238E27FC236}">
                <a16:creationId xmlns:a16="http://schemas.microsoft.com/office/drawing/2014/main" id="{FCC7FC4B-A6BA-144A-80A7-3C68E63F22FE}"/>
              </a:ext>
            </a:extLst>
          </p:cNvPr>
          <p:cNvSpPr/>
          <p:nvPr/>
        </p:nvSpPr>
        <p:spPr>
          <a:xfrm>
            <a:off x="1878838" y="5645781"/>
            <a:ext cx="1489388" cy="9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15" name="矩形 14">
            <a:extLst>
              <a:ext uri="{FF2B5EF4-FFF2-40B4-BE49-F238E27FC236}">
                <a16:creationId xmlns:a16="http://schemas.microsoft.com/office/drawing/2014/main" id="{55959993-5EE4-3D47-AD91-9DE4D12FA118}"/>
              </a:ext>
            </a:extLst>
          </p:cNvPr>
          <p:cNvSpPr/>
          <p:nvPr/>
        </p:nvSpPr>
        <p:spPr>
          <a:xfrm rot="16200000">
            <a:off x="4091432" y="2203777"/>
            <a:ext cx="667512"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17" name="矩形 16">
            <a:extLst>
              <a:ext uri="{FF2B5EF4-FFF2-40B4-BE49-F238E27FC236}">
                <a16:creationId xmlns:a16="http://schemas.microsoft.com/office/drawing/2014/main" id="{7370A87F-3113-C440-8DD6-1DEEC2EFE1D8}"/>
              </a:ext>
            </a:extLst>
          </p:cNvPr>
          <p:cNvSpPr/>
          <p:nvPr/>
        </p:nvSpPr>
        <p:spPr>
          <a:xfrm rot="16200000">
            <a:off x="4095252" y="4446270"/>
            <a:ext cx="667512"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23" name="矩形 22">
            <a:extLst>
              <a:ext uri="{FF2B5EF4-FFF2-40B4-BE49-F238E27FC236}">
                <a16:creationId xmlns:a16="http://schemas.microsoft.com/office/drawing/2014/main" id="{A64CFD4E-4977-D042-BB20-B2AA765D079E}"/>
              </a:ext>
            </a:extLst>
          </p:cNvPr>
          <p:cNvSpPr/>
          <p:nvPr/>
        </p:nvSpPr>
        <p:spPr>
          <a:xfrm rot="16200000">
            <a:off x="-12449" y="2203777"/>
            <a:ext cx="667512"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050" dirty="0">
                <a:solidFill>
                  <a:schemeClr val="tx1"/>
                </a:solidFill>
              </a:rPr>
              <a:t>features</a:t>
            </a:r>
            <a:endParaRPr kumimoji="1" lang="zh-CN" altLang="en-US" sz="1050" dirty="0">
              <a:solidFill>
                <a:schemeClr val="tx1"/>
              </a:solidFill>
            </a:endParaRPr>
          </a:p>
        </p:txBody>
      </p:sp>
      <p:sp>
        <p:nvSpPr>
          <p:cNvPr id="24" name="矩形 23">
            <a:extLst>
              <a:ext uri="{FF2B5EF4-FFF2-40B4-BE49-F238E27FC236}">
                <a16:creationId xmlns:a16="http://schemas.microsoft.com/office/drawing/2014/main" id="{0B308672-3C82-EB41-B532-5F633707AE8C}"/>
              </a:ext>
            </a:extLst>
          </p:cNvPr>
          <p:cNvSpPr/>
          <p:nvPr/>
        </p:nvSpPr>
        <p:spPr>
          <a:xfrm rot="16200000">
            <a:off x="-33232" y="4446270"/>
            <a:ext cx="667512"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25" name="矩形 24">
            <a:extLst>
              <a:ext uri="{FF2B5EF4-FFF2-40B4-BE49-F238E27FC236}">
                <a16:creationId xmlns:a16="http://schemas.microsoft.com/office/drawing/2014/main" id="{4A4F881E-330B-D84B-ADD6-DAA8D767B725}"/>
              </a:ext>
            </a:extLst>
          </p:cNvPr>
          <p:cNvSpPr/>
          <p:nvPr/>
        </p:nvSpPr>
        <p:spPr>
          <a:xfrm rot="16200000">
            <a:off x="269343" y="2228297"/>
            <a:ext cx="530352" cy="192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26" name="矩形 25">
            <a:extLst>
              <a:ext uri="{FF2B5EF4-FFF2-40B4-BE49-F238E27FC236}">
                <a16:creationId xmlns:a16="http://schemas.microsoft.com/office/drawing/2014/main" id="{CB23AC39-01D2-6248-A5BF-EF42E81D4AFC}"/>
              </a:ext>
            </a:extLst>
          </p:cNvPr>
          <p:cNvSpPr/>
          <p:nvPr/>
        </p:nvSpPr>
        <p:spPr>
          <a:xfrm>
            <a:off x="1926024" y="1070749"/>
            <a:ext cx="1452707" cy="16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28" name="矩形 27">
            <a:extLst>
              <a:ext uri="{FF2B5EF4-FFF2-40B4-BE49-F238E27FC236}">
                <a16:creationId xmlns:a16="http://schemas.microsoft.com/office/drawing/2014/main" id="{4B010DFE-7251-2849-AF09-434A4D325064}"/>
              </a:ext>
            </a:extLst>
          </p:cNvPr>
          <p:cNvSpPr/>
          <p:nvPr/>
        </p:nvSpPr>
        <p:spPr>
          <a:xfrm>
            <a:off x="6063811" y="3345627"/>
            <a:ext cx="1452707" cy="16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30" name="矩形 29">
            <a:extLst>
              <a:ext uri="{FF2B5EF4-FFF2-40B4-BE49-F238E27FC236}">
                <a16:creationId xmlns:a16="http://schemas.microsoft.com/office/drawing/2014/main" id="{560067AD-9E0A-4F47-829F-91352CD28D83}"/>
              </a:ext>
            </a:extLst>
          </p:cNvPr>
          <p:cNvSpPr/>
          <p:nvPr/>
        </p:nvSpPr>
        <p:spPr>
          <a:xfrm>
            <a:off x="4309792" y="1230752"/>
            <a:ext cx="332142" cy="230832"/>
          </a:xfrm>
          <a:prstGeom prst="rect">
            <a:avLst/>
          </a:prstGeom>
        </p:spPr>
        <p:txBody>
          <a:bodyPr wrap="none">
            <a:spAutoFit/>
          </a:bodyPr>
          <a:lstStyle/>
          <a:p>
            <a:r>
              <a:rPr kumimoji="1" lang="en-US" altLang="zh-CN" sz="900" dirty="0"/>
              <a:t>(b)</a:t>
            </a:r>
            <a:endParaRPr kumimoji="1" lang="zh-CN" altLang="en-US" sz="900" dirty="0"/>
          </a:p>
        </p:txBody>
      </p:sp>
      <p:sp>
        <p:nvSpPr>
          <p:cNvPr id="31" name="矩形 30">
            <a:extLst>
              <a:ext uri="{FF2B5EF4-FFF2-40B4-BE49-F238E27FC236}">
                <a16:creationId xmlns:a16="http://schemas.microsoft.com/office/drawing/2014/main" id="{69AF26D3-E939-F543-9B96-FF32A8054122}"/>
              </a:ext>
            </a:extLst>
          </p:cNvPr>
          <p:cNvSpPr/>
          <p:nvPr/>
        </p:nvSpPr>
        <p:spPr>
          <a:xfrm>
            <a:off x="211989" y="1141607"/>
            <a:ext cx="325730" cy="230832"/>
          </a:xfrm>
          <a:prstGeom prst="rect">
            <a:avLst/>
          </a:prstGeom>
        </p:spPr>
        <p:txBody>
          <a:bodyPr wrap="none">
            <a:spAutoFit/>
          </a:bodyPr>
          <a:lstStyle/>
          <a:p>
            <a:r>
              <a:rPr kumimoji="1" lang="en-US" altLang="zh-CN" sz="900" dirty="0"/>
              <a:t>(a)</a:t>
            </a:r>
            <a:endParaRPr kumimoji="1" lang="zh-CN" altLang="en-US" sz="900" dirty="0"/>
          </a:p>
        </p:txBody>
      </p:sp>
      <p:sp>
        <p:nvSpPr>
          <p:cNvPr id="33" name="矩形 32">
            <a:extLst>
              <a:ext uri="{FF2B5EF4-FFF2-40B4-BE49-F238E27FC236}">
                <a16:creationId xmlns:a16="http://schemas.microsoft.com/office/drawing/2014/main" id="{44705007-2A46-E249-8CF8-24BE86B0D0B6}"/>
              </a:ext>
            </a:extLst>
          </p:cNvPr>
          <p:cNvSpPr/>
          <p:nvPr/>
        </p:nvSpPr>
        <p:spPr>
          <a:xfrm>
            <a:off x="204547" y="3640714"/>
            <a:ext cx="325730" cy="230832"/>
          </a:xfrm>
          <a:prstGeom prst="rect">
            <a:avLst/>
          </a:prstGeom>
        </p:spPr>
        <p:txBody>
          <a:bodyPr wrap="none">
            <a:spAutoFit/>
          </a:bodyPr>
          <a:lstStyle/>
          <a:p>
            <a:r>
              <a:rPr kumimoji="1" lang="en-US" altLang="zh-CN" sz="900" dirty="0"/>
              <a:t>(c)</a:t>
            </a:r>
            <a:endParaRPr kumimoji="1" lang="zh-CN" altLang="en-US" sz="900" dirty="0"/>
          </a:p>
        </p:txBody>
      </p:sp>
      <p:sp>
        <p:nvSpPr>
          <p:cNvPr id="34" name="矩形 33">
            <a:extLst>
              <a:ext uri="{FF2B5EF4-FFF2-40B4-BE49-F238E27FC236}">
                <a16:creationId xmlns:a16="http://schemas.microsoft.com/office/drawing/2014/main" id="{7ED1EB26-BB1E-9444-9484-0CA32176906D}"/>
              </a:ext>
            </a:extLst>
          </p:cNvPr>
          <p:cNvSpPr/>
          <p:nvPr/>
        </p:nvSpPr>
        <p:spPr>
          <a:xfrm>
            <a:off x="4303453" y="3640714"/>
            <a:ext cx="332142" cy="230832"/>
          </a:xfrm>
          <a:prstGeom prst="rect">
            <a:avLst/>
          </a:prstGeom>
        </p:spPr>
        <p:txBody>
          <a:bodyPr wrap="none">
            <a:spAutoFit/>
          </a:bodyPr>
          <a:lstStyle/>
          <a:p>
            <a:r>
              <a:rPr kumimoji="1" lang="en-US" altLang="zh-CN" sz="900" dirty="0"/>
              <a:t>(d)</a:t>
            </a:r>
            <a:endParaRPr kumimoji="1" lang="zh-CN" altLang="en-US" sz="900" dirty="0"/>
          </a:p>
        </p:txBody>
      </p:sp>
      <p:sp>
        <p:nvSpPr>
          <p:cNvPr id="2" name="矩形 1">
            <a:extLst>
              <a:ext uri="{FF2B5EF4-FFF2-40B4-BE49-F238E27FC236}">
                <a16:creationId xmlns:a16="http://schemas.microsoft.com/office/drawing/2014/main" id="{1D039184-D260-E04B-869D-C84685EABC94}"/>
              </a:ext>
            </a:extLst>
          </p:cNvPr>
          <p:cNvSpPr/>
          <p:nvPr/>
        </p:nvSpPr>
        <p:spPr>
          <a:xfrm>
            <a:off x="4302574" y="2716828"/>
            <a:ext cx="1051025"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hydropathy</a:t>
            </a:r>
            <a:r>
              <a:rPr kumimoji="1" lang="zh-CN" altLang="en-US" sz="750" dirty="0">
                <a:solidFill>
                  <a:schemeClr val="tx1"/>
                </a:solidFill>
              </a:rPr>
              <a:t> </a:t>
            </a:r>
            <a:r>
              <a:rPr kumimoji="1" lang="en-US" altLang="zh-CN" sz="750" dirty="0">
                <a:solidFill>
                  <a:schemeClr val="tx1"/>
                </a:solidFill>
              </a:rPr>
              <a:t>change</a:t>
            </a:r>
            <a:endParaRPr kumimoji="1" lang="zh-CN" altLang="en-US" sz="750" dirty="0">
              <a:solidFill>
                <a:schemeClr val="tx1"/>
              </a:solidFill>
            </a:endParaRPr>
          </a:p>
        </p:txBody>
      </p:sp>
      <p:sp>
        <p:nvSpPr>
          <p:cNvPr id="36" name="矩形 35">
            <a:extLst>
              <a:ext uri="{FF2B5EF4-FFF2-40B4-BE49-F238E27FC236}">
                <a16:creationId xmlns:a16="http://schemas.microsoft.com/office/drawing/2014/main" id="{6E9FC4A0-E555-6048-9031-E4167C1E95EF}"/>
              </a:ext>
            </a:extLst>
          </p:cNvPr>
          <p:cNvSpPr/>
          <p:nvPr/>
        </p:nvSpPr>
        <p:spPr>
          <a:xfrm>
            <a:off x="4565517" y="2161229"/>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GERP score</a:t>
            </a:r>
            <a:endParaRPr kumimoji="1" lang="zh-CN" altLang="en-US" sz="750" dirty="0">
              <a:solidFill>
                <a:schemeClr val="tx1"/>
              </a:solidFill>
            </a:endParaRPr>
          </a:p>
        </p:txBody>
      </p:sp>
      <p:sp>
        <p:nvSpPr>
          <p:cNvPr id="37" name="矩形 36">
            <a:extLst>
              <a:ext uri="{FF2B5EF4-FFF2-40B4-BE49-F238E27FC236}">
                <a16:creationId xmlns:a16="http://schemas.microsoft.com/office/drawing/2014/main" id="{0BAA5969-92B1-A742-99A8-96DC7F60E8F4}"/>
              </a:ext>
            </a:extLst>
          </p:cNvPr>
          <p:cNvSpPr/>
          <p:nvPr/>
        </p:nvSpPr>
        <p:spPr>
          <a:xfrm>
            <a:off x="4562491" y="1887548"/>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PPH score</a:t>
            </a:r>
            <a:endParaRPr kumimoji="1" lang="zh-CN" altLang="en-US" sz="750" dirty="0">
              <a:solidFill>
                <a:schemeClr val="tx1"/>
              </a:solidFill>
            </a:endParaRPr>
          </a:p>
        </p:txBody>
      </p:sp>
      <p:sp>
        <p:nvSpPr>
          <p:cNvPr id="39" name="矩形 38">
            <a:extLst>
              <a:ext uri="{FF2B5EF4-FFF2-40B4-BE49-F238E27FC236}">
                <a16:creationId xmlns:a16="http://schemas.microsoft.com/office/drawing/2014/main" id="{B702DF1E-05A8-E941-86F7-3B4474CCF596}"/>
              </a:ext>
            </a:extLst>
          </p:cNvPr>
          <p:cNvSpPr/>
          <p:nvPr/>
        </p:nvSpPr>
        <p:spPr>
          <a:xfrm>
            <a:off x="4555126" y="1601248"/>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SIFT score</a:t>
            </a:r>
            <a:endParaRPr kumimoji="1" lang="zh-CN" altLang="en-US" sz="750" dirty="0">
              <a:solidFill>
                <a:schemeClr val="tx1"/>
              </a:solidFill>
            </a:endParaRPr>
          </a:p>
        </p:txBody>
      </p:sp>
      <p:sp>
        <p:nvSpPr>
          <p:cNvPr id="40" name="矩形 39">
            <a:extLst>
              <a:ext uri="{FF2B5EF4-FFF2-40B4-BE49-F238E27FC236}">
                <a16:creationId xmlns:a16="http://schemas.microsoft.com/office/drawing/2014/main" id="{C34A0B8C-5FC6-BC41-BC0F-807F8DFBDBA5}"/>
              </a:ext>
            </a:extLst>
          </p:cNvPr>
          <p:cNvSpPr/>
          <p:nvPr/>
        </p:nvSpPr>
        <p:spPr>
          <a:xfrm>
            <a:off x="4631954" y="1327876"/>
            <a:ext cx="720304"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allele freq.</a:t>
            </a:r>
            <a:endParaRPr kumimoji="1" lang="zh-CN" altLang="en-US" sz="750" dirty="0">
              <a:solidFill>
                <a:schemeClr val="tx1"/>
              </a:solidFill>
            </a:endParaRPr>
          </a:p>
        </p:txBody>
      </p:sp>
      <p:sp>
        <p:nvSpPr>
          <p:cNvPr id="41" name="矩形 40">
            <a:extLst>
              <a:ext uri="{FF2B5EF4-FFF2-40B4-BE49-F238E27FC236}">
                <a16:creationId xmlns:a16="http://schemas.microsoft.com/office/drawing/2014/main" id="{9BB65B60-07D4-7542-81FC-23F665D3A5D6}"/>
              </a:ext>
            </a:extLst>
          </p:cNvPr>
          <p:cNvSpPr/>
          <p:nvPr/>
        </p:nvSpPr>
        <p:spPr>
          <a:xfrm>
            <a:off x="4310151" y="2985849"/>
            <a:ext cx="1051025"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volume change</a:t>
            </a:r>
            <a:endParaRPr kumimoji="1" lang="zh-CN" altLang="en-US" sz="750" dirty="0">
              <a:solidFill>
                <a:schemeClr val="tx1"/>
              </a:solidFill>
            </a:endParaRPr>
          </a:p>
        </p:txBody>
      </p:sp>
      <p:sp>
        <p:nvSpPr>
          <p:cNvPr id="43" name="矩形 42">
            <a:extLst>
              <a:ext uri="{FF2B5EF4-FFF2-40B4-BE49-F238E27FC236}">
                <a16:creationId xmlns:a16="http://schemas.microsoft.com/office/drawing/2014/main" id="{8223FDD6-2522-FF41-8640-F99D4E2604E0}"/>
              </a:ext>
            </a:extLst>
          </p:cNvPr>
          <p:cNvSpPr/>
          <p:nvPr/>
        </p:nvSpPr>
        <p:spPr>
          <a:xfrm>
            <a:off x="398469" y="4140331"/>
            <a:ext cx="668417"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GERP score</a:t>
            </a:r>
            <a:endParaRPr kumimoji="1" lang="zh-CN" altLang="en-US" sz="750" dirty="0">
              <a:solidFill>
                <a:schemeClr val="tx1"/>
              </a:solidFill>
            </a:endParaRPr>
          </a:p>
        </p:txBody>
      </p:sp>
      <p:sp>
        <p:nvSpPr>
          <p:cNvPr id="44" name="矩形 43">
            <a:extLst>
              <a:ext uri="{FF2B5EF4-FFF2-40B4-BE49-F238E27FC236}">
                <a16:creationId xmlns:a16="http://schemas.microsoft.com/office/drawing/2014/main" id="{64F03A5C-3FC2-8044-A872-ACE5D8065334}"/>
              </a:ext>
            </a:extLst>
          </p:cNvPr>
          <p:cNvSpPr/>
          <p:nvPr/>
        </p:nvSpPr>
        <p:spPr>
          <a:xfrm>
            <a:off x="265867" y="3950679"/>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PPH score</a:t>
            </a:r>
            <a:endParaRPr kumimoji="1" lang="zh-CN" altLang="en-US" sz="750" dirty="0">
              <a:solidFill>
                <a:schemeClr val="tx1"/>
              </a:solidFill>
            </a:endParaRPr>
          </a:p>
        </p:txBody>
      </p:sp>
      <p:sp>
        <p:nvSpPr>
          <p:cNvPr id="45" name="矩形 44">
            <a:extLst>
              <a:ext uri="{FF2B5EF4-FFF2-40B4-BE49-F238E27FC236}">
                <a16:creationId xmlns:a16="http://schemas.microsoft.com/office/drawing/2014/main" id="{9CF367A1-2F50-C547-8357-6C08648FBC32}"/>
              </a:ext>
            </a:extLst>
          </p:cNvPr>
          <p:cNvSpPr/>
          <p:nvPr/>
        </p:nvSpPr>
        <p:spPr>
          <a:xfrm>
            <a:off x="475600" y="3746071"/>
            <a:ext cx="587398" cy="1716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SIFT score</a:t>
            </a:r>
            <a:endParaRPr kumimoji="1" lang="zh-CN" altLang="en-US" sz="750" dirty="0">
              <a:solidFill>
                <a:schemeClr val="tx1"/>
              </a:solidFill>
            </a:endParaRPr>
          </a:p>
        </p:txBody>
      </p:sp>
      <p:sp>
        <p:nvSpPr>
          <p:cNvPr id="46" name="矩形 45">
            <a:extLst>
              <a:ext uri="{FF2B5EF4-FFF2-40B4-BE49-F238E27FC236}">
                <a16:creationId xmlns:a16="http://schemas.microsoft.com/office/drawing/2014/main" id="{D11069FA-528A-7F43-B4A4-83C96D83901F}"/>
              </a:ext>
            </a:extLst>
          </p:cNvPr>
          <p:cNvSpPr/>
          <p:nvPr/>
        </p:nvSpPr>
        <p:spPr>
          <a:xfrm>
            <a:off x="505004" y="3579328"/>
            <a:ext cx="587398"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allele freq.</a:t>
            </a:r>
            <a:endParaRPr kumimoji="1" lang="zh-CN" altLang="en-US" sz="750" dirty="0">
              <a:solidFill>
                <a:schemeClr val="tx1"/>
              </a:solidFill>
            </a:endParaRPr>
          </a:p>
        </p:txBody>
      </p:sp>
      <p:sp>
        <p:nvSpPr>
          <p:cNvPr id="47" name="矩形 46">
            <a:extLst>
              <a:ext uri="{FF2B5EF4-FFF2-40B4-BE49-F238E27FC236}">
                <a16:creationId xmlns:a16="http://schemas.microsoft.com/office/drawing/2014/main" id="{63965379-4008-9D49-946C-6BB8E1789872}"/>
              </a:ext>
            </a:extLst>
          </p:cNvPr>
          <p:cNvSpPr/>
          <p:nvPr/>
        </p:nvSpPr>
        <p:spPr>
          <a:xfrm>
            <a:off x="389455" y="4569183"/>
            <a:ext cx="668417"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mol. weight</a:t>
            </a:r>
            <a:endParaRPr kumimoji="1" lang="zh-CN" altLang="en-US" sz="750" dirty="0">
              <a:solidFill>
                <a:schemeClr val="tx1"/>
              </a:solidFill>
            </a:endParaRPr>
          </a:p>
        </p:txBody>
      </p:sp>
      <p:sp>
        <p:nvSpPr>
          <p:cNvPr id="48" name="矩形 47">
            <a:extLst>
              <a:ext uri="{FF2B5EF4-FFF2-40B4-BE49-F238E27FC236}">
                <a16:creationId xmlns:a16="http://schemas.microsoft.com/office/drawing/2014/main" id="{62C4667F-EC98-304D-BD33-63D045583ADB}"/>
              </a:ext>
            </a:extLst>
          </p:cNvPr>
          <p:cNvSpPr/>
          <p:nvPr/>
        </p:nvSpPr>
        <p:spPr>
          <a:xfrm>
            <a:off x="259479" y="4761927"/>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H-bond donor</a:t>
            </a:r>
            <a:endParaRPr kumimoji="1" lang="zh-CN" altLang="en-US" sz="750" dirty="0">
              <a:solidFill>
                <a:schemeClr val="tx1"/>
              </a:solidFill>
            </a:endParaRPr>
          </a:p>
        </p:txBody>
      </p:sp>
      <p:sp>
        <p:nvSpPr>
          <p:cNvPr id="49" name="矩形 48">
            <a:extLst>
              <a:ext uri="{FF2B5EF4-FFF2-40B4-BE49-F238E27FC236}">
                <a16:creationId xmlns:a16="http://schemas.microsoft.com/office/drawing/2014/main" id="{63A0EC05-6EF1-504D-BA0C-0D051A010B69}"/>
              </a:ext>
            </a:extLst>
          </p:cNvPr>
          <p:cNvSpPr/>
          <p:nvPr/>
        </p:nvSpPr>
        <p:spPr>
          <a:xfrm>
            <a:off x="89065" y="4984760"/>
            <a:ext cx="967546"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H-bond acceptor</a:t>
            </a:r>
            <a:endParaRPr kumimoji="1" lang="zh-CN" altLang="en-US" sz="750" dirty="0">
              <a:solidFill>
                <a:schemeClr val="tx1"/>
              </a:solidFill>
            </a:endParaRPr>
          </a:p>
        </p:txBody>
      </p:sp>
      <p:sp>
        <p:nvSpPr>
          <p:cNvPr id="50" name="矩形 49">
            <a:extLst>
              <a:ext uri="{FF2B5EF4-FFF2-40B4-BE49-F238E27FC236}">
                <a16:creationId xmlns:a16="http://schemas.microsoft.com/office/drawing/2014/main" id="{2F0D9A69-101F-3B4C-B31A-4F88CAB13D56}"/>
              </a:ext>
            </a:extLst>
          </p:cNvPr>
          <p:cNvSpPr/>
          <p:nvPr/>
        </p:nvSpPr>
        <p:spPr>
          <a:xfrm>
            <a:off x="124692" y="5160928"/>
            <a:ext cx="931919"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rotatable bond</a:t>
            </a:r>
            <a:endParaRPr kumimoji="1" lang="zh-CN" altLang="en-US" sz="750" dirty="0">
              <a:solidFill>
                <a:schemeClr val="tx1"/>
              </a:solidFill>
            </a:endParaRPr>
          </a:p>
        </p:txBody>
      </p:sp>
      <p:sp>
        <p:nvSpPr>
          <p:cNvPr id="51" name="矩形 50">
            <a:extLst>
              <a:ext uri="{FF2B5EF4-FFF2-40B4-BE49-F238E27FC236}">
                <a16:creationId xmlns:a16="http://schemas.microsoft.com/office/drawing/2014/main" id="{643DCE5B-B87F-2843-AA62-12C00DB17367}"/>
              </a:ext>
            </a:extLst>
          </p:cNvPr>
          <p:cNvSpPr/>
          <p:nvPr/>
        </p:nvSpPr>
        <p:spPr>
          <a:xfrm>
            <a:off x="89065" y="5373727"/>
            <a:ext cx="967546"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polar surface area</a:t>
            </a:r>
            <a:endParaRPr kumimoji="1" lang="zh-CN" altLang="en-US" sz="750" dirty="0">
              <a:solidFill>
                <a:schemeClr val="tx1"/>
              </a:solidFill>
            </a:endParaRPr>
          </a:p>
        </p:txBody>
      </p:sp>
      <p:sp>
        <p:nvSpPr>
          <p:cNvPr id="52" name="矩形 51">
            <a:extLst>
              <a:ext uri="{FF2B5EF4-FFF2-40B4-BE49-F238E27FC236}">
                <a16:creationId xmlns:a16="http://schemas.microsoft.com/office/drawing/2014/main" id="{33299CD4-5794-D54B-8C9C-1C4F78815B29}"/>
              </a:ext>
            </a:extLst>
          </p:cNvPr>
          <p:cNvSpPr/>
          <p:nvPr/>
        </p:nvSpPr>
        <p:spPr>
          <a:xfrm>
            <a:off x="259479" y="2882160"/>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GERP score</a:t>
            </a:r>
            <a:endParaRPr kumimoji="1" lang="zh-CN" altLang="en-US" sz="750" dirty="0">
              <a:solidFill>
                <a:schemeClr val="tx1"/>
              </a:solidFill>
            </a:endParaRPr>
          </a:p>
        </p:txBody>
      </p:sp>
      <p:sp>
        <p:nvSpPr>
          <p:cNvPr id="53" name="矩形 52">
            <a:extLst>
              <a:ext uri="{FF2B5EF4-FFF2-40B4-BE49-F238E27FC236}">
                <a16:creationId xmlns:a16="http://schemas.microsoft.com/office/drawing/2014/main" id="{FC251073-4DD4-9247-B16B-D9C336B25ABD}"/>
              </a:ext>
            </a:extLst>
          </p:cNvPr>
          <p:cNvSpPr/>
          <p:nvPr/>
        </p:nvSpPr>
        <p:spPr>
          <a:xfrm>
            <a:off x="389454" y="2405186"/>
            <a:ext cx="667157"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PPH score</a:t>
            </a:r>
            <a:endParaRPr kumimoji="1" lang="zh-CN" altLang="en-US" sz="750" dirty="0">
              <a:solidFill>
                <a:schemeClr val="tx1"/>
              </a:solidFill>
            </a:endParaRPr>
          </a:p>
        </p:txBody>
      </p:sp>
      <p:sp>
        <p:nvSpPr>
          <p:cNvPr id="54" name="矩形 53">
            <a:extLst>
              <a:ext uri="{FF2B5EF4-FFF2-40B4-BE49-F238E27FC236}">
                <a16:creationId xmlns:a16="http://schemas.microsoft.com/office/drawing/2014/main" id="{00FE64EA-CCB3-BE4C-B275-47BAF41491E8}"/>
              </a:ext>
            </a:extLst>
          </p:cNvPr>
          <p:cNvSpPr/>
          <p:nvPr/>
        </p:nvSpPr>
        <p:spPr>
          <a:xfrm>
            <a:off x="408746" y="1936275"/>
            <a:ext cx="647864"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SIFT score</a:t>
            </a:r>
            <a:endParaRPr kumimoji="1" lang="zh-CN" altLang="en-US" sz="750" dirty="0">
              <a:solidFill>
                <a:schemeClr val="tx1"/>
              </a:solidFill>
            </a:endParaRPr>
          </a:p>
        </p:txBody>
      </p:sp>
      <p:sp>
        <p:nvSpPr>
          <p:cNvPr id="55" name="矩形 54">
            <a:extLst>
              <a:ext uri="{FF2B5EF4-FFF2-40B4-BE49-F238E27FC236}">
                <a16:creationId xmlns:a16="http://schemas.microsoft.com/office/drawing/2014/main" id="{F1BE3F8A-DAE8-3F4E-9DC9-91CF0820C0B4}"/>
              </a:ext>
            </a:extLst>
          </p:cNvPr>
          <p:cNvSpPr/>
          <p:nvPr/>
        </p:nvSpPr>
        <p:spPr>
          <a:xfrm>
            <a:off x="336306" y="1433224"/>
            <a:ext cx="720304"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allele freq.</a:t>
            </a:r>
            <a:endParaRPr kumimoji="1" lang="zh-CN" altLang="en-US" sz="750" dirty="0">
              <a:solidFill>
                <a:schemeClr val="tx1"/>
              </a:solidFill>
            </a:endParaRPr>
          </a:p>
        </p:txBody>
      </p:sp>
      <p:sp>
        <p:nvSpPr>
          <p:cNvPr id="56" name="矩形 55">
            <a:extLst>
              <a:ext uri="{FF2B5EF4-FFF2-40B4-BE49-F238E27FC236}">
                <a16:creationId xmlns:a16="http://schemas.microsoft.com/office/drawing/2014/main" id="{8AE60DEB-398C-134E-A8B5-A3D6A6BFF379}"/>
              </a:ext>
            </a:extLst>
          </p:cNvPr>
          <p:cNvSpPr/>
          <p:nvPr/>
        </p:nvSpPr>
        <p:spPr>
          <a:xfrm>
            <a:off x="4511341" y="4310453"/>
            <a:ext cx="797133"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hydro.</a:t>
            </a:r>
            <a:r>
              <a:rPr kumimoji="1" lang="zh-CN" altLang="en-US" sz="750" dirty="0">
                <a:solidFill>
                  <a:schemeClr val="tx1"/>
                </a:solidFill>
              </a:rPr>
              <a:t> </a:t>
            </a:r>
            <a:r>
              <a:rPr kumimoji="1" lang="en-US" altLang="zh-CN" sz="750" dirty="0">
                <a:solidFill>
                  <a:schemeClr val="tx1"/>
                </a:solidFill>
              </a:rPr>
              <a:t>change</a:t>
            </a:r>
            <a:endParaRPr kumimoji="1" lang="zh-CN" altLang="en-US" sz="750" dirty="0">
              <a:solidFill>
                <a:schemeClr val="tx1"/>
              </a:solidFill>
            </a:endParaRPr>
          </a:p>
        </p:txBody>
      </p:sp>
      <p:sp>
        <p:nvSpPr>
          <p:cNvPr id="58" name="矩形 57">
            <a:extLst>
              <a:ext uri="{FF2B5EF4-FFF2-40B4-BE49-F238E27FC236}">
                <a16:creationId xmlns:a16="http://schemas.microsoft.com/office/drawing/2014/main" id="{346EC02F-79F8-A54B-A8E1-6EE4F576DAD6}"/>
              </a:ext>
            </a:extLst>
          </p:cNvPr>
          <p:cNvSpPr/>
          <p:nvPr/>
        </p:nvSpPr>
        <p:spPr>
          <a:xfrm>
            <a:off x="4502235" y="3993525"/>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GERP score</a:t>
            </a:r>
            <a:endParaRPr kumimoji="1" lang="zh-CN" altLang="en-US" sz="750" dirty="0">
              <a:solidFill>
                <a:schemeClr val="tx1"/>
              </a:solidFill>
            </a:endParaRPr>
          </a:p>
        </p:txBody>
      </p:sp>
      <p:sp>
        <p:nvSpPr>
          <p:cNvPr id="59" name="矩形 58">
            <a:extLst>
              <a:ext uri="{FF2B5EF4-FFF2-40B4-BE49-F238E27FC236}">
                <a16:creationId xmlns:a16="http://schemas.microsoft.com/office/drawing/2014/main" id="{62617BEB-5DB1-5543-945C-B7AAC90D08F2}"/>
              </a:ext>
            </a:extLst>
          </p:cNvPr>
          <p:cNvSpPr/>
          <p:nvPr/>
        </p:nvSpPr>
        <p:spPr>
          <a:xfrm>
            <a:off x="4515406" y="3835063"/>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PPH score</a:t>
            </a:r>
            <a:endParaRPr kumimoji="1" lang="zh-CN" altLang="en-US" sz="750" dirty="0">
              <a:solidFill>
                <a:schemeClr val="tx1"/>
              </a:solidFill>
            </a:endParaRPr>
          </a:p>
        </p:txBody>
      </p:sp>
      <p:sp>
        <p:nvSpPr>
          <p:cNvPr id="60" name="矩形 59">
            <a:extLst>
              <a:ext uri="{FF2B5EF4-FFF2-40B4-BE49-F238E27FC236}">
                <a16:creationId xmlns:a16="http://schemas.microsoft.com/office/drawing/2014/main" id="{7D96D770-810D-B743-B9D4-A886FF443200}"/>
              </a:ext>
            </a:extLst>
          </p:cNvPr>
          <p:cNvSpPr/>
          <p:nvPr/>
        </p:nvSpPr>
        <p:spPr>
          <a:xfrm>
            <a:off x="4631953" y="3683934"/>
            <a:ext cx="680585" cy="126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SIFT score</a:t>
            </a:r>
            <a:endParaRPr kumimoji="1" lang="zh-CN" altLang="en-US" sz="750" dirty="0">
              <a:solidFill>
                <a:schemeClr val="tx1"/>
              </a:solidFill>
            </a:endParaRPr>
          </a:p>
        </p:txBody>
      </p:sp>
      <p:sp>
        <p:nvSpPr>
          <p:cNvPr id="61" name="矩形 60">
            <a:extLst>
              <a:ext uri="{FF2B5EF4-FFF2-40B4-BE49-F238E27FC236}">
                <a16:creationId xmlns:a16="http://schemas.microsoft.com/office/drawing/2014/main" id="{16B52EF3-44AA-6A43-B72B-7D2981FF3620}"/>
              </a:ext>
            </a:extLst>
          </p:cNvPr>
          <p:cNvSpPr/>
          <p:nvPr/>
        </p:nvSpPr>
        <p:spPr>
          <a:xfrm>
            <a:off x="4589058" y="3541448"/>
            <a:ext cx="720304"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allele freq.</a:t>
            </a:r>
            <a:endParaRPr kumimoji="1" lang="zh-CN" altLang="en-US" sz="750" dirty="0">
              <a:solidFill>
                <a:schemeClr val="tx1"/>
              </a:solidFill>
            </a:endParaRPr>
          </a:p>
        </p:txBody>
      </p:sp>
      <p:sp>
        <p:nvSpPr>
          <p:cNvPr id="62" name="矩形 61">
            <a:extLst>
              <a:ext uri="{FF2B5EF4-FFF2-40B4-BE49-F238E27FC236}">
                <a16:creationId xmlns:a16="http://schemas.microsoft.com/office/drawing/2014/main" id="{274CB310-0A9B-B545-8DA7-1B35DB610C4D}"/>
              </a:ext>
            </a:extLst>
          </p:cNvPr>
          <p:cNvSpPr/>
          <p:nvPr/>
        </p:nvSpPr>
        <p:spPr>
          <a:xfrm>
            <a:off x="4478542" y="4464665"/>
            <a:ext cx="848330"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volume change</a:t>
            </a:r>
            <a:endParaRPr kumimoji="1" lang="zh-CN" altLang="en-US" sz="750" dirty="0">
              <a:solidFill>
                <a:schemeClr val="tx1"/>
              </a:solidFill>
            </a:endParaRPr>
          </a:p>
        </p:txBody>
      </p:sp>
      <p:sp>
        <p:nvSpPr>
          <p:cNvPr id="63" name="矩形 62">
            <a:extLst>
              <a:ext uri="{FF2B5EF4-FFF2-40B4-BE49-F238E27FC236}">
                <a16:creationId xmlns:a16="http://schemas.microsoft.com/office/drawing/2014/main" id="{FBB3C184-E584-B548-92F8-F643345783EE}"/>
              </a:ext>
            </a:extLst>
          </p:cNvPr>
          <p:cNvSpPr/>
          <p:nvPr/>
        </p:nvSpPr>
        <p:spPr>
          <a:xfrm>
            <a:off x="4650085" y="4757992"/>
            <a:ext cx="668417"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mol. weight</a:t>
            </a:r>
            <a:endParaRPr kumimoji="1" lang="zh-CN" altLang="en-US" sz="750" dirty="0">
              <a:solidFill>
                <a:schemeClr val="tx1"/>
              </a:solidFill>
            </a:endParaRPr>
          </a:p>
        </p:txBody>
      </p:sp>
      <p:sp>
        <p:nvSpPr>
          <p:cNvPr id="64" name="矩形 63">
            <a:extLst>
              <a:ext uri="{FF2B5EF4-FFF2-40B4-BE49-F238E27FC236}">
                <a16:creationId xmlns:a16="http://schemas.microsoft.com/office/drawing/2014/main" id="{8D2FAD82-FE5B-7D42-8ABC-79131D7DC86D}"/>
              </a:ext>
            </a:extLst>
          </p:cNvPr>
          <p:cNvSpPr/>
          <p:nvPr/>
        </p:nvSpPr>
        <p:spPr>
          <a:xfrm>
            <a:off x="4515406" y="4923881"/>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H-bond donor</a:t>
            </a:r>
            <a:endParaRPr kumimoji="1" lang="zh-CN" altLang="en-US" sz="750" dirty="0">
              <a:solidFill>
                <a:schemeClr val="tx1"/>
              </a:solidFill>
            </a:endParaRPr>
          </a:p>
        </p:txBody>
      </p:sp>
      <p:sp>
        <p:nvSpPr>
          <p:cNvPr id="65" name="矩形 64">
            <a:extLst>
              <a:ext uri="{FF2B5EF4-FFF2-40B4-BE49-F238E27FC236}">
                <a16:creationId xmlns:a16="http://schemas.microsoft.com/office/drawing/2014/main" id="{AE32D009-5A59-AF40-A12D-BE7906E4CFB1}"/>
              </a:ext>
            </a:extLst>
          </p:cNvPr>
          <p:cNvSpPr/>
          <p:nvPr/>
        </p:nvSpPr>
        <p:spPr>
          <a:xfrm>
            <a:off x="4350956" y="5096191"/>
            <a:ext cx="967546"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H-bond acceptor</a:t>
            </a:r>
            <a:endParaRPr kumimoji="1" lang="zh-CN" altLang="en-US" sz="750" dirty="0">
              <a:solidFill>
                <a:schemeClr val="tx1"/>
              </a:solidFill>
            </a:endParaRPr>
          </a:p>
        </p:txBody>
      </p:sp>
      <p:sp>
        <p:nvSpPr>
          <p:cNvPr id="66" name="矩形 65">
            <a:extLst>
              <a:ext uri="{FF2B5EF4-FFF2-40B4-BE49-F238E27FC236}">
                <a16:creationId xmlns:a16="http://schemas.microsoft.com/office/drawing/2014/main" id="{74972BA1-28F8-894A-9148-495EF7535E83}"/>
              </a:ext>
            </a:extLst>
          </p:cNvPr>
          <p:cNvSpPr/>
          <p:nvPr/>
        </p:nvSpPr>
        <p:spPr>
          <a:xfrm>
            <a:off x="4392556" y="5259429"/>
            <a:ext cx="931919"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rotatable bond</a:t>
            </a:r>
            <a:endParaRPr kumimoji="1" lang="zh-CN" altLang="en-US" sz="750" dirty="0">
              <a:solidFill>
                <a:schemeClr val="tx1"/>
              </a:solidFill>
            </a:endParaRPr>
          </a:p>
        </p:txBody>
      </p:sp>
      <p:sp>
        <p:nvSpPr>
          <p:cNvPr id="67" name="矩形 66">
            <a:extLst>
              <a:ext uri="{FF2B5EF4-FFF2-40B4-BE49-F238E27FC236}">
                <a16:creationId xmlns:a16="http://schemas.microsoft.com/office/drawing/2014/main" id="{221D434E-6227-BC48-9877-069F392DA483}"/>
              </a:ext>
            </a:extLst>
          </p:cNvPr>
          <p:cNvSpPr/>
          <p:nvPr/>
        </p:nvSpPr>
        <p:spPr>
          <a:xfrm>
            <a:off x="4341816" y="5405851"/>
            <a:ext cx="967546"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polar surface area</a:t>
            </a:r>
            <a:endParaRPr kumimoji="1" lang="zh-CN" altLang="en-US" sz="750" dirty="0">
              <a:solidFill>
                <a:schemeClr val="tx1"/>
              </a:solidFill>
            </a:endParaRPr>
          </a:p>
        </p:txBody>
      </p:sp>
      <p:sp>
        <p:nvSpPr>
          <p:cNvPr id="68" name="矩形 67">
            <a:extLst>
              <a:ext uri="{FF2B5EF4-FFF2-40B4-BE49-F238E27FC236}">
                <a16:creationId xmlns:a16="http://schemas.microsoft.com/office/drawing/2014/main" id="{60E7ABD7-E14D-4046-B4A0-E5C4592D3358}"/>
              </a:ext>
            </a:extLst>
          </p:cNvPr>
          <p:cNvSpPr/>
          <p:nvPr/>
        </p:nvSpPr>
        <p:spPr>
          <a:xfrm>
            <a:off x="4542226" y="2432700"/>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bind</a:t>
            </a:r>
            <a:r>
              <a:rPr kumimoji="1" lang="zh-CN" altLang="en-US" sz="750" dirty="0">
                <a:solidFill>
                  <a:schemeClr val="tx1"/>
                </a:solidFill>
              </a:rPr>
              <a:t> </a:t>
            </a:r>
            <a:r>
              <a:rPr kumimoji="1" lang="en-US" altLang="zh-CN" sz="750" dirty="0">
                <a:solidFill>
                  <a:schemeClr val="tx1"/>
                </a:solidFill>
              </a:rPr>
              <a:t>site</a:t>
            </a:r>
            <a:endParaRPr kumimoji="1" lang="zh-CN" altLang="en-US" sz="750" dirty="0">
              <a:solidFill>
                <a:schemeClr val="tx1"/>
              </a:solidFill>
            </a:endParaRPr>
          </a:p>
        </p:txBody>
      </p:sp>
      <p:sp>
        <p:nvSpPr>
          <p:cNvPr id="70" name="矩形 69">
            <a:extLst>
              <a:ext uri="{FF2B5EF4-FFF2-40B4-BE49-F238E27FC236}">
                <a16:creationId xmlns:a16="http://schemas.microsoft.com/office/drawing/2014/main" id="{1FBD2E23-AA46-084B-B29F-D2282217A94A}"/>
              </a:ext>
            </a:extLst>
          </p:cNvPr>
          <p:cNvSpPr/>
          <p:nvPr/>
        </p:nvSpPr>
        <p:spPr>
          <a:xfrm>
            <a:off x="6108924" y="1041973"/>
            <a:ext cx="1452707" cy="1600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050" dirty="0">
              <a:solidFill>
                <a:schemeClr val="tx1"/>
              </a:solidFill>
            </a:endParaRPr>
          </a:p>
        </p:txBody>
      </p:sp>
      <p:sp>
        <p:nvSpPr>
          <p:cNvPr id="71" name="矩形 70">
            <a:extLst>
              <a:ext uri="{FF2B5EF4-FFF2-40B4-BE49-F238E27FC236}">
                <a16:creationId xmlns:a16="http://schemas.microsoft.com/office/drawing/2014/main" id="{6621BD6B-4FBB-4446-8395-1C4BA10F9DDD}"/>
              </a:ext>
            </a:extLst>
          </p:cNvPr>
          <p:cNvSpPr/>
          <p:nvPr/>
        </p:nvSpPr>
        <p:spPr>
          <a:xfrm>
            <a:off x="438507" y="4353789"/>
            <a:ext cx="624491"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bind</a:t>
            </a:r>
            <a:r>
              <a:rPr kumimoji="1" lang="zh-CN" altLang="en-US" sz="750" dirty="0">
                <a:solidFill>
                  <a:schemeClr val="tx1"/>
                </a:solidFill>
              </a:rPr>
              <a:t> </a:t>
            </a:r>
            <a:r>
              <a:rPr kumimoji="1" lang="en-US" altLang="zh-CN" sz="750" dirty="0">
                <a:solidFill>
                  <a:schemeClr val="tx1"/>
                </a:solidFill>
              </a:rPr>
              <a:t>site</a:t>
            </a:r>
            <a:endParaRPr kumimoji="1" lang="zh-CN" altLang="en-US" sz="750" dirty="0">
              <a:solidFill>
                <a:schemeClr val="tx1"/>
              </a:solidFill>
            </a:endParaRPr>
          </a:p>
        </p:txBody>
      </p:sp>
      <p:sp>
        <p:nvSpPr>
          <p:cNvPr id="72" name="矩形 71">
            <a:extLst>
              <a:ext uri="{FF2B5EF4-FFF2-40B4-BE49-F238E27FC236}">
                <a16:creationId xmlns:a16="http://schemas.microsoft.com/office/drawing/2014/main" id="{8EBFC38F-C6C5-4445-B9BC-BB8DF0E3C85A}"/>
              </a:ext>
            </a:extLst>
          </p:cNvPr>
          <p:cNvSpPr/>
          <p:nvPr/>
        </p:nvSpPr>
        <p:spPr>
          <a:xfrm>
            <a:off x="4502235" y="4157912"/>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bind</a:t>
            </a:r>
            <a:r>
              <a:rPr kumimoji="1" lang="zh-CN" altLang="en-US" sz="750" dirty="0">
                <a:solidFill>
                  <a:schemeClr val="tx1"/>
                </a:solidFill>
              </a:rPr>
              <a:t> </a:t>
            </a:r>
            <a:r>
              <a:rPr kumimoji="1" lang="en-US" altLang="zh-CN" sz="750" dirty="0">
                <a:solidFill>
                  <a:schemeClr val="tx1"/>
                </a:solidFill>
              </a:rPr>
              <a:t>site</a:t>
            </a:r>
            <a:endParaRPr kumimoji="1" lang="zh-CN" altLang="en-US" sz="750" dirty="0">
              <a:solidFill>
                <a:schemeClr val="tx1"/>
              </a:solidFill>
            </a:endParaRPr>
          </a:p>
        </p:txBody>
      </p:sp>
      <p:sp>
        <p:nvSpPr>
          <p:cNvPr id="73" name="矩形 72">
            <a:extLst>
              <a:ext uri="{FF2B5EF4-FFF2-40B4-BE49-F238E27FC236}">
                <a16:creationId xmlns:a16="http://schemas.microsoft.com/office/drawing/2014/main" id="{73212995-E013-B245-82A2-ECFF57810691}"/>
              </a:ext>
            </a:extLst>
          </p:cNvPr>
          <p:cNvSpPr/>
          <p:nvPr/>
        </p:nvSpPr>
        <p:spPr>
          <a:xfrm>
            <a:off x="4502235" y="4624915"/>
            <a:ext cx="797132" cy="1242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en-US" altLang="zh-CN" sz="750" dirty="0">
                <a:solidFill>
                  <a:schemeClr val="tx1"/>
                </a:solidFill>
              </a:rPr>
              <a:t>distance</a:t>
            </a:r>
            <a:endParaRPr kumimoji="1" lang="zh-CN" altLang="en-US" sz="750" dirty="0">
              <a:solidFill>
                <a:schemeClr val="tx1"/>
              </a:solidFill>
            </a:endParaRPr>
          </a:p>
        </p:txBody>
      </p:sp>
      <p:pic>
        <p:nvPicPr>
          <p:cNvPr id="9" name="图片 8" descr="图片包含 户外&#10;&#10;描述已自动生成">
            <a:extLst>
              <a:ext uri="{FF2B5EF4-FFF2-40B4-BE49-F238E27FC236}">
                <a16:creationId xmlns:a16="http://schemas.microsoft.com/office/drawing/2014/main" id="{20D564EE-12C7-064D-A27C-D97626E04C13}"/>
              </a:ext>
            </a:extLst>
          </p:cNvPr>
          <p:cNvPicPr>
            <a:picLocks noChangeAspect="1"/>
          </p:cNvPicPr>
          <p:nvPr/>
        </p:nvPicPr>
        <p:blipFill>
          <a:blip r:embed="rId6"/>
          <a:stretch>
            <a:fillRect/>
          </a:stretch>
        </p:blipFill>
        <p:spPr>
          <a:xfrm>
            <a:off x="5889811" y="2389637"/>
            <a:ext cx="497849" cy="207917"/>
          </a:xfrm>
          <a:prstGeom prst="rect">
            <a:avLst/>
          </a:prstGeom>
        </p:spPr>
      </p:pic>
      <p:pic>
        <p:nvPicPr>
          <p:cNvPr id="69" name="图片 68" descr="图片包含 户外&#10;&#10;描述已自动生成">
            <a:extLst>
              <a:ext uri="{FF2B5EF4-FFF2-40B4-BE49-F238E27FC236}">
                <a16:creationId xmlns:a16="http://schemas.microsoft.com/office/drawing/2014/main" id="{87A41568-AC54-E54B-BDD4-DE118A62BEFC}"/>
              </a:ext>
            </a:extLst>
          </p:cNvPr>
          <p:cNvPicPr>
            <a:picLocks noChangeAspect="1"/>
          </p:cNvPicPr>
          <p:nvPr/>
        </p:nvPicPr>
        <p:blipFill>
          <a:blip r:embed="rId6"/>
          <a:stretch>
            <a:fillRect/>
          </a:stretch>
        </p:blipFill>
        <p:spPr>
          <a:xfrm>
            <a:off x="6857428" y="2391471"/>
            <a:ext cx="549661" cy="207917"/>
          </a:xfrm>
          <a:prstGeom prst="rect">
            <a:avLst/>
          </a:prstGeom>
        </p:spPr>
      </p:pic>
      <p:pic>
        <p:nvPicPr>
          <p:cNvPr id="74" name="图片 73" descr="图片包含 户外&#10;&#10;描述已自动生成">
            <a:extLst>
              <a:ext uri="{FF2B5EF4-FFF2-40B4-BE49-F238E27FC236}">
                <a16:creationId xmlns:a16="http://schemas.microsoft.com/office/drawing/2014/main" id="{E030A339-2649-AD4D-AA70-5F662050CA9F}"/>
              </a:ext>
            </a:extLst>
          </p:cNvPr>
          <p:cNvPicPr>
            <a:picLocks noChangeAspect="1"/>
          </p:cNvPicPr>
          <p:nvPr/>
        </p:nvPicPr>
        <p:blipFill>
          <a:blip r:embed="rId6"/>
          <a:stretch>
            <a:fillRect/>
          </a:stretch>
        </p:blipFill>
        <p:spPr>
          <a:xfrm>
            <a:off x="7894912" y="2386348"/>
            <a:ext cx="497849" cy="207917"/>
          </a:xfrm>
          <a:prstGeom prst="rect">
            <a:avLst/>
          </a:prstGeom>
        </p:spPr>
      </p:pic>
      <p:pic>
        <p:nvPicPr>
          <p:cNvPr id="18" name="图片 17">
            <a:extLst>
              <a:ext uri="{FF2B5EF4-FFF2-40B4-BE49-F238E27FC236}">
                <a16:creationId xmlns:a16="http://schemas.microsoft.com/office/drawing/2014/main" id="{589FAB3E-802D-2841-BFC8-9BCF83367455}"/>
              </a:ext>
            </a:extLst>
          </p:cNvPr>
          <p:cNvPicPr>
            <a:picLocks noChangeAspect="1"/>
          </p:cNvPicPr>
          <p:nvPr/>
        </p:nvPicPr>
        <p:blipFill>
          <a:blip r:embed="rId7"/>
          <a:stretch>
            <a:fillRect/>
          </a:stretch>
        </p:blipFill>
        <p:spPr>
          <a:xfrm>
            <a:off x="1104414" y="4336669"/>
            <a:ext cx="3010387" cy="157604"/>
          </a:xfrm>
          <a:prstGeom prst="rect">
            <a:avLst/>
          </a:prstGeom>
        </p:spPr>
      </p:pic>
      <p:sp>
        <p:nvSpPr>
          <p:cNvPr id="27" name="矩形 26">
            <a:extLst>
              <a:ext uri="{FF2B5EF4-FFF2-40B4-BE49-F238E27FC236}">
                <a16:creationId xmlns:a16="http://schemas.microsoft.com/office/drawing/2014/main" id="{8DB54815-1C19-3E44-9A35-57374DD675E9}"/>
              </a:ext>
            </a:extLst>
          </p:cNvPr>
          <p:cNvSpPr/>
          <p:nvPr/>
        </p:nvSpPr>
        <p:spPr>
          <a:xfrm>
            <a:off x="5352257" y="4604744"/>
            <a:ext cx="3040503" cy="1444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900" dirty="0"/>
          </a:p>
        </p:txBody>
      </p:sp>
      <p:pic>
        <p:nvPicPr>
          <p:cNvPr id="75" name="图片 74">
            <a:extLst>
              <a:ext uri="{FF2B5EF4-FFF2-40B4-BE49-F238E27FC236}">
                <a16:creationId xmlns:a16="http://schemas.microsoft.com/office/drawing/2014/main" id="{DEED44CE-867E-D243-A3A2-49A3276D3797}"/>
              </a:ext>
            </a:extLst>
          </p:cNvPr>
          <p:cNvPicPr>
            <a:picLocks noChangeAspect="1"/>
          </p:cNvPicPr>
          <p:nvPr/>
        </p:nvPicPr>
        <p:blipFill>
          <a:blip r:embed="rId7"/>
          <a:stretch>
            <a:fillRect/>
          </a:stretch>
        </p:blipFill>
        <p:spPr>
          <a:xfrm>
            <a:off x="5343466" y="4161957"/>
            <a:ext cx="1567289" cy="123580"/>
          </a:xfrm>
          <a:prstGeom prst="rect">
            <a:avLst/>
          </a:prstGeom>
        </p:spPr>
      </p:pic>
      <p:sp>
        <p:nvSpPr>
          <p:cNvPr id="76"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1026251" y="6347646"/>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
        <p:nvSpPr>
          <p:cNvPr id="3" name="Rectangle 2"/>
          <p:cNvSpPr/>
          <p:nvPr/>
        </p:nvSpPr>
        <p:spPr>
          <a:xfrm>
            <a:off x="932880" y="288494"/>
            <a:ext cx="7398146" cy="400110"/>
          </a:xfrm>
          <a:prstGeom prst="rect">
            <a:avLst/>
          </a:prstGeom>
        </p:spPr>
        <p:txBody>
          <a:bodyPr wrap="square">
            <a:spAutoFit/>
          </a:bodyPr>
          <a:lstStyle/>
          <a:p>
            <a:r>
              <a:rPr lang="en-US" sz="2000"/>
              <a:t>Gini Distance for Relative Feature Importance in 4 Models</a:t>
            </a:r>
          </a:p>
        </p:txBody>
      </p:sp>
      <p:sp>
        <p:nvSpPr>
          <p:cNvPr id="77" name="TextBox 76">
            <a:extLst>
              <a:ext uri="{FF2B5EF4-FFF2-40B4-BE49-F238E27FC236}">
                <a16:creationId xmlns:a16="http://schemas.microsoft.com/office/drawing/2014/main" id="{C6B2F7DB-AB3B-5D4E-98E2-BCF7C4253411}"/>
              </a:ext>
            </a:extLst>
          </p:cNvPr>
          <p:cNvSpPr txBox="1"/>
          <p:nvPr/>
        </p:nvSpPr>
        <p:spPr>
          <a:xfrm>
            <a:off x="1726623" y="2776268"/>
            <a:ext cx="764953" cy="338554"/>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GERP</a:t>
            </a:r>
          </a:p>
        </p:txBody>
      </p:sp>
      <p:sp>
        <p:nvSpPr>
          <p:cNvPr id="78" name="TextBox 77">
            <a:extLst>
              <a:ext uri="{FF2B5EF4-FFF2-40B4-BE49-F238E27FC236}">
                <a16:creationId xmlns:a16="http://schemas.microsoft.com/office/drawing/2014/main" id="{402FD01A-0062-214D-B55F-13E701932ABA}"/>
              </a:ext>
            </a:extLst>
          </p:cNvPr>
          <p:cNvSpPr txBox="1"/>
          <p:nvPr/>
        </p:nvSpPr>
        <p:spPr>
          <a:xfrm>
            <a:off x="7437207" y="4785868"/>
            <a:ext cx="80342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DIST to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Binding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Site</a:t>
            </a:r>
          </a:p>
        </p:txBody>
      </p:sp>
      <p:sp>
        <p:nvSpPr>
          <p:cNvPr id="79" name="TextBox 78">
            <a:extLst>
              <a:ext uri="{FF2B5EF4-FFF2-40B4-BE49-F238E27FC236}">
                <a16:creationId xmlns:a16="http://schemas.microsoft.com/office/drawing/2014/main" id="{611776EF-1914-F14F-BB8B-45E3DBCCEDDE}"/>
              </a:ext>
            </a:extLst>
          </p:cNvPr>
          <p:cNvSpPr txBox="1"/>
          <p:nvPr/>
        </p:nvSpPr>
        <p:spPr>
          <a:xfrm>
            <a:off x="7059776" y="2826596"/>
            <a:ext cx="694626" cy="338554"/>
          </a:xfrm>
          <a:prstGeom prst="rect">
            <a:avLst/>
          </a:prstGeom>
          <a:solidFill>
            <a:schemeClr val="bg1"/>
          </a:solid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Arial" charset="0"/>
                <a:ea typeface="ＭＳ Ｐゴシック" charset="0"/>
              </a:rPr>
              <a:t>dV</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0" name="TextBox 79">
            <a:extLst>
              <a:ext uri="{FF2B5EF4-FFF2-40B4-BE49-F238E27FC236}">
                <a16:creationId xmlns:a16="http://schemas.microsoft.com/office/drawing/2014/main" id="{BA351E9A-B6D4-F641-B8FC-CC15B86D5C30}"/>
              </a:ext>
            </a:extLst>
          </p:cNvPr>
          <p:cNvSpPr txBox="1"/>
          <p:nvPr/>
        </p:nvSpPr>
        <p:spPr>
          <a:xfrm>
            <a:off x="1726623" y="5217126"/>
            <a:ext cx="1129081" cy="307777"/>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rPr>
              <a:t>ASA(polar)</a:t>
            </a:r>
          </a:p>
        </p:txBody>
      </p:sp>
    </p:spTree>
    <p:extLst>
      <p:ext uri="{BB962C8B-B14F-4D97-AF65-F5344CB8AC3E}">
        <p14:creationId xmlns:p14="http://schemas.microsoft.com/office/powerpoint/2010/main" val="741004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FCF2FE22-8B7A-2546-A716-ACC462EDFDAE}"/>
              </a:ext>
            </a:extLst>
          </p:cNvPr>
          <p:cNvGrpSpPr/>
          <p:nvPr/>
        </p:nvGrpSpPr>
        <p:grpSpPr>
          <a:xfrm>
            <a:off x="98972" y="1682842"/>
            <a:ext cx="7044485" cy="4039442"/>
            <a:chOff x="893728" y="418043"/>
            <a:chExt cx="9392647" cy="5385922"/>
          </a:xfrm>
        </p:grpSpPr>
        <p:grpSp>
          <p:nvGrpSpPr>
            <p:cNvPr id="20" name="组合 19">
              <a:extLst>
                <a:ext uri="{FF2B5EF4-FFF2-40B4-BE49-F238E27FC236}">
                  <a16:creationId xmlns:a16="http://schemas.microsoft.com/office/drawing/2014/main" id="{729F5CFB-E708-E245-888F-D7F21EE692CD}"/>
                </a:ext>
              </a:extLst>
            </p:cNvPr>
            <p:cNvGrpSpPr/>
            <p:nvPr/>
          </p:nvGrpSpPr>
          <p:grpSpPr>
            <a:xfrm>
              <a:off x="1335974" y="932213"/>
              <a:ext cx="8259288" cy="4623003"/>
              <a:chOff x="486888" y="18809"/>
              <a:chExt cx="11186556" cy="6801129"/>
            </a:xfrm>
          </p:grpSpPr>
          <p:pic>
            <p:nvPicPr>
              <p:cNvPr id="5" name="图片 4">
                <a:extLst>
                  <a:ext uri="{FF2B5EF4-FFF2-40B4-BE49-F238E27FC236}">
                    <a16:creationId xmlns:a16="http://schemas.microsoft.com/office/drawing/2014/main" id="{F58B3FCC-6C5F-BA4F-9828-7262215330BD}"/>
                  </a:ext>
                </a:extLst>
              </p:cNvPr>
              <p:cNvPicPr>
                <a:picLocks noChangeAspect="1"/>
              </p:cNvPicPr>
              <p:nvPr/>
            </p:nvPicPr>
            <p:blipFill>
              <a:blip r:embed="rId3"/>
              <a:stretch>
                <a:fillRect/>
              </a:stretch>
            </p:blipFill>
            <p:spPr>
              <a:xfrm>
                <a:off x="486888" y="18809"/>
                <a:ext cx="11186556" cy="6801129"/>
              </a:xfrm>
              <a:prstGeom prst="rect">
                <a:avLst/>
              </a:prstGeom>
            </p:spPr>
          </p:pic>
          <p:sp>
            <p:nvSpPr>
              <p:cNvPr id="6" name="椭圆 5">
                <a:extLst>
                  <a:ext uri="{FF2B5EF4-FFF2-40B4-BE49-F238E27FC236}">
                    <a16:creationId xmlns:a16="http://schemas.microsoft.com/office/drawing/2014/main" id="{0B7DE27C-C2B9-E645-B2CF-83F070753E50}"/>
                  </a:ext>
                </a:extLst>
              </p:cNvPr>
              <p:cNvSpPr/>
              <p:nvPr/>
            </p:nvSpPr>
            <p:spPr>
              <a:xfrm>
                <a:off x="2381002" y="849085"/>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8" name="椭圆 7">
                <a:extLst>
                  <a:ext uri="{FF2B5EF4-FFF2-40B4-BE49-F238E27FC236}">
                    <a16:creationId xmlns:a16="http://schemas.microsoft.com/office/drawing/2014/main" id="{79A24FB8-CAAA-7B43-ACD2-395CF9D3B0CA}"/>
                  </a:ext>
                </a:extLst>
              </p:cNvPr>
              <p:cNvSpPr/>
              <p:nvPr/>
            </p:nvSpPr>
            <p:spPr>
              <a:xfrm>
                <a:off x="10149444" y="1302327"/>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0" name="椭圆 9">
                <a:extLst>
                  <a:ext uri="{FF2B5EF4-FFF2-40B4-BE49-F238E27FC236}">
                    <a16:creationId xmlns:a16="http://schemas.microsoft.com/office/drawing/2014/main" id="{D1ECD142-ECE0-9047-AFB8-1FF9FCA1AFB0}"/>
                  </a:ext>
                </a:extLst>
              </p:cNvPr>
              <p:cNvSpPr/>
              <p:nvPr/>
            </p:nvSpPr>
            <p:spPr>
              <a:xfrm>
                <a:off x="7570024" y="987630"/>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2" name="椭圆 11">
                <a:extLst>
                  <a:ext uri="{FF2B5EF4-FFF2-40B4-BE49-F238E27FC236}">
                    <a16:creationId xmlns:a16="http://schemas.microsoft.com/office/drawing/2014/main" id="{118B86C1-A981-894C-AF21-D65EDAFCA8FA}"/>
                  </a:ext>
                </a:extLst>
              </p:cNvPr>
              <p:cNvSpPr/>
              <p:nvPr/>
            </p:nvSpPr>
            <p:spPr>
              <a:xfrm>
                <a:off x="7570024" y="1221178"/>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3" name="椭圆 12">
                <a:extLst>
                  <a:ext uri="{FF2B5EF4-FFF2-40B4-BE49-F238E27FC236}">
                    <a16:creationId xmlns:a16="http://schemas.microsoft.com/office/drawing/2014/main" id="{5192BA0D-52E2-2B48-89E9-57A565D26425}"/>
                  </a:ext>
                </a:extLst>
              </p:cNvPr>
              <p:cNvSpPr/>
              <p:nvPr/>
            </p:nvSpPr>
            <p:spPr>
              <a:xfrm>
                <a:off x="10149444" y="1715984"/>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4" name="矩形 13">
                <a:extLst>
                  <a:ext uri="{FF2B5EF4-FFF2-40B4-BE49-F238E27FC236}">
                    <a16:creationId xmlns:a16="http://schemas.microsoft.com/office/drawing/2014/main" id="{159ABFCD-85B9-2046-A81E-D99E293444E6}"/>
                  </a:ext>
                </a:extLst>
              </p:cNvPr>
              <p:cNvSpPr/>
              <p:nvPr/>
            </p:nvSpPr>
            <p:spPr>
              <a:xfrm>
                <a:off x="2214748" y="1929740"/>
                <a:ext cx="914400" cy="1816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15" name="矩形 14">
                <a:extLst>
                  <a:ext uri="{FF2B5EF4-FFF2-40B4-BE49-F238E27FC236}">
                    <a16:creationId xmlns:a16="http://schemas.microsoft.com/office/drawing/2014/main" id="{D6B40862-D4CA-B942-97F1-AD56F4019E91}"/>
                  </a:ext>
                </a:extLst>
              </p:cNvPr>
              <p:cNvSpPr/>
              <p:nvPr/>
            </p:nvSpPr>
            <p:spPr>
              <a:xfrm>
                <a:off x="4631376" y="1579418"/>
                <a:ext cx="914400" cy="2167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6" name="矩形 15">
                <a:extLst>
                  <a:ext uri="{FF2B5EF4-FFF2-40B4-BE49-F238E27FC236}">
                    <a16:creationId xmlns:a16="http://schemas.microsoft.com/office/drawing/2014/main" id="{54190AAB-E603-414F-9B07-2AE4CD83B493}"/>
                  </a:ext>
                </a:extLst>
              </p:cNvPr>
              <p:cNvSpPr/>
              <p:nvPr/>
            </p:nvSpPr>
            <p:spPr>
              <a:xfrm>
                <a:off x="7112824" y="1888168"/>
                <a:ext cx="914400" cy="5640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8" name="矩形 17">
                <a:extLst>
                  <a:ext uri="{FF2B5EF4-FFF2-40B4-BE49-F238E27FC236}">
                    <a16:creationId xmlns:a16="http://schemas.microsoft.com/office/drawing/2014/main" id="{720F19F6-7284-9C4F-AA77-3ECF8448DFA2}"/>
                  </a:ext>
                </a:extLst>
              </p:cNvPr>
              <p:cNvSpPr/>
              <p:nvPr/>
            </p:nvSpPr>
            <p:spPr>
              <a:xfrm>
                <a:off x="2123704" y="1066799"/>
                <a:ext cx="459178" cy="2285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7" name="矩形 16">
                <a:extLst>
                  <a:ext uri="{FF2B5EF4-FFF2-40B4-BE49-F238E27FC236}">
                    <a16:creationId xmlns:a16="http://schemas.microsoft.com/office/drawing/2014/main" id="{DCE2FC5A-B532-674F-A398-3495745959BD}"/>
                  </a:ext>
                </a:extLst>
              </p:cNvPr>
              <p:cNvSpPr/>
              <p:nvPr/>
            </p:nvSpPr>
            <p:spPr>
              <a:xfrm>
                <a:off x="4587339" y="172193"/>
                <a:ext cx="914400" cy="734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9" name="矩形 18">
                <a:extLst>
                  <a:ext uri="{FF2B5EF4-FFF2-40B4-BE49-F238E27FC236}">
                    <a16:creationId xmlns:a16="http://schemas.microsoft.com/office/drawing/2014/main" id="{80AE7E73-06DC-1E44-9013-86DEC6601D7B}"/>
                  </a:ext>
                </a:extLst>
              </p:cNvPr>
              <p:cNvSpPr/>
              <p:nvPr/>
            </p:nvSpPr>
            <p:spPr>
              <a:xfrm>
                <a:off x="4858987" y="1076697"/>
                <a:ext cx="459178" cy="1444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9" name="椭圆 8">
                <a:extLst>
                  <a:ext uri="{FF2B5EF4-FFF2-40B4-BE49-F238E27FC236}">
                    <a16:creationId xmlns:a16="http://schemas.microsoft.com/office/drawing/2014/main" id="{7816F6CC-4D13-554A-BE0A-F9B8A759E0C3}"/>
                  </a:ext>
                </a:extLst>
              </p:cNvPr>
              <p:cNvSpPr/>
              <p:nvPr/>
            </p:nvSpPr>
            <p:spPr>
              <a:xfrm>
                <a:off x="2381002" y="1149927"/>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7" name="椭圆 6">
                <a:extLst>
                  <a:ext uri="{FF2B5EF4-FFF2-40B4-BE49-F238E27FC236}">
                    <a16:creationId xmlns:a16="http://schemas.microsoft.com/office/drawing/2014/main" id="{C1CEC943-6F7C-AA4C-A8C6-8370F4142E76}"/>
                  </a:ext>
                </a:extLst>
              </p:cNvPr>
              <p:cNvSpPr/>
              <p:nvPr/>
            </p:nvSpPr>
            <p:spPr>
              <a:xfrm>
                <a:off x="4990605" y="906483"/>
                <a:ext cx="207818" cy="2137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11" name="椭圆 10">
                <a:extLst>
                  <a:ext uri="{FF2B5EF4-FFF2-40B4-BE49-F238E27FC236}">
                    <a16:creationId xmlns:a16="http://schemas.microsoft.com/office/drawing/2014/main" id="{C1BBD31B-CC87-EE44-805A-F05D53D2E390}"/>
                  </a:ext>
                </a:extLst>
              </p:cNvPr>
              <p:cNvSpPr/>
              <p:nvPr/>
            </p:nvSpPr>
            <p:spPr>
              <a:xfrm>
                <a:off x="4990605" y="1195449"/>
                <a:ext cx="207818" cy="213756"/>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grpSp>
        <p:sp>
          <p:nvSpPr>
            <p:cNvPr id="22" name="矩形 21">
              <a:extLst>
                <a:ext uri="{FF2B5EF4-FFF2-40B4-BE49-F238E27FC236}">
                  <a16:creationId xmlns:a16="http://schemas.microsoft.com/office/drawing/2014/main" id="{6DDAE6E9-C37E-D843-928F-8EA400066835}"/>
                </a:ext>
              </a:extLst>
            </p:cNvPr>
            <p:cNvSpPr/>
            <p:nvPr/>
          </p:nvSpPr>
          <p:spPr>
            <a:xfrm>
              <a:off x="893728" y="2085852"/>
              <a:ext cx="675122" cy="2064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24" name="文本框 23">
              <a:extLst>
                <a:ext uri="{FF2B5EF4-FFF2-40B4-BE49-F238E27FC236}">
                  <a16:creationId xmlns:a16="http://schemas.microsoft.com/office/drawing/2014/main" id="{D2111A4C-FE8F-B24F-979E-64B6E75C537A}"/>
                </a:ext>
              </a:extLst>
            </p:cNvPr>
            <p:cNvSpPr txBox="1"/>
            <p:nvPr/>
          </p:nvSpPr>
          <p:spPr>
            <a:xfrm>
              <a:off x="9537293" y="1991033"/>
              <a:ext cx="4685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80%</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25" name="矩形 24">
              <a:extLst>
                <a:ext uri="{FF2B5EF4-FFF2-40B4-BE49-F238E27FC236}">
                  <a16:creationId xmlns:a16="http://schemas.microsoft.com/office/drawing/2014/main" id="{0F2F9206-8121-F244-80EA-32FF3E70A3AD}"/>
                </a:ext>
              </a:extLst>
            </p:cNvPr>
            <p:cNvSpPr/>
            <p:nvPr/>
          </p:nvSpPr>
          <p:spPr>
            <a:xfrm>
              <a:off x="9502027" y="1281062"/>
              <a:ext cx="532624"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100%</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26" name="矩形 25">
              <a:extLst>
                <a:ext uri="{FF2B5EF4-FFF2-40B4-BE49-F238E27FC236}">
                  <a16:creationId xmlns:a16="http://schemas.microsoft.com/office/drawing/2014/main" id="{D9019D2D-A128-1D49-8D8E-00BDB91E6CBD}"/>
                </a:ext>
              </a:extLst>
            </p:cNvPr>
            <p:cNvSpPr/>
            <p:nvPr/>
          </p:nvSpPr>
          <p:spPr>
            <a:xfrm>
              <a:off x="2166922"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COMMON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1" lang="en-US" altLang="zh-CN" sz="1350" b="1"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ExAC</a:t>
              </a: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endParaRPr kumimoji="1" lang="zh-CN" altLang="en-US"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30" name="矩形 29">
              <a:extLst>
                <a:ext uri="{FF2B5EF4-FFF2-40B4-BE49-F238E27FC236}">
                  <a16:creationId xmlns:a16="http://schemas.microsoft.com/office/drawing/2014/main" id="{12EBFC04-34AB-F141-AC61-F80572BD0995}"/>
                </a:ext>
              </a:extLst>
            </p:cNvPr>
            <p:cNvSpPr/>
            <p:nvPr/>
          </p:nvSpPr>
          <p:spPr>
            <a:xfrm>
              <a:off x="4056754"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RARE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r>
                <a:rPr kumimoji="1" lang="en-US" altLang="zh-CN" sz="1350" b="1" i="0" u="none" strike="noStrike" kern="1200" cap="none" spc="0" normalizeH="0" baseline="0" noProof="0" dirty="0" err="1">
                  <a:ln>
                    <a:noFill/>
                  </a:ln>
                  <a:solidFill>
                    <a:prstClr val="black"/>
                  </a:solidFill>
                  <a:effectLst/>
                  <a:uLnTx/>
                  <a:uFillTx/>
                  <a:latin typeface="Calibri" panose="020F0502020204030204"/>
                  <a:ea typeface="DengXian" panose="02010600030101010101" pitchFamily="2" charset="-122"/>
                  <a:cs typeface="+mn-cs"/>
                </a:rPr>
                <a:t>ExAC</a:t>
              </a: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a:t>
              </a:r>
              <a:endParaRPr kumimoji="1" lang="zh-CN" altLang="en-US"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31" name="矩形 30">
              <a:extLst>
                <a:ext uri="{FF2B5EF4-FFF2-40B4-BE49-F238E27FC236}">
                  <a16:creationId xmlns:a16="http://schemas.microsoft.com/office/drawing/2014/main" id="{A9757E04-06BC-3447-B02D-1489F16C5752}"/>
                </a:ext>
              </a:extLst>
            </p:cNvPr>
            <p:cNvSpPr/>
            <p:nvPr/>
          </p:nvSpPr>
          <p:spPr>
            <a:xfrm>
              <a:off x="5465618" y="5288320"/>
              <a:ext cx="589942" cy="43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32" name="矩形 31">
              <a:extLst>
                <a:ext uri="{FF2B5EF4-FFF2-40B4-BE49-F238E27FC236}">
                  <a16:creationId xmlns:a16="http://schemas.microsoft.com/office/drawing/2014/main" id="{A40FCD42-5A6C-6A4D-A25C-717BC6533DF6}"/>
                </a:ext>
              </a:extLst>
            </p:cNvPr>
            <p:cNvSpPr/>
            <p:nvPr/>
          </p:nvSpPr>
          <p:spPr>
            <a:xfrm>
              <a:off x="5892234" y="5182263"/>
              <a:ext cx="1500195"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PASSENGER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(TCGA)</a:t>
              </a:r>
              <a:endParaRPr kumimoji="1" lang="zh-CN" altLang="en-US"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33" name="矩形 32">
              <a:extLst>
                <a:ext uri="{FF2B5EF4-FFF2-40B4-BE49-F238E27FC236}">
                  <a16:creationId xmlns:a16="http://schemas.microsoft.com/office/drawing/2014/main" id="{7853A420-2027-2D4D-AC38-DDCDBB24BDD4}"/>
                </a:ext>
              </a:extLst>
            </p:cNvPr>
            <p:cNvSpPr/>
            <p:nvPr/>
          </p:nvSpPr>
          <p:spPr>
            <a:xfrm>
              <a:off x="7902539" y="5180511"/>
              <a:ext cx="1288474" cy="621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DRIVER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(TCGA)</a:t>
              </a:r>
              <a:endParaRPr kumimoji="1" lang="zh-CN" altLang="en-US" sz="13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35" name="文本框 34">
              <a:extLst>
                <a:ext uri="{FF2B5EF4-FFF2-40B4-BE49-F238E27FC236}">
                  <a16:creationId xmlns:a16="http://schemas.microsoft.com/office/drawing/2014/main" id="{428E767D-DB2F-1643-A6A1-D1F9C61235E0}"/>
                </a:ext>
              </a:extLst>
            </p:cNvPr>
            <p:cNvSpPr txBox="1"/>
            <p:nvPr/>
          </p:nvSpPr>
          <p:spPr>
            <a:xfrm rot="16200000">
              <a:off x="-339384" y="2954092"/>
              <a:ext cx="312324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binding affinity change</a:t>
              </a:r>
              <a:r>
                <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(kcal/</a:t>
              </a:r>
              <a:r>
                <a:rPr kumimoji="1" lang="en-US" altLang="zh-CN" sz="1200" b="1" i="0" u="none" strike="noStrike" kern="1200" cap="none" spc="0" normalizeH="0" baseline="0" noProof="0" dirty="0" err="1">
                  <a:ln>
                    <a:noFill/>
                  </a:ln>
                  <a:solidFill>
                    <a:prstClr val="black"/>
                  </a:solidFill>
                  <a:effectLst/>
                  <a:uLnTx/>
                  <a:uFillTx/>
                  <a:latin typeface="Calibri" panose="020F0502020204030204"/>
                  <a:ea typeface="DengXian" charset="-122"/>
                  <a:cs typeface=""/>
                </a:rPr>
                <a:t>mol</a:t>
              </a: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a:t>
              </a:r>
            </a:p>
          </p:txBody>
        </p:sp>
        <p:sp>
          <p:nvSpPr>
            <p:cNvPr id="36" name="矩形 35">
              <a:extLst>
                <a:ext uri="{FF2B5EF4-FFF2-40B4-BE49-F238E27FC236}">
                  <a16:creationId xmlns:a16="http://schemas.microsoft.com/office/drawing/2014/main" id="{0D482325-A60C-E745-A589-2469442C53C6}"/>
                </a:ext>
              </a:extLst>
            </p:cNvPr>
            <p:cNvSpPr/>
            <p:nvPr/>
          </p:nvSpPr>
          <p:spPr>
            <a:xfrm rot="5400000">
              <a:off x="9504195" y="2889981"/>
              <a:ext cx="11950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percentage</a:t>
              </a:r>
              <a:endParaRPr kumimoji="1" lang="zh-CN" altLang="en-US" sz="120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37" name="椭圆 36">
              <a:extLst>
                <a:ext uri="{FF2B5EF4-FFF2-40B4-BE49-F238E27FC236}">
                  <a16:creationId xmlns:a16="http://schemas.microsoft.com/office/drawing/2014/main" id="{92464228-9B33-1B4F-98C5-45AD7D3DBAC8}"/>
                </a:ext>
              </a:extLst>
            </p:cNvPr>
            <p:cNvSpPr/>
            <p:nvPr/>
          </p:nvSpPr>
          <p:spPr>
            <a:xfrm>
              <a:off x="1898210" y="496712"/>
              <a:ext cx="153437" cy="14529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38" name="椭圆 37">
              <a:extLst>
                <a:ext uri="{FF2B5EF4-FFF2-40B4-BE49-F238E27FC236}">
                  <a16:creationId xmlns:a16="http://schemas.microsoft.com/office/drawing/2014/main" id="{A7298EB8-D7CC-C64E-9A1D-4A23439ADEFD}"/>
                </a:ext>
              </a:extLst>
            </p:cNvPr>
            <p:cNvSpPr/>
            <p:nvPr/>
          </p:nvSpPr>
          <p:spPr>
            <a:xfrm>
              <a:off x="1898210" y="792811"/>
              <a:ext cx="153437" cy="145299"/>
            </a:xfrm>
            <a:prstGeom prst="ellipse">
              <a:avLst/>
            </a:prstGeom>
            <a:solidFill>
              <a:srgbClr val="D734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DB3F82E7-B148-6241-9BFA-F14AF7939035}"/>
                    </a:ext>
                  </a:extLst>
                </p:cNvPr>
                <p:cNvSpPr txBox="1"/>
                <p:nvPr/>
              </p:nvSpPr>
              <p:spPr>
                <a:xfrm>
                  <a:off x="2062381" y="418043"/>
                  <a:ext cx="240279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percentage of SNV leads to </a:t>
                  </a:r>
                  <a14:m>
                    <m:oMath xmlns:m="http://schemas.openxmlformats.org/officeDocument/2006/math">
                      <m:r>
                        <a:rPr kumimoji="0" lang="en-US" altLang="zh-CN" sz="825" b="1" i="1" u="none" strike="noStrike" kern="1200" cap="none" spc="0" normalizeH="0" baseline="0" noProof="0">
                          <a:ln>
                            <a:noFill/>
                          </a:ln>
                          <a:solidFill>
                            <a:prstClr val="black"/>
                          </a:solidFill>
                          <a:effectLst/>
                          <a:uLnTx/>
                          <a:uFillTx/>
                          <a:latin typeface="Cambria Math" charset="0"/>
                          <a:ea typeface="Cambria Math" charset="0"/>
                          <a:cs typeface="Cambria Math" charset="0"/>
                        </a:rPr>
                        <m:t>∆ </m:t>
                      </m:r>
                    </m:oMath>
                  </a14:m>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BA </a:t>
                  </a:r>
                  <a:r>
                    <a:rPr kumimoji="0" lang="zh-CN" altLang="en-US" sz="825"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0"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0 </a:t>
                  </a: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mc:Choice>
          <mc:Fallback xmlns="">
            <p:sp>
              <p:nvSpPr>
                <p:cNvPr id="39" name="文本框 38">
                  <a:extLst>
                    <a:ext uri="{FF2B5EF4-FFF2-40B4-BE49-F238E27FC236}">
                      <a16:creationId xmlns:a16="http://schemas.microsoft.com/office/drawing/2014/main" id="{DB3F82E7-B148-6241-9BFA-F14AF7939035}"/>
                    </a:ext>
                  </a:extLst>
                </p:cNvPr>
                <p:cNvSpPr txBox="1">
                  <a:spLocks noRot="1" noChangeAspect="1" noMove="1" noResize="1" noEditPoints="1" noAdjustHandles="1" noChangeArrowheads="1" noChangeShapeType="1" noTextEdit="1"/>
                </p:cNvSpPr>
                <p:nvPr/>
              </p:nvSpPr>
              <p:spPr>
                <a:xfrm>
                  <a:off x="2062382" y="418043"/>
                  <a:ext cx="2598788" cy="261610"/>
                </a:xfrm>
                <a:prstGeom prst="rect">
                  <a:avLst/>
                </a:prstGeom>
                <a:blipFill>
                  <a:blip r:embed="rId4"/>
                  <a:stretch>
                    <a:fillRect b="-90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5EE1AD68-392E-244D-B723-BCBCBB5C799D}"/>
                    </a:ext>
                  </a:extLst>
                </p:cNvPr>
                <p:cNvSpPr/>
                <p:nvPr/>
              </p:nvSpPr>
              <p:spPr>
                <a:xfrm>
                  <a:off x="2062381" y="691672"/>
                  <a:ext cx="2402795"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percentage of SNV leads to </a:t>
                  </a:r>
                  <a14:m>
                    <m:oMath xmlns:m="http://schemas.openxmlformats.org/officeDocument/2006/math">
                      <m:r>
                        <a:rPr kumimoji="0" lang="en-US" altLang="zh-CN" sz="825" b="1" i="1" u="none" strike="noStrike" kern="1200" cap="none" spc="0" normalizeH="0" baseline="0" noProof="0">
                          <a:ln>
                            <a:noFill/>
                          </a:ln>
                          <a:solidFill>
                            <a:prstClr val="black"/>
                          </a:solidFill>
                          <a:effectLst/>
                          <a:uLnTx/>
                          <a:uFillTx/>
                          <a:latin typeface="Cambria Math" charset="0"/>
                          <a:ea typeface="Cambria Math" charset="0"/>
                          <a:cs typeface="Cambria Math" charset="0"/>
                        </a:rPr>
                        <m:t>∆ </m:t>
                      </m:r>
                    </m:oMath>
                  </a14:m>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BA </a:t>
                  </a:r>
                  <a:r>
                    <a:rPr kumimoji="0"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a:t>
                  </a:r>
                  <a:r>
                    <a:rPr kumimoji="0" lang="zh-CN" altLang="en-US" sz="825"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0"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0 </a:t>
                  </a: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mc:Choice>
          <mc:Fallback xmlns="">
            <p:sp>
              <p:nvSpPr>
                <p:cNvPr id="40" name="矩形 39">
                  <a:extLst>
                    <a:ext uri="{FF2B5EF4-FFF2-40B4-BE49-F238E27FC236}">
                      <a16:creationId xmlns:a16="http://schemas.microsoft.com/office/drawing/2014/main" id="{5EE1AD68-392E-244D-B723-BCBCBB5C799D}"/>
                    </a:ext>
                  </a:extLst>
                </p:cNvPr>
                <p:cNvSpPr>
                  <a:spLocks noRot="1" noChangeAspect="1" noMove="1" noResize="1" noEditPoints="1" noAdjustHandles="1" noChangeArrowheads="1" noChangeShapeType="1" noTextEdit="1"/>
                </p:cNvSpPr>
                <p:nvPr/>
              </p:nvSpPr>
              <p:spPr>
                <a:xfrm>
                  <a:off x="2062382" y="691672"/>
                  <a:ext cx="2598788" cy="261610"/>
                </a:xfrm>
                <a:prstGeom prst="rect">
                  <a:avLst/>
                </a:prstGeom>
                <a:blipFill>
                  <a:blip r:embed="rId5"/>
                  <a:stretch>
                    <a:fillRect b="-14286"/>
                  </a:stretch>
                </a:blipFill>
              </p:spPr>
              <p:txBody>
                <a:bodyPr/>
                <a:lstStyle/>
                <a:p>
                  <a:r>
                    <a:rPr lang="zh-CN" altLang="en-US">
                      <a:noFill/>
                    </a:rPr>
                    <a:t> </a:t>
                  </a:r>
                </a:p>
              </p:txBody>
            </p:sp>
          </mc:Fallback>
        </mc:AlternateContent>
        <p:grpSp>
          <p:nvGrpSpPr>
            <p:cNvPr id="45" name="组合 44">
              <a:extLst>
                <a:ext uri="{FF2B5EF4-FFF2-40B4-BE49-F238E27FC236}">
                  <a16:creationId xmlns:a16="http://schemas.microsoft.com/office/drawing/2014/main" id="{3C19F6EE-87E8-A04D-B822-49EB3BA8F54A}"/>
                </a:ext>
              </a:extLst>
            </p:cNvPr>
            <p:cNvGrpSpPr/>
            <p:nvPr/>
          </p:nvGrpSpPr>
          <p:grpSpPr>
            <a:xfrm>
              <a:off x="4903016" y="568096"/>
              <a:ext cx="793087" cy="223114"/>
              <a:chOff x="6055560" y="370117"/>
              <a:chExt cx="793087" cy="223114"/>
            </a:xfrm>
          </p:grpSpPr>
          <p:sp>
            <p:nvSpPr>
              <p:cNvPr id="41" name="矩形 40">
                <a:extLst>
                  <a:ext uri="{FF2B5EF4-FFF2-40B4-BE49-F238E27FC236}">
                    <a16:creationId xmlns:a16="http://schemas.microsoft.com/office/drawing/2014/main" id="{6CFA6F52-E474-F447-AB13-A3E8F7493854}"/>
                  </a:ext>
                </a:extLst>
              </p:cNvPr>
              <p:cNvSpPr/>
              <p:nvPr/>
            </p:nvSpPr>
            <p:spPr>
              <a:xfrm>
                <a:off x="6055560" y="374958"/>
                <a:ext cx="201111" cy="213433"/>
              </a:xfrm>
              <a:prstGeom prst="rect">
                <a:avLst/>
              </a:prstGeom>
              <a:solidFill>
                <a:srgbClr val="5D90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42" name="矩形 41">
                <a:extLst>
                  <a:ext uri="{FF2B5EF4-FFF2-40B4-BE49-F238E27FC236}">
                    <a16:creationId xmlns:a16="http://schemas.microsoft.com/office/drawing/2014/main" id="{AF48C686-5A07-2D4E-AA2F-989EE7098DF6}"/>
                  </a:ext>
                </a:extLst>
              </p:cNvPr>
              <p:cNvSpPr/>
              <p:nvPr/>
            </p:nvSpPr>
            <p:spPr>
              <a:xfrm>
                <a:off x="6256671" y="370117"/>
                <a:ext cx="201494" cy="223114"/>
              </a:xfrm>
              <a:prstGeom prst="rect">
                <a:avLst/>
              </a:prstGeom>
              <a:solidFill>
                <a:srgbClr val="FFFA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43" name="矩形 42">
                <a:extLst>
                  <a:ext uri="{FF2B5EF4-FFF2-40B4-BE49-F238E27FC236}">
                    <a16:creationId xmlns:a16="http://schemas.microsoft.com/office/drawing/2014/main" id="{9EE4907A-A604-8E48-B987-44D4A7A29AE1}"/>
                  </a:ext>
                </a:extLst>
              </p:cNvPr>
              <p:cNvSpPr/>
              <p:nvPr/>
            </p:nvSpPr>
            <p:spPr>
              <a:xfrm>
                <a:off x="6457782" y="372818"/>
                <a:ext cx="201494" cy="215573"/>
              </a:xfrm>
              <a:prstGeom prst="rect">
                <a:avLst/>
              </a:prstGeom>
              <a:solidFill>
                <a:srgbClr val="A78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sp>
            <p:nvSpPr>
              <p:cNvPr id="44" name="矩形 43">
                <a:extLst>
                  <a:ext uri="{FF2B5EF4-FFF2-40B4-BE49-F238E27FC236}">
                    <a16:creationId xmlns:a16="http://schemas.microsoft.com/office/drawing/2014/main" id="{71410991-3770-6145-8A1C-E550FCAA9B54}"/>
                  </a:ext>
                </a:extLst>
              </p:cNvPr>
              <p:cNvSpPr/>
              <p:nvPr/>
            </p:nvSpPr>
            <p:spPr>
              <a:xfrm>
                <a:off x="6659276" y="374957"/>
                <a:ext cx="189371" cy="210947"/>
              </a:xfrm>
              <a:prstGeom prst="rect">
                <a:avLst/>
              </a:prstGeom>
              <a:solidFill>
                <a:srgbClr val="EE80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a:ln>
                    <a:noFill/>
                  </a:ln>
                  <a:solidFill>
                    <a:prstClr val="white"/>
                  </a:solidFill>
                  <a:effectLst/>
                  <a:uLnTx/>
                  <a:uFillTx/>
                  <a:latin typeface="Calibri" panose="020F0502020204030204"/>
                  <a:ea typeface="DengXian" panose="02010600030101010101" pitchFamily="2" charset="-122"/>
                  <a:cs typeface="+mn-cs"/>
                </a:endParaRPr>
              </a:p>
            </p:txBody>
          </p:sp>
        </p:grpSp>
        <mc:AlternateContent xmlns:mc="http://schemas.openxmlformats.org/markup-compatibility/2006" xmlns:a14="http://schemas.microsoft.com/office/drawing/2010/main">
          <mc:Choice Requires="a14">
            <p:sp>
              <p:nvSpPr>
                <p:cNvPr id="46" name="矩形 45">
                  <a:extLst>
                    <a:ext uri="{FF2B5EF4-FFF2-40B4-BE49-F238E27FC236}">
                      <a16:creationId xmlns:a16="http://schemas.microsoft.com/office/drawing/2014/main" id="{C1E816A4-DFEC-114E-A322-590D78B72DFE}"/>
                    </a:ext>
                  </a:extLst>
                </p:cNvPr>
                <p:cNvSpPr/>
                <p:nvPr/>
              </p:nvSpPr>
              <p:spPr>
                <a:xfrm>
                  <a:off x="5696103" y="557471"/>
                  <a:ext cx="3415893" cy="29238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altLang="zh-CN" sz="825" b="1" i="1" u="none" strike="noStrike" kern="1200" cap="none" spc="0" normalizeH="0" baseline="0" noProof="0">
                          <a:ln>
                            <a:noFill/>
                          </a:ln>
                          <a:solidFill>
                            <a:prstClr val="black"/>
                          </a:solidFill>
                          <a:effectLst/>
                          <a:uLnTx/>
                          <a:uFillTx/>
                          <a:latin typeface="Cambria Math" charset="0"/>
                          <a:ea typeface="Cambria Math" charset="0"/>
                          <a:cs typeface="Cambria Math" charset="0"/>
                        </a:rPr>
                        <m:t>∆ </m:t>
                      </m:r>
                    </m:oMath>
                  </a14:m>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BA in different groups of SNV that leads to </a:t>
                  </a:r>
                  <a14:m>
                    <m:oMath xmlns:m="http://schemas.openxmlformats.org/officeDocument/2006/math">
                      <m:r>
                        <a:rPr kumimoji="0" lang="en-US" altLang="zh-CN" sz="825" b="1" i="1" u="none" strike="noStrike" kern="1200" cap="none" spc="0" normalizeH="0" baseline="0" noProof="0">
                          <a:ln>
                            <a:noFill/>
                          </a:ln>
                          <a:solidFill>
                            <a:prstClr val="black"/>
                          </a:solidFill>
                          <a:effectLst/>
                          <a:uLnTx/>
                          <a:uFillTx/>
                          <a:latin typeface="Cambria Math" charset="0"/>
                          <a:ea typeface="Cambria Math" charset="0"/>
                          <a:cs typeface="Cambria Math" charset="0"/>
                        </a:rPr>
                        <m:t>∆ </m:t>
                      </m:r>
                    </m:oMath>
                  </a14:m>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BA </a:t>
                  </a:r>
                  <a:r>
                    <a:rPr kumimoji="0"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&gt;</a:t>
                  </a:r>
                  <a:r>
                    <a:rPr kumimoji="0" lang="zh-CN" altLang="en-US" sz="825"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0"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0 </a:t>
                  </a: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mc:Choice>
          <mc:Fallback xmlns="">
            <p:sp>
              <p:nvSpPr>
                <p:cNvPr id="46" name="矩形 45">
                  <a:extLst>
                    <a:ext uri="{FF2B5EF4-FFF2-40B4-BE49-F238E27FC236}">
                      <a16:creationId xmlns:a16="http://schemas.microsoft.com/office/drawing/2014/main" id="{C1E816A4-DFEC-114E-A322-590D78B72DFE}"/>
                    </a:ext>
                  </a:extLst>
                </p:cNvPr>
                <p:cNvSpPr>
                  <a:spLocks noRot="1" noChangeAspect="1" noMove="1" noResize="1" noEditPoints="1" noAdjustHandles="1" noChangeArrowheads="1" noChangeShapeType="1" noTextEdit="1"/>
                </p:cNvSpPr>
                <p:nvPr/>
              </p:nvSpPr>
              <p:spPr>
                <a:xfrm>
                  <a:off x="5696103" y="557471"/>
                  <a:ext cx="3706464" cy="261610"/>
                </a:xfrm>
                <a:prstGeom prst="rect">
                  <a:avLst/>
                </a:prstGeom>
                <a:blipFill>
                  <a:blip r:embed="rId6"/>
                  <a:stretch>
                    <a:fillRect b="-9091"/>
                  </a:stretch>
                </a:blipFill>
              </p:spPr>
              <p:txBody>
                <a:bodyPr/>
                <a:lstStyle/>
                <a:p>
                  <a:r>
                    <a:rPr lang="zh-CN" altLang="en-US">
                      <a:noFill/>
                    </a:rPr>
                    <a:t> </a:t>
                  </a:r>
                </a:p>
              </p:txBody>
            </p:sp>
          </mc:Fallback>
        </mc:AlternateContent>
        <p:sp>
          <p:nvSpPr>
            <p:cNvPr id="47" name="文本框 46">
              <a:extLst>
                <a:ext uri="{FF2B5EF4-FFF2-40B4-BE49-F238E27FC236}">
                  <a16:creationId xmlns:a16="http://schemas.microsoft.com/office/drawing/2014/main" id="{13611E9F-BFC3-CD4F-B997-2A7B64362922}"/>
                </a:ext>
              </a:extLst>
            </p:cNvPr>
            <p:cNvSpPr txBox="1"/>
            <p:nvPr/>
          </p:nvSpPr>
          <p:spPr>
            <a:xfrm>
              <a:off x="9542096" y="2585053"/>
              <a:ext cx="4685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60%</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48" name="文本框 47">
              <a:extLst>
                <a:ext uri="{FF2B5EF4-FFF2-40B4-BE49-F238E27FC236}">
                  <a16:creationId xmlns:a16="http://schemas.microsoft.com/office/drawing/2014/main" id="{5A819AAC-5885-5B48-84B8-62E15E018098}"/>
                </a:ext>
              </a:extLst>
            </p:cNvPr>
            <p:cNvSpPr txBox="1"/>
            <p:nvPr/>
          </p:nvSpPr>
          <p:spPr>
            <a:xfrm>
              <a:off x="9541298" y="3295027"/>
              <a:ext cx="4685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40%</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49" name="文本框 48">
              <a:extLst>
                <a:ext uri="{FF2B5EF4-FFF2-40B4-BE49-F238E27FC236}">
                  <a16:creationId xmlns:a16="http://schemas.microsoft.com/office/drawing/2014/main" id="{9891F51E-246E-EA4C-8078-C9B630EF5001}"/>
                </a:ext>
              </a:extLst>
            </p:cNvPr>
            <p:cNvSpPr txBox="1"/>
            <p:nvPr/>
          </p:nvSpPr>
          <p:spPr>
            <a:xfrm>
              <a:off x="9566590" y="4035279"/>
              <a:ext cx="4685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20%</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50" name="文本框 49">
              <a:extLst>
                <a:ext uri="{FF2B5EF4-FFF2-40B4-BE49-F238E27FC236}">
                  <a16:creationId xmlns:a16="http://schemas.microsoft.com/office/drawing/2014/main" id="{BED89541-8F15-254C-8F87-258755CB5D9F}"/>
                </a:ext>
              </a:extLst>
            </p:cNvPr>
            <p:cNvSpPr txBox="1"/>
            <p:nvPr/>
          </p:nvSpPr>
          <p:spPr>
            <a:xfrm>
              <a:off x="9616192" y="4743841"/>
              <a:ext cx="40438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0%</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51" name="矩形 50">
              <a:extLst>
                <a:ext uri="{FF2B5EF4-FFF2-40B4-BE49-F238E27FC236}">
                  <a16:creationId xmlns:a16="http://schemas.microsoft.com/office/drawing/2014/main" id="{038E584D-87D8-C242-A7D1-CE7214E01FD0}"/>
                </a:ext>
              </a:extLst>
            </p:cNvPr>
            <p:cNvSpPr/>
            <p:nvPr/>
          </p:nvSpPr>
          <p:spPr>
            <a:xfrm>
              <a:off x="1335974" y="4669998"/>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0.0</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52" name="矩形 51">
              <a:extLst>
                <a:ext uri="{FF2B5EF4-FFF2-40B4-BE49-F238E27FC236}">
                  <a16:creationId xmlns:a16="http://schemas.microsoft.com/office/drawing/2014/main" id="{D29835C5-BF2E-AA46-BA59-3F2D4BAA00DA}"/>
                </a:ext>
              </a:extLst>
            </p:cNvPr>
            <p:cNvSpPr/>
            <p:nvPr/>
          </p:nvSpPr>
          <p:spPr>
            <a:xfrm>
              <a:off x="1335974" y="3985059"/>
              <a:ext cx="508559"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0.2</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53" name="矩形 52">
              <a:extLst>
                <a:ext uri="{FF2B5EF4-FFF2-40B4-BE49-F238E27FC236}">
                  <a16:creationId xmlns:a16="http://schemas.microsoft.com/office/drawing/2014/main" id="{4364F283-357B-E145-AAFD-FBAA27B212D3}"/>
                </a:ext>
              </a:extLst>
            </p:cNvPr>
            <p:cNvSpPr/>
            <p:nvPr/>
          </p:nvSpPr>
          <p:spPr>
            <a:xfrm>
              <a:off x="1334059" y="3295027"/>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0.4</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54" name="矩形 53">
              <a:extLst>
                <a:ext uri="{FF2B5EF4-FFF2-40B4-BE49-F238E27FC236}">
                  <a16:creationId xmlns:a16="http://schemas.microsoft.com/office/drawing/2014/main" id="{866BD9DC-3357-0C49-8CCA-AF1A4B1475D4}"/>
                </a:ext>
              </a:extLst>
            </p:cNvPr>
            <p:cNvSpPr/>
            <p:nvPr/>
          </p:nvSpPr>
          <p:spPr>
            <a:xfrm>
              <a:off x="1336940" y="2607542"/>
              <a:ext cx="507594"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0.6</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55" name="矩形 54">
              <a:extLst>
                <a:ext uri="{FF2B5EF4-FFF2-40B4-BE49-F238E27FC236}">
                  <a16:creationId xmlns:a16="http://schemas.microsoft.com/office/drawing/2014/main" id="{1B9A8C48-73EF-1B4D-AF89-9BEB4A4B79C0}"/>
                </a:ext>
              </a:extLst>
            </p:cNvPr>
            <p:cNvSpPr/>
            <p:nvPr/>
          </p:nvSpPr>
          <p:spPr>
            <a:xfrm>
              <a:off x="1334058" y="1918572"/>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0.8</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56" name="矩形 55">
              <a:extLst>
                <a:ext uri="{FF2B5EF4-FFF2-40B4-BE49-F238E27FC236}">
                  <a16:creationId xmlns:a16="http://schemas.microsoft.com/office/drawing/2014/main" id="{E6113567-9E8C-4446-99C0-A01F1E5E858C}"/>
                </a:ext>
              </a:extLst>
            </p:cNvPr>
            <p:cNvSpPr/>
            <p:nvPr/>
          </p:nvSpPr>
          <p:spPr>
            <a:xfrm>
              <a:off x="1312656" y="1230533"/>
              <a:ext cx="512387" cy="2784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1.0</a:t>
              </a:r>
              <a:endParaRPr kumimoji="1" lang="zh-CN" altLang="en-US" sz="825"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sp>
          <p:nvSpPr>
            <p:cNvPr id="2" name="圆角矩形 1">
              <a:extLst>
                <a:ext uri="{FF2B5EF4-FFF2-40B4-BE49-F238E27FC236}">
                  <a16:creationId xmlns:a16="http://schemas.microsoft.com/office/drawing/2014/main" id="{655DFF57-5643-9244-8B4A-7B81A99C3EF3}"/>
                </a:ext>
              </a:extLst>
            </p:cNvPr>
            <p:cNvSpPr/>
            <p:nvPr/>
          </p:nvSpPr>
          <p:spPr>
            <a:xfrm>
              <a:off x="7438454" y="2677244"/>
              <a:ext cx="1071931" cy="417594"/>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P-value: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CN" sz="10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rPr>
                <a:t>3.60e-4</a:t>
              </a:r>
              <a:endParaRPr kumimoji="1" lang="zh-CN" altLang="en-US" sz="1050" b="1" i="0" u="none" strike="noStrike" kern="1200" cap="none" spc="0" normalizeH="0" baseline="0" noProof="0" dirty="0">
                <a:ln>
                  <a:noFill/>
                </a:ln>
                <a:solidFill>
                  <a:prstClr val="black"/>
                </a:solidFill>
                <a:effectLst/>
                <a:uLnTx/>
                <a:uFillTx/>
                <a:latin typeface="Calibri" panose="020F0502020204030204"/>
                <a:ea typeface="DengXian" panose="02010600030101010101" pitchFamily="2" charset="-122"/>
                <a:cs typeface="+mn-cs"/>
              </a:endParaRPr>
            </a:p>
          </p:txBody>
        </p:sp>
        <p:cxnSp>
          <p:nvCxnSpPr>
            <p:cNvPr id="4" name="直线连接符 3">
              <a:extLst>
                <a:ext uri="{FF2B5EF4-FFF2-40B4-BE49-F238E27FC236}">
                  <a16:creationId xmlns:a16="http://schemas.microsoft.com/office/drawing/2014/main" id="{4EC17783-FE14-E64D-A891-A85A75691040}"/>
                </a:ext>
              </a:extLst>
            </p:cNvPr>
            <p:cNvCxnSpPr>
              <a:cxnSpLocks/>
            </p:cNvCxnSpPr>
            <p:nvPr/>
          </p:nvCxnSpPr>
          <p:spPr>
            <a:xfrm>
              <a:off x="7132320" y="2902708"/>
              <a:ext cx="3048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线连接符 56">
              <a:extLst>
                <a:ext uri="{FF2B5EF4-FFF2-40B4-BE49-F238E27FC236}">
                  <a16:creationId xmlns:a16="http://schemas.microsoft.com/office/drawing/2014/main" id="{16F7E770-4B74-B349-AF7E-F5F7121A1CAC}"/>
                </a:ext>
              </a:extLst>
            </p:cNvPr>
            <p:cNvCxnSpPr>
              <a:cxnSpLocks/>
            </p:cNvCxnSpPr>
            <p:nvPr/>
          </p:nvCxnSpPr>
          <p:spPr>
            <a:xfrm flipV="1">
              <a:off x="7979664" y="3091684"/>
              <a:ext cx="0" cy="23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矩形 20">
            <a:extLst>
              <a:ext uri="{FF2B5EF4-FFF2-40B4-BE49-F238E27FC236}">
                <a16:creationId xmlns:a16="http://schemas.microsoft.com/office/drawing/2014/main" id="{F5AD3A39-5836-3D48-AE8B-683261FE32E3}"/>
              </a:ext>
            </a:extLst>
          </p:cNvPr>
          <p:cNvSpPr/>
          <p:nvPr/>
        </p:nvSpPr>
        <p:spPr>
          <a:xfrm>
            <a:off x="135029" y="482715"/>
            <a:ext cx="843571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000000"/>
                </a:solidFill>
                <a:effectLst/>
                <a:uLnTx/>
                <a:uFillTx/>
                <a:latin typeface="Helvetica" pitchFamily="2" charset="0"/>
                <a:ea typeface="DengXian" charset="-122"/>
                <a:cs typeface=""/>
              </a:rPr>
              <a:t>Boxplot of Overall Ligand Binding Affinity Changes </a:t>
            </a:r>
            <a:br>
              <a:rPr kumimoji="0" lang="en-US" altLang="zh-CN" sz="1800" b="1" i="0" u="none" strike="noStrike" kern="1200" cap="none" spc="0" normalizeH="0" baseline="0" noProof="0" dirty="0">
                <a:ln>
                  <a:noFill/>
                </a:ln>
                <a:solidFill>
                  <a:srgbClr val="000000"/>
                </a:solidFill>
                <a:effectLst/>
                <a:uLnTx/>
                <a:uFillTx/>
                <a:latin typeface="Helvetica" pitchFamily="2" charset="0"/>
                <a:ea typeface="DengXian" charset="-122"/>
                <a:cs typeface=""/>
              </a:rPr>
            </a:br>
            <a:r>
              <a:rPr kumimoji="0" lang="en-US" altLang="zh-CN" sz="1800" b="1" i="0" u="none" strike="noStrike" kern="1200" cap="none" spc="0" normalizeH="0" baseline="0" noProof="0" dirty="0">
                <a:ln>
                  <a:noFill/>
                </a:ln>
                <a:solidFill>
                  <a:srgbClr val="000000"/>
                </a:solidFill>
                <a:effectLst/>
                <a:uLnTx/>
                <a:uFillTx/>
                <a:latin typeface="Helvetica" pitchFamily="2" charset="0"/>
                <a:ea typeface="DengXian" charset="-122"/>
                <a:cs typeface=""/>
              </a:rPr>
              <a:t>for Different Types of SNVs in GenoDock</a:t>
            </a:r>
            <a:r>
              <a:rPr kumimoji="0" lang="zh-CN" altLang="zh-CN" sz="1800" b="0" i="0" u="none" strike="noStrike" kern="1200" cap="none" spc="0" normalizeH="0" baseline="0" noProof="0" dirty="0">
                <a:ln>
                  <a:noFill/>
                </a:ln>
                <a:solidFill>
                  <a:prstClr val="black"/>
                </a:solidFill>
                <a:effectLst/>
                <a:uLnTx/>
                <a:uFillTx/>
                <a:latin typeface="Helvetica" pitchFamily="2" charset="0"/>
                <a:ea typeface="DengXian" charset="-122"/>
                <a:cs typeface=""/>
              </a:rPr>
              <a:t> </a:t>
            </a:r>
            <a:endParaRPr kumimoji="0" lang="zh-CN" altLang="en-US" sz="1800" b="0"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28" name="灯片编号占位符 27">
            <a:extLst>
              <a:ext uri="{FF2B5EF4-FFF2-40B4-BE49-F238E27FC236}">
                <a16:creationId xmlns:a16="http://schemas.microsoft.com/office/drawing/2014/main" id="{A429B60C-64A2-4049-8316-F0189513EE39}"/>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cxnSp>
        <p:nvCxnSpPr>
          <p:cNvPr id="59" name="直线连接符 58">
            <a:extLst>
              <a:ext uri="{FF2B5EF4-FFF2-40B4-BE49-F238E27FC236}">
                <a16:creationId xmlns:a16="http://schemas.microsoft.com/office/drawing/2014/main" id="{00E88796-7E95-B340-B721-4CAD86B3015C}"/>
              </a:ext>
            </a:extLst>
          </p:cNvPr>
          <p:cNvCxnSpPr/>
          <p:nvPr/>
        </p:nvCxnSpPr>
        <p:spPr>
          <a:xfrm>
            <a:off x="168865" y="1360305"/>
            <a:ext cx="843571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29" name="矩形 28">
            <a:extLst>
              <a:ext uri="{FF2B5EF4-FFF2-40B4-BE49-F238E27FC236}">
                <a16:creationId xmlns:a16="http://schemas.microsoft.com/office/drawing/2014/main" id="{8EF0E677-053E-8946-A820-931FA8D3CD80}"/>
              </a:ext>
            </a:extLst>
          </p:cNvPr>
          <p:cNvSpPr/>
          <p:nvPr/>
        </p:nvSpPr>
        <p:spPr>
          <a:xfrm>
            <a:off x="7627598" y="2781378"/>
            <a:ext cx="1298208"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200" b="1" i="0" u="none" strike="noStrike" kern="1200" cap="none" spc="0" normalizeH="0" baseline="0" noProof="0" dirty="0">
                <a:ln>
                  <a:noFill/>
                </a:ln>
                <a:solidFill>
                  <a:prstClr val="black"/>
                </a:solidFill>
                <a:effectLst/>
                <a:uLnTx/>
                <a:uFillTx/>
                <a:latin typeface="Calibri" panose="020F0502020204030204"/>
                <a:ea typeface="DengXian" charset="-122"/>
                <a:cs typeface=""/>
              </a:rPr>
              <a:t>The more an SNV is considered disease-associated, the greater chance that this SNV would destabilize binding affinity of the protein and drug ligand.</a:t>
            </a:r>
          </a:p>
        </p:txBody>
      </p:sp>
      <p:grpSp>
        <p:nvGrpSpPr>
          <p:cNvPr id="60" name="Group 86">
            <a:extLst>
              <a:ext uri="{FF2B5EF4-FFF2-40B4-BE49-F238E27FC236}">
                <a16:creationId xmlns:a16="http://schemas.microsoft.com/office/drawing/2014/main" id="{7B035C1B-F641-824B-ADF5-4D2FC27F7DBF}"/>
              </a:ext>
            </a:extLst>
          </p:cNvPr>
          <p:cNvGrpSpPr/>
          <p:nvPr/>
        </p:nvGrpSpPr>
        <p:grpSpPr>
          <a:xfrm>
            <a:off x="7229479" y="2209267"/>
            <a:ext cx="229628" cy="2957612"/>
            <a:chOff x="5938164" y="2060923"/>
            <a:chExt cx="306171" cy="3943483"/>
          </a:xfrm>
        </p:grpSpPr>
        <p:cxnSp>
          <p:nvCxnSpPr>
            <p:cNvPr id="61" name="Straight Connector 87">
              <a:extLst>
                <a:ext uri="{FF2B5EF4-FFF2-40B4-BE49-F238E27FC236}">
                  <a16:creationId xmlns:a16="http://schemas.microsoft.com/office/drawing/2014/main" id="{669CCFD7-73D3-D64C-AC40-6D2D9BE3D7CA}"/>
                </a:ext>
              </a:extLst>
            </p:cNvPr>
            <p:cNvCxnSpPr/>
            <p:nvPr/>
          </p:nvCxnSpPr>
          <p:spPr>
            <a:xfrm>
              <a:off x="6091249" y="2060923"/>
              <a:ext cx="0" cy="3943483"/>
            </a:xfrm>
            <a:prstGeom prst="line">
              <a:avLst/>
            </a:prstGeom>
            <a:ln w="47625" cap="rnd">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92">
              <a:extLst>
                <a:ext uri="{FF2B5EF4-FFF2-40B4-BE49-F238E27FC236}">
                  <a16:creationId xmlns:a16="http://schemas.microsoft.com/office/drawing/2014/main" id="{AA408C13-00B0-044D-BA19-282F4903F87C}"/>
                </a:ext>
              </a:extLst>
            </p:cNvPr>
            <p:cNvGrpSpPr/>
            <p:nvPr/>
          </p:nvGrpSpPr>
          <p:grpSpPr>
            <a:xfrm>
              <a:off x="5938164" y="3833745"/>
              <a:ext cx="306171" cy="306910"/>
              <a:chOff x="5942914" y="3833745"/>
              <a:chExt cx="306171" cy="306910"/>
            </a:xfrm>
          </p:grpSpPr>
          <p:sp>
            <p:nvSpPr>
              <p:cNvPr id="63" name="Freeform 94">
                <a:extLst>
                  <a:ext uri="{FF2B5EF4-FFF2-40B4-BE49-F238E27FC236}">
                    <a16:creationId xmlns:a16="http://schemas.microsoft.com/office/drawing/2014/main" id="{BFB45921-D6E0-4F41-8BA9-E2534883037D}"/>
                  </a:ext>
                </a:extLst>
              </p:cNvPr>
              <p:cNvSpPr>
                <a:spLocks/>
              </p:cNvSpPr>
              <p:nvPr/>
            </p:nvSpPr>
            <p:spPr bwMode="gray">
              <a:xfrm>
                <a:off x="5942914" y="3833745"/>
                <a:ext cx="306171" cy="306910"/>
              </a:xfrm>
              <a:custGeom>
                <a:avLst/>
                <a:gdLst>
                  <a:gd name="T0" fmla="*/ 0 w 1052"/>
                  <a:gd name="T1" fmla="*/ 526 h 1052"/>
                  <a:gd name="T2" fmla="*/ 0 w 1052"/>
                  <a:gd name="T3" fmla="*/ 526 h 1052"/>
                  <a:gd name="T4" fmla="*/ 526 w 1052"/>
                  <a:gd name="T5" fmla="*/ 0 h 1052"/>
                  <a:gd name="T6" fmla="*/ 1052 w 1052"/>
                  <a:gd name="T7" fmla="*/ 526 h 1052"/>
                  <a:gd name="T8" fmla="*/ 1052 w 1052"/>
                  <a:gd name="T9" fmla="*/ 526 h 1052"/>
                  <a:gd name="T10" fmla="*/ 526 w 1052"/>
                  <a:gd name="T11" fmla="*/ 1052 h 1052"/>
                  <a:gd name="T12" fmla="*/ 526 w 1052"/>
                  <a:gd name="T13" fmla="*/ 1052 h 1052"/>
                  <a:gd name="T14" fmla="*/ 0 w 1052"/>
                  <a:gd name="T15" fmla="*/ 526 h 10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2" h="1052">
                    <a:moveTo>
                      <a:pt x="0" y="526"/>
                    </a:moveTo>
                    <a:cubicBezTo>
                      <a:pt x="0" y="526"/>
                      <a:pt x="0" y="526"/>
                      <a:pt x="0" y="526"/>
                    </a:cubicBezTo>
                    <a:cubicBezTo>
                      <a:pt x="0" y="236"/>
                      <a:pt x="236" y="0"/>
                      <a:pt x="526" y="0"/>
                    </a:cubicBezTo>
                    <a:cubicBezTo>
                      <a:pt x="817" y="0"/>
                      <a:pt x="1052" y="236"/>
                      <a:pt x="1052" y="526"/>
                    </a:cubicBezTo>
                    <a:cubicBezTo>
                      <a:pt x="1052" y="526"/>
                      <a:pt x="1052" y="526"/>
                      <a:pt x="1052" y="526"/>
                    </a:cubicBezTo>
                    <a:cubicBezTo>
                      <a:pt x="1052" y="817"/>
                      <a:pt x="817" y="1052"/>
                      <a:pt x="526" y="1052"/>
                    </a:cubicBezTo>
                    <a:cubicBezTo>
                      <a:pt x="526" y="1052"/>
                      <a:pt x="526" y="1052"/>
                      <a:pt x="526" y="1052"/>
                    </a:cubicBezTo>
                    <a:cubicBezTo>
                      <a:pt x="236" y="1052"/>
                      <a:pt x="0" y="817"/>
                      <a:pt x="0" y="526"/>
                    </a:cubicBezTo>
                    <a:close/>
                  </a:path>
                </a:pathLst>
              </a:custGeom>
              <a:solidFill>
                <a:schemeClr val="tx2"/>
              </a:solidFill>
              <a:ln>
                <a:solidFill>
                  <a:schemeClr val="tx2"/>
                </a:solidFill>
              </a:ln>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sp>
            <p:nvSpPr>
              <p:cNvPr id="64" name="Freeform 95">
                <a:extLst>
                  <a:ext uri="{FF2B5EF4-FFF2-40B4-BE49-F238E27FC236}">
                    <a16:creationId xmlns:a16="http://schemas.microsoft.com/office/drawing/2014/main" id="{7BF1948E-8D4C-7143-8104-BCB3578EED7C}"/>
                  </a:ext>
                </a:extLst>
              </p:cNvPr>
              <p:cNvSpPr>
                <a:spLocks/>
              </p:cNvSpPr>
              <p:nvPr/>
            </p:nvSpPr>
            <p:spPr bwMode="gray">
              <a:xfrm>
                <a:off x="6059345" y="3876005"/>
                <a:ext cx="120251" cy="224731"/>
              </a:xfrm>
              <a:custGeom>
                <a:avLst/>
                <a:gdLst>
                  <a:gd name="T0" fmla="*/ 66 w 976"/>
                  <a:gd name="T1" fmla="*/ 1824 h 1824"/>
                  <a:gd name="T2" fmla="*/ 0 w 976"/>
                  <a:gd name="T3" fmla="*/ 1758 h 1824"/>
                  <a:gd name="T4" fmla="*/ 843 w 976"/>
                  <a:gd name="T5" fmla="*/ 912 h 1824"/>
                  <a:gd name="T6" fmla="*/ 0 w 976"/>
                  <a:gd name="T7" fmla="*/ 66 h 1824"/>
                  <a:gd name="T8" fmla="*/ 66 w 976"/>
                  <a:gd name="T9" fmla="*/ 0 h 1824"/>
                  <a:gd name="T10" fmla="*/ 976 w 976"/>
                  <a:gd name="T11" fmla="*/ 912 h 1824"/>
                  <a:gd name="T12" fmla="*/ 66 w 976"/>
                  <a:gd name="T13" fmla="*/ 1824 h 1824"/>
                </a:gdLst>
                <a:ahLst/>
                <a:cxnLst>
                  <a:cxn ang="0">
                    <a:pos x="T0" y="T1"/>
                  </a:cxn>
                  <a:cxn ang="0">
                    <a:pos x="T2" y="T3"/>
                  </a:cxn>
                  <a:cxn ang="0">
                    <a:pos x="T4" y="T5"/>
                  </a:cxn>
                  <a:cxn ang="0">
                    <a:pos x="T6" y="T7"/>
                  </a:cxn>
                  <a:cxn ang="0">
                    <a:pos x="T8" y="T9"/>
                  </a:cxn>
                  <a:cxn ang="0">
                    <a:pos x="T10" y="T11"/>
                  </a:cxn>
                  <a:cxn ang="0">
                    <a:pos x="T12" y="T13"/>
                  </a:cxn>
                </a:cxnLst>
                <a:rect l="0" t="0" r="r" b="b"/>
                <a:pathLst>
                  <a:path w="976" h="1824">
                    <a:moveTo>
                      <a:pt x="66" y="1824"/>
                    </a:moveTo>
                    <a:lnTo>
                      <a:pt x="0" y="1758"/>
                    </a:lnTo>
                    <a:lnTo>
                      <a:pt x="843" y="912"/>
                    </a:lnTo>
                    <a:lnTo>
                      <a:pt x="0" y="66"/>
                    </a:lnTo>
                    <a:lnTo>
                      <a:pt x="66" y="0"/>
                    </a:lnTo>
                    <a:lnTo>
                      <a:pt x="976" y="912"/>
                    </a:lnTo>
                    <a:lnTo>
                      <a:pt x="66" y="18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6481" tIns="33241" rIns="66481" bIns="3324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6E6F73"/>
                  </a:solidFill>
                  <a:effectLst/>
                  <a:uLnTx/>
                  <a:uFillTx/>
                  <a:latin typeface="Calibri" panose="020F0502020204030204"/>
                  <a:ea typeface=""/>
                  <a:cs typeface=""/>
                </a:endParaRPr>
              </a:p>
            </p:txBody>
          </p:sp>
        </p:grpSp>
      </p:grpSp>
      <p:sp>
        <p:nvSpPr>
          <p:cNvPr id="67" name="圆角矩形 66">
            <a:extLst>
              <a:ext uri="{FF2B5EF4-FFF2-40B4-BE49-F238E27FC236}">
                <a16:creationId xmlns:a16="http://schemas.microsoft.com/office/drawing/2014/main" id="{C3C4E4A3-B6E9-A340-84DC-59A89167D3EF}"/>
              </a:ext>
            </a:extLst>
          </p:cNvPr>
          <p:cNvSpPr/>
          <p:nvPr/>
        </p:nvSpPr>
        <p:spPr>
          <a:xfrm>
            <a:off x="7568782" y="2681443"/>
            <a:ext cx="1356814" cy="2129242"/>
          </a:xfrm>
          <a:prstGeom prst="roundRect">
            <a:avLst/>
          </a:prstGeom>
          <a:noFill/>
          <a:ln w="47625">
            <a:solidFill>
              <a:schemeClr val="accent1">
                <a:lumMod val="50000"/>
                <a:alpha val="70000"/>
              </a:schemeClr>
            </a:solidFill>
            <a:prstDash val="sysDash"/>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1" i="0" u="none" strike="noStrike" kern="1200" cap="none" spc="0" normalizeH="0" baseline="0" noProof="0" dirty="0">
              <a:ln>
                <a:noFill/>
              </a:ln>
              <a:solidFill>
                <a:srgbClr val="4472C4">
                  <a:lumMod val="50000"/>
                </a:srgbClr>
              </a:solidFill>
              <a:effectLst/>
              <a:uLnTx/>
              <a:uFillTx/>
              <a:latin typeface="Calibri" panose="020F0502020204030204"/>
              <a:ea typeface="DengXian" panose="02010600030101010101" pitchFamily="2" charset="-122"/>
              <a:cs typeface="+mn-cs"/>
            </a:endParaRPr>
          </a:p>
        </p:txBody>
      </p:sp>
      <p:sp>
        <p:nvSpPr>
          <p:cNvPr id="65" name="文本框 64">
            <a:extLst>
              <a:ext uri="{FF2B5EF4-FFF2-40B4-BE49-F238E27FC236}">
                <a16:creationId xmlns:a16="http://schemas.microsoft.com/office/drawing/2014/main" id="{CDF17513-4136-6341-AB48-2D51219A3240}"/>
              </a:ext>
            </a:extLst>
          </p:cNvPr>
          <p:cNvSpPr txBox="1"/>
          <p:nvPr/>
        </p:nvSpPr>
        <p:spPr>
          <a:xfrm>
            <a:off x="1401127" y="2273670"/>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94%</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66" name="文本框 65">
            <a:extLst>
              <a:ext uri="{FF2B5EF4-FFF2-40B4-BE49-F238E27FC236}">
                <a16:creationId xmlns:a16="http://schemas.microsoft.com/office/drawing/2014/main" id="{65B4CC4F-812E-E04E-9275-668F242E3E45}"/>
              </a:ext>
            </a:extLst>
          </p:cNvPr>
          <p:cNvSpPr txBox="1"/>
          <p:nvPr/>
        </p:nvSpPr>
        <p:spPr>
          <a:xfrm>
            <a:off x="2840132" y="2318634"/>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93%</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68" name="文本框 67">
            <a:extLst>
              <a:ext uri="{FF2B5EF4-FFF2-40B4-BE49-F238E27FC236}">
                <a16:creationId xmlns:a16="http://schemas.microsoft.com/office/drawing/2014/main" id="{49AB8637-CF67-6145-A47B-07FE70B9883B}"/>
              </a:ext>
            </a:extLst>
          </p:cNvPr>
          <p:cNvSpPr txBox="1"/>
          <p:nvPr/>
        </p:nvSpPr>
        <p:spPr>
          <a:xfrm>
            <a:off x="4257017" y="2362209"/>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91%</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69" name="文本框 68">
            <a:extLst>
              <a:ext uri="{FF2B5EF4-FFF2-40B4-BE49-F238E27FC236}">
                <a16:creationId xmlns:a16="http://schemas.microsoft.com/office/drawing/2014/main" id="{36F2FF66-281C-ED4B-A082-D59F5A7F27FB}"/>
              </a:ext>
            </a:extLst>
          </p:cNvPr>
          <p:cNvSpPr txBox="1"/>
          <p:nvPr/>
        </p:nvSpPr>
        <p:spPr>
          <a:xfrm>
            <a:off x="5685351" y="2535771"/>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85%</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0" name="文本框 69">
            <a:extLst>
              <a:ext uri="{FF2B5EF4-FFF2-40B4-BE49-F238E27FC236}">
                <a16:creationId xmlns:a16="http://schemas.microsoft.com/office/drawing/2014/main" id="{F00A31D7-85D5-DA4B-804E-B72349717A59}"/>
              </a:ext>
            </a:extLst>
          </p:cNvPr>
          <p:cNvSpPr txBox="1"/>
          <p:nvPr/>
        </p:nvSpPr>
        <p:spPr>
          <a:xfrm>
            <a:off x="1407968" y="2804130"/>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88%</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1" name="文本框 70">
            <a:extLst>
              <a:ext uri="{FF2B5EF4-FFF2-40B4-BE49-F238E27FC236}">
                <a16:creationId xmlns:a16="http://schemas.microsoft.com/office/drawing/2014/main" id="{C4B03FCA-1F87-1F49-BB24-EBE37B19D7C4}"/>
              </a:ext>
            </a:extLst>
          </p:cNvPr>
          <p:cNvSpPr txBox="1"/>
          <p:nvPr/>
        </p:nvSpPr>
        <p:spPr>
          <a:xfrm>
            <a:off x="2835997" y="2814909"/>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87%</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2" name="文本框 71">
            <a:extLst>
              <a:ext uri="{FF2B5EF4-FFF2-40B4-BE49-F238E27FC236}">
                <a16:creationId xmlns:a16="http://schemas.microsoft.com/office/drawing/2014/main" id="{D260F051-1FD6-1542-8D7B-AFBEA0391D30}"/>
              </a:ext>
            </a:extLst>
          </p:cNvPr>
          <p:cNvSpPr txBox="1"/>
          <p:nvPr/>
        </p:nvSpPr>
        <p:spPr>
          <a:xfrm>
            <a:off x="4259437" y="2839880"/>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87%</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3" name="文本框 72">
            <a:extLst>
              <a:ext uri="{FF2B5EF4-FFF2-40B4-BE49-F238E27FC236}">
                <a16:creationId xmlns:a16="http://schemas.microsoft.com/office/drawing/2014/main" id="{C5143AC8-111B-3348-A92B-209212681F5B}"/>
              </a:ext>
            </a:extLst>
          </p:cNvPr>
          <p:cNvSpPr txBox="1"/>
          <p:nvPr/>
        </p:nvSpPr>
        <p:spPr>
          <a:xfrm>
            <a:off x="5689442" y="3072930"/>
            <a:ext cx="351378"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77%</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4" name="文本框 73">
            <a:extLst>
              <a:ext uri="{FF2B5EF4-FFF2-40B4-BE49-F238E27FC236}">
                <a16:creationId xmlns:a16="http://schemas.microsoft.com/office/drawing/2014/main" id="{3543CA59-128C-D449-97D9-DE6E95DD480F}"/>
              </a:ext>
            </a:extLst>
          </p:cNvPr>
          <p:cNvSpPr txBox="1"/>
          <p:nvPr/>
        </p:nvSpPr>
        <p:spPr>
          <a:xfrm>
            <a:off x="1170238" y="4679625"/>
            <a:ext cx="779381"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0.117</a:t>
            </a:r>
            <a:r>
              <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kcal/mol</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5" name="文本框 74">
            <a:extLst>
              <a:ext uri="{FF2B5EF4-FFF2-40B4-BE49-F238E27FC236}">
                <a16:creationId xmlns:a16="http://schemas.microsoft.com/office/drawing/2014/main" id="{61BE587A-91DA-204D-AFB5-C3D0B044793C}"/>
              </a:ext>
            </a:extLst>
          </p:cNvPr>
          <p:cNvSpPr txBox="1"/>
          <p:nvPr/>
        </p:nvSpPr>
        <p:spPr>
          <a:xfrm>
            <a:off x="2639208" y="4679625"/>
            <a:ext cx="779381"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0.129</a:t>
            </a:r>
            <a:r>
              <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kcal/mol</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6" name="文本框 75">
            <a:extLst>
              <a:ext uri="{FF2B5EF4-FFF2-40B4-BE49-F238E27FC236}">
                <a16:creationId xmlns:a16="http://schemas.microsoft.com/office/drawing/2014/main" id="{3579272F-E521-2342-A50C-FDD376C705CC}"/>
              </a:ext>
            </a:extLst>
          </p:cNvPr>
          <p:cNvSpPr txBox="1"/>
          <p:nvPr/>
        </p:nvSpPr>
        <p:spPr>
          <a:xfrm>
            <a:off x="4108177" y="4612790"/>
            <a:ext cx="779381"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0.159</a:t>
            </a:r>
            <a:r>
              <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kcal/mol</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7" name="文本框 76">
            <a:extLst>
              <a:ext uri="{FF2B5EF4-FFF2-40B4-BE49-F238E27FC236}">
                <a16:creationId xmlns:a16="http://schemas.microsoft.com/office/drawing/2014/main" id="{B08E655A-9560-C941-9D28-890E76162687}"/>
              </a:ext>
            </a:extLst>
          </p:cNvPr>
          <p:cNvSpPr txBox="1"/>
          <p:nvPr/>
        </p:nvSpPr>
        <p:spPr>
          <a:xfrm>
            <a:off x="5473789" y="4218469"/>
            <a:ext cx="779381"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0.236</a:t>
            </a:r>
            <a:r>
              <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rPr>
              <a:t> </a:t>
            </a:r>
            <a:r>
              <a:rPr kumimoji="1" lang="en-US" altLang="zh-CN" sz="750" b="1" i="0" u="none" strike="noStrike" kern="1200" cap="none" spc="0" normalizeH="0" baseline="0" noProof="0" dirty="0">
                <a:ln>
                  <a:noFill/>
                </a:ln>
                <a:solidFill>
                  <a:prstClr val="black"/>
                </a:solidFill>
                <a:effectLst/>
                <a:uLnTx/>
                <a:uFillTx/>
                <a:latin typeface="Calibri" panose="020F0502020204030204"/>
                <a:ea typeface="DengXian" charset="-122"/>
                <a:cs typeface=""/>
              </a:rPr>
              <a:t>kcal/mol</a:t>
            </a:r>
            <a:endParaRPr kumimoji="1" lang="zh-CN" altLang="en-US" sz="750" b="1" i="0" u="none" strike="noStrike" kern="1200" cap="none" spc="0" normalizeH="0" baseline="0" noProof="0" dirty="0">
              <a:ln>
                <a:noFill/>
              </a:ln>
              <a:solidFill>
                <a:prstClr val="black"/>
              </a:solidFill>
              <a:effectLst/>
              <a:uLnTx/>
              <a:uFillTx/>
              <a:latin typeface="Calibri" panose="020F0502020204030204"/>
              <a:ea typeface="DengXian" charset="-122"/>
              <a:cs typeface=""/>
            </a:endParaRPr>
          </a:p>
        </p:txBody>
      </p:sp>
      <p:sp>
        <p:nvSpPr>
          <p:cNvPr id="78"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906982" y="6384387"/>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Tree>
    <p:extLst>
      <p:ext uri="{BB962C8B-B14F-4D97-AF65-F5344CB8AC3E}">
        <p14:creationId xmlns:p14="http://schemas.microsoft.com/office/powerpoint/2010/main" val="35040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21AE6315-3D44-014D-B6B7-7CBD107EAF24}"/>
              </a:ext>
            </a:extLst>
          </p:cNvPr>
          <p:cNvPicPr>
            <a:picLocks noChangeAspect="1"/>
          </p:cNvPicPr>
          <p:nvPr/>
        </p:nvPicPr>
        <p:blipFill>
          <a:blip r:embed="rId3"/>
          <a:stretch>
            <a:fillRect/>
          </a:stretch>
        </p:blipFill>
        <p:spPr>
          <a:xfrm>
            <a:off x="979908" y="1958811"/>
            <a:ext cx="5715495" cy="3523090"/>
          </a:xfrm>
          <a:prstGeom prst="rect">
            <a:avLst/>
          </a:prstGeom>
        </p:spPr>
      </p:pic>
      <p:pic>
        <p:nvPicPr>
          <p:cNvPr id="22" name="图片 21" descr="图片包含 文字, 地图&#10;&#10;描述已自动生成">
            <a:extLst>
              <a:ext uri="{FF2B5EF4-FFF2-40B4-BE49-F238E27FC236}">
                <a16:creationId xmlns:a16="http://schemas.microsoft.com/office/drawing/2014/main" id="{668FBF57-86F9-DD47-932A-7C164FEFA2DD}"/>
              </a:ext>
            </a:extLst>
          </p:cNvPr>
          <p:cNvPicPr>
            <a:picLocks noChangeAspect="1"/>
          </p:cNvPicPr>
          <p:nvPr/>
        </p:nvPicPr>
        <p:blipFill>
          <a:blip r:embed="rId4"/>
          <a:stretch>
            <a:fillRect/>
          </a:stretch>
        </p:blipFill>
        <p:spPr>
          <a:xfrm>
            <a:off x="6115355" y="1081598"/>
            <a:ext cx="2605063" cy="4522719"/>
          </a:xfrm>
          <a:prstGeom prst="rect">
            <a:avLst/>
          </a:prstGeom>
        </p:spPr>
      </p:pic>
      <p:sp>
        <p:nvSpPr>
          <p:cNvPr id="2" name="文本框 1">
            <a:extLst>
              <a:ext uri="{FF2B5EF4-FFF2-40B4-BE49-F238E27FC236}">
                <a16:creationId xmlns:a16="http://schemas.microsoft.com/office/drawing/2014/main" id="{04979675-447E-F949-9BDF-14579A36D92C}"/>
              </a:ext>
            </a:extLst>
          </p:cNvPr>
          <p:cNvSpPr txBox="1"/>
          <p:nvPr/>
        </p:nvSpPr>
        <p:spPr>
          <a:xfrm>
            <a:off x="133584" y="573131"/>
            <a:ext cx="59099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Application of </a:t>
            </a:r>
            <a:r>
              <a:rPr kumimoji="1" lang="en-US" altLang="zh-CN" sz="1800" b="1" i="0" u="none" strike="noStrike" kern="1200" cap="none" spc="0" normalizeH="0" baseline="0" noProof="0" dirty="0" err="1">
                <a:ln>
                  <a:noFill/>
                </a:ln>
                <a:solidFill>
                  <a:prstClr val="black"/>
                </a:solidFill>
                <a:effectLst/>
                <a:uLnTx/>
                <a:uFillTx/>
                <a:latin typeface="Helvetica" pitchFamily="2" charset="0"/>
                <a:ea typeface="DengXian" charset="-122"/>
                <a:cs typeface=""/>
              </a:rPr>
              <a:t>GenoDock</a:t>
            </a:r>
            <a:r>
              <a:rPr kumimoji="1" lang="en-US" altLang="zh-CN" sz="1800" b="1" i="0" u="none" strike="noStrike" kern="1200" cap="none" spc="0" normalizeH="0" baseline="0" noProof="0" dirty="0">
                <a:ln>
                  <a:noFill/>
                </a:ln>
                <a:solidFill>
                  <a:prstClr val="black"/>
                </a:solidFill>
                <a:effectLst/>
                <a:uLnTx/>
                <a:uFillTx/>
                <a:latin typeface="Helvetica" pitchFamily="2" charset="0"/>
                <a:ea typeface="DengXian" charset="-122"/>
                <a:cs typeface=""/>
              </a:rPr>
              <a:t> to large-scale screening of disruptive SNVs for Drug Ligand interactions</a:t>
            </a:r>
            <a:endParaRPr kumimoji="1" lang="zh-CN" altLang="en-US" sz="18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 name="矩形 2">
            <a:extLst>
              <a:ext uri="{FF2B5EF4-FFF2-40B4-BE49-F238E27FC236}">
                <a16:creationId xmlns:a16="http://schemas.microsoft.com/office/drawing/2014/main" id="{CC360073-1465-1C41-ABBD-B8001059E9FC}"/>
              </a:ext>
            </a:extLst>
          </p:cNvPr>
          <p:cNvSpPr/>
          <p:nvPr/>
        </p:nvSpPr>
        <p:spPr>
          <a:xfrm>
            <a:off x="356680" y="5399198"/>
            <a:ext cx="7369703" cy="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6" name="文本框 5">
            <a:extLst>
              <a:ext uri="{FF2B5EF4-FFF2-40B4-BE49-F238E27FC236}">
                <a16:creationId xmlns:a16="http://schemas.microsoft.com/office/drawing/2014/main" id="{5F823C52-3731-0C43-9892-9644F5AA3DC3}"/>
              </a:ext>
            </a:extLst>
          </p:cNvPr>
          <p:cNvSpPr txBox="1"/>
          <p:nvPr/>
        </p:nvSpPr>
        <p:spPr>
          <a:xfrm>
            <a:off x="1147414" y="5418726"/>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0.00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7" name="文本框 6">
            <a:extLst>
              <a:ext uri="{FF2B5EF4-FFF2-40B4-BE49-F238E27FC236}">
                <a16:creationId xmlns:a16="http://schemas.microsoft.com/office/drawing/2014/main" id="{AFF4B4CA-B52C-2E4F-A417-F30C27B851EA}"/>
              </a:ext>
            </a:extLst>
          </p:cNvPr>
          <p:cNvSpPr txBox="1"/>
          <p:nvPr/>
        </p:nvSpPr>
        <p:spPr>
          <a:xfrm>
            <a:off x="2209193" y="5415116"/>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0.25</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8" name="文本框 7">
            <a:extLst>
              <a:ext uri="{FF2B5EF4-FFF2-40B4-BE49-F238E27FC236}">
                <a16:creationId xmlns:a16="http://schemas.microsoft.com/office/drawing/2014/main" id="{9D7D647B-7962-7D4F-8DE7-93AE722057B1}"/>
              </a:ext>
            </a:extLst>
          </p:cNvPr>
          <p:cNvSpPr txBox="1"/>
          <p:nvPr/>
        </p:nvSpPr>
        <p:spPr>
          <a:xfrm>
            <a:off x="3279863" y="5423380"/>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0.50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9" name="文本框 8">
            <a:extLst>
              <a:ext uri="{FF2B5EF4-FFF2-40B4-BE49-F238E27FC236}">
                <a16:creationId xmlns:a16="http://schemas.microsoft.com/office/drawing/2014/main" id="{09A90B8C-2884-EC43-B152-D0575EA3D655}"/>
              </a:ext>
            </a:extLst>
          </p:cNvPr>
          <p:cNvSpPr txBox="1"/>
          <p:nvPr/>
        </p:nvSpPr>
        <p:spPr>
          <a:xfrm>
            <a:off x="4390941" y="5415116"/>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0.75</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0" name="文本框 9">
            <a:extLst>
              <a:ext uri="{FF2B5EF4-FFF2-40B4-BE49-F238E27FC236}">
                <a16:creationId xmlns:a16="http://schemas.microsoft.com/office/drawing/2014/main" id="{64FDED03-F606-C64F-B78C-7E559E4A4DE3}"/>
              </a:ext>
            </a:extLst>
          </p:cNvPr>
          <p:cNvSpPr txBox="1"/>
          <p:nvPr/>
        </p:nvSpPr>
        <p:spPr>
          <a:xfrm>
            <a:off x="5473386" y="5415116"/>
            <a:ext cx="40908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1.00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1" name="文本框 10">
            <a:extLst>
              <a:ext uri="{FF2B5EF4-FFF2-40B4-BE49-F238E27FC236}">
                <a16:creationId xmlns:a16="http://schemas.microsoft.com/office/drawing/2014/main" id="{F3CAA86A-0E32-BC41-8C33-65A472832618}"/>
              </a:ext>
            </a:extLst>
          </p:cNvPr>
          <p:cNvSpPr txBox="1"/>
          <p:nvPr/>
        </p:nvSpPr>
        <p:spPr>
          <a:xfrm>
            <a:off x="2945118" y="5644136"/>
            <a:ext cx="199926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probability</a:t>
            </a:r>
            <a:r>
              <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of</a:t>
            </a:r>
            <a:r>
              <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a</a:t>
            </a:r>
            <a:r>
              <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disruptive</a:t>
            </a:r>
            <a:r>
              <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rPr>
              <a:t> </a:t>
            </a: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nsSNV</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2" name="矩形 11">
            <a:extLst>
              <a:ext uri="{FF2B5EF4-FFF2-40B4-BE49-F238E27FC236}">
                <a16:creationId xmlns:a16="http://schemas.microsoft.com/office/drawing/2014/main" id="{889E7388-C186-2E4C-81BF-D1CE2469E42E}"/>
              </a:ext>
            </a:extLst>
          </p:cNvPr>
          <p:cNvSpPr/>
          <p:nvPr/>
        </p:nvSpPr>
        <p:spPr>
          <a:xfrm rot="5400000">
            <a:off x="-1088726" y="3252588"/>
            <a:ext cx="3978410" cy="39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14" name="文本框 13">
            <a:extLst>
              <a:ext uri="{FF2B5EF4-FFF2-40B4-BE49-F238E27FC236}">
                <a16:creationId xmlns:a16="http://schemas.microsoft.com/office/drawing/2014/main" id="{A09F9D14-77D7-E94E-8DA9-AC40E15F07AE}"/>
              </a:ext>
            </a:extLst>
          </p:cNvPr>
          <p:cNvSpPr txBox="1"/>
          <p:nvPr/>
        </p:nvSpPr>
        <p:spPr>
          <a:xfrm rot="16200000">
            <a:off x="184070" y="3164443"/>
            <a:ext cx="58862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density</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5" name="文本框 14">
            <a:extLst>
              <a:ext uri="{FF2B5EF4-FFF2-40B4-BE49-F238E27FC236}">
                <a16:creationId xmlns:a16="http://schemas.microsoft.com/office/drawing/2014/main" id="{2D41F025-5CF3-BE47-A21E-BAB9C3C08DC7}"/>
              </a:ext>
            </a:extLst>
          </p:cNvPr>
          <p:cNvSpPr txBox="1"/>
          <p:nvPr/>
        </p:nvSpPr>
        <p:spPr>
          <a:xfrm>
            <a:off x="801668" y="5152458"/>
            <a:ext cx="34496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0.0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6" name="文本框 15">
            <a:extLst>
              <a:ext uri="{FF2B5EF4-FFF2-40B4-BE49-F238E27FC236}">
                <a16:creationId xmlns:a16="http://schemas.microsoft.com/office/drawing/2014/main" id="{96299539-0A66-B745-B06F-C64F9F80B22D}"/>
              </a:ext>
            </a:extLst>
          </p:cNvPr>
          <p:cNvSpPr txBox="1"/>
          <p:nvPr/>
        </p:nvSpPr>
        <p:spPr>
          <a:xfrm>
            <a:off x="785516" y="4562831"/>
            <a:ext cx="34496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1.0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7" name="文本框 16">
            <a:extLst>
              <a:ext uri="{FF2B5EF4-FFF2-40B4-BE49-F238E27FC236}">
                <a16:creationId xmlns:a16="http://schemas.microsoft.com/office/drawing/2014/main" id="{C6464126-2E4C-C947-A554-ABA4F2ECD586}"/>
              </a:ext>
            </a:extLst>
          </p:cNvPr>
          <p:cNvSpPr txBox="1"/>
          <p:nvPr/>
        </p:nvSpPr>
        <p:spPr>
          <a:xfrm>
            <a:off x="785516" y="3976957"/>
            <a:ext cx="34496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2.0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8" name="文本框 17">
            <a:extLst>
              <a:ext uri="{FF2B5EF4-FFF2-40B4-BE49-F238E27FC236}">
                <a16:creationId xmlns:a16="http://schemas.microsoft.com/office/drawing/2014/main" id="{024DEA80-7395-CC4E-8397-0F16134BDD89}"/>
              </a:ext>
            </a:extLst>
          </p:cNvPr>
          <p:cNvSpPr txBox="1"/>
          <p:nvPr/>
        </p:nvSpPr>
        <p:spPr>
          <a:xfrm>
            <a:off x="792634" y="3391082"/>
            <a:ext cx="34496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3.0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19" name="文本框 18">
            <a:extLst>
              <a:ext uri="{FF2B5EF4-FFF2-40B4-BE49-F238E27FC236}">
                <a16:creationId xmlns:a16="http://schemas.microsoft.com/office/drawing/2014/main" id="{3CF45464-6616-894F-92B0-2D78E2791BFA}"/>
              </a:ext>
            </a:extLst>
          </p:cNvPr>
          <p:cNvSpPr txBox="1"/>
          <p:nvPr/>
        </p:nvSpPr>
        <p:spPr>
          <a:xfrm>
            <a:off x="778536" y="2824125"/>
            <a:ext cx="34496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4.0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20" name="文本框 19">
            <a:extLst>
              <a:ext uri="{FF2B5EF4-FFF2-40B4-BE49-F238E27FC236}">
                <a16:creationId xmlns:a16="http://schemas.microsoft.com/office/drawing/2014/main" id="{00680DBB-BFCC-1C4F-B3CA-7225D9EC7C14}"/>
              </a:ext>
            </a:extLst>
          </p:cNvPr>
          <p:cNvSpPr txBox="1"/>
          <p:nvPr/>
        </p:nvSpPr>
        <p:spPr>
          <a:xfrm>
            <a:off x="786386" y="2234491"/>
            <a:ext cx="34496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5.0</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cxnSp>
        <p:nvCxnSpPr>
          <p:cNvPr id="55" name="直线连接符 54">
            <a:extLst>
              <a:ext uri="{FF2B5EF4-FFF2-40B4-BE49-F238E27FC236}">
                <a16:creationId xmlns:a16="http://schemas.microsoft.com/office/drawing/2014/main" id="{B7D2EC58-13F0-8C49-8E69-260C1E082132}"/>
              </a:ext>
            </a:extLst>
          </p:cNvPr>
          <p:cNvCxnSpPr>
            <a:cxnSpLocks/>
          </p:cNvCxnSpPr>
          <p:nvPr/>
        </p:nvCxnSpPr>
        <p:spPr>
          <a:xfrm>
            <a:off x="168578" y="1383935"/>
            <a:ext cx="5786854" cy="0"/>
          </a:xfrm>
          <a:prstGeom prst="line">
            <a:avLst/>
          </a:prstGeom>
          <a:ln/>
        </p:spPr>
        <p:style>
          <a:lnRef idx="3">
            <a:schemeClr val="accent3"/>
          </a:lnRef>
          <a:fillRef idx="0">
            <a:schemeClr val="accent3"/>
          </a:fillRef>
          <a:effectRef idx="2">
            <a:schemeClr val="accent3"/>
          </a:effectRef>
          <a:fontRef idx="minor">
            <a:schemeClr val="tx1"/>
          </a:fontRef>
        </p:style>
      </p:cxnSp>
      <p:sp>
        <p:nvSpPr>
          <p:cNvPr id="60" name="矩形 59">
            <a:extLst>
              <a:ext uri="{FF2B5EF4-FFF2-40B4-BE49-F238E27FC236}">
                <a16:creationId xmlns:a16="http://schemas.microsoft.com/office/drawing/2014/main" id="{AA0873F8-EA07-7146-A854-76F491FF8462}"/>
              </a:ext>
            </a:extLst>
          </p:cNvPr>
          <p:cNvSpPr/>
          <p:nvPr/>
        </p:nvSpPr>
        <p:spPr>
          <a:xfrm rot="5400000">
            <a:off x="7102670" y="5203109"/>
            <a:ext cx="276560" cy="865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350" b="0"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61" name="文本框 60">
            <a:extLst>
              <a:ext uri="{FF2B5EF4-FFF2-40B4-BE49-F238E27FC236}">
                <a16:creationId xmlns:a16="http://schemas.microsoft.com/office/drawing/2014/main" id="{4170DF04-5DEF-814F-8A71-0F509FD3D007}"/>
              </a:ext>
            </a:extLst>
          </p:cNvPr>
          <p:cNvSpPr txBox="1"/>
          <p:nvPr/>
        </p:nvSpPr>
        <p:spPr>
          <a:xfrm>
            <a:off x="6869440" y="5557902"/>
            <a:ext cx="77457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probability</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24" name="矩形 23">
            <a:extLst>
              <a:ext uri="{FF2B5EF4-FFF2-40B4-BE49-F238E27FC236}">
                <a16:creationId xmlns:a16="http://schemas.microsoft.com/office/drawing/2014/main" id="{47FA976D-A777-384B-A46F-3F8AAC7B8105}"/>
              </a:ext>
            </a:extLst>
          </p:cNvPr>
          <p:cNvSpPr/>
          <p:nvPr/>
        </p:nvSpPr>
        <p:spPr>
          <a:xfrm rot="5400000">
            <a:off x="813446" y="2484071"/>
            <a:ext cx="1562667" cy="29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900" b="0"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43" name="文本框 42">
            <a:extLst>
              <a:ext uri="{FF2B5EF4-FFF2-40B4-BE49-F238E27FC236}">
                <a16:creationId xmlns:a16="http://schemas.microsoft.com/office/drawing/2014/main" id="{8CA430F6-ADB3-A540-907D-E5EC186FD823}"/>
              </a:ext>
            </a:extLst>
          </p:cNvPr>
          <p:cNvSpPr txBox="1"/>
          <p:nvPr/>
        </p:nvSpPr>
        <p:spPr>
          <a:xfrm>
            <a:off x="7578282" y="2561253"/>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21%</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4" name="文本框 43">
            <a:extLst>
              <a:ext uri="{FF2B5EF4-FFF2-40B4-BE49-F238E27FC236}">
                <a16:creationId xmlns:a16="http://schemas.microsoft.com/office/drawing/2014/main" id="{665F947D-AD78-B540-8A4F-D24A93146B31}"/>
              </a:ext>
            </a:extLst>
          </p:cNvPr>
          <p:cNvSpPr txBox="1"/>
          <p:nvPr/>
        </p:nvSpPr>
        <p:spPr>
          <a:xfrm>
            <a:off x="7598498" y="4776563"/>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51%</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5" name="文本框 44">
            <a:extLst>
              <a:ext uri="{FF2B5EF4-FFF2-40B4-BE49-F238E27FC236}">
                <a16:creationId xmlns:a16="http://schemas.microsoft.com/office/drawing/2014/main" id="{F4C9C893-7030-7443-831A-26AC7CB82A66}"/>
              </a:ext>
            </a:extLst>
          </p:cNvPr>
          <p:cNvSpPr txBox="1"/>
          <p:nvPr/>
        </p:nvSpPr>
        <p:spPr>
          <a:xfrm>
            <a:off x="7577019" y="1280061"/>
            <a:ext cx="3225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7%</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6" name="文本框 45">
            <a:extLst>
              <a:ext uri="{FF2B5EF4-FFF2-40B4-BE49-F238E27FC236}">
                <a16:creationId xmlns:a16="http://schemas.microsoft.com/office/drawing/2014/main" id="{6684F3E9-AE38-5B46-A7C3-52C2D9C3E33E}"/>
              </a:ext>
            </a:extLst>
          </p:cNvPr>
          <p:cNvSpPr txBox="1"/>
          <p:nvPr/>
        </p:nvSpPr>
        <p:spPr>
          <a:xfrm>
            <a:off x="7598497" y="5201685"/>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65%</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7" name="文本框 46">
            <a:extLst>
              <a:ext uri="{FF2B5EF4-FFF2-40B4-BE49-F238E27FC236}">
                <a16:creationId xmlns:a16="http://schemas.microsoft.com/office/drawing/2014/main" id="{AD6B4252-8AD0-B844-AD3E-0038455EA3DD}"/>
              </a:ext>
            </a:extLst>
          </p:cNvPr>
          <p:cNvSpPr txBox="1"/>
          <p:nvPr/>
        </p:nvSpPr>
        <p:spPr>
          <a:xfrm>
            <a:off x="7578403" y="3436150"/>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33%</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8" name="文本框 47">
            <a:extLst>
              <a:ext uri="{FF2B5EF4-FFF2-40B4-BE49-F238E27FC236}">
                <a16:creationId xmlns:a16="http://schemas.microsoft.com/office/drawing/2014/main" id="{64C8E881-A37E-B441-80A0-1D1A6631730E}"/>
              </a:ext>
            </a:extLst>
          </p:cNvPr>
          <p:cNvSpPr txBox="1"/>
          <p:nvPr/>
        </p:nvSpPr>
        <p:spPr>
          <a:xfrm>
            <a:off x="7577018" y="3881402"/>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35%</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49" name="文本框 48">
            <a:extLst>
              <a:ext uri="{FF2B5EF4-FFF2-40B4-BE49-F238E27FC236}">
                <a16:creationId xmlns:a16="http://schemas.microsoft.com/office/drawing/2014/main" id="{820748C9-1B83-6749-BF14-6C3E64CE47D1}"/>
              </a:ext>
            </a:extLst>
          </p:cNvPr>
          <p:cNvSpPr txBox="1"/>
          <p:nvPr/>
        </p:nvSpPr>
        <p:spPr>
          <a:xfrm>
            <a:off x="7577018" y="3009937"/>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32%</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50" name="文本框 49">
            <a:extLst>
              <a:ext uri="{FF2B5EF4-FFF2-40B4-BE49-F238E27FC236}">
                <a16:creationId xmlns:a16="http://schemas.microsoft.com/office/drawing/2014/main" id="{99FAD81C-5092-CE44-B65A-695ABD9680EB}"/>
              </a:ext>
            </a:extLst>
          </p:cNvPr>
          <p:cNvSpPr txBox="1"/>
          <p:nvPr/>
        </p:nvSpPr>
        <p:spPr>
          <a:xfrm>
            <a:off x="7570865" y="1710915"/>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11%</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51" name="文本框 50">
            <a:extLst>
              <a:ext uri="{FF2B5EF4-FFF2-40B4-BE49-F238E27FC236}">
                <a16:creationId xmlns:a16="http://schemas.microsoft.com/office/drawing/2014/main" id="{BABF02E6-EFB9-E449-810B-15AE0FDC032D}"/>
              </a:ext>
            </a:extLst>
          </p:cNvPr>
          <p:cNvSpPr txBox="1"/>
          <p:nvPr/>
        </p:nvSpPr>
        <p:spPr>
          <a:xfrm>
            <a:off x="7559656" y="2121396"/>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18%</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6" name="文本框 35">
            <a:extLst>
              <a:ext uri="{FF2B5EF4-FFF2-40B4-BE49-F238E27FC236}">
                <a16:creationId xmlns:a16="http://schemas.microsoft.com/office/drawing/2014/main" id="{12D0A64C-E4F8-DF43-96DF-9FE44EFB730C}"/>
              </a:ext>
            </a:extLst>
          </p:cNvPr>
          <p:cNvSpPr txBox="1"/>
          <p:nvPr/>
        </p:nvSpPr>
        <p:spPr>
          <a:xfrm>
            <a:off x="7566464" y="4306557"/>
            <a:ext cx="375424" cy="20774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750" b="1" i="0" u="none" strike="noStrike" kern="1200" cap="none" spc="0" normalizeH="0" baseline="0" noProof="0" dirty="0">
                <a:ln>
                  <a:noFill/>
                </a:ln>
                <a:solidFill>
                  <a:prstClr val="black"/>
                </a:solidFill>
                <a:effectLst/>
                <a:uLnTx/>
                <a:uFillTx/>
                <a:latin typeface="Helvetica" pitchFamily="2" charset="0"/>
                <a:ea typeface="DengXian" charset="-122"/>
                <a:cs typeface=""/>
              </a:rPr>
              <a:t>36%</a:t>
            </a:r>
            <a:endParaRPr kumimoji="1" lang="zh-CN" altLang="en-US" sz="75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39" name="矩形 38">
            <a:extLst>
              <a:ext uri="{FF2B5EF4-FFF2-40B4-BE49-F238E27FC236}">
                <a16:creationId xmlns:a16="http://schemas.microsoft.com/office/drawing/2014/main" id="{83A0121D-218F-CC49-B8FA-3FDD2F97B20B}"/>
              </a:ext>
            </a:extLst>
          </p:cNvPr>
          <p:cNvSpPr/>
          <p:nvPr/>
        </p:nvSpPr>
        <p:spPr>
          <a:xfrm>
            <a:off x="6038207" y="3049516"/>
            <a:ext cx="177375" cy="602736"/>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7" name="文本框 56">
            <a:extLst>
              <a:ext uri="{FF2B5EF4-FFF2-40B4-BE49-F238E27FC236}">
                <a16:creationId xmlns:a16="http://schemas.microsoft.com/office/drawing/2014/main" id="{12EDD0E8-F89B-CF4D-A503-9BA7138EFE6E}"/>
              </a:ext>
            </a:extLst>
          </p:cNvPr>
          <p:cNvSpPr txBox="1"/>
          <p:nvPr/>
        </p:nvSpPr>
        <p:spPr>
          <a:xfrm rot="16200000">
            <a:off x="5730714" y="2994024"/>
            <a:ext cx="68026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CN" sz="900" b="1" i="0" u="none" strike="noStrike" kern="1200" cap="none" spc="0" normalizeH="0" baseline="0" noProof="0" dirty="0">
                <a:ln>
                  <a:noFill/>
                </a:ln>
                <a:solidFill>
                  <a:prstClr val="black"/>
                </a:solidFill>
                <a:effectLst/>
                <a:uLnTx/>
                <a:uFillTx/>
                <a:latin typeface="Helvetica" pitchFamily="2" charset="0"/>
                <a:ea typeface="DengXian" charset="-122"/>
                <a:cs typeface=""/>
              </a:rPr>
              <a:t>density</a:t>
            </a:r>
            <a:endParaRPr kumimoji="1" lang="zh-CN" altLang="en-US" sz="900" b="1" i="0" u="none" strike="noStrike" kern="1200" cap="none" spc="0" normalizeH="0" baseline="0" noProof="0" dirty="0">
              <a:ln>
                <a:noFill/>
              </a:ln>
              <a:solidFill>
                <a:prstClr val="black"/>
              </a:solidFill>
              <a:effectLst/>
              <a:uLnTx/>
              <a:uFillTx/>
              <a:latin typeface="Helvetica" pitchFamily="2" charset="0"/>
              <a:ea typeface="DengXian" charset="-122"/>
              <a:cs typeface=""/>
            </a:endParaRPr>
          </a:p>
        </p:txBody>
      </p:sp>
      <p:sp>
        <p:nvSpPr>
          <p:cNvPr id="23" name="矩形 22">
            <a:extLst>
              <a:ext uri="{FF2B5EF4-FFF2-40B4-BE49-F238E27FC236}">
                <a16:creationId xmlns:a16="http://schemas.microsoft.com/office/drawing/2014/main" id="{1CFDB09E-71FE-6945-8A0D-78AF7B912174}"/>
              </a:ext>
            </a:extLst>
          </p:cNvPr>
          <p:cNvSpPr/>
          <p:nvPr/>
        </p:nvSpPr>
        <p:spPr>
          <a:xfrm>
            <a:off x="8182999" y="2311096"/>
            <a:ext cx="537419" cy="1920101"/>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52" name="灯片编号占位符 4">
            <a:extLst>
              <a:ext uri="{FF2B5EF4-FFF2-40B4-BE49-F238E27FC236}">
                <a16:creationId xmlns:a16="http://schemas.microsoft.com/office/drawing/2014/main" id="{3C7AC3CD-A878-0048-AEDC-4A3956E81D5D}"/>
              </a:ext>
            </a:extLst>
          </p:cNvPr>
          <p:cNvSpPr>
            <a:spLocks noGrp="1"/>
          </p:cNvSpPr>
          <p:nvPr>
            <p:ph type="sldNum" sz="quarter" idx="12"/>
          </p:nvPr>
        </p:nvSpPr>
        <p:spPr>
          <a:xfrm>
            <a:off x="6757509" y="6420277"/>
            <a:ext cx="2057400" cy="273844"/>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B938F4-FFEC-BA46-B3EB-1F4154EFE73A}" type="slidenum">
              <a:rPr kumimoji="0" lang="en-US" sz="900" b="1" i="0" u="none" strike="noStrike" kern="1200" cap="none" spc="0" normalizeH="0" baseline="0" noProof="0" smtClean="0">
                <a:ln>
                  <a:noFill/>
                </a:ln>
                <a:solidFill>
                  <a:prstClr val="black">
                    <a:tint val="75000"/>
                  </a:prstClr>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endParaRPr>
          </a:p>
        </p:txBody>
      </p:sp>
      <p:sp>
        <p:nvSpPr>
          <p:cNvPr id="41" name="矩形 40">
            <a:extLst>
              <a:ext uri="{FF2B5EF4-FFF2-40B4-BE49-F238E27FC236}">
                <a16:creationId xmlns:a16="http://schemas.microsoft.com/office/drawing/2014/main" id="{639C73CD-897B-6343-9611-36A467ED5E9C}"/>
              </a:ext>
            </a:extLst>
          </p:cNvPr>
          <p:cNvSpPr/>
          <p:nvPr/>
        </p:nvSpPr>
        <p:spPr>
          <a:xfrm>
            <a:off x="6173835" y="3109428"/>
            <a:ext cx="72554" cy="63180"/>
          </a:xfrm>
          <a:prstGeom prst="rect">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zh-CN" altLang="en-US" sz="1350" b="1" i="0" u="none" strike="noStrike" kern="1200" cap="none" spc="0" normalizeH="0" baseline="0" noProof="0" dirty="0">
              <a:ln>
                <a:noFill/>
              </a:ln>
              <a:solidFill>
                <a:prstClr val="white"/>
              </a:solidFill>
              <a:effectLst/>
              <a:uLnTx/>
              <a:uFillTx/>
              <a:latin typeface="Calibri" panose="020F0502020204030204"/>
              <a:ea typeface="DengXian" panose="02010600030101010101" pitchFamily="2" charset="-122"/>
              <a:cs typeface="+mn-cs"/>
            </a:endParaRPr>
          </a:p>
        </p:txBody>
      </p:sp>
      <p:sp>
        <p:nvSpPr>
          <p:cNvPr id="40" name="页脚占位符 3">
            <a:extLst>
              <a:ext uri="{FF2B5EF4-FFF2-40B4-BE49-F238E27FC236}">
                <a16:creationId xmlns:a16="http://schemas.microsoft.com/office/drawing/2014/main" id="{6757E5B7-4B2E-CB49-A971-081A7338C36D}"/>
              </a:ext>
            </a:extLst>
          </p:cNvPr>
          <p:cNvSpPr>
            <a:spLocks noGrp="1"/>
          </p:cNvSpPr>
          <p:nvPr>
            <p:ph type="ftr" sz="quarter" idx="11"/>
          </p:nvPr>
        </p:nvSpPr>
        <p:spPr>
          <a:xfrm>
            <a:off x="-1026251" y="6347646"/>
            <a:ext cx="4114800" cy="337089"/>
          </a:xfr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tint val="75000"/>
                  </a:prstClr>
                </a:solidFill>
                <a:effectLst/>
                <a:uLnTx/>
                <a:uFillTx/>
                <a:latin typeface="Arial" charset="0"/>
                <a:ea typeface="ＭＳ Ｐゴシック" charset="0"/>
              </a:rPr>
              <a:t>Wang et al. Structure, 2019</a:t>
            </a:r>
          </a:p>
        </p:txBody>
      </p:sp>
      <p:sp>
        <p:nvSpPr>
          <p:cNvPr id="4" name="TextBox 3"/>
          <p:cNvSpPr txBox="1"/>
          <p:nvPr/>
        </p:nvSpPr>
        <p:spPr>
          <a:xfrm>
            <a:off x="8169331" y="952171"/>
            <a:ext cx="1048685"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charset="0"/>
                <a:ea typeface="ＭＳ Ｐゴシック" charset="0"/>
              </a:rPr>
              <a:t>Aceta</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t>
            </a:r>
            <a:b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200" b="1" i="0" u="none" strike="noStrike" kern="1200" cap="none" spc="0" normalizeH="0" baseline="0" noProof="0" dirty="0" err="1">
                <a:ln>
                  <a:noFill/>
                </a:ln>
                <a:solidFill>
                  <a:prstClr val="black"/>
                </a:solidFill>
                <a:effectLst/>
                <a:uLnTx/>
                <a:uFillTx/>
                <a:latin typeface="Arial" charset="0"/>
                <a:ea typeface="ＭＳ Ｐゴシック" charset="0"/>
              </a:rPr>
              <a:t>zolamide</a:t>
            </a:r>
            <a:endParaRPr kumimoji="0" lang="en-US" sz="12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(glaucoma) </a:t>
            </a:r>
          </a:p>
        </p:txBody>
      </p:sp>
      <p:sp>
        <p:nvSpPr>
          <p:cNvPr id="42" name="TextBox 41"/>
          <p:cNvSpPr txBox="1"/>
          <p:nvPr/>
        </p:nvSpPr>
        <p:spPr>
          <a:xfrm>
            <a:off x="8188659" y="5096237"/>
            <a:ext cx="776175"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Arial" charset="0"/>
                <a:ea typeface="ＭＳ Ｐゴシック" charset="0"/>
              </a:rPr>
              <a:t>Imatinib</a:t>
            </a:r>
            <a:endParaRPr kumimoji="0" lang="en-US" sz="12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(cancer)</a:t>
            </a:r>
          </a:p>
        </p:txBody>
      </p:sp>
    </p:spTree>
    <p:extLst>
      <p:ext uri="{BB962C8B-B14F-4D97-AF65-F5344CB8AC3E}">
        <p14:creationId xmlns:p14="http://schemas.microsoft.com/office/powerpoint/2010/main" val="351073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Finding drug targets for neuropsychiatric disorders via deep-learning &amp; </a:t>
            </a:r>
            <a:br>
              <a:rPr lang="en-US" sz="14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Designing a predictor for the sensitivity of drugs to human population variation</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98549" y="877451"/>
            <a:ext cx="4283445" cy="6116638"/>
          </a:xfrm>
        </p:spPr>
        <p:txBody>
          <a:bodyPr/>
          <a:lstStyle/>
          <a:p>
            <a:r>
              <a:rPr lang="en-US" altLang="en-US" sz="1700" b="1" u="sng" dirty="0" err="1">
                <a:solidFill>
                  <a:srgbClr val="FFC000"/>
                </a:solidFill>
                <a:ea typeface="ＭＳ Ｐゴシック" charset="-128"/>
                <a:cs typeface="ＭＳ Ｐゴシック" charset="-128"/>
              </a:rPr>
              <a:t>PsychENCODE</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Population-level analysis of functional genomics data related to neuropsychiatric disease</a:t>
            </a:r>
          </a:p>
          <a:p>
            <a:pPr lvl="1"/>
            <a:r>
              <a:rPr lang="en-US" altLang="en-US" sz="1700" dirty="0">
                <a:solidFill>
                  <a:schemeClr val="tx1">
                    <a:lumMod val="50000"/>
                    <a:lumOff val="50000"/>
                  </a:schemeClr>
                </a:solidFill>
                <a:ea typeface="ＭＳ Ｐゴシック" charset="-128"/>
              </a:rPr>
              <a:t>Construction of an adult brain resource with 1866 individuals</a:t>
            </a:r>
          </a:p>
          <a:p>
            <a:pPr lvl="1"/>
            <a:r>
              <a:rPr lang="en-US" altLang="en-US" sz="1700" dirty="0">
                <a:solidFill>
                  <a:schemeClr val="tx1">
                    <a:lumMod val="50000"/>
                    <a:lumOff val="50000"/>
                  </a:schemeClr>
                </a:solidFill>
                <a:ea typeface="ＭＳ Ｐゴシック" charset="-128"/>
              </a:rPr>
              <a:t>Large-scale processing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creates a comprehensive QTL</a:t>
            </a:r>
            <a:r>
              <a:rPr lang="en-US" altLang="en-US" sz="1700" b="1" dirty="0">
                <a:solidFill>
                  <a:schemeClr val="tx1">
                    <a:lumMod val="50000"/>
                    <a:lumOff val="50000"/>
                  </a:schemeClr>
                </a:solidFill>
                <a:ea typeface="ＭＳ Ｐゴシック" charset="-128"/>
              </a:rPr>
              <a:t> </a:t>
            </a:r>
            <a:r>
              <a:rPr lang="en-US" altLang="en-US" sz="1700" dirty="0">
                <a:solidFill>
                  <a:schemeClr val="tx1">
                    <a:lumMod val="50000"/>
                    <a:lumOff val="50000"/>
                  </a:schemeClr>
                </a:solidFill>
                <a:ea typeface="ＭＳ Ｐゴシック" charset="-128"/>
              </a:rPr>
              <a:t>resource (~2.5M </a:t>
            </a:r>
            <a:r>
              <a:rPr lang="en-US" altLang="en-US" sz="1700" dirty="0" err="1">
                <a:solidFill>
                  <a:schemeClr val="tx1">
                    <a:lumMod val="50000"/>
                    <a:lumOff val="50000"/>
                  </a:schemeClr>
                </a:solidFill>
                <a:ea typeface="ＭＳ Ｐゴシック" charset="-128"/>
              </a:rPr>
              <a:t>eQTLs</a:t>
            </a:r>
            <a:r>
              <a:rPr lang="en-US" altLang="en-US" sz="1700" dirty="0">
                <a:solidFill>
                  <a:schemeClr val="tx1">
                    <a:lumMod val="50000"/>
                    <a:lumOff val="50000"/>
                  </a:schemeClr>
                </a:solidFill>
                <a:ea typeface="ＭＳ Ｐゴシック" charset="-128"/>
              </a:rPr>
              <a:t>). </a:t>
            </a:r>
          </a:p>
          <a:p>
            <a:pPr lvl="1"/>
            <a:r>
              <a:rPr lang="en-US" altLang="en-US" sz="1700" dirty="0">
                <a:solidFill>
                  <a:schemeClr val="tx1">
                    <a:lumMod val="50000"/>
                    <a:lumOff val="50000"/>
                  </a:schemeClr>
                </a:solidFill>
                <a:ea typeface="ＭＳ Ｐゴシック" charset="-128"/>
              </a:rPr>
              <a:t>Connecting QTLs, enhancer activity relationships &amp; Hi-C contacts into a</a:t>
            </a:r>
            <a:r>
              <a:rPr lang="en-US" altLang="en-US" sz="1700" b="1" dirty="0">
                <a:solidFill>
                  <a:schemeClr val="tx1">
                    <a:lumMod val="50000"/>
                    <a:lumOff val="50000"/>
                  </a:schemeClr>
                </a:solidFill>
                <a:ea typeface="ＭＳ Ｐゴシック" charset="-128"/>
              </a:rPr>
              <a:t> </a:t>
            </a:r>
            <a:r>
              <a:rPr lang="en-US" altLang="en-US" sz="1700" b="1" dirty="0">
                <a:solidFill>
                  <a:srgbClr val="FFC000"/>
                </a:solidFill>
                <a:ea typeface="ＭＳ Ｐゴシック" charset="-128"/>
              </a:rPr>
              <a:t>brain regulatory network</a:t>
            </a:r>
            <a:endParaRPr lang="en-US" altLang="en-US" sz="1700" dirty="0">
              <a:solidFill>
                <a:srgbClr val="FFC000"/>
              </a:solidFill>
              <a:ea typeface="ＭＳ Ｐゴシック" charset="-128"/>
            </a:endParaRPr>
          </a:p>
          <a:p>
            <a:pPr lvl="1"/>
            <a:r>
              <a:rPr lang="en-US" altLang="en-US" sz="1700" dirty="0">
                <a:solidFill>
                  <a:schemeClr val="tx1">
                    <a:lumMod val="50000"/>
                    <a:lumOff val="50000"/>
                  </a:schemeClr>
                </a:solidFill>
                <a:ea typeface="ＭＳ Ｐゴシック" charset="-128"/>
              </a:rPr>
              <a:t>Embedding the reg. network in a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deep-learning model</a:t>
            </a:r>
            <a:r>
              <a:rPr lang="en-US" altLang="en-US" sz="1700" dirty="0">
                <a:solidFill>
                  <a:schemeClr val="tx1">
                    <a:lumMod val="50000"/>
                    <a:lumOff val="50000"/>
                  </a:schemeClr>
                </a:solidFill>
                <a:ea typeface="ＭＳ Ｐゴシック" charset="-128"/>
              </a:rPr>
              <a:t> to predict psychiatric disease from genotype &amp; transcriptome. Using this to suggest specific pathways &amp; genes, as potential drug targets.</a:t>
            </a:r>
          </a:p>
          <a:p>
            <a:pPr lvl="1"/>
            <a:endParaRPr lang="en-US" altLang="en-US" sz="1700" dirty="0">
              <a:solidFill>
                <a:schemeClr val="tx1">
                  <a:lumMod val="50000"/>
                  <a:lumOff val="50000"/>
                </a:schemeClr>
              </a:solidFill>
              <a:ea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655127" y="877451"/>
            <a:ext cx="4350275" cy="6132512"/>
          </a:xfrm>
        </p:spPr>
        <p:txBody>
          <a:bodyPr/>
          <a:lstStyle/>
          <a:p>
            <a:r>
              <a:rPr lang="en-US" altLang="en-US" sz="1700" b="1" u="sng" dirty="0" err="1">
                <a:solidFill>
                  <a:srgbClr val="FFC000"/>
                </a:solidFill>
                <a:ea typeface="ＭＳ Ｐゴシック" charset="-128"/>
                <a:cs typeface="ＭＳ Ｐゴシック" charset="-128"/>
              </a:rPr>
              <a:t>GenoDock</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50000"/>
                    <a:lumOff val="50000"/>
                  </a:schemeClr>
                </a:solidFill>
                <a:ea typeface="ＭＳ Ｐゴシック" charset="-128"/>
                <a:cs typeface="ＭＳ Ｐゴシック" charset="-128"/>
              </a:rPr>
              <a:t>Hybrid classifier connecting</a:t>
            </a:r>
            <a:r>
              <a:rPr lang="en-US" altLang="en-US" sz="1700" b="1" dirty="0">
                <a:solidFill>
                  <a:schemeClr val="tx1">
                    <a:lumMod val="50000"/>
                    <a:lumOff val="50000"/>
                  </a:schemeClr>
                </a:solidFill>
                <a:ea typeface="ＭＳ Ｐゴシック" charset="-128"/>
                <a:cs typeface="ＭＳ Ｐゴシック" charset="-128"/>
              </a:rPr>
              <a:t> </a:t>
            </a:r>
            <a:r>
              <a:rPr lang="en-US" altLang="en-US" sz="1700" b="1" dirty="0">
                <a:solidFill>
                  <a:srgbClr val="FFC000"/>
                </a:solidFill>
                <a:ea typeface="ＭＳ Ｐゴシック" charset="-128"/>
                <a:cs typeface="ＭＳ Ｐゴシック" charset="-128"/>
              </a:rPr>
              <a:t>physical modelling with statistical learning</a:t>
            </a:r>
          </a:p>
          <a:p>
            <a:pPr lvl="2"/>
            <a:r>
              <a:rPr lang="en-US" altLang="en-US" sz="1600" dirty="0">
                <a:solidFill>
                  <a:schemeClr val="tx1">
                    <a:lumMod val="50000"/>
                    <a:lumOff val="50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C000"/>
                </a:solidFill>
                <a:ea typeface="ＭＳ Ｐゴシック" charset="-128"/>
                <a:cs typeface="ＭＳ Ｐゴシック" charset="-128"/>
              </a:rPr>
              <a:t>Classifier Results</a:t>
            </a:r>
          </a:p>
          <a:p>
            <a:pPr lvl="2"/>
            <a:r>
              <a:rPr lang="en-US" altLang="en-US" sz="1600" dirty="0">
                <a:solidFill>
                  <a:schemeClr val="tx1">
                    <a:lumMod val="50000"/>
                    <a:lumOff val="50000"/>
                  </a:schemeClr>
                </a:solidFill>
                <a:ea typeface="ＭＳ Ｐゴシック" charset="-128"/>
                <a:cs typeface="ＭＳ Ｐゴシック" charset="-128"/>
              </a:rPr>
              <a:t>Independent validation </a:t>
            </a:r>
            <a:br>
              <a:rPr lang="en-US" altLang="en-US" sz="1600" dirty="0">
                <a:solidFill>
                  <a:schemeClr val="tx1">
                    <a:lumMod val="50000"/>
                    <a:lumOff val="50000"/>
                  </a:schemeClr>
                </a:solidFill>
                <a:ea typeface="ＭＳ Ｐゴシック" charset="-128"/>
                <a:cs typeface="ＭＳ Ｐゴシック" charset="-128"/>
              </a:rPr>
            </a:br>
            <a:r>
              <a:rPr lang="en-US" altLang="en-US" sz="1600" dirty="0">
                <a:solidFill>
                  <a:schemeClr val="tx1">
                    <a:lumMod val="50000"/>
                    <a:lumOff val="50000"/>
                  </a:schemeClr>
                </a:solidFill>
                <a:ea typeface="ＭＳ Ｐゴシック" charset="-128"/>
                <a:cs typeface="ＭＳ Ｐゴシック" charset="-128"/>
              </a:rPr>
              <a:t>on an expt. validation set</a:t>
            </a:r>
          </a:p>
          <a:p>
            <a:pPr lvl="2"/>
            <a:r>
              <a:rPr lang="en-US" altLang="en-US" sz="1600" dirty="0">
                <a:solidFill>
                  <a:schemeClr val="tx1">
                    <a:lumMod val="50000"/>
                    <a:lumOff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GERP).</a:t>
            </a:r>
          </a:p>
          <a:p>
            <a:pPr lvl="2"/>
            <a:r>
              <a:rPr lang="en-US" altLang="en-US" sz="1600" dirty="0">
                <a:solidFill>
                  <a:schemeClr val="tx1">
                    <a:lumMod val="50000"/>
                    <a:lumOff val="50000"/>
                  </a:schemeClr>
                </a:solidFill>
                <a:ea typeface="ＭＳ Ｐゴシック" charset="-128"/>
                <a:cs typeface="ＭＳ Ｐゴシック" charset="-128"/>
              </a:rPr>
              <a:t>Picks out certain drugs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a:t>
            </a:r>
            <a:r>
              <a:rPr lang="en-US" altLang="en-US" sz="1600" dirty="0" err="1">
                <a:solidFill>
                  <a:schemeClr val="tx1">
                    <a:lumMod val="50000"/>
                    <a:lumOff val="50000"/>
                  </a:schemeClr>
                </a:solidFill>
                <a:ea typeface="ＭＳ Ｐゴシック" charset="-128"/>
                <a:cs typeface="ＭＳ Ｐゴシック" charset="-128"/>
              </a:rPr>
              <a:t>imatinib</a:t>
            </a:r>
            <a:r>
              <a:rPr lang="en-US" altLang="en-US" sz="1600" dirty="0">
                <a:solidFill>
                  <a:schemeClr val="tx1">
                    <a:lumMod val="50000"/>
                    <a:lumOff val="50000"/>
                  </a:schemeClr>
                </a:solidFill>
                <a:ea typeface="ＭＳ Ｐゴシック" charset="-128"/>
                <a:cs typeface="ＭＳ Ｐゴシック" charset="-128"/>
              </a:rPr>
              <a:t>) as being particularly sensitive to SNVs</a:t>
            </a: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1837043967"/>
      </p:ext>
    </p:extLst>
  </p:cSld>
  <p:clrMapOvr>
    <a:masterClrMapping/>
  </p:clrMapOvr>
  <p:transition advTm="238108"/>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Finding drug targets for neuropsychiatric disorders via deep-learning &amp; </a:t>
            </a:r>
            <a:br>
              <a:rPr lang="en-US" sz="14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Designing a predictor for the sensitivity of drugs to human population variation</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98549" y="877451"/>
            <a:ext cx="4283445" cy="6116638"/>
          </a:xfrm>
        </p:spPr>
        <p:txBody>
          <a:bodyPr/>
          <a:lstStyle/>
          <a:p>
            <a:r>
              <a:rPr lang="en-US" altLang="en-US" sz="1700" b="1" u="sng" dirty="0" err="1">
                <a:ea typeface="ＭＳ Ｐゴシック" charset="-128"/>
                <a:cs typeface="ＭＳ Ｐゴシック" charset="-128"/>
              </a:rPr>
              <a:t>PsychENCODE</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Population-level analysis of functional genomics data related to neuropsychiatric disease</a:t>
            </a:r>
          </a:p>
          <a:p>
            <a:pPr lvl="1"/>
            <a:r>
              <a:rPr lang="en-US" altLang="en-US" sz="1700" dirty="0">
                <a:ea typeface="ＭＳ Ｐゴシック" charset="-128"/>
              </a:rPr>
              <a:t>Construction of an adult brain resource with 1866 individuals</a:t>
            </a:r>
          </a:p>
          <a:p>
            <a:pPr lvl="1"/>
            <a:r>
              <a:rPr lang="en-US" altLang="en-US" sz="1700" dirty="0">
                <a:ea typeface="ＭＳ Ｐゴシック" charset="-128"/>
              </a:rPr>
              <a:t>Large-scale processing </a:t>
            </a:r>
            <a:br>
              <a:rPr lang="en-US" altLang="en-US" sz="1700" dirty="0">
                <a:ea typeface="ＭＳ Ｐゴシック" charset="-128"/>
              </a:rPr>
            </a:br>
            <a:r>
              <a:rPr lang="en-US" altLang="en-US" sz="1700" b="1" dirty="0">
                <a:ea typeface="ＭＳ Ｐゴシック" charset="-128"/>
              </a:rPr>
              <a:t>creates a comprehensive QTL </a:t>
            </a:r>
            <a:r>
              <a:rPr lang="en-US" altLang="en-US" sz="1700" dirty="0">
                <a:ea typeface="ＭＳ Ｐゴシック" charset="-128"/>
              </a:rPr>
              <a:t>resource (~2.5M </a:t>
            </a:r>
            <a:r>
              <a:rPr lang="en-US" altLang="en-US" sz="1700" dirty="0" err="1">
                <a:ea typeface="ＭＳ Ｐゴシック" charset="-128"/>
              </a:rPr>
              <a:t>eQTLs</a:t>
            </a:r>
            <a:r>
              <a:rPr lang="en-US" altLang="en-US" sz="1700" dirty="0">
                <a:ea typeface="ＭＳ Ｐゴシック" charset="-128"/>
              </a:rPr>
              <a:t>). </a:t>
            </a:r>
          </a:p>
          <a:p>
            <a:pPr lvl="1"/>
            <a:r>
              <a:rPr lang="en-US" altLang="en-US" sz="1700" dirty="0">
                <a:ea typeface="ＭＳ Ｐゴシック" charset="-128"/>
              </a:rPr>
              <a:t>Connecting QTLs, enhancer activity relationships &amp; Hi-C contacts into a</a:t>
            </a:r>
            <a:r>
              <a:rPr lang="en-US" altLang="en-US" sz="1700" b="1" dirty="0">
                <a:ea typeface="ＭＳ Ｐゴシック" charset="-128"/>
              </a:rPr>
              <a:t> brain regulatory network</a:t>
            </a:r>
            <a:endParaRPr lang="en-US" altLang="en-US" sz="1700" dirty="0">
              <a:ea typeface="ＭＳ Ｐゴシック" charset="-128"/>
            </a:endParaRPr>
          </a:p>
          <a:p>
            <a:pPr lvl="1"/>
            <a:r>
              <a:rPr lang="en-US" altLang="en-US" sz="1700" dirty="0">
                <a:ea typeface="ＭＳ Ｐゴシック" charset="-128"/>
              </a:rPr>
              <a:t>Embedding the reg. network in a </a:t>
            </a:r>
            <a:br>
              <a:rPr lang="en-US" altLang="en-US" sz="1700" dirty="0">
                <a:ea typeface="ＭＳ Ｐゴシック" charset="-128"/>
              </a:rPr>
            </a:br>
            <a:r>
              <a:rPr lang="en-US" altLang="en-US" sz="1700" b="1" dirty="0">
                <a:ea typeface="ＭＳ Ｐゴシック" charset="-128"/>
              </a:rPr>
              <a:t>deep-learning model</a:t>
            </a:r>
            <a:r>
              <a:rPr lang="en-US" altLang="en-US" sz="1700" dirty="0">
                <a:ea typeface="ＭＳ Ｐゴシック" charset="-128"/>
              </a:rPr>
              <a:t> to predict psychiatric disease from genotype &amp; transcriptome. Using this to suggest specific pathways &amp; genes, as potential drug targets.</a:t>
            </a: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4655127" y="877451"/>
            <a:ext cx="4350275" cy="6132512"/>
          </a:xfrm>
        </p:spPr>
        <p:txBody>
          <a:bodyPr/>
          <a:lstStyle/>
          <a:p>
            <a:r>
              <a:rPr lang="en-US" altLang="en-US" sz="1700" b="1" u="sng" dirty="0" err="1">
                <a:ea typeface="ＭＳ Ｐゴシック" charset="-128"/>
                <a:cs typeface="ＭＳ Ｐゴシック" charset="-128"/>
              </a:rPr>
              <a:t>GenoDock</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Building a predictor for the sensitivity of drug binding to personal SNVs</a:t>
            </a:r>
          </a:p>
          <a:p>
            <a:pPr lvl="1"/>
            <a:r>
              <a:rPr lang="en-US" altLang="en-US" sz="1700" dirty="0">
                <a:ea typeface="ＭＳ Ｐゴシック" charset="-128"/>
                <a:cs typeface="ＭＳ Ｐゴシック" charset="-128"/>
              </a:rPr>
              <a:t>Hybrid classifier connecting</a:t>
            </a:r>
            <a:r>
              <a:rPr lang="en-US" altLang="en-US" sz="1700" b="1" dirty="0">
                <a:ea typeface="ＭＳ Ｐゴシック" charset="-128"/>
                <a:cs typeface="ＭＳ Ｐゴシック" charset="-128"/>
              </a:rPr>
              <a:t> physical modelling with statistical learning</a:t>
            </a:r>
          </a:p>
          <a:p>
            <a:pPr lvl="2"/>
            <a:r>
              <a:rPr lang="en-US" altLang="en-US" sz="1600" dirty="0">
                <a:ea typeface="ＭＳ Ｐゴシック" charset="-128"/>
                <a:cs typeface="ＭＳ Ｐゴシック" charset="-128"/>
              </a:rPr>
              <a:t>The modeling creates a pseudo gold-standard dataset, which is used to train the stat. classifier</a:t>
            </a:r>
          </a:p>
          <a:p>
            <a:pPr lvl="1"/>
            <a:r>
              <a:rPr lang="en-US" altLang="en-US" sz="1700" b="1" dirty="0">
                <a:ea typeface="ＭＳ Ｐゴシック" charset="-128"/>
                <a:cs typeface="ＭＳ Ｐゴシック" charset="-128"/>
              </a:rPr>
              <a:t>Classifier Results</a:t>
            </a:r>
          </a:p>
          <a:p>
            <a:pPr lvl="2"/>
            <a:r>
              <a:rPr lang="en-US" altLang="en-US" sz="1600" dirty="0">
                <a:ea typeface="ＭＳ Ｐゴシック" charset="-128"/>
                <a:cs typeface="ＭＳ Ｐゴシック" charset="-128"/>
              </a:rPr>
              <a:t>Independent validation </a:t>
            </a:r>
            <a:br>
              <a:rPr lang="en-US" altLang="en-US" sz="1600" dirty="0">
                <a:ea typeface="ＭＳ Ｐゴシック" charset="-128"/>
                <a:cs typeface="ＭＳ Ｐゴシック" charset="-128"/>
              </a:rPr>
            </a:br>
            <a:r>
              <a:rPr lang="en-US" altLang="en-US" sz="1600" dirty="0">
                <a:ea typeface="ＭＳ Ｐゴシック" charset="-128"/>
                <a:cs typeface="ＭＳ Ｐゴシック" charset="-128"/>
              </a:rPr>
              <a:t>on an expt. validation set</a:t>
            </a:r>
          </a:p>
          <a:p>
            <a:pPr lvl="2"/>
            <a:r>
              <a:rPr lang="en-US" altLang="en-US" sz="1600" dirty="0">
                <a:ea typeface="ＭＳ Ｐゴシック" charset="-128"/>
                <a:cs typeface="ＭＳ Ｐゴシック" charset="-128"/>
              </a:rPr>
              <a:t>Gives higher disruption scores to cancer driver SNVs. Also, illustrates importance of different features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GERP).</a:t>
            </a:r>
          </a:p>
          <a:p>
            <a:pPr lvl="2"/>
            <a:r>
              <a:rPr lang="en-US" altLang="en-US" sz="1600" dirty="0">
                <a:ea typeface="ＭＳ Ｐゴシック" charset="-128"/>
                <a:cs typeface="ＭＳ Ｐゴシック" charset="-128"/>
              </a:rPr>
              <a:t>Picks out certain drugs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a:t>
            </a:r>
            <a:r>
              <a:rPr lang="en-US" altLang="en-US" sz="1600" dirty="0" err="1">
                <a:ea typeface="ＭＳ Ｐゴシック" charset="-128"/>
                <a:cs typeface="ＭＳ Ｐゴシック" charset="-128"/>
              </a:rPr>
              <a:t>imatinib</a:t>
            </a:r>
            <a:r>
              <a:rPr lang="en-US" altLang="en-US" sz="1600" dirty="0">
                <a:ea typeface="ＭＳ Ｐゴシック" charset="-128"/>
                <a:cs typeface="ＭＳ Ｐゴシック" charset="-128"/>
              </a:rPr>
              <a:t>) as being particularly sensitive to SNVs</a:t>
            </a: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1592772737"/>
      </p:ext>
    </p:extLst>
  </p:cSld>
  <p:clrMapOvr>
    <a:masterClrMapping/>
  </p:clrMapOvr>
  <p:transition advTm="238108"/>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A3F39-5DC7-4545-98F7-62DB31A4C46E}"/>
              </a:ext>
            </a:extLst>
          </p:cNvPr>
          <p:cNvSpPr>
            <a:spLocks noGrp="1"/>
          </p:cNvSpPr>
          <p:nvPr>
            <p:ph type="title"/>
          </p:nvPr>
        </p:nvSpPr>
        <p:spPr>
          <a:xfrm>
            <a:off x="0" y="349747"/>
            <a:ext cx="2750039" cy="660300"/>
          </a:xfrm>
        </p:spPr>
        <p:txBody>
          <a:bodyPr>
            <a:noAutofit/>
          </a:bodyPr>
          <a:lstStyle/>
          <a:p>
            <a:r>
              <a:rPr lang="en-US" sz="2000" dirty="0" err="1"/>
              <a:t>PsychENCODE</a:t>
            </a:r>
            <a:r>
              <a:rPr lang="en-US" sz="2000" dirty="0"/>
              <a:t> Acknowledgment</a:t>
            </a:r>
            <a:endParaRPr lang="en-US" dirty="0"/>
          </a:p>
        </p:txBody>
      </p:sp>
      <p:sp>
        <p:nvSpPr>
          <p:cNvPr id="3" name="Content Placeholder 2">
            <a:extLst>
              <a:ext uri="{FF2B5EF4-FFF2-40B4-BE49-F238E27FC236}">
                <a16:creationId xmlns:a16="http://schemas.microsoft.com/office/drawing/2014/main" id="{9DCD283D-D0AB-774B-88F2-E70DA7603B71}"/>
              </a:ext>
            </a:extLst>
          </p:cNvPr>
          <p:cNvSpPr>
            <a:spLocks noGrp="1"/>
          </p:cNvSpPr>
          <p:nvPr>
            <p:ph idx="1"/>
          </p:nvPr>
        </p:nvSpPr>
        <p:spPr>
          <a:xfrm>
            <a:off x="141751" y="2089124"/>
            <a:ext cx="1799756" cy="1307697"/>
          </a:xfrm>
        </p:spPr>
        <p:txBody>
          <a:bodyPr>
            <a:normAutofit/>
          </a:bodyPr>
          <a:lstStyle/>
          <a:p>
            <a:r>
              <a:rPr lang="en-US" sz="1050" dirty="0">
                <a:latin typeface="Arial" panose="020B0604020202020204" pitchFamily="34" charset="0"/>
                <a:cs typeface="Arial" panose="020B0604020202020204" pitchFamily="34" charset="0"/>
              </a:rPr>
              <a:t>Geetha Senthil</a:t>
            </a:r>
          </a:p>
          <a:p>
            <a:r>
              <a:rPr lang="en-US" sz="1050" dirty="0">
                <a:latin typeface="Arial" panose="020B0604020202020204" pitchFamily="34" charset="0"/>
                <a:cs typeface="Arial" panose="020B0604020202020204" pitchFamily="34" charset="0"/>
              </a:rPr>
              <a:t>Lora Bingaman</a:t>
            </a:r>
          </a:p>
          <a:p>
            <a:r>
              <a:rPr lang="en-US" sz="1050" dirty="0">
                <a:latin typeface="Arial" panose="020B0604020202020204" pitchFamily="34" charset="0"/>
                <a:cs typeface="Arial" panose="020B0604020202020204" pitchFamily="34" charset="0"/>
              </a:rPr>
              <a:t>David </a:t>
            </a:r>
            <a:r>
              <a:rPr lang="en-US" sz="1050" dirty="0" err="1">
                <a:latin typeface="Arial" panose="020B0604020202020204" pitchFamily="34" charset="0"/>
                <a:cs typeface="Arial" panose="020B0604020202020204" pitchFamily="34" charset="0"/>
              </a:rPr>
              <a:t>Panchision</a:t>
            </a:r>
            <a:endParaRPr lang="en-US" sz="1050" dirty="0">
              <a:latin typeface="Arial" panose="020B0604020202020204" pitchFamily="34" charset="0"/>
              <a:cs typeface="Arial" panose="020B0604020202020204" pitchFamily="34" charset="0"/>
            </a:endParaRPr>
          </a:p>
          <a:p>
            <a:r>
              <a:rPr lang="en-US" sz="1050" dirty="0">
                <a:latin typeface="Arial" panose="020B0604020202020204" pitchFamily="34" charset="0"/>
                <a:cs typeface="Arial" panose="020B0604020202020204" pitchFamily="34" charset="0"/>
              </a:rPr>
              <a:t>Alexander Arguello</a:t>
            </a:r>
          </a:p>
          <a:p>
            <a:r>
              <a:rPr lang="en-US" sz="1050" dirty="0">
                <a:latin typeface="Arial" panose="020B0604020202020204" pitchFamily="34" charset="0"/>
                <a:cs typeface="Arial" panose="020B0604020202020204" pitchFamily="34" charset="0"/>
              </a:rPr>
              <a:t>Thomas Lehner</a:t>
            </a:r>
          </a:p>
        </p:txBody>
      </p:sp>
      <p:pic>
        <p:nvPicPr>
          <p:cNvPr id="6" name="Picture 5">
            <a:extLst>
              <a:ext uri="{FF2B5EF4-FFF2-40B4-BE49-F238E27FC236}">
                <a16:creationId xmlns:a16="http://schemas.microsoft.com/office/drawing/2014/main" id="{B6899737-6471-9F4F-BBE0-59CBB1833582}"/>
              </a:ext>
            </a:extLst>
          </p:cNvPr>
          <p:cNvPicPr>
            <a:picLocks noChangeAspect="1"/>
          </p:cNvPicPr>
          <p:nvPr/>
        </p:nvPicPr>
        <p:blipFill rotWithShape="1">
          <a:blip r:embed="rId2"/>
          <a:srcRect t="29105" b="28491"/>
          <a:stretch/>
        </p:blipFill>
        <p:spPr>
          <a:xfrm>
            <a:off x="73171" y="1325955"/>
            <a:ext cx="2562225" cy="698740"/>
          </a:xfrm>
          <a:prstGeom prst="rect">
            <a:avLst/>
          </a:prstGeom>
        </p:spPr>
      </p:pic>
      <p:sp>
        <p:nvSpPr>
          <p:cNvPr id="9" name="Rectangle 8">
            <a:extLst>
              <a:ext uri="{FF2B5EF4-FFF2-40B4-BE49-F238E27FC236}">
                <a16:creationId xmlns:a16="http://schemas.microsoft.com/office/drawing/2014/main" id="{D5AA4C73-5A64-394A-A095-94674A6EED03}"/>
              </a:ext>
            </a:extLst>
          </p:cNvPr>
          <p:cNvSpPr/>
          <p:nvPr/>
        </p:nvSpPr>
        <p:spPr>
          <a:xfrm>
            <a:off x="0" y="3476831"/>
            <a:ext cx="8915400" cy="3437095"/>
          </a:xfrm>
          <a:prstGeom prst="rect">
            <a:avLst/>
          </a:prstGeom>
        </p:spPr>
        <p:txBody>
          <a:bodyPr wrap="square">
            <a:spAutoFit/>
          </a:bodyPr>
          <a:lstStyle/>
          <a:p>
            <a:pPr marL="0" marR="0" lvl="0" indent="0" algn="l" defTabSz="914400" rtl="0" eaLnBrk="1" fontAlgn="base" latinLnBrk="0" hangingPunct="1">
              <a:lnSpc>
                <a:spcPct val="115000"/>
              </a:lnSpc>
              <a:spcBef>
                <a:spcPct val="0"/>
              </a:spcBef>
              <a:spcAft>
                <a:spcPts val="300"/>
              </a:spcAft>
              <a:buClrTx/>
              <a:buSzTx/>
              <a:buFontTx/>
              <a:buNone/>
              <a:tabLst/>
              <a:defRPr/>
            </a:pPr>
            <a:r>
              <a:rPr kumimoji="0" lang="en-US" sz="1050" b="1" i="0" u="none" strike="noStrike" kern="1200" cap="none" spc="0" normalizeH="0" baseline="0" noProof="0" dirty="0">
                <a:ln>
                  <a:noFill/>
                </a:ln>
                <a:solidFill>
                  <a:srgbClr val="4BAB50"/>
                </a:solidFill>
                <a:effectLst/>
                <a:uLnTx/>
                <a:uFillTx/>
                <a:latin typeface="Arial" panose="020B0604020202020204" pitchFamily="34" charset="0"/>
                <a:ea typeface="Arial" panose="020B0604020202020204" pitchFamily="34" charset="0"/>
              </a:rPr>
              <a:t>The </a:t>
            </a:r>
            <a:r>
              <a:rPr kumimoji="0" lang="en-US" sz="1050" b="1" i="0" u="none" strike="noStrike" kern="1200" cap="none" spc="0" normalizeH="0" baseline="0" noProof="0" dirty="0" err="1">
                <a:ln>
                  <a:noFill/>
                </a:ln>
                <a:solidFill>
                  <a:srgbClr val="4BAB50"/>
                </a:solidFill>
                <a:effectLst/>
                <a:uLnTx/>
                <a:uFillTx/>
                <a:latin typeface="Arial" panose="020B0604020202020204" pitchFamily="34" charset="0"/>
                <a:ea typeface="Arial" panose="020B0604020202020204" pitchFamily="34" charset="0"/>
              </a:rPr>
              <a:t>PsychENCODE</a:t>
            </a:r>
            <a:r>
              <a:rPr kumimoji="0" lang="en-US" sz="1050" b="1" i="0" u="none" strike="noStrike" kern="1200" cap="none" spc="0" normalizeH="0" baseline="0" noProof="0" dirty="0">
                <a:ln>
                  <a:noFill/>
                </a:ln>
                <a:solidFill>
                  <a:srgbClr val="4BAB50"/>
                </a:solidFill>
                <a:effectLst/>
                <a:uLnTx/>
                <a:uFillTx/>
                <a:latin typeface="Arial" panose="020B0604020202020204" pitchFamily="34" charset="0"/>
                <a:ea typeface="Arial" panose="020B0604020202020204" pitchFamily="34" charset="0"/>
              </a:rPr>
              <a:t> Consortium:</a:t>
            </a:r>
            <a:r>
              <a:rPr kumimoji="0" lang="en-US" sz="675"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rPr>
              <a:t> </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Allison E Ashley-Koch, Duke University; Gregory E Crawford, Duke University; Melanie E Garrett, Duke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Lingyun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Song, Duke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Alexias</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Safi, Duke University; Graham D Johnson, Duke University; Gregory A Wray, Duke University; Timothy E Reddy, Duke University; Fernando S Goes, Johns Hopkins University; Peter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Zandi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Johns Hopkins University; Julien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Bryois</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Karolinska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Institutet</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Andrew E Jaffe, Lieber Institute for Brain Development; Amanda J Price, Lieber Institute for Brain Development; Nikolay A Ivanov, Lieber Institute for Brain Development; Leonardo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Collado</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-Torres, Lieber Institute for Brain Development; Thomas M Hyde, Lieber Institute for Brain Development; Emily E Burke, Lieber Institute for Brain Development; Joel E Kleiman, Lieber Institute for Brain Development; Ran Tao, Lieber Institute for Brain Development;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Joo</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Heon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Shin, Lieber Institute for Brain Development;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Schahram</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Akbarian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Kiran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Girdhar</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Yan Jiang, Icahn School of Medicine at Mount Sinai;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Marija</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Kundakovic</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Leanne Brown, Icahn School of Medicine at Mount Sinai; Bibi S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Kassim</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Royce B Park, Icahn School of Medicine at Mount Sinai; Jennifer R Wiseman, Icahn School of Medicine at Mount Sinai; Elizabeth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Zharovsky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Rivka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Jacobov</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Olivia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Devillers</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Elie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Flatow</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Gabriel E Hoffman, Icahn School of Medicine at Mount Sinai; Barbara K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Lipska</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Human Brain Collection Core, National Institutes of Health, Bethesda, MD; David A Lewis, University of Pittsburgh;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Vahram</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Haroutunian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and James J Peters VA Medical Center; Chang-</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Gyu</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Hahn, University of Pennsylvania; Alexander W Charney, Mount Sinai; Stella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Dracheva</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Mount Sinai; Alexey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Kozlenkov</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Mount Sinai; Judson Belmont, Icahn School of Medicine at Mount Sinai; Diane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DelValle</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Nancy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Francoeur</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Evi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Hadjimichael</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Dalila Pinto, Icahn School of Medicine at Mount Sinai; Harm van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Bakel</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Icahn School of Medicine at Mount Sinai;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Panos</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Roussos, Mount Sinai; John F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Fullard</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Mount Sinai; Jaroslav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Bendl</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Mount Sinai; Mads E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Hauberg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Mount Sinai; Lara M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Mangravite</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Sage Bionetworks; Mette A Peters, Sage Bionetworks;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Yooree</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Chae</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Sage Bionetworks;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Junmin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Peng, St. Jude Children's Hospital;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Mingming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Niu</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St. Jude Children's Hospital;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Xusheng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Wang, St. Jude Children's Hospital; Maree J Webster, Stanley Medical Research Institute; Thomas G Beach, Banner Sun Health Research Institute; Chao Chen, Central South University; Yi Jiang, Central South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Rujia</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Dai, Central South University; Annie W Shieh, SUNY Upstate Medical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Chunyu</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Liu, SUNY Upstate Medical University; Kay S.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Grennan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SUNY Upstate Medical University; Yan Xia, SUNY Upstate Medical University/Central South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Ramu</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Vadukapuram</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SUNY Upstate Medical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Yongjun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Wang, Central South University; Dominic Fitzgerald, The University of Chicago;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Lijun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Cheng, The University of Chicago; Miguel Brown, The University of Chicago; Mimi Brown, The University of Chicago; Tonya Brunetti, The University of Chicago; Thomas Goodman, The University of Chicago;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Majd</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Alsayed</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The University of Chicago; Michael J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Gandal</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California, Los Angeles; Daniel H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Geschwind</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California, Los Angeles;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Hyejung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Won, University of California, Los Angeles; Damon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Polioudakis</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California, Los Angeles; Brie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Wamsley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California, Los Angeles;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Jiani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Yin, University of California, Los Angeles; Tarik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Hadzic</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California, Los Angeles; Luis De La Torre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Ubieta</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UCLA;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Vivek</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Swarup, University of California, Los Angeles; Stephan J Sanders, University of California, San Francisco; Matthew W State, University of California, San Francisco; Donna M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Werling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California, San Francisco; Joon-Yong An, University of California, San Francisco; Brooke Sheppard, University of California, San Francisco; A Jeremy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Willsey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California, San Francisco; Kevin P White, The University of Chicago; Mohana Ray, The University of Chicago; Gina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Giase</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SUNY Upstate Medical University; Amira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Kefi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Illinois at Chicago; Eugenio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Mattei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Massachusetts Medical School; Michael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Purcaro</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Massachusetts Medical School;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Zhiping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Weng, University of Massachusetts Medical School; Jill Moore, University of Massachusetts Medical School; Henry Pratt, University of Massachusetts Medical School; Jack Huey, University of Massachusetts Medical School; Tyler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Borrman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Massachusetts Medical School; Patrick F Sullivan, University of North Carolina - Chapel Hill; Paola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Giusti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-Rodriguez, University of North Carolina - Chapel Hill;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Yunjung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Kim, University of North Carolina - Chapel Hill; Patrick Sullivan, University of North Carolina - Chapel Hill;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Jin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Szatkiewicz</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North Carolina - Chapel Hill;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Suhn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Kyong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Rhie</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Southern California;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Christoper</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Armoskus</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Southern California; Adrian Camarena, University of Southern California; Peggy J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Farnham</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Southern California; Valeria N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Spitsyna</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University of Southern California; Heather Witt, University of Southern California; Shannon Schreiner, University of Southern California; Oleg V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Evgrafov</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SUNY Downstate Medical Center; James A Knowles, SUNY Downstate Medical Center; Mark Gerstein,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Shuang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Liu, Yale University; Daifeng Wang, Stony Brook University; Fabio C. P. Navarro, Yale University; Jonathan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Warrell</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Declan Clarke, Yale University; Prashant S. Emani,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Mengting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Gu, Yale University; Xu Shi, Yale University; Min Xu, Yale University; Yucheng T. Yang, Yale University; Robert R. Kitchen, Yale University; Gamze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Gürsoy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Jing Zhang, Yale University; Becky C Carlyle, Yale University; Angus C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Nairn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Mingfeng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Li, Yale University; Sirisha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Pochareddy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Nenad</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Sestan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Mario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Skarica</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Zhen Li, Yale University; Andre M.M. Sousa, Yale University; Gabriel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Santpere</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Jinmyung</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Choi, Yale University; Ying Zhu,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Tianliuyun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Gao, Yale University; Daniel J Miller, Yale University; Adriana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Cherskov</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Mo Yang, Yale University; Anahita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Amiri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Gianfilippo</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Coppola, Yale University; Jessica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Mariani</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Soraya Scuderi, Yale University; Anna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Szekely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Flora M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Vaccarino</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Feinan</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Wu, Yale University; Sherman Weissman, Yale University;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Tanmoy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Roychowdhury</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Mayo Clinic Rochester;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Alexej</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600" b="1" i="0" u="none" strike="noStrike" kern="1200" cap="none" spc="0" normalizeH="0" baseline="0" noProof="0" dirty="0" err="1">
                <a:ln>
                  <a:noFill/>
                </a:ln>
                <a:solidFill>
                  <a:srgbClr val="000000"/>
                </a:solidFill>
                <a:effectLst/>
                <a:uLnTx/>
                <a:uFillTx/>
                <a:latin typeface="Arial" charset="0"/>
                <a:ea typeface="ＭＳ Ｐゴシック" charset="0"/>
              </a:rPr>
              <a:t>Abyzov</a:t>
            </a:r>
            <a:r>
              <a:rPr kumimoji="0" lang="en-US" sz="600" b="1" i="0" u="none" strike="noStrike" kern="1200" cap="none" spc="0" normalizeH="0" baseline="0" noProof="0" dirty="0">
                <a:ln>
                  <a:noFill/>
                </a:ln>
                <a:solidFill>
                  <a:srgbClr val="000000"/>
                </a:solidFill>
                <a:effectLst/>
                <a:uLnTx/>
                <a:uFillTx/>
                <a:latin typeface="Arial" charset="0"/>
                <a:ea typeface="ＭＳ Ｐゴシック" charset="0"/>
              </a:rPr>
              <a:t>, Mayo Clinic Rochester;</a:t>
            </a:r>
            <a:r>
              <a:rPr kumimoji="0" lang="en-US" sz="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rPr>
              <a:t>.</a:t>
            </a:r>
          </a:p>
        </p:txBody>
      </p:sp>
      <p:sp>
        <p:nvSpPr>
          <p:cNvPr id="7" name="Rectangle 6">
            <a:extLst>
              <a:ext uri="{FF2B5EF4-FFF2-40B4-BE49-F238E27FC236}">
                <a16:creationId xmlns:a16="http://schemas.microsoft.com/office/drawing/2014/main" id="{61DC0667-85A2-AB46-9AA5-B641EAFFB362}"/>
              </a:ext>
            </a:extLst>
          </p:cNvPr>
          <p:cNvSpPr/>
          <p:nvPr/>
        </p:nvSpPr>
        <p:spPr>
          <a:xfrm>
            <a:off x="2635396" y="132595"/>
            <a:ext cx="6508605" cy="3027752"/>
          </a:xfrm>
          <a:prstGeom prst="rect">
            <a:avLst/>
          </a:prstGeom>
        </p:spPr>
        <p:txBody>
          <a:bodyPr wrap="square">
            <a:spAutoFit/>
          </a:body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rPr>
              <a:t>“Adult Capstone” Team </a:t>
            </a:r>
            <a:r>
              <a:rPr kumimoji="0" lang="mr-IN" sz="1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rPr>
              <a:t>–</a:t>
            </a: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rPr>
              <a:t> 1 of 3 capstones</a:t>
            </a:r>
          </a:p>
          <a:p>
            <a:pPr marL="0" marR="0" lvl="0" indent="0" algn="l" defTabSz="914400" rtl="0" eaLnBrk="1" fontAlgn="base" latinLnBrk="0" hangingPunct="1">
              <a:lnSpc>
                <a:spcPct val="115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Daifeng Wang, </a:t>
            </a:r>
            <a:r>
              <a:rPr kumimoji="0" lang="en-US" sz="1800" b="1" i="0" u="none" strike="noStrike" kern="1200" cap="none" spc="0" normalizeH="0" baseline="0" noProof="0" dirty="0" err="1">
                <a:ln>
                  <a:noFill/>
                </a:ln>
                <a:solidFill>
                  <a:srgbClr val="C00000"/>
                </a:solidFill>
                <a:effectLst/>
                <a:uLnTx/>
                <a:uFillTx/>
                <a:latin typeface="Arial" charset="0"/>
                <a:ea typeface="ＭＳ Ｐゴシック" charset="0"/>
              </a:rPr>
              <a:t>Shuang</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Liu, Jonathan </a:t>
            </a:r>
            <a:r>
              <a:rPr kumimoji="0" lang="en-US" sz="1800" b="1" i="0" u="none" strike="noStrike" kern="1200" cap="none" spc="0" normalizeH="0" baseline="0" noProof="0" dirty="0" err="1">
                <a:ln>
                  <a:noFill/>
                </a:ln>
                <a:solidFill>
                  <a:srgbClr val="C00000"/>
                </a:solidFill>
                <a:effectLst/>
                <a:uLnTx/>
                <a:uFillTx/>
                <a:latin typeface="Arial" charset="0"/>
                <a:ea typeface="ＭＳ Ｐゴシック" charset="0"/>
              </a:rPr>
              <a:t>Warrell</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a:t>
            </a:r>
            <a:r>
              <a:rPr kumimoji="0" lang="en-US" sz="1800" b="1" i="0" u="none" strike="noStrike" kern="1200" cap="none" spc="0" normalizeH="0" baseline="0" noProof="0" dirty="0" err="1">
                <a:ln>
                  <a:noFill/>
                </a:ln>
                <a:solidFill>
                  <a:srgbClr val="C00000"/>
                </a:solidFill>
                <a:effectLst/>
                <a:uLnTx/>
                <a:uFillTx/>
                <a:latin typeface="Arial" charset="0"/>
                <a:ea typeface="ＭＳ Ｐゴシック" charset="0"/>
              </a:rPr>
              <a:t>Hyejung</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Won, Xu Shi, Fabio Navarro, Declan Clarke, </a:t>
            </a:r>
            <a:r>
              <a:rPr kumimoji="0" lang="en-US" sz="1800" b="1" i="0" u="none" strike="noStrike" kern="1200" cap="none" spc="0" normalizeH="0" baseline="0" noProof="0" dirty="0" err="1">
                <a:ln>
                  <a:noFill/>
                </a:ln>
                <a:solidFill>
                  <a:srgbClr val="C00000"/>
                </a:solidFill>
                <a:effectLst/>
                <a:uLnTx/>
                <a:uFillTx/>
                <a:latin typeface="Arial" charset="0"/>
                <a:ea typeface="ＭＳ Ｐゴシック" charset="0"/>
              </a:rPr>
              <a:t>Mengting</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Gu, Prashant Emani</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Yucheng T. Yang, Min Xu, Michael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Gandal</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Shaoke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Lou, Jing Zhang, Jonathan J. Park,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Chengfei</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Yan,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Suhn</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Kyong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Rhie</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Kasidet</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Manakongtreecheep</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Holly Zhou, Aparna Nathan, Mette Peters, Eugenio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Mattei</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Dominic Fitzgerald, Tonya Brunetti, Jill Moore, Yan Jiang, Kiran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Girdhar</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Gabriel Hoffman, Selim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Kalayci</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Zeynep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Hulya</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Gumus</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Greg Crawford,</a:t>
            </a:r>
            <a:b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800" b="1" i="0" u="none" strike="noStrike" kern="1200" cap="none" spc="0" normalizeH="0" baseline="0" noProof="0" dirty="0" err="1">
                <a:ln>
                  <a:noFill/>
                </a:ln>
                <a:solidFill>
                  <a:srgbClr val="4BAB50"/>
                </a:solidFill>
                <a:effectLst/>
                <a:uLnTx/>
                <a:uFillTx/>
                <a:latin typeface="Arial" charset="0"/>
                <a:ea typeface="ＭＳ Ｐゴシック" charset="0"/>
              </a:rPr>
              <a:t>PsychENCODE</a:t>
            </a:r>
            <a:r>
              <a:rPr kumimoji="0" lang="en-US" sz="1800" b="1" i="0" u="none" strike="noStrike" kern="1200" cap="none" spc="0" normalizeH="0" baseline="0" noProof="0" dirty="0">
                <a:ln>
                  <a:noFill/>
                </a:ln>
                <a:solidFill>
                  <a:srgbClr val="4BAB50"/>
                </a:solidFill>
                <a:effectLst/>
                <a:uLnTx/>
                <a:uFillTx/>
                <a:latin typeface="Arial" charset="0"/>
                <a:ea typeface="ＭＳ Ｐゴシック" charset="0"/>
              </a:rPr>
              <a:t> Consortium</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a:t>
            </a:r>
            <a:b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Panos</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Roussos,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Schahram</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Akbarian</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Andrew E. Jaffe, Kevin White,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Zhiping</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Weng,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Nenad</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1200" b="1" i="0" u="none" strike="noStrike" kern="1200" cap="none" spc="0" normalizeH="0" baseline="0" noProof="0" dirty="0" err="1">
                <a:ln>
                  <a:noFill/>
                </a:ln>
                <a:solidFill>
                  <a:srgbClr val="000000"/>
                </a:solidFill>
                <a:effectLst/>
                <a:uLnTx/>
                <a:uFillTx/>
                <a:latin typeface="Arial" charset="0"/>
                <a:ea typeface="ＭＳ Ｐゴシック" charset="0"/>
              </a:rPr>
              <a:t>Sestan</a:t>
            </a: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 </a:t>
            </a:r>
            <a:b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Daniel H. </a:t>
            </a:r>
            <a:r>
              <a:rPr kumimoji="0" lang="en-US" sz="1800" b="1" i="0" u="none" strike="noStrike" kern="1200" cap="none" spc="0" normalizeH="0" baseline="0" noProof="0" dirty="0" err="1">
                <a:ln>
                  <a:noFill/>
                </a:ln>
                <a:solidFill>
                  <a:srgbClr val="C00000"/>
                </a:solidFill>
                <a:effectLst/>
                <a:uLnTx/>
                <a:uFillTx/>
                <a:latin typeface="Arial" charset="0"/>
                <a:ea typeface="ＭＳ Ｐゴシック" charset="0"/>
              </a:rPr>
              <a:t>Geschwind</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James A. Knowles</a:t>
            </a:r>
            <a:endParaRPr kumimoji="0" lang="en-US" sz="1600" b="1" i="0" u="none" strike="noStrike" kern="1200" cap="none" spc="0" normalizeH="0" baseline="0" noProof="0" dirty="0">
              <a:ln>
                <a:noFill/>
              </a:ln>
              <a:solidFill>
                <a:srgbClr val="C00000"/>
              </a:solidFill>
              <a:effectLst/>
              <a:uLnTx/>
              <a:uFillTx/>
              <a:latin typeface="Arial" charset="0"/>
              <a:ea typeface="ＭＳ Ｐゴシック" charset="0"/>
            </a:endParaRPr>
          </a:p>
        </p:txBody>
      </p:sp>
      <p:sp>
        <p:nvSpPr>
          <p:cNvPr id="8" name="Rectangle 7">
            <a:extLst>
              <a:ext uri="{FF2B5EF4-FFF2-40B4-BE49-F238E27FC236}">
                <a16:creationId xmlns:a16="http://schemas.microsoft.com/office/drawing/2014/main" id="{9FDFC7A3-04E5-7346-9BE8-C5B910A5CBDA}"/>
              </a:ext>
            </a:extLst>
          </p:cNvPr>
          <p:cNvSpPr/>
          <p:nvPr/>
        </p:nvSpPr>
        <p:spPr>
          <a:xfrm>
            <a:off x="2658599" y="2946868"/>
            <a:ext cx="3162706" cy="553998"/>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rPr>
              <a:t>Dedicated to </a:t>
            </a:r>
            <a:r>
              <a:rPr kumimoji="0" lang="en-US" sz="1800" b="1" i="0" u="none" strike="noStrike" kern="1200" cap="none" spc="0" normalizeH="0" baseline="0" noProof="0" dirty="0">
                <a:ln>
                  <a:noFill/>
                </a:ln>
                <a:solidFill>
                  <a:srgbClr val="2D2DB9">
                    <a:lumMod val="50000"/>
                  </a:srgbClr>
                </a:solidFill>
                <a:effectLst/>
                <a:uLnTx/>
                <a:uFillTx/>
                <a:latin typeface="Arial" charset="0"/>
                <a:ea typeface="ＭＳ Ｐゴシック" charset="0"/>
              </a:rPr>
              <a:t>Pamela </a:t>
            </a:r>
            <a:r>
              <a:rPr kumimoji="0" lang="en-US" sz="1800" b="1" i="0" u="none" strike="noStrike" kern="1200" cap="none" spc="0" normalizeH="0" baseline="0" noProof="0" dirty="0" err="1">
                <a:ln>
                  <a:noFill/>
                </a:ln>
                <a:solidFill>
                  <a:srgbClr val="2D2DB9">
                    <a:lumMod val="50000"/>
                  </a:srgbClr>
                </a:solidFill>
                <a:effectLst/>
                <a:uLnTx/>
                <a:uFillTx/>
                <a:latin typeface="Arial" charset="0"/>
                <a:ea typeface="ＭＳ Ｐゴシック" charset="0"/>
              </a:rPr>
              <a:t>Sklar</a:t>
            </a:r>
            <a:endParaRPr kumimoji="0" lang="en-US" sz="1400" b="1" i="0" u="none" strike="noStrike" kern="1200" cap="none" spc="0" normalizeH="0" baseline="0" noProof="0" dirty="0">
              <a:ln>
                <a:noFill/>
              </a:ln>
              <a:solidFill>
                <a:srgbClr val="2D2DB9">
                  <a:lumMod val="50000"/>
                </a:srgbClr>
              </a:solidFill>
              <a:effectLst/>
              <a:uLnTx/>
              <a:uFillTx/>
              <a:latin typeface="Arial" charset="0"/>
              <a:ea typeface="ＭＳ Ｐゴシック" charset="0"/>
            </a:endParaRPr>
          </a:p>
        </p:txBody>
      </p:sp>
      <p:sp>
        <p:nvSpPr>
          <p:cNvPr id="4" name="Rectangle 3">
            <a:extLst>
              <a:ext uri="{FF2B5EF4-FFF2-40B4-BE49-F238E27FC236}">
                <a16:creationId xmlns:a16="http://schemas.microsoft.com/office/drawing/2014/main" id="{C486B987-EF7C-C546-A792-B1C5DCC35A91}"/>
              </a:ext>
            </a:extLst>
          </p:cNvPr>
          <p:cNvSpPr/>
          <p:nvPr/>
        </p:nvSpPr>
        <p:spPr>
          <a:xfrm>
            <a:off x="5874346" y="3135434"/>
            <a:ext cx="321113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Resource.</a:t>
            </a:r>
            <a:r>
              <a:rPr kumimoji="0" lang="en" sz="1800" b="1" i="0" u="none" strike="noStrike" kern="1200" cap="none" spc="0" normalizeH="0" baseline="0" noProof="0" dirty="0" err="1">
                <a:ln>
                  <a:noFill/>
                </a:ln>
                <a:solidFill>
                  <a:srgbClr val="000000"/>
                </a:solidFill>
                <a:effectLst/>
                <a:uLnTx/>
                <a:uFillTx/>
                <a:latin typeface="Arial" charset="0"/>
                <a:ea typeface="ＭＳ Ｐゴシック" charset="0"/>
              </a:rPr>
              <a:t>psychencode.org</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00397479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auto">
          <a:xfrm>
            <a:off x="8587481" y="130517"/>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2813"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itchFamily="-65" charset="0"/>
              <a:ea typeface="ＭＳ Ｐゴシック" charset="0"/>
            </a:endParaRPr>
          </a:p>
        </p:txBody>
      </p:sp>
      <p:sp>
        <p:nvSpPr>
          <p:cNvPr id="558082" name="Content Placeholder 2"/>
          <p:cNvSpPr txBox="1">
            <a:spLocks/>
          </p:cNvSpPr>
          <p:nvPr/>
        </p:nvSpPr>
        <p:spPr bwMode="auto">
          <a:xfrm>
            <a:off x="2936631" y="5428443"/>
            <a:ext cx="6090469" cy="141196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66" tIns="46033" rIns="92066" bIns="46033"/>
          <a:lstStyle>
            <a:lvl1pPr defTabSz="912813" eaLnBrk="0" hangingPunct="0">
              <a:defRPr sz="1200" b="1">
                <a:solidFill>
                  <a:schemeClr val="tx1"/>
                </a:solidFill>
                <a:latin typeface="Arial" charset="0"/>
                <a:ea typeface="ＭＳ Ｐゴシック" charset="0"/>
                <a:cs typeface="ＭＳ Ｐゴシック" charset="0"/>
              </a:defRPr>
            </a:lvl1pPr>
            <a:lvl2pPr marL="742950" indent="-285750" defTabSz="912813" eaLnBrk="0" hangingPunct="0">
              <a:defRPr sz="1200" b="1">
                <a:solidFill>
                  <a:schemeClr val="tx1"/>
                </a:solidFill>
                <a:latin typeface="Arial" charset="0"/>
                <a:ea typeface="ＭＳ Ｐゴシック" charset="0"/>
              </a:defRPr>
            </a:lvl2pPr>
            <a:lvl3pPr marL="1143000" indent="-228600" defTabSz="912813" eaLnBrk="0" hangingPunct="0">
              <a:defRPr sz="1200" b="1">
                <a:solidFill>
                  <a:schemeClr val="tx1"/>
                </a:solidFill>
                <a:latin typeface="Arial" charset="0"/>
                <a:ea typeface="ＭＳ Ｐゴシック" charset="0"/>
              </a:defRPr>
            </a:lvl3pPr>
            <a:lvl4pPr marL="1600200" indent="-228600" defTabSz="912813" eaLnBrk="0" hangingPunct="0">
              <a:defRPr sz="1200" b="1">
                <a:solidFill>
                  <a:schemeClr val="tx1"/>
                </a:solidFill>
                <a:latin typeface="Arial" charset="0"/>
                <a:ea typeface="ＭＳ Ｐゴシック" charset="0"/>
              </a:defRPr>
            </a:lvl4pPr>
            <a:lvl5pPr marL="2057400" indent="-228600" defTabSz="912813" eaLnBrk="0" hangingPunct="0">
              <a:defRPr sz="1200" b="1">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1200" b="1">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1200" b="1">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1200" b="1">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1200" b="1">
                <a:solidFill>
                  <a:schemeClr val="tx1"/>
                </a:solidFill>
                <a:latin typeface="Arial" charset="0"/>
                <a:ea typeface="ＭＳ Ｐゴシック" charset="0"/>
              </a:defRPr>
            </a:lvl9pPr>
          </a:lstStyle>
          <a:p>
            <a:pPr marL="0" marR="0" lvl="0" indent="0" algn="r" defTabSz="912813" rtl="0" eaLnBrk="0" fontAlgn="base" latinLnBrk="0" hangingPunct="0">
              <a:lnSpc>
                <a:spcPct val="100000"/>
              </a:lnSpc>
              <a:spcBef>
                <a:spcPct val="20000"/>
              </a:spcBef>
              <a:spcAft>
                <a:spcPct val="0"/>
              </a:spcAft>
              <a:buClrTx/>
              <a:buSzTx/>
              <a:buFontTx/>
              <a:buNone/>
              <a:tabLst/>
              <a:defRPr/>
            </a:pPr>
            <a:endParaRPr kumimoji="0" lang="en-US" sz="10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endParaRPr>
          </a:p>
          <a:p>
            <a:pPr marL="0" marR="0" lvl="0" indent="0" algn="r" defTabSz="912813"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 charset="0"/>
                <a:ea typeface="ＭＳ Ｐゴシック" charset="0"/>
              </a:rPr>
              <a:t>GenoDock</a:t>
            </a:r>
            <a:r>
              <a:rPr kumimoji="0" lang="en-US" sz="1800" b="1" i="0" u="none" strike="noStrike" kern="1200" cap="none" spc="0" normalizeH="0" baseline="0" noProof="0" dirty="0" err="1">
                <a:ln>
                  <a:noFill/>
                </a:ln>
                <a:solidFill>
                  <a:srgbClr val="FF0000"/>
                </a:solidFill>
                <a:effectLst/>
                <a:uLnTx/>
                <a:uFillTx/>
                <a:latin typeface="Arial" charset="0"/>
                <a:ea typeface="ＭＳ Ｐゴシック" charset="0"/>
              </a:rPr>
              <a:t>.molmovdb.org</a:t>
            </a:r>
            <a:endParaRPr kumimoji="0" lang="en-US" sz="1800" b="1" i="0" u="none" strike="noStrike" kern="1200" cap="none" spc="0" normalizeH="0" baseline="0" noProof="0" dirty="0">
              <a:ln>
                <a:noFill/>
              </a:ln>
              <a:solidFill>
                <a:srgbClr val="FF0000"/>
              </a:solidFill>
              <a:effectLst/>
              <a:uLnTx/>
              <a:uFillTx/>
              <a:latin typeface="Arial" charset="0"/>
              <a:ea typeface="ＭＳ Ｐゴシック" charset="0"/>
            </a:endParaRPr>
          </a:p>
          <a:p>
            <a:pPr marL="0" marR="0" lvl="0" indent="0" algn="r" defTabSz="912813" rtl="0" eaLnBrk="0" fontAlgn="base" latinLnBrk="0" hangingPunct="0">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charset="0"/>
                <a:ea typeface="ＭＳ Ｐゴシック" charset="0"/>
              </a:rPr>
              <a:t>B Wang, C Yan</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 </a:t>
            </a:r>
            <a:b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S Lou, P </a:t>
            </a:r>
            <a:r>
              <a:rPr kumimoji="0" lang="en-US" sz="1400" b="0" i="0" u="none" strike="noStrike" kern="1200" cap="none" spc="0" normalizeH="0" baseline="0" noProof="0" dirty="0" err="1">
                <a:ln>
                  <a:noFill/>
                </a:ln>
                <a:solidFill>
                  <a:srgbClr val="000000"/>
                </a:solidFill>
                <a:effectLst/>
                <a:uLnTx/>
                <a:uFillTx/>
                <a:latin typeface="Arial" charset="0"/>
                <a:ea typeface="ＭＳ Ｐゴシック" charset="0"/>
              </a:rPr>
              <a:t>Emani</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 B Li, M Xu, X Kong, W Meyerson, Y Yang, D Lee</a:t>
            </a:r>
            <a:endParaRPr kumimoji="0" lang="en-US" sz="1400" b="0" i="0" u="none" strike="noStrike" kern="1200" cap="none" spc="0" normalizeH="0" baseline="0" noProof="0" dirty="0">
              <a:ln>
                <a:noFill/>
              </a:ln>
              <a:solidFill>
                <a:srgbClr val="000000">
                  <a:lumMod val="95000"/>
                  <a:lumOff val="5000"/>
                </a:srgbClr>
              </a:solidFill>
              <a:effectLst/>
              <a:uLnTx/>
              <a:uFillTx/>
              <a:latin typeface="Arial" charset="0"/>
              <a:ea typeface="ＭＳ Ｐゴシック" charset="0"/>
            </a:endParaRPr>
          </a:p>
        </p:txBody>
      </p:sp>
      <p:sp>
        <p:nvSpPr>
          <p:cNvPr id="8" name="TextBox 7"/>
          <p:cNvSpPr txBox="1"/>
          <p:nvPr/>
        </p:nvSpPr>
        <p:spPr>
          <a:xfrm>
            <a:off x="123093" y="5729501"/>
            <a:ext cx="4140089" cy="1015663"/>
          </a:xfrm>
          <a:prstGeom prst="rect">
            <a:avLst/>
          </a:prstGeom>
          <a:noFill/>
          <a:ln>
            <a:noFill/>
          </a:ln>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See</a:t>
            </a:r>
            <a: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t> </a:t>
            </a:r>
            <a:br>
              <a:rPr kumimoji="0" lang="en-US" sz="16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2800" b="1" i="0" u="none" strike="noStrike" kern="1200" cap="none" spc="0" normalizeH="0" baseline="0" noProof="0" dirty="0" err="1">
                <a:ln>
                  <a:noFill/>
                </a:ln>
                <a:solidFill>
                  <a:srgbClr val="00B050"/>
                </a:solidFill>
                <a:effectLst/>
                <a:uLnTx/>
                <a:uFillTx/>
                <a:latin typeface="Arial" charset="0"/>
                <a:ea typeface="ＭＳ Ｐゴシック" charset="0"/>
              </a:rPr>
              <a:t>JOBS</a:t>
            </a:r>
            <a:r>
              <a:rPr kumimoji="0" lang="en-US" sz="2000" b="1" i="0" u="none" strike="noStrike" kern="1200" cap="none" spc="0" normalizeH="0" baseline="0" noProof="0" dirty="0" err="1">
                <a:ln>
                  <a:noFill/>
                </a:ln>
                <a:solidFill>
                  <a:srgbClr val="000000"/>
                </a:solidFill>
                <a:effectLst/>
                <a:uLnTx/>
                <a:uFillTx/>
                <a:latin typeface="Arial" charset="0"/>
                <a:ea typeface="ＭＳ Ｐゴシック" charset="0"/>
              </a:rPr>
              <a:t>.gersteinlab.org</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charset="0"/>
                <a:ea typeface="ＭＳ Ｐゴシック" charset="0"/>
              </a:rPr>
              <a:t>Hiring </a:t>
            </a:r>
            <a:r>
              <a:rPr kumimoji="0" lang="en-US" sz="1400" b="0" i="0" u="none" strike="noStrike" kern="1200" cap="none" spc="0" normalizeH="0" baseline="0" noProof="0" dirty="0">
                <a:ln>
                  <a:noFill/>
                </a:ln>
                <a:solidFill>
                  <a:srgbClr val="000000"/>
                </a:solidFill>
                <a:effectLst/>
                <a:uLnTx/>
                <a:uFillTx/>
                <a:latin typeface="Arial" charset="0"/>
                <a:ea typeface="ＭＳ Ｐゴシック" charset="0"/>
              </a:rPr>
              <a:t>Postdocs</a:t>
            </a:r>
            <a:endParaRPr kumimoji="0" lang="en-US" sz="1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92" y="311618"/>
            <a:ext cx="7973989" cy="5322637"/>
          </a:xfrm>
          <a:prstGeom prst="rect">
            <a:avLst/>
          </a:prstGeom>
        </p:spPr>
      </p:pic>
    </p:spTree>
    <p:extLst>
      <p:ext uri="{BB962C8B-B14F-4D97-AF65-F5344CB8AC3E}">
        <p14:creationId xmlns:p14="http://schemas.microsoft.com/office/powerpoint/2010/main" val="3642802111"/>
      </p:ext>
    </p:extLst>
  </p:cSld>
  <p:clrMapOvr>
    <a:masterClrMapping/>
  </p:clrMapOvr>
  <p:transition advTm="71561"/>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a:xfrm>
            <a:off x="668338" y="609600"/>
            <a:ext cx="7772400" cy="1143000"/>
          </a:xfrm>
        </p:spPr>
        <p:txBody>
          <a:bodyPr/>
          <a:lstStyle/>
          <a:p>
            <a:r>
              <a:rPr lang="en-US" altLang="en-US" sz="3200">
                <a:ea typeface="ＭＳ Ｐゴシック" charset="-128"/>
              </a:rPr>
              <a:t>Extra</a:t>
            </a:r>
          </a:p>
        </p:txBody>
      </p:sp>
      <p:pic>
        <p:nvPicPr>
          <p:cNvPr id="6861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5338" y="1752600"/>
            <a:ext cx="6502400" cy="392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38628303"/>
      </p:ext>
    </p:extLst>
  </p:cSld>
  <p:clrMapOvr>
    <a:masterClrMapping/>
  </p:clrMapOvr>
  <p:transition advTm="1573"/>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Title 1"/>
          <p:cNvSpPr>
            <a:spLocks noGrp="1"/>
          </p:cNvSpPr>
          <p:nvPr>
            <p:ph type="title"/>
          </p:nvPr>
        </p:nvSpPr>
        <p:spPr>
          <a:xfrm>
            <a:off x="685800" y="338138"/>
            <a:ext cx="7772400" cy="1143000"/>
          </a:xfrm>
        </p:spPr>
        <p:txBody>
          <a:bodyPr/>
          <a:lstStyle/>
          <a:p>
            <a:pPr eaLnBrk="1" hangingPunct="1"/>
            <a:r>
              <a:rPr lang="en-US" altLang="en-US" sz="3200">
                <a:ea typeface="ＭＳ Ｐゴシック" charset="-128"/>
              </a:rPr>
              <a:t>Info about content in this slide pack</a:t>
            </a:r>
          </a:p>
        </p:txBody>
      </p:sp>
      <p:sp>
        <p:nvSpPr>
          <p:cNvPr id="2050" name="Content Placeholder 2"/>
          <p:cNvSpPr>
            <a:spLocks noGrp="1"/>
          </p:cNvSpPr>
          <p:nvPr>
            <p:ph idx="1"/>
          </p:nvPr>
        </p:nvSpPr>
        <p:spPr>
          <a:xfrm>
            <a:off x="685800" y="1341438"/>
            <a:ext cx="7772400" cy="5245100"/>
          </a:xfrm>
        </p:spPr>
        <p:txBody>
          <a:bodyPr/>
          <a:lstStyle/>
          <a:p>
            <a:pPr marL="227013" indent="-227013" defTabSz="911225" eaLnBrk="1" hangingPunct="1"/>
            <a:r>
              <a:rPr lang="en-US" altLang="en-US" dirty="0">
                <a:ea typeface="ＭＳ Ｐゴシック" charset="-128"/>
              </a:rPr>
              <a:t>General PERMISSIONS</a:t>
            </a:r>
          </a:p>
          <a:p>
            <a:pPr marL="569913" lvl="1" indent="-227013" defTabSz="911225" eaLnBrk="1" hangingPunct="1"/>
            <a:r>
              <a:rPr lang="en-US" altLang="en-US" dirty="0">
                <a:ea typeface="ＭＳ Ｐゴシック" charset="-128"/>
              </a:rPr>
              <a:t>This Presentation is copyright Mark Gerstein, </a:t>
            </a:r>
            <a:br>
              <a:rPr lang="en-US" altLang="en-US" dirty="0">
                <a:ea typeface="ＭＳ Ｐゴシック" charset="-128"/>
              </a:rPr>
            </a:br>
            <a:r>
              <a:rPr lang="en-US" altLang="en-US" dirty="0">
                <a:ea typeface="ＭＳ Ｐゴシック" charset="-128"/>
              </a:rPr>
              <a:t>Yale University, 2019. </a:t>
            </a:r>
          </a:p>
          <a:p>
            <a:pPr marL="569913" lvl="1" indent="-227013" defTabSz="911225" eaLnBrk="1" hangingPunct="1"/>
            <a:r>
              <a:rPr lang="en-US" altLang="en-US" dirty="0">
                <a:ea typeface="ＭＳ Ｐゴシック" charset="-128"/>
              </a:rPr>
              <a:t>Please read permissions statement at </a:t>
            </a:r>
            <a:br>
              <a:rPr lang="en-US" altLang="en-US" dirty="0">
                <a:ea typeface="ＭＳ Ｐゴシック" charset="-128"/>
              </a:rPr>
            </a:br>
            <a:r>
              <a:rPr lang="en-US" altLang="en-US" dirty="0" err="1">
                <a:ea typeface="ＭＳ Ｐゴシック" charset="-128"/>
              </a:rPr>
              <a:t>www.</a:t>
            </a:r>
            <a:r>
              <a:rPr lang="en-US" altLang="en-US" b="1" dirty="0" err="1">
                <a:solidFill>
                  <a:srgbClr val="800000"/>
                </a:solidFill>
                <a:ea typeface="ＭＳ Ｐゴシック" charset="-128"/>
              </a:rPr>
              <a:t>gersteinlab.org</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misc</a:t>
            </a:r>
            <a:r>
              <a:rPr lang="en-US" altLang="en-US" b="1" dirty="0">
                <a:solidFill>
                  <a:srgbClr val="800000"/>
                </a:solidFill>
                <a:ea typeface="ＭＳ Ｐゴシック" charset="-128"/>
              </a:rPr>
              <a:t>/</a:t>
            </a:r>
            <a:r>
              <a:rPr lang="en-US" altLang="en-US" b="1" dirty="0" err="1">
                <a:solidFill>
                  <a:srgbClr val="800000"/>
                </a:solidFill>
                <a:ea typeface="ＭＳ Ｐゴシック" charset="-128"/>
              </a:rPr>
              <a:t>permissions.html</a:t>
            </a:r>
            <a:r>
              <a:rPr lang="en-US" altLang="en-US" dirty="0">
                <a:ea typeface="ＭＳ Ｐゴシック" charset="-128"/>
              </a:rPr>
              <a:t> .</a:t>
            </a:r>
          </a:p>
          <a:p>
            <a:pPr marL="569913" lvl="1" indent="-227013" defTabSz="911225" eaLnBrk="1" hangingPunct="1"/>
            <a:r>
              <a:rPr lang="en-US" altLang="en-US" sz="1600" dirty="0">
                <a:ea typeface="ＭＳ Ｐゴシック" charset="-128"/>
              </a:rPr>
              <a:t>Feel free to use slides &amp; images in the talk with PROPER acknowledgement </a:t>
            </a:r>
            <a:br>
              <a:rPr lang="en-US" altLang="en-US" sz="1600" dirty="0">
                <a:ea typeface="ＭＳ Ｐゴシック" charset="-128"/>
              </a:rPr>
            </a:br>
            <a:r>
              <a:rPr lang="en-US" altLang="en-US" sz="1600" dirty="0">
                <a:ea typeface="ＭＳ Ｐゴシック" charset="-128"/>
              </a:rPr>
              <a:t>(via citation to relevant papers or link to </a:t>
            </a:r>
            <a:r>
              <a:rPr lang="en-US" altLang="en-US" sz="1600" dirty="0" err="1">
                <a:ea typeface="ＭＳ Ｐゴシック" charset="-128"/>
              </a:rPr>
              <a:t>gersteinlab.org</a:t>
            </a:r>
            <a:r>
              <a:rPr lang="en-US" altLang="en-US" sz="1600" dirty="0">
                <a:ea typeface="ＭＳ Ｐゴシック" charset="-128"/>
              </a:rPr>
              <a:t>). </a:t>
            </a:r>
          </a:p>
          <a:p>
            <a:pPr marL="569913" lvl="1" indent="-227013" defTabSz="911225" eaLnBrk="1" hangingPunct="1"/>
            <a:r>
              <a:rPr lang="en-US" altLang="en-US" sz="1600" dirty="0">
                <a:ea typeface="ＭＳ Ｐゴシック" charset="-128"/>
              </a:rPr>
              <a:t>Paper references in the talk were mostly from </a:t>
            </a:r>
            <a:r>
              <a:rPr lang="en-US" altLang="en-US" sz="1600" dirty="0" err="1">
                <a:ea typeface="ＭＳ Ｐゴシック" charset="-128"/>
              </a:rPr>
              <a:t>Papers.GersteinLab.org</a:t>
            </a:r>
            <a:r>
              <a:rPr lang="en-US" altLang="en-US" sz="1600" dirty="0">
                <a:ea typeface="ＭＳ Ｐゴシック" charset="-128"/>
              </a:rPr>
              <a:t>. </a:t>
            </a:r>
          </a:p>
          <a:p>
            <a:pPr marL="227013" indent="-227013" defTabSz="911225" eaLnBrk="1" hangingPunct="1">
              <a:buFontTx/>
              <a:buNone/>
            </a:pPr>
            <a:endParaRPr lang="en-US" altLang="en-US" sz="1300" dirty="0">
              <a:ea typeface="ＭＳ Ｐゴシック" charset="-128"/>
            </a:endParaRPr>
          </a:p>
          <a:p>
            <a:pPr marL="227013" indent="-227013" defTabSz="911225" eaLnBrk="1" hangingPunct="1"/>
            <a:r>
              <a:rPr lang="en-US" altLang="en-US" sz="1300" dirty="0">
                <a:ea typeface="ＭＳ Ｐゴシック" charset="-128"/>
              </a:rPr>
              <a:t>PHOTOS &amp; IMAGES. For thoughts on the source and permissions of many of the photos and clipped images in this presentation see http://</a:t>
            </a:r>
            <a:r>
              <a:rPr lang="en-US" altLang="en-US" sz="1300" dirty="0" err="1">
                <a:ea typeface="ＭＳ Ｐゴシック" charset="-128"/>
              </a:rPr>
              <a:t>streams.gerstein.info</a:t>
            </a:r>
            <a:r>
              <a:rPr lang="en-US" altLang="en-US" sz="1300" dirty="0">
                <a:ea typeface="ＭＳ Ｐゴシック" charset="-128"/>
              </a:rPr>
              <a:t> . </a:t>
            </a:r>
          </a:p>
          <a:p>
            <a:pPr marL="569913" lvl="1" indent="-227013" defTabSz="911225" eaLnBrk="1" hangingPunct="1"/>
            <a:r>
              <a:rPr lang="en-US" altLang="en-US" sz="1300" dirty="0">
                <a:ea typeface="ＭＳ Ｐゴシック" charset="-128"/>
              </a:rPr>
              <a:t>In particular, many of the images have particular EXIF tags, such as  </a:t>
            </a:r>
            <a:r>
              <a:rPr lang="en-US" altLang="en-US" sz="1300" dirty="0" err="1">
                <a:ea typeface="ＭＳ Ｐゴシック" charset="-128"/>
              </a:rPr>
              <a:t>kwpotppt</a:t>
            </a:r>
            <a:r>
              <a:rPr lang="en-US" altLang="en-US" sz="1300" dirty="0">
                <a:ea typeface="ＭＳ Ｐゴシック" charset="-128"/>
              </a:rPr>
              <a:t> , that can be easily queried from </a:t>
            </a:r>
            <a:r>
              <a:rPr lang="en-US" altLang="en-US" sz="1300" dirty="0" err="1">
                <a:ea typeface="ＭＳ Ｐゴシック" charset="-128"/>
              </a:rPr>
              <a:t>flickr</a:t>
            </a:r>
            <a:r>
              <a:rPr lang="en-US" altLang="en-US" sz="1300" dirty="0">
                <a:ea typeface="ＭＳ Ｐゴシック" charset="-128"/>
              </a:rPr>
              <a:t>, </a:t>
            </a:r>
            <a:r>
              <a:rPr lang="en-US" altLang="en-US" sz="1300" dirty="0" err="1">
                <a:ea typeface="ＭＳ Ｐゴシック" charset="-128"/>
              </a:rPr>
              <a:t>viz</a:t>
            </a:r>
            <a:r>
              <a:rPr lang="en-US" altLang="en-US" sz="1300" dirty="0">
                <a:ea typeface="ＭＳ Ｐゴシック" charset="-128"/>
              </a:rPr>
              <a:t>: http://</a:t>
            </a:r>
            <a:r>
              <a:rPr lang="en-US" altLang="en-US" sz="1300" dirty="0" err="1">
                <a:ea typeface="ＭＳ Ｐゴシック" charset="-128"/>
              </a:rPr>
              <a:t>www.flickr.com</a:t>
            </a:r>
            <a:r>
              <a:rPr lang="en-US" altLang="en-US" sz="1300" dirty="0">
                <a:ea typeface="ＭＳ Ｐゴシック" charset="-128"/>
              </a:rPr>
              <a:t>/photos/</a:t>
            </a:r>
            <a:r>
              <a:rPr lang="en-US" altLang="en-US" sz="1300" dirty="0" err="1">
                <a:ea typeface="ＭＳ Ｐゴシック" charset="-128"/>
              </a:rPr>
              <a:t>mbgmbg</a:t>
            </a:r>
            <a:r>
              <a:rPr lang="en-US" altLang="en-US" sz="1300" dirty="0">
                <a:ea typeface="ＭＳ Ｐゴシック" charset="-128"/>
              </a:rPr>
              <a:t>/tags/</a:t>
            </a:r>
            <a:r>
              <a:rPr lang="en-US" altLang="en-US" sz="1300" dirty="0" err="1">
                <a:ea typeface="ＭＳ Ｐゴシック" charset="-128"/>
              </a:rPr>
              <a:t>kwpotppt</a:t>
            </a:r>
            <a:r>
              <a:rPr lang="en-US" altLang="en-US" sz="1300" dirty="0">
                <a:ea typeface="ＭＳ Ｐゴシック" charset="-128"/>
              </a:rPr>
              <a:t> </a:t>
            </a:r>
          </a:p>
          <a:p>
            <a:pPr marL="569913" lvl="1" indent="-227013" defTabSz="911225" eaLnBrk="1" hangingPunct="1">
              <a:buFont typeface="Lucida Grande" charset="0"/>
              <a:buNone/>
            </a:pPr>
            <a:endParaRPr lang="en-US" altLang="en-US" sz="1300" dirty="0">
              <a:ea typeface="ＭＳ Ｐゴシック" charset="-128"/>
            </a:endParaRPr>
          </a:p>
        </p:txBody>
      </p:sp>
    </p:spTree>
    <p:extLst>
      <p:ext uri="{BB962C8B-B14F-4D97-AF65-F5344CB8AC3E}">
        <p14:creationId xmlns:p14="http://schemas.microsoft.com/office/powerpoint/2010/main" val="10955993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Finding drug targets for neuropsychiatric disorders via deep-learning &amp; </a:t>
            </a:r>
            <a:br>
              <a:rPr lang="en-US" sz="14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Designing a predictor for the sensitivity of drugs to human population variation</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98549" y="877451"/>
            <a:ext cx="4283445" cy="6116638"/>
          </a:xfrm>
        </p:spPr>
        <p:txBody>
          <a:bodyPr/>
          <a:lstStyle/>
          <a:p>
            <a:r>
              <a:rPr lang="en-US" altLang="en-US" sz="1700" b="1" u="sng" dirty="0" err="1">
                <a:ea typeface="ＭＳ Ｐゴシック" charset="-128"/>
                <a:cs typeface="ＭＳ Ｐゴシック" charset="-128"/>
              </a:rPr>
              <a:t>PsychENCODE</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Population-level analysis of functional genomics data related to neuropsychiatric disease</a:t>
            </a:r>
          </a:p>
          <a:p>
            <a:pPr lvl="1"/>
            <a:r>
              <a:rPr lang="en-US" altLang="en-US" sz="1700" dirty="0">
                <a:ea typeface="ＭＳ Ｐゴシック" charset="-128"/>
              </a:rPr>
              <a:t>Construction of an adult brain resource with 1866 individuals</a:t>
            </a:r>
          </a:p>
          <a:p>
            <a:pPr lvl="1"/>
            <a:r>
              <a:rPr lang="en-US" altLang="en-US" sz="1700" dirty="0">
                <a:ea typeface="ＭＳ Ｐゴシック" charset="-128"/>
              </a:rPr>
              <a:t>Large-scale processing </a:t>
            </a:r>
            <a:br>
              <a:rPr lang="en-US" altLang="en-US" sz="1700" dirty="0">
                <a:ea typeface="ＭＳ Ｐゴシック" charset="-128"/>
              </a:rPr>
            </a:br>
            <a:r>
              <a:rPr lang="en-US" altLang="en-US" sz="1700" b="1" dirty="0">
                <a:ea typeface="ＭＳ Ｐゴシック" charset="-128"/>
              </a:rPr>
              <a:t>creates a comprehensive QTL </a:t>
            </a:r>
            <a:r>
              <a:rPr lang="en-US" altLang="en-US" sz="1700" dirty="0">
                <a:ea typeface="ＭＳ Ｐゴシック" charset="-128"/>
              </a:rPr>
              <a:t>resource (~2.5M </a:t>
            </a:r>
            <a:r>
              <a:rPr lang="en-US" altLang="en-US" sz="1700" dirty="0" err="1">
                <a:ea typeface="ＭＳ Ｐゴシック" charset="-128"/>
              </a:rPr>
              <a:t>eQTLs</a:t>
            </a:r>
            <a:r>
              <a:rPr lang="en-US" altLang="en-US" sz="1700" dirty="0">
                <a:ea typeface="ＭＳ Ｐゴシック" charset="-128"/>
              </a:rPr>
              <a:t>). </a:t>
            </a:r>
          </a:p>
          <a:p>
            <a:pPr lvl="1"/>
            <a:r>
              <a:rPr lang="en-US" altLang="en-US" sz="1700" dirty="0">
                <a:ea typeface="ＭＳ Ｐゴシック" charset="-128"/>
              </a:rPr>
              <a:t>Connecting QTLs, enhancer activity relationships &amp; Hi-C contacts into a</a:t>
            </a:r>
            <a:r>
              <a:rPr lang="en-US" altLang="en-US" sz="1700" b="1" dirty="0">
                <a:ea typeface="ＭＳ Ｐゴシック" charset="-128"/>
              </a:rPr>
              <a:t> brain regulatory network</a:t>
            </a:r>
            <a:endParaRPr lang="en-US" altLang="en-US" sz="1700" dirty="0">
              <a:ea typeface="ＭＳ Ｐゴシック" charset="-128"/>
            </a:endParaRPr>
          </a:p>
          <a:p>
            <a:pPr lvl="1"/>
            <a:r>
              <a:rPr lang="en-US" altLang="en-US" sz="1700" dirty="0">
                <a:ea typeface="ＭＳ Ｐゴシック" charset="-128"/>
              </a:rPr>
              <a:t>Embedding the reg. network in a </a:t>
            </a:r>
            <a:br>
              <a:rPr lang="en-US" altLang="en-US" sz="1700" dirty="0">
                <a:ea typeface="ＭＳ Ｐゴシック" charset="-128"/>
              </a:rPr>
            </a:br>
            <a:r>
              <a:rPr lang="en-US" altLang="en-US" sz="1700" b="1" dirty="0">
                <a:ea typeface="ＭＳ Ｐゴシック" charset="-128"/>
              </a:rPr>
              <a:t>deep-learning model</a:t>
            </a:r>
            <a:r>
              <a:rPr lang="en-US" altLang="en-US" sz="1700" dirty="0">
                <a:ea typeface="ＭＳ Ｐゴシック" charset="-128"/>
              </a:rPr>
              <a:t> to predict psychiatric disease from genotype &amp; transcriptome. Using this to suggest specific pathways &amp; genes, as potential drug targets.</a:t>
            </a:r>
          </a:p>
          <a:p>
            <a:pPr lvl="1"/>
            <a:endParaRPr lang="en-US" altLang="en-US" sz="1700" dirty="0">
              <a:ea typeface="ＭＳ Ｐゴシック" charset="-128"/>
            </a:endParaRP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
        <p:nvSpPr>
          <p:cNvPr id="54275" name="Content Placeholder 3"/>
          <p:cNvSpPr>
            <a:spLocks noGrp="1"/>
          </p:cNvSpPr>
          <p:nvPr>
            <p:ph sz="half" idx="2"/>
          </p:nvPr>
        </p:nvSpPr>
        <p:spPr>
          <a:xfrm>
            <a:off x="4655127" y="877451"/>
            <a:ext cx="4350275" cy="6132512"/>
          </a:xfrm>
        </p:spPr>
        <p:txBody>
          <a:bodyPr/>
          <a:lstStyle/>
          <a:p>
            <a:r>
              <a:rPr lang="en-US" altLang="en-US" sz="1700" b="1" u="sng" dirty="0" err="1">
                <a:ea typeface="ＭＳ Ｐゴシック" charset="-128"/>
                <a:cs typeface="ＭＳ Ｐゴシック" charset="-128"/>
              </a:rPr>
              <a:t>GenoDock</a:t>
            </a:r>
            <a:r>
              <a:rPr lang="en-US" altLang="en-US" sz="1700" b="1" dirty="0">
                <a:ea typeface="ＭＳ Ｐゴシック" charset="-128"/>
                <a:cs typeface="ＭＳ Ｐゴシック" charset="-128"/>
              </a:rPr>
              <a:t>: </a:t>
            </a:r>
            <a:r>
              <a:rPr lang="en-US" altLang="en-US" sz="1700" dirty="0">
                <a:ea typeface="ＭＳ Ｐゴシック" charset="-128"/>
                <a:cs typeface="ＭＳ Ｐゴシック" charset="-128"/>
              </a:rPr>
              <a:t>Building a predictor for the sensitivity of drug binding to personal SNVs</a:t>
            </a:r>
          </a:p>
          <a:p>
            <a:pPr lvl="1"/>
            <a:r>
              <a:rPr lang="en-US" altLang="en-US" sz="1700" dirty="0">
                <a:ea typeface="ＭＳ Ｐゴシック" charset="-128"/>
                <a:cs typeface="ＭＳ Ｐゴシック" charset="-128"/>
              </a:rPr>
              <a:t>Hybrid classifier connecting</a:t>
            </a:r>
            <a:r>
              <a:rPr lang="en-US" altLang="en-US" sz="1700" b="1" dirty="0">
                <a:ea typeface="ＭＳ Ｐゴシック" charset="-128"/>
                <a:cs typeface="ＭＳ Ｐゴシック" charset="-128"/>
              </a:rPr>
              <a:t> physical modelling with statistical learning</a:t>
            </a:r>
          </a:p>
          <a:p>
            <a:pPr lvl="2"/>
            <a:r>
              <a:rPr lang="en-US" altLang="en-US" sz="1600" dirty="0">
                <a:ea typeface="ＭＳ Ｐゴシック" charset="-128"/>
                <a:cs typeface="ＭＳ Ｐゴシック" charset="-128"/>
              </a:rPr>
              <a:t>The modeling creates a pseudo gold-standard dataset, which is used to train the stat. classifier</a:t>
            </a:r>
          </a:p>
          <a:p>
            <a:pPr lvl="1"/>
            <a:r>
              <a:rPr lang="en-US" altLang="en-US" sz="1700" b="1" dirty="0">
                <a:ea typeface="ＭＳ Ｐゴシック" charset="-128"/>
                <a:cs typeface="ＭＳ Ｐゴシック" charset="-128"/>
              </a:rPr>
              <a:t>Classifier Results</a:t>
            </a:r>
          </a:p>
          <a:p>
            <a:pPr lvl="2"/>
            <a:r>
              <a:rPr lang="en-US" altLang="en-US" sz="1600" dirty="0">
                <a:ea typeface="ＭＳ Ｐゴシック" charset="-128"/>
                <a:cs typeface="ＭＳ Ｐゴシック" charset="-128"/>
              </a:rPr>
              <a:t>Independent validation </a:t>
            </a:r>
            <a:br>
              <a:rPr lang="en-US" altLang="en-US" sz="1600" dirty="0">
                <a:ea typeface="ＭＳ Ｐゴシック" charset="-128"/>
                <a:cs typeface="ＭＳ Ｐゴシック" charset="-128"/>
              </a:rPr>
            </a:br>
            <a:r>
              <a:rPr lang="en-US" altLang="en-US" sz="1600" dirty="0">
                <a:ea typeface="ＭＳ Ｐゴシック" charset="-128"/>
                <a:cs typeface="ＭＳ Ｐゴシック" charset="-128"/>
              </a:rPr>
              <a:t>on an expt. validation set</a:t>
            </a:r>
          </a:p>
          <a:p>
            <a:pPr lvl="2"/>
            <a:r>
              <a:rPr lang="en-US" altLang="en-US" sz="1600" dirty="0">
                <a:ea typeface="ＭＳ Ｐゴシック" charset="-128"/>
                <a:cs typeface="ＭＳ Ｐゴシック" charset="-128"/>
              </a:rPr>
              <a:t>Gives higher disruption scores to cancer driver SNVs. Also, illustrates importance of different features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GERP).</a:t>
            </a:r>
          </a:p>
          <a:p>
            <a:pPr lvl="2"/>
            <a:r>
              <a:rPr lang="en-US" altLang="en-US" sz="1600" dirty="0">
                <a:ea typeface="ＭＳ Ｐゴシック" charset="-128"/>
                <a:cs typeface="ＭＳ Ｐゴシック" charset="-128"/>
              </a:rPr>
              <a:t>Picks out certain drugs (</a:t>
            </a:r>
            <a:r>
              <a:rPr lang="en-US" altLang="en-US" sz="1600" dirty="0" err="1">
                <a:ea typeface="ＭＳ Ｐゴシック" charset="-128"/>
                <a:cs typeface="ＭＳ Ｐゴシック" charset="-128"/>
              </a:rPr>
              <a:t>eg</a:t>
            </a:r>
            <a:r>
              <a:rPr lang="en-US" altLang="en-US" sz="1600" dirty="0">
                <a:ea typeface="ＭＳ Ｐゴシック" charset="-128"/>
                <a:cs typeface="ＭＳ Ｐゴシック" charset="-128"/>
              </a:rPr>
              <a:t> </a:t>
            </a:r>
            <a:r>
              <a:rPr lang="en-US" altLang="en-US" sz="1600" dirty="0" err="1">
                <a:ea typeface="ＭＳ Ｐゴシック" charset="-128"/>
                <a:cs typeface="ＭＳ Ｐゴシック" charset="-128"/>
              </a:rPr>
              <a:t>imatinib</a:t>
            </a:r>
            <a:r>
              <a:rPr lang="en-US" altLang="en-US" sz="1600" dirty="0">
                <a:ea typeface="ＭＳ Ｐゴシック" charset="-128"/>
                <a:cs typeface="ＭＳ Ｐゴシック" charset="-128"/>
              </a:rPr>
              <a:t>) as being particularly sensitive to SNVs</a:t>
            </a:r>
          </a:p>
          <a:p>
            <a:endParaRPr lang="en-US" altLang="en-US" sz="1700" dirty="0">
              <a:ea typeface="ＭＳ Ｐゴシック" charset="-128"/>
              <a:cs typeface="ＭＳ Ｐゴシック" charset="-128"/>
            </a:endParaRPr>
          </a:p>
          <a:p>
            <a:endParaRPr lang="en-US" altLang="en-US" sz="1700" dirty="0">
              <a:ea typeface="ＭＳ Ｐゴシック" charset="-128"/>
              <a:cs typeface="ＭＳ Ｐゴシック" charset="-128"/>
            </a:endParaRPr>
          </a:p>
        </p:txBody>
      </p:sp>
    </p:spTree>
    <p:extLst>
      <p:ext uri="{BB962C8B-B14F-4D97-AF65-F5344CB8AC3E}">
        <p14:creationId xmlns:p14="http://schemas.microsoft.com/office/powerpoint/2010/main" val="1188072683"/>
      </p:ext>
    </p:extLst>
  </p:cSld>
  <p:clrMapOvr>
    <a:masterClrMapping/>
  </p:clrMapOvr>
  <p:transition advTm="238108"/>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Title 1"/>
          <p:cNvSpPr>
            <a:spLocks noGrp="1"/>
          </p:cNvSpPr>
          <p:nvPr>
            <p:ph type="title"/>
          </p:nvPr>
        </p:nvSpPr>
        <p:spPr>
          <a:xfrm>
            <a:off x="15876" y="7938"/>
            <a:ext cx="9112248" cy="684212"/>
          </a:xfrm>
        </p:spPr>
        <p:txBody>
          <a:bodyPr/>
          <a:lstStyle/>
          <a:p>
            <a:pPr>
              <a:defRPr/>
            </a:pPr>
            <a:r>
              <a:rPr lang="en-US" sz="1400" dirty="0">
                <a:solidFill>
                  <a:schemeClr val="bg1">
                    <a:lumMod val="50000"/>
                  </a:schemeClr>
                </a:solidFill>
                <a:ea typeface="ＭＳ Ｐゴシック" charset="0"/>
                <a:cs typeface="ＭＳ Ｐゴシック" charset="0"/>
              </a:rPr>
              <a:t>Finding drug targets for neuropsychiatric disorders via deep-learning &amp; </a:t>
            </a:r>
            <a:br>
              <a:rPr lang="en-US" sz="1400" dirty="0">
                <a:solidFill>
                  <a:schemeClr val="bg1">
                    <a:lumMod val="50000"/>
                  </a:schemeClr>
                </a:solidFill>
                <a:ea typeface="ＭＳ Ｐゴシック" charset="0"/>
                <a:cs typeface="ＭＳ Ｐゴシック" charset="0"/>
              </a:rPr>
            </a:br>
            <a:r>
              <a:rPr lang="en-US" sz="1400" dirty="0">
                <a:solidFill>
                  <a:schemeClr val="bg1">
                    <a:lumMod val="50000"/>
                  </a:schemeClr>
                </a:solidFill>
                <a:ea typeface="ＭＳ Ｐゴシック" charset="0"/>
                <a:cs typeface="ＭＳ Ｐゴシック" charset="0"/>
              </a:rPr>
              <a:t>Designing a predictor for the sensitivity of drugs to human population variation</a:t>
            </a:r>
            <a:endParaRPr lang="en-US" sz="1400" dirty="0">
              <a:ea typeface="ＭＳ Ｐゴシック" charset="0"/>
              <a:cs typeface="ＭＳ Ｐゴシック" charset="0"/>
            </a:endParaRPr>
          </a:p>
        </p:txBody>
      </p:sp>
      <p:sp>
        <p:nvSpPr>
          <p:cNvPr id="54274" name="Content Placeholder 2"/>
          <p:cNvSpPr>
            <a:spLocks noGrp="1"/>
          </p:cNvSpPr>
          <p:nvPr>
            <p:ph sz="half" idx="1"/>
          </p:nvPr>
        </p:nvSpPr>
        <p:spPr>
          <a:xfrm>
            <a:off x="98549" y="877451"/>
            <a:ext cx="4283445" cy="6116638"/>
          </a:xfrm>
        </p:spPr>
        <p:txBody>
          <a:bodyPr/>
          <a:lstStyle/>
          <a:p>
            <a:r>
              <a:rPr lang="en-US" altLang="en-US" sz="1700" b="1" u="sng" dirty="0" err="1">
                <a:solidFill>
                  <a:srgbClr val="FFC000"/>
                </a:solidFill>
                <a:ea typeface="ＭＳ Ｐゴシック" charset="-128"/>
                <a:cs typeface="ＭＳ Ｐゴシック" charset="-128"/>
              </a:rPr>
              <a:t>PsychENCODE</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Population-level analysis of functional genomics data related to neuropsychiatric disease</a:t>
            </a:r>
          </a:p>
          <a:p>
            <a:pPr lvl="1"/>
            <a:r>
              <a:rPr lang="en-US" altLang="en-US" sz="1700" dirty="0">
                <a:solidFill>
                  <a:schemeClr val="tx1">
                    <a:lumMod val="50000"/>
                    <a:lumOff val="50000"/>
                  </a:schemeClr>
                </a:solidFill>
                <a:ea typeface="ＭＳ Ｐゴシック" charset="-128"/>
              </a:rPr>
              <a:t>Construction of an adult brain resource with 1866 individuals</a:t>
            </a:r>
          </a:p>
          <a:p>
            <a:pPr lvl="1"/>
            <a:r>
              <a:rPr lang="en-US" altLang="en-US" sz="1700" dirty="0">
                <a:solidFill>
                  <a:schemeClr val="tx1">
                    <a:lumMod val="50000"/>
                    <a:lumOff val="50000"/>
                  </a:schemeClr>
                </a:solidFill>
                <a:ea typeface="ＭＳ Ｐゴシック" charset="-128"/>
              </a:rPr>
              <a:t>Large-scale processing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creates a comprehensive QTL</a:t>
            </a:r>
            <a:r>
              <a:rPr lang="en-US" altLang="en-US" sz="1700" b="1" dirty="0">
                <a:solidFill>
                  <a:schemeClr val="tx1">
                    <a:lumMod val="50000"/>
                    <a:lumOff val="50000"/>
                  </a:schemeClr>
                </a:solidFill>
                <a:ea typeface="ＭＳ Ｐゴシック" charset="-128"/>
              </a:rPr>
              <a:t> </a:t>
            </a:r>
            <a:r>
              <a:rPr lang="en-US" altLang="en-US" sz="1700" dirty="0">
                <a:solidFill>
                  <a:schemeClr val="tx1">
                    <a:lumMod val="50000"/>
                    <a:lumOff val="50000"/>
                  </a:schemeClr>
                </a:solidFill>
                <a:ea typeface="ＭＳ Ｐゴシック" charset="-128"/>
              </a:rPr>
              <a:t>resource (~2.5M </a:t>
            </a:r>
            <a:r>
              <a:rPr lang="en-US" altLang="en-US" sz="1700" dirty="0" err="1">
                <a:solidFill>
                  <a:schemeClr val="tx1">
                    <a:lumMod val="50000"/>
                    <a:lumOff val="50000"/>
                  </a:schemeClr>
                </a:solidFill>
                <a:ea typeface="ＭＳ Ｐゴシック" charset="-128"/>
              </a:rPr>
              <a:t>eQTLs</a:t>
            </a:r>
            <a:r>
              <a:rPr lang="en-US" altLang="en-US" sz="1700" dirty="0">
                <a:solidFill>
                  <a:schemeClr val="tx1">
                    <a:lumMod val="50000"/>
                    <a:lumOff val="50000"/>
                  </a:schemeClr>
                </a:solidFill>
                <a:ea typeface="ＭＳ Ｐゴシック" charset="-128"/>
              </a:rPr>
              <a:t>). </a:t>
            </a:r>
          </a:p>
          <a:p>
            <a:pPr lvl="1"/>
            <a:r>
              <a:rPr lang="en-US" altLang="en-US" sz="1700" dirty="0">
                <a:solidFill>
                  <a:schemeClr val="tx1">
                    <a:lumMod val="50000"/>
                    <a:lumOff val="50000"/>
                  </a:schemeClr>
                </a:solidFill>
                <a:ea typeface="ＭＳ Ｐゴシック" charset="-128"/>
              </a:rPr>
              <a:t>Connecting QTLs, enhancer activity relationships &amp; Hi-C contacts into a</a:t>
            </a:r>
            <a:r>
              <a:rPr lang="en-US" altLang="en-US" sz="1700" b="1" dirty="0">
                <a:solidFill>
                  <a:schemeClr val="tx1">
                    <a:lumMod val="50000"/>
                    <a:lumOff val="50000"/>
                  </a:schemeClr>
                </a:solidFill>
                <a:ea typeface="ＭＳ Ｐゴシック" charset="-128"/>
              </a:rPr>
              <a:t> </a:t>
            </a:r>
            <a:r>
              <a:rPr lang="en-US" altLang="en-US" sz="1700" b="1" dirty="0">
                <a:solidFill>
                  <a:srgbClr val="FFC000"/>
                </a:solidFill>
                <a:ea typeface="ＭＳ Ｐゴシック" charset="-128"/>
              </a:rPr>
              <a:t>brain regulatory network</a:t>
            </a:r>
            <a:endParaRPr lang="en-US" altLang="en-US" sz="1700" dirty="0">
              <a:solidFill>
                <a:srgbClr val="FFC000"/>
              </a:solidFill>
              <a:ea typeface="ＭＳ Ｐゴシック" charset="-128"/>
            </a:endParaRPr>
          </a:p>
          <a:p>
            <a:pPr lvl="1"/>
            <a:r>
              <a:rPr lang="en-US" altLang="en-US" sz="1700" dirty="0">
                <a:solidFill>
                  <a:schemeClr val="tx1">
                    <a:lumMod val="50000"/>
                    <a:lumOff val="50000"/>
                  </a:schemeClr>
                </a:solidFill>
                <a:ea typeface="ＭＳ Ｐゴシック" charset="-128"/>
              </a:rPr>
              <a:t>Embedding the reg. network in a </a:t>
            </a:r>
            <a:br>
              <a:rPr lang="en-US" altLang="en-US" sz="1700" dirty="0">
                <a:solidFill>
                  <a:schemeClr val="tx1">
                    <a:lumMod val="50000"/>
                    <a:lumOff val="50000"/>
                  </a:schemeClr>
                </a:solidFill>
                <a:ea typeface="ＭＳ Ｐゴシック" charset="-128"/>
              </a:rPr>
            </a:br>
            <a:r>
              <a:rPr lang="en-US" altLang="en-US" sz="1700" b="1" dirty="0">
                <a:solidFill>
                  <a:srgbClr val="FFC000"/>
                </a:solidFill>
                <a:ea typeface="ＭＳ Ｐゴシック" charset="-128"/>
              </a:rPr>
              <a:t>deep-learning model</a:t>
            </a:r>
            <a:r>
              <a:rPr lang="en-US" altLang="en-US" sz="1700" dirty="0">
                <a:solidFill>
                  <a:schemeClr val="tx1">
                    <a:lumMod val="50000"/>
                    <a:lumOff val="50000"/>
                  </a:schemeClr>
                </a:solidFill>
                <a:ea typeface="ＭＳ Ｐゴシック" charset="-128"/>
              </a:rPr>
              <a:t> to predict psychiatric disease from genotype &amp; transcriptome. Using this to suggest specific pathways &amp; genes, as potential drug targets.</a:t>
            </a:r>
          </a:p>
          <a:p>
            <a:pPr lvl="1"/>
            <a:endParaRPr lang="en-US" altLang="en-US" sz="1700" dirty="0">
              <a:solidFill>
                <a:schemeClr val="tx1">
                  <a:lumMod val="50000"/>
                  <a:lumOff val="50000"/>
                </a:schemeClr>
              </a:solidFill>
              <a:ea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
        <p:nvSpPr>
          <p:cNvPr id="54275" name="Content Placeholder 3"/>
          <p:cNvSpPr>
            <a:spLocks noGrp="1"/>
          </p:cNvSpPr>
          <p:nvPr>
            <p:ph sz="half" idx="2"/>
          </p:nvPr>
        </p:nvSpPr>
        <p:spPr>
          <a:xfrm>
            <a:off x="4655127" y="877451"/>
            <a:ext cx="4350275" cy="6132512"/>
          </a:xfrm>
        </p:spPr>
        <p:txBody>
          <a:bodyPr/>
          <a:lstStyle/>
          <a:p>
            <a:r>
              <a:rPr lang="en-US" altLang="en-US" sz="1700" b="1" u="sng" dirty="0" err="1">
                <a:solidFill>
                  <a:srgbClr val="FFC000"/>
                </a:solidFill>
                <a:ea typeface="ＭＳ Ｐゴシック" charset="-128"/>
                <a:cs typeface="ＭＳ Ｐゴシック" charset="-128"/>
              </a:rPr>
              <a:t>GenoDock</a:t>
            </a:r>
            <a:r>
              <a:rPr lang="en-US" altLang="en-US" sz="1700" b="1" dirty="0">
                <a:solidFill>
                  <a:schemeClr val="tx1">
                    <a:lumMod val="50000"/>
                    <a:lumOff val="50000"/>
                  </a:schemeClr>
                </a:solidFill>
                <a:ea typeface="ＭＳ Ｐゴシック" charset="-128"/>
                <a:cs typeface="ＭＳ Ｐゴシック" charset="-128"/>
              </a:rPr>
              <a:t>: </a:t>
            </a:r>
            <a:r>
              <a:rPr lang="en-US" altLang="en-US" sz="1700" dirty="0">
                <a:solidFill>
                  <a:schemeClr val="tx1">
                    <a:lumMod val="50000"/>
                    <a:lumOff val="50000"/>
                  </a:schemeClr>
                </a:solidFill>
                <a:ea typeface="ＭＳ Ｐゴシック" charset="-128"/>
                <a:cs typeface="ＭＳ Ｐゴシック" charset="-128"/>
              </a:rPr>
              <a:t>Building a predictor for the sensitivity of drug binding to personal SNVs</a:t>
            </a:r>
          </a:p>
          <a:p>
            <a:pPr lvl="1"/>
            <a:r>
              <a:rPr lang="en-US" altLang="en-US" sz="1700" dirty="0">
                <a:solidFill>
                  <a:schemeClr val="tx1">
                    <a:lumMod val="50000"/>
                    <a:lumOff val="50000"/>
                  </a:schemeClr>
                </a:solidFill>
                <a:ea typeface="ＭＳ Ｐゴシック" charset="-128"/>
                <a:cs typeface="ＭＳ Ｐゴシック" charset="-128"/>
              </a:rPr>
              <a:t>Hybrid classifier connecting</a:t>
            </a:r>
            <a:r>
              <a:rPr lang="en-US" altLang="en-US" sz="1700" b="1" dirty="0">
                <a:solidFill>
                  <a:schemeClr val="tx1">
                    <a:lumMod val="50000"/>
                    <a:lumOff val="50000"/>
                  </a:schemeClr>
                </a:solidFill>
                <a:ea typeface="ＭＳ Ｐゴシック" charset="-128"/>
                <a:cs typeface="ＭＳ Ｐゴシック" charset="-128"/>
              </a:rPr>
              <a:t> </a:t>
            </a:r>
            <a:r>
              <a:rPr lang="en-US" altLang="en-US" sz="1700" b="1" dirty="0">
                <a:solidFill>
                  <a:srgbClr val="FFC000"/>
                </a:solidFill>
                <a:ea typeface="ＭＳ Ｐゴシック" charset="-128"/>
                <a:cs typeface="ＭＳ Ｐゴシック" charset="-128"/>
              </a:rPr>
              <a:t>physical modelling with statistical learning</a:t>
            </a:r>
          </a:p>
          <a:p>
            <a:pPr lvl="2"/>
            <a:r>
              <a:rPr lang="en-US" altLang="en-US" sz="1600" dirty="0">
                <a:solidFill>
                  <a:schemeClr val="tx1">
                    <a:lumMod val="50000"/>
                    <a:lumOff val="50000"/>
                  </a:schemeClr>
                </a:solidFill>
                <a:ea typeface="ＭＳ Ｐゴシック" charset="-128"/>
                <a:cs typeface="ＭＳ Ｐゴシック" charset="-128"/>
              </a:rPr>
              <a:t>The modeling creates a pseudo gold-standard dataset, which is used to train the stat. classifier</a:t>
            </a:r>
          </a:p>
          <a:p>
            <a:pPr lvl="1"/>
            <a:r>
              <a:rPr lang="en-US" altLang="en-US" sz="1700" b="1" dirty="0">
                <a:solidFill>
                  <a:srgbClr val="FFC000"/>
                </a:solidFill>
                <a:ea typeface="ＭＳ Ｐゴシック" charset="-128"/>
                <a:cs typeface="ＭＳ Ｐゴシック" charset="-128"/>
              </a:rPr>
              <a:t>Classifier Results</a:t>
            </a:r>
          </a:p>
          <a:p>
            <a:pPr lvl="2"/>
            <a:r>
              <a:rPr lang="en-US" altLang="en-US" sz="1600" dirty="0">
                <a:solidFill>
                  <a:schemeClr val="tx1">
                    <a:lumMod val="50000"/>
                    <a:lumOff val="50000"/>
                  </a:schemeClr>
                </a:solidFill>
                <a:ea typeface="ＭＳ Ｐゴシック" charset="-128"/>
                <a:cs typeface="ＭＳ Ｐゴシック" charset="-128"/>
              </a:rPr>
              <a:t>Independent validation </a:t>
            </a:r>
            <a:br>
              <a:rPr lang="en-US" altLang="en-US" sz="1600" dirty="0">
                <a:solidFill>
                  <a:schemeClr val="tx1">
                    <a:lumMod val="50000"/>
                    <a:lumOff val="50000"/>
                  </a:schemeClr>
                </a:solidFill>
                <a:ea typeface="ＭＳ Ｐゴシック" charset="-128"/>
                <a:cs typeface="ＭＳ Ｐゴシック" charset="-128"/>
              </a:rPr>
            </a:br>
            <a:r>
              <a:rPr lang="en-US" altLang="en-US" sz="1600" dirty="0">
                <a:solidFill>
                  <a:schemeClr val="tx1">
                    <a:lumMod val="50000"/>
                    <a:lumOff val="50000"/>
                  </a:schemeClr>
                </a:solidFill>
                <a:ea typeface="ＭＳ Ｐゴシック" charset="-128"/>
                <a:cs typeface="ＭＳ Ｐゴシック" charset="-128"/>
              </a:rPr>
              <a:t>on an expt. validation set</a:t>
            </a:r>
          </a:p>
          <a:p>
            <a:pPr lvl="2"/>
            <a:r>
              <a:rPr lang="en-US" altLang="en-US" sz="1600" dirty="0">
                <a:solidFill>
                  <a:schemeClr val="tx1">
                    <a:lumMod val="50000"/>
                    <a:lumOff val="50000"/>
                  </a:schemeClr>
                </a:solidFill>
                <a:ea typeface="ＭＳ Ｐゴシック" charset="-128"/>
                <a:cs typeface="ＭＳ Ｐゴシック" charset="-128"/>
              </a:rPr>
              <a:t>Gives higher disruption scores to cancer driver SNVs. Also, illustrates importance of different features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GERP).</a:t>
            </a:r>
          </a:p>
          <a:p>
            <a:pPr lvl="2"/>
            <a:r>
              <a:rPr lang="en-US" altLang="en-US" sz="1600" dirty="0">
                <a:solidFill>
                  <a:schemeClr val="tx1">
                    <a:lumMod val="50000"/>
                    <a:lumOff val="50000"/>
                  </a:schemeClr>
                </a:solidFill>
                <a:ea typeface="ＭＳ Ｐゴシック" charset="-128"/>
                <a:cs typeface="ＭＳ Ｐゴシック" charset="-128"/>
              </a:rPr>
              <a:t>Picks out certain drugs (</a:t>
            </a:r>
            <a:r>
              <a:rPr lang="en-US" altLang="en-US" sz="1600" dirty="0" err="1">
                <a:solidFill>
                  <a:schemeClr val="tx1">
                    <a:lumMod val="50000"/>
                    <a:lumOff val="50000"/>
                  </a:schemeClr>
                </a:solidFill>
                <a:ea typeface="ＭＳ Ｐゴシック" charset="-128"/>
                <a:cs typeface="ＭＳ Ｐゴシック" charset="-128"/>
              </a:rPr>
              <a:t>eg</a:t>
            </a:r>
            <a:r>
              <a:rPr lang="en-US" altLang="en-US" sz="1600" dirty="0">
                <a:solidFill>
                  <a:schemeClr val="tx1">
                    <a:lumMod val="50000"/>
                    <a:lumOff val="50000"/>
                  </a:schemeClr>
                </a:solidFill>
                <a:ea typeface="ＭＳ Ｐゴシック" charset="-128"/>
                <a:cs typeface="ＭＳ Ｐゴシック" charset="-128"/>
              </a:rPr>
              <a:t> </a:t>
            </a:r>
            <a:r>
              <a:rPr lang="en-US" altLang="en-US" sz="1600" dirty="0" err="1">
                <a:solidFill>
                  <a:schemeClr val="tx1">
                    <a:lumMod val="50000"/>
                    <a:lumOff val="50000"/>
                  </a:schemeClr>
                </a:solidFill>
                <a:ea typeface="ＭＳ Ｐゴシック" charset="-128"/>
                <a:cs typeface="ＭＳ Ｐゴシック" charset="-128"/>
              </a:rPr>
              <a:t>imatinib</a:t>
            </a:r>
            <a:r>
              <a:rPr lang="en-US" altLang="en-US" sz="1600" dirty="0">
                <a:solidFill>
                  <a:schemeClr val="tx1">
                    <a:lumMod val="50000"/>
                    <a:lumOff val="50000"/>
                  </a:schemeClr>
                </a:solidFill>
                <a:ea typeface="ＭＳ Ｐゴシック" charset="-128"/>
                <a:cs typeface="ＭＳ Ｐゴシック" charset="-128"/>
              </a:rPr>
              <a:t>) as being particularly sensitive to SNVs</a:t>
            </a:r>
          </a:p>
          <a:p>
            <a:endParaRPr lang="en-US" altLang="en-US" sz="1700" dirty="0">
              <a:solidFill>
                <a:schemeClr val="tx1">
                  <a:lumMod val="50000"/>
                  <a:lumOff val="50000"/>
                </a:schemeClr>
              </a:solidFill>
              <a:ea typeface="ＭＳ Ｐゴシック" charset="-128"/>
              <a:cs typeface="ＭＳ Ｐゴシック" charset="-128"/>
            </a:endParaRPr>
          </a:p>
          <a:p>
            <a:endParaRPr lang="en-US" altLang="en-US" sz="1700" dirty="0">
              <a:solidFill>
                <a:schemeClr val="tx1">
                  <a:lumMod val="50000"/>
                  <a:lumOff val="50000"/>
                </a:schemeClr>
              </a:solidFill>
              <a:ea typeface="ＭＳ Ｐゴシック" charset="-128"/>
              <a:cs typeface="ＭＳ Ｐゴシック" charset="-128"/>
            </a:endParaRPr>
          </a:p>
        </p:txBody>
      </p:sp>
    </p:spTree>
    <p:extLst>
      <p:ext uri="{BB962C8B-B14F-4D97-AF65-F5344CB8AC3E}">
        <p14:creationId xmlns:p14="http://schemas.microsoft.com/office/powerpoint/2010/main" val="1472006116"/>
      </p:ext>
    </p:extLst>
  </p:cSld>
  <p:clrMapOvr>
    <a:masterClrMapping/>
  </p:clrMapOvr>
  <p:transition advTm="238108"/>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8912180" y="-103031"/>
            <a:ext cx="515157" cy="7122017"/>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pic>
        <p:nvPicPr>
          <p:cNvPr id="23" name="Picture 22">
            <a:extLst>
              <a:ext uri="{FF2B5EF4-FFF2-40B4-BE49-F238E27FC236}">
                <a16:creationId xmlns:a16="http://schemas.microsoft.com/office/drawing/2014/main" id="{0F9153DD-4C71-0E40-A189-90B43CBBBF55}"/>
              </a:ext>
            </a:extLst>
          </p:cNvPr>
          <p:cNvPicPr>
            <a:picLocks noChangeAspect="1"/>
          </p:cNvPicPr>
          <p:nvPr/>
        </p:nvPicPr>
        <p:blipFill rotWithShape="1">
          <a:blip r:embed="rId2">
            <a:extLst>
              <a:ext uri="{28A0092B-C50C-407E-A947-70E740481C1C}">
                <a14:useLocalDpi xmlns:a14="http://schemas.microsoft.com/office/drawing/2010/main" val="0"/>
              </a:ext>
            </a:extLst>
          </a:blip>
          <a:srcRect r="13456"/>
          <a:stretch/>
        </p:blipFill>
        <p:spPr>
          <a:xfrm>
            <a:off x="34838" y="43315"/>
            <a:ext cx="9109162" cy="6132633"/>
          </a:xfrm>
          <a:prstGeom prst="rect">
            <a:avLst/>
          </a:prstGeom>
        </p:spPr>
      </p:pic>
      <p:sp>
        <p:nvSpPr>
          <p:cNvPr id="5" name="Rectangle 4"/>
          <p:cNvSpPr/>
          <p:nvPr/>
        </p:nvSpPr>
        <p:spPr bwMode="auto">
          <a:xfrm>
            <a:off x="1344892" y="5091705"/>
            <a:ext cx="723751" cy="524656"/>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sp>
        <p:nvSpPr>
          <p:cNvPr id="2" name="Title 1"/>
          <p:cNvSpPr>
            <a:spLocks noGrp="1"/>
          </p:cNvSpPr>
          <p:nvPr>
            <p:ph type="title"/>
          </p:nvPr>
        </p:nvSpPr>
        <p:spPr>
          <a:xfrm>
            <a:off x="64818" y="3222589"/>
            <a:ext cx="1927397" cy="3434838"/>
          </a:xfrm>
        </p:spPr>
        <p:txBody>
          <a:bodyPr>
            <a:noAutofit/>
          </a:bodyPr>
          <a:lstStyle/>
          <a:p>
            <a:r>
              <a:rPr lang="en-US" sz="1800" dirty="0"/>
              <a:t>Collecting functional genomic datasets </a:t>
            </a:r>
            <a:br>
              <a:rPr lang="en-US" sz="1800" dirty="0"/>
            </a:br>
            <a:r>
              <a:rPr lang="en-US" sz="1800" dirty="0"/>
              <a:t>for the </a:t>
            </a:r>
            <a:br>
              <a:rPr lang="en-US" sz="1800" dirty="0"/>
            </a:br>
            <a:r>
              <a:rPr lang="en-US" sz="1800" dirty="0"/>
              <a:t>adult brain </a:t>
            </a:r>
            <a:br>
              <a:rPr lang="en-US" sz="1800" dirty="0"/>
            </a:br>
            <a:br>
              <a:rPr lang="en-US" sz="1800" dirty="0"/>
            </a:br>
            <a:r>
              <a:rPr lang="en-US" sz="1400" dirty="0"/>
              <a:t>from </a:t>
            </a:r>
            <a:r>
              <a:rPr lang="en-US" sz="1400" dirty="0" err="1"/>
              <a:t>PsychENCODE</a:t>
            </a:r>
            <a:r>
              <a:rPr lang="en-US" sz="1400" dirty="0"/>
              <a:t>, </a:t>
            </a:r>
            <a:br>
              <a:rPr lang="en-US" sz="1400" dirty="0"/>
            </a:br>
            <a:r>
              <a:rPr lang="en-US" sz="1400" dirty="0"/>
              <a:t>other large consortia &amp; single cell studies</a:t>
            </a:r>
            <a:endParaRPr lang="en-US" sz="1800" dirty="0"/>
          </a:p>
        </p:txBody>
      </p:sp>
      <p:sp>
        <p:nvSpPr>
          <p:cNvPr id="3" name="TextBox 2"/>
          <p:cNvSpPr txBox="1"/>
          <p:nvPr/>
        </p:nvSpPr>
        <p:spPr>
          <a:xfrm>
            <a:off x="7463524" y="187623"/>
            <a:ext cx="1649811" cy="1015663"/>
          </a:xfrm>
          <a:prstGeom prst="rect">
            <a:avLst/>
          </a:prstGeom>
          <a:noFill/>
        </p:spPr>
        <p:txBody>
          <a:bodyPr wrap="none" rtlCol="0">
            <a:spAutoFit/>
          </a:bodyPr>
          <a:lstStyle/>
          <a:p>
            <a:r>
              <a:rPr lang="en-US" sz="2400" dirty="0"/>
              <a:t>1866</a:t>
            </a:r>
          </a:p>
          <a:p>
            <a:r>
              <a:rPr lang="en-US" dirty="0"/>
              <a:t>Individuals</a:t>
            </a:r>
          </a:p>
          <a:p>
            <a:r>
              <a:rPr lang="en-US" dirty="0"/>
              <a:t>~3.7K bulk RNA-</a:t>
            </a:r>
            <a:r>
              <a:rPr lang="en-US" dirty="0" err="1"/>
              <a:t>seq</a:t>
            </a:r>
            <a:endParaRPr lang="en-US" dirty="0"/>
          </a:p>
          <a:p>
            <a:r>
              <a:rPr lang="en-US" dirty="0"/>
              <a:t>~32K single-cells  </a:t>
            </a:r>
          </a:p>
        </p:txBody>
      </p:sp>
      <p:sp>
        <p:nvSpPr>
          <p:cNvPr id="6" name="Rectangle 5">
            <a:extLst>
              <a:ext uri="{FF2B5EF4-FFF2-40B4-BE49-F238E27FC236}">
                <a16:creationId xmlns:a16="http://schemas.microsoft.com/office/drawing/2014/main" id="{4B02BD5E-E183-B84C-9568-B2E78732F342}"/>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spTree>
    <p:extLst>
      <p:ext uri="{BB962C8B-B14F-4D97-AF65-F5344CB8AC3E}">
        <p14:creationId xmlns:p14="http://schemas.microsoft.com/office/powerpoint/2010/main" val="54412751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2030A-61EB-8D47-A08D-E2FF51459814}"/>
              </a:ext>
            </a:extLst>
          </p:cNvPr>
          <p:cNvSpPr>
            <a:spLocks noGrp="1"/>
          </p:cNvSpPr>
          <p:nvPr>
            <p:ph type="title"/>
          </p:nvPr>
        </p:nvSpPr>
        <p:spPr>
          <a:xfrm>
            <a:off x="679067" y="395493"/>
            <a:ext cx="7827935" cy="994172"/>
          </a:xfrm>
        </p:spPr>
        <p:txBody>
          <a:bodyPr>
            <a:normAutofit/>
          </a:bodyPr>
          <a:lstStyle/>
          <a:p>
            <a:r>
              <a:rPr lang="en-US" dirty="0"/>
              <a:t>Larger brain </a:t>
            </a:r>
            <a:r>
              <a:rPr lang="en-US" dirty="0" err="1"/>
              <a:t>eQTL</a:t>
            </a:r>
            <a:r>
              <a:rPr lang="en-US" dirty="0"/>
              <a:t> sets than previous studies, </a:t>
            </a:r>
            <a:br>
              <a:rPr lang="en-US" dirty="0"/>
            </a:br>
            <a:r>
              <a:rPr lang="en-US" dirty="0"/>
              <a:t>but strong overlap with them</a:t>
            </a:r>
          </a:p>
        </p:txBody>
      </p:sp>
      <p:sp>
        <p:nvSpPr>
          <p:cNvPr id="7" name="Rectangle 6">
            <a:extLst>
              <a:ext uri="{FF2B5EF4-FFF2-40B4-BE49-F238E27FC236}">
                <a16:creationId xmlns:a16="http://schemas.microsoft.com/office/drawing/2014/main" id="{3A2B4B6A-313D-6243-89AB-2226792E03AB}"/>
              </a:ext>
            </a:extLst>
          </p:cNvPr>
          <p:cNvSpPr/>
          <p:nvPr/>
        </p:nvSpPr>
        <p:spPr>
          <a:xfrm>
            <a:off x="6834367" y="6518927"/>
            <a:ext cx="2077813" cy="276999"/>
          </a:xfrm>
          <a:prstGeom prst="rect">
            <a:avLst/>
          </a:prstGeom>
        </p:spPr>
        <p:txBody>
          <a:bodyPr wrap="none">
            <a:spAutoFit/>
          </a:bodyPr>
          <a:lstStyle/>
          <a:p>
            <a:r>
              <a:rPr lang="en" dirty="0">
                <a:solidFill>
                  <a:schemeClr val="bg1">
                    <a:lumMod val="50000"/>
                  </a:schemeClr>
                </a:solidFill>
              </a:rPr>
              <a:t>[Wang et al. (‘18) </a:t>
            </a:r>
            <a:r>
              <a:rPr lang="en-US" dirty="0">
                <a:solidFill>
                  <a:schemeClr val="bg1">
                    <a:lumMod val="50000"/>
                  </a:schemeClr>
                </a:solidFill>
              </a:rPr>
              <a:t>Science]</a:t>
            </a:r>
          </a:p>
        </p:txBody>
      </p:sp>
      <p:grpSp>
        <p:nvGrpSpPr>
          <p:cNvPr id="12" name="Group 11">
            <a:extLst>
              <a:ext uri="{FF2B5EF4-FFF2-40B4-BE49-F238E27FC236}">
                <a16:creationId xmlns:a16="http://schemas.microsoft.com/office/drawing/2014/main" id="{21C401D9-74A2-974C-A05E-5AC5CFD422BC}"/>
              </a:ext>
            </a:extLst>
          </p:cNvPr>
          <p:cNvGrpSpPr/>
          <p:nvPr/>
        </p:nvGrpSpPr>
        <p:grpSpPr>
          <a:xfrm>
            <a:off x="514547" y="2201690"/>
            <a:ext cx="8114905" cy="3523859"/>
            <a:chOff x="514547" y="2201690"/>
            <a:chExt cx="8114905" cy="3523859"/>
          </a:xfrm>
        </p:grpSpPr>
        <p:pic>
          <p:nvPicPr>
            <p:cNvPr id="10" name="Picture 9">
              <a:extLst>
                <a:ext uri="{FF2B5EF4-FFF2-40B4-BE49-F238E27FC236}">
                  <a16:creationId xmlns:a16="http://schemas.microsoft.com/office/drawing/2014/main" id="{33E6557B-397D-8242-9596-6DA0055E984F}"/>
                </a:ext>
              </a:extLst>
            </p:cNvPr>
            <p:cNvPicPr>
              <a:picLocks noChangeAspect="1"/>
            </p:cNvPicPr>
            <p:nvPr/>
          </p:nvPicPr>
          <p:blipFill rotWithShape="1">
            <a:blip r:embed="rId3"/>
            <a:srcRect l="2820"/>
            <a:stretch/>
          </p:blipFill>
          <p:spPr>
            <a:xfrm>
              <a:off x="514547" y="2201690"/>
              <a:ext cx="8114905" cy="3523859"/>
            </a:xfrm>
            <a:prstGeom prst="rect">
              <a:avLst/>
            </a:prstGeom>
          </p:spPr>
        </p:pic>
        <p:sp>
          <p:nvSpPr>
            <p:cNvPr id="16" name="Content Placeholder 2">
              <a:extLst>
                <a:ext uri="{FF2B5EF4-FFF2-40B4-BE49-F238E27FC236}">
                  <a16:creationId xmlns:a16="http://schemas.microsoft.com/office/drawing/2014/main" id="{2269FC45-AC7F-D84A-BD43-A7BBE2315629}"/>
                </a:ext>
              </a:extLst>
            </p:cNvPr>
            <p:cNvSpPr txBox="1">
              <a:spLocks/>
            </p:cNvSpPr>
            <p:nvPr/>
          </p:nvSpPr>
          <p:spPr bwMode="auto">
            <a:xfrm>
              <a:off x="2594495" y="2678343"/>
              <a:ext cx="1858174" cy="200185"/>
            </a:xfrm>
            <a:prstGeom prst="rect">
              <a:avLst/>
            </a:prstGeom>
            <a:noFill/>
            <a:ln w="9525">
              <a:noFill/>
              <a:miter lim="800000"/>
              <a:headEnd/>
              <a:tailEnd/>
            </a:ln>
          </p:spPr>
          <p:txBody>
            <a:bodyPr vert="horz" wrap="square" lIns="68580" tIns="34290" rIns="68580" bIns="34290" numCol="1" anchor="t" anchorCtr="0" compatLnSpc="1">
              <a:prstTxWarp prst="textNoShape">
                <a:avLst/>
              </a:prstTxWarp>
              <a:normAutofit fontScale="70000" lnSpcReduction="20000"/>
            </a:bodyPr>
            <a:lstStyle>
              <a:lvl1pPr marL="342900" indent="-342900" algn="l" rtl="0" eaLnBrk="1" fontAlgn="base" hangingPunct="1">
                <a:lnSpc>
                  <a:spcPct val="90000"/>
                </a:lnSpc>
                <a:spcBef>
                  <a:spcPct val="30000"/>
                </a:spcBef>
                <a:spcAft>
                  <a:spcPct val="0"/>
                </a:spcAft>
                <a:buChar char="•"/>
                <a:defRPr sz="2000">
                  <a:solidFill>
                    <a:schemeClr val="tx2"/>
                  </a:solidFill>
                  <a:latin typeface="+mn-lt"/>
                  <a:ea typeface="ＭＳ Ｐゴシック" charset="-128"/>
                  <a:cs typeface="ＭＳ Ｐゴシック"/>
                </a:defRPr>
              </a:lvl1pPr>
              <a:lvl2pPr marL="742950" indent="-285750" algn="l" rtl="0" eaLnBrk="1" fontAlgn="base" hangingPunct="1">
                <a:lnSpc>
                  <a:spcPct val="90000"/>
                </a:lnSpc>
                <a:spcBef>
                  <a:spcPct val="30000"/>
                </a:spcBef>
                <a:spcAft>
                  <a:spcPct val="0"/>
                </a:spcAft>
                <a:buChar char="–"/>
                <a:defRPr>
                  <a:solidFill>
                    <a:schemeClr val="tx2"/>
                  </a:solidFill>
                  <a:latin typeface="+mn-lt"/>
                  <a:ea typeface="ＭＳ Ｐゴシック" charset="-128"/>
                  <a:cs typeface="ＭＳ Ｐゴシック"/>
                </a:defRPr>
              </a:lvl2pPr>
              <a:lvl3pPr marL="11430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3pPr>
              <a:lvl4pPr marL="16002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4pPr>
              <a:lvl5pPr marL="2057400" indent="-228600" algn="l" rtl="0" eaLnBrk="1" fontAlgn="base" hangingPunct="1">
                <a:lnSpc>
                  <a:spcPct val="90000"/>
                </a:lnSpc>
                <a:spcBef>
                  <a:spcPct val="20000"/>
                </a:spcBef>
                <a:spcAft>
                  <a:spcPct val="0"/>
                </a:spcAft>
                <a:buChar char="•"/>
                <a:defRPr sz="1600">
                  <a:solidFill>
                    <a:schemeClr val="tx2"/>
                  </a:solidFill>
                  <a:latin typeface="+mn-lt"/>
                  <a:ea typeface="ＭＳ Ｐゴシック" charset="-128"/>
                  <a:cs typeface="ＭＳ Ｐゴシック"/>
                </a:defRPr>
              </a:lvl5pPr>
              <a:lvl6pPr marL="25146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6pPr>
              <a:lvl7pPr marL="29718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7pPr>
              <a:lvl8pPr marL="34290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8pPr>
              <a:lvl9pPr marL="3886200" indent="-228600" algn="l" rtl="0" eaLnBrk="1" fontAlgn="base" hangingPunct="1">
                <a:lnSpc>
                  <a:spcPct val="90000"/>
                </a:lnSpc>
                <a:spcBef>
                  <a:spcPct val="20000"/>
                </a:spcBef>
                <a:spcAft>
                  <a:spcPct val="0"/>
                </a:spcAft>
                <a:buChar char="•"/>
                <a:defRPr sz="1600">
                  <a:solidFill>
                    <a:srgbClr val="555555"/>
                  </a:solidFill>
                  <a:latin typeface="+mn-lt"/>
                  <a:ea typeface="ＭＳ Ｐゴシック" pitchFamily="-111" charset="-128"/>
                </a:defRPr>
              </a:lvl9pPr>
            </a:lstStyle>
            <a:p>
              <a:pPr marL="0" indent="0" algn="ctr">
                <a:buNone/>
              </a:pPr>
              <a:r>
                <a:rPr lang="en-US" sz="1350" kern="0" dirty="0">
                  <a:solidFill>
                    <a:schemeClr val="tx1"/>
                  </a:solidFill>
                </a:rPr>
                <a:t>2,542,908 </a:t>
              </a:r>
              <a:r>
                <a:rPr lang="en-US" sz="1350" kern="0" dirty="0" err="1">
                  <a:solidFill>
                    <a:schemeClr val="tx1"/>
                  </a:solidFill>
                </a:rPr>
                <a:t>eQTLs</a:t>
              </a:r>
              <a:r>
                <a:rPr lang="en-US" sz="1350" kern="0" dirty="0">
                  <a:solidFill>
                    <a:schemeClr val="tx1"/>
                  </a:solidFill>
                </a:rPr>
                <a:t> (FDR&lt; 0.05)</a:t>
              </a:r>
              <a:endParaRPr lang="en-US" sz="1500" kern="0" dirty="0"/>
            </a:p>
          </p:txBody>
        </p:sp>
        <p:sp>
          <p:nvSpPr>
            <p:cNvPr id="11" name="Rectangle 10">
              <a:extLst>
                <a:ext uri="{FF2B5EF4-FFF2-40B4-BE49-F238E27FC236}">
                  <a16:creationId xmlns:a16="http://schemas.microsoft.com/office/drawing/2014/main" id="{2C93BF02-E238-5C4C-8317-3EE28C586C08}"/>
                </a:ext>
              </a:extLst>
            </p:cNvPr>
            <p:cNvSpPr/>
            <p:nvPr/>
          </p:nvSpPr>
          <p:spPr bwMode="auto">
            <a:xfrm>
              <a:off x="4571999" y="2201690"/>
              <a:ext cx="301275" cy="476653"/>
            </a:xfrm>
            <a:prstGeom prst="rect">
              <a:avLst/>
            </a:prstGeom>
            <a:solidFill>
              <a:schemeClr val="bg1"/>
            </a:solidFill>
            <a:ln w="12700" cap="flat"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2813"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chemeClr val="tx1"/>
                </a:solidFill>
                <a:effectLst/>
                <a:latin typeface="Arial" pitchFamily="-65" charset="0"/>
              </a:endParaRPr>
            </a:p>
          </p:txBody>
        </p:sp>
      </p:grpSp>
    </p:spTree>
    <p:extLst>
      <p:ext uri="{BB962C8B-B14F-4D97-AF65-F5344CB8AC3E}">
        <p14:creationId xmlns:p14="http://schemas.microsoft.com/office/powerpoint/2010/main" val="288707342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B9C202-C7CB-DB48-BC1A-F16673BCAC89}"/>
              </a:ext>
            </a:extLst>
          </p:cNvPr>
          <p:cNvPicPr>
            <a:picLocks noChangeAspect="1"/>
          </p:cNvPicPr>
          <p:nvPr/>
        </p:nvPicPr>
        <p:blipFill>
          <a:blip r:embed="rId2"/>
          <a:stretch>
            <a:fillRect/>
          </a:stretch>
        </p:blipFill>
        <p:spPr>
          <a:xfrm>
            <a:off x="227894" y="248834"/>
            <a:ext cx="5144205" cy="6366819"/>
          </a:xfrm>
          <a:prstGeom prst="rect">
            <a:avLst/>
          </a:prstGeom>
        </p:spPr>
      </p:pic>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5372099" y="2389548"/>
            <a:ext cx="3771901" cy="1329686"/>
          </a:xfrm>
        </p:spPr>
        <p:txBody>
          <a:bodyPr>
            <a:normAutofit fontScale="90000"/>
          </a:bodyPr>
          <a:lstStyle/>
          <a:p>
            <a:r>
              <a:rPr lang="en-US" sz="3000" dirty="0"/>
              <a:t>Gene regulatory network inference from Hi-C, QTLs &amp; Activity Correlations</a:t>
            </a:r>
          </a:p>
        </p:txBody>
      </p:sp>
      <p:sp>
        <p:nvSpPr>
          <p:cNvPr id="14" name="Rectangle 13">
            <a:extLst>
              <a:ext uri="{FF2B5EF4-FFF2-40B4-BE49-F238E27FC236}">
                <a16:creationId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4466036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3F22F-5F91-964F-A58E-A6397D36C2E3}"/>
              </a:ext>
            </a:extLst>
          </p:cNvPr>
          <p:cNvSpPr>
            <a:spLocks noGrp="1"/>
          </p:cNvSpPr>
          <p:nvPr>
            <p:ph type="title"/>
          </p:nvPr>
        </p:nvSpPr>
        <p:spPr>
          <a:xfrm>
            <a:off x="1336622" y="442803"/>
            <a:ext cx="6880037" cy="1329686"/>
          </a:xfrm>
        </p:spPr>
        <p:txBody>
          <a:bodyPr>
            <a:normAutofit/>
          </a:bodyPr>
          <a:lstStyle/>
          <a:p>
            <a:r>
              <a:rPr lang="en-US" sz="3000" dirty="0"/>
              <a:t>Imputed gene regulatory network for the human brain</a:t>
            </a:r>
          </a:p>
        </p:txBody>
      </p:sp>
      <p:sp>
        <p:nvSpPr>
          <p:cNvPr id="96" name="TextBox 95">
            <a:extLst>
              <a:ext uri="{FF2B5EF4-FFF2-40B4-BE49-F238E27FC236}">
                <a16:creationId xmlns:a16="http://schemas.microsoft.com/office/drawing/2014/main" id="{17A427E5-380D-7143-85BC-4FDA43CD6E88}"/>
              </a:ext>
            </a:extLst>
          </p:cNvPr>
          <p:cNvSpPr txBox="1"/>
          <p:nvPr/>
        </p:nvSpPr>
        <p:spPr>
          <a:xfrm>
            <a:off x="3163446" y="1917179"/>
            <a:ext cx="5053215"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Imputed gene regulatory network linking TFs, enhancers and genes plus QTLs</a:t>
            </a:r>
          </a:p>
        </p:txBody>
      </p:sp>
      <p:pic>
        <p:nvPicPr>
          <p:cNvPr id="104" name="Picture 103">
            <a:extLst>
              <a:ext uri="{FF2B5EF4-FFF2-40B4-BE49-F238E27FC236}">
                <a16:creationId xmlns:a16="http://schemas.microsoft.com/office/drawing/2014/main" id="{C5356654-79BB-6347-B5EB-A268BE057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131" y="1543653"/>
            <a:ext cx="7237021" cy="1626670"/>
          </a:xfrm>
          <a:prstGeom prst="rect">
            <a:avLst/>
          </a:prstGeom>
        </p:spPr>
      </p:pic>
      <p:pic>
        <p:nvPicPr>
          <p:cNvPr id="10" name="Content Placeholder 9">
            <a:extLst>
              <a:ext uri="{FF2B5EF4-FFF2-40B4-BE49-F238E27FC236}">
                <a16:creationId xmlns:a16="http://schemas.microsoft.com/office/drawing/2014/main" id="{689E4CFD-90FE-E340-8922-BA5027B23A47}"/>
              </a:ext>
            </a:extLst>
          </p:cNvPr>
          <p:cNvPicPr>
            <a:picLocks noChangeAspect="1"/>
          </p:cNvPicPr>
          <p:nvPr/>
        </p:nvPicPr>
        <p:blipFill rotWithShape="1">
          <a:blip r:embed="rId3"/>
          <a:srcRect l="26105" t="55402" r="49912" b="396"/>
          <a:stretch/>
        </p:blipFill>
        <p:spPr>
          <a:xfrm>
            <a:off x="895949" y="3687677"/>
            <a:ext cx="2404167" cy="2563525"/>
          </a:xfrm>
          <a:prstGeom prst="rect">
            <a:avLst/>
          </a:prstGeom>
        </p:spPr>
      </p:pic>
      <p:pic>
        <p:nvPicPr>
          <p:cNvPr id="11" name="Content Placeholder 9">
            <a:extLst>
              <a:ext uri="{FF2B5EF4-FFF2-40B4-BE49-F238E27FC236}">
                <a16:creationId xmlns:a16="http://schemas.microsoft.com/office/drawing/2014/main" id="{00146ADB-7535-F744-9604-02500A77CB1B}"/>
              </a:ext>
            </a:extLst>
          </p:cNvPr>
          <p:cNvPicPr>
            <a:picLocks noChangeAspect="1"/>
          </p:cNvPicPr>
          <p:nvPr/>
        </p:nvPicPr>
        <p:blipFill rotWithShape="1">
          <a:blip r:embed="rId3"/>
          <a:srcRect l="50118" t="55402" r="1154" b="396"/>
          <a:stretch/>
        </p:blipFill>
        <p:spPr>
          <a:xfrm>
            <a:off x="3559901" y="3666021"/>
            <a:ext cx="4884773" cy="2563526"/>
          </a:xfrm>
          <a:prstGeom prst="rect">
            <a:avLst/>
          </a:prstGeom>
        </p:spPr>
      </p:pic>
      <p:sp>
        <p:nvSpPr>
          <p:cNvPr id="12" name="TextBox 11">
            <a:extLst>
              <a:ext uri="{FF2B5EF4-FFF2-40B4-BE49-F238E27FC236}">
                <a16:creationId xmlns:a16="http://schemas.microsoft.com/office/drawing/2014/main" id="{52F84AEE-B1F3-6546-AB39-6C2C931FCFF7}"/>
              </a:ext>
            </a:extLst>
          </p:cNvPr>
          <p:cNvSpPr txBox="1"/>
          <p:nvPr/>
        </p:nvSpPr>
        <p:spPr>
          <a:xfrm>
            <a:off x="2644385" y="6174285"/>
            <a:ext cx="5254241"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subnetworks targeting single cell marker genes</a:t>
            </a:r>
          </a:p>
        </p:txBody>
      </p:sp>
      <p:sp>
        <p:nvSpPr>
          <p:cNvPr id="14" name="Rectangle 13">
            <a:extLst>
              <a:ext uri="{FF2B5EF4-FFF2-40B4-BE49-F238E27FC236}">
                <a16:creationId xmlns:a16="http://schemas.microsoft.com/office/drawing/2014/main" id="{CCCCF5BC-5E44-6C41-B1D6-E26208609064}"/>
              </a:ext>
            </a:extLst>
          </p:cNvPr>
          <p:cNvSpPr/>
          <p:nvPr/>
        </p:nvSpPr>
        <p:spPr>
          <a:xfrm>
            <a:off x="6834367" y="6518927"/>
            <a:ext cx="20778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[Wang et al. (‘18) </a:t>
            </a:r>
            <a:r>
              <a:rPr kumimoji="0" lang="en-US" sz="1200" b="1" i="0" u="none" strike="noStrike" kern="1200" cap="none" spc="0" normalizeH="0" baseline="0" noProof="0" dirty="0">
                <a:ln>
                  <a:noFill/>
                </a:ln>
                <a:solidFill>
                  <a:srgbClr val="FFFFFF">
                    <a:lumMod val="50000"/>
                  </a:srgbClr>
                </a:solidFill>
                <a:effectLst/>
                <a:uLnTx/>
                <a:uFillTx/>
                <a:latin typeface="Arial" charset="0"/>
                <a:ea typeface="ＭＳ Ｐゴシック" charset="0"/>
              </a:rPr>
              <a:t>Science]</a:t>
            </a:r>
          </a:p>
        </p:txBody>
      </p:sp>
    </p:spTree>
    <p:extLst>
      <p:ext uri="{BB962C8B-B14F-4D97-AF65-F5344CB8AC3E}">
        <p14:creationId xmlns:p14="http://schemas.microsoft.com/office/powerpoint/2010/main" val="368326969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2.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3.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4.xml><?xml version="1.0" encoding="utf-8"?>
<p:tagLst xmlns:a="http://schemas.openxmlformats.org/drawingml/2006/main" xmlns:r="http://schemas.openxmlformats.org/officeDocument/2006/relationships" xmlns:p="http://schemas.openxmlformats.org/presentationml/2006/main">
  <p:tag name="DVSHAPEID" val="QmUx0scATZsAjbIOQzzXvy"/>
</p:tagLst>
</file>

<file path=ppt/tags/tag5.xml><?xml version="1.0" encoding="utf-8"?>
<p:tagLst xmlns:a="http://schemas.openxmlformats.org/drawingml/2006/main" xmlns:r="http://schemas.openxmlformats.org/officeDocument/2006/relationships" xmlns:p="http://schemas.openxmlformats.org/presentationml/2006/main">
  <p:tag name="DVSHAPEID" val="nI63H6L6JLIZQ6SRM9E8tB"/>
</p:tagLst>
</file>

<file path=ppt/tags/tag6.xml><?xml version="1.0" encoding="utf-8"?>
<p:tagLst xmlns:a="http://schemas.openxmlformats.org/drawingml/2006/main" xmlns:r="http://schemas.openxmlformats.org/officeDocument/2006/relationships" xmlns:p="http://schemas.openxmlformats.org/presentationml/2006/main">
  <p:tag name="DVSHAPEID" val="4cydOE8t6EPhYbrXL5PMfG"/>
</p:tagLst>
</file>

<file path=ppt/tags/tag7.xml><?xml version="1.0" encoding="utf-8"?>
<p:tagLst xmlns:a="http://schemas.openxmlformats.org/drawingml/2006/main" xmlns:r="http://schemas.openxmlformats.org/officeDocument/2006/relationships" xmlns:p="http://schemas.openxmlformats.org/presentationml/2006/main">
  <p:tag name="EE4P_FORMATWIZARD_TAG" val="White"/>
</p:tagLst>
</file>

<file path=ppt/tags/tag8.xml><?xml version="1.0" encoding="utf-8"?>
<p:tagLst xmlns:a="http://schemas.openxmlformats.org/drawingml/2006/main" xmlns:r="http://schemas.openxmlformats.org/officeDocument/2006/relationships" xmlns:p="http://schemas.openxmlformats.org/presentationml/2006/main">
  <p:tag name="EE4P_FORMATWIZARD_TAG" val="White"/>
</p:tagLst>
</file>

<file path=ppt/theme/theme1.xml><?xml version="1.0" encoding="utf-8"?>
<a:theme xmlns:a="http://schemas.openxmlformats.org/drawingml/2006/main" name="Basic-template-i0jhhsb-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utline-Style-20160605">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o-follow-up">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spDef>
    <a:lnDef>
      <a:spPr bwMode="auto">
        <a:xfrm>
          <a:off x="0" y="0"/>
          <a:ext cx="1" cy="1"/>
        </a:xfrm>
        <a:custGeom>
          <a:avLst/>
          <a:gdLst/>
          <a:ahLst/>
          <a:cxnLst/>
          <a:rect l="0" t="0" r="0" b="0"/>
          <a:pathLst/>
        </a:custGeom>
        <a:noFill/>
        <a:ln w="12700" cap="flat" cmpd="sng" algn="ctr">
          <a:solidFill>
            <a:schemeClr val="tx1"/>
          </a:solidFill>
          <a:prstDash val="solid"/>
          <a:round/>
          <a:headEnd type="none" w="sm" len="sm"/>
          <a:tailEnd type="none" w="sm" len="sm"/>
        </a:ln>
        <a:effectLst/>
      </a:spPr>
      <a:bodyPr vert="horz" wrap="none" lIns="91440" tIns="45720" rIns="91440" bIns="45720" numCol="1" anchor="ctr" anchorCtr="0" compatLnSpc="1">
        <a:prstTxWarp prst="textNoShape">
          <a:avLst/>
        </a:prstTxWarp>
      </a:bodyPr>
      <a:lstStyle>
        <a:defPPr marL="0" marR="0" indent="0" algn="ctr" defTabSz="912813" rtl="0" eaLnBrk="1" fontAlgn="base" latinLnBrk="0" hangingPunct="1">
          <a:lnSpc>
            <a:spcPct val="100000"/>
          </a:lnSpc>
          <a:spcBef>
            <a:spcPct val="0"/>
          </a:spcBef>
          <a:spcAft>
            <a:spcPct val="0"/>
          </a:spcAft>
          <a:buClrTx/>
          <a:buSzTx/>
          <a:buFontTx/>
          <a:buNone/>
          <a:tabLst/>
          <a:defRPr kumimoji="0" lang="en-US" sz="1200" b="1" i="0" u="none" strike="noStrike" cap="none" normalizeH="0" baseline="0">
            <a:ln>
              <a:noFill/>
            </a:ln>
            <a:solidFill>
              <a:schemeClr val="tx1"/>
            </a:solidFill>
            <a:effectLst/>
            <a:latin typeface="Arial" pitchFamily="-65"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l">
          <a:defRPr kumimoji="1" b="1" dirty="0"/>
        </a:defPPr>
      </a:lstStyle>
      <a:style>
        <a:lnRef idx="2">
          <a:schemeClr val="accent3">
            <a:shade val="50000"/>
          </a:schemeClr>
        </a:lnRef>
        <a:fillRef idx="1">
          <a:schemeClr val="accent3"/>
        </a:fillRef>
        <a:effectRef idx="0">
          <a:schemeClr val="accent3"/>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135532</TotalTime>
  <Words>4784</Words>
  <Application>Microsoft Macintosh PowerPoint</Application>
  <PresentationFormat>Letter Paper (8.5x11 in)</PresentationFormat>
  <Paragraphs>757</Paragraphs>
  <Slides>38</Slides>
  <Notes>17</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38</vt:i4>
      </vt:variant>
    </vt:vector>
  </HeadingPairs>
  <TitlesOfParts>
    <vt:vector size="51" baseType="lpstr">
      <vt:lpstr>Arial</vt:lpstr>
      <vt:lpstr>Calibri</vt:lpstr>
      <vt:lpstr>Calibri Light</vt:lpstr>
      <vt:lpstr>Cambria Math</vt:lpstr>
      <vt:lpstr>Courier</vt:lpstr>
      <vt:lpstr>Courier New</vt:lpstr>
      <vt:lpstr>Helvetica</vt:lpstr>
      <vt:lpstr>Lucida Grande</vt:lpstr>
      <vt:lpstr>Trebuchet MS</vt:lpstr>
      <vt:lpstr>Basic-template-i0jhhsb-20160605</vt:lpstr>
      <vt:lpstr>Outline-Style-20160605</vt:lpstr>
      <vt:lpstr>to-follow-up</vt:lpstr>
      <vt:lpstr>3_Office Theme</vt:lpstr>
      <vt:lpstr> Brain Genomics:  Finding drug targets for neuropsychiatric disorders via deep-learning &amp; Designing a predictor for the sensitivity of drugs to human population variation</vt:lpstr>
      <vt:lpstr>PsychENCODE   ’18 rollout in Science </vt:lpstr>
      <vt:lpstr>A core issue addressed by PsychENCODE:  Using functional genomics to reveal molecular mechanisms between genotype and phenotype in brain disorders</vt:lpstr>
      <vt:lpstr>Finding drug targets for neuropsychiatric disorders via deep-learning &amp;  Designing a predictor for the sensitivity of drugs to human population variation</vt:lpstr>
      <vt:lpstr>Finding drug targets for neuropsychiatric disorders via deep-learning &amp;  Designing a predictor for the sensitivity of drugs to human population variation</vt:lpstr>
      <vt:lpstr>Collecting functional genomic datasets  for the  adult brain   from PsychENCODE,  other large consortia &amp; single cell studies</vt:lpstr>
      <vt:lpstr>Larger brain eQTL sets than previous studies,  but strong overlap with them</vt:lpstr>
      <vt:lpstr>Gene regulatory network inference from Hi-C, QTLs &amp; Activity Correlations</vt:lpstr>
      <vt:lpstr>Imputed gene regulatory network for the human brain</vt:lpstr>
      <vt:lpstr>Finding drug targets for neuropsychiatric disorders via deep-learning &amp;  Designing a predictor for the sensitivity of drugs to human population variation</vt:lpstr>
      <vt:lpstr>Deep Structured Phenotype Network  (DSPN) </vt:lpstr>
      <vt:lpstr>DSPN improves brain disease prediction by adding deep layers</vt:lpstr>
      <vt:lpstr>DSPN improves brain disease prediction by adding deep layers</vt:lpstr>
      <vt:lpstr>DSPN improves brain disease prediction by adding deep layers</vt:lpstr>
      <vt:lpstr>Multilevel Network Interpretation</vt:lpstr>
      <vt:lpstr>Multilevel Network Interpretation</vt:lpstr>
      <vt:lpstr>Multilevel Network Interpretation</vt:lpstr>
      <vt:lpstr>DSPN discovers enriched pathways  and linkages to genetic variation</vt:lpstr>
      <vt:lpstr>Finding drug targets for neuropsychiatric disorders via deep-learning &amp;  Designing a predictor for the sensitivity of drugs to human population variation</vt:lpstr>
      <vt:lpstr>PowerPoint Presentation</vt:lpstr>
      <vt:lpstr>PowerPoint Presentation</vt:lpstr>
      <vt:lpstr>PowerPoint Presentation</vt:lpstr>
      <vt:lpstr>Framework for GenoDock: from Dataset Preparation to Model Construction</vt:lpstr>
      <vt:lpstr>PowerPoint Presentation</vt:lpstr>
      <vt:lpstr>PowerPoint Presentation</vt:lpstr>
      <vt:lpstr>Finding drug targets for neuropsychiatric disorders via deep-learning &amp;  Designing a predictor for the sensitivity of drugs to human population variation</vt:lpstr>
      <vt:lpstr>PowerPoint Presentation</vt:lpstr>
      <vt:lpstr>PowerPoint Presentation</vt:lpstr>
      <vt:lpstr>PowerPoint Presentation</vt:lpstr>
      <vt:lpstr>PowerPoint Presentation</vt:lpstr>
      <vt:lpstr>PowerPoint Presentation</vt:lpstr>
      <vt:lpstr>PowerPoint Presentation</vt:lpstr>
      <vt:lpstr>Finding drug targets for neuropsychiatric disorders via deep-learning &amp;  Designing a predictor for the sensitivity of drugs to human population variation</vt:lpstr>
      <vt:lpstr>Finding drug targets for neuropsychiatric disorders via deep-learning &amp;  Designing a predictor for the sensitivity of drugs to human population variation</vt:lpstr>
      <vt:lpstr>PsychENCODE Acknowledgment</vt:lpstr>
      <vt:lpstr>PowerPoint Presentation</vt:lpstr>
      <vt:lpstr>Extra</vt:lpstr>
      <vt:lpstr>Info about content in this slide pack</vt:lpstr>
    </vt:vector>
  </TitlesOfParts>
  <Company>Yale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Office97</dc:creator>
  <cp:keywords/>
  <cp:lastModifiedBy>Gerstein, Mark</cp:lastModifiedBy>
  <cp:revision>2271</cp:revision>
  <cp:lastPrinted>2018-10-25T18:47:01Z</cp:lastPrinted>
  <dcterms:created xsi:type="dcterms:W3CDTF">2010-09-06T09:08:38Z</dcterms:created>
  <dcterms:modified xsi:type="dcterms:W3CDTF">2019-05-13T03:34:58Z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2</vt:i4>
  </property>
  <property fmtid="{D5CDD505-2E9C-101B-9397-08002B2CF9AE}" pid="3" name="GraphicType">
    <vt:i4>1</vt:i4>
  </property>
  <property fmtid="{D5CDD505-2E9C-101B-9397-08002B2CF9AE}" pid="4" name="Compression">
    <vt:i4>100</vt:i4>
  </property>
  <property fmtid="{D5CDD505-2E9C-101B-9397-08002B2CF9AE}" pid="5" name="ScreenSize">
    <vt:i4>3</vt:i4>
  </property>
  <property fmtid="{D5CDD505-2E9C-101B-9397-08002B2CF9AE}" pid="6" name="ScreenUsage">
    <vt:i4>2</vt:i4>
  </property>
  <property fmtid="{D5CDD505-2E9C-101B-9397-08002B2CF9AE}" pid="7" name="MailAddress">
    <vt:lpwstr>Mark.Gerstein@Yale.edu</vt:lpwstr>
  </property>
  <property fmtid="{D5CDD505-2E9C-101B-9397-08002B2CF9AE}" pid="8" name="HomePage">
    <vt:lpwstr>http://bioinfo.csb.yale.edu</vt:lpwstr>
  </property>
  <property fmtid="{D5CDD505-2E9C-101B-9397-08002B2CF9AE}" pid="9" name="Other">
    <vt:lpwstr>All overheads are copyright 1997, Mark Gerstein, All Rights Reserved</vt:lpwstr>
  </property>
  <property fmtid="{D5CDD505-2E9C-101B-9397-08002B2CF9AE}" pid="10" name="DownloadOriginal">
    <vt:bool>true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16777215</vt:i4>
  </property>
  <property fmtid="{D5CDD505-2E9C-101B-9397-08002B2CF9AE}" pid="14" name="TextColor">
    <vt:i4>2105376</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4</vt:i4>
  </property>
  <property fmtid="{D5CDD505-2E9C-101B-9397-08002B2CF9AE}" pid="19" name="ShowNotes">
    <vt:bool>true</vt:bool>
  </property>
  <property fmtid="{D5CDD505-2E9C-101B-9397-08002B2CF9AE}" pid="20" name="NavBtnPos">
    <vt:i4>1</vt:i4>
  </property>
  <property fmtid="{D5CDD505-2E9C-101B-9397-08002B2CF9AE}" pid="21" name="OutputDir">
    <vt:lpwstr>C:\ppt</vt:lpwstr>
  </property>
  <property fmtid="{D5CDD505-2E9C-101B-9397-08002B2CF9AE}" pid="22" name="Google.Documents.Tracking">
    <vt:lpwstr>true</vt:lpwstr>
  </property>
  <property fmtid="{D5CDD505-2E9C-101B-9397-08002B2CF9AE}" pid="23" name="Google.Documents.DocumentId">
    <vt:lpwstr>1Ek-17Pv72hYtODFYBrTdtjepGAwqaAfgfBznzdfhS-A</vt:lpwstr>
  </property>
  <property fmtid="{D5CDD505-2E9C-101B-9397-08002B2CF9AE}" pid="24" name="Google.Documents.RevisionId">
    <vt:lpwstr>04373787564666993359</vt:lpwstr>
  </property>
  <property fmtid="{D5CDD505-2E9C-101B-9397-08002B2CF9AE}" pid="25" name="Google.Documents.PluginVersion">
    <vt:lpwstr>2.0.2662.553</vt:lpwstr>
  </property>
  <property fmtid="{D5CDD505-2E9C-101B-9397-08002B2CF9AE}" pid="26" name="Google.Documents.MergeIncapabilityFlags">
    <vt:i4>0</vt:i4>
  </property>
</Properties>
</file>