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Arim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m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mo-italic.fntdata"/><Relationship Id="rId30" Type="http://schemas.openxmlformats.org/officeDocument/2006/relationships/font" Target="fonts/Arimo-bold.fntdata"/><Relationship Id="rId11" Type="http://schemas.openxmlformats.org/officeDocument/2006/relationships/slide" Target="slides/slide7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32" Type="http://schemas.openxmlformats.org/officeDocument/2006/relationships/font" Target="fonts/Arimo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8eba667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8eba667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c1678d77_12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58c1678d77_12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c1678d77_12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8c1678d77_12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c1678d77_12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Figure S8 | Use of a biologically informative prior improves isoform level interpretation of ribosome footprints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MS/MS peptides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Heatmaps show the effect of using different priors on the dominance of the principal isoform following the EM.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each doublet row, the top row represents assignment of reads/peptides before EM, the second row represents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updated ratios after iterations of EM with a naive or biological prior. Clusters of principal isoforms (x-axes)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indicated by dendrogram colours (top) and numeric IDs (bottom), the latter matching the cluster IDs in Figure 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a) The heatmap plots the principal isoform fraction for the 6,650 multi-isoform genes with at least 3 footprint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reads. Using a biological prior improved the ability to resolve the principal isoform in 3,795 genes (57.1%)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converged on the same isoform as the naive prior in 2,747 genes (41.3%).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b) The heatmap plots the principal isoform fraction for the 1,212 multi-isoform genes with at least 2 peptides.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a biological prior improved the ability to resolve the principal isoform in 663 genes (54.7%) and converged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 the same isoform as the naive prior in 408 genes (33.7%).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58c1678d77_12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ff6073f2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ff6073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c1678d77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58c1678d77_2_9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8c1678d77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58c1678d77_2_10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c1678d77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58c1678d77_2_1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c1678d77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8c1678d77_2_1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8ff6073f2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8ff6073f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c1678d77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58c1678d77_17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8eba667a0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8eba667a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8c1678d77_1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58c1678d77_17_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8c1678d77_2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8c1678d77_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8c1678d77_24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8c1678d77_2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8ff6073f2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8ff6073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8c1678d77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58c1678d77_2_14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c1678d77_2_0:notes"/>
          <p:cNvSpPr/>
          <p:nvPr/>
        </p:nvSpPr>
        <p:spPr>
          <a:xfrm>
            <a:off x="3884760" y="8685360"/>
            <a:ext cx="297180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g58c1678d77_2_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58c1678d7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58c1678d77_2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c1678d77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58c1678d77_2_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c1678d77_2_40:notes"/>
          <p:cNvSpPr/>
          <p:nvPr/>
        </p:nvSpPr>
        <p:spPr>
          <a:xfrm>
            <a:off x="3884760" y="8685360"/>
            <a:ext cx="297180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58c1678d77_2_4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58c1678d77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8c1678d77_2_4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ff6073f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ff6073f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c1678d77_12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58c1678d77_12_26:notes"/>
          <p:cNvSpPr/>
          <p:nvPr>
            <p:ph idx="2" type="sldImg"/>
          </p:nvPr>
        </p:nvSpPr>
        <p:spPr>
          <a:xfrm>
            <a:off x="217488" y="812800"/>
            <a:ext cx="71232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g58c1678d77_12_26:notes"/>
          <p:cNvSpPr txBox="1"/>
          <p:nvPr>
            <p:ph idx="1" type="body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c1678d77_12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58c1678d77_12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c1678d77_12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8c1678d77_12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14400" y="144780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59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28800" y="3505201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6096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2192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8288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24384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30480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36576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42672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48768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914400" y="1447560"/>
            <a:ext cx="10362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609600" y="160452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3pPr>
            <a:lvl4pPr lvl="3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4pPr>
            <a:lvl5pPr lvl="4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7pPr>
            <a:lvl8pPr lvl="7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8pPr>
            <a:lvl9pPr lvl="8" rtl="0" algn="l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609600" y="1600201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914400" y="1981200"/>
            <a:ext cx="10363200" cy="4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914400" y="1326586"/>
            <a:ext cx="5079900" cy="5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63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*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197600" y="1313492"/>
            <a:ext cx="5079900" cy="5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63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*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3" name="Google Shape;33;p8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AND_BOD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391900" y="6416675"/>
            <a:ext cx="7491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32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6096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12192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288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43840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48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1981200"/>
            <a:ext cx="10363200" cy="4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10394584" y="5209874"/>
            <a:ext cx="3078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1375" lIns="122725" spcFirstLastPara="1" rIns="122725" wrap="square" tIns="61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1" lang="en-US" sz="2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r>
              <a:rPr b="1" i="0" lang="en-US" sz="2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US" sz="13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914400" y="1447801"/>
            <a:ext cx="10363200" cy="1470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Comparing RNA </a:t>
            </a:r>
            <a:br>
              <a:rPr lang="en-US"/>
            </a:br>
            <a:r>
              <a:rPr lang="en-US"/>
              <a:t>&amp; Protein Abundance</a:t>
            </a:r>
            <a:endParaRPr/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828800" y="3505201"/>
            <a:ext cx="8534400" cy="175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0" lang="en-US" sz="3000"/>
              <a:t>M Gerstein </a:t>
            </a:r>
            <a:br>
              <a:rPr b="0" lang="en-US" sz="3000"/>
            </a:br>
            <a:r>
              <a:rPr b="0" lang="en-US" sz="3000"/>
              <a:t>&amp; </a:t>
            </a:r>
            <a:br>
              <a:rPr b="0" lang="en-US" sz="3000"/>
            </a:br>
            <a:r>
              <a:rPr b="0" lang="en-US" sz="3000"/>
              <a:t>P Emani </a:t>
            </a:r>
            <a:endParaRPr b="0" sz="3000"/>
          </a:p>
        </p:txBody>
      </p:sp>
      <p:sp>
        <p:nvSpPr>
          <p:cNvPr id="55" name="Google Shape;55;p13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369943" y="290754"/>
            <a:ext cx="12092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xpectation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aximisation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ropagation of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soform abundance from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xpression)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2"/>
          <p:cNvGrpSpPr/>
          <p:nvPr/>
        </p:nvGrpSpPr>
        <p:grpSpPr>
          <a:xfrm>
            <a:off x="2098900" y="697618"/>
            <a:ext cx="7575103" cy="5585119"/>
            <a:chOff x="1664700" y="589309"/>
            <a:chExt cx="8364734" cy="6021692"/>
          </a:xfrm>
        </p:grpSpPr>
        <p:pic>
          <p:nvPicPr>
            <p:cNvPr id="142" name="Google Shape;142;p22"/>
            <p:cNvPicPr preferRelativeResize="0"/>
            <p:nvPr/>
          </p:nvPicPr>
          <p:blipFill rotWithShape="1">
            <a:blip r:embed="rId3">
              <a:alphaModFix/>
            </a:blip>
            <a:srcRect b="78508" l="0" r="0" t="0"/>
            <a:stretch/>
          </p:blipFill>
          <p:spPr>
            <a:xfrm>
              <a:off x="1664700" y="589309"/>
              <a:ext cx="8364734" cy="169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2"/>
            <p:cNvPicPr preferRelativeResize="0"/>
            <p:nvPr/>
          </p:nvPicPr>
          <p:blipFill rotWithShape="1">
            <a:blip r:embed="rId3">
              <a:alphaModFix/>
            </a:blip>
            <a:srcRect b="25344" l="0" r="0" t="21489"/>
            <a:stretch/>
          </p:blipFill>
          <p:spPr>
            <a:xfrm>
              <a:off x="1664700" y="2416136"/>
              <a:ext cx="8364734" cy="4194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2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3"/>
          <p:cNvGrpSpPr/>
          <p:nvPr/>
        </p:nvGrpSpPr>
        <p:grpSpPr>
          <a:xfrm>
            <a:off x="1424220" y="2627802"/>
            <a:ext cx="4215457" cy="3583302"/>
            <a:chOff x="1049774" y="1714908"/>
            <a:chExt cx="4215457" cy="3583302"/>
          </a:xfrm>
        </p:grpSpPr>
        <p:pic>
          <p:nvPicPr>
            <p:cNvPr id="150" name="Google Shape;15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7151" y="1714908"/>
              <a:ext cx="3688080" cy="289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3"/>
            <p:cNvSpPr txBox="1"/>
            <p:nvPr/>
          </p:nvSpPr>
          <p:spPr>
            <a:xfrm rot="-5400000">
              <a:off x="204074" y="2975456"/>
              <a:ext cx="206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Cumulative Fraction</a:t>
              </a:r>
              <a:endParaRPr/>
            </a:p>
          </p:txBody>
        </p:sp>
        <p:sp>
          <p:nvSpPr>
            <p:cNvPr id="152" name="Google Shape;152;p23"/>
            <p:cNvSpPr txBox="1"/>
            <p:nvPr/>
          </p:nvSpPr>
          <p:spPr>
            <a:xfrm>
              <a:off x="1234440" y="4652010"/>
              <a:ext cx="3403500" cy="646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3458" l="-739" r="-1119" t="-191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53" name="Google Shape;153;p23"/>
          <p:cNvSpPr txBox="1"/>
          <p:nvPr/>
        </p:nvSpPr>
        <p:spPr>
          <a:xfrm>
            <a:off x="1424220" y="6308634"/>
            <a:ext cx="850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Larger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principal isoform dominance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ambiguity in major isoform identification </a:t>
            </a:r>
            <a:endParaRPr/>
          </a:p>
        </p:txBody>
      </p:sp>
      <p:grpSp>
        <p:nvGrpSpPr>
          <p:cNvPr id="154" name="Google Shape;154;p23"/>
          <p:cNvGrpSpPr/>
          <p:nvPr/>
        </p:nvGrpSpPr>
        <p:grpSpPr>
          <a:xfrm>
            <a:off x="5954435" y="2627802"/>
            <a:ext cx="4340194" cy="3583302"/>
            <a:chOff x="6481001" y="1695272"/>
            <a:chExt cx="4340194" cy="3583302"/>
          </a:xfrm>
        </p:grpSpPr>
        <p:pic>
          <p:nvPicPr>
            <p:cNvPr id="155" name="Google Shape;155;p23"/>
            <p:cNvPicPr preferRelativeResize="0"/>
            <p:nvPr/>
          </p:nvPicPr>
          <p:blipFill rotWithShape="1">
            <a:blip r:embed="rId5">
              <a:alphaModFix/>
            </a:blip>
            <a:srcRect b="6950" l="0" r="0" t="0"/>
            <a:stretch/>
          </p:blipFill>
          <p:spPr>
            <a:xfrm>
              <a:off x="6804660" y="1695272"/>
              <a:ext cx="4016535" cy="289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3"/>
            <p:cNvSpPr txBox="1"/>
            <p:nvPr/>
          </p:nvSpPr>
          <p:spPr>
            <a:xfrm>
              <a:off x="6665667" y="4632374"/>
              <a:ext cx="3403500" cy="646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1529" l="-739" r="-1119" t="-384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57" name="Google Shape;157;p23"/>
            <p:cNvSpPr txBox="1"/>
            <p:nvPr/>
          </p:nvSpPr>
          <p:spPr>
            <a:xfrm rot="-5400000">
              <a:off x="5635301" y="2955820"/>
              <a:ext cx="206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Cumulative Fraction</a:t>
              </a:r>
              <a:endParaRPr/>
            </a:p>
          </p:txBody>
        </p:sp>
      </p:grpSp>
      <p:pic>
        <p:nvPicPr>
          <p:cNvPr id="158" name="Google Shape;158;p23"/>
          <p:cNvPicPr preferRelativeResize="0"/>
          <p:nvPr/>
        </p:nvPicPr>
        <p:blipFill rotWithShape="1">
          <a:blip r:embed="rId7">
            <a:alphaModFix/>
          </a:blip>
          <a:srcRect b="0" l="0" r="0" t="78000"/>
          <a:stretch/>
        </p:blipFill>
        <p:spPr>
          <a:xfrm>
            <a:off x="837508" y="387854"/>
            <a:ext cx="9681682" cy="2009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 rot="-5400000">
            <a:off x="-2985900" y="2995500"/>
            <a:ext cx="66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39918" r="0" t="51119"/>
          <a:stretch/>
        </p:blipFill>
        <p:spPr>
          <a:xfrm>
            <a:off x="691275" y="2145521"/>
            <a:ext cx="9200175" cy="464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19836" l="0" r="63336" t="65071"/>
          <a:stretch/>
        </p:blipFill>
        <p:spPr>
          <a:xfrm rot="5400000">
            <a:off x="7128673" y="1904474"/>
            <a:ext cx="7422975" cy="18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>
            <p:ph type="title"/>
          </p:nvPr>
        </p:nvSpPr>
        <p:spPr>
          <a:xfrm>
            <a:off x="691275" y="609600"/>
            <a:ext cx="87864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</a:t>
            </a:r>
            <a:r>
              <a:rPr lang="en-US" sz="3000"/>
              <a:t>iologically informative priors improve isoform level interpretation of MS/MS peptides, by increasing dominance of principal isoform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b="1" lang="en-US" sz="2400"/>
              <a:t> </a:t>
            </a:r>
            <a:r>
              <a:rPr b="1" lang="en-US" sz="2400">
                <a:solidFill>
                  <a:srgbClr val="FFF2CC"/>
                </a:solidFill>
              </a:rPr>
              <a:t>statistical correlation between protein &amp; RNA</a:t>
            </a:r>
            <a:endParaRPr b="1" sz="2400">
              <a:solidFill>
                <a:srgbClr val="FFF2CC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b="1" lang="en-US" sz="2400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b="1" lang="en-US" sz="2400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b="1" lang="en-US" sz="2400">
                <a:solidFill>
                  <a:srgbClr val="FFF2CC"/>
                </a:solidFill>
              </a:rPr>
              <a:t>small subset of uORFs that most alter translation</a:t>
            </a:r>
            <a:endParaRPr b="1"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6"/>
          <p:cNvGrpSpPr/>
          <p:nvPr/>
        </p:nvGrpSpPr>
        <p:grpSpPr>
          <a:xfrm>
            <a:off x="451200" y="1500885"/>
            <a:ext cx="10887349" cy="1464389"/>
            <a:chOff x="451200" y="4320285"/>
            <a:chExt cx="10887349" cy="1464389"/>
          </a:xfrm>
        </p:grpSpPr>
        <p:pic>
          <p:nvPicPr>
            <p:cNvPr id="181" name="Google Shape;181;p26"/>
            <p:cNvPicPr preferRelativeResize="0"/>
            <p:nvPr/>
          </p:nvPicPr>
          <p:blipFill rotWithShape="1">
            <a:blip r:embed="rId3">
              <a:alphaModFix/>
            </a:blip>
            <a:srcRect b="82756" l="0" r="0" t="8614"/>
            <a:stretch/>
          </p:blipFill>
          <p:spPr>
            <a:xfrm>
              <a:off x="451200" y="4469223"/>
              <a:ext cx="10887349" cy="1315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1062775" y="4320285"/>
              <a:ext cx="3659100" cy="457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6"/>
          <p:cNvSpPr/>
          <p:nvPr/>
        </p:nvSpPr>
        <p:spPr>
          <a:xfrm>
            <a:off x="782895" y="1235635"/>
            <a:ext cx="108081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8105450" y="2965275"/>
            <a:ext cx="3233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[Zhang et al., Trends in Biochemical Sciences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(‘19)]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Upstream open reading frames (uORFs) </a:t>
            </a:r>
            <a:br>
              <a:rPr lang="en-US" sz="2600"/>
            </a:br>
            <a:r>
              <a:rPr lang="en-US" sz="2600"/>
              <a:t>may shift the expected balance between mRNA &amp; protein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b="49408" l="2911" r="40121" t="3269"/>
          <a:stretch/>
        </p:blipFill>
        <p:spPr>
          <a:xfrm>
            <a:off x="994678" y="3109276"/>
            <a:ext cx="4578896" cy="29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994675" y="6162475"/>
            <a:ext cx="51012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Battle et al. 2014 data uORF gain &amp; loss assoc. protein level change.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5">
            <a:alphaModFix/>
          </a:blip>
          <a:srcRect b="67108" l="40382" r="1328" t="0"/>
          <a:stretch/>
        </p:blipFill>
        <p:spPr>
          <a:xfrm>
            <a:off x="5795400" y="3630381"/>
            <a:ext cx="5543148" cy="186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8831395" y="6346765"/>
            <a:ext cx="3179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237350" y="5712475"/>
            <a:ext cx="51012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uORF regulation can be affected by mutation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6464160" y="844680"/>
            <a:ext cx="5319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The population of functional uORFs may be significant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69709" l="0" r="48068" t="2071"/>
          <a:stretch/>
        </p:blipFill>
        <p:spPr>
          <a:xfrm>
            <a:off x="684463" y="740078"/>
            <a:ext cx="5319373" cy="4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212" l="-1" r="34074" t="34180"/>
          <a:stretch/>
        </p:blipFill>
        <p:spPr>
          <a:xfrm>
            <a:off x="7063920" y="1960560"/>
            <a:ext cx="4119840" cy="24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6678000" y="4525920"/>
            <a:ext cx="4891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Ribosome profiling experiments have low overlap in identified uORFs.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suggests high false-negative rate, and more functional uORFs than currently known.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8656320" y="6180840"/>
            <a:ext cx="317952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68160" y="5196000"/>
            <a:ext cx="5952000" cy="10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 “Universe” of 1.3 M pot. uORFs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661" y="634251"/>
            <a:ext cx="3858026" cy="601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/>
          <p:nvPr/>
        </p:nvSpPr>
        <p:spPr>
          <a:xfrm>
            <a:off x="6284160" y="879480"/>
            <a:ext cx="226560" cy="17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6284160" y="3105000"/>
            <a:ext cx="224640" cy="17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9042240" y="879480"/>
            <a:ext cx="226560" cy="17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414720" y="1112760"/>
            <a:ext cx="6089760" cy="57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Prediction &amp; validation of </a:t>
            </a:r>
            <a:endParaRPr b="0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functional uORFs using 89 features</a:t>
            </a:r>
            <a:endParaRPr b="0" i="0" sz="2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14720" y="2125800"/>
            <a:ext cx="5753280" cy="7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near-cognate start codons predicted.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Cross-validation on independent ribosome profiling datasets and validation using in vivo protein levels and ribosome occupancy in humans (Battle et al. 2014).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67901" l="53323" r="0" t="1845"/>
          <a:stretch/>
        </p:blipFill>
        <p:spPr>
          <a:xfrm>
            <a:off x="529803" y="3416463"/>
            <a:ext cx="2963001" cy="28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 b="0" l="53982" r="0" t="61900"/>
          <a:stretch/>
        </p:blipFill>
        <p:spPr>
          <a:xfrm>
            <a:off x="3873664" y="3104997"/>
            <a:ext cx="2533028" cy="31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338605" y="6257690"/>
            <a:ext cx="2569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10916638" y="1420275"/>
            <a:ext cx="8490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Expr.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10848000" y="2637000"/>
            <a:ext cx="986400" cy="5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10944955" y="3772290"/>
            <a:ext cx="783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Int.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ATG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8"/>
          <p:cNvSpPr/>
          <p:nvPr/>
        </p:nvSpPr>
        <p:spPr>
          <a:xfrm rot="-5400000">
            <a:off x="10899893" y="5131070"/>
            <a:ext cx="873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Cons-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ervation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>
            <a:off x="414720" y="1058760"/>
            <a:ext cx="11360160" cy="57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A comprehensive catalog of functional uORFs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54302" t="72144"/>
          <a:stretch/>
        </p:blipFill>
        <p:spPr>
          <a:xfrm>
            <a:off x="5843200" y="1663775"/>
            <a:ext cx="2740774" cy="247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/>
          <p:nvPr/>
        </p:nvSpPr>
        <p:spPr>
          <a:xfrm>
            <a:off x="6127680" y="3868560"/>
            <a:ext cx="5539200" cy="1649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</a:pPr>
            <a:r>
              <a:rPr b="1" i="0" lang="en-US" sz="31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180K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Large predicted positive set likely to affect translation  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Calibration on gold standards, suggests getting </a:t>
            </a:r>
            <a:r>
              <a:rPr b="1" i="0" lang="en-US" sz="27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~70%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known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220320" y="5557680"/>
            <a:ext cx="256944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-8640" y="2403360"/>
            <a:ext cx="245952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1378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Universe of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1.3M</a:t>
            </a: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uORFs scored via Simple Bayes algo.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8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5346720" y="2827440"/>
            <a:ext cx="351360" cy="4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med" w="med" type="triangle"/>
          </a:ln>
        </p:spPr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27581" l="0" r="45295" t="57160"/>
          <a:stretch/>
        </p:blipFill>
        <p:spPr>
          <a:xfrm>
            <a:off x="2578775" y="1986436"/>
            <a:ext cx="3410402" cy="1407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/>
          <p:nvPr/>
        </p:nvSpPr>
        <p:spPr>
          <a:xfrm>
            <a:off x="4563310" y="2608268"/>
            <a:ext cx="849000" cy="531600"/>
          </a:xfrm>
          <a:prstGeom prst="rect">
            <a:avLst/>
          </a:prstGeom>
          <a:noFill/>
          <a:ln cap="flat" cmpd="sng" w="284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6457920" y="2917800"/>
            <a:ext cx="192624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b="44358" l="0" r="96374" t="47688"/>
          <a:stretch/>
        </p:blipFill>
        <p:spPr>
          <a:xfrm>
            <a:off x="2700910" y="2465464"/>
            <a:ext cx="224514" cy="7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/>
          <p:nvPr/>
        </p:nvSpPr>
        <p:spPr>
          <a:xfrm>
            <a:off x="2264640" y="2770200"/>
            <a:ext cx="353760" cy="4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425">
            <a:solidFill>
              <a:srgbClr val="80808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33" name="Google Shape;233;p29"/>
          <p:cNvSpPr/>
          <p:nvPr/>
        </p:nvSpPr>
        <p:spPr>
          <a:xfrm>
            <a:off x="8659200" y="2787480"/>
            <a:ext cx="351360" cy="5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425">
            <a:solidFill>
              <a:srgbClr val="80808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34" name="Google Shape;234;p29"/>
          <p:cNvSpPr/>
          <p:nvPr/>
        </p:nvSpPr>
        <p:spPr>
          <a:xfrm>
            <a:off x="3854875" y="3868545"/>
            <a:ext cx="366300" cy="22530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4197595" y="3611520"/>
            <a:ext cx="365700" cy="22530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8898240" y="1951200"/>
            <a:ext cx="364320" cy="22536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29"/>
          <p:cNvGrpSpPr/>
          <p:nvPr/>
        </p:nvGrpSpPr>
        <p:grpSpPr>
          <a:xfrm>
            <a:off x="8967330" y="1725850"/>
            <a:ext cx="2699547" cy="1997967"/>
            <a:chOff x="8967330" y="1725850"/>
            <a:chExt cx="2699547" cy="1997967"/>
          </a:xfrm>
        </p:grpSpPr>
        <p:pic>
          <p:nvPicPr>
            <p:cNvPr id="238" name="Google Shape;238;p29"/>
            <p:cNvPicPr preferRelativeResize="0"/>
            <p:nvPr/>
          </p:nvPicPr>
          <p:blipFill rotWithShape="1">
            <a:blip r:embed="rId3">
              <a:alphaModFix/>
            </a:blip>
            <a:srcRect b="43923" l="0" r="51484" t="31225"/>
            <a:stretch/>
          </p:blipFill>
          <p:spPr>
            <a:xfrm>
              <a:off x="9097450" y="1776616"/>
              <a:ext cx="2569427" cy="1947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29"/>
            <p:cNvSpPr/>
            <p:nvPr/>
          </p:nvSpPr>
          <p:spPr>
            <a:xfrm>
              <a:off x="8967330" y="1725850"/>
              <a:ext cx="366300" cy="225300"/>
            </a:xfrm>
            <a:prstGeom prst="rect">
              <a:avLst/>
            </a:prstGeom>
            <a:solidFill>
              <a:srgbClr val="FFFFFF"/>
            </a:solidFill>
            <a:ln cap="flat" cmpd="sng" w="12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9"/>
          <p:cNvSpPr/>
          <p:nvPr/>
        </p:nvSpPr>
        <p:spPr>
          <a:xfrm>
            <a:off x="31675" y="4568750"/>
            <a:ext cx="55392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54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Predicted functional uORFs may be intersected with disease associated variants.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5691840" y="2781360"/>
            <a:ext cx="351360" cy="4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425">
            <a:solidFill>
              <a:srgbClr val="808080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b="1" lang="en-US" sz="2400"/>
              <a:t> </a:t>
            </a:r>
            <a:r>
              <a:rPr b="1" lang="en-US" sz="2400">
                <a:solidFill>
                  <a:srgbClr val="FFF2CC"/>
                </a:solidFill>
              </a:rPr>
              <a:t>statistical correlation between protein &amp; RNA</a:t>
            </a:r>
            <a:endParaRPr b="1" sz="2400">
              <a:solidFill>
                <a:srgbClr val="FFF2CC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b="1" lang="en-US" sz="2400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b="1" lang="en-US" sz="2400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8" name="Google Shape;248;p30"/>
          <p:cNvSpPr txBox="1"/>
          <p:nvPr>
            <p:ph idx="2" type="body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b="1" lang="en-US" sz="2400">
                <a:solidFill>
                  <a:srgbClr val="FFF2CC"/>
                </a:solidFill>
              </a:rPr>
              <a:t>small subset of uORFs that most alter translation</a:t>
            </a:r>
            <a:endParaRPr b="1"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838200" y="365125"/>
            <a:ext cx="10515600" cy="1038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Leveraging New Datasets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838199" y="1403498"/>
            <a:ext cx="10793819" cy="4997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Availability of single-cell RNA-seq datasets warrants revisiting mRNA-protein dynamics with an eye towards cell-type-specific characterizations: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/>
              <a:t>Can the rich information on mRNA distributions from single-cell data provide clues to the origin of mRNA-protein discrepancies in the bulk data?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What can we learn about cell-type specifics of the mRNA-to-protein relationship?</a:t>
            </a:r>
            <a:endParaRPr sz="20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The Brainspan dataset considered in the NIDA grant research represents a unique opportunity for individual-specific study: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/>
              <a:t>Individual-matched bulk RNA-seq, smallRNA-seq and proteomics data are available for several individuals in several brain regions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/>
              <a:t>AGO2 HITS-CLIP data is also available to link microRNA to potential mRNA targets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Combining all these modalities into a coherent framework suggests a return to first principles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b="1" lang="en-US" sz="2400"/>
              <a:t> </a:t>
            </a:r>
            <a:r>
              <a:rPr b="1" lang="en-US" sz="2400">
                <a:solidFill>
                  <a:srgbClr val="FFF2CC"/>
                </a:solidFill>
              </a:rPr>
              <a:t>statistical correlation between protein &amp; RNA</a:t>
            </a:r>
            <a:endParaRPr b="1" sz="2400">
              <a:solidFill>
                <a:srgbClr val="FFF2CC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b="1" lang="en-US" sz="2400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b="1" lang="en-US" sz="2400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b="1" lang="en-US" sz="2400">
                <a:solidFill>
                  <a:srgbClr val="FFF2CC"/>
                </a:solidFill>
              </a:rPr>
              <a:t>small subset of uORFs that most alter translation</a:t>
            </a:r>
            <a:endParaRPr b="1"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829337" y="218005"/>
            <a:ext cx="105156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Schematic workflow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2332071" y="1414094"/>
            <a:ext cx="3349200" cy="893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Estimate cell-type-specific mRNA transcription parameters from single-cell distributions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32"/>
          <p:cNvCxnSpPr>
            <a:endCxn id="263" idx="1"/>
          </p:cNvCxnSpPr>
          <p:nvPr/>
        </p:nvCxnSpPr>
        <p:spPr>
          <a:xfrm>
            <a:off x="5681327" y="1860616"/>
            <a:ext cx="914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3" name="Google Shape;263;p32"/>
          <p:cNvSpPr/>
          <p:nvPr/>
        </p:nvSpPr>
        <p:spPr>
          <a:xfrm>
            <a:off x="6595727" y="1339666"/>
            <a:ext cx="3349200" cy="1041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cell fractions to construct bulk distributions from single-cell dist.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32"/>
          <p:cNvCxnSpPr>
            <a:stCxn id="261" idx="2"/>
          </p:cNvCxnSpPr>
          <p:nvPr/>
        </p:nvCxnSpPr>
        <p:spPr>
          <a:xfrm>
            <a:off x="4006671" y="2307194"/>
            <a:ext cx="0" cy="691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5" name="Google Shape;265;p32"/>
          <p:cNvSpPr/>
          <p:nvPr/>
        </p:nvSpPr>
        <p:spPr>
          <a:xfrm>
            <a:off x="2332071" y="2998345"/>
            <a:ext cx="3349200" cy="10419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Estimate ‘burst’ translation and protein decay parameters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32"/>
          <p:cNvCxnSpPr/>
          <p:nvPr/>
        </p:nvCxnSpPr>
        <p:spPr>
          <a:xfrm>
            <a:off x="4006700" y="4040336"/>
            <a:ext cx="0" cy="691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5681329" y="3519340"/>
            <a:ext cx="914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8" name="Google Shape;268;p32"/>
          <p:cNvSpPr/>
          <p:nvPr/>
        </p:nvSpPr>
        <p:spPr>
          <a:xfrm>
            <a:off x="6595727" y="2998344"/>
            <a:ext cx="3349200" cy="10419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Issue: must contend with lack of cell-type-specific proteomics profiles (workarounds)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2332071" y="4731452"/>
            <a:ext cx="3349200" cy="1041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and quantify microRNA interventions in mRNA-protein dynamics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32"/>
          <p:cNvCxnSpPr/>
          <p:nvPr/>
        </p:nvCxnSpPr>
        <p:spPr>
          <a:xfrm>
            <a:off x="5681329" y="5263080"/>
            <a:ext cx="930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1" name="Google Shape;271;p32"/>
          <p:cNvSpPr/>
          <p:nvPr/>
        </p:nvSpPr>
        <p:spPr>
          <a:xfrm>
            <a:off x="6611680" y="4561331"/>
            <a:ext cx="3585000" cy="1403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AGO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HITS-CLiP to identify interactions; look for microRNA expression correlations in mRNA numbers and protein-to-mRNA ratios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914400" y="195175"/>
            <a:ext cx="10288200" cy="8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mRNA-Protein dynamics</a:t>
            </a:r>
            <a:endParaRPr/>
          </a:p>
        </p:txBody>
      </p:sp>
      <p:sp>
        <p:nvSpPr>
          <p:cNvPr id="277" name="Google Shape;277;p33"/>
          <p:cNvSpPr txBox="1"/>
          <p:nvPr>
            <p:ph idx="1" type="body"/>
          </p:nvPr>
        </p:nvSpPr>
        <p:spPr>
          <a:xfrm>
            <a:off x="6583750" y="935000"/>
            <a:ext cx="5205000" cy="576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Use normalized single-cell mRNA distributions:</a:t>
            </a:r>
            <a:endParaRPr sz="2400" u="sng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Infer cell-type-specific </a:t>
            </a:r>
            <a:r>
              <a:rPr i="1" lang="en-US" sz="2000"/>
              <a:t>k</a:t>
            </a:r>
            <a:r>
              <a:rPr baseline="-25000" i="1" lang="en-US" sz="2000"/>
              <a:t>ON</a:t>
            </a:r>
            <a:r>
              <a:rPr lang="en-US" sz="2000"/>
              <a:t>, </a:t>
            </a:r>
            <a:r>
              <a:rPr i="1" lang="en-US" sz="2000"/>
              <a:t>k</a:t>
            </a:r>
            <a:r>
              <a:rPr baseline="-25000" i="1" lang="en-US" sz="2000"/>
              <a:t>OFF</a:t>
            </a:r>
            <a:r>
              <a:rPr lang="en-US" sz="2000"/>
              <a:t> and </a:t>
            </a:r>
            <a:r>
              <a:rPr i="1" lang="en-US" sz="2000"/>
              <a:t>s</a:t>
            </a:r>
            <a:r>
              <a:rPr lang="en-US" sz="2000"/>
              <a:t> (Kim and Marioni 2013) using Poisson-Beta model of ‘burst’ transcription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Replace decay rate by nuclear export rate λ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Use two-state model of protein translation (Shahrezaei and Swain 2008):</a:t>
            </a:r>
            <a:endParaRPr sz="2400" u="sng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Obtain cell-type-specific cyto. RNA and Protein numbers in terms of λ, ν, d</a:t>
            </a:r>
            <a:r>
              <a:rPr baseline="-25000" lang="en-US" sz="2000"/>
              <a:t>RNA</a:t>
            </a:r>
            <a:r>
              <a:rPr lang="en-US" sz="2000"/>
              <a:t>, </a:t>
            </a:r>
            <a:r>
              <a:rPr lang="en-US" sz="2000"/>
              <a:t>d</a:t>
            </a:r>
            <a:r>
              <a:rPr baseline="-25000" lang="en-US" sz="2000"/>
              <a:t>PROT</a:t>
            </a:r>
            <a:r>
              <a:rPr lang="en-US" sz="2000"/>
              <a:t>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Use bulk mRNA and Protein data as constraints</a:t>
            </a:r>
            <a:endParaRPr sz="2000"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3225"/>
            <a:ext cx="6583758" cy="46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160425" y="6036875"/>
            <a:ext cx="68313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 and Marioni, </a:t>
            </a:r>
            <a:r>
              <a:rPr i="1" lang="en-US"/>
              <a:t>Genome Biology</a:t>
            </a:r>
            <a:r>
              <a:rPr lang="en-US"/>
              <a:t> </a:t>
            </a:r>
            <a:r>
              <a:rPr b="1" lang="en-US"/>
              <a:t>2013</a:t>
            </a:r>
            <a:r>
              <a:rPr lang="en-US"/>
              <a:t>, 14:R7.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Shahrezaei and Swain, </a:t>
            </a:r>
            <a:r>
              <a:rPr i="1" lang="en-US">
                <a:solidFill>
                  <a:schemeClr val="dk1"/>
                </a:solidFill>
              </a:rPr>
              <a:t>PNAS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2008</a:t>
            </a:r>
            <a:r>
              <a:rPr lang="en-US">
                <a:solidFill>
                  <a:schemeClr val="dk1"/>
                </a:solidFill>
              </a:rPr>
              <a:t>, 105(45), Pgs. </a:t>
            </a:r>
            <a:r>
              <a:rPr lang="en-US"/>
              <a:t>17256–17261.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914400" y="195175"/>
            <a:ext cx="10288200" cy="8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r>
              <a:rPr lang="en-US"/>
              <a:t>icroRNA intervention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6583750" y="935000"/>
            <a:ext cx="5205000" cy="576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Use AGO2 HITS-CLIP binding data on microRNA-mRNA interactions in the brain (Sousa et al 2017):</a:t>
            </a:r>
            <a:endParaRPr sz="2400" u="sng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Compare mRNAs with multiple targeting microRNAs to those with one or none; expression levels and inferred parameters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Use smallRNA-seq expression data:</a:t>
            </a:r>
            <a:endParaRPr sz="2400" u="sng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Directly correlate with protein-to-mRNA ratios and mRNA expression levels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Correlate with inferred parameters to determine whether microRNA impacts mRNA degradation, protein translation, or both</a:t>
            </a:r>
            <a:endParaRPr sz="2000"/>
          </a:p>
        </p:txBody>
      </p:sp>
      <p:sp>
        <p:nvSpPr>
          <p:cNvPr id="286" name="Google Shape;286;p34"/>
          <p:cNvSpPr txBox="1"/>
          <p:nvPr/>
        </p:nvSpPr>
        <p:spPr>
          <a:xfrm>
            <a:off x="160425" y="6036875"/>
            <a:ext cx="68313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Sousa et al., </a:t>
            </a:r>
            <a:r>
              <a:rPr i="1" lang="en-US"/>
              <a:t>Science</a:t>
            </a:r>
            <a:r>
              <a:rPr lang="en-US"/>
              <a:t> </a:t>
            </a:r>
            <a:r>
              <a:rPr b="1" lang="en-US">
                <a:solidFill>
                  <a:schemeClr val="dk1"/>
                </a:solidFill>
              </a:rPr>
              <a:t>2017</a:t>
            </a:r>
            <a:r>
              <a:rPr lang="en-US">
                <a:solidFill>
                  <a:schemeClr val="dk1"/>
                </a:solidFill>
              </a:rPr>
              <a:t>,</a:t>
            </a:r>
            <a:r>
              <a:rPr lang="en-US"/>
              <a:t> 358, Pgs. 1027–1032.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864"/>
            <a:ext cx="6528216" cy="467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b="1" lang="en-US" sz="2400"/>
              <a:t> </a:t>
            </a:r>
            <a:r>
              <a:rPr b="1" lang="en-US" sz="2400">
                <a:solidFill>
                  <a:srgbClr val="FFF2CC"/>
                </a:solidFill>
              </a:rPr>
              <a:t>statistical correlation between protein &amp; RNA</a:t>
            </a:r>
            <a:endParaRPr b="1" sz="2400">
              <a:solidFill>
                <a:srgbClr val="FFF2CC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b="1" lang="en-US" sz="2400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b="1" lang="en-US" sz="2400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4" name="Google Shape;294;p35"/>
          <p:cNvSpPr txBox="1"/>
          <p:nvPr>
            <p:ph idx="2" type="body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b="1" lang="en-US" sz="2400">
                <a:solidFill>
                  <a:srgbClr val="FFF2CC"/>
                </a:solidFill>
              </a:rPr>
              <a:t>small subset of uORFs that most alter translation</a:t>
            </a:r>
            <a:endParaRPr b="1"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11485920" y="-119160"/>
            <a:ext cx="699360" cy="7175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1200000" y="170650"/>
            <a:ext cx="8726100" cy="6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genecensus.org/expression/translatome</a:t>
            </a:r>
            <a:endParaRPr sz="287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 </a:t>
            </a:r>
            <a:r>
              <a:rPr b="1" lang="en-US" sz="2800">
                <a:solidFill>
                  <a:srgbClr val="1155CC"/>
                </a:solidFill>
              </a:rPr>
              <a:t>Greenbaum</a:t>
            </a:r>
            <a:r>
              <a:rPr lang="en-US" sz="2200">
                <a:solidFill>
                  <a:schemeClr val="dk1"/>
                </a:solidFill>
              </a:rPr>
              <a:t>, R Jansen, M Gerstein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</a:rPr>
              <a:t>P</a:t>
            </a:r>
            <a:r>
              <a:rPr b="1" lang="en-US" sz="2800">
                <a:solidFill>
                  <a:srgbClr val="FF0000"/>
                </a:solidFill>
              </a:rPr>
              <a:t>roteomics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.gersteinlab.org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(PARE)</a:t>
            </a:r>
            <a:endParaRPr b="0" i="0" sz="28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en-US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Yu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Burba, </a:t>
            </a:r>
            <a:r>
              <a:rPr lang="en-US" sz="2200">
                <a:solidFill>
                  <a:schemeClr val="dk1"/>
                </a:solidFill>
              </a:rPr>
              <a:t>M Gerstein</a:t>
            </a:r>
            <a:endParaRPr sz="287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7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github.com/rkitchen/</a:t>
            </a:r>
            <a:r>
              <a:rPr b="1" lang="en-US" sz="2800">
                <a:solidFill>
                  <a:srgbClr val="FF0000"/>
                </a:solidFill>
              </a:rPr>
              <a:t>EMpire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</a:t>
            </a:r>
            <a:r>
              <a:rPr lang="en-US" sz="2870"/>
              <a:t> </a:t>
            </a:r>
            <a:r>
              <a:rPr b="1" lang="en-US" sz="2800">
                <a:solidFill>
                  <a:srgbClr val="1155CC"/>
                </a:solidFill>
              </a:rPr>
              <a:t>Carlyle</a:t>
            </a:r>
            <a:r>
              <a:rPr lang="en-US" sz="2870"/>
              <a:t>, </a:t>
            </a:r>
            <a:r>
              <a:rPr lang="en-US" sz="2400"/>
              <a:t>R</a:t>
            </a:r>
            <a:r>
              <a:rPr lang="en-US" sz="2200"/>
              <a:t> </a:t>
            </a:r>
            <a:r>
              <a:rPr b="1" lang="en-US" sz="2800">
                <a:solidFill>
                  <a:srgbClr val="1155CC"/>
                </a:solidFill>
              </a:rPr>
              <a:t>Kitchen</a:t>
            </a:r>
            <a:r>
              <a:rPr lang="en-US" sz="2200"/>
              <a:t>, J Zhang, R Wilson, T Lam, J Rozowsky, K Williams, N Sestan, M Gerstein, A Nairn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github.gersteinlab.org/</a:t>
            </a:r>
            <a:r>
              <a:rPr b="1" lang="en-US" sz="2800">
                <a:solidFill>
                  <a:srgbClr val="FF0000"/>
                </a:solidFill>
              </a:rPr>
              <a:t>uORFs</a:t>
            </a:r>
            <a:endParaRPr sz="287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 </a:t>
            </a:r>
            <a:r>
              <a:rPr b="1" lang="en-US" sz="2800">
                <a:solidFill>
                  <a:srgbClr val="1155CC"/>
                </a:solidFill>
              </a:rPr>
              <a:t>McGillivray</a:t>
            </a:r>
            <a:r>
              <a:rPr lang="en-US" sz="2200">
                <a:solidFill>
                  <a:schemeClr val="dk1"/>
                </a:solidFill>
              </a:rPr>
              <a:t>, R Ault, M Pawashe, R Kitchen, 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S Balasubramanian, M Gerstein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Brainspan data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P</a:t>
            </a:r>
            <a:r>
              <a:rPr b="1" lang="en-US" sz="2800">
                <a:solidFill>
                  <a:srgbClr val="1155CC"/>
                </a:solidFill>
              </a:rPr>
              <a:t> Emani,</a:t>
            </a:r>
            <a:r>
              <a:rPr lang="en-US" sz="2200">
                <a:solidFill>
                  <a:schemeClr val="dk1"/>
                </a:solidFill>
              </a:rPr>
              <a:t> T Galeev, N Sestan, A Nairn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02" name="Google Shape;302;p36"/>
          <p:cNvSpPr/>
          <p:nvPr/>
        </p:nvSpPr>
        <p:spPr>
          <a:xfrm rot="-5400000">
            <a:off x="-1688160" y="3064560"/>
            <a:ext cx="4792320" cy="81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nowledgments!   </a:t>
            </a:r>
            <a:endParaRPr b="0" i="0" sz="35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52187" t="0"/>
          <a:stretch/>
        </p:blipFill>
        <p:spPr>
          <a:xfrm>
            <a:off x="537528" y="1409175"/>
            <a:ext cx="3420326" cy="4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67905" y="6347370"/>
            <a:ext cx="5369760" cy="276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[Greenbaum et al. </a:t>
            </a:r>
            <a:r>
              <a:rPr i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Bioinformatics 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2002, </a:t>
            </a:r>
            <a:r>
              <a:rPr i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18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587]</a:t>
            </a:r>
            <a:endParaRPr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04800" y="120600"/>
            <a:ext cx="118872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Why relate amounts of protein &amp; mRNA?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876800" y="762120"/>
            <a:ext cx="6807360" cy="2166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expression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place for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regulation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(easy to measure)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vs.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 of protein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determinant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630400" y="5486400"/>
            <a:ext cx="6663360" cy="680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k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s,i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k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protein synthesis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degradation rate constants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630400" y="4944960"/>
            <a:ext cx="3058560" cy="680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steady state: 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8509560" y="4572000"/>
            <a:ext cx="2285280" cy="5101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s;i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[mRNA</a:t>
            </a:r>
            <a:r>
              <a:rPr b="0" baseline="-2500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8475480" y="5102280"/>
            <a:ext cx="2304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8" name="Google Shape;78;p15"/>
          <p:cNvSpPr/>
          <p:nvPr/>
        </p:nvSpPr>
        <p:spPr>
          <a:xfrm>
            <a:off x="9282720" y="5102280"/>
            <a:ext cx="694080" cy="510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5603040" y="4332240"/>
            <a:ext cx="81264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0" name="Google Shape;80;p15"/>
          <p:cNvSpPr/>
          <p:nvPr/>
        </p:nvSpPr>
        <p:spPr>
          <a:xfrm>
            <a:off x="6479880" y="4030560"/>
            <a:ext cx="4849416" cy="10652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s,i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b="0" baseline="-2500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k</a:t>
            </a:r>
            <a:r>
              <a:rPr b="0" baseline="-2500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b="0" baseline="-2500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-2500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528640" y="3886200"/>
            <a:ext cx="1045920" cy="82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876800" y="3048120"/>
            <a:ext cx="6807360" cy="82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simple kinetic models: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876800" y="6294600"/>
            <a:ext cx="690864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trend interesting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291100" y="609475"/>
            <a:ext cx="116097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99"/>
                </a:solidFill>
              </a:rPr>
              <a:t>Early result on mRNA vs Protein, using 2D gels</a:t>
            </a:r>
            <a:endParaRPr b="1" sz="3600" u="sng">
              <a:solidFill>
                <a:srgbClr val="000099"/>
              </a:solidFill>
            </a:endParaRPr>
          </a:p>
        </p:txBody>
      </p:sp>
      <p:pic>
        <p:nvPicPr>
          <p:cNvPr descr="37167-22f2a_F1TT"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904715"/>
            <a:ext cx="6175440" cy="42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1259520" y="6008760"/>
            <a:ext cx="1614720" cy="520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</a:rPr>
              <a:t>r =0.67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533375" y="6219425"/>
            <a:ext cx="716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[Greenbaum et al.  </a:t>
            </a:r>
            <a:r>
              <a:rPr i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Bioinformatics 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2002, </a:t>
            </a:r>
            <a:r>
              <a:rPr i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18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587]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-output-2007" id="98" name="Google Shape;98;p17"/>
          <p:cNvPicPr preferRelativeResize="0"/>
          <p:nvPr/>
        </p:nvPicPr>
        <p:blipFill rotWithShape="1">
          <a:blip r:embed="rId3">
            <a:alphaModFix/>
          </a:blip>
          <a:srcRect b="11496" l="0" r="7381" t="0"/>
          <a:stretch/>
        </p:blipFill>
        <p:spPr>
          <a:xfrm>
            <a:off x="3870150" y="281750"/>
            <a:ext cx="5321976" cy="62945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99" name="Google Shape;99;p17"/>
          <p:cNvSpPr/>
          <p:nvPr/>
        </p:nvSpPr>
        <p:spPr>
          <a:xfrm>
            <a:off x="9109380" y="2986360"/>
            <a:ext cx="3671028" cy="91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8852150" y="4686380"/>
            <a:ext cx="2742228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21370" y="408075"/>
            <a:ext cx="265896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PARE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 flipH="1">
            <a:off x="405883" y="5974077"/>
            <a:ext cx="3089934" cy="44976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[Yu et al., BMC Bioinfo. '07]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emp-2007" id="103" name="Google Shape;103;p17"/>
          <p:cNvPicPr preferRelativeResize="0"/>
          <p:nvPr/>
        </p:nvPicPr>
        <p:blipFill rotWithShape="1">
          <a:blip r:embed="rId4">
            <a:alphaModFix/>
          </a:blip>
          <a:srcRect b="7552" l="0" r="23383" t="0"/>
          <a:stretch/>
        </p:blipFill>
        <p:spPr>
          <a:xfrm>
            <a:off x="253712" y="1919700"/>
            <a:ext cx="3394275" cy="35507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04" name="Google Shape;104;p17"/>
          <p:cNvSpPr/>
          <p:nvPr/>
        </p:nvSpPr>
        <p:spPr>
          <a:xfrm>
            <a:off x="9357550" y="560475"/>
            <a:ext cx="2433402" cy="312573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Open-source code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Downloadable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all or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subse</a:t>
            </a:r>
            <a:r>
              <a:rPr lang="en-US" sz="1800"/>
              <a:t>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Log-log plot of correlation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-linear fit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-outliers labeled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Calculation of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mutual information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b="1" lang="en-US" sz="2400"/>
              <a:t> </a:t>
            </a:r>
            <a:r>
              <a:rPr b="1" lang="en-US" sz="2400">
                <a:solidFill>
                  <a:srgbClr val="FFF2CC"/>
                </a:solidFill>
              </a:rPr>
              <a:t>statistical correlation between protein &amp; RNA</a:t>
            </a:r>
            <a:endParaRPr b="1" sz="2400">
              <a:solidFill>
                <a:srgbClr val="FFF2CC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b="1" lang="en-US" sz="2400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b="1" lang="en-US" sz="2400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b="1" lang="en-US" sz="2400">
                <a:solidFill>
                  <a:srgbClr val="FFF2CC"/>
                </a:solidFill>
              </a:rPr>
              <a:t>small subset of uORFs that most alter translation</a:t>
            </a:r>
            <a:endParaRPr b="1" sz="2400"/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933608"/>
            <a:ext cx="9949543" cy="572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1435189" y="284433"/>
            <a:ext cx="90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RNA-seq and Proteomic Data for Isoform Interpretation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78508" l="0" r="0" t="0"/>
          <a:stretch/>
        </p:blipFill>
        <p:spPr>
          <a:xfrm>
            <a:off x="998060" y="3690936"/>
            <a:ext cx="9802314" cy="198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1341053" y="456080"/>
            <a:ext cx="9459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for Isoform-Level Interpretation of Proteomics Data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Multimapping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576460" y="1743661"/>
            <a:ext cx="65232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7" lvl="0" marL="2936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assays reflecting expression at various levels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reads at earlier stage assay (RNA-Seq &gt; FP &gt; MS)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other assays for better estimation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369943" y="290754"/>
            <a:ext cx="12092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xpectation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aximisation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ropagation of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soform abundance from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xpression)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445" y="1638567"/>
            <a:ext cx="10251764" cy="356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