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comments/comment1.xml" ContentType="application/vnd.openxmlformats-officedocument.presentationml.comment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637" r:id="rId1"/>
    <p:sldMasterId id="2147484656" r:id="rId2"/>
    <p:sldMasterId id="2147484956" r:id="rId3"/>
    <p:sldMasterId id="2147485175" r:id="rId4"/>
    <p:sldMasterId id="2147485182" r:id="rId5"/>
    <p:sldMasterId id="2147485206" r:id="rId6"/>
    <p:sldMasterId id="2147485360" r:id="rId7"/>
    <p:sldMasterId id="2147485374" r:id="rId8"/>
    <p:sldMasterId id="2147485401" r:id="rId9"/>
  </p:sldMasterIdLst>
  <p:notesMasterIdLst>
    <p:notesMasterId r:id="rId65"/>
  </p:notesMasterIdLst>
  <p:handoutMasterIdLst>
    <p:handoutMasterId r:id="rId66"/>
  </p:handoutMasterIdLst>
  <p:sldIdLst>
    <p:sldId id="922" r:id="rId10"/>
    <p:sldId id="867" r:id="rId11"/>
    <p:sldId id="773" r:id="rId12"/>
    <p:sldId id="660" r:id="rId13"/>
    <p:sldId id="911" r:id="rId14"/>
    <p:sldId id="912" r:id="rId15"/>
    <p:sldId id="940" r:id="rId16"/>
    <p:sldId id="945" r:id="rId17"/>
    <p:sldId id="913" r:id="rId18"/>
    <p:sldId id="831" r:id="rId19"/>
    <p:sldId id="716" r:id="rId20"/>
    <p:sldId id="929" r:id="rId21"/>
    <p:sldId id="717" r:id="rId22"/>
    <p:sldId id="718" r:id="rId23"/>
    <p:sldId id="719" r:id="rId24"/>
    <p:sldId id="720" r:id="rId25"/>
    <p:sldId id="838" r:id="rId26"/>
    <p:sldId id="946" r:id="rId27"/>
    <p:sldId id="878" r:id="rId28"/>
    <p:sldId id="899" r:id="rId29"/>
    <p:sldId id="850" r:id="rId30"/>
    <p:sldId id="914" r:id="rId31"/>
    <p:sldId id="915" r:id="rId32"/>
    <p:sldId id="908" r:id="rId33"/>
    <p:sldId id="909" r:id="rId34"/>
    <p:sldId id="947" r:id="rId35"/>
    <p:sldId id="916" r:id="rId36"/>
    <p:sldId id="917" r:id="rId37"/>
    <p:sldId id="918" r:id="rId38"/>
    <p:sldId id="939" r:id="rId39"/>
    <p:sldId id="919" r:id="rId40"/>
    <p:sldId id="943" r:id="rId41"/>
    <p:sldId id="948" r:id="rId42"/>
    <p:sldId id="934" r:id="rId43"/>
    <p:sldId id="933" r:id="rId44"/>
    <p:sldId id="938" r:id="rId45"/>
    <p:sldId id="936" r:id="rId46"/>
    <p:sldId id="949" r:id="rId47"/>
    <p:sldId id="881" r:id="rId48"/>
    <p:sldId id="882" r:id="rId49"/>
    <p:sldId id="921" r:id="rId50"/>
    <p:sldId id="950" r:id="rId51"/>
    <p:sldId id="907" r:id="rId52"/>
    <p:sldId id="896" r:id="rId53"/>
    <p:sldId id="897" r:id="rId54"/>
    <p:sldId id="886" r:id="rId55"/>
    <p:sldId id="887" r:id="rId56"/>
    <p:sldId id="888" r:id="rId57"/>
    <p:sldId id="889" r:id="rId58"/>
    <p:sldId id="890" r:id="rId59"/>
    <p:sldId id="951" r:id="rId60"/>
    <p:sldId id="952" r:id="rId61"/>
    <p:sldId id="953" r:id="rId62"/>
    <p:sldId id="926" r:id="rId63"/>
    <p:sldId id="927" r:id="rId64"/>
  </p:sldIdLst>
  <p:sldSz cx="9144000" cy="6858000" type="letter"/>
  <p:notesSz cx="6997700" cy="92837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40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6E0000"/>
    <a:srgbClr val="9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11"/>
    <p:restoredTop sz="94825"/>
  </p:normalViewPr>
  <p:slideViewPr>
    <p:cSldViewPr>
      <p:cViewPr>
        <p:scale>
          <a:sx n="96" d="100"/>
          <a:sy n="96" d="100"/>
        </p:scale>
        <p:origin x="1016" y="304"/>
      </p:cViewPr>
      <p:guideLst>
        <p:guide orient="horz" pos="240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76" d="100"/>
        <a:sy n="76" d="100"/>
      </p:scale>
      <p:origin x="0" y="5696"/>
    </p:cViewPr>
  </p:sorterViewPr>
  <p:notesViewPr>
    <p:cSldViewPr>
      <p:cViewPr varScale="1">
        <p:scale>
          <a:sx n="68" d="100"/>
          <a:sy n="68" d="100"/>
        </p:scale>
        <p:origin x="-1296" y="-7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1-02T23:18:17.430" idx="1">
    <p:pos x="10" y="10"/>
    <p:text>FN - update?</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p:cNvPr>
          <p:cNvSpPr>
            <a:spLocks noGrp="1" noChangeArrowheads="1"/>
          </p:cNvSpPr>
          <p:nvPr>
            <p:ph type="hdr" sz="quarter"/>
          </p:nvPr>
        </p:nvSpPr>
        <p:spPr bwMode="auto">
          <a:xfrm>
            <a:off x="-1588" y="0"/>
            <a:ext cx="3033713" cy="463550"/>
          </a:xfrm>
          <a:prstGeom prst="rect">
            <a:avLst/>
          </a:prstGeom>
          <a:noFill/>
          <a:ln w="9525">
            <a:noFill/>
            <a:miter lim="800000"/>
            <a:headEnd/>
            <a:tailEnd/>
          </a:ln>
          <a:effectLst/>
        </p:spPr>
        <p:txBody>
          <a:bodyPr vert="horz" wrap="square" lIns="96595" tIns="48296" rIns="96595" bIns="48296" numCol="1" anchor="t" anchorCtr="0" compatLnSpc="1">
            <a:prstTxWarp prst="textNoShape">
              <a:avLst/>
            </a:prstTxWarp>
          </a:bodyPr>
          <a:lstStyle>
            <a:lvl1pPr defTabSz="958850" eaLnBrk="0" hangingPunct="0">
              <a:defRPr sz="1300">
                <a:latin typeface="Arial" charset="0"/>
                <a:ea typeface="+mn-ea"/>
                <a:cs typeface="+mn-cs"/>
              </a:defRPr>
            </a:lvl1pPr>
          </a:lstStyle>
          <a:p>
            <a:pPr>
              <a:defRPr/>
            </a:pPr>
            <a:endParaRPr lang="en-US"/>
          </a:p>
        </p:txBody>
      </p:sp>
      <p:sp>
        <p:nvSpPr>
          <p:cNvPr id="3075" name="Rectangle 3">
            <a:extLst/>
          </p:cNvPr>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6595" tIns="48296" rIns="96595" bIns="48296" numCol="1" anchor="t" anchorCtr="0" compatLnSpc="1">
            <a:prstTxWarp prst="textNoShape">
              <a:avLst/>
            </a:prstTxWarp>
          </a:bodyPr>
          <a:lstStyle>
            <a:lvl1pPr algn="r" defTabSz="958850" eaLnBrk="0" hangingPunct="0">
              <a:defRPr sz="1300">
                <a:latin typeface="Arial" charset="0"/>
                <a:ea typeface="+mn-ea"/>
                <a:cs typeface="+mn-cs"/>
              </a:defRPr>
            </a:lvl1pPr>
          </a:lstStyle>
          <a:p>
            <a:pPr>
              <a:defRPr/>
            </a:pPr>
            <a:endParaRPr lang="en-US"/>
          </a:p>
        </p:txBody>
      </p:sp>
      <p:sp>
        <p:nvSpPr>
          <p:cNvPr id="3076" name="Rectangle 4">
            <a:extLst/>
          </p:cNvPr>
          <p:cNvSpPr>
            <a:spLocks noGrp="1" noChangeArrowheads="1"/>
          </p:cNvSpPr>
          <p:nvPr>
            <p:ph type="ftr" sz="quarter" idx="2"/>
          </p:nvPr>
        </p:nvSpPr>
        <p:spPr bwMode="auto">
          <a:xfrm>
            <a:off x="-1588" y="8820150"/>
            <a:ext cx="3033713" cy="463550"/>
          </a:xfrm>
          <a:prstGeom prst="rect">
            <a:avLst/>
          </a:prstGeom>
          <a:noFill/>
          <a:ln w="9525">
            <a:noFill/>
            <a:miter lim="800000"/>
            <a:headEnd/>
            <a:tailEnd/>
          </a:ln>
          <a:effectLst/>
        </p:spPr>
        <p:txBody>
          <a:bodyPr vert="horz" wrap="square" lIns="96595" tIns="48296" rIns="96595" bIns="48296" numCol="1" anchor="b" anchorCtr="0" compatLnSpc="1">
            <a:prstTxWarp prst="textNoShape">
              <a:avLst/>
            </a:prstTxWarp>
          </a:bodyPr>
          <a:lstStyle>
            <a:lvl1pPr defTabSz="958850" eaLnBrk="0" hangingPunct="0">
              <a:defRPr sz="1300">
                <a:latin typeface="Arial" charset="0"/>
                <a:ea typeface="+mn-ea"/>
                <a:cs typeface="+mn-cs"/>
              </a:defRPr>
            </a:lvl1pPr>
          </a:lstStyle>
          <a:p>
            <a:pPr>
              <a:defRPr/>
            </a:pPr>
            <a:endParaRPr lang="en-US"/>
          </a:p>
        </p:txBody>
      </p:sp>
      <p:sp>
        <p:nvSpPr>
          <p:cNvPr id="3077" name="Rectangle 5">
            <a:extLst/>
          </p:cNvPr>
          <p:cNvSpPr>
            <a:spLocks noGrp="1" noChangeArrowheads="1"/>
          </p:cNvSpPr>
          <p:nvPr>
            <p:ph type="sldNum" sz="quarter" idx="3"/>
          </p:nvPr>
        </p:nvSpPr>
        <p:spPr bwMode="auto">
          <a:xfrm>
            <a:off x="3965575" y="8820150"/>
            <a:ext cx="3032125" cy="463550"/>
          </a:xfrm>
          <a:prstGeom prst="rect">
            <a:avLst/>
          </a:prstGeom>
          <a:noFill/>
          <a:ln w="9525">
            <a:noFill/>
            <a:miter lim="800000"/>
            <a:headEnd/>
            <a:tailEnd/>
          </a:ln>
          <a:effectLst/>
        </p:spPr>
        <p:txBody>
          <a:bodyPr vert="horz" wrap="square" lIns="96595" tIns="48296" rIns="96595" bIns="48296" numCol="1" anchor="b" anchorCtr="0" compatLnSpc="1">
            <a:prstTxWarp prst="textNoShape">
              <a:avLst/>
            </a:prstTxWarp>
          </a:bodyPr>
          <a:lstStyle>
            <a:lvl1pPr algn="r" defTabSz="958850" eaLnBrk="0" hangingPunct="0">
              <a:defRPr sz="1300">
                <a:latin typeface="Arial" charset="0"/>
                <a:ea typeface="ＭＳ Ｐゴシック" charset="-128"/>
              </a:defRPr>
            </a:lvl1pPr>
          </a:lstStyle>
          <a:p>
            <a:pPr>
              <a:defRPr/>
            </a:pPr>
            <a:fld id="{21C88F25-42DC-C140-BDE3-794DDAB447A1}" type="slidenum">
              <a:rPr lang="en-US" altLang="en-US"/>
              <a:pPr>
                <a:defRPr/>
              </a:pPr>
              <a:t>‹#›</a:t>
            </a:fld>
            <a:endParaRPr lang="en-US" altLang="en-US"/>
          </a:p>
        </p:txBody>
      </p:sp>
    </p:spTree>
    <p:extLst>
      <p:ext uri="{BB962C8B-B14F-4D97-AF65-F5344CB8AC3E}">
        <p14:creationId xmlns:p14="http://schemas.microsoft.com/office/powerpoint/2010/main" val="1498571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p:cNvPr>
          <p:cNvSpPr>
            <a:spLocks noGrp="1" noChangeArrowheads="1"/>
          </p:cNvSpPr>
          <p:nvPr>
            <p:ph type="hdr" sz="quarter"/>
          </p:nvPr>
        </p:nvSpPr>
        <p:spPr bwMode="auto">
          <a:xfrm>
            <a:off x="-1588" y="0"/>
            <a:ext cx="3033713" cy="463550"/>
          </a:xfrm>
          <a:prstGeom prst="rect">
            <a:avLst/>
          </a:prstGeom>
          <a:noFill/>
          <a:ln w="9525">
            <a:noFill/>
            <a:miter lim="800000"/>
            <a:headEnd/>
            <a:tailEnd/>
          </a:ln>
          <a:effectLst/>
        </p:spPr>
        <p:txBody>
          <a:bodyPr vert="horz" wrap="square" lIns="96595" tIns="48296" rIns="96595" bIns="48296" numCol="1" anchor="t" anchorCtr="0" compatLnSpc="1">
            <a:prstTxWarp prst="textNoShape">
              <a:avLst/>
            </a:prstTxWarp>
          </a:bodyPr>
          <a:lstStyle>
            <a:lvl1pPr defTabSz="958850" eaLnBrk="0" hangingPunct="0">
              <a:defRPr sz="1300">
                <a:latin typeface="Arial" charset="0"/>
                <a:ea typeface="+mn-ea"/>
                <a:cs typeface="+mn-cs"/>
              </a:defRPr>
            </a:lvl1pPr>
          </a:lstStyle>
          <a:p>
            <a:pPr>
              <a:defRPr/>
            </a:pPr>
            <a:endParaRPr lang="en-US"/>
          </a:p>
        </p:txBody>
      </p:sp>
      <p:sp>
        <p:nvSpPr>
          <p:cNvPr id="2051" name="Rectangle 3">
            <a:extLst/>
          </p:cNvPr>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6595" tIns="48296" rIns="96595" bIns="48296" numCol="1" anchor="t" anchorCtr="0" compatLnSpc="1">
            <a:prstTxWarp prst="textNoShape">
              <a:avLst/>
            </a:prstTxWarp>
          </a:bodyPr>
          <a:lstStyle>
            <a:lvl1pPr algn="r" defTabSz="958850" eaLnBrk="0" hangingPunct="0">
              <a:defRPr sz="1300">
                <a:latin typeface="Arial" charset="0"/>
                <a:ea typeface="+mn-ea"/>
                <a:cs typeface="+mn-cs"/>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76338" y="696913"/>
            <a:ext cx="4641850" cy="3481387"/>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a:extLst/>
          </p:cNvPr>
          <p:cNvSpPr>
            <a:spLocks noGrp="1" noChangeArrowheads="1"/>
          </p:cNvSpPr>
          <p:nvPr>
            <p:ph type="body" sz="quarter" idx="3"/>
          </p:nvPr>
        </p:nvSpPr>
        <p:spPr bwMode="auto">
          <a:xfrm>
            <a:off x="933450" y="4413250"/>
            <a:ext cx="5129213" cy="4173538"/>
          </a:xfrm>
          <a:prstGeom prst="rect">
            <a:avLst/>
          </a:prstGeom>
          <a:noFill/>
          <a:ln w="9525">
            <a:noFill/>
            <a:miter lim="800000"/>
            <a:headEnd/>
            <a:tailEnd/>
          </a:ln>
          <a:effectLst/>
        </p:spPr>
        <p:txBody>
          <a:bodyPr vert="horz" wrap="square" lIns="96595" tIns="48296" rIns="96595" bIns="4829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a:extLst/>
          </p:cNvPr>
          <p:cNvSpPr>
            <a:spLocks noGrp="1" noChangeArrowheads="1"/>
          </p:cNvSpPr>
          <p:nvPr>
            <p:ph type="ftr" sz="quarter" idx="4"/>
          </p:nvPr>
        </p:nvSpPr>
        <p:spPr bwMode="auto">
          <a:xfrm>
            <a:off x="-1588" y="8820150"/>
            <a:ext cx="3033713" cy="463550"/>
          </a:xfrm>
          <a:prstGeom prst="rect">
            <a:avLst/>
          </a:prstGeom>
          <a:noFill/>
          <a:ln w="9525">
            <a:noFill/>
            <a:miter lim="800000"/>
            <a:headEnd/>
            <a:tailEnd/>
          </a:ln>
          <a:effectLst/>
        </p:spPr>
        <p:txBody>
          <a:bodyPr vert="horz" wrap="square" lIns="96595" tIns="48296" rIns="96595" bIns="48296" numCol="1" anchor="b" anchorCtr="0" compatLnSpc="1">
            <a:prstTxWarp prst="textNoShape">
              <a:avLst/>
            </a:prstTxWarp>
          </a:bodyPr>
          <a:lstStyle>
            <a:lvl1pPr defTabSz="958850" eaLnBrk="0" hangingPunct="0">
              <a:defRPr sz="1300">
                <a:latin typeface="Arial" charset="0"/>
                <a:ea typeface="+mn-ea"/>
                <a:cs typeface="+mn-cs"/>
              </a:defRPr>
            </a:lvl1pPr>
          </a:lstStyle>
          <a:p>
            <a:pPr>
              <a:defRPr/>
            </a:pPr>
            <a:endParaRPr lang="en-US"/>
          </a:p>
        </p:txBody>
      </p:sp>
      <p:sp>
        <p:nvSpPr>
          <p:cNvPr id="2055" name="Rectangle 7">
            <a:extLst/>
          </p:cNvPr>
          <p:cNvSpPr>
            <a:spLocks noGrp="1" noChangeArrowheads="1"/>
          </p:cNvSpPr>
          <p:nvPr>
            <p:ph type="sldNum" sz="quarter" idx="5"/>
          </p:nvPr>
        </p:nvSpPr>
        <p:spPr bwMode="auto">
          <a:xfrm>
            <a:off x="3965575" y="8820150"/>
            <a:ext cx="3032125" cy="463550"/>
          </a:xfrm>
          <a:prstGeom prst="rect">
            <a:avLst/>
          </a:prstGeom>
          <a:noFill/>
          <a:ln w="9525">
            <a:noFill/>
            <a:miter lim="800000"/>
            <a:headEnd/>
            <a:tailEnd/>
          </a:ln>
          <a:effectLst/>
        </p:spPr>
        <p:txBody>
          <a:bodyPr vert="horz" wrap="square" lIns="96595" tIns="48296" rIns="96595" bIns="48296" numCol="1" anchor="b" anchorCtr="0" compatLnSpc="1">
            <a:prstTxWarp prst="textNoShape">
              <a:avLst/>
            </a:prstTxWarp>
          </a:bodyPr>
          <a:lstStyle>
            <a:lvl1pPr algn="r" defTabSz="958850" eaLnBrk="0" hangingPunct="0">
              <a:defRPr sz="1300">
                <a:latin typeface="Arial" charset="0"/>
                <a:ea typeface="ＭＳ Ｐゴシック" charset="-128"/>
              </a:defRPr>
            </a:lvl1pPr>
          </a:lstStyle>
          <a:p>
            <a:pPr>
              <a:defRPr/>
            </a:pPr>
            <a:fld id="{B72928B9-7C37-BF4F-9F33-F985BC434F83}" type="slidenum">
              <a:rPr lang="en-US" altLang="en-US"/>
              <a:pPr>
                <a:defRPr/>
              </a:pPr>
              <a:t>‹#›</a:t>
            </a:fld>
            <a:endParaRPr lang="en-US" altLang="en-US"/>
          </a:p>
        </p:txBody>
      </p:sp>
    </p:spTree>
    <p:extLst>
      <p:ext uri="{BB962C8B-B14F-4D97-AF65-F5344CB8AC3E}">
        <p14:creationId xmlns:p14="http://schemas.microsoft.com/office/powerpoint/2010/main" val="18680207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E8507E6-F44A-0749-8DF8-229C2AC9FA08}"/>
              </a:ext>
            </a:extLst>
          </p:cNvPr>
          <p:cNvSpPr>
            <a:spLocks noGrp="1"/>
          </p:cNvSpPr>
          <p:nvPr>
            <p:ph type="body" idx="1"/>
          </p:nvPr>
        </p:nvSpPr>
        <p:spPr/>
        <p:txBody>
          <a:bodyPr/>
          <a:lstStyle/>
          <a:p>
            <a:pPr>
              <a:defRPr/>
            </a:pPr>
            <a:endParaRPr lang="en-US" sz="1300" dirty="0">
              <a:latin typeface="+mn-lt"/>
              <a:ea typeface="+mn-ea"/>
              <a:cs typeface="+mn-cs"/>
            </a:endParaRPr>
          </a:p>
        </p:txBody>
      </p:sp>
      <p:sp>
        <p:nvSpPr>
          <p:cNvPr id="12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4250">
              <a:spcBef>
                <a:spcPct val="30000"/>
              </a:spcBef>
              <a:defRPr sz="1200">
                <a:solidFill>
                  <a:schemeClr val="tx1"/>
                </a:solidFill>
                <a:latin typeface="Arial" charset="0"/>
                <a:ea typeface="ＭＳ Ｐゴシック" charset="-128"/>
              </a:defRPr>
            </a:lvl1pPr>
            <a:lvl2pPr marL="742950" indent="-285750" defTabSz="984250">
              <a:spcBef>
                <a:spcPct val="30000"/>
              </a:spcBef>
              <a:defRPr sz="1200">
                <a:solidFill>
                  <a:schemeClr val="tx1"/>
                </a:solidFill>
                <a:latin typeface="Arial" charset="0"/>
                <a:ea typeface="ＭＳ Ｐゴシック" charset="-128"/>
              </a:defRPr>
            </a:lvl2pPr>
            <a:lvl3pPr marL="1143000" indent="-228600" defTabSz="984250">
              <a:spcBef>
                <a:spcPct val="30000"/>
              </a:spcBef>
              <a:defRPr sz="1200">
                <a:solidFill>
                  <a:schemeClr val="tx1"/>
                </a:solidFill>
                <a:latin typeface="Arial" charset="0"/>
                <a:ea typeface="ＭＳ Ｐゴシック" charset="-128"/>
              </a:defRPr>
            </a:lvl3pPr>
            <a:lvl4pPr marL="1600200" indent="-228600" defTabSz="984250">
              <a:spcBef>
                <a:spcPct val="30000"/>
              </a:spcBef>
              <a:defRPr sz="1200">
                <a:solidFill>
                  <a:schemeClr val="tx1"/>
                </a:solidFill>
                <a:latin typeface="Arial" charset="0"/>
                <a:ea typeface="ＭＳ Ｐゴシック" charset="-128"/>
              </a:defRPr>
            </a:lvl4pPr>
            <a:lvl5pPr marL="2057400" indent="-228600" defTabSz="984250">
              <a:spcBef>
                <a:spcPct val="30000"/>
              </a:spcBef>
              <a:defRPr sz="1200">
                <a:solidFill>
                  <a:schemeClr val="tx1"/>
                </a:solidFill>
                <a:latin typeface="Arial" charset="0"/>
                <a:ea typeface="ＭＳ Ｐゴシック" charset="-128"/>
              </a:defRPr>
            </a:lvl5pPr>
            <a:lvl6pPr marL="2514600" indent="-228600" defTabSz="98425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8425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8425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8425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A98DC5F-949F-9D42-BEA5-58660F72D2CF}" type="slidenum">
              <a:rPr lang="en-US" altLang="en-US" sz="1300">
                <a:solidFill>
                  <a:srgbClr val="000000"/>
                </a:solidFill>
                <a:latin typeface="Calibri" charset="0"/>
              </a:rPr>
              <a:pPr>
                <a:spcBef>
                  <a:spcPct val="0"/>
                </a:spcBef>
              </a:pPr>
              <a:t>5</a:t>
            </a:fld>
            <a:endParaRPr lang="en-US" altLang="en-US" sz="1300">
              <a:solidFill>
                <a:srgbClr val="000000"/>
              </a:solidFill>
              <a:latin typeface="Calibri" charset="0"/>
            </a:endParaRPr>
          </a:p>
        </p:txBody>
      </p:sp>
    </p:spTree>
    <p:extLst>
      <p:ext uri="{BB962C8B-B14F-4D97-AF65-F5344CB8AC3E}">
        <p14:creationId xmlns:p14="http://schemas.microsoft.com/office/powerpoint/2010/main" val="1836250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ChangeArrowheads="1" noTextEdi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As you can see, Netflx-1 user can be matched to IMDB-0 user since the date of rating is very close and the ratings are very similar. The rating in imdb is from 0 to 10. So 5 is a similar score to 3 in Netflix rating system.</a:t>
            </a: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204EBDF0-8FC5-414A-B14A-392CA8AFCE20}" type="slidenum">
              <a:rPr lang="en-US" altLang="en-US" sz="1300"/>
              <a:pPr/>
              <a:t>49</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The key idea is that in imdb, the names are available for many users. Also, </a:t>
            </a:r>
          </a:p>
          <a:p>
            <a:endParaRPr lang="en-US" altLang="en-US"/>
          </a:p>
          <a:p>
            <a:r>
              <a:rPr lang="en-US" altLang="en-US"/>
              <a:t>Secondly, although another movie in Netflix system is not rated by this user in imdb system, namely the netflx666, the adversary can see the rating of the individual for this movie. </a:t>
            </a:r>
          </a:p>
          <a:p>
            <a:endParaRPr lang="en-US" altLang="en-US"/>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BFCD4A08-D004-7E4C-BDAC-66EEF2EF9530}" type="slidenum">
              <a:rPr lang="en-US" altLang="en-US" sz="1300"/>
              <a:pPr/>
              <a:t>50</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ChangeArrowheads="1" noTextEdit="1"/>
          </p:cNvSpPr>
          <p:nvPr>
            <p:ph type="sldImg"/>
          </p:nvPr>
        </p:nvSpPr>
        <p:spPr>
          <a:xfrm>
            <a:off x="1371600" y="1143000"/>
            <a:ext cx="4114800" cy="3086100"/>
          </a:xfrm>
          <a:ln/>
        </p:spPr>
      </p:sp>
      <p:sp>
        <p:nvSpPr>
          <p:cNvPr id="65538" name="Notes Placeholder 2"/>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65539" name="Slide Number Placeholder 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5AC70D69-8CF9-2A44-B970-84150B1D746E}" type="slidenum">
              <a:rPr lang="en-US" altLang="en-US" sz="1300">
                <a:solidFill>
                  <a:srgbClr val="000000"/>
                </a:solidFill>
              </a:rPr>
              <a:pPr/>
              <a:t>20</a:t>
            </a:fld>
            <a:endParaRPr lang="en-US" altLang="en-US" sz="1300">
              <a:solidFill>
                <a:srgbClr val="000000"/>
              </a:solidFill>
            </a:endParaRPr>
          </a:p>
        </p:txBody>
      </p:sp>
    </p:spTree>
    <p:extLst>
      <p:ext uri="{BB962C8B-B14F-4D97-AF65-F5344CB8AC3E}">
        <p14:creationId xmlns:p14="http://schemas.microsoft.com/office/powerpoint/2010/main" val="86531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ChangeArrowheads="1" noTextEdit="1"/>
          </p:cNvSpPr>
          <p:nvPr>
            <p:ph type="sldImg"/>
          </p:nvPr>
        </p:nvSpPr>
        <p:spPr>
          <a:xfrm>
            <a:off x="1371600" y="1143000"/>
            <a:ext cx="4114800" cy="3086100"/>
          </a:xfrm>
          <a:ln/>
        </p:spPr>
      </p:sp>
      <p:sp>
        <p:nvSpPr>
          <p:cNvPr id="65538" name="Notes Placeholder 2"/>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65539" name="Slide Number Placeholder 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5AC70D69-8CF9-2A44-B970-84150B1D746E}" type="slidenum">
              <a:rPr lang="en-US" altLang="en-US" sz="1300">
                <a:solidFill>
                  <a:srgbClr val="000000"/>
                </a:solidFill>
              </a:rPr>
              <a:pPr/>
              <a:t>21</a:t>
            </a:fld>
            <a:endParaRPr lang="en-US" altLang="en-US" sz="13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8375">
              <a:spcBef>
                <a:spcPct val="30000"/>
              </a:spcBef>
              <a:defRPr sz="1200">
                <a:solidFill>
                  <a:schemeClr val="tx1"/>
                </a:solidFill>
                <a:latin typeface="Calibri" charset="0"/>
                <a:ea typeface="ＭＳ Ｐゴシック" charset="-128"/>
              </a:defRPr>
            </a:lvl1pPr>
            <a:lvl2pPr marL="742950" indent="-285750" defTabSz="968375">
              <a:spcBef>
                <a:spcPct val="30000"/>
              </a:spcBef>
              <a:defRPr sz="1200">
                <a:solidFill>
                  <a:schemeClr val="tx1"/>
                </a:solidFill>
                <a:latin typeface="Calibri" charset="0"/>
                <a:ea typeface="ＭＳ Ｐゴシック" charset="-128"/>
              </a:defRPr>
            </a:lvl2pPr>
            <a:lvl3pPr marL="1143000" indent="-228600" defTabSz="968375">
              <a:spcBef>
                <a:spcPct val="30000"/>
              </a:spcBef>
              <a:defRPr sz="1200">
                <a:solidFill>
                  <a:schemeClr val="tx1"/>
                </a:solidFill>
                <a:latin typeface="Calibri" charset="0"/>
                <a:ea typeface="ＭＳ Ｐゴシック" charset="-128"/>
              </a:defRPr>
            </a:lvl3pPr>
            <a:lvl4pPr marL="1600200" indent="-228600" defTabSz="968375">
              <a:spcBef>
                <a:spcPct val="30000"/>
              </a:spcBef>
              <a:defRPr sz="1200">
                <a:solidFill>
                  <a:schemeClr val="tx1"/>
                </a:solidFill>
                <a:latin typeface="Calibri" charset="0"/>
                <a:ea typeface="ＭＳ Ｐゴシック" charset="-128"/>
              </a:defRPr>
            </a:lvl4pPr>
            <a:lvl5pPr marL="2057400" indent="-228600" defTabSz="968375">
              <a:spcBef>
                <a:spcPct val="30000"/>
              </a:spcBef>
              <a:defRPr sz="1200">
                <a:solidFill>
                  <a:schemeClr val="tx1"/>
                </a:solidFill>
                <a:latin typeface="Calibri" charset="0"/>
                <a:ea typeface="ＭＳ Ｐゴシック" charset="-128"/>
              </a:defRPr>
            </a:lvl5pPr>
            <a:lvl6pPr marL="2514600" indent="-228600" defTabSz="96837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6837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6837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68375" eaLnBrk="0" fontAlgn="base" hangingPunct="0">
              <a:spcBef>
                <a:spcPct val="30000"/>
              </a:spcBef>
              <a:spcAft>
                <a:spcPct val="0"/>
              </a:spcAft>
              <a:defRPr sz="1200">
                <a:solidFill>
                  <a:schemeClr val="tx1"/>
                </a:solidFill>
                <a:latin typeface="Calibri" charset="0"/>
                <a:ea typeface="ＭＳ Ｐゴシック" charset="-128"/>
              </a:defRPr>
            </a:lvl9pPr>
          </a:lstStyle>
          <a:p>
            <a:pPr eaLnBrk="0" hangingPunct="0">
              <a:spcBef>
                <a:spcPct val="0"/>
              </a:spcBef>
            </a:pPr>
            <a:fld id="{5730C61C-748A-F54E-B55E-733EF3AE083A}" type="slidenum">
              <a:rPr lang="en-US" altLang="en-US" sz="1300">
                <a:solidFill>
                  <a:srgbClr val="000000"/>
                </a:solidFill>
                <a:latin typeface="Arial" charset="0"/>
              </a:rPr>
              <a:pPr eaLnBrk="0" hangingPunct="0">
                <a:spcBef>
                  <a:spcPct val="0"/>
                </a:spcBef>
              </a:pPr>
              <a:t>29</a:t>
            </a:fld>
            <a:endParaRPr lang="en-US" altLang="en-US" sz="1300">
              <a:solidFill>
                <a:srgbClr val="000000"/>
              </a:solidFill>
              <a:latin typeface="Arial" charset="0"/>
            </a:endParaRPr>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30517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defTabSz="456846" eaLnBrk="1" fontAlgn="auto" hangingPunct="1">
              <a:spcBef>
                <a:spcPts val="0"/>
              </a:spcBef>
              <a:spcAft>
                <a:spcPts val="0"/>
              </a:spcAft>
              <a:defRPr/>
            </a:pPr>
            <a:r>
              <a:rPr lang="en-US" dirty="0">
                <a:ea typeface="+mn-ea"/>
                <a:cs typeface="+mn-cs"/>
              </a:rPr>
              <a:t>We further look at where are the guys that required tweaking in the network? A theme borne out in many evolutionary studied of biological network is, more connectivity, more constraint. One of the first paper is by Fraser, studied the relationship between the number of interacting partners, and the rate of evolution, measured by number of substitution per site. The more substitution, the faster is the evolution. The observation is, they are negatively correlated. The intuition is, being related to many others, it all sort of constraint and forbid a fast evolution. In the case of Linux, the situation is exactly opposite. Degree is positively correlated with the rate of evolution. This is essentially how an intelligent designer works. Hubs, more useful, more central of the networks, require more fine-tune.</a:t>
            </a:r>
          </a:p>
          <a:p>
            <a:pPr defTabSz="456846">
              <a:defRPr/>
            </a:pPr>
            <a:endParaRPr lang="en-US" dirty="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6846" rtl="0" eaLnBrk="1" fontAlgn="auto" latinLnBrk="0" hangingPunct="1">
              <a:lnSpc>
                <a:spcPct val="100000"/>
              </a:lnSpc>
              <a:spcBef>
                <a:spcPts val="0"/>
              </a:spcBef>
              <a:spcAft>
                <a:spcPts val="0"/>
              </a:spcAft>
              <a:buClrTx/>
              <a:buSzTx/>
              <a:buFontTx/>
              <a:buNone/>
              <a:tabLst/>
              <a:defRPr/>
            </a:pPr>
            <a:fld id="{A8AFA80C-9A0D-6F48-A3DB-FD55ABCF8E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846"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05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8375" eaLnBrk="0" hangingPunct="0">
              <a:defRPr sz="2400">
                <a:solidFill>
                  <a:schemeClr val="tx1"/>
                </a:solidFill>
                <a:latin typeface="Calibri" charset="0"/>
                <a:ea typeface="ＭＳ Ｐゴシック" charset="0"/>
                <a:cs typeface="ＭＳ Ｐゴシック" charset="0"/>
              </a:defRPr>
            </a:lvl1pPr>
            <a:lvl2pPr marL="742950" indent="-285750" defTabSz="968375" eaLnBrk="0" hangingPunct="0">
              <a:defRPr sz="2400">
                <a:solidFill>
                  <a:schemeClr val="tx1"/>
                </a:solidFill>
                <a:latin typeface="Calibri" charset="0"/>
                <a:ea typeface="ＭＳ Ｐゴシック" charset="0"/>
              </a:defRPr>
            </a:lvl2pPr>
            <a:lvl3pPr marL="1143000" indent="-228600" defTabSz="968375" eaLnBrk="0" hangingPunct="0">
              <a:defRPr sz="2400">
                <a:solidFill>
                  <a:schemeClr val="tx1"/>
                </a:solidFill>
                <a:latin typeface="Calibri" charset="0"/>
                <a:ea typeface="ＭＳ Ｐゴシック" charset="0"/>
              </a:defRPr>
            </a:lvl3pPr>
            <a:lvl4pPr marL="1600200" indent="-228600" defTabSz="968375" eaLnBrk="0" hangingPunct="0">
              <a:defRPr sz="2400">
                <a:solidFill>
                  <a:schemeClr val="tx1"/>
                </a:solidFill>
                <a:latin typeface="Calibri" charset="0"/>
                <a:ea typeface="ＭＳ Ｐゴシック" charset="0"/>
              </a:defRPr>
            </a:lvl4pPr>
            <a:lvl5pPr marL="2057400" indent="-228600" defTabSz="968375" eaLnBrk="0" hangingPunct="0">
              <a:defRPr sz="2400">
                <a:solidFill>
                  <a:schemeClr val="tx1"/>
                </a:solidFill>
                <a:latin typeface="Calibri" charset="0"/>
                <a:ea typeface="ＭＳ Ｐゴシック" charset="0"/>
              </a:defRPr>
            </a:lvl5pPr>
            <a:lvl6pPr marL="2514600" indent="-228600" defTabSz="96837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6837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6837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68375"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51011E3B-F181-0D43-B005-CF34D23DABCE}" type="slidenum">
              <a:rPr lang="en-US" sz="1300">
                <a:solidFill>
                  <a:srgbClr val="000000"/>
                </a:solidFill>
                <a:latin typeface="Arial" charset="0"/>
              </a:rPr>
              <a:pPr fontAlgn="base">
                <a:spcBef>
                  <a:spcPct val="0"/>
                </a:spcBef>
                <a:spcAft>
                  <a:spcPct val="0"/>
                </a:spcAft>
              </a:pPr>
              <a:t>35</a:t>
            </a:fld>
            <a:endParaRPr lang="en-US" sz="1300">
              <a:solidFill>
                <a:srgbClr val="000000"/>
              </a:solidFill>
              <a:latin typeface="Arial" charset="0"/>
            </a:endParaRPr>
          </a:p>
        </p:txBody>
      </p:sp>
      <p:sp>
        <p:nvSpPr>
          <p:cNvPr id="123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482600" eaLnBrk="0" hangingPunct="0">
              <a:defRPr sz="2400">
                <a:solidFill>
                  <a:schemeClr val="tx1"/>
                </a:solidFill>
                <a:latin typeface="Calibri" charset="0"/>
                <a:ea typeface="ＭＳ Ｐゴシック" charset="0"/>
                <a:cs typeface="ＭＳ Ｐゴシック" charset="0"/>
              </a:defRPr>
            </a:lvl1pPr>
            <a:lvl2pPr marL="742950" indent="-285750" defTabSz="482600" eaLnBrk="0" hangingPunct="0">
              <a:defRPr sz="2400">
                <a:solidFill>
                  <a:schemeClr val="tx1"/>
                </a:solidFill>
                <a:latin typeface="Calibri" charset="0"/>
                <a:ea typeface="ＭＳ Ｐゴシック" charset="0"/>
              </a:defRPr>
            </a:lvl2pPr>
            <a:lvl3pPr marL="1143000" indent="-228600" defTabSz="482600" eaLnBrk="0" hangingPunct="0">
              <a:defRPr sz="2400">
                <a:solidFill>
                  <a:schemeClr val="tx1"/>
                </a:solidFill>
                <a:latin typeface="Calibri" charset="0"/>
                <a:ea typeface="ＭＳ Ｐゴシック" charset="0"/>
              </a:defRPr>
            </a:lvl3pPr>
            <a:lvl4pPr marL="1600200" indent="-228600" defTabSz="482600" eaLnBrk="0" hangingPunct="0">
              <a:defRPr sz="2400">
                <a:solidFill>
                  <a:schemeClr val="tx1"/>
                </a:solidFill>
                <a:latin typeface="Calibri" charset="0"/>
                <a:ea typeface="ＭＳ Ｐゴシック" charset="0"/>
              </a:defRPr>
            </a:lvl4pPr>
            <a:lvl5pPr marL="2057400" indent="-228600" defTabSz="482600" eaLnBrk="0" hangingPunct="0">
              <a:defRPr sz="2400">
                <a:solidFill>
                  <a:schemeClr val="tx1"/>
                </a:solidFill>
                <a:latin typeface="Calibri" charset="0"/>
                <a:ea typeface="ＭＳ Ｐゴシック" charset="0"/>
              </a:defRPr>
            </a:lvl5pPr>
            <a:lvl6pPr marL="2514600" indent="-228600" defTabSz="482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82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82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82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24B517AA-6A9A-514F-9AA9-35F08E477B41}" type="slidenum">
              <a:rPr lang="en-US" sz="1200">
                <a:solidFill>
                  <a:srgbClr val="000000"/>
                </a:solidFill>
                <a:latin typeface="Arial" charset="0"/>
              </a:rPr>
              <a:pPr algn="r" eaLnBrk="1" hangingPunct="1"/>
              <a:t>35</a:t>
            </a:fld>
            <a:endParaRPr lang="en-US" sz="1200">
              <a:solidFill>
                <a:srgbClr val="000000"/>
              </a:solidFill>
              <a:latin typeface="Arial" charset="0"/>
            </a:endParaRPr>
          </a:p>
        </p:txBody>
      </p:sp>
      <p:sp>
        <p:nvSpPr>
          <p:cNvPr id="12390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390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7013" indent="-227013">
              <a:spcBef>
                <a:spcPct val="0"/>
              </a:spcBef>
            </a:pPr>
            <a:r>
              <a:rPr lang="en-US">
                <a:latin typeface="Arial" charset="0"/>
              </a:rPr>
              <a:t>These are the networks</a:t>
            </a:r>
          </a:p>
          <a:p>
            <a:pPr marL="227013" indent="-227013">
              <a:spcBef>
                <a:spcPct val="0"/>
              </a:spcBef>
            </a:pPr>
            <a:r>
              <a:rPr lang="en-US">
                <a:latin typeface="Arial" charset="0"/>
              </a:rPr>
              <a:t>Define 3 layers</a:t>
            </a:r>
          </a:p>
          <a:p>
            <a:pPr marL="227013" indent="-227013">
              <a:spcBef>
                <a:spcPct val="0"/>
              </a:spcBef>
              <a:buFontTx/>
              <a:buAutoNum type="arabicParenR"/>
            </a:pPr>
            <a:r>
              <a:rPr lang="en-US">
                <a:latin typeface="Arial" charset="0"/>
              </a:rPr>
              <a:t>Hierarchy exists</a:t>
            </a:r>
          </a:p>
          <a:p>
            <a:pPr marL="227013" indent="-227013">
              <a:spcBef>
                <a:spcPct val="0"/>
              </a:spcBef>
              <a:buFontTx/>
              <a:buAutoNum type="arabicParenR"/>
            </a:pPr>
            <a:r>
              <a:rPr lang="en-US">
                <a:latin typeface="Arial" charset="0"/>
              </a:rPr>
              <a:t>Pyramidal vs top heavy</a:t>
            </a:r>
          </a:p>
          <a:p>
            <a:pPr marL="227013" indent="-227013">
              <a:spcBef>
                <a:spcPct val="0"/>
              </a:spcBef>
              <a:buFontTx/>
              <a:buAutoNum type="arabicParenR"/>
            </a:pPr>
            <a:r>
              <a:rPr lang="en-US">
                <a:latin typeface="Arial" charset="0"/>
              </a:rPr>
              <a:t>Charcteristics hubs</a:t>
            </a:r>
          </a:p>
          <a:p>
            <a:pPr marL="227013" indent="-227013">
              <a:spcBef>
                <a:spcPct val="0"/>
              </a:spcBef>
              <a:buFontTx/>
              <a:buAutoNum type="arabicParenR"/>
            </a:pPr>
            <a:r>
              <a:rPr lang="en-US">
                <a:latin typeface="Arial" charset="0"/>
              </a:rPr>
              <a:t>Persistent (later)</a:t>
            </a:r>
          </a:p>
          <a:p>
            <a:pPr marL="227013" indent="-227013">
              <a:spcBef>
                <a:spcPct val="0"/>
              </a:spcBef>
            </a:pPr>
            <a:endParaRPr lang="en-US">
              <a:latin typeface="Arial" charset="0"/>
            </a:endParaRPr>
          </a:p>
        </p:txBody>
      </p:sp>
      <p:sp>
        <p:nvSpPr>
          <p:cNvPr id="1239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482600" eaLnBrk="0" hangingPunct="0">
              <a:defRPr sz="2400">
                <a:solidFill>
                  <a:schemeClr val="tx1"/>
                </a:solidFill>
                <a:latin typeface="Calibri" charset="0"/>
                <a:ea typeface="ＭＳ Ｐゴシック" charset="0"/>
                <a:cs typeface="ＭＳ Ｐゴシック" charset="0"/>
              </a:defRPr>
            </a:lvl1pPr>
            <a:lvl2pPr marL="742950" indent="-285750" defTabSz="482600" eaLnBrk="0" hangingPunct="0">
              <a:defRPr sz="2400">
                <a:solidFill>
                  <a:schemeClr val="tx1"/>
                </a:solidFill>
                <a:latin typeface="Calibri" charset="0"/>
                <a:ea typeface="ＭＳ Ｐゴシック" charset="0"/>
              </a:defRPr>
            </a:lvl2pPr>
            <a:lvl3pPr marL="1143000" indent="-228600" defTabSz="482600" eaLnBrk="0" hangingPunct="0">
              <a:defRPr sz="2400">
                <a:solidFill>
                  <a:schemeClr val="tx1"/>
                </a:solidFill>
                <a:latin typeface="Calibri" charset="0"/>
                <a:ea typeface="ＭＳ Ｐゴシック" charset="0"/>
              </a:defRPr>
            </a:lvl3pPr>
            <a:lvl4pPr marL="1600200" indent="-228600" defTabSz="482600" eaLnBrk="0" hangingPunct="0">
              <a:defRPr sz="2400">
                <a:solidFill>
                  <a:schemeClr val="tx1"/>
                </a:solidFill>
                <a:latin typeface="Calibri" charset="0"/>
                <a:ea typeface="ＭＳ Ｐゴシック" charset="0"/>
              </a:defRPr>
            </a:lvl4pPr>
            <a:lvl5pPr marL="2057400" indent="-228600" defTabSz="482600" eaLnBrk="0" hangingPunct="0">
              <a:defRPr sz="2400">
                <a:solidFill>
                  <a:schemeClr val="tx1"/>
                </a:solidFill>
                <a:latin typeface="Calibri" charset="0"/>
                <a:ea typeface="ＭＳ Ｐゴシック" charset="0"/>
              </a:defRPr>
            </a:lvl5pPr>
            <a:lvl6pPr marL="2514600" indent="-228600" defTabSz="482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82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82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82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A5AEC130-58F4-B045-BD50-E8D2A5B11D7A}" type="slidenum">
              <a:rPr lang="en-US" sz="1200">
                <a:solidFill>
                  <a:srgbClr val="000000"/>
                </a:solidFill>
              </a:rPr>
              <a:pPr algn="r" eaLnBrk="1" hangingPunct="1"/>
              <a:t>35</a:t>
            </a:fld>
            <a:endParaRPr lang="en-US" sz="1200">
              <a:solidFill>
                <a:srgbClr val="000000"/>
              </a:solidFill>
            </a:endParaRPr>
          </a:p>
        </p:txBody>
      </p:sp>
    </p:spTree>
    <p:extLst>
      <p:ext uri="{BB962C8B-B14F-4D97-AF65-F5344CB8AC3E}">
        <p14:creationId xmlns:p14="http://schemas.microsoft.com/office/powerpoint/2010/main" val="45517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defTabSz="456846" eaLnBrk="1" fontAlgn="auto" hangingPunct="1">
              <a:spcBef>
                <a:spcPts val="0"/>
              </a:spcBef>
              <a:spcAft>
                <a:spcPts val="0"/>
              </a:spcAft>
              <a:defRPr/>
            </a:pPr>
            <a:r>
              <a:rPr lang="en-US" dirty="0">
                <a:ea typeface="+mn-ea"/>
                <a:cs typeface="+mn-cs"/>
              </a:rPr>
              <a:t>We further look at where are the guys that required tweaking in the network? A theme borne out in many evolutionary studied of biological network is, more connectivity, more constraint. One of the first paper is by Fraser, studied the relationship between the number of interacting partners, and the rate of evolution, measured by number of substitution per site. The more substitution, the faster is the evolution. The observation is, they are negatively correlated. The intuition is, being related to many others, it all sort of constraint and forbid a fast evolution. In the case of Linux, the situation is exactly opposite. Degree is positively correlated with the rate of evolution. This is essentially how an intelligent designer works. Hubs, more useful, more central of the networks, require more fine-tune.</a:t>
            </a:r>
          </a:p>
          <a:p>
            <a:pPr defTabSz="456846">
              <a:defRPr/>
            </a:pPr>
            <a:endParaRPr lang="en-US" dirty="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6846" rtl="0" eaLnBrk="1" fontAlgn="auto" latinLnBrk="0" hangingPunct="1">
              <a:lnSpc>
                <a:spcPct val="100000"/>
              </a:lnSpc>
              <a:spcBef>
                <a:spcPts val="0"/>
              </a:spcBef>
              <a:spcAft>
                <a:spcPts val="0"/>
              </a:spcAft>
              <a:buClrTx/>
              <a:buSzTx/>
              <a:buFontTx/>
              <a:buNone/>
              <a:tabLst/>
              <a:defRPr/>
            </a:pPr>
            <a:fld id="{A8AFA80C-9A0D-6F48-A3DB-FD55ABCF8E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846"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545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ChangeArrowheads="1" noTextEdit="1"/>
          </p:cNvSpPr>
          <p:nvPr>
            <p:ph type="sldImg"/>
          </p:nvPr>
        </p:nvSpPr>
        <p:spPr>
          <a:ln/>
        </p:spPr>
      </p:sp>
      <p:sp>
        <p:nvSpPr>
          <p:cNvPr id="7168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7D9B9792-B622-464C-8577-123EF9518BF8}" type="slidenum">
              <a:rPr lang="en-US" altLang="en-US" sz="1300"/>
              <a:pPr/>
              <a:t>39</a:t>
            </a:fld>
            <a:endParaRPr lang="en-US"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ChangeArrowheads="1" noTextEdi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This figure illustrates what these datasets look like. The movie titles can be matched directly. Date of ratings and rating values are expected to be similar to each other</a:t>
            </a: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527E79C5-195D-EE44-921F-7317FF242167}" type="slidenum">
              <a:rPr lang="en-US" altLang="en-US" sz="1300"/>
              <a:pPr/>
              <a:t>48</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9950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6609410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p:cNvPr>
          <p:cNvSpPr>
            <a:spLocks noGrp="1"/>
          </p:cNvSpPr>
          <p:nvPr>
            <p:ph type="dt" sz="half" idx="10"/>
          </p:nvPr>
        </p:nvSpPr>
        <p:spPr>
          <a:xfrm>
            <a:off x="457200" y="6356350"/>
            <a:ext cx="2133600" cy="365125"/>
          </a:xfrm>
          <a:prstGeom prst="rect">
            <a:avLst/>
          </a:prstGeom>
        </p:spPr>
        <p:txBody>
          <a:bodyPr/>
          <a:lstStyle>
            <a:lvl1pPr eaLnBrk="1" hangingPunct="1">
              <a:defRPr sz="1200" b="1">
                <a:solidFill>
                  <a:prstClr val="black">
                    <a:tint val="75000"/>
                  </a:prstClr>
                </a:solidFill>
                <a:latin typeface="Calibri"/>
                <a:ea typeface="ＭＳ Ｐゴシック" charset="0"/>
                <a:cs typeface="ＭＳ Ｐゴシック" charset="0"/>
              </a:defRPr>
            </a:lvl1pPr>
          </a:lstStyle>
          <a:p>
            <a:pPr>
              <a:defRPr/>
            </a:pPr>
            <a:fld id="{8A54BEF5-7CBC-8A48-88DD-317DB13B3937}" type="datetimeFigureOut">
              <a:rPr lang="en-US"/>
              <a:pPr>
                <a:defRPr/>
              </a:pPr>
              <a:t>4/21/19</a:t>
            </a:fld>
            <a:endParaRPr lang="en-US"/>
          </a:p>
        </p:txBody>
      </p:sp>
      <p:sp>
        <p:nvSpPr>
          <p:cNvPr id="4" name="Footer Placeholder 3">
            <a:extLst/>
          </p:cNvPr>
          <p:cNvSpPr>
            <a:spLocks noGrp="1"/>
          </p:cNvSpPr>
          <p:nvPr>
            <p:ph type="ftr" sz="quarter" idx="11"/>
          </p:nvPr>
        </p:nvSpPr>
        <p:spPr>
          <a:xfrm>
            <a:off x="3124200" y="6356350"/>
            <a:ext cx="2895600" cy="365125"/>
          </a:xfrm>
          <a:prstGeom prst="rect">
            <a:avLst/>
          </a:prstGeom>
        </p:spPr>
        <p:txBody>
          <a:bodyPr/>
          <a:lstStyle>
            <a:lvl1pPr eaLnBrk="1" hangingPunct="1">
              <a:defRPr sz="12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5" name="Slide Number Placeholder 4">
            <a:extLst/>
          </p:cNvPr>
          <p:cNvSpPr>
            <a:spLocks noGrp="1"/>
          </p:cNvSpPr>
          <p:nvPr>
            <p:ph type="sldNum" sz="quarter" idx="12"/>
          </p:nvPr>
        </p:nvSpPr>
        <p:spPr>
          <a:xfrm>
            <a:off x="6553200" y="6356350"/>
            <a:ext cx="2133600" cy="365125"/>
          </a:xfrm>
          <a:prstGeom prst="rect">
            <a:avLst/>
          </a:prstGeom>
        </p:spPr>
        <p:txBody>
          <a:bodyPr/>
          <a:lstStyle>
            <a:lvl1pPr eaLnBrk="1" hangingPunct="1">
              <a:defRPr sz="1200" b="1">
                <a:solidFill>
                  <a:prstClr val="black">
                    <a:tint val="75000"/>
                  </a:prstClr>
                </a:solidFill>
                <a:latin typeface="Calibri"/>
                <a:ea typeface="ＭＳ Ｐゴシック" charset="0"/>
                <a:cs typeface="ＭＳ Ｐゴシック" charset="0"/>
              </a:defRPr>
            </a:lvl1pPr>
          </a:lstStyle>
          <a:p>
            <a:pPr>
              <a:defRPr/>
            </a:pPr>
            <a:fld id="{46B14DC3-A05A-8043-860C-E1239534036C}" type="slidenum">
              <a:rPr lang="en-US"/>
              <a:pPr>
                <a:defRPr/>
              </a:pPr>
              <a:t>‹#›</a:t>
            </a:fld>
            <a:endParaRPr lang="en-US"/>
          </a:p>
        </p:txBody>
      </p:sp>
    </p:spTree>
    <p:extLst>
      <p:ext uri="{BB962C8B-B14F-4D97-AF65-F5344CB8AC3E}">
        <p14:creationId xmlns:p14="http://schemas.microsoft.com/office/powerpoint/2010/main" val="308501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683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81"/>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p:cNvPr>
          <p:cNvSpPr>
            <a:spLocks noGrp="1" noChangeArrowheads="1"/>
          </p:cNvSpPr>
          <p:nvPr>
            <p:ph type="dt" idx="10"/>
          </p:nvPr>
        </p:nvSpPr>
        <p:spPr>
          <a:xfrm>
            <a:off x="457200" y="6246813"/>
            <a:ext cx="2127250" cy="471487"/>
          </a:xfrm>
          <a:prstGeom prst="rect">
            <a:avLst/>
          </a:prstGeom>
        </p:spPr>
        <p:txBody>
          <a:bodyPr lIns="82941" tIns="41471" rIns="82941" bIns="41471"/>
          <a:lstStyle>
            <a:lvl1pPr defTabSz="457174" eaLnBrk="1" fontAlgn="auto" hangingPunct="1">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a:extLst/>
          </p:cNvPr>
          <p:cNvSpPr>
            <a:spLocks noGrp="1" noChangeArrowheads="1"/>
          </p:cNvSpPr>
          <p:nvPr>
            <p:ph type="ftr" idx="11"/>
          </p:nvPr>
        </p:nvSpPr>
        <p:spPr>
          <a:xfrm>
            <a:off x="3127375" y="6246813"/>
            <a:ext cx="2897188" cy="471487"/>
          </a:xfrm>
          <a:prstGeom prst="rect">
            <a:avLst/>
          </a:prstGeom>
        </p:spPr>
        <p:txBody>
          <a:bodyPr lIns="82941" tIns="41471" rIns="82941" bIns="41471"/>
          <a:lstStyle>
            <a:lvl1pPr defTabSz="457174" eaLnBrk="1" fontAlgn="auto" hangingPunct="1">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a:extLst/>
          </p:cNvPr>
          <p:cNvSpPr>
            <a:spLocks noGrp="1" noChangeArrowheads="1"/>
          </p:cNvSpPr>
          <p:nvPr>
            <p:ph type="sldNum" idx="12"/>
          </p:nvPr>
        </p:nvSpPr>
        <p:spPr>
          <a:xfrm>
            <a:off x="6556375" y="6246813"/>
            <a:ext cx="2128838" cy="471487"/>
          </a:xfrm>
          <a:prstGeom prst="rect">
            <a:avLst/>
          </a:prstGeom>
        </p:spPr>
        <p:txBody>
          <a:bodyPr lIns="82941" tIns="41471" rIns="82941" bIns="41471"/>
          <a:lstStyle>
            <a:lvl1pPr defTabSz="457174" eaLnBrk="1" fontAlgn="auto" hangingPunct="1">
              <a:spcBef>
                <a:spcPts val="0"/>
              </a:spcBef>
              <a:spcAft>
                <a:spcPts val="0"/>
              </a:spcAft>
              <a:defRPr sz="1800" b="0">
                <a:solidFill>
                  <a:srgbClr val="000000"/>
                </a:solidFill>
                <a:latin typeface="Arial"/>
                <a:ea typeface="+mn-ea"/>
                <a:cs typeface="+mn-cs"/>
              </a:defRPr>
            </a:lvl1pPr>
          </a:lstStyle>
          <a:p>
            <a:pPr>
              <a:defRPr/>
            </a:pPr>
            <a:fld id="{DC49CCE2-7F9D-134E-AE4B-D41313AFF060}" type="slidenum">
              <a:rPr lang="en-GB"/>
              <a:pPr>
                <a:defRPr/>
              </a:pPr>
              <a:t>‹#›</a:t>
            </a:fld>
            <a:endParaRPr lang="en-GB"/>
          </a:p>
        </p:txBody>
      </p:sp>
    </p:spTree>
    <p:extLst>
      <p:ext uri="{BB962C8B-B14F-4D97-AF65-F5344CB8AC3E}">
        <p14:creationId xmlns:p14="http://schemas.microsoft.com/office/powerpoint/2010/main" val="953640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8256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p:cNvPr>
          <p:cNvSpPr>
            <a:spLocks noGrp="1"/>
          </p:cNvSpPr>
          <p:nvPr>
            <p:ph type="dt" sz="half" idx="10"/>
          </p:nvPr>
        </p:nvSpPr>
        <p:spPr/>
        <p:txBody>
          <a:bodyPr/>
          <a:lstStyle>
            <a:lvl1pPr>
              <a:defRPr/>
            </a:lvl1pPr>
          </a:lstStyle>
          <a:p>
            <a:pPr>
              <a:defRPr/>
            </a:pPr>
            <a:fld id="{FB973B93-FF5A-5747-B606-E8E6D4B58D32}" type="datetimeFigureOut">
              <a:rPr lang="en-US"/>
              <a:pPr>
                <a:defRPr/>
              </a:pPr>
              <a:t>4/21/19</a:t>
            </a:fld>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5B750233-440C-A84B-8A69-FBCA12736A58}" type="slidenum">
              <a:rPr lang="en-US"/>
              <a:pPr>
                <a:defRPr/>
              </a:pPr>
              <a:t>‹#›</a:t>
            </a:fld>
            <a:endParaRPr lang="en-US"/>
          </a:p>
        </p:txBody>
      </p:sp>
    </p:spTree>
    <p:extLst>
      <p:ext uri="{BB962C8B-B14F-4D97-AF65-F5344CB8AC3E}">
        <p14:creationId xmlns:p14="http://schemas.microsoft.com/office/powerpoint/2010/main" val="154507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fld id="{05809871-1EEC-244E-91FB-24C98C239F05}" type="datetimeFigureOut">
              <a:rPr lang="en-US"/>
              <a:pPr>
                <a:defRPr/>
              </a:pPr>
              <a:t>4/21/19</a:t>
            </a:fld>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A0CF907F-D70C-9245-A3EA-F8439D342790}" type="slidenum">
              <a:rPr lang="en-US"/>
              <a:pPr>
                <a:defRPr/>
              </a:pPr>
              <a:t>‹#›</a:t>
            </a:fld>
            <a:endParaRPr lang="en-US"/>
          </a:p>
        </p:txBody>
      </p:sp>
    </p:spTree>
    <p:extLst>
      <p:ext uri="{BB962C8B-B14F-4D97-AF65-F5344CB8AC3E}">
        <p14:creationId xmlns:p14="http://schemas.microsoft.com/office/powerpoint/2010/main" val="629600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9F327569-B532-8145-A0ED-1D2BEB050AA6}" type="datetimeFigureOut">
              <a:rPr lang="en-US"/>
              <a:pPr>
                <a:defRPr/>
              </a:pPr>
              <a:t>4/21/19</a:t>
            </a:fld>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92E10073-20C9-E34F-BEF9-583D648EBC34}" type="slidenum">
              <a:rPr lang="en-US"/>
              <a:pPr>
                <a:defRPr/>
              </a:pPr>
              <a:t>‹#›</a:t>
            </a:fld>
            <a:endParaRPr lang="en-US"/>
          </a:p>
        </p:txBody>
      </p:sp>
    </p:spTree>
    <p:extLst>
      <p:ext uri="{BB962C8B-B14F-4D97-AF65-F5344CB8AC3E}">
        <p14:creationId xmlns:p14="http://schemas.microsoft.com/office/powerpoint/2010/main" val="1041909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p:cNvPr>
          <p:cNvSpPr>
            <a:spLocks noGrp="1"/>
          </p:cNvSpPr>
          <p:nvPr>
            <p:ph type="dt" sz="half" idx="10"/>
          </p:nvPr>
        </p:nvSpPr>
        <p:spPr/>
        <p:txBody>
          <a:bodyPr/>
          <a:lstStyle>
            <a:lvl1pPr>
              <a:defRPr/>
            </a:lvl1pPr>
          </a:lstStyle>
          <a:p>
            <a:pPr>
              <a:defRPr/>
            </a:pPr>
            <a:fld id="{CE82386B-23F2-5840-9796-86CFCC159C85}" type="datetimeFigureOut">
              <a:rPr lang="en-US"/>
              <a:pPr>
                <a:defRPr/>
              </a:pPr>
              <a:t>4/21/19</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8A886357-0B56-4741-B33E-99B03880AA03}" type="slidenum">
              <a:rPr lang="en-US"/>
              <a:pPr>
                <a:defRPr/>
              </a:pPr>
              <a:t>‹#›</a:t>
            </a:fld>
            <a:endParaRPr lang="en-US"/>
          </a:p>
        </p:txBody>
      </p:sp>
    </p:spTree>
    <p:extLst>
      <p:ext uri="{BB962C8B-B14F-4D97-AF65-F5344CB8AC3E}">
        <p14:creationId xmlns:p14="http://schemas.microsoft.com/office/powerpoint/2010/main" val="799645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p:cNvPr>
          <p:cNvSpPr>
            <a:spLocks noGrp="1"/>
          </p:cNvSpPr>
          <p:nvPr>
            <p:ph type="dt" sz="half" idx="10"/>
          </p:nvPr>
        </p:nvSpPr>
        <p:spPr/>
        <p:txBody>
          <a:bodyPr/>
          <a:lstStyle>
            <a:lvl1pPr>
              <a:defRPr/>
            </a:lvl1pPr>
          </a:lstStyle>
          <a:p>
            <a:pPr>
              <a:defRPr/>
            </a:pPr>
            <a:fld id="{B4A3E23A-C104-114B-A7F1-46B4038FD2B9}" type="datetimeFigureOut">
              <a:rPr lang="en-US"/>
              <a:pPr>
                <a:defRPr/>
              </a:pPr>
              <a:t>4/21/19</a:t>
            </a:fld>
            <a:endParaRPr lang="en-US"/>
          </a:p>
        </p:txBody>
      </p:sp>
      <p:sp>
        <p:nvSpPr>
          <p:cNvPr id="8" name="Footer Placeholder 4">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p:cNvPr>
          <p:cNvSpPr>
            <a:spLocks noGrp="1"/>
          </p:cNvSpPr>
          <p:nvPr>
            <p:ph type="sldNum" sz="quarter" idx="12"/>
          </p:nvPr>
        </p:nvSpPr>
        <p:spPr/>
        <p:txBody>
          <a:bodyPr/>
          <a:lstStyle>
            <a:lvl1pPr>
              <a:defRPr/>
            </a:lvl1pPr>
          </a:lstStyle>
          <a:p>
            <a:pPr>
              <a:defRPr/>
            </a:pPr>
            <a:fld id="{AF140151-F01A-554B-8B24-10AB7E49586A}" type="slidenum">
              <a:rPr lang="en-US"/>
              <a:pPr>
                <a:defRPr/>
              </a:pPr>
              <a:t>‹#›</a:t>
            </a:fld>
            <a:endParaRPr lang="en-US"/>
          </a:p>
        </p:txBody>
      </p:sp>
    </p:spTree>
    <p:extLst>
      <p:ext uri="{BB962C8B-B14F-4D97-AF65-F5344CB8AC3E}">
        <p14:creationId xmlns:p14="http://schemas.microsoft.com/office/powerpoint/2010/main" val="68310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33908770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p:cNvPr>
          <p:cNvSpPr>
            <a:spLocks noGrp="1"/>
          </p:cNvSpPr>
          <p:nvPr>
            <p:ph type="dt" sz="half" idx="10"/>
          </p:nvPr>
        </p:nvSpPr>
        <p:spPr/>
        <p:txBody>
          <a:bodyPr/>
          <a:lstStyle>
            <a:lvl1pPr>
              <a:defRPr/>
            </a:lvl1pPr>
          </a:lstStyle>
          <a:p>
            <a:pPr>
              <a:defRPr/>
            </a:pPr>
            <a:fld id="{EAA65883-18C1-9046-9C57-545706E902D1}" type="datetimeFigureOut">
              <a:rPr lang="en-US"/>
              <a:pPr>
                <a:defRPr/>
              </a:pPr>
              <a:t>4/21/19</a:t>
            </a:fld>
            <a:endParaRPr lang="en-US"/>
          </a:p>
        </p:txBody>
      </p:sp>
      <p:sp>
        <p:nvSpPr>
          <p:cNvPr id="4" name="Footer Placeholder 4">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p:cNvPr>
          <p:cNvSpPr>
            <a:spLocks noGrp="1"/>
          </p:cNvSpPr>
          <p:nvPr>
            <p:ph type="sldNum" sz="quarter" idx="12"/>
          </p:nvPr>
        </p:nvSpPr>
        <p:spPr/>
        <p:txBody>
          <a:bodyPr/>
          <a:lstStyle>
            <a:lvl1pPr>
              <a:defRPr/>
            </a:lvl1pPr>
          </a:lstStyle>
          <a:p>
            <a:pPr>
              <a:defRPr/>
            </a:pPr>
            <a:fld id="{C6FA18E8-A4A9-7D43-9F66-2C16308457F9}" type="slidenum">
              <a:rPr lang="en-US"/>
              <a:pPr>
                <a:defRPr/>
              </a:pPr>
              <a:t>‹#›</a:t>
            </a:fld>
            <a:endParaRPr lang="en-US"/>
          </a:p>
        </p:txBody>
      </p:sp>
    </p:spTree>
    <p:extLst>
      <p:ext uri="{BB962C8B-B14F-4D97-AF65-F5344CB8AC3E}">
        <p14:creationId xmlns:p14="http://schemas.microsoft.com/office/powerpoint/2010/main" val="484914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D9644106-A401-9C43-91BC-A8312D58FC8F}" type="datetimeFigureOut">
              <a:rPr lang="en-US"/>
              <a:pPr>
                <a:defRPr/>
              </a:pPr>
              <a:t>4/21/19</a:t>
            </a:fld>
            <a:endParaRPr lang="en-US"/>
          </a:p>
        </p:txBody>
      </p:sp>
      <p:sp>
        <p:nvSpPr>
          <p:cNvPr id="3" name="Footer Placeholder 4">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p:cNvPr>
          <p:cNvSpPr>
            <a:spLocks noGrp="1"/>
          </p:cNvSpPr>
          <p:nvPr>
            <p:ph type="sldNum" sz="quarter" idx="12"/>
          </p:nvPr>
        </p:nvSpPr>
        <p:spPr/>
        <p:txBody>
          <a:bodyPr/>
          <a:lstStyle>
            <a:lvl1pPr>
              <a:defRPr/>
            </a:lvl1pPr>
          </a:lstStyle>
          <a:p>
            <a:pPr>
              <a:defRPr/>
            </a:pPr>
            <a:fld id="{FA19B986-2081-254C-A1AA-94748CF5373F}" type="slidenum">
              <a:rPr lang="en-US"/>
              <a:pPr>
                <a:defRPr/>
              </a:pPr>
              <a:t>‹#›</a:t>
            </a:fld>
            <a:endParaRPr lang="en-US"/>
          </a:p>
        </p:txBody>
      </p:sp>
    </p:spTree>
    <p:extLst>
      <p:ext uri="{BB962C8B-B14F-4D97-AF65-F5344CB8AC3E}">
        <p14:creationId xmlns:p14="http://schemas.microsoft.com/office/powerpoint/2010/main" val="252888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C19E9800-0390-7248-B597-AA4715F5EA2B}" type="datetimeFigureOut">
              <a:rPr lang="en-US"/>
              <a:pPr>
                <a:defRPr/>
              </a:pPr>
              <a:t>4/21/19</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8B181FC1-B9B2-A845-A62E-7D448232B611}" type="slidenum">
              <a:rPr lang="en-US"/>
              <a:pPr>
                <a:defRPr/>
              </a:pPr>
              <a:t>‹#›</a:t>
            </a:fld>
            <a:endParaRPr lang="en-US"/>
          </a:p>
        </p:txBody>
      </p:sp>
    </p:spTree>
    <p:extLst>
      <p:ext uri="{BB962C8B-B14F-4D97-AF65-F5344CB8AC3E}">
        <p14:creationId xmlns:p14="http://schemas.microsoft.com/office/powerpoint/2010/main" val="431739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D8D10BBE-A074-A541-9EFF-71E22ACE8FBD}" type="datetimeFigureOut">
              <a:rPr lang="en-US"/>
              <a:pPr>
                <a:defRPr/>
              </a:pPr>
              <a:t>4/21/19</a:t>
            </a:fld>
            <a:endParaRPr 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9F0D6D79-4D9A-AE4B-B8AF-C984E3BDD28A}" type="slidenum">
              <a:rPr lang="en-US"/>
              <a:pPr>
                <a:defRPr/>
              </a:pPr>
              <a:t>‹#›</a:t>
            </a:fld>
            <a:endParaRPr lang="en-US"/>
          </a:p>
        </p:txBody>
      </p:sp>
    </p:spTree>
    <p:extLst>
      <p:ext uri="{BB962C8B-B14F-4D97-AF65-F5344CB8AC3E}">
        <p14:creationId xmlns:p14="http://schemas.microsoft.com/office/powerpoint/2010/main" val="2042823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fld id="{45223A8E-EAB7-954F-BF65-97EE651636D5}" type="datetimeFigureOut">
              <a:rPr lang="en-US"/>
              <a:pPr>
                <a:defRPr/>
              </a:pPr>
              <a:t>4/21/19</a:t>
            </a:fld>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C42C2815-DB53-8043-9467-35CEAED77DDE}" type="slidenum">
              <a:rPr lang="en-US"/>
              <a:pPr>
                <a:defRPr/>
              </a:pPr>
              <a:t>‹#›</a:t>
            </a:fld>
            <a:endParaRPr lang="en-US"/>
          </a:p>
        </p:txBody>
      </p:sp>
    </p:spTree>
    <p:extLst>
      <p:ext uri="{BB962C8B-B14F-4D97-AF65-F5344CB8AC3E}">
        <p14:creationId xmlns:p14="http://schemas.microsoft.com/office/powerpoint/2010/main" val="1915247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p:cNvPr>
          <p:cNvSpPr>
            <a:spLocks noGrp="1"/>
          </p:cNvSpPr>
          <p:nvPr>
            <p:ph type="dt" sz="half" idx="10"/>
          </p:nvPr>
        </p:nvSpPr>
        <p:spPr/>
        <p:txBody>
          <a:bodyPr/>
          <a:lstStyle>
            <a:lvl1pPr>
              <a:defRPr/>
            </a:lvl1pPr>
          </a:lstStyle>
          <a:p>
            <a:pPr>
              <a:defRPr/>
            </a:pPr>
            <a:fld id="{2F239465-6895-004E-A018-41958282CEA0}" type="datetimeFigureOut">
              <a:rPr lang="en-US"/>
              <a:pPr>
                <a:defRPr/>
              </a:pPr>
              <a:t>4/21/19</a:t>
            </a:fld>
            <a:endParaRPr 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0CB766B4-66C7-6349-9F0D-3FBB7509BBD6}" type="slidenum">
              <a:rPr lang="en-US"/>
              <a:pPr>
                <a:defRPr/>
              </a:pPr>
              <a:t>‹#›</a:t>
            </a:fld>
            <a:endParaRPr lang="en-US"/>
          </a:p>
        </p:txBody>
      </p:sp>
    </p:spTree>
    <p:extLst>
      <p:ext uri="{BB962C8B-B14F-4D97-AF65-F5344CB8AC3E}">
        <p14:creationId xmlns:p14="http://schemas.microsoft.com/office/powerpoint/2010/main" val="938045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3"/>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a:t>Click to edit Master subtitle style</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9"/>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a:t>Click to edit Master text styles</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16"/>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2992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a:t>Click to edit Master text styles</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6"/>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16"/>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16"/>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16"/>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a:t>Click to edit Master subtitle style</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9628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183763471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6D6363C-01E0-0443-9A6E-B87ABF2A55FD}"/>
              </a:ext>
            </a:extLst>
          </p:cNvPr>
          <p:cNvSpPr>
            <a:spLocks noGrp="1"/>
          </p:cNvSpPr>
          <p:nvPr>
            <p:ph type="dt" sz="half" idx="10"/>
          </p:nvPr>
        </p:nvSpPr>
        <p:spPr>
          <a:xfrm>
            <a:off x="457200" y="6245225"/>
            <a:ext cx="2133600" cy="476250"/>
          </a:xfrm>
          <a:prstGeom prst="rect">
            <a:avLst/>
          </a:prstGeom>
        </p:spPr>
        <p:txBody>
          <a:bodyPr lIns="91369" tIns="45685" rIns="91369" bIns="45685"/>
          <a:lstStyle>
            <a:lvl1pPr defTabSz="913696" eaLnBrk="1" hangingPunct="1">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a:extLst>
              <a:ext uri="{FF2B5EF4-FFF2-40B4-BE49-F238E27FC236}">
                <a16:creationId xmlns:a16="http://schemas.microsoft.com/office/drawing/2014/main" id="{24651B23-414C-4447-9AA7-FA1E52C9ED8F}"/>
              </a:ext>
            </a:extLst>
          </p:cNvPr>
          <p:cNvSpPr>
            <a:spLocks noGrp="1"/>
          </p:cNvSpPr>
          <p:nvPr>
            <p:ph type="ftr" sz="quarter" idx="11"/>
          </p:nvPr>
        </p:nvSpPr>
        <p:spPr>
          <a:xfrm>
            <a:off x="3124200" y="6245225"/>
            <a:ext cx="2895600" cy="476250"/>
          </a:xfrm>
          <a:prstGeom prst="rect">
            <a:avLst/>
          </a:prstGeom>
        </p:spPr>
        <p:txBody>
          <a:bodyPr lIns="91369" tIns="45685" rIns="91369" bIns="45685"/>
          <a:lstStyle>
            <a:lvl1pPr defTabSz="913696" eaLnBrk="1" hangingPunct="1">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a:extLst>
              <a:ext uri="{FF2B5EF4-FFF2-40B4-BE49-F238E27FC236}">
                <a16:creationId xmlns:a16="http://schemas.microsoft.com/office/drawing/2014/main" id="{D7AA18D9-F596-E948-9AA3-0EBD0CDC79BD}"/>
              </a:ext>
            </a:extLst>
          </p:cNvPr>
          <p:cNvSpPr>
            <a:spLocks noGrp="1"/>
          </p:cNvSpPr>
          <p:nvPr>
            <p:ph type="sldNum" sz="quarter" idx="12"/>
          </p:nvPr>
        </p:nvSpPr>
        <p:spPr>
          <a:xfrm>
            <a:off x="6553200" y="6245225"/>
            <a:ext cx="2133600" cy="476250"/>
          </a:xfrm>
          <a:prstGeom prst="rect">
            <a:avLst/>
          </a:prstGeom>
        </p:spPr>
        <p:txBody>
          <a:bodyPr vert="horz" wrap="square" lIns="91369" tIns="45685" rIns="91369" bIns="45685" numCol="1" anchor="t" anchorCtr="0" compatLnSpc="1">
            <a:prstTxWarp prst="textNoShape">
              <a:avLst/>
            </a:prstTxWarp>
          </a:bodyPr>
          <a:lstStyle>
            <a:lvl1pPr defTabSz="912813" eaLnBrk="1" hangingPunct="1">
              <a:defRPr sz="1200" b="1">
                <a:solidFill>
                  <a:srgbClr val="000000"/>
                </a:solidFill>
                <a:latin typeface="Arial" panose="020B0604020202020204" pitchFamily="34" charset="0"/>
                <a:ea typeface="ＭＳ Ｐゴシック" panose="020B0600070205080204" pitchFamily="34" charset="-128"/>
              </a:defRPr>
            </a:lvl1pPr>
          </a:lstStyle>
          <a:p>
            <a:pPr>
              <a:defRPr/>
            </a:pPr>
            <a:fld id="{BC3DDBB1-D170-1847-BB8F-16CF2F5FAAD4}" type="slidenum">
              <a:rPr lang="en-US" altLang="en-US"/>
              <a:pPr>
                <a:defRPr/>
              </a:pPr>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a:t>Click to edit Master subtitle style</a:t>
            </a:r>
          </a:p>
        </p:txBody>
      </p:sp>
    </p:spTree>
    <p:extLst>
      <p:ext uri="{BB962C8B-B14F-4D97-AF65-F5344CB8AC3E}">
        <p14:creationId xmlns:p14="http://schemas.microsoft.com/office/powerpoint/2010/main" val="11030524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07962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a:t>Click to edit Master text styles</a:t>
            </a:r>
          </a:p>
        </p:txBody>
      </p:sp>
    </p:spTree>
    <p:extLst>
      <p:ext uri="{BB962C8B-B14F-4D97-AF65-F5344CB8AC3E}">
        <p14:creationId xmlns:p14="http://schemas.microsoft.com/office/powerpoint/2010/main" val="3844730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99768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112172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13456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4992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82025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Tree>
    <p:extLst>
      <p:ext uri="{BB962C8B-B14F-4D97-AF65-F5344CB8AC3E}">
        <p14:creationId xmlns:p14="http://schemas.microsoft.com/office/powerpoint/2010/main" val="140936477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a:t>Click to edit Master text styles</a:t>
            </a:r>
          </a:p>
        </p:txBody>
      </p:sp>
    </p:spTree>
    <p:extLst>
      <p:ext uri="{BB962C8B-B14F-4D97-AF65-F5344CB8AC3E}">
        <p14:creationId xmlns:p14="http://schemas.microsoft.com/office/powerpoint/2010/main" val="147316126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19751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21586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4405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99143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1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69" tIns="45685" rIns="91369" bIns="45685"/>
          <a:lstStyle>
            <a:lvl1pPr defTabSz="913696">
              <a:defRPr sz="1200" b="1">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369" tIns="45685" rIns="91369" bIns="45685"/>
          <a:lstStyle>
            <a:lvl1pPr defTabSz="913696">
              <a:defRPr sz="1200" b="1">
                <a:solidFill>
                  <a:srgbClr val="000000"/>
                </a:solidFill>
                <a:latin typeface="Arial" charset="0"/>
                <a:ea typeface="ＭＳ Ｐゴシック" charset="0"/>
                <a:cs typeface="ＭＳ Ｐゴシック" charset="0"/>
              </a:defRPr>
            </a:lvl1pPr>
          </a:lstStyle>
          <a:p>
            <a:pPr>
              <a:defRPr/>
            </a:pPr>
            <a:fld id="{7430C175-96A3-1643-A70B-FD19C355C12B}" type="slidenum">
              <a:rPr lang="en-US"/>
              <a:pPr>
                <a:defRPr/>
              </a:pPr>
              <a:t>‹#›</a:t>
            </a:fld>
            <a:endParaRPr lang="en-US"/>
          </a:p>
        </p:txBody>
      </p:sp>
    </p:spTree>
    <p:extLst>
      <p:ext uri="{BB962C8B-B14F-4D97-AF65-F5344CB8AC3E}">
        <p14:creationId xmlns:p14="http://schemas.microsoft.com/office/powerpoint/2010/main" val="500889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3"/>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3"/>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0"/>
            <p:custDataLst>
              <p:tags r:id="rId1"/>
            </p:custDataLst>
          </p:nvPr>
        </p:nvSpPr>
        <p:spPr>
          <a:xfrm rot="16200000">
            <a:off x="6838950" y="4543426"/>
            <a:ext cx="4237037" cy="258762"/>
          </a:xfrm>
          <a:prstGeom prst="rect">
            <a:avLst/>
          </a:prstGeom>
        </p:spPr>
        <p:txBody>
          <a:bodyPr lIns="91369" tIns="45685" rIns="91369" bIns="45685"/>
          <a:lstStyle>
            <a:lvl1pPr defTabSz="913696">
              <a:defRPr sz="1200" b="1">
                <a:solidFill>
                  <a:srgbClr val="000000"/>
                </a:solidFill>
                <a:latin typeface="Arial" charset="0"/>
              </a:defRPr>
            </a:lvl1pPr>
          </a:lstStyle>
          <a:p>
            <a:pPr>
              <a:defRPr/>
            </a:pPr>
            <a:fld id="{7C157055-1B9D-594B-86A5-A172D0F486EC}" type="slidenum">
              <a:rPr lang="en-US"/>
              <a:pPr>
                <a:defRPr/>
              </a:pPr>
              <a:t>‹#›</a:t>
            </a:fld>
            <a:r>
              <a:rPr lang="en-US"/>
              <a:t>   (c) Mark Gerstein, 2002, Yale, bioinfo.mbb.yale.edu</a:t>
            </a:r>
          </a:p>
        </p:txBody>
      </p:sp>
    </p:spTree>
    <p:extLst>
      <p:ext uri="{BB962C8B-B14F-4D97-AF65-F5344CB8AC3E}">
        <p14:creationId xmlns:p14="http://schemas.microsoft.com/office/powerpoint/2010/main" val="282384166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81"/>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p:cNvPr>
          <p:cNvSpPr>
            <a:spLocks noGrp="1" noChangeArrowheads="1"/>
          </p:cNvSpPr>
          <p:nvPr>
            <p:ph type="dt" idx="10"/>
          </p:nvPr>
        </p:nvSpPr>
        <p:spPr>
          <a:xfrm>
            <a:off x="457200" y="6246813"/>
            <a:ext cx="2127250" cy="471487"/>
          </a:xfrm>
          <a:prstGeom prst="rect">
            <a:avLst/>
          </a:prstGeom>
        </p:spPr>
        <p:txBody>
          <a:bodyPr lIns="82941" tIns="41471" rIns="82941" bIns="41471"/>
          <a:lstStyle>
            <a:lvl1pPr defTabSz="457174" eaLnBrk="1" fontAlgn="auto" hangingPunct="1">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a:extLst/>
          </p:cNvPr>
          <p:cNvSpPr>
            <a:spLocks noGrp="1" noChangeArrowheads="1"/>
          </p:cNvSpPr>
          <p:nvPr>
            <p:ph type="ftr" idx="11"/>
          </p:nvPr>
        </p:nvSpPr>
        <p:spPr>
          <a:xfrm>
            <a:off x="3127375" y="6246813"/>
            <a:ext cx="2897188" cy="471487"/>
          </a:xfrm>
          <a:prstGeom prst="rect">
            <a:avLst/>
          </a:prstGeom>
        </p:spPr>
        <p:txBody>
          <a:bodyPr lIns="82941" tIns="41471" rIns="82941" bIns="41471"/>
          <a:lstStyle>
            <a:lvl1pPr defTabSz="457174" eaLnBrk="1" fontAlgn="auto" hangingPunct="1">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a:extLst/>
          </p:cNvPr>
          <p:cNvSpPr>
            <a:spLocks noGrp="1" noChangeArrowheads="1"/>
          </p:cNvSpPr>
          <p:nvPr>
            <p:ph type="sldNum" idx="12"/>
          </p:nvPr>
        </p:nvSpPr>
        <p:spPr>
          <a:xfrm>
            <a:off x="6556375" y="6246813"/>
            <a:ext cx="2128838" cy="471487"/>
          </a:xfrm>
          <a:prstGeom prst="rect">
            <a:avLst/>
          </a:prstGeom>
        </p:spPr>
        <p:txBody>
          <a:bodyPr lIns="82941" tIns="41471" rIns="82941" bIns="41471"/>
          <a:lstStyle>
            <a:lvl1pPr defTabSz="457174" eaLnBrk="1" fontAlgn="auto" hangingPunct="1">
              <a:spcBef>
                <a:spcPts val="0"/>
              </a:spcBef>
              <a:spcAft>
                <a:spcPts val="0"/>
              </a:spcAft>
              <a:defRPr sz="1800" b="0">
                <a:solidFill>
                  <a:srgbClr val="000000"/>
                </a:solidFill>
                <a:latin typeface="Arial"/>
                <a:ea typeface="+mn-ea"/>
                <a:cs typeface="+mn-cs"/>
              </a:defRPr>
            </a:lvl1pPr>
          </a:lstStyle>
          <a:p>
            <a:pPr>
              <a:defRPr/>
            </a:pPr>
            <a:fld id="{A4787B52-E7C3-D645-997A-F829E9BF1BF0}" type="slidenum">
              <a:rPr lang="en-GB"/>
              <a:pPr>
                <a:defRPr/>
              </a:pPr>
              <a:t>‹#›</a:t>
            </a:fld>
            <a:endParaRPr lang="en-GB"/>
          </a:p>
        </p:txBody>
      </p:sp>
    </p:spTree>
    <p:extLst>
      <p:ext uri="{BB962C8B-B14F-4D97-AF65-F5344CB8AC3E}">
        <p14:creationId xmlns:p14="http://schemas.microsoft.com/office/powerpoint/2010/main" val="101132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897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0169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ags" Target="../tags/tag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12.xml"/><Relationship Id="rId7" Type="http://schemas.openxmlformats.org/officeDocument/2006/relationships/tags" Target="../tags/tag8.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ags" Target="../tags/tag7.xml"/><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ags" Target="../tags/tag12.xml"/><Relationship Id="rId2" Type="http://schemas.openxmlformats.org/officeDocument/2006/relationships/slideLayout" Target="../slideLayouts/slideLayout27.xml"/><Relationship Id="rId16" Type="http://schemas.openxmlformats.org/officeDocument/2006/relationships/tags" Target="../tags/tag1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1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8.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ags" Target="../tags/tag1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ags" Target="../tags/tag13.xml"/><Relationship Id="rId2" Type="http://schemas.openxmlformats.org/officeDocument/2006/relationships/slideLayout" Target="../slideLayouts/slideLayout54.xml"/><Relationship Id="rId16" Type="http://schemas.openxmlformats.org/officeDocument/2006/relationships/theme" Target="../theme/theme9.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tags" Target="../tags/tag1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p:cNvPr>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a:defRPr/>
            </a:pPr>
            <a:fld id="{8F77765C-23EB-7549-A243-3F19F41C364C}" type="slidenum">
              <a:rPr lang="en-US" altLang="en-US" sz="1600" b="1" i="1" smtClean="0">
                <a:solidFill>
                  <a:srgbClr val="000000"/>
                </a:solidFill>
                <a:effectLst>
                  <a:outerShdw blurRad="38100" dist="38100" dir="2700000" algn="tl">
                    <a:srgbClr val="C0C0C0"/>
                  </a:outerShdw>
                </a:effectLst>
                <a:latin typeface="Courier New" charset="0"/>
              </a:rPr>
              <a:pPr>
                <a:defRPr/>
              </a:pPr>
              <a:t>‹#›</a:t>
            </a:fld>
            <a:r>
              <a:rPr lang="en-US" altLang="en-US" b="1">
                <a:solidFill>
                  <a:srgbClr val="808080"/>
                </a:solidFill>
              </a:rPr>
              <a:t> - </a:t>
            </a:r>
            <a:r>
              <a:rPr lang="en-US" altLang="en-US" sz="1000" b="1">
                <a:solidFill>
                  <a:srgbClr val="969696"/>
                </a:solidFill>
              </a:rPr>
              <a:t>Lectures.GersteinLab.org</a:t>
            </a:r>
            <a:endParaRPr lang="en-US" altLang="en-US" sz="300">
              <a:solidFill>
                <a:srgbClr val="000000"/>
              </a:solidFill>
            </a:endParaRPr>
          </a:p>
        </p:txBody>
      </p:sp>
    </p:spTree>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p:cNvPr>
          <p:cNvSpPr>
            <a:spLocks noChangeArrowheads="1"/>
          </p:cNvSpPr>
          <p:nvPr>
            <p:custDataLst>
              <p:tags r:id="rId7"/>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a:defRPr/>
            </a:pPr>
            <a:fld id="{D2602619-D6A7-F942-9E5A-4248D8A4B088}" type="slidenum">
              <a:rPr lang="en-US" altLang="en-US" sz="1600" b="1" i="1" smtClean="0">
                <a:solidFill>
                  <a:srgbClr val="000000"/>
                </a:solidFill>
                <a:effectLst>
                  <a:outerShdw blurRad="38100" dist="38100" dir="2700000" algn="tl">
                    <a:srgbClr val="C0C0C0"/>
                  </a:outerShdw>
                </a:effectLst>
                <a:latin typeface="Courier New" charset="0"/>
              </a:rPr>
              <a:pPr>
                <a:defRPr/>
              </a:pPr>
              <a:t>‹#›</a:t>
            </a:fld>
            <a:r>
              <a:rPr lang="en-US" altLang="en-US" b="1">
                <a:solidFill>
                  <a:srgbClr val="808080"/>
                </a:solidFill>
              </a:rPr>
              <a:t> - </a:t>
            </a:r>
            <a:r>
              <a:rPr lang="en-US" altLang="en-US" sz="1000" b="1">
                <a:solidFill>
                  <a:srgbClr val="969696"/>
                </a:solidFill>
              </a:rPr>
              <a:t>Lectures.GersteinLab.org</a:t>
            </a:r>
            <a:endParaRPr lang="en-US" altLang="en-US" sz="300">
              <a:solidFill>
                <a:srgbClr val="000000"/>
              </a:solidFill>
            </a:endParaRPr>
          </a:p>
        </p:txBody>
      </p:sp>
    </p:spTree>
  </p:cSld>
  <p:clrMap bg1="lt1" tx1="dk1" bg2="lt2" tx2="dk2" accent1="accent1" accent2="accent2" accent3="accent3" accent4="accent4" accent5="accent5" accent6="accent6" hlink="hlink" folHlink="folHlink"/>
  <p:sldLayoutIdLst>
    <p:sldLayoutId id="2147485333" r:id="rId1"/>
    <p:sldLayoutId id="2147485335" r:id="rId2"/>
    <p:sldLayoutId id="2147485356" r:id="rId3"/>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337" r:id="rId1"/>
    <p:sldLayoutId id="2147485417" r:id="rId2"/>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p:cNvPr>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a:defRPr/>
            </a:pPr>
            <a:fld id="{BBE27DEC-5093-074F-91D3-71A3CE16271F}" type="slidenum">
              <a:rPr lang="en-US" altLang="en-US" sz="1600" b="1" i="1" smtClean="0">
                <a:solidFill>
                  <a:srgbClr val="000000"/>
                </a:solidFill>
                <a:effectLst>
                  <a:outerShdw blurRad="38100" dist="38100" dir="2700000" algn="tl">
                    <a:srgbClr val="C0C0C0"/>
                  </a:outerShdw>
                </a:effectLst>
                <a:latin typeface="Courier New" charset="0"/>
              </a:rPr>
              <a:pPr>
                <a:defRPr/>
              </a:pPr>
              <a:t>‹#›</a:t>
            </a:fld>
            <a:r>
              <a:rPr lang="en-US" altLang="en-US" b="1">
                <a:solidFill>
                  <a:srgbClr val="808080"/>
                </a:solidFill>
              </a:rPr>
              <a:t> - </a:t>
            </a:r>
            <a:r>
              <a:rPr lang="en-US" altLang="en-US" sz="1000" b="1">
                <a:solidFill>
                  <a:srgbClr val="969696"/>
                </a:solidFill>
              </a:rPr>
              <a:t>Lectures.GersteinLab.org</a:t>
            </a:r>
            <a:endParaRPr lang="en-US" altLang="en-US" sz="300">
              <a:solidFill>
                <a:srgbClr val="000000"/>
              </a:solidFill>
            </a:endParaRPr>
          </a:p>
        </p:txBody>
      </p:sp>
    </p:spTree>
  </p:cSld>
  <p:clrMap bg1="lt1" tx1="dk1" bg2="lt2" tx2="dk2" accent1="accent1" accent2="accent2" accent3="accent3" accent4="accent4" accent5="accent5" accent6="accent6" hlink="hlink" folHlink="folHlink"/>
  <p:sldLayoutIdLst>
    <p:sldLayoutId id="2147485339" r:id="rId1"/>
    <p:sldLayoutId id="2147485358" r:id="rId2"/>
    <p:sldLayoutId id="2147485342" r:id="rId3"/>
    <p:sldLayoutId id="2147485359"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343"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noChangeArrowheads="1"/>
          </p:cNvSpPr>
          <p:nvPr>
            <p:ph type="title"/>
          </p:nvPr>
        </p:nvSpPr>
        <p:spPr bwMode="auto">
          <a:xfrm>
            <a:off x="628650" y="365125"/>
            <a:ext cx="7886700" cy="13255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noChangeArrowheads="1"/>
          </p:cNvSpPr>
          <p:nvPr>
            <p:ph type="body" idx="1"/>
          </p:nvPr>
        </p:nvSpPr>
        <p:spPr bwMode="auto">
          <a:xfrm>
            <a:off x="628650" y="1825625"/>
            <a:ext cx="7886700" cy="43513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ＭＳ Ｐゴシック" panose="020B0600070205080204" pitchFamily="34" charset="-128"/>
              </a:defRPr>
            </a:lvl1pPr>
          </a:lstStyle>
          <a:p>
            <a:pPr>
              <a:defRPr/>
            </a:pPr>
            <a:fld id="{BEC34112-A466-9941-9D15-D0003A40CCD1}" type="datetimeFigureOut">
              <a:rPr lang="en-US"/>
              <a:pPr>
                <a:defRPr/>
              </a:pPr>
              <a:t>4/21/19</a:t>
            </a:fld>
            <a:endParaRPr lang="en-US"/>
          </a:p>
        </p:txBody>
      </p:sp>
      <p:sp>
        <p:nvSpPr>
          <p:cNvPr id="5" name="Footer Placeholder 4">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ＭＳ Ｐゴシック" panose="020B0600070205080204" pitchFamily="34" charset="-128"/>
              </a:defRPr>
            </a:lvl1pPr>
          </a:lstStyle>
          <a:p>
            <a:pPr>
              <a:defRPr/>
            </a:pPr>
            <a:endParaRPr lang="en-US"/>
          </a:p>
        </p:txBody>
      </p:sp>
      <p:sp>
        <p:nvSpPr>
          <p:cNvPr id="6" name="Slide Number Placeholder 5">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ＭＳ Ｐゴシック" panose="020B0600070205080204" pitchFamily="34" charset="-128"/>
              </a:defRPr>
            </a:lvl1pPr>
          </a:lstStyle>
          <a:p>
            <a:pPr>
              <a:defRPr/>
            </a:pPr>
            <a:fld id="{887972D3-6616-AC49-8A47-085103A244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a:ext uri="{FF2B5EF4-FFF2-40B4-BE49-F238E27FC236}">
                <a16:creationId xmlns:a16="http://schemas.microsoft.com/office/drawing/2014/main" id="{26D757F9-5255-DF48-9550-B14052B33111}"/>
              </a:ext>
            </a:extLst>
          </p:cNvPr>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lvl1pPr defTabSz="911225"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911225"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911225"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911225"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fld id="{9BD05F12-8F08-2049-B413-435BE3C17460}" type="slidenum">
              <a:rPr lang="en-US" altLang="en-US" sz="1600" b="1" i="1" smtClean="0">
                <a:solidFill>
                  <a:srgbClr val="000000"/>
                </a:solidFill>
                <a:effectLst>
                  <a:outerShdw blurRad="38100" dist="38100" dir="2700000" algn="tl">
                    <a:srgbClr val="C0C0C0"/>
                  </a:outerShdw>
                </a:effectLst>
                <a:latin typeface="Courier New" panose="02070309020205020404" pitchFamily="49" charset="0"/>
              </a:rPr>
              <a:pPr>
                <a:defRPr/>
              </a:pPr>
              <a:t>‹#›</a:t>
            </a:fld>
            <a:r>
              <a:rPr lang="en-US" altLang="en-US" sz="1800" b="1">
                <a:solidFill>
                  <a:srgbClr val="808080"/>
                </a:solidFill>
                <a:latin typeface="Arial" panose="020B0604020202020204" pitchFamily="34" charset="0"/>
              </a:rPr>
              <a:t> - </a:t>
            </a:r>
            <a:r>
              <a:rPr lang="en-US" altLang="en-US" sz="1000" b="1">
                <a:solidFill>
                  <a:srgbClr val="969696"/>
                </a:solidFill>
                <a:latin typeface="Arial" panose="020B0604020202020204" pitchFamily="34" charset="0"/>
              </a:rPr>
              <a:t>Lectures.GersteinLab.org</a:t>
            </a:r>
            <a:endParaRPr lang="en-US" altLang="en-US" sz="300">
              <a:solidFill>
                <a:srgbClr val="000000"/>
              </a:solidFill>
              <a:latin typeface="Arial" panose="020B0604020202020204" pitchFamily="34" charset="0"/>
            </a:endParaRPr>
          </a:p>
        </p:txBody>
      </p:sp>
    </p:spTree>
    <p:extLst>
      <p:ext uri="{BB962C8B-B14F-4D97-AF65-F5344CB8AC3E}">
        <p14:creationId xmlns:p14="http://schemas.microsoft.com/office/powerpoint/2010/main" val="1302235358"/>
      </p:ext>
    </p:extLst>
  </p:cSld>
  <p:clrMap bg1="lt1" tx1="dk1" bg2="lt2" tx2="dk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 id="2147485372" r:id="rId12"/>
    <p:sldLayoutId id="2147485373"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ctr" anchorCtr="0" compatLnSpc="1">
            <a:prstTxWarp prst="textNoShape">
              <a:avLst/>
            </a:prstTxWarp>
          </a:bodyPr>
          <a:lstStyle/>
          <a:p>
            <a:pPr lvl="0"/>
            <a:r>
              <a:rPr lang="en-US" altLang="en-US"/>
              <a:t>Click to edit Master title style</a:t>
            </a:r>
          </a:p>
        </p:txBody>
      </p:sp>
      <p:sp>
        <p:nvSpPr>
          <p:cNvPr id="32771"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a:ext uri="{FF2B5EF4-FFF2-40B4-BE49-F238E27FC236}">
                <a16:creationId xmlns:a16="http://schemas.microsoft.com/office/drawing/2014/main" id="{B807CC6C-79A8-B947-94EA-828E4C08A37E}"/>
              </a:ext>
            </a:extLst>
          </p:cNvPr>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lvl1pPr defTabSz="911225"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911225"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911225"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911225"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911225"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fld id="{D585965E-B5D9-6541-85CA-6270158EA9BB}" type="slidenum">
              <a:rPr lang="en-US" altLang="en-US" sz="1600" b="1" i="1" smtClean="0">
                <a:solidFill>
                  <a:srgbClr val="000000"/>
                </a:solidFill>
                <a:effectLst>
                  <a:outerShdw blurRad="38100" dist="38100" dir="2700000" algn="tl">
                    <a:srgbClr val="C0C0C0"/>
                  </a:outerShdw>
                </a:effectLst>
                <a:latin typeface="Courier New" panose="02070309020205020404" pitchFamily="49" charset="0"/>
              </a:rPr>
              <a:pPr>
                <a:defRPr/>
              </a:pPr>
              <a:t>‹#›</a:t>
            </a:fld>
            <a:r>
              <a:rPr lang="en-US" altLang="en-US" sz="1800" b="1">
                <a:solidFill>
                  <a:srgbClr val="808080"/>
                </a:solidFill>
                <a:latin typeface="Arial" panose="020B0604020202020204" pitchFamily="34" charset="0"/>
              </a:rPr>
              <a:t> - </a:t>
            </a:r>
            <a:r>
              <a:rPr lang="en-US" altLang="en-US" sz="1000" b="1">
                <a:solidFill>
                  <a:srgbClr val="969696"/>
                </a:solidFill>
                <a:latin typeface="Arial" panose="020B0604020202020204" pitchFamily="34" charset="0"/>
              </a:rPr>
              <a:t>Lectures.GersteinLab.org</a:t>
            </a:r>
            <a:r>
              <a:rPr lang="en-US" altLang="en-US" sz="400">
                <a:solidFill>
                  <a:srgbClr val="808080"/>
                </a:solidFill>
                <a:latin typeface="Arial" panose="020B0604020202020204" pitchFamily="34" charset="0"/>
              </a:rPr>
              <a:t> </a:t>
            </a:r>
            <a:r>
              <a:rPr lang="en-US" altLang="en-US" sz="300">
                <a:solidFill>
                  <a:srgbClr val="000000"/>
                </a:solidFill>
                <a:latin typeface="Arial" panose="020B0604020202020204" pitchFamily="34" charset="0"/>
              </a:rPr>
              <a:t>(c) '09</a:t>
            </a:r>
          </a:p>
        </p:txBody>
      </p:sp>
    </p:spTree>
    <p:extLst>
      <p:ext uri="{BB962C8B-B14F-4D97-AF65-F5344CB8AC3E}">
        <p14:creationId xmlns:p14="http://schemas.microsoft.com/office/powerpoint/2010/main" val="548369485"/>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 id="2147485384" r:id="rId10"/>
    <p:sldLayoutId id="2147485385" r:id="rId11"/>
    <p:sldLayoutId id="2147485386" r:id="rId12"/>
    <p:sldLayoutId id="2147485387" r:id="rId13"/>
    <p:sldLayoutId id="2147485388"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FA596472-18DF-5243-9EA7-EB26568A07C8}" type="slidenum">
              <a:rPr lang="en-US" sz="1600" b="1"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113" eaLnBrk="0" hangingPunct="0">
                <a:defRPr/>
              </a:pPr>
              <a:t>‹#›</a:t>
            </a:fld>
            <a:r>
              <a:rPr lang="en-US" b="1">
                <a:solidFill>
                  <a:srgbClr val="808080"/>
                </a:solidFill>
                <a:latin typeface="Arial" charset="0"/>
                <a:ea typeface="ＭＳ Ｐゴシック" charset="-128"/>
                <a:cs typeface="ＭＳ Ｐゴシック" charset="-128"/>
              </a:rPr>
              <a:t> - </a:t>
            </a:r>
            <a:r>
              <a:rPr lang="en-US" sz="1000" b="1">
                <a:solidFill>
                  <a:srgbClr val="969696"/>
                </a:solidFill>
                <a:latin typeface="Arial" charset="0"/>
                <a:ea typeface="ＭＳ Ｐゴシック" charset="-128"/>
                <a:cs typeface="ＭＳ Ｐゴシック" charset="-128"/>
              </a:rPr>
              <a:t>Lectures.GersteinLab.org</a:t>
            </a:r>
            <a:r>
              <a:rPr lang="en-US" sz="400">
                <a:solidFill>
                  <a:srgbClr val="808080"/>
                </a:solidFill>
                <a:latin typeface="Arial" charset="0"/>
                <a:ea typeface="ＭＳ Ｐゴシック" charset="-128"/>
                <a:cs typeface="ＭＳ Ｐゴシック" charset="-128"/>
              </a:rPr>
              <a:t> </a:t>
            </a:r>
            <a:r>
              <a:rPr lang="en-US" sz="300">
                <a:solidFill>
                  <a:srgbClr val="000000"/>
                </a:solidFill>
                <a:latin typeface="Arial" charset="0"/>
                <a:ea typeface="ＭＳ Ｐゴシック" charset="-128"/>
                <a:cs typeface="ＭＳ Ｐゴシック" charset="-128"/>
              </a:rPr>
              <a:t>(c) '09</a:t>
            </a:r>
          </a:p>
        </p:txBody>
      </p:sp>
    </p:spTree>
    <p:extLst>
      <p:ext uri="{BB962C8B-B14F-4D97-AF65-F5344CB8AC3E}">
        <p14:creationId xmlns:p14="http://schemas.microsoft.com/office/powerpoint/2010/main" val="3550894570"/>
      </p:ext>
    </p:extLst>
  </p:cSld>
  <p:clrMap bg1="lt1" tx1="dk1" bg2="lt2" tx2="dk2" accent1="accent1" accent2="accent2" accent3="accent3" accent4="accent4" accent5="accent5" accent6="accent6" hlink="hlink" folHlink="folHlink"/>
  <p:sldLayoutIdLst>
    <p:sldLayoutId id="2147485402" r:id="rId1"/>
    <p:sldLayoutId id="2147485403" r:id="rId2"/>
    <p:sldLayoutId id="2147485404" r:id="rId3"/>
    <p:sldLayoutId id="2147485405" r:id="rId4"/>
    <p:sldLayoutId id="2147485406" r:id="rId5"/>
    <p:sldLayoutId id="2147485407" r:id="rId6"/>
    <p:sldLayoutId id="2147485408" r:id="rId7"/>
    <p:sldLayoutId id="2147485409" r:id="rId8"/>
    <p:sldLayoutId id="2147485410" r:id="rId9"/>
    <p:sldLayoutId id="2147485411" r:id="rId10"/>
    <p:sldLayoutId id="2147485412" r:id="rId11"/>
    <p:sldLayoutId id="2147485413" r:id="rId12"/>
    <p:sldLayoutId id="2147485414" r:id="rId13"/>
    <p:sldLayoutId id="2147485415" r:id="rId14"/>
    <p:sldLayoutId id="2147485416"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tiff"/><Relationship Id="rId7" Type="http://schemas.microsoft.com/office/2007/relationships/hdphoto" Target="../media/hdphoto4.wdp"/><Relationship Id="rId2" Type="http://schemas.openxmlformats.org/officeDocument/2006/relationships/image" Target="../media/image37.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0.jpeg"/><Relationship Id="rId4" Type="http://schemas.openxmlformats.org/officeDocument/2006/relationships/image" Target="../media/image39.tiff"/></Relationships>
</file>

<file path=ppt/slides/_rels/slide2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9.tiff"/></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xml"/><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7.xml"/><Relationship Id="rId1" Type="http://schemas.openxmlformats.org/officeDocument/2006/relationships/tags" Target="../tags/tag3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35.xml"/><Relationship Id="rId7" Type="http://schemas.openxmlformats.org/officeDocument/2006/relationships/image" Target="../media/image49.png"/><Relationship Id="rId12" Type="http://schemas.openxmlformats.org/officeDocument/2006/relationships/image" Target="../media/image52.wmf"/><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27.xml"/><Relationship Id="rId11" Type="http://schemas.microsoft.com/office/2007/relationships/hdphoto" Target="../media/hdphoto6.wdp"/><Relationship Id="rId5" Type="http://schemas.openxmlformats.org/officeDocument/2006/relationships/tags" Target="../tags/tag37.xml"/><Relationship Id="rId10" Type="http://schemas.openxmlformats.org/officeDocument/2006/relationships/image" Target="../media/image51.png"/><Relationship Id="rId4" Type="http://schemas.openxmlformats.org/officeDocument/2006/relationships/tags" Target="../tags/tag36.xml"/><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8.png"/><Relationship Id="rId7" Type="http://schemas.openxmlformats.org/officeDocument/2006/relationships/image" Target="../media/image56.png"/><Relationship Id="rId2" Type="http://schemas.openxmlformats.org/officeDocument/2006/relationships/slideLayout" Target="../slideLayouts/slideLayout5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5.png"/><Relationship Id="rId4" Type="http://schemas.openxmlformats.org/officeDocument/2006/relationships/oleObject" Target="../embeddings/oleObject2.bin"/><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image" Target="../media/image62.png"/><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image" Target="../media/image61.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60.png"/><Relationship Id="rId5" Type="http://schemas.openxmlformats.org/officeDocument/2006/relationships/tags" Target="../tags/tag45.xml"/><Relationship Id="rId10" Type="http://schemas.openxmlformats.org/officeDocument/2006/relationships/slideLayout" Target="../slideLayouts/slideLayout45.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image" Target="../media/image63.emf"/></Relationships>
</file>

<file path=ppt/slides/_rels/slide35.xml.rels><?xml version="1.0" encoding="UTF-8" standalone="yes"?>
<Relationships xmlns="http://schemas.openxmlformats.org/package/2006/relationships"><Relationship Id="rId8" Type="http://schemas.openxmlformats.org/officeDocument/2006/relationships/tags" Target="../tags/tag57.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image" Target="../media/image64.png"/><Relationship Id="rId5" Type="http://schemas.openxmlformats.org/officeDocument/2006/relationships/tags" Target="../tags/tag54.xml"/><Relationship Id="rId10" Type="http://schemas.openxmlformats.org/officeDocument/2006/relationships/notesSlide" Target="../notesSlides/notesSlide6.xml"/><Relationship Id="rId4" Type="http://schemas.openxmlformats.org/officeDocument/2006/relationships/tags" Target="../tags/tag53.xml"/><Relationship Id="rId9"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65.emf"/></Relationships>
</file>

<file path=ppt/slides/_rels/slide37.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66.png"/><Relationship Id="rId5" Type="http://schemas.openxmlformats.org/officeDocument/2006/relationships/slideLayout" Target="../slideLayouts/slideLayout56.xml"/><Relationship Id="rId4" Type="http://schemas.openxmlformats.org/officeDocument/2006/relationships/tags" Target="../tags/tag61.xml"/></Relationships>
</file>

<file path=ppt/slides/_rels/slide38.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612142"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effectLst/>
              <a:latin typeface="Arial" pitchFamily="-65" charset="0"/>
            </a:endParaRPr>
          </a:p>
        </p:txBody>
      </p:sp>
      <p:sp>
        <p:nvSpPr>
          <p:cNvPr id="9218" name="Title 3"/>
          <p:cNvSpPr>
            <a:spLocks noGrp="1"/>
          </p:cNvSpPr>
          <p:nvPr>
            <p:ph type="ctrTitle"/>
          </p:nvPr>
        </p:nvSpPr>
        <p:spPr>
          <a:xfrm>
            <a:off x="4229099" y="1182828"/>
            <a:ext cx="4020146" cy="1255572"/>
          </a:xfrm>
        </p:spPr>
        <p:txBody>
          <a:bodyPr/>
          <a:lstStyle/>
          <a:p>
            <a:r>
              <a:rPr lang="en-US" altLang="en-US" sz="4000" dirty="0">
                <a:solidFill>
                  <a:srgbClr val="002060"/>
                </a:solidFill>
              </a:rPr>
              <a:t>Genomics </a:t>
            </a:r>
            <a:br>
              <a:rPr lang="en-US" altLang="en-US" sz="4000" dirty="0">
                <a:solidFill>
                  <a:srgbClr val="002060"/>
                </a:solidFill>
              </a:rPr>
            </a:br>
            <a:r>
              <a:rPr lang="en-US" altLang="en-US" sz="4000" dirty="0">
                <a:solidFill>
                  <a:srgbClr val="002060"/>
                </a:solidFill>
              </a:rPr>
              <a:t>&amp; </a:t>
            </a:r>
            <a:br>
              <a:rPr lang="en-US" altLang="en-US" sz="4000" dirty="0">
                <a:solidFill>
                  <a:srgbClr val="002060"/>
                </a:solidFill>
              </a:rPr>
            </a:br>
            <a:r>
              <a:rPr lang="en-US" altLang="en-US" sz="4000" dirty="0">
                <a:solidFill>
                  <a:srgbClr val="002060"/>
                </a:solidFill>
              </a:rPr>
              <a:t>Data Science</a:t>
            </a:r>
            <a:endParaRPr lang="en-US" altLang="en-US" sz="6600" dirty="0">
              <a:solidFill>
                <a:srgbClr val="002060"/>
              </a:solidFill>
              <a:ea typeface="ＭＳ Ｐゴシック" charset="-128"/>
            </a:endParaRPr>
          </a:p>
        </p:txBody>
      </p:sp>
      <p:sp>
        <p:nvSpPr>
          <p:cNvPr id="9219" name="Subtitle 4"/>
          <p:cNvSpPr>
            <a:spLocks noGrp="1"/>
          </p:cNvSpPr>
          <p:nvPr>
            <p:ph type="subTitle" idx="1"/>
          </p:nvPr>
        </p:nvSpPr>
        <p:spPr>
          <a:xfrm>
            <a:off x="3429000" y="5486400"/>
            <a:ext cx="5620344" cy="728915"/>
          </a:xfrm>
        </p:spPr>
        <p:txBody>
          <a:bodyPr/>
          <a:lstStyle/>
          <a:p>
            <a:pPr>
              <a:spcBef>
                <a:spcPts val="0"/>
              </a:spcBef>
            </a:pPr>
            <a:r>
              <a:rPr lang="en-US" altLang="en-US" sz="1400" b="0" dirty="0">
                <a:solidFill>
                  <a:srgbClr val="7F7F7F"/>
                </a:solidFill>
                <a:ea typeface="ＭＳ Ｐゴシック" charset="-128"/>
              </a:rPr>
              <a:t>Slides freely downloadable</a:t>
            </a:r>
            <a:br>
              <a:rPr lang="en-US" altLang="en-US" sz="1400" b="0" dirty="0">
                <a:solidFill>
                  <a:srgbClr val="7F7F7F"/>
                </a:solidFill>
                <a:ea typeface="ＭＳ Ｐゴシック" charset="-128"/>
              </a:rPr>
            </a:br>
            <a:r>
              <a:rPr lang="en-US" altLang="en-US" sz="1400" b="0" dirty="0">
                <a:solidFill>
                  <a:srgbClr val="7F7F7F"/>
                </a:solidFill>
                <a:ea typeface="ＭＳ Ｐゴシック" charset="-128"/>
              </a:rPr>
              <a:t> from</a:t>
            </a:r>
            <a:r>
              <a:rPr lang="en-US" altLang="en-US" sz="1400" b="0" dirty="0">
                <a:ea typeface="ＭＳ Ｐゴシック" charset="-128"/>
              </a:rPr>
              <a:t> </a:t>
            </a:r>
            <a:r>
              <a:rPr lang="en-US" altLang="en-US" sz="1400" dirty="0" err="1">
                <a:ea typeface="ＭＳ Ｐゴシック" charset="-128"/>
              </a:rPr>
              <a:t>Lectures.GersteinLab.org</a:t>
            </a:r>
            <a:r>
              <a:rPr lang="en-US" altLang="en-US" sz="1400" dirty="0">
                <a:ea typeface="ＭＳ Ｐゴシック" charset="-128"/>
              </a:rPr>
              <a:t>  </a:t>
            </a:r>
            <a:br>
              <a:rPr lang="en-US" altLang="en-US" sz="1400" dirty="0">
                <a:ea typeface="ＭＳ Ｐゴシック" charset="-128"/>
              </a:rPr>
            </a:br>
            <a:r>
              <a:rPr lang="en-US" altLang="en-US" sz="1400" b="0" dirty="0">
                <a:solidFill>
                  <a:srgbClr val="7F7F7F"/>
                </a:solidFill>
                <a:ea typeface="ＭＳ Ｐゴシック" charset="-128"/>
              </a:rPr>
              <a:t>&amp; “</a:t>
            </a:r>
            <a:r>
              <a:rPr lang="en-US" altLang="ja-JP" sz="1400" b="0" dirty="0">
                <a:solidFill>
                  <a:srgbClr val="7F7F7F"/>
                </a:solidFill>
                <a:ea typeface="ＭＳ Ｐゴシック" charset="-128"/>
              </a:rPr>
              <a:t>tweetable</a:t>
            </a:r>
            <a:r>
              <a:rPr lang="en-US" altLang="en-US" sz="1400" b="0" dirty="0">
                <a:solidFill>
                  <a:srgbClr val="7F7F7F"/>
                </a:solidFill>
                <a:ea typeface="ＭＳ Ｐゴシック" charset="-128"/>
              </a:rPr>
              <a:t>”</a:t>
            </a:r>
            <a:r>
              <a:rPr lang="en-US" altLang="ja-JP" sz="1400" b="0" dirty="0">
                <a:solidFill>
                  <a:srgbClr val="7F7F7F"/>
                </a:solidFill>
                <a:ea typeface="ＭＳ Ｐゴシック" charset="-128"/>
              </a:rPr>
              <a:t> </a:t>
            </a:r>
            <a:r>
              <a:rPr lang="en-US" altLang="ja-JP" sz="1400" b="0" dirty="0">
                <a:ea typeface="ＭＳ Ｐゴシック" charset="-128"/>
              </a:rPr>
              <a:t> </a:t>
            </a:r>
            <a:r>
              <a:rPr lang="en-US" altLang="en-US" sz="1400" b="0" dirty="0">
                <a:ea typeface="ＭＳ Ｐゴシック" charset="-128"/>
              </a:rPr>
              <a:t>(via </a:t>
            </a:r>
            <a:r>
              <a:rPr lang="en-US" altLang="en-US" sz="1400" dirty="0">
                <a:ea typeface="ＭＳ Ｐゴシック" charset="-128"/>
              </a:rPr>
              <a:t>@</a:t>
            </a:r>
            <a:r>
              <a:rPr lang="en-US" altLang="en-US" sz="1400" dirty="0" err="1">
                <a:ea typeface="ＭＳ Ｐゴシック" charset="-128"/>
              </a:rPr>
              <a:t>MarkGerstein</a:t>
            </a:r>
            <a:r>
              <a:rPr lang="en-US" altLang="en-US" sz="1400" b="0" dirty="0">
                <a:ea typeface="ＭＳ Ｐゴシック" charset="-128"/>
              </a:rPr>
              <a:t>)</a:t>
            </a:r>
          </a:p>
          <a:p>
            <a:pPr>
              <a:spcBef>
                <a:spcPts val="0"/>
              </a:spcBef>
            </a:pPr>
            <a:endParaRPr lang="en-US" altLang="en-US" sz="1400" b="0" dirty="0">
              <a:ea typeface="ＭＳ Ｐゴシック" charset="-128"/>
            </a:endParaRPr>
          </a:p>
        </p:txBody>
      </p:sp>
      <p:sp>
        <p:nvSpPr>
          <p:cNvPr id="7" name="Subtitle 4"/>
          <p:cNvSpPr txBox="1">
            <a:spLocks/>
          </p:cNvSpPr>
          <p:nvPr/>
        </p:nvSpPr>
        <p:spPr bwMode="auto">
          <a:xfrm>
            <a:off x="4195461" y="4346967"/>
            <a:ext cx="4087423" cy="71860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lvl1pPr marL="0" indent="0" algn="ctr" defTabSz="908050" rtl="0" eaLnBrk="0" fontAlgn="base" hangingPunct="0">
              <a:spcBef>
                <a:spcPct val="20000"/>
              </a:spcBef>
              <a:spcAft>
                <a:spcPct val="0"/>
              </a:spcAft>
              <a:buNone/>
              <a:defRPr sz="4400" b="1">
                <a:solidFill>
                  <a:schemeClr val="tx1"/>
                </a:solidFill>
                <a:latin typeface="+mn-lt"/>
                <a:ea typeface="ＭＳ Ｐゴシック" pitchFamily="-65" charset="-128"/>
                <a:cs typeface="ＭＳ Ｐゴシック" pitchFamily="-65" charset="-128"/>
              </a:defRPr>
            </a:lvl1pPr>
            <a:lvl2pPr marL="456910" indent="0" algn="ctr" defTabSz="908050" rtl="0" eaLnBrk="0" fontAlgn="base" hangingPunct="0">
              <a:spcBef>
                <a:spcPct val="20000"/>
              </a:spcBef>
              <a:spcAft>
                <a:spcPct val="0"/>
              </a:spcAft>
              <a:buFont typeface="Lucida Grande" charset="0"/>
              <a:buNone/>
              <a:defRPr sz="2400">
                <a:solidFill>
                  <a:schemeClr val="tx1"/>
                </a:solidFill>
                <a:latin typeface="+mn-lt"/>
                <a:ea typeface="ＭＳ Ｐゴシック" pitchFamily="-65" charset="-128"/>
              </a:defRPr>
            </a:lvl2pPr>
            <a:lvl3pPr marL="913822"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3pPr>
            <a:lvl4pPr marL="1370734"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7644" indent="0" algn="ctr" defTabSz="908050" rtl="0" eaLnBrk="0" fontAlgn="base" hangingPunct="0">
              <a:spcBef>
                <a:spcPct val="20000"/>
              </a:spcBef>
              <a:spcAft>
                <a:spcPct val="0"/>
              </a:spcAft>
              <a:buFont typeface="Lucida Grande" charset="0"/>
              <a:buNone/>
              <a:defRPr sz="2000">
                <a:solidFill>
                  <a:schemeClr val="tx1"/>
                </a:solidFill>
                <a:latin typeface="+mn-lt"/>
                <a:ea typeface="ＭＳ Ｐゴシック" pitchFamily="-65" charset="-128"/>
              </a:defRPr>
            </a:lvl5pPr>
            <a:lvl6pPr marL="228455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6pPr>
            <a:lvl7pPr marL="274146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7pPr>
            <a:lvl8pPr marL="319837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8pPr>
            <a:lvl9pPr marL="3655289"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9pPr>
          </a:lstStyle>
          <a:p>
            <a:pPr>
              <a:spcBef>
                <a:spcPts val="0"/>
              </a:spcBef>
            </a:pPr>
            <a:r>
              <a:rPr lang="en-US" altLang="en-US" sz="1400" b="0" kern="0" dirty="0">
                <a:ea typeface="ＭＳ Ｐゴシック" charset="-128"/>
              </a:rPr>
              <a:t>M Gerstein, Yale</a:t>
            </a:r>
          </a:p>
          <a:p>
            <a:pPr>
              <a:spcBef>
                <a:spcPts val="0"/>
              </a:spcBef>
            </a:pPr>
            <a:r>
              <a:rPr lang="en-US" altLang="en-US" sz="1400" b="0" dirty="0">
                <a:solidFill>
                  <a:schemeClr val="tx1">
                    <a:lumMod val="50000"/>
                    <a:lumOff val="50000"/>
                  </a:schemeClr>
                </a:solidFill>
                <a:ea typeface="ＭＳ Ｐゴシック" charset="-128"/>
              </a:rPr>
              <a:t>(See last slide for more info.)</a:t>
            </a:r>
          </a:p>
          <a:p>
            <a:pPr>
              <a:spcBef>
                <a:spcPts val="0"/>
              </a:spcBef>
            </a:pPr>
            <a:r>
              <a:rPr lang="en-US" altLang="en-US" sz="1400" kern="0" dirty="0">
                <a:ea typeface="ＭＳ Ｐゴシック" charset="-128"/>
              </a:rPr>
              <a:t>Credits &amp; references on each slide </a:t>
            </a:r>
          </a:p>
        </p:txBody>
      </p:sp>
      <p:cxnSp>
        <p:nvCxnSpPr>
          <p:cNvPr id="11" name="Straight Connector 10"/>
          <p:cNvCxnSpPr/>
          <p:nvPr/>
        </p:nvCxnSpPr>
        <p:spPr bwMode="auto">
          <a:xfrm>
            <a:off x="-533400" y="3810000"/>
            <a:ext cx="10668000" cy="0"/>
          </a:xfrm>
          <a:prstGeom prst="line">
            <a:avLst/>
          </a:prstGeom>
          <a:noFill/>
          <a:ln w="28575" cap="flat" cmpd="sng" algn="ctr">
            <a:solidFill>
              <a:schemeClr val="tx1"/>
            </a:solidFill>
            <a:prstDash val="solid"/>
            <a:round/>
            <a:headEnd type="none" w="sm" len="sm"/>
            <a:tailEnd type="none" w="sm" len="sm"/>
          </a:ln>
          <a:effectLst/>
        </p:spPr>
      </p:cxnSp>
      <p:pic>
        <p:nvPicPr>
          <p:cNvPr id="4" name="Picture 3">
            <a:extLst>
              <a:ext uri="{FF2B5EF4-FFF2-40B4-BE49-F238E27FC236}">
                <a16:creationId xmlns:a16="http://schemas.microsoft.com/office/drawing/2014/main" id="{6B352D41-FA98-BF4C-BCB7-A6F39D7C8FF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069"/>
                    </a14:imgEffect>
                    <a14:imgEffect>
                      <a14:saturation sat="98000"/>
                    </a14:imgEffect>
                  </a14:imgLayer>
                </a14:imgProps>
              </a:ext>
            </a:extLst>
          </a:blip>
          <a:stretch>
            <a:fillRect/>
          </a:stretch>
        </p:blipFill>
        <p:spPr>
          <a:xfrm>
            <a:off x="-152400" y="-381000"/>
            <a:ext cx="3644030" cy="4720787"/>
          </a:xfrm>
          <a:prstGeom prst="rect">
            <a:avLst/>
          </a:prstGeom>
        </p:spPr>
      </p:pic>
      <p:pic>
        <p:nvPicPr>
          <p:cNvPr id="9" name="Picture 8">
            <a:extLst>
              <a:ext uri="{FF2B5EF4-FFF2-40B4-BE49-F238E27FC236}">
                <a16:creationId xmlns:a16="http://schemas.microsoft.com/office/drawing/2014/main" id="{AF3C8098-43BB-854B-A94B-B10313FB383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489"/>
                    </a14:imgEffect>
                    <a14:imgEffect>
                      <a14:saturation sat="72000"/>
                    </a14:imgEffect>
                  </a14:imgLayer>
                </a14:imgProps>
              </a:ext>
            </a:extLst>
          </a:blip>
          <a:srcRect l="3263" t="6727" r="8456" b="6082"/>
          <a:stretch/>
        </p:blipFill>
        <p:spPr>
          <a:xfrm>
            <a:off x="-147181" y="3825658"/>
            <a:ext cx="3638811" cy="3032342"/>
          </a:xfrm>
          <a:prstGeom prst="rect">
            <a:avLst/>
          </a:prstGeom>
        </p:spPr>
      </p:pic>
      <p:cxnSp>
        <p:nvCxnSpPr>
          <p:cNvPr id="12" name="Straight Connector 11">
            <a:extLst>
              <a:ext uri="{FF2B5EF4-FFF2-40B4-BE49-F238E27FC236}">
                <a16:creationId xmlns:a16="http://schemas.microsoft.com/office/drawing/2014/main" id="{43198CEB-2C10-4443-8056-761B5D5E39CB}"/>
              </a:ext>
            </a:extLst>
          </p:cNvPr>
          <p:cNvCxnSpPr/>
          <p:nvPr/>
        </p:nvCxnSpPr>
        <p:spPr bwMode="auto">
          <a:xfrm>
            <a:off x="3505200" y="-1066800"/>
            <a:ext cx="0" cy="8610600"/>
          </a:xfrm>
          <a:prstGeom prst="line">
            <a:avLst/>
          </a:prstGeom>
          <a:noFill/>
          <a:ln w="38100"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3266482456"/>
      </p:ext>
    </p:extLst>
  </p:cSld>
  <p:clrMapOvr>
    <a:masterClrMapping/>
  </p:clrMapOvr>
  <p:transition advTm="2325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noChangeArrowheads="1"/>
          </p:cNvSpPr>
          <p:nvPr>
            <p:ph type="title"/>
          </p:nvPr>
        </p:nvSpPr>
        <p:spPr>
          <a:xfrm>
            <a:off x="304800" y="1066800"/>
            <a:ext cx="2895600" cy="3733800"/>
          </a:xfrm>
        </p:spPr>
        <p:txBody>
          <a:bodyPr/>
          <a:lstStyle/>
          <a:p>
            <a:pPr eaLnBrk="1" hangingPunct="1"/>
            <a:r>
              <a:rPr lang="en-US" altLang="en-US">
                <a:ea typeface="ＭＳ Ｐゴシック" charset="-128"/>
              </a:rPr>
              <a:t>The </a:t>
            </a:r>
            <a:r>
              <a:rPr lang="en-US" altLang="en-US">
                <a:solidFill>
                  <a:srgbClr val="00B050"/>
                </a:solidFill>
                <a:ea typeface="ＭＳ Ｐゴシック" charset="-128"/>
              </a:rPr>
              <a:t>Scaling </a:t>
            </a:r>
            <a:r>
              <a:rPr lang="en-US" altLang="en-US">
                <a:ea typeface="ＭＳ Ｐゴシック" charset="-128"/>
              </a:rPr>
              <a:t>of Genomic Data Science:</a:t>
            </a:r>
            <a:br>
              <a:rPr lang="en-US" altLang="en-US">
                <a:ea typeface="ＭＳ Ｐゴシック" charset="-128"/>
              </a:rPr>
            </a:br>
            <a:br>
              <a:rPr lang="en-US" altLang="en-US">
                <a:ea typeface="ＭＳ Ｐゴシック" charset="-128"/>
              </a:rPr>
            </a:br>
            <a:r>
              <a:rPr lang="en-US" altLang="en-US">
                <a:ea typeface="ＭＳ Ｐゴシック" charset="-128"/>
              </a:rPr>
              <a:t>Powered by exponential increases in </a:t>
            </a:r>
            <a:br>
              <a:rPr lang="en-US" altLang="en-US">
                <a:ea typeface="ＭＳ Ｐゴシック" charset="-128"/>
              </a:rPr>
            </a:br>
            <a:r>
              <a:rPr lang="en-US" altLang="en-US">
                <a:ea typeface="ＭＳ Ｐゴシック" charset="-128"/>
              </a:rPr>
              <a:t>data &amp; computing</a:t>
            </a:r>
            <a:br>
              <a:rPr lang="en-US" altLang="en-US">
                <a:ea typeface="ＭＳ Ｐゴシック" charset="-128"/>
              </a:rPr>
            </a:br>
            <a:br>
              <a:rPr lang="en-US" altLang="en-US">
                <a:ea typeface="ＭＳ Ｐゴシック" charset="-128"/>
              </a:rPr>
            </a:br>
            <a:r>
              <a:rPr lang="en-US" altLang="en-US">
                <a:ea typeface="ＭＳ Ｐゴシック" charset="-128"/>
              </a:rPr>
              <a:t>(</a:t>
            </a:r>
            <a:r>
              <a:rPr lang="en-US" altLang="en-US">
                <a:solidFill>
                  <a:srgbClr val="FF0000"/>
                </a:solidFill>
                <a:ea typeface="ＭＳ Ｐゴシック" charset="-128"/>
              </a:rPr>
              <a:t>Moore’s Law</a:t>
            </a:r>
            <a:r>
              <a:rPr lang="en-US" altLang="en-US">
                <a:ea typeface="ＭＳ Ｐゴシック" charset="-128"/>
              </a:rPr>
              <a:t>)</a:t>
            </a:r>
          </a:p>
        </p:txBody>
      </p:sp>
      <p:pic>
        <p:nvPicPr>
          <p:cNvPr id="3891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38650" y="-55563"/>
            <a:ext cx="4781550"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5" name="Picture 9" descr="http://www.nature.com/polopoly_fs/7.33896.1455023892%21/image/nature_NF_Moore-Law_11.02.2016-WEB.png_gen/derivatives/landscape_630/nature_NF_Moore-Law_11.02.2016-WEB.png"/>
          <p:cNvPicPr>
            <a:picLocks noChangeAspect="1" noChangeArrowheads="1"/>
          </p:cNvPicPr>
          <p:nvPr/>
        </p:nvPicPr>
        <p:blipFill>
          <a:blip r:embed="rId3">
            <a:extLst>
              <a:ext uri="{28A0092B-C50C-407E-A947-70E740481C1C}">
                <a14:useLocalDpi xmlns:a14="http://schemas.microsoft.com/office/drawing/2010/main" val="0"/>
              </a:ext>
            </a:extLst>
          </a:blip>
          <a:srcRect t="18034" b="46729"/>
          <a:stretch>
            <a:fillRect/>
          </a:stretch>
        </p:blipFill>
        <p:spPr bwMode="auto">
          <a:xfrm>
            <a:off x="4438650" y="3492500"/>
            <a:ext cx="478155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6" name="Rectangle 1"/>
          <p:cNvSpPr>
            <a:spLocks noChangeArrowheads="1"/>
          </p:cNvSpPr>
          <p:nvPr/>
        </p:nvSpPr>
        <p:spPr bwMode="auto">
          <a:xfrm>
            <a:off x="0" y="6496050"/>
            <a:ext cx="35258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indent="-5715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A6A6A6"/>
              </a:buClr>
              <a:buSzPct val="100000"/>
            </a:pPr>
            <a:r>
              <a:rPr lang="en-US" altLang="en-US" sz="1600">
                <a:solidFill>
                  <a:srgbClr val="A6A6A6"/>
                </a:solidFill>
                <a:latin typeface="Calibri" charset="0"/>
                <a:sym typeface="Calibri" charset="0"/>
              </a:rPr>
              <a:t>[NHGRI website + Waldrop (‘15) Nature]</a:t>
            </a:r>
          </a:p>
        </p:txBody>
      </p:sp>
    </p:spTree>
  </p:cSld>
  <p:clrMapOvr>
    <a:masterClrMapping/>
  </p:clrMapOvr>
  <p:transition advTm="46976"/>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txBox="1">
            <a:spLocks noChangeArrowheads="1"/>
          </p:cNvSpPr>
          <p:nvPr/>
        </p:nvSpPr>
        <p:spPr bwMode="auto">
          <a:xfrm>
            <a:off x="152400" y="2495550"/>
            <a:ext cx="2938463" cy="471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23838" indent="-223838" defTabSz="908050">
              <a:spcBef>
                <a:spcPct val="20000"/>
              </a:spcBef>
              <a:buChar char="•"/>
              <a:defRPr sz="2400">
                <a:solidFill>
                  <a:schemeClr val="tx1"/>
                </a:solidFill>
                <a:latin typeface="Arial" charset="0"/>
                <a:ea typeface="ＭＳ Ｐゴシック" charset="-128"/>
              </a:defRPr>
            </a:lvl1pPr>
            <a:lvl2pPr marL="566738" indent="-223838" defTabSz="908050">
              <a:spcBef>
                <a:spcPct val="20000"/>
              </a:spcBef>
              <a:buFont typeface="Lucida Grande" charset="0"/>
              <a:buChar char="-"/>
              <a:defRPr sz="2400">
                <a:solidFill>
                  <a:schemeClr val="tx1"/>
                </a:solidFill>
                <a:latin typeface="Arial" charset="0"/>
                <a:ea typeface="ＭＳ Ｐゴシック" charset="-128"/>
              </a:defRPr>
            </a:lvl2pPr>
            <a:lvl3pPr marL="1143000" indent="-228600" defTabSz="908050">
              <a:spcBef>
                <a:spcPct val="20000"/>
              </a:spcBef>
              <a:buChar char="•"/>
              <a:defRPr sz="2000">
                <a:solidFill>
                  <a:schemeClr val="tx1"/>
                </a:solidFill>
                <a:latin typeface="Arial" charset="0"/>
                <a:ea typeface="ＭＳ Ｐゴシック" charset="-128"/>
              </a:defRPr>
            </a:lvl3pPr>
            <a:lvl4pPr marL="1600200" indent="-228600" defTabSz="908050">
              <a:spcBef>
                <a:spcPct val="20000"/>
              </a:spcBef>
              <a:buChar char="–"/>
              <a:defRPr sz="2000">
                <a:solidFill>
                  <a:schemeClr val="tx1"/>
                </a:solidFill>
                <a:latin typeface="Arial" charset="0"/>
                <a:ea typeface="ＭＳ Ｐゴシック" charset="-128"/>
              </a:defRPr>
            </a:lvl4pPr>
            <a:lvl5pPr marL="2057400" indent="-228600" defTabSz="908050">
              <a:spcBef>
                <a:spcPct val="20000"/>
              </a:spcBef>
              <a:buFont typeface="Lucida Grande" charset="0"/>
              <a:buChar char="*"/>
              <a:defRPr sz="2000">
                <a:solidFill>
                  <a:schemeClr val="tx1"/>
                </a:solidFill>
                <a:latin typeface="Arial" charset="0"/>
                <a:ea typeface="ＭＳ Ｐゴシック" charset="-128"/>
              </a:defRPr>
            </a:lvl5pPr>
            <a:lvl6pPr marL="2514600" indent="-228600" defTabSz="90805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0805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0805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0805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endParaRPr lang="en-US" altLang="en-US" sz="2000" dirty="0">
              <a:solidFill>
                <a:srgbClr val="000000"/>
              </a:solidFill>
            </a:endParaRPr>
          </a:p>
          <a:p>
            <a:r>
              <a:rPr lang="en-US" altLang="en-US" sz="2000" dirty="0">
                <a:solidFill>
                  <a:srgbClr val="000000"/>
                </a:solidFill>
              </a:rPr>
              <a:t>Exponential increase seen in </a:t>
            </a:r>
            <a:r>
              <a:rPr lang="en-US" altLang="en-US" sz="2000" dirty="0" err="1">
                <a:solidFill>
                  <a:srgbClr val="000000"/>
                </a:solidFill>
              </a:rPr>
              <a:t>Kryder’s</a:t>
            </a:r>
            <a:r>
              <a:rPr lang="en-US" altLang="en-US" sz="2000" dirty="0">
                <a:solidFill>
                  <a:srgbClr val="000000"/>
                </a:solidFill>
              </a:rPr>
              <a:t> law is a superposition of </a:t>
            </a:r>
            <a:br>
              <a:rPr lang="en-US" altLang="en-US" sz="2000" dirty="0">
                <a:solidFill>
                  <a:srgbClr val="000000"/>
                </a:solidFill>
              </a:rPr>
            </a:br>
            <a:r>
              <a:rPr lang="en-US" altLang="en-US" sz="2000" dirty="0">
                <a:solidFill>
                  <a:srgbClr val="000000"/>
                </a:solidFill>
              </a:rPr>
              <a:t>S-curves for different technologies</a:t>
            </a:r>
          </a:p>
          <a:p>
            <a:pPr>
              <a:buFontTx/>
              <a:buNone/>
            </a:pPr>
            <a:endParaRPr lang="en-US" altLang="en-US" sz="900" dirty="0">
              <a:solidFill>
                <a:srgbClr val="000000"/>
              </a:solidFill>
            </a:endParaRPr>
          </a:p>
        </p:txBody>
      </p:sp>
      <p:sp>
        <p:nvSpPr>
          <p:cNvPr id="39938" name="Rectangle 2"/>
          <p:cNvSpPr>
            <a:spLocks noGrp="1" noChangeArrowheads="1"/>
          </p:cNvSpPr>
          <p:nvPr>
            <p:ph type="title"/>
          </p:nvPr>
        </p:nvSpPr>
        <p:spPr>
          <a:xfrm>
            <a:off x="107950" y="708025"/>
            <a:ext cx="3170238" cy="1143000"/>
          </a:xfrm>
        </p:spPr>
        <p:txBody>
          <a:bodyPr/>
          <a:lstStyle/>
          <a:p>
            <a:pPr eaLnBrk="1" hangingPunct="1"/>
            <a:r>
              <a:rPr lang="en-US" altLang="en-US" sz="2800">
                <a:solidFill>
                  <a:srgbClr val="2D2DB9"/>
                </a:solidFill>
                <a:ea typeface="ＭＳ Ｐゴシック" charset="-128"/>
              </a:rPr>
              <a:t>Kryder’s Law and   S-curves underlying exponential growth</a:t>
            </a:r>
          </a:p>
        </p:txBody>
      </p:sp>
      <p:grpSp>
        <p:nvGrpSpPr>
          <p:cNvPr id="39939" name="Group 3"/>
          <p:cNvGrpSpPr>
            <a:grpSpLocks/>
          </p:cNvGrpSpPr>
          <p:nvPr/>
        </p:nvGrpSpPr>
        <p:grpSpPr bwMode="auto">
          <a:xfrm>
            <a:off x="3251200" y="-341313"/>
            <a:ext cx="5537200" cy="7237413"/>
            <a:chOff x="4296613" y="1447800"/>
            <a:chExt cx="3988768" cy="5212165"/>
          </a:xfrm>
        </p:grpSpPr>
        <p:pic>
          <p:nvPicPr>
            <p:cNvPr id="39941" name="Picture 6"/>
            <p:cNvPicPr>
              <a:picLocks noChangeAspect="1"/>
            </p:cNvPicPr>
            <p:nvPr/>
          </p:nvPicPr>
          <p:blipFill>
            <a:blip r:embed="rId2">
              <a:extLst>
                <a:ext uri="{28A0092B-C50C-407E-A947-70E740481C1C}">
                  <a14:useLocalDpi xmlns:a14="http://schemas.microsoft.com/office/drawing/2010/main" val="0"/>
                </a:ext>
              </a:extLst>
            </a:blip>
            <a:srcRect l="46706"/>
            <a:stretch>
              <a:fillRect/>
            </a:stretch>
          </p:blipFill>
          <p:spPr bwMode="auto">
            <a:xfrm>
              <a:off x="4296613" y="1447800"/>
              <a:ext cx="3988768" cy="5212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p:cNvPr>
            <p:cNvSpPr/>
            <p:nvPr/>
          </p:nvSpPr>
          <p:spPr bwMode="auto">
            <a:xfrm>
              <a:off x="4316054" y="1606715"/>
              <a:ext cx="339640" cy="310969"/>
            </a:xfrm>
            <a:prstGeom prst="rect">
              <a:avLst/>
            </a:pr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wrap="none" anchor="ctr"/>
            <a:lstStyle/>
            <a:p>
              <a:pPr algn="ctr" defTabSz="912813">
                <a:defRPr/>
              </a:pPr>
              <a:endParaRPr lang="en-US" sz="1200" b="1">
                <a:solidFill>
                  <a:srgbClr val="000000"/>
                </a:solidFill>
                <a:ea typeface="ＭＳ Ｐゴシック" charset="0"/>
                <a:cs typeface="ＭＳ Ｐゴシック" charset="0"/>
              </a:endParaRPr>
            </a:p>
          </p:txBody>
        </p:sp>
        <p:sp>
          <p:nvSpPr>
            <p:cNvPr id="10" name="Rectangle 9">
              <a:extLst/>
            </p:cNvPr>
            <p:cNvSpPr/>
            <p:nvPr/>
          </p:nvSpPr>
          <p:spPr bwMode="auto">
            <a:xfrm>
              <a:off x="4402965" y="4134484"/>
              <a:ext cx="338496" cy="310969"/>
            </a:xfrm>
            <a:prstGeom prst="rect">
              <a:avLst/>
            </a:pr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wrap="none" anchor="ctr"/>
            <a:lstStyle/>
            <a:p>
              <a:pPr algn="ctr" defTabSz="912813">
                <a:defRPr/>
              </a:pPr>
              <a:endParaRPr lang="en-US" sz="1200" b="1">
                <a:solidFill>
                  <a:srgbClr val="000000"/>
                </a:solidFill>
                <a:ea typeface="ＭＳ Ｐゴシック" charset="0"/>
                <a:cs typeface="ＭＳ Ｐゴシック" charset="0"/>
              </a:endParaRPr>
            </a:p>
          </p:txBody>
        </p:sp>
      </p:grpSp>
      <p:sp>
        <p:nvSpPr>
          <p:cNvPr id="39940" name="Rectangle 8"/>
          <p:cNvSpPr>
            <a:spLocks noChangeArrowheads="1"/>
          </p:cNvSpPr>
          <p:nvPr/>
        </p:nvSpPr>
        <p:spPr bwMode="auto">
          <a:xfrm>
            <a:off x="-31750" y="6581775"/>
            <a:ext cx="38131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spcBef>
                <a:spcPct val="20000"/>
              </a:spcBef>
              <a:buChar char="•"/>
              <a:defRPr sz="2400">
                <a:solidFill>
                  <a:schemeClr val="tx1"/>
                </a:solidFill>
                <a:latin typeface="Arial" charset="0"/>
                <a:ea typeface="ＭＳ Ｐゴシック" charset="-128"/>
              </a:defRPr>
            </a:lvl1pPr>
            <a:lvl2pPr marL="742950" indent="-285750" defTabSz="455613">
              <a:spcBef>
                <a:spcPct val="20000"/>
              </a:spcBef>
              <a:buFont typeface="Lucida Grande" charset="0"/>
              <a:buChar char="-"/>
              <a:defRPr sz="2400">
                <a:solidFill>
                  <a:schemeClr val="tx1"/>
                </a:solidFill>
                <a:latin typeface="Arial" charset="0"/>
                <a:ea typeface="ＭＳ Ｐゴシック" charset="-128"/>
              </a:defRPr>
            </a:lvl2pPr>
            <a:lvl3pPr marL="1143000" indent="-228600" defTabSz="455613">
              <a:spcBef>
                <a:spcPct val="20000"/>
              </a:spcBef>
              <a:buChar char="•"/>
              <a:defRPr sz="2000">
                <a:solidFill>
                  <a:schemeClr val="tx1"/>
                </a:solidFill>
                <a:latin typeface="Arial" charset="0"/>
                <a:ea typeface="ＭＳ Ｐゴシック" charset="-128"/>
              </a:defRPr>
            </a:lvl3pPr>
            <a:lvl4pPr marL="1600200" indent="-228600" defTabSz="455613">
              <a:spcBef>
                <a:spcPct val="20000"/>
              </a:spcBef>
              <a:buChar char="–"/>
              <a:defRPr sz="2000">
                <a:solidFill>
                  <a:schemeClr val="tx1"/>
                </a:solidFill>
                <a:latin typeface="Arial" charset="0"/>
                <a:ea typeface="ＭＳ Ｐゴシック" charset="-128"/>
              </a:defRPr>
            </a:lvl4pPr>
            <a:lvl5pPr marL="2057400" indent="-228600" defTabSz="455613">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spcBef>
                <a:spcPct val="0"/>
              </a:spcBef>
              <a:buFontTx/>
              <a:buNone/>
            </a:pPr>
            <a:r>
              <a:rPr lang="en-US" altLang="en-US" sz="1200">
                <a:solidFill>
                  <a:srgbClr val="A6A6A6"/>
                </a:solidFill>
                <a:latin typeface="Calibri" charset="0"/>
              </a:rPr>
              <a:t>[</a:t>
            </a:r>
            <a:r>
              <a:rPr lang="en-US" altLang="ja-JP" sz="1200">
                <a:solidFill>
                  <a:srgbClr val="A6A6A6"/>
                </a:solidFill>
                <a:latin typeface="Calibri" charset="0"/>
              </a:rPr>
              <a:t>Muir et al. (‘15) GenomeBiol.]</a:t>
            </a:r>
            <a:endParaRPr lang="en-US" altLang="en-US" sz="1200">
              <a:solidFill>
                <a:srgbClr val="A6A6A6"/>
              </a:solidFill>
              <a:latin typeface="Calibri"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81795896-15C1-FB47-8E93-6B016B3384C6}"/>
              </a:ext>
            </a:extLst>
          </p:cNvPr>
          <p:cNvSpPr>
            <a:spLocks noGrp="1" noChangeArrowheads="1"/>
          </p:cNvSpPr>
          <p:nvPr>
            <p:ph type="title"/>
          </p:nvPr>
        </p:nvSpPr>
        <p:spPr>
          <a:xfrm>
            <a:off x="309563" y="1066800"/>
            <a:ext cx="2133600" cy="1143000"/>
          </a:xfrm>
        </p:spPr>
        <p:txBody>
          <a:bodyPr/>
          <a:lstStyle/>
          <a:p>
            <a:pPr eaLnBrk="1" hangingPunct="1"/>
            <a:r>
              <a:rPr lang="en-US" altLang="en-US">
                <a:ea typeface="ＭＳ Ｐゴシック" panose="020B0600070205080204" pitchFamily="34" charset="-128"/>
              </a:rPr>
              <a:t>Sequencing cost reductions have resulted in an explosion of data</a:t>
            </a:r>
          </a:p>
        </p:txBody>
      </p:sp>
      <p:sp>
        <p:nvSpPr>
          <p:cNvPr id="44034" name="Rectangle 3">
            <a:extLst>
              <a:ext uri="{FF2B5EF4-FFF2-40B4-BE49-F238E27FC236}">
                <a16:creationId xmlns:a16="http://schemas.microsoft.com/office/drawing/2014/main" id="{39ADB1C2-A880-AE48-8414-42671A5E9AE8}"/>
              </a:ext>
            </a:extLst>
          </p:cNvPr>
          <p:cNvSpPr txBox="1">
            <a:spLocks noChangeArrowheads="1"/>
          </p:cNvSpPr>
          <p:nvPr/>
        </p:nvSpPr>
        <p:spPr bwMode="auto">
          <a:xfrm>
            <a:off x="304800" y="5105400"/>
            <a:ext cx="2819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3838" indent="-223838" defTabSz="908050">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566738" indent="-223838" defTabSz="9080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defTabSz="9080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defTabSz="9080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0805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0805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0805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0805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0805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solidFill>
                  <a:srgbClr val="000000"/>
                </a:solidFill>
              </a:rPr>
              <a:t>The type of sequence data deposited has changed as well.</a:t>
            </a:r>
            <a:endParaRPr lang="en-US" altLang="en-US" sz="1600">
              <a:solidFill>
                <a:srgbClr val="000000"/>
              </a:solidFill>
            </a:endParaRPr>
          </a:p>
          <a:p>
            <a:pPr eaLnBrk="1" hangingPunct="1"/>
            <a:endParaRPr lang="en-US" altLang="en-US" sz="2000">
              <a:solidFill>
                <a:srgbClr val="000000"/>
              </a:solidFill>
            </a:endParaRPr>
          </a:p>
        </p:txBody>
      </p:sp>
      <p:sp>
        <p:nvSpPr>
          <p:cNvPr id="44035" name="Rectangle 8">
            <a:extLst>
              <a:ext uri="{FF2B5EF4-FFF2-40B4-BE49-F238E27FC236}">
                <a16:creationId xmlns:a16="http://schemas.microsoft.com/office/drawing/2014/main" id="{79F874B2-BBCC-A840-B25A-29FCFF7F90E6}"/>
              </a:ext>
            </a:extLst>
          </p:cNvPr>
          <p:cNvSpPr>
            <a:spLocks noChangeArrowheads="1"/>
          </p:cNvSpPr>
          <p:nvPr/>
        </p:nvSpPr>
        <p:spPr bwMode="auto">
          <a:xfrm>
            <a:off x="407988" y="3284538"/>
            <a:ext cx="21828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5613">
              <a:defRPr sz="2400">
                <a:solidFill>
                  <a:schemeClr val="tx1"/>
                </a:solidFill>
                <a:latin typeface="Arial" panose="020B0604020202020204" pitchFamily="34" charset="0"/>
                <a:ea typeface="ＭＳ Ｐゴシック" panose="020B0600070205080204" pitchFamily="34" charset="-128"/>
              </a:defRPr>
            </a:lvl1pPr>
            <a:lvl2pPr marL="742950" indent="-285750" defTabSz="455613">
              <a:defRPr sz="2400">
                <a:solidFill>
                  <a:schemeClr val="tx1"/>
                </a:solidFill>
                <a:latin typeface="Arial" panose="020B0604020202020204" pitchFamily="34" charset="0"/>
                <a:ea typeface="ＭＳ Ｐゴシック" panose="020B0600070205080204" pitchFamily="34" charset="-128"/>
              </a:defRPr>
            </a:lvl2pPr>
            <a:lvl3pPr marL="1143000" indent="-228600" defTabSz="455613">
              <a:defRPr sz="2400">
                <a:solidFill>
                  <a:schemeClr val="tx1"/>
                </a:solidFill>
                <a:latin typeface="Arial" panose="020B0604020202020204" pitchFamily="34" charset="0"/>
                <a:ea typeface="ＭＳ Ｐゴシック" panose="020B0600070205080204" pitchFamily="34" charset="-128"/>
              </a:defRPr>
            </a:lvl3pPr>
            <a:lvl4pPr marL="1600200" indent="-228600" defTabSz="455613">
              <a:defRPr sz="2400">
                <a:solidFill>
                  <a:schemeClr val="tx1"/>
                </a:solidFill>
                <a:latin typeface="Arial" panose="020B0604020202020204" pitchFamily="34" charset="0"/>
                <a:ea typeface="ＭＳ Ｐゴシック" panose="020B0600070205080204" pitchFamily="34" charset="-128"/>
              </a:defRPr>
            </a:lvl4pPr>
            <a:lvl5pPr marL="2057400" indent="-228600" defTabSz="455613">
              <a:defRPr sz="2400">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solidFill>
                  <a:srgbClr val="A6A6A6"/>
                </a:solidFill>
                <a:latin typeface="Calibri" panose="020F0502020204030204" pitchFamily="34" charset="0"/>
              </a:rPr>
              <a:t>[</a:t>
            </a:r>
            <a:r>
              <a:rPr lang="en-US" altLang="ja-JP" sz="1200" dirty="0">
                <a:solidFill>
                  <a:srgbClr val="A6A6A6"/>
                </a:solidFill>
                <a:latin typeface="Calibri" panose="020F0502020204030204" pitchFamily="34" charset="0"/>
              </a:rPr>
              <a:t>Muir et al. (‘15) </a:t>
            </a:r>
            <a:r>
              <a:rPr lang="en-US" altLang="ja-JP" sz="1200" dirty="0" err="1">
                <a:solidFill>
                  <a:srgbClr val="A6A6A6"/>
                </a:solidFill>
                <a:latin typeface="Calibri" panose="020F0502020204030204" pitchFamily="34" charset="0"/>
              </a:rPr>
              <a:t>GenomeBiol</a:t>
            </a:r>
            <a:r>
              <a:rPr lang="en-US" altLang="ja-JP" sz="1200" dirty="0">
                <a:solidFill>
                  <a:srgbClr val="A6A6A6"/>
                </a:solidFill>
                <a:latin typeface="Calibri" panose="020F0502020204030204" pitchFamily="34" charset="0"/>
              </a:rPr>
              <a:t>. </a:t>
            </a:r>
            <a:br>
              <a:rPr lang="en-US" altLang="ja-JP" sz="1200" dirty="0">
                <a:solidFill>
                  <a:srgbClr val="A6A6A6"/>
                </a:solidFill>
                <a:latin typeface="Calibri" panose="020F0502020204030204" pitchFamily="34" charset="0"/>
              </a:rPr>
            </a:br>
            <a:r>
              <a:rPr lang="en-US" altLang="ja-JP" sz="1200" dirty="0">
                <a:solidFill>
                  <a:srgbClr val="A6A6A6"/>
                </a:solidFill>
                <a:latin typeface="Calibri" panose="020F0502020204030204" pitchFamily="34" charset="0"/>
              </a:rPr>
              <a:t>Navarro et al. </a:t>
            </a:r>
            <a:r>
              <a:rPr lang="en-US" altLang="ja-JP" sz="1200" dirty="0" err="1">
                <a:solidFill>
                  <a:srgbClr val="A6A6A6"/>
                </a:solidFill>
                <a:latin typeface="Calibri" panose="020F0502020204030204" pitchFamily="34" charset="0"/>
              </a:rPr>
              <a:t>GenomeBiol</a:t>
            </a:r>
            <a:r>
              <a:rPr lang="en-US" altLang="ja-JP" sz="1200" dirty="0">
                <a:solidFill>
                  <a:srgbClr val="A6A6A6"/>
                </a:solidFill>
                <a:latin typeface="Calibri" panose="020F0502020204030204" pitchFamily="34" charset="0"/>
              </a:rPr>
              <a:t>. </a:t>
            </a:r>
            <a:br>
              <a:rPr lang="en-US" altLang="ja-JP" sz="1200" dirty="0">
                <a:solidFill>
                  <a:srgbClr val="A6A6A6"/>
                </a:solidFill>
                <a:latin typeface="Calibri" panose="020F0502020204030204" pitchFamily="34" charset="0"/>
              </a:rPr>
            </a:br>
            <a:r>
              <a:rPr lang="en-US" altLang="ja-JP" sz="1200" dirty="0">
                <a:solidFill>
                  <a:srgbClr val="A6A6A6"/>
                </a:solidFill>
                <a:latin typeface="Calibri" panose="020F0502020204030204" pitchFamily="34" charset="0"/>
              </a:rPr>
              <a:t>(’19, in press)]</a:t>
            </a:r>
            <a:endParaRPr lang="en-US" altLang="en-US" sz="1200" dirty="0">
              <a:solidFill>
                <a:srgbClr val="A6A6A6"/>
              </a:solidFill>
              <a:latin typeface="Calibri" panose="020F0502020204030204" pitchFamily="34" charset="0"/>
            </a:endParaRPr>
          </a:p>
        </p:txBody>
      </p:sp>
      <p:pic>
        <p:nvPicPr>
          <p:cNvPr id="44036" name="Picture 7">
            <a:extLst>
              <a:ext uri="{FF2B5EF4-FFF2-40B4-BE49-F238E27FC236}">
                <a16:creationId xmlns:a16="http://schemas.microsoft.com/office/drawing/2014/main" id="{F864A753-0F84-5243-91EF-99519B8F70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8388" y="3309938"/>
            <a:ext cx="4976812"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
            <a:extLst>
              <a:ext uri="{FF2B5EF4-FFF2-40B4-BE49-F238E27FC236}">
                <a16:creationId xmlns:a16="http://schemas.microsoft.com/office/drawing/2014/main" id="{7A852A93-5B9C-B044-B817-BF607DACA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8276"/>
          <a:stretch>
            <a:fillRect/>
          </a:stretch>
        </p:blipFill>
        <p:spPr bwMode="auto">
          <a:xfrm>
            <a:off x="4348163" y="33338"/>
            <a:ext cx="4795837"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6381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noChangeArrowheads="1"/>
          </p:cNvSpPr>
          <p:nvPr>
            <p:ph type="title"/>
          </p:nvPr>
        </p:nvSpPr>
        <p:spPr/>
        <p:txBody>
          <a:bodyPr/>
          <a:lstStyle/>
          <a:p>
            <a:r>
              <a:rPr lang="en-US" altLang="en-US">
                <a:ea typeface="ＭＳ Ｐゴシック" charset="-128"/>
              </a:rPr>
              <a:t>The changing costs of a sequencing pipeline</a:t>
            </a:r>
          </a:p>
        </p:txBody>
      </p:sp>
      <p:sp>
        <p:nvSpPr>
          <p:cNvPr id="40962" name="TextBox 1"/>
          <p:cNvSpPr txBox="1">
            <a:spLocks noChangeArrowheads="1"/>
          </p:cNvSpPr>
          <p:nvPr/>
        </p:nvSpPr>
        <p:spPr bwMode="auto">
          <a:xfrm>
            <a:off x="160338" y="4465638"/>
            <a:ext cx="34290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a:solidFill>
                  <a:srgbClr val="000000"/>
                </a:solidFill>
              </a:rPr>
              <a:t>From </a:t>
            </a:r>
            <a:r>
              <a:rPr lang="ja-JP" altLang="en-US" sz="1400">
                <a:solidFill>
                  <a:srgbClr val="000000"/>
                </a:solidFill>
              </a:rPr>
              <a:t>‘</a:t>
            </a:r>
            <a:r>
              <a:rPr lang="en-US" altLang="ja-JP" sz="1400">
                <a:solidFill>
                  <a:srgbClr val="000000"/>
                </a:solidFill>
              </a:rPr>
              <a:t>00 to ~</a:t>
            </a:r>
            <a:r>
              <a:rPr lang="ja-JP" altLang="en-US" sz="1400">
                <a:solidFill>
                  <a:srgbClr val="000000"/>
                </a:solidFill>
              </a:rPr>
              <a:t>’</a:t>
            </a:r>
            <a:r>
              <a:rPr lang="en-US" altLang="ja-JP" sz="1400">
                <a:solidFill>
                  <a:srgbClr val="000000"/>
                </a:solidFill>
              </a:rPr>
              <a:t>20, </a:t>
            </a:r>
            <a:br>
              <a:rPr lang="en-US" altLang="ja-JP" sz="1400">
                <a:solidFill>
                  <a:srgbClr val="000000"/>
                </a:solidFill>
              </a:rPr>
            </a:br>
            <a:r>
              <a:rPr lang="en-US" altLang="ja-JP" sz="1400">
                <a:solidFill>
                  <a:srgbClr val="000000"/>
                </a:solidFill>
              </a:rPr>
              <a:t>cost of DNA sequencing expt. shifts from the actual seq. to sample </a:t>
            </a:r>
            <a:br>
              <a:rPr lang="en-US" altLang="ja-JP" sz="1400">
                <a:solidFill>
                  <a:srgbClr val="000000"/>
                </a:solidFill>
              </a:rPr>
            </a:br>
            <a:r>
              <a:rPr lang="en-US" altLang="ja-JP" sz="1400">
                <a:solidFill>
                  <a:srgbClr val="000000"/>
                </a:solidFill>
              </a:rPr>
              <a:t>collection &amp; analysis</a:t>
            </a:r>
            <a:endParaRPr lang="en-US" altLang="en-US" sz="1400">
              <a:solidFill>
                <a:srgbClr val="000000"/>
              </a:solidFill>
            </a:endParaRPr>
          </a:p>
        </p:txBody>
      </p:sp>
      <p:sp>
        <p:nvSpPr>
          <p:cNvPr id="40963" name="Rectangle 8"/>
          <p:cNvSpPr>
            <a:spLocks noChangeArrowheads="1"/>
          </p:cNvSpPr>
          <p:nvPr/>
        </p:nvSpPr>
        <p:spPr bwMode="auto">
          <a:xfrm>
            <a:off x="-31750" y="6581775"/>
            <a:ext cx="38131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b="1">
                <a:solidFill>
                  <a:srgbClr val="A6A6A6"/>
                </a:solidFill>
                <a:latin typeface="Calibri" charset="0"/>
              </a:rPr>
              <a:t>[</a:t>
            </a:r>
            <a:r>
              <a:rPr lang="en-US" altLang="en-US" sz="1200">
                <a:solidFill>
                  <a:srgbClr val="A6A6A6"/>
                </a:solidFill>
                <a:latin typeface="Calibri" charset="0"/>
              </a:rPr>
              <a:t>Sboner et al. (</a:t>
            </a:r>
            <a:r>
              <a:rPr lang="ja-JP" altLang="en-US" sz="1200">
                <a:solidFill>
                  <a:srgbClr val="A6A6A6"/>
                </a:solidFill>
                <a:latin typeface="Calibri" charset="0"/>
              </a:rPr>
              <a:t>‘</a:t>
            </a:r>
            <a:r>
              <a:rPr lang="en-US" altLang="ja-JP" sz="1200">
                <a:solidFill>
                  <a:srgbClr val="A6A6A6"/>
                </a:solidFill>
                <a:latin typeface="Calibri" charset="0"/>
              </a:rPr>
              <a:t>11), Muir et al. (‘15) Genome Biology</a:t>
            </a:r>
            <a:r>
              <a:rPr lang="en-US" altLang="ja-JP" sz="1200" b="1">
                <a:solidFill>
                  <a:srgbClr val="A6A6A6"/>
                </a:solidFill>
                <a:latin typeface="Calibri" charset="0"/>
              </a:rPr>
              <a:t>]</a:t>
            </a:r>
            <a:endParaRPr lang="en-US" altLang="en-US" sz="1200" b="1">
              <a:solidFill>
                <a:srgbClr val="A6A6A6"/>
              </a:solidFill>
              <a:latin typeface="Calibri" charset="0"/>
            </a:endParaRPr>
          </a:p>
        </p:txBody>
      </p:sp>
      <p:pic>
        <p:nvPicPr>
          <p:cNvPr id="409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776413"/>
            <a:ext cx="4295775" cy="25003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noChangeArrowheads="1"/>
          </p:cNvSpPr>
          <p:nvPr>
            <p:ph type="title"/>
          </p:nvPr>
        </p:nvSpPr>
        <p:spPr/>
        <p:txBody>
          <a:bodyPr/>
          <a:lstStyle/>
          <a:p>
            <a:r>
              <a:rPr lang="en-US" altLang="en-US">
                <a:ea typeface="ＭＳ Ｐゴシック" charset="-128"/>
              </a:rPr>
              <a:t>The changing costs of a sequencing pipeline</a:t>
            </a:r>
          </a:p>
        </p:txBody>
      </p:sp>
      <p:sp>
        <p:nvSpPr>
          <p:cNvPr id="41986" name="TextBox 1"/>
          <p:cNvSpPr txBox="1">
            <a:spLocks noChangeArrowheads="1"/>
          </p:cNvSpPr>
          <p:nvPr/>
        </p:nvSpPr>
        <p:spPr bwMode="auto">
          <a:xfrm>
            <a:off x="160338" y="4465638"/>
            <a:ext cx="34290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a:solidFill>
                  <a:srgbClr val="000000"/>
                </a:solidFill>
              </a:rPr>
              <a:t>From </a:t>
            </a:r>
            <a:r>
              <a:rPr lang="ja-JP" altLang="en-US" sz="1400">
                <a:solidFill>
                  <a:srgbClr val="000000"/>
                </a:solidFill>
              </a:rPr>
              <a:t>‘</a:t>
            </a:r>
            <a:r>
              <a:rPr lang="en-US" altLang="ja-JP" sz="1400">
                <a:solidFill>
                  <a:srgbClr val="000000"/>
                </a:solidFill>
              </a:rPr>
              <a:t>00 to ~</a:t>
            </a:r>
            <a:r>
              <a:rPr lang="ja-JP" altLang="en-US" sz="1400">
                <a:solidFill>
                  <a:srgbClr val="000000"/>
                </a:solidFill>
              </a:rPr>
              <a:t>’</a:t>
            </a:r>
            <a:r>
              <a:rPr lang="en-US" altLang="ja-JP" sz="1400">
                <a:solidFill>
                  <a:srgbClr val="000000"/>
                </a:solidFill>
              </a:rPr>
              <a:t>20, </a:t>
            </a:r>
            <a:br>
              <a:rPr lang="en-US" altLang="ja-JP" sz="1400">
                <a:solidFill>
                  <a:srgbClr val="000000"/>
                </a:solidFill>
              </a:rPr>
            </a:br>
            <a:r>
              <a:rPr lang="en-US" altLang="ja-JP" sz="1400">
                <a:solidFill>
                  <a:srgbClr val="000000"/>
                </a:solidFill>
              </a:rPr>
              <a:t>cost of DNA sequencing expt. shifts from the actual seq. to sample </a:t>
            </a:r>
            <a:br>
              <a:rPr lang="en-US" altLang="ja-JP" sz="1400">
                <a:solidFill>
                  <a:srgbClr val="000000"/>
                </a:solidFill>
              </a:rPr>
            </a:br>
            <a:r>
              <a:rPr lang="en-US" altLang="ja-JP" sz="1400">
                <a:solidFill>
                  <a:srgbClr val="000000"/>
                </a:solidFill>
              </a:rPr>
              <a:t>collection &amp; analysis</a:t>
            </a:r>
            <a:endParaRPr lang="en-US" altLang="en-US" sz="1400">
              <a:solidFill>
                <a:srgbClr val="000000"/>
              </a:solidFill>
            </a:endParaRPr>
          </a:p>
        </p:txBody>
      </p:sp>
      <p:sp>
        <p:nvSpPr>
          <p:cNvPr id="41987" name="Rectangle 8"/>
          <p:cNvSpPr>
            <a:spLocks noChangeArrowheads="1"/>
          </p:cNvSpPr>
          <p:nvPr/>
        </p:nvSpPr>
        <p:spPr bwMode="auto">
          <a:xfrm>
            <a:off x="-31750" y="6581775"/>
            <a:ext cx="38131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b="1">
                <a:solidFill>
                  <a:srgbClr val="A6A6A6"/>
                </a:solidFill>
                <a:latin typeface="Calibri" charset="0"/>
              </a:rPr>
              <a:t>[</a:t>
            </a:r>
            <a:r>
              <a:rPr lang="en-US" altLang="en-US" sz="1200">
                <a:solidFill>
                  <a:srgbClr val="A6A6A6"/>
                </a:solidFill>
                <a:latin typeface="Calibri" charset="0"/>
              </a:rPr>
              <a:t>Sboner et al. (</a:t>
            </a:r>
            <a:r>
              <a:rPr lang="ja-JP" altLang="en-US" sz="1200">
                <a:solidFill>
                  <a:srgbClr val="A6A6A6"/>
                </a:solidFill>
                <a:latin typeface="Calibri" charset="0"/>
              </a:rPr>
              <a:t>‘</a:t>
            </a:r>
            <a:r>
              <a:rPr lang="en-US" altLang="ja-JP" sz="1200">
                <a:solidFill>
                  <a:srgbClr val="A6A6A6"/>
                </a:solidFill>
                <a:latin typeface="Calibri" charset="0"/>
              </a:rPr>
              <a:t>11), Muir et al. (‘15) Genome Biology</a:t>
            </a:r>
            <a:r>
              <a:rPr lang="en-US" altLang="ja-JP" sz="1200" b="1">
                <a:solidFill>
                  <a:srgbClr val="A6A6A6"/>
                </a:solidFill>
                <a:latin typeface="Calibri" charset="0"/>
              </a:rPr>
              <a:t>]</a:t>
            </a:r>
            <a:endParaRPr lang="en-US" altLang="en-US" sz="1200" b="1">
              <a:solidFill>
                <a:srgbClr val="A6A6A6"/>
              </a:solidFill>
              <a:latin typeface="Calibri" charset="0"/>
            </a:endParaRPr>
          </a:p>
        </p:txBody>
      </p:sp>
      <p:pic>
        <p:nvPicPr>
          <p:cNvPr id="419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776413"/>
            <a:ext cx="4295775" cy="25003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1989" name="Picture 17"/>
          <p:cNvPicPr>
            <a:picLocks noChangeAspect="1"/>
          </p:cNvPicPr>
          <p:nvPr/>
        </p:nvPicPr>
        <p:blipFill>
          <a:blip r:embed="rId3">
            <a:extLst>
              <a:ext uri="{28A0092B-C50C-407E-A947-70E740481C1C}">
                <a14:useLocalDpi xmlns:a14="http://schemas.microsoft.com/office/drawing/2010/main" val="0"/>
              </a:ext>
            </a:extLst>
          </a:blip>
          <a:srcRect l="20338" t="9393" r="17488" b="9251"/>
          <a:stretch>
            <a:fillRect/>
          </a:stretch>
        </p:blipFill>
        <p:spPr bwMode="auto">
          <a:xfrm>
            <a:off x="3390900" y="5091113"/>
            <a:ext cx="1417638" cy="139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366" name="Straight Arrow Connector 2">
            <a:extLst/>
          </p:cNvPr>
          <p:cNvCxnSpPr>
            <a:cxnSpLocks noChangeShapeType="1"/>
          </p:cNvCxnSpPr>
          <p:nvPr/>
        </p:nvCxnSpPr>
        <p:spPr bwMode="auto">
          <a:xfrm flipH="1" flipV="1">
            <a:off x="3213100" y="2706688"/>
            <a:ext cx="676275" cy="2384425"/>
          </a:xfrm>
          <a:prstGeom prst="straightConnector1">
            <a:avLst/>
          </a:prstGeom>
          <a:noFill/>
          <a:ln w="28575" cmpd="sng">
            <a:solidFill>
              <a:schemeClr val="accent6">
                <a:lumMod val="75000"/>
              </a:schemeClr>
            </a:solidFill>
            <a:round/>
            <a:headEnd type="triangle" w="sm" len="sm"/>
            <a:tailEnd type="none" w="med" len="med"/>
          </a:ln>
          <a:extLst/>
        </p:spPr>
      </p:cxnSp>
      <p:pic>
        <p:nvPicPr>
          <p:cNvPr id="41991" name="Picture 1"/>
          <p:cNvPicPr>
            <a:picLocks noChangeAspect="1"/>
          </p:cNvPicPr>
          <p:nvPr/>
        </p:nvPicPr>
        <p:blipFill>
          <a:blip r:embed="rId4">
            <a:extLst>
              <a:ext uri="{28A0092B-C50C-407E-A947-70E740481C1C}">
                <a14:useLocalDpi xmlns:a14="http://schemas.microsoft.com/office/drawing/2010/main" val="0"/>
              </a:ext>
            </a:extLst>
          </a:blip>
          <a:srcRect l="87" t="-623" r="433" b="623"/>
          <a:stretch>
            <a:fillRect/>
          </a:stretch>
        </p:blipFill>
        <p:spPr bwMode="auto">
          <a:xfrm>
            <a:off x="103188" y="5419725"/>
            <a:ext cx="3230562"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noChangeArrowheads="1"/>
          </p:cNvSpPr>
          <p:nvPr>
            <p:ph type="title"/>
          </p:nvPr>
        </p:nvSpPr>
        <p:spPr/>
        <p:txBody>
          <a:bodyPr/>
          <a:lstStyle/>
          <a:p>
            <a:r>
              <a:rPr lang="en-US" altLang="en-US">
                <a:ea typeface="ＭＳ Ｐゴシック" charset="-128"/>
              </a:rPr>
              <a:t>The changing costs of a sequencing pipeline</a:t>
            </a:r>
          </a:p>
        </p:txBody>
      </p:sp>
      <p:sp>
        <p:nvSpPr>
          <p:cNvPr id="43010" name="TextBox 1"/>
          <p:cNvSpPr txBox="1">
            <a:spLocks noChangeArrowheads="1"/>
          </p:cNvSpPr>
          <p:nvPr/>
        </p:nvSpPr>
        <p:spPr bwMode="auto">
          <a:xfrm>
            <a:off x="160338" y="4465638"/>
            <a:ext cx="34290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a:solidFill>
                  <a:srgbClr val="000000"/>
                </a:solidFill>
              </a:rPr>
              <a:t>From </a:t>
            </a:r>
            <a:r>
              <a:rPr lang="ja-JP" altLang="en-US" sz="1400">
                <a:solidFill>
                  <a:srgbClr val="000000"/>
                </a:solidFill>
              </a:rPr>
              <a:t>‘</a:t>
            </a:r>
            <a:r>
              <a:rPr lang="en-US" altLang="ja-JP" sz="1400">
                <a:solidFill>
                  <a:srgbClr val="000000"/>
                </a:solidFill>
              </a:rPr>
              <a:t>00 to ~</a:t>
            </a:r>
            <a:r>
              <a:rPr lang="ja-JP" altLang="en-US" sz="1400">
                <a:solidFill>
                  <a:srgbClr val="000000"/>
                </a:solidFill>
              </a:rPr>
              <a:t>’</a:t>
            </a:r>
            <a:r>
              <a:rPr lang="en-US" altLang="ja-JP" sz="1400">
                <a:solidFill>
                  <a:srgbClr val="000000"/>
                </a:solidFill>
              </a:rPr>
              <a:t>20, </a:t>
            </a:r>
            <a:br>
              <a:rPr lang="en-US" altLang="ja-JP" sz="1400">
                <a:solidFill>
                  <a:srgbClr val="000000"/>
                </a:solidFill>
              </a:rPr>
            </a:br>
            <a:r>
              <a:rPr lang="en-US" altLang="ja-JP" sz="1400">
                <a:solidFill>
                  <a:srgbClr val="000000"/>
                </a:solidFill>
              </a:rPr>
              <a:t>cost of DNA sequencing expt. shifts from the actual seq. to sample </a:t>
            </a:r>
            <a:br>
              <a:rPr lang="en-US" altLang="ja-JP" sz="1400">
                <a:solidFill>
                  <a:srgbClr val="000000"/>
                </a:solidFill>
              </a:rPr>
            </a:br>
            <a:r>
              <a:rPr lang="en-US" altLang="ja-JP" sz="1400">
                <a:solidFill>
                  <a:srgbClr val="000000"/>
                </a:solidFill>
              </a:rPr>
              <a:t>collection &amp; analysis</a:t>
            </a:r>
            <a:endParaRPr lang="en-US" altLang="en-US" sz="1400">
              <a:solidFill>
                <a:srgbClr val="000000"/>
              </a:solidFill>
            </a:endParaRPr>
          </a:p>
        </p:txBody>
      </p:sp>
      <p:sp>
        <p:nvSpPr>
          <p:cNvPr id="43011" name="Rectangle 8"/>
          <p:cNvSpPr>
            <a:spLocks noChangeArrowheads="1"/>
          </p:cNvSpPr>
          <p:nvPr/>
        </p:nvSpPr>
        <p:spPr bwMode="auto">
          <a:xfrm>
            <a:off x="-31750" y="6581775"/>
            <a:ext cx="38131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b="1">
                <a:solidFill>
                  <a:srgbClr val="A6A6A6"/>
                </a:solidFill>
                <a:latin typeface="Calibri" charset="0"/>
              </a:rPr>
              <a:t>[</a:t>
            </a:r>
            <a:r>
              <a:rPr lang="en-US" altLang="en-US" sz="1200">
                <a:solidFill>
                  <a:srgbClr val="A6A6A6"/>
                </a:solidFill>
                <a:latin typeface="Calibri" charset="0"/>
              </a:rPr>
              <a:t>Sboner et al. (</a:t>
            </a:r>
            <a:r>
              <a:rPr lang="ja-JP" altLang="en-US" sz="1200">
                <a:solidFill>
                  <a:srgbClr val="A6A6A6"/>
                </a:solidFill>
                <a:latin typeface="Calibri" charset="0"/>
              </a:rPr>
              <a:t>‘</a:t>
            </a:r>
            <a:r>
              <a:rPr lang="en-US" altLang="ja-JP" sz="1200">
                <a:solidFill>
                  <a:srgbClr val="A6A6A6"/>
                </a:solidFill>
                <a:latin typeface="Calibri" charset="0"/>
              </a:rPr>
              <a:t>11), Muir et al. (‘15) Genome Biology</a:t>
            </a:r>
            <a:r>
              <a:rPr lang="en-US" altLang="ja-JP" sz="1200" b="1">
                <a:solidFill>
                  <a:srgbClr val="A6A6A6"/>
                </a:solidFill>
                <a:latin typeface="Calibri" charset="0"/>
              </a:rPr>
              <a:t>]</a:t>
            </a:r>
            <a:endParaRPr lang="en-US" altLang="en-US" sz="1200" b="1">
              <a:solidFill>
                <a:srgbClr val="A6A6A6"/>
              </a:solidFill>
              <a:latin typeface="Calibri" charset="0"/>
            </a:endParaRPr>
          </a:p>
        </p:txBody>
      </p:sp>
      <p:sp>
        <p:nvSpPr>
          <p:cNvPr id="43012" name="TextBox 11"/>
          <p:cNvSpPr txBox="1">
            <a:spLocks noChangeArrowheads="1"/>
          </p:cNvSpPr>
          <p:nvPr/>
        </p:nvSpPr>
        <p:spPr bwMode="auto">
          <a:xfrm>
            <a:off x="5292725" y="5551488"/>
            <a:ext cx="3429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a:solidFill>
                  <a:srgbClr val="000000"/>
                </a:solidFill>
              </a:rPr>
              <a:t>Alignment algorithms scaling to keep pace with data generation</a:t>
            </a:r>
          </a:p>
        </p:txBody>
      </p:sp>
      <p:pic>
        <p:nvPicPr>
          <p:cNvPr id="430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776413"/>
            <a:ext cx="4295775" cy="25003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7" name="Rectangle 26">
            <a:extLst/>
          </p:cNvPr>
          <p:cNvSpPr/>
          <p:nvPr/>
        </p:nvSpPr>
        <p:spPr bwMode="auto">
          <a:xfrm>
            <a:off x="4530725" y="1450975"/>
            <a:ext cx="4410075" cy="3722688"/>
          </a:xfrm>
          <a:prstGeom prst="rect">
            <a:avLst/>
          </a:prstGeom>
          <a:solidFill>
            <a:schemeClr val="bg1">
              <a:lumMod val="75000"/>
            </a:schemeClr>
          </a:solidFill>
          <a:ln>
            <a:headEnd type="none" w="sm" len="sm"/>
            <a:tailEnd type="none" w="sm" len="sm"/>
          </a:ln>
        </p:spPr>
        <p:style>
          <a:lnRef idx="2">
            <a:schemeClr val="accent3"/>
          </a:lnRef>
          <a:fillRef idx="1">
            <a:schemeClr val="lt1"/>
          </a:fillRef>
          <a:effectRef idx="0">
            <a:schemeClr val="accent3"/>
          </a:effectRef>
          <a:fontRef idx="minor">
            <a:schemeClr val="dk1"/>
          </a:fontRef>
        </p:style>
        <p:txBody>
          <a:bodyPr wrap="none" anchor="ctr"/>
          <a:lstStyle/>
          <a:p>
            <a:pPr algn="ctr" defTabSz="912813" eaLnBrk="1" hangingPunct="1">
              <a:defRPr/>
            </a:pPr>
            <a:endParaRPr lang="en-US" sz="1200" b="1">
              <a:solidFill>
                <a:srgbClr val="000000"/>
              </a:solidFill>
              <a:ea typeface="ＭＳ Ｐゴシック" charset="0"/>
              <a:cs typeface="ＭＳ Ｐゴシック" charset="0"/>
            </a:endParaRPr>
          </a:p>
        </p:txBody>
      </p:sp>
      <p:pic>
        <p:nvPicPr>
          <p:cNvPr id="43015" name="Picture 29"/>
          <p:cNvPicPr>
            <a:picLocks noChangeAspect="1"/>
          </p:cNvPicPr>
          <p:nvPr/>
        </p:nvPicPr>
        <p:blipFill>
          <a:blip r:embed="rId3">
            <a:extLst>
              <a:ext uri="{28A0092B-C50C-407E-A947-70E740481C1C}">
                <a14:useLocalDpi xmlns:a14="http://schemas.microsoft.com/office/drawing/2010/main" val="0"/>
              </a:ext>
            </a:extLst>
          </a:blip>
          <a:srcRect t="6964" b="1363"/>
          <a:stretch>
            <a:fillRect/>
          </a:stretch>
        </p:blipFill>
        <p:spPr bwMode="auto">
          <a:xfrm>
            <a:off x="4519613" y="1708150"/>
            <a:ext cx="4410075" cy="353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3016" name="Straight Arrow Connector 3"/>
          <p:cNvCxnSpPr>
            <a:cxnSpLocks noChangeShapeType="1"/>
          </p:cNvCxnSpPr>
          <p:nvPr/>
        </p:nvCxnSpPr>
        <p:spPr bwMode="auto">
          <a:xfrm>
            <a:off x="4371975" y="2943225"/>
            <a:ext cx="569913" cy="0"/>
          </a:xfrm>
          <a:prstGeom prst="straightConnector1">
            <a:avLst/>
          </a:prstGeom>
          <a:noFill/>
          <a:ln w="12700">
            <a:solidFill>
              <a:schemeClr val="tx1"/>
            </a:solidFill>
            <a:round/>
            <a:headEnd type="none" w="sm" len="sm"/>
            <a:tailEnd type="triangle" w="med" len="med"/>
          </a:ln>
          <a:extLst>
            <a:ext uri="{909E8E84-426E-40dd-AFC4-6F175D3DCCD1}">
              <a14:hiddenFill xmlns:a14="http://schemas.microsoft.com/office/drawing/2010/main" xmlns="">
                <a:noFill/>
              </a14:hiddenFill>
            </a:ext>
          </a:extLst>
        </p:spPr>
      </p:cxn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noChangeArrowheads="1"/>
          </p:cNvSpPr>
          <p:nvPr>
            <p:ph type="title"/>
          </p:nvPr>
        </p:nvSpPr>
        <p:spPr/>
        <p:txBody>
          <a:bodyPr/>
          <a:lstStyle/>
          <a:p>
            <a:r>
              <a:rPr lang="en-US" altLang="en-US">
                <a:ea typeface="ＭＳ Ｐゴシック" charset="-128"/>
              </a:rPr>
              <a:t>The changing costs of a sequencing pipeline</a:t>
            </a:r>
          </a:p>
        </p:txBody>
      </p:sp>
      <p:pic>
        <p:nvPicPr>
          <p:cNvPr id="440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776413"/>
            <a:ext cx="4295775" cy="25003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4035" name="Rectangle 8"/>
          <p:cNvSpPr>
            <a:spLocks noChangeArrowheads="1"/>
          </p:cNvSpPr>
          <p:nvPr/>
        </p:nvSpPr>
        <p:spPr bwMode="auto">
          <a:xfrm>
            <a:off x="-31750" y="6581775"/>
            <a:ext cx="38131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b="1">
                <a:solidFill>
                  <a:srgbClr val="A6A6A6"/>
                </a:solidFill>
                <a:latin typeface="Calibri" charset="0"/>
              </a:rPr>
              <a:t>[</a:t>
            </a:r>
            <a:r>
              <a:rPr lang="en-US" altLang="en-US" sz="1200">
                <a:solidFill>
                  <a:srgbClr val="A6A6A6"/>
                </a:solidFill>
                <a:latin typeface="Calibri" charset="0"/>
              </a:rPr>
              <a:t>Sboner et al. (</a:t>
            </a:r>
            <a:r>
              <a:rPr lang="ja-JP" altLang="en-US" sz="1200">
                <a:solidFill>
                  <a:srgbClr val="A6A6A6"/>
                </a:solidFill>
                <a:latin typeface="Calibri" charset="0"/>
              </a:rPr>
              <a:t>‘</a:t>
            </a:r>
            <a:r>
              <a:rPr lang="en-US" altLang="ja-JP" sz="1200">
                <a:solidFill>
                  <a:srgbClr val="A6A6A6"/>
                </a:solidFill>
                <a:latin typeface="Calibri" charset="0"/>
              </a:rPr>
              <a:t>11), Muir et al. (‘15) Genome Biology</a:t>
            </a:r>
            <a:r>
              <a:rPr lang="en-US" altLang="ja-JP" sz="1200" b="1">
                <a:solidFill>
                  <a:srgbClr val="A6A6A6"/>
                </a:solidFill>
                <a:latin typeface="Calibri" charset="0"/>
              </a:rPr>
              <a:t>]</a:t>
            </a:r>
            <a:endParaRPr lang="en-US" altLang="en-US" sz="1200" b="1">
              <a:solidFill>
                <a:srgbClr val="A6A6A6"/>
              </a:solidFill>
              <a:latin typeface="Calibri" charset="0"/>
            </a:endParaRPr>
          </a:p>
        </p:txBody>
      </p:sp>
      <p:sp>
        <p:nvSpPr>
          <p:cNvPr id="44036" name="TextBox 1"/>
          <p:cNvSpPr txBox="1">
            <a:spLocks noChangeArrowheads="1"/>
          </p:cNvSpPr>
          <p:nvPr/>
        </p:nvSpPr>
        <p:spPr bwMode="auto">
          <a:xfrm>
            <a:off x="160338" y="4465638"/>
            <a:ext cx="34290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sz="2400">
                <a:solidFill>
                  <a:schemeClr val="tx1"/>
                </a:solidFill>
                <a:latin typeface="Arial" charset="0"/>
                <a:ea typeface="ＭＳ Ｐゴシック" charset="-128"/>
              </a:defRPr>
            </a:lvl1pPr>
            <a:lvl2pPr marL="742950" indent="-285750" defTabSz="455613">
              <a:defRPr sz="2400">
                <a:solidFill>
                  <a:schemeClr val="tx1"/>
                </a:solidFill>
                <a:latin typeface="Arial" charset="0"/>
                <a:ea typeface="ＭＳ Ｐゴシック" charset="-128"/>
              </a:defRPr>
            </a:lvl2pPr>
            <a:lvl3pPr marL="1143000" indent="-228600" defTabSz="455613">
              <a:defRPr sz="2400">
                <a:solidFill>
                  <a:schemeClr val="tx1"/>
                </a:solidFill>
                <a:latin typeface="Arial" charset="0"/>
                <a:ea typeface="ＭＳ Ｐゴシック" charset="-128"/>
              </a:defRPr>
            </a:lvl3pPr>
            <a:lvl4pPr marL="1600200" indent="-228600" defTabSz="455613">
              <a:defRPr sz="2400">
                <a:solidFill>
                  <a:schemeClr val="tx1"/>
                </a:solidFill>
                <a:latin typeface="Arial" charset="0"/>
                <a:ea typeface="ＭＳ Ｐゴシック" charset="-128"/>
              </a:defRPr>
            </a:lvl4pPr>
            <a:lvl5pPr marL="2057400" indent="-228600" defTabSz="455613">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a:solidFill>
                  <a:srgbClr val="000000"/>
                </a:solidFill>
              </a:rPr>
              <a:t>From </a:t>
            </a:r>
            <a:r>
              <a:rPr lang="ja-JP" altLang="en-US" sz="1400">
                <a:solidFill>
                  <a:srgbClr val="000000"/>
                </a:solidFill>
              </a:rPr>
              <a:t>‘</a:t>
            </a:r>
            <a:r>
              <a:rPr lang="en-US" altLang="ja-JP" sz="1400">
                <a:solidFill>
                  <a:srgbClr val="000000"/>
                </a:solidFill>
              </a:rPr>
              <a:t>00 to ~</a:t>
            </a:r>
            <a:r>
              <a:rPr lang="ja-JP" altLang="en-US" sz="1400">
                <a:solidFill>
                  <a:srgbClr val="000000"/>
                </a:solidFill>
              </a:rPr>
              <a:t>’</a:t>
            </a:r>
            <a:r>
              <a:rPr lang="en-US" altLang="ja-JP" sz="1400">
                <a:solidFill>
                  <a:srgbClr val="000000"/>
                </a:solidFill>
              </a:rPr>
              <a:t>20, </a:t>
            </a:r>
            <a:br>
              <a:rPr lang="en-US" altLang="ja-JP" sz="1400">
                <a:solidFill>
                  <a:srgbClr val="000000"/>
                </a:solidFill>
              </a:rPr>
            </a:br>
            <a:r>
              <a:rPr lang="en-US" altLang="ja-JP" sz="1400">
                <a:solidFill>
                  <a:srgbClr val="000000"/>
                </a:solidFill>
              </a:rPr>
              <a:t>cost of DNA sequencing expt. shifts from the actual seq. to sample </a:t>
            </a:r>
            <a:br>
              <a:rPr lang="en-US" altLang="ja-JP" sz="1400">
                <a:solidFill>
                  <a:srgbClr val="000000"/>
                </a:solidFill>
              </a:rPr>
            </a:br>
            <a:r>
              <a:rPr lang="en-US" altLang="ja-JP" sz="1400">
                <a:solidFill>
                  <a:srgbClr val="000000"/>
                </a:solidFill>
              </a:rPr>
              <a:t>collection &amp; analysis</a:t>
            </a:r>
            <a:endParaRPr lang="en-US" altLang="en-US" sz="1400">
              <a:solidFill>
                <a:srgbClr val="000000"/>
              </a:solidFill>
            </a:endParaRPr>
          </a:p>
        </p:txBody>
      </p:sp>
      <p:cxnSp>
        <p:nvCxnSpPr>
          <p:cNvPr id="44037" name="Straight Arrow Connector 2"/>
          <p:cNvCxnSpPr>
            <a:cxnSpLocks noChangeShapeType="1"/>
          </p:cNvCxnSpPr>
          <p:nvPr/>
        </p:nvCxnSpPr>
        <p:spPr bwMode="auto">
          <a:xfrm flipV="1">
            <a:off x="4073525" y="3525838"/>
            <a:ext cx="1149350" cy="9525"/>
          </a:xfrm>
          <a:prstGeom prst="straightConnector1">
            <a:avLst/>
          </a:prstGeom>
          <a:noFill/>
          <a:ln w="28575">
            <a:solidFill>
              <a:srgbClr val="FF6600"/>
            </a:solidFill>
            <a:round/>
            <a:headEnd type="none" w="sm" len="sm"/>
            <a:tailEnd type="triangle" w="med" len="med"/>
          </a:ln>
          <a:extLst>
            <a:ext uri="{909E8E84-426E-40dd-AFC4-6F175D3DCCD1}">
              <a14:hiddenFill xmlns:a14="http://schemas.microsoft.com/office/drawing/2010/main" xmlns="">
                <a:noFill/>
              </a14:hiddenFill>
            </a:ext>
          </a:extLst>
        </p:spPr>
      </p:cxnSp>
      <p:pic>
        <p:nvPicPr>
          <p:cNvPr id="440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562100"/>
            <a:ext cx="3492500" cy="425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063" y="990600"/>
            <a:ext cx="8397875"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Title 1"/>
          <p:cNvSpPr>
            <a:spLocks noGrp="1" noChangeArrowheads="1"/>
          </p:cNvSpPr>
          <p:nvPr>
            <p:ph type="title"/>
          </p:nvPr>
        </p:nvSpPr>
        <p:spPr>
          <a:xfrm>
            <a:off x="838200" y="319088"/>
            <a:ext cx="7467600" cy="857250"/>
          </a:xfrm>
        </p:spPr>
        <p:txBody>
          <a:bodyPr/>
          <a:lstStyle/>
          <a:p>
            <a:r>
              <a:rPr lang="en-US" altLang="en-US">
                <a:ea typeface="ＭＳ Ｐゴシック" charset="-128"/>
              </a:rPr>
              <a:t>How will the Data </a:t>
            </a:r>
            <a:r>
              <a:rPr lang="en-US" altLang="en-US">
                <a:solidFill>
                  <a:srgbClr val="00B050"/>
                </a:solidFill>
                <a:ea typeface="ＭＳ Ｐゴシック" charset="-128"/>
              </a:rPr>
              <a:t>Scaling</a:t>
            </a:r>
            <a:r>
              <a:rPr lang="en-US" altLang="en-US">
                <a:ea typeface="ＭＳ Ｐゴシック" charset="-128"/>
              </a:rPr>
              <a:t> Continue?</a:t>
            </a:r>
            <a:br>
              <a:rPr lang="en-US" altLang="en-US">
                <a:ea typeface="ＭＳ Ｐゴシック" charset="-128"/>
              </a:rPr>
            </a:br>
            <a:r>
              <a:rPr lang="en-US" altLang="en-US">
                <a:ea typeface="ＭＳ Ｐゴシック" charset="-128"/>
              </a:rPr>
              <a:t>The Past, Present &amp; Future Ecosystem </a:t>
            </a:r>
            <a:br>
              <a:rPr lang="en-US" altLang="en-US">
                <a:ea typeface="ＭＳ Ｐゴシック" charset="-128"/>
              </a:rPr>
            </a:br>
            <a:r>
              <a:rPr lang="en-US" altLang="en-US">
                <a:ea typeface="ＭＳ Ｐゴシック" charset="-128"/>
              </a:rPr>
              <a:t>of Large-scale Biomolecular Data</a:t>
            </a:r>
          </a:p>
        </p:txBody>
      </p:sp>
      <p:sp>
        <p:nvSpPr>
          <p:cNvPr id="50179" name="Rectangle 1"/>
          <p:cNvSpPr>
            <a:spLocks noChangeArrowheads="1"/>
          </p:cNvSpPr>
          <p:nvPr/>
        </p:nvSpPr>
        <p:spPr bwMode="auto">
          <a:xfrm>
            <a:off x="1460500" y="1698625"/>
            <a:ext cx="1968500" cy="1425575"/>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200" b="1"/>
          </a:p>
        </p:txBody>
      </p:sp>
      <p:sp>
        <p:nvSpPr>
          <p:cNvPr id="50180" name="TextBox 2"/>
          <p:cNvSpPr txBox="1">
            <a:spLocks noChangeArrowheads="1"/>
          </p:cNvSpPr>
          <p:nvPr/>
        </p:nvSpPr>
        <p:spPr bwMode="auto">
          <a:xfrm flipH="1">
            <a:off x="1828800" y="2411413"/>
            <a:ext cx="223996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solidFill>
                  <a:srgbClr val="FF0000"/>
                </a:solidFill>
              </a:rPr>
              <a:t>Molecular Structures</a:t>
            </a:r>
          </a:p>
        </p:txBody>
      </p:sp>
      <p:sp>
        <p:nvSpPr>
          <p:cNvPr id="50181" name="TextBox 6"/>
          <p:cNvSpPr txBox="1">
            <a:spLocks noChangeArrowheads="1"/>
          </p:cNvSpPr>
          <p:nvPr/>
        </p:nvSpPr>
        <p:spPr bwMode="auto">
          <a:xfrm flipH="1">
            <a:off x="3797300" y="2754313"/>
            <a:ext cx="23018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r>
              <a:rPr lang="en-US" altLang="en-US">
                <a:solidFill>
                  <a:srgbClr val="008000"/>
                </a:solidFill>
              </a:rPr>
              <a:t>Seqences </a:t>
            </a:r>
            <a:r>
              <a:rPr lang="en-US" altLang="en-US" sz="1800">
                <a:solidFill>
                  <a:srgbClr val="008000"/>
                </a:solidFill>
              </a:rPr>
              <a:t>(Human WGS &amp; </a:t>
            </a:r>
            <a:r>
              <a:rPr lang="en-US" altLang="en-US" sz="1800">
                <a:solidFill>
                  <a:srgbClr val="92D050"/>
                </a:solidFill>
              </a:rPr>
              <a:t>WES)</a:t>
            </a:r>
          </a:p>
        </p:txBody>
      </p:sp>
      <p:sp>
        <p:nvSpPr>
          <p:cNvPr id="50182" name="TextBox 7"/>
          <p:cNvSpPr txBox="1">
            <a:spLocks noChangeArrowheads="1"/>
          </p:cNvSpPr>
          <p:nvPr/>
        </p:nvSpPr>
        <p:spPr bwMode="auto">
          <a:xfrm flipH="1">
            <a:off x="6324600" y="4003675"/>
            <a:ext cx="18478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solidFill>
                  <a:srgbClr val="0000CC"/>
                </a:solidFill>
              </a:rPr>
              <a:t>Images (Cryo-EM) </a:t>
            </a:r>
          </a:p>
        </p:txBody>
      </p:sp>
      <p:sp>
        <p:nvSpPr>
          <p:cNvPr id="8" name="TextBox 7"/>
          <p:cNvSpPr txBox="1"/>
          <p:nvPr/>
        </p:nvSpPr>
        <p:spPr>
          <a:xfrm rot="16200000">
            <a:off x="6704112" y="1370112"/>
            <a:ext cx="4572000" cy="307777"/>
          </a:xfrm>
          <a:prstGeom prst="rect">
            <a:avLst/>
          </a:prstGeom>
          <a:noFill/>
        </p:spPr>
        <p:txBody>
          <a:bodyPr wrap="square" rtlCol="0">
            <a:spAutoFit/>
          </a:bodyPr>
          <a:lstStyle/>
          <a:p>
            <a:r>
              <a:rPr lang="en-US" sz="1400" b="1" dirty="0">
                <a:solidFill>
                  <a:schemeClr val="bg1">
                    <a:lumMod val="50000"/>
                  </a:schemeClr>
                </a:solidFill>
              </a:rPr>
              <a:t>[Navarro et al. </a:t>
            </a:r>
            <a:r>
              <a:rPr lang="en-US" sz="1400" b="1" dirty="0" err="1">
                <a:solidFill>
                  <a:schemeClr val="bg1">
                    <a:lumMod val="50000"/>
                  </a:schemeClr>
                </a:solidFill>
              </a:rPr>
              <a:t>GenomeBiol</a:t>
            </a:r>
            <a:r>
              <a:rPr lang="en-US" sz="1400" b="1" dirty="0">
                <a:solidFill>
                  <a:schemeClr val="bg1">
                    <a:lumMod val="50000"/>
                  </a:schemeClr>
                </a:solidFill>
              </a:rPr>
              <a:t>. (</a:t>
            </a:r>
            <a:r>
              <a:rPr lang="uk-UA" sz="1400" b="1" dirty="0">
                <a:solidFill>
                  <a:schemeClr val="bg1">
                    <a:lumMod val="50000"/>
                  </a:schemeClr>
                </a:solidFill>
              </a:rPr>
              <a:t>’</a:t>
            </a:r>
            <a:r>
              <a:rPr lang="en-US" sz="1400" b="1" dirty="0">
                <a:solidFill>
                  <a:schemeClr val="bg1">
                    <a:lumMod val="50000"/>
                  </a:schemeClr>
                </a:solidFill>
              </a:rPr>
              <a:t>19, in press)]</a:t>
            </a:r>
          </a:p>
        </p:txBody>
      </p:sp>
    </p:spTree>
  </p:cSld>
  <p:clrMapOvr>
    <a:masterClrMapping/>
  </p:clrMapOvr>
  <p:transition advTm="39203"/>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90500"/>
            <a:ext cx="8521700" cy="711200"/>
          </a:xfrm>
        </p:spPr>
        <p:txBody>
          <a:bodyPr/>
          <a:lstStyle/>
          <a:p>
            <a:pPr defTabSz="907350">
              <a:defRPr/>
            </a:pPr>
            <a:r>
              <a:rPr lang="en-US" sz="1800" dirty="0">
                <a:solidFill>
                  <a:schemeClr val="tx1">
                    <a:lumMod val="65000"/>
                    <a:lumOff val="35000"/>
                  </a:schemeClr>
                </a:solidFill>
              </a:rPr>
              <a:t>Genomics &amp; Data Science</a:t>
            </a:r>
            <a:endParaRPr lang="en-US" dirty="0">
              <a:solidFill>
                <a:schemeClr val="tx1">
                  <a:lumMod val="65000"/>
                  <a:lumOff val="35000"/>
                </a:schemeClr>
              </a:solidFill>
            </a:endParaRPr>
          </a:p>
        </p:txBody>
      </p:sp>
      <p:sp>
        <p:nvSpPr>
          <p:cNvPr id="93187" name="Content Placeholder 3"/>
          <p:cNvSpPr>
            <a:spLocks noGrp="1"/>
          </p:cNvSpPr>
          <p:nvPr>
            <p:ph idx="1"/>
            <p:custDataLst>
              <p:tags r:id="rId3"/>
            </p:custDataLst>
          </p:nvPr>
        </p:nvSpPr>
        <p:spPr>
          <a:xfrm>
            <a:off x="520700" y="919163"/>
            <a:ext cx="8115300" cy="5524500"/>
          </a:xfrm>
        </p:spPr>
        <p:txBody>
          <a:bodyPr/>
          <a:lstStyle/>
          <a:p>
            <a:r>
              <a:rPr lang="en-US" sz="2000" b="1" dirty="0">
                <a:solidFill>
                  <a:srgbClr val="FF0000"/>
                </a:solidFill>
                <a:latin typeface="Arial" charset="0"/>
                <a:ea typeface="ＭＳ Ｐゴシック" charset="0"/>
              </a:rPr>
              <a:t>Background</a:t>
            </a:r>
            <a:r>
              <a:rPr lang="en-US" sz="2000" dirty="0">
                <a:solidFill>
                  <a:schemeClr val="tx1">
                    <a:lumMod val="65000"/>
                    <a:lumOff val="35000"/>
                  </a:schemeClr>
                </a:solidFill>
                <a:latin typeface="Arial" charset="0"/>
                <a:ea typeface="ＭＳ Ｐゴシック" charset="0"/>
              </a:rPr>
              <a:t> on data science &amp; the biomed. sub-domain</a:t>
            </a:r>
          </a:p>
          <a:p>
            <a:pPr lvl="1"/>
            <a:r>
              <a:rPr lang="en-US" sz="2000" dirty="0">
                <a:solidFill>
                  <a:schemeClr val="tx1">
                    <a:lumMod val="65000"/>
                    <a:lumOff val="35000"/>
                  </a:schemeClr>
                </a:solidFill>
                <a:latin typeface="Arial" charset="0"/>
                <a:ea typeface="ＭＳ Ｐゴシック" charset="0"/>
              </a:rPr>
              <a:t>Placing genomics in this context -- </a:t>
            </a:r>
            <a:r>
              <a:rPr lang="en-US" sz="2000" b="1" dirty="0">
                <a:solidFill>
                  <a:srgbClr val="FF0000"/>
                </a:solidFill>
                <a:latin typeface="Arial" charset="0"/>
                <a:ea typeface="ＭＳ Ｐゴシック" charset="0"/>
              </a:rPr>
              <a:t>3V &amp; 4M</a:t>
            </a:r>
            <a:r>
              <a:rPr lang="en-US" sz="2000" dirty="0">
                <a:solidFill>
                  <a:srgbClr val="FF0000"/>
                </a:solidFill>
                <a:latin typeface="Arial" charset="0"/>
                <a:ea typeface="ＭＳ Ｐゴシック" charset="0"/>
              </a:rPr>
              <a:t> </a:t>
            </a:r>
            <a:r>
              <a:rPr lang="en-US" sz="2000" dirty="0">
                <a:solidFill>
                  <a:schemeClr val="tx1">
                    <a:lumMod val="65000"/>
                    <a:lumOff val="35000"/>
                  </a:schemeClr>
                </a:solidFill>
                <a:latin typeface="Arial" charset="0"/>
                <a:ea typeface="ＭＳ Ｐゴシック" charset="0"/>
              </a:rPr>
              <a:t>frameworks</a:t>
            </a:r>
          </a:p>
          <a:p>
            <a:pPr lvl="1"/>
            <a:r>
              <a:rPr lang="en-US" sz="2000" dirty="0">
                <a:solidFill>
                  <a:schemeClr val="tx1">
                    <a:lumMod val="65000"/>
                    <a:lumOff val="35000"/>
                  </a:schemeClr>
                </a:solidFill>
                <a:latin typeface="Arial" charset="0"/>
                <a:ea typeface="ＭＳ Ｐゴシック" charset="0"/>
              </a:rPr>
              <a:t>Types of data &amp; integration </a:t>
            </a:r>
            <a:r>
              <a:rPr lang="en-US" sz="2000" dirty="0" err="1">
                <a:solidFill>
                  <a:schemeClr val="tx1">
                    <a:lumMod val="65000"/>
                    <a:lumOff val="35000"/>
                  </a:schemeClr>
                </a:solidFill>
                <a:latin typeface="Arial" charset="0"/>
                <a:ea typeface="ＭＳ Ｐゴシック" charset="0"/>
              </a:rPr>
              <a:t>betw</a:t>
            </a:r>
            <a:r>
              <a:rPr lang="en-US" sz="2000" dirty="0">
                <a:solidFill>
                  <a:schemeClr val="tx1">
                    <a:lumMod val="65000"/>
                    <a:lumOff val="35000"/>
                  </a:schemeClr>
                </a:solidFill>
                <a:latin typeface="Arial" charset="0"/>
                <a:ea typeface="ＭＳ Ｐゴシック" charset="0"/>
              </a:rPr>
              <a:t>. types + </a:t>
            </a:r>
            <a:r>
              <a:rPr lang="en-US" sz="2000" b="1" dirty="0">
                <a:solidFill>
                  <a:srgbClr val="FF0000"/>
                </a:solidFill>
                <a:latin typeface="Arial" charset="0"/>
                <a:ea typeface="ＭＳ Ｐゴシック" charset="0"/>
              </a:rPr>
              <a:t>Moore’s law scaling</a:t>
            </a:r>
          </a:p>
          <a:p>
            <a:r>
              <a:rPr lang="en-US" sz="2000" dirty="0">
                <a:solidFill>
                  <a:schemeClr val="tx1">
                    <a:lumMod val="65000"/>
                    <a:lumOff val="35000"/>
                  </a:schemeClr>
                </a:solidFill>
                <a:latin typeface="Arial" charset="0"/>
                <a:ea typeface="ＭＳ Ｐゴシック" charset="0"/>
              </a:rPr>
              <a:t>Main </a:t>
            </a:r>
            <a:r>
              <a:rPr lang="en-US" sz="2000" b="1" dirty="0">
                <a:solidFill>
                  <a:srgbClr val="FF0000"/>
                </a:solidFill>
                <a:latin typeface="Arial" charset="0"/>
                <a:ea typeface="ＭＳ Ｐゴシック" charset="0"/>
              </a:rPr>
              <a:t>practical heath applications </a:t>
            </a:r>
          </a:p>
          <a:p>
            <a:pPr lvl="1"/>
            <a:r>
              <a:rPr lang="en-US" sz="2000" dirty="0">
                <a:solidFill>
                  <a:schemeClr val="tx1">
                    <a:lumMod val="65000"/>
                    <a:lumOff val="35000"/>
                  </a:schemeClr>
                </a:solidFill>
                <a:latin typeface="Arial" charset="0"/>
                <a:ea typeface="ＭＳ Ｐゴシック" charset="0"/>
              </a:rPr>
              <a:t>Designing drugs, customizing treatments….</a:t>
            </a:r>
          </a:p>
          <a:p>
            <a:pPr lvl="1"/>
            <a:r>
              <a:rPr lang="en-US" sz="2000" dirty="0">
                <a:solidFill>
                  <a:schemeClr val="tx1">
                    <a:lumMod val="65000"/>
                    <a:lumOff val="35000"/>
                  </a:schemeClr>
                </a:solidFill>
                <a:latin typeface="Arial" charset="0"/>
                <a:ea typeface="ＭＳ Ｐゴシック" charset="0"/>
              </a:rPr>
              <a:t>Focused example on </a:t>
            </a:r>
            <a:r>
              <a:rPr lang="en-US" sz="2000" b="1" dirty="0">
                <a:solidFill>
                  <a:srgbClr val="FF0000"/>
                </a:solidFill>
                <a:latin typeface="Arial" charset="0"/>
                <a:ea typeface="ＭＳ Ｐゴシック" charset="0"/>
              </a:rPr>
              <a:t>identifying drug targets</a:t>
            </a:r>
            <a:r>
              <a:rPr lang="en-US" sz="2000" dirty="0">
                <a:solidFill>
                  <a:srgbClr val="FF0000"/>
                </a:solidFill>
                <a:latin typeface="Arial" charset="0"/>
                <a:ea typeface="ＭＳ Ｐゴシック" charset="0"/>
              </a:rPr>
              <a:t> </a:t>
            </a:r>
            <a:br>
              <a:rPr lang="en-US" sz="2000" dirty="0">
                <a:solidFill>
                  <a:schemeClr val="tx1">
                    <a:lumMod val="65000"/>
                    <a:lumOff val="35000"/>
                  </a:schemeClr>
                </a:solidFill>
                <a:latin typeface="Arial" charset="0"/>
                <a:ea typeface="ＭＳ Ｐゴシック" charset="0"/>
              </a:rPr>
            </a:br>
            <a:r>
              <a:rPr lang="en-US" sz="2000" dirty="0">
                <a:solidFill>
                  <a:schemeClr val="tx1">
                    <a:lumMod val="65000"/>
                    <a:lumOff val="35000"/>
                  </a:schemeClr>
                </a:solidFill>
                <a:latin typeface="Arial" charset="0"/>
                <a:ea typeface="ＭＳ Ｐゴシック" charset="0"/>
              </a:rPr>
              <a:t>for </a:t>
            </a:r>
            <a:r>
              <a:rPr lang="en-US" sz="2000" dirty="0" err="1">
                <a:solidFill>
                  <a:schemeClr val="tx1">
                    <a:lumMod val="65000"/>
                    <a:lumOff val="35000"/>
                  </a:schemeClr>
                </a:solidFill>
                <a:latin typeface="Arial" charset="0"/>
                <a:ea typeface="ＭＳ Ｐゴシック" charset="0"/>
              </a:rPr>
              <a:t>neuropsych</a:t>
            </a:r>
            <a:r>
              <a:rPr lang="en-US" sz="2000" dirty="0">
                <a:solidFill>
                  <a:schemeClr val="tx1">
                    <a:lumMod val="65000"/>
                    <a:lumOff val="35000"/>
                  </a:schemeClr>
                </a:solidFill>
                <a:latin typeface="Arial" charset="0"/>
                <a:ea typeface="ＭＳ Ｐゴシック" charset="0"/>
              </a:rPr>
              <a:t>. diseases</a:t>
            </a:r>
          </a:p>
          <a:p>
            <a:r>
              <a:rPr lang="en-US" sz="2000" dirty="0">
                <a:solidFill>
                  <a:schemeClr val="tx1">
                    <a:lumMod val="65000"/>
                    <a:lumOff val="35000"/>
                  </a:schemeClr>
                </a:solidFill>
                <a:latin typeface="Arial" charset="0"/>
                <a:ea typeface="ＭＳ Ｐゴシック" charset="0"/>
              </a:rPr>
              <a:t>Another application:</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“Bioinspired” insights on systems</a:t>
            </a:r>
            <a:r>
              <a:rPr lang="en-US" sz="2000" dirty="0">
                <a:solidFill>
                  <a:schemeClr val="tx1">
                    <a:lumMod val="65000"/>
                    <a:lumOff val="35000"/>
                  </a:schemeClr>
                </a:solidFill>
                <a:latin typeface="Arial" charset="0"/>
                <a:ea typeface="ＭＳ Ｐゴシック" charset="0"/>
              </a:rPr>
              <a:t> design</a:t>
            </a:r>
          </a:p>
          <a:p>
            <a:pPr lvl="1"/>
            <a:r>
              <a:rPr lang="en-US" sz="2000" dirty="0">
                <a:solidFill>
                  <a:schemeClr val="tx1">
                    <a:lumMod val="65000"/>
                    <a:lumOff val="35000"/>
                  </a:schemeClr>
                </a:solidFill>
                <a:latin typeface="Arial" charset="0"/>
                <a:ea typeface="ＭＳ Ｐゴシック" charset="0"/>
              </a:rPr>
              <a:t>Reducing bottlenecks in the middle of a network hierarchy</a:t>
            </a:r>
          </a:p>
          <a:p>
            <a:pPr lvl="1"/>
            <a:r>
              <a:rPr lang="en-US" sz="2000" dirty="0">
                <a:solidFill>
                  <a:schemeClr val="tx1">
                    <a:lumMod val="65000"/>
                    <a:lumOff val="35000"/>
                  </a:schemeClr>
                </a:solidFill>
                <a:latin typeface="Arial" charset="0"/>
                <a:ea typeface="ＭＳ Ｐゴシック" charset="0"/>
              </a:rPr>
              <a:t>Different patterns of connectivity &amp; constraint in natural v engineered systems</a:t>
            </a:r>
          </a:p>
          <a:p>
            <a:r>
              <a:rPr lang="en-US" sz="2000" dirty="0">
                <a:solidFill>
                  <a:schemeClr val="tx1">
                    <a:lumMod val="65000"/>
                    <a:lumOff val="35000"/>
                  </a:schemeClr>
                </a:solidFill>
                <a:latin typeface="Arial" charset="0"/>
                <a:ea typeface="ＭＳ Ｐゴシック" charset="0"/>
              </a:rPr>
              <a:t>Mining the</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data exhaust </a:t>
            </a:r>
            <a:r>
              <a:rPr lang="en-US" sz="2000" dirty="0">
                <a:solidFill>
                  <a:schemeClr val="tx1">
                    <a:lumMod val="65000"/>
                    <a:lumOff val="35000"/>
                  </a:schemeClr>
                </a:solidFill>
                <a:latin typeface="Arial" charset="0"/>
                <a:ea typeface="ＭＳ Ｐゴシック" charset="0"/>
              </a:rPr>
              <a:t>(from personal genomics)</a:t>
            </a:r>
          </a:p>
          <a:p>
            <a:pPr lvl="1"/>
            <a:r>
              <a:rPr lang="en-US" sz="2000" dirty="0">
                <a:solidFill>
                  <a:schemeClr val="tx1">
                    <a:lumMod val="65000"/>
                    <a:lumOff val="35000"/>
                  </a:schemeClr>
                </a:solidFill>
                <a:latin typeface="Arial" charset="0"/>
                <a:ea typeface="ＭＳ Ｐゴシック" charset="0"/>
              </a:rPr>
              <a:t>SOS</a:t>
            </a:r>
          </a:p>
          <a:p>
            <a:pPr lvl="1"/>
            <a:r>
              <a:rPr lang="en-US" sz="2000" b="1" dirty="0">
                <a:solidFill>
                  <a:srgbClr val="FF0000"/>
                </a:solidFill>
                <a:latin typeface="Arial" charset="0"/>
                <a:ea typeface="ＭＳ Ｐゴシック" charset="0"/>
              </a:rPr>
              <a:t>Privacy</a:t>
            </a:r>
          </a:p>
          <a:p>
            <a:pPr marL="342900" lvl="1" indent="0">
              <a:buNone/>
            </a:pPr>
            <a:endParaRPr lang="en-US" sz="2000" dirty="0">
              <a:solidFill>
                <a:schemeClr val="tx1">
                  <a:lumMod val="65000"/>
                  <a:lumOff val="35000"/>
                </a:schemeClr>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256898797"/>
      </p:ext>
    </p:extLst>
  </p:cSld>
  <p:clrMapOvr>
    <a:masterClrMapping/>
  </p:clrMapOvr>
  <p:transition advTm="110555"/>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882775"/>
            <a:ext cx="2917825" cy="185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Title 1"/>
          <p:cNvSpPr>
            <a:spLocks noGrp="1" noChangeArrowheads="1"/>
          </p:cNvSpPr>
          <p:nvPr>
            <p:ph type="title"/>
          </p:nvPr>
        </p:nvSpPr>
        <p:spPr>
          <a:xfrm>
            <a:off x="685800" y="0"/>
            <a:ext cx="7772400" cy="457200"/>
          </a:xfrm>
        </p:spPr>
        <p:txBody>
          <a:bodyPr/>
          <a:lstStyle/>
          <a:p>
            <a:r>
              <a:rPr lang="en-US" altLang="en-US">
                <a:ea typeface="ＭＳ Ｐゴシック" charset="-128"/>
              </a:rPr>
              <a:t>Major Bioinformatics Applications</a:t>
            </a:r>
          </a:p>
        </p:txBody>
      </p:sp>
      <p:sp>
        <p:nvSpPr>
          <p:cNvPr id="58371" name="Content Placeholder 2"/>
          <p:cNvSpPr>
            <a:spLocks noGrp="1" noChangeArrowheads="1"/>
          </p:cNvSpPr>
          <p:nvPr>
            <p:ph idx="1"/>
          </p:nvPr>
        </p:nvSpPr>
        <p:spPr>
          <a:xfrm>
            <a:off x="609600" y="1143000"/>
            <a:ext cx="5715000" cy="838200"/>
          </a:xfrm>
        </p:spPr>
        <p:txBody>
          <a:bodyPr/>
          <a:lstStyle/>
          <a:p>
            <a:r>
              <a:rPr lang="en-US" altLang="en-US" sz="1600">
                <a:ea typeface="ＭＳ Ｐゴシック" charset="-128"/>
              </a:rPr>
              <a:t>Understanding how structures bind other molecules </a:t>
            </a:r>
          </a:p>
          <a:p>
            <a:r>
              <a:rPr lang="en-US" altLang="en-US" sz="1600">
                <a:ea typeface="ＭＳ Ｐゴシック" charset="-128"/>
              </a:rPr>
              <a:t>Designing inhibitors using docking, structure modeling</a:t>
            </a:r>
          </a:p>
        </p:txBody>
      </p:sp>
      <p:graphicFrame>
        <p:nvGraphicFramePr>
          <p:cNvPr id="58372" name="Object 5"/>
          <p:cNvGraphicFramePr>
            <a:graphicFrameLocks noChangeAspect="1"/>
          </p:cNvGraphicFramePr>
          <p:nvPr/>
        </p:nvGraphicFramePr>
        <p:xfrm>
          <a:off x="6096000" y="414338"/>
          <a:ext cx="2479675" cy="2009775"/>
        </p:xfrm>
        <a:graphic>
          <a:graphicData uri="http://schemas.openxmlformats.org/presentationml/2006/ole">
            <mc:AlternateContent xmlns:mc="http://schemas.openxmlformats.org/markup-compatibility/2006">
              <mc:Choice xmlns:v="urn:schemas-microsoft-com:vml" Requires="v">
                <p:oleObj spid="_x0000_s58448" name="Image" r:id="rId4" imgW="3964702" imgH="3214966" progId="Photoshop.Image.4">
                  <p:embed/>
                </p:oleObj>
              </mc:Choice>
              <mc:Fallback>
                <p:oleObj name="Image" r:id="rId4" imgW="3964702" imgH="3214966" progId="Photoshop.Image.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14338"/>
                        <a:ext cx="2479675"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8373" name="Rectangle 2"/>
          <p:cNvSpPr>
            <a:spLocks noChangeArrowheads="1"/>
          </p:cNvSpPr>
          <p:nvPr/>
        </p:nvSpPr>
        <p:spPr bwMode="auto">
          <a:xfrm>
            <a:off x="76200" y="728663"/>
            <a:ext cx="63246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200" b="1"/>
              <a:t>I. Designing Drugs from Structural Targets</a:t>
            </a:r>
          </a:p>
        </p:txBody>
      </p:sp>
      <p:sp>
        <p:nvSpPr>
          <p:cNvPr id="58374" name="Rectangle 3"/>
          <p:cNvSpPr>
            <a:spLocks noChangeArrowheads="1"/>
          </p:cNvSpPr>
          <p:nvPr/>
        </p:nvSpPr>
        <p:spPr bwMode="auto">
          <a:xfrm rot="5400000">
            <a:off x="7892257" y="1213643"/>
            <a:ext cx="18669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00" i="1">
                <a:solidFill>
                  <a:srgbClr val="000000"/>
                </a:solidFill>
              </a:rPr>
              <a:t>Adapted from Olsen Group </a:t>
            </a:r>
          </a:p>
          <a:p>
            <a:r>
              <a:rPr lang="en-US" altLang="en-US" sz="1100" i="1">
                <a:solidFill>
                  <a:srgbClr val="000000"/>
                </a:solidFill>
              </a:rPr>
              <a:t>Docking Page at Scripps</a:t>
            </a:r>
            <a:endParaRPr lang="en-US" altLang="en-US" sz="1100" i="1"/>
          </a:p>
        </p:txBody>
      </p:sp>
      <p:sp>
        <p:nvSpPr>
          <p:cNvPr id="58375" name="Rectangle 1"/>
          <p:cNvSpPr>
            <a:spLocks noChangeArrowheads="1"/>
          </p:cNvSpPr>
          <p:nvPr/>
        </p:nvSpPr>
        <p:spPr bwMode="auto">
          <a:xfrm>
            <a:off x="2944813" y="2233613"/>
            <a:ext cx="568801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200" b="1"/>
              <a:t>II. Finding Homologs </a:t>
            </a:r>
          </a:p>
        </p:txBody>
      </p:sp>
      <p:sp>
        <p:nvSpPr>
          <p:cNvPr id="11" name="Content Placeholder 2">
            <a:extLst/>
          </p:cNvPr>
          <p:cNvSpPr txBox="1">
            <a:spLocks noChangeArrowheads="1"/>
          </p:cNvSpPr>
          <p:nvPr/>
        </p:nvSpPr>
        <p:spPr bwMode="auto">
          <a:xfrm>
            <a:off x="3276600" y="2667000"/>
            <a:ext cx="5715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6" tIns="46004" rIns="92006" bIns="46004"/>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a:defRPr/>
            </a:pPr>
            <a:r>
              <a:rPr lang="en-US" altLang="en-US" sz="1600" kern="0" dirty="0">
                <a:ea typeface="ＭＳ Ｐゴシック" charset="-128"/>
              </a:rPr>
              <a:t>Model structures based on currently available structures </a:t>
            </a:r>
          </a:p>
          <a:p>
            <a:pPr>
              <a:defRPr/>
            </a:pPr>
            <a:r>
              <a:rPr lang="en-US" altLang="en-US" sz="1600" kern="0" dirty="0">
                <a:ea typeface="ＭＳ Ｐゴシック" charset="-128"/>
              </a:rPr>
              <a:t>Find experimentally tractable gene targets </a:t>
            </a:r>
          </a:p>
        </p:txBody>
      </p:sp>
      <p:sp>
        <p:nvSpPr>
          <p:cNvPr id="13" name="Content Placeholder 2">
            <a:extLst/>
          </p:cNvPr>
          <p:cNvSpPr txBox="1">
            <a:spLocks noChangeArrowheads="1"/>
          </p:cNvSpPr>
          <p:nvPr/>
        </p:nvSpPr>
        <p:spPr bwMode="auto">
          <a:xfrm>
            <a:off x="609600" y="4148138"/>
            <a:ext cx="5715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6" tIns="46004" rIns="92006" bIns="46004"/>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a:defRPr/>
            </a:pPr>
            <a:r>
              <a:rPr lang="en-US" altLang="en-US" sz="1600" kern="0" dirty="0">
                <a:ea typeface="ＭＳ Ｐゴシック" charset="-128"/>
              </a:rPr>
              <a:t>Identifying key disease causing mutations</a:t>
            </a:r>
          </a:p>
          <a:p>
            <a:pPr>
              <a:defRPr/>
            </a:pPr>
            <a:r>
              <a:rPr lang="en-US" altLang="en-US" sz="1600" kern="0" dirty="0">
                <a:ea typeface="ＭＳ Ｐゴシック" charset="-128"/>
              </a:rPr>
              <a:t>Cancer immunotherapies targeting neo-antigens</a:t>
            </a:r>
          </a:p>
        </p:txBody>
      </p:sp>
      <p:sp>
        <p:nvSpPr>
          <p:cNvPr id="58378" name="Rectangle 13"/>
          <p:cNvSpPr>
            <a:spLocks noChangeArrowheads="1"/>
          </p:cNvSpPr>
          <p:nvPr/>
        </p:nvSpPr>
        <p:spPr bwMode="auto">
          <a:xfrm>
            <a:off x="76200" y="3733800"/>
            <a:ext cx="63246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200" b="1"/>
              <a:t>III. Customizing treatment in oncology</a:t>
            </a:r>
          </a:p>
        </p:txBody>
      </p:sp>
      <p:pic>
        <p:nvPicPr>
          <p:cNvPr id="5837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413125"/>
            <a:ext cx="2841625"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80" name="Rectangle 16"/>
          <p:cNvSpPr>
            <a:spLocks noChangeArrowheads="1"/>
          </p:cNvSpPr>
          <p:nvPr/>
        </p:nvSpPr>
        <p:spPr bwMode="auto">
          <a:xfrm>
            <a:off x="2944813" y="5357813"/>
            <a:ext cx="568801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200" b="1"/>
              <a:t>IV. Personal Genome Characterization</a:t>
            </a:r>
          </a:p>
        </p:txBody>
      </p:sp>
      <p:sp>
        <p:nvSpPr>
          <p:cNvPr id="18" name="Content Placeholder 2">
            <a:extLst/>
          </p:cNvPr>
          <p:cNvSpPr txBox="1">
            <a:spLocks noChangeArrowheads="1"/>
          </p:cNvSpPr>
          <p:nvPr/>
        </p:nvSpPr>
        <p:spPr bwMode="auto">
          <a:xfrm>
            <a:off x="3276600" y="5791200"/>
            <a:ext cx="5715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6" tIns="46004" rIns="92006" bIns="46004"/>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a:defRPr/>
            </a:pPr>
            <a:r>
              <a:rPr lang="en-US" altLang="en-US" sz="1600" kern="0" dirty="0">
                <a:ea typeface="ＭＳ Ｐゴシック" charset="-128"/>
              </a:rPr>
              <a:t>Identify mutations in personal genomes (SNPs, SVs, &amp;c) </a:t>
            </a:r>
          </a:p>
          <a:p>
            <a:pPr>
              <a:defRPr/>
            </a:pPr>
            <a:r>
              <a:rPr lang="en-US" altLang="en-US" sz="1600" kern="0" dirty="0">
                <a:ea typeface="ＭＳ Ｐゴシック" charset="-128"/>
              </a:rPr>
              <a:t>Integrate with digital phenotyping (</a:t>
            </a:r>
            <a:r>
              <a:rPr lang="en-US" altLang="en-US" sz="1600" kern="0" dirty="0" err="1">
                <a:ea typeface="ＭＳ Ｐゴシック" charset="-128"/>
              </a:rPr>
              <a:t>eg</a:t>
            </a:r>
            <a:r>
              <a:rPr lang="en-US" altLang="en-US" sz="1600" kern="0" dirty="0">
                <a:ea typeface="ＭＳ Ｐゴシック" charset="-128"/>
              </a:rPr>
              <a:t> wearables)</a:t>
            </a:r>
          </a:p>
          <a:p>
            <a:pPr>
              <a:defRPr/>
            </a:pPr>
            <a:endParaRPr lang="en-US" altLang="en-US" sz="1600" kern="0" dirty="0">
              <a:ea typeface="ＭＳ Ｐゴシック" charset="-128"/>
            </a:endParaRPr>
          </a:p>
        </p:txBody>
      </p:sp>
      <p:pic>
        <p:nvPicPr>
          <p:cNvPr id="58382" name="Picture 18"/>
          <p:cNvPicPr>
            <a:picLocks noChangeAspect="1"/>
          </p:cNvPicPr>
          <p:nvPr/>
        </p:nvPicPr>
        <p:blipFill>
          <a:blip r:embed="rId7">
            <a:extLst>
              <a:ext uri="{28A0092B-C50C-407E-A947-70E740481C1C}">
                <a14:useLocalDpi xmlns:a14="http://schemas.microsoft.com/office/drawing/2010/main" val="0"/>
              </a:ext>
            </a:extLst>
          </a:blip>
          <a:srcRect l="7610" t="2293" r="4875" b="3648"/>
          <a:stretch>
            <a:fillRect/>
          </a:stretch>
        </p:blipFill>
        <p:spPr bwMode="auto">
          <a:xfrm>
            <a:off x="171450" y="4848225"/>
            <a:ext cx="2266950" cy="20208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8383" name="Rectangle 3"/>
          <p:cNvSpPr>
            <a:spLocks noChangeArrowheads="1"/>
          </p:cNvSpPr>
          <p:nvPr/>
        </p:nvSpPr>
        <p:spPr bwMode="auto">
          <a:xfrm>
            <a:off x="4114800" y="6477000"/>
            <a:ext cx="47307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128"/>
              </a:defRPr>
            </a:lvl1pPr>
            <a:lvl2pPr>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1" eaLnBrk="1" hangingPunct="1">
              <a:buFont typeface="Symbol" charset="2"/>
              <a:buNone/>
            </a:pPr>
            <a:r>
              <a:rPr lang="en-US" altLang="en-US" sz="900" b="1">
                <a:solidFill>
                  <a:srgbClr val="000000"/>
                </a:solidFill>
              </a:rPr>
              <a:t>(From top to bottom: figures adapted from Olsen Group Docking Page at Scripps, Sci. Am., Druker BJ. Blood 2008, Institute for Systems Biology)</a:t>
            </a:r>
            <a:endParaRPr lang="en-US" altLang="en-US" sz="1600" b="1">
              <a:solidFill>
                <a:srgbClr val="000000"/>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noChangeArrowheads="1"/>
          </p:cNvSpPr>
          <p:nvPr>
            <p:ph type="title"/>
          </p:nvPr>
        </p:nvSpPr>
        <p:spPr>
          <a:xfrm>
            <a:off x="4448175" y="109538"/>
            <a:ext cx="4603750" cy="882650"/>
          </a:xfrm>
        </p:spPr>
        <p:txBody>
          <a:bodyPr/>
          <a:lstStyle/>
          <a:p>
            <a:pPr eaLnBrk="1" hangingPunct="1"/>
            <a:r>
              <a:rPr lang="en-US" altLang="en-US" sz="2800">
                <a:ea typeface="ＭＳ Ｐゴシック" charset="-128"/>
              </a:rPr>
              <a:t>Jim Gray</a:t>
            </a:r>
            <a:r>
              <a:rPr lang="ja-JP" altLang="en-US" sz="2800">
                <a:ea typeface="ＭＳ Ｐゴシック" charset="-128"/>
              </a:rPr>
              <a:t>’</a:t>
            </a:r>
            <a:r>
              <a:rPr lang="en-US" altLang="ja-JP" sz="2800">
                <a:ea typeface="ＭＳ Ｐゴシック" charset="-128"/>
              </a:rPr>
              <a:t>s 4</a:t>
            </a:r>
            <a:r>
              <a:rPr lang="en-US" altLang="ja-JP" sz="2800" baseline="30000">
                <a:ea typeface="ＭＳ Ｐゴシック" charset="-128"/>
              </a:rPr>
              <a:t>th</a:t>
            </a:r>
            <a:r>
              <a:rPr lang="en-US" altLang="ja-JP" sz="2800">
                <a:ea typeface="ＭＳ Ｐゴシック" charset="-128"/>
              </a:rPr>
              <a:t> Paradigm</a:t>
            </a:r>
            <a:endParaRPr lang="en-US" altLang="en-US" sz="2800">
              <a:ea typeface="ＭＳ Ｐゴシック" charset="-128"/>
            </a:endParaRPr>
          </a:p>
        </p:txBody>
      </p:sp>
      <p:pic>
        <p:nvPicPr>
          <p:cNvPr id="28674" name="Picture 3" descr="stanford symbolic systems semina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241300"/>
            <a:ext cx="5981700" cy="44846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8675" name="Rectangle 4"/>
          <p:cNvSpPr>
            <a:spLocks noChangeArrowheads="1"/>
          </p:cNvSpPr>
          <p:nvPr/>
        </p:nvSpPr>
        <p:spPr bwMode="auto">
          <a:xfrm>
            <a:off x="0" y="6553200"/>
            <a:ext cx="84756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1000">
                <a:solidFill>
                  <a:srgbClr val="000000"/>
                </a:solidFill>
                <a:latin typeface="Arial" charset="0"/>
              </a:rPr>
              <a:t>[Slide from : http://research.microsoft.com/en-us/um/people/gray/talks/stanford%2520symbolic%2520systems%2520seminar.ppt]</a:t>
            </a:r>
          </a:p>
        </p:txBody>
      </p:sp>
      <p:sp>
        <p:nvSpPr>
          <p:cNvPr id="28676" name="Rectangle 3"/>
          <p:cNvSpPr txBox="1">
            <a:spLocks noChangeArrowheads="1"/>
          </p:cNvSpPr>
          <p:nvPr/>
        </p:nvSpPr>
        <p:spPr bwMode="auto">
          <a:xfrm>
            <a:off x="228600" y="741363"/>
            <a:ext cx="2216150" cy="19621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a:lnSpc>
                <a:spcPct val="90000"/>
              </a:lnSpc>
              <a:spcBef>
                <a:spcPts val="1000"/>
              </a:spcBef>
              <a:buFont typeface="Arial" charset="0"/>
              <a:buChar char="•"/>
              <a:defRPr sz="2800">
                <a:solidFill>
                  <a:schemeClr val="tx1"/>
                </a:solidFill>
                <a:latin typeface="Calibri" charset="0"/>
              </a:defRPr>
            </a:lvl1pPr>
            <a:lvl2pPr marL="342900" defTabSz="912813">
              <a:lnSpc>
                <a:spcPct val="90000"/>
              </a:lnSpc>
              <a:spcBef>
                <a:spcPts val="500"/>
              </a:spcBef>
              <a:buFont typeface="Arial" charset="0"/>
              <a:buChar char="•"/>
              <a:defRPr sz="2400">
                <a:solidFill>
                  <a:schemeClr val="tx1"/>
                </a:solidFill>
                <a:latin typeface="Calibri" charset="0"/>
              </a:defRPr>
            </a:lvl2pPr>
            <a:lvl3pPr marL="1143000" indent="-228600" defTabSz="912813">
              <a:lnSpc>
                <a:spcPct val="90000"/>
              </a:lnSpc>
              <a:spcBef>
                <a:spcPts val="500"/>
              </a:spcBef>
              <a:buFont typeface="Arial" charset="0"/>
              <a:buChar char="•"/>
              <a:defRPr sz="2000">
                <a:solidFill>
                  <a:schemeClr val="tx1"/>
                </a:solidFill>
                <a:latin typeface="Calibri" charset="0"/>
              </a:defRPr>
            </a:lvl3pPr>
            <a:lvl4pPr marL="1600200" indent="-228600" defTabSz="912813">
              <a:lnSpc>
                <a:spcPct val="90000"/>
              </a:lnSpc>
              <a:spcBef>
                <a:spcPts val="500"/>
              </a:spcBef>
              <a:buFont typeface="Arial" charset="0"/>
              <a:buChar char="•"/>
              <a:defRPr>
                <a:solidFill>
                  <a:schemeClr val="tx1"/>
                </a:solidFill>
                <a:latin typeface="Calibri" charset="0"/>
              </a:defRPr>
            </a:lvl4pPr>
            <a:lvl5pPr marL="2057400" indent="-228600" defTabSz="912813">
              <a:lnSpc>
                <a:spcPct val="90000"/>
              </a:lnSpc>
              <a:spcBef>
                <a:spcPts val="500"/>
              </a:spcBef>
              <a:buFont typeface="Arial" charset="0"/>
              <a:buChar char="•"/>
              <a:defRPr>
                <a:solidFill>
                  <a:schemeClr val="tx1"/>
                </a:solidFill>
                <a:latin typeface="Calibri" charset="0"/>
              </a:defRPr>
            </a:lvl5pPr>
            <a:lvl6pPr marL="2514600" indent="-228600" defTabSz="9128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9128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9128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9128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ts val="1200"/>
              </a:spcBef>
              <a:buFontTx/>
              <a:buNone/>
            </a:pPr>
            <a:r>
              <a:rPr lang="en-US" altLang="en-US" sz="1800">
                <a:solidFill>
                  <a:srgbClr val="FFFFFF"/>
                </a:solidFill>
                <a:latin typeface="Helvetica" charset="0"/>
              </a:rPr>
              <a:t>#3 - Simulation</a:t>
            </a:r>
          </a:p>
          <a:p>
            <a:pPr lvl="1">
              <a:lnSpc>
                <a:spcPct val="100000"/>
              </a:lnSpc>
              <a:spcBef>
                <a:spcPts val="1200"/>
              </a:spcBef>
              <a:buFont typeface="Lucida Grande" charset="0"/>
              <a:buNone/>
            </a:pPr>
            <a:r>
              <a:rPr lang="en-US" altLang="en-US" sz="1300">
                <a:solidFill>
                  <a:srgbClr val="FFFFFF"/>
                </a:solidFill>
                <a:latin typeface="Helvetica" charset="0"/>
              </a:rPr>
              <a:t>Prediction based on physical principles (eg Exact Determination of Rocket Trajectory)</a:t>
            </a:r>
          </a:p>
          <a:p>
            <a:pPr lvl="1" eaLnBrk="1" hangingPunct="1">
              <a:lnSpc>
                <a:spcPct val="100000"/>
              </a:lnSpc>
              <a:spcBef>
                <a:spcPct val="20000"/>
              </a:spcBef>
              <a:buFont typeface="Lucida Grande" charset="0"/>
              <a:buNone/>
            </a:pPr>
            <a:r>
              <a:rPr lang="en-US" altLang="en-US" sz="1300">
                <a:solidFill>
                  <a:srgbClr val="FFFFFF"/>
                </a:solidFill>
                <a:latin typeface="Helvetica" charset="0"/>
              </a:rPr>
              <a:t>Emphasis on: Supercomputers</a:t>
            </a:r>
          </a:p>
        </p:txBody>
      </p:sp>
      <p:sp>
        <p:nvSpPr>
          <p:cNvPr id="28677" name="Rectangle 5"/>
          <p:cNvSpPr>
            <a:spLocks noChangeArrowheads="1"/>
          </p:cNvSpPr>
          <p:nvPr/>
        </p:nvSpPr>
        <p:spPr bwMode="auto">
          <a:xfrm>
            <a:off x="76200" y="3467100"/>
            <a:ext cx="3209925" cy="2667000"/>
          </a:xfrm>
          <a:prstGeom prst="rect">
            <a:avLst/>
          </a:prstGeom>
          <a:solidFill>
            <a:srgbClr val="4BAB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9" rIns="92075" bIns="46039"/>
          <a:lstStyle>
            <a:lvl1pPr>
              <a:lnSpc>
                <a:spcPct val="90000"/>
              </a:lnSpc>
              <a:spcBef>
                <a:spcPts val="1000"/>
              </a:spcBef>
              <a:buFont typeface="Arial" charset="0"/>
              <a:buChar char="•"/>
              <a:defRPr sz="2800">
                <a:solidFill>
                  <a:schemeClr val="tx1"/>
                </a:solidFill>
                <a:latin typeface="Calibri" charset="0"/>
              </a:defRPr>
            </a:lvl1pPr>
            <a:lvl2pPr marL="34290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50000"/>
              </a:spcBef>
              <a:buFontTx/>
              <a:buNone/>
            </a:pPr>
            <a:r>
              <a:rPr lang="en-US" altLang="en-US" sz="2000" dirty="0">
                <a:solidFill>
                  <a:srgbClr val="000000"/>
                </a:solidFill>
                <a:latin typeface="Helvetica" charset="0"/>
              </a:rPr>
              <a:t> #4 - Data Science</a:t>
            </a:r>
          </a:p>
          <a:p>
            <a:pPr lvl="1" eaLnBrk="1" hangingPunct="1">
              <a:lnSpc>
                <a:spcPct val="100000"/>
              </a:lnSpc>
              <a:spcBef>
                <a:spcPct val="50000"/>
              </a:spcBef>
              <a:buFont typeface="Lucida Grande" charset="0"/>
              <a:buNone/>
            </a:pPr>
            <a:r>
              <a:rPr lang="en-US" altLang="ja-JP" sz="1600" dirty="0">
                <a:solidFill>
                  <a:srgbClr val="000000"/>
                </a:solidFill>
                <a:latin typeface="Helvetica" charset="0"/>
              </a:rPr>
              <a:t>Data gathering and storing</a:t>
            </a:r>
          </a:p>
          <a:p>
            <a:pPr lvl="1" eaLnBrk="1" hangingPunct="1">
              <a:lnSpc>
                <a:spcPct val="100000"/>
              </a:lnSpc>
              <a:spcBef>
                <a:spcPct val="50000"/>
              </a:spcBef>
              <a:buFontTx/>
              <a:buNone/>
            </a:pPr>
            <a:r>
              <a:rPr lang="en-US" altLang="en-US" sz="1600" dirty="0">
                <a:solidFill>
                  <a:srgbClr val="000000"/>
                </a:solidFill>
                <a:latin typeface="Helvetica" charset="0"/>
              </a:rPr>
              <a:t>Data analysis including data mining, modeling, visualizing</a:t>
            </a:r>
          </a:p>
          <a:p>
            <a:pPr lvl="1" eaLnBrk="1" hangingPunct="1">
              <a:lnSpc>
                <a:spcPct val="100000"/>
              </a:lnSpc>
              <a:spcBef>
                <a:spcPct val="50000"/>
              </a:spcBef>
              <a:buFontTx/>
              <a:buNone/>
            </a:pPr>
            <a:r>
              <a:rPr lang="en-US" altLang="en-US" sz="1600" dirty="0">
                <a:solidFill>
                  <a:srgbClr val="000000"/>
                </a:solidFill>
                <a:latin typeface="Helvetica" charset="0"/>
              </a:rPr>
              <a:t>Creative use of data exhaust and protection of privacy</a:t>
            </a:r>
          </a:p>
          <a:p>
            <a:pPr lvl="1" eaLnBrk="1" hangingPunct="1">
              <a:lnSpc>
                <a:spcPct val="100000"/>
              </a:lnSpc>
              <a:spcBef>
                <a:spcPct val="50000"/>
              </a:spcBef>
              <a:buFontTx/>
              <a:buNone/>
            </a:pPr>
            <a:r>
              <a:rPr lang="en-US" altLang="en-US" sz="1600" dirty="0">
                <a:solidFill>
                  <a:srgbClr val="000000"/>
                </a:solidFill>
                <a:latin typeface="Helvetica" charset="0"/>
              </a:rPr>
              <a:t>Emphasis: networks, </a:t>
            </a:r>
            <a:r>
              <a:rPr lang="ja-JP" altLang="en-US" sz="1600" dirty="0">
                <a:solidFill>
                  <a:srgbClr val="000000"/>
                </a:solidFill>
                <a:latin typeface="Helvetica" charset="0"/>
              </a:rPr>
              <a:t>“</a:t>
            </a:r>
            <a:r>
              <a:rPr lang="en-US" altLang="ja-JP" sz="1600" dirty="0">
                <a:solidFill>
                  <a:srgbClr val="000000"/>
                </a:solidFill>
                <a:latin typeface="Helvetica" charset="0"/>
              </a:rPr>
              <a:t>federated</a:t>
            </a:r>
            <a:r>
              <a:rPr lang="ja-JP" altLang="en-US" sz="1600" dirty="0">
                <a:solidFill>
                  <a:srgbClr val="000000"/>
                </a:solidFill>
                <a:latin typeface="Helvetica" charset="0"/>
              </a:rPr>
              <a:t>”</a:t>
            </a:r>
            <a:r>
              <a:rPr lang="en-US" altLang="ja-JP" sz="1600" dirty="0">
                <a:solidFill>
                  <a:srgbClr val="000000"/>
                </a:solidFill>
                <a:latin typeface="Helvetica" charset="0"/>
              </a:rPr>
              <a:t> DBs</a:t>
            </a:r>
          </a:p>
          <a:p>
            <a:pPr lvl="1" eaLnBrk="1" hangingPunct="1">
              <a:lnSpc>
                <a:spcPct val="100000"/>
              </a:lnSpc>
              <a:spcBef>
                <a:spcPct val="50000"/>
              </a:spcBef>
              <a:buFontTx/>
              <a:buNone/>
            </a:pPr>
            <a:endParaRPr lang="en-US" altLang="ja-JP" sz="1600" dirty="0">
              <a:solidFill>
                <a:srgbClr val="000000"/>
              </a:solidFill>
              <a:latin typeface="Helvetica" charset="0"/>
            </a:endParaRPr>
          </a:p>
          <a:p>
            <a:pPr lvl="1" eaLnBrk="1" hangingPunct="1">
              <a:lnSpc>
                <a:spcPct val="100000"/>
              </a:lnSpc>
              <a:spcBef>
                <a:spcPct val="50000"/>
              </a:spcBef>
              <a:buFontTx/>
              <a:buNone/>
            </a:pPr>
            <a:endParaRPr lang="en-US" altLang="ja-JP" sz="1600" dirty="0">
              <a:solidFill>
                <a:srgbClr val="000000"/>
              </a:solidFill>
              <a:latin typeface="Helvetica" charset="0"/>
            </a:endParaRPr>
          </a:p>
          <a:p>
            <a:pPr lvl="1" eaLnBrk="1" hangingPunct="1">
              <a:lnSpc>
                <a:spcPct val="100000"/>
              </a:lnSpc>
              <a:spcBef>
                <a:spcPct val="50000"/>
              </a:spcBef>
              <a:buFontTx/>
              <a:buNone/>
            </a:pPr>
            <a:endParaRPr lang="en-US" altLang="ja-JP" sz="1600" dirty="0">
              <a:solidFill>
                <a:srgbClr val="000000"/>
              </a:solidFill>
              <a:latin typeface="Helvetica" charset="0"/>
            </a:endParaRPr>
          </a:p>
        </p:txBody>
      </p:sp>
      <p:cxnSp>
        <p:nvCxnSpPr>
          <p:cNvPr id="28678" name="Straight Arrow Connector 13"/>
          <p:cNvCxnSpPr>
            <a:cxnSpLocks noChangeShapeType="1"/>
            <a:endCxn id="28676" idx="3"/>
          </p:cNvCxnSpPr>
          <p:nvPr/>
        </p:nvCxnSpPr>
        <p:spPr bwMode="auto">
          <a:xfrm flipH="1" flipV="1">
            <a:off x="2444750" y="1722438"/>
            <a:ext cx="1302060" cy="842342"/>
          </a:xfrm>
          <a:prstGeom prst="straightConnector1">
            <a:avLst/>
          </a:prstGeom>
          <a:noFill/>
          <a:ln w="38100">
            <a:solidFill>
              <a:srgbClr val="800000"/>
            </a:solidFill>
            <a:round/>
            <a:headEnd type="oval" w="sm" len="sm"/>
            <a:tailEnd type="arrow" w="med" len="med"/>
          </a:ln>
          <a:extLst>
            <a:ext uri="{909E8E84-426E-40dd-AFC4-6F175D3DCCD1}">
              <a14:hiddenFill xmlns:a14="http://schemas.microsoft.com/office/drawing/2010/main" xmlns="">
                <a:noFill/>
              </a14:hiddenFill>
            </a:ext>
          </a:extLst>
        </p:spPr>
      </p:cxnSp>
      <p:cxnSp>
        <p:nvCxnSpPr>
          <p:cNvPr id="28679" name="Straight Arrow Connector 14"/>
          <p:cNvCxnSpPr>
            <a:cxnSpLocks noChangeShapeType="1"/>
          </p:cNvCxnSpPr>
          <p:nvPr/>
        </p:nvCxnSpPr>
        <p:spPr bwMode="auto">
          <a:xfrm flipH="1">
            <a:off x="3286126" y="3300761"/>
            <a:ext cx="282264" cy="1499839"/>
          </a:xfrm>
          <a:prstGeom prst="straightConnector1">
            <a:avLst/>
          </a:prstGeom>
          <a:noFill/>
          <a:ln w="38100">
            <a:solidFill>
              <a:srgbClr val="92D050"/>
            </a:solidFill>
            <a:round/>
            <a:headEnd type="oval" w="sm" len="sm"/>
            <a:tailEnd type="arrow" w="med" len="med"/>
          </a:ln>
          <a:extLst>
            <a:ext uri="{909E8E84-426E-40dd-AFC4-6F175D3DCCD1}">
              <a14:hiddenFill xmlns:a14="http://schemas.microsoft.com/office/drawing/2010/main" xmlns="">
                <a:noFill/>
              </a14:hiddenFill>
            </a:ext>
          </a:extLst>
        </p:spPr>
      </p:cxnSp>
      <p:sp>
        <p:nvSpPr>
          <p:cNvPr id="28680" name="TextBox 18"/>
          <p:cNvSpPr txBox="1">
            <a:spLocks noChangeArrowheads="1"/>
          </p:cNvSpPr>
          <p:nvPr/>
        </p:nvSpPr>
        <p:spPr bwMode="auto">
          <a:xfrm>
            <a:off x="3602038" y="5549900"/>
            <a:ext cx="38655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1600">
                <a:solidFill>
                  <a:srgbClr val="000000"/>
                </a:solidFill>
                <a:latin typeface="Arial" charset="0"/>
              </a:rPr>
              <a:t>Gray died in </a:t>
            </a:r>
            <a:r>
              <a:rPr lang="fr-FR" altLang="en-US" sz="1600">
                <a:solidFill>
                  <a:srgbClr val="000000"/>
                </a:solidFill>
                <a:latin typeface="Arial" charset="0"/>
              </a:rPr>
              <a:t>’</a:t>
            </a:r>
            <a:r>
              <a:rPr lang="en-US" altLang="ja-JP" sz="1600">
                <a:solidFill>
                  <a:srgbClr val="000000"/>
                </a:solidFill>
                <a:latin typeface="Arial" charset="0"/>
              </a:rPr>
              <a:t>07. </a:t>
            </a:r>
            <a:br>
              <a:rPr lang="en-US" altLang="ja-JP" sz="1600">
                <a:solidFill>
                  <a:srgbClr val="000000"/>
                </a:solidFill>
                <a:latin typeface="Arial" charset="0"/>
              </a:rPr>
            </a:br>
            <a:r>
              <a:rPr lang="en-US" altLang="ja-JP" sz="1600">
                <a:solidFill>
                  <a:srgbClr val="000000"/>
                </a:solidFill>
                <a:latin typeface="Arial" charset="0"/>
              </a:rPr>
              <a:t>Book about his ideas came out in </a:t>
            </a:r>
            <a:r>
              <a:rPr lang="ja-JP" altLang="en-US" sz="1600">
                <a:solidFill>
                  <a:srgbClr val="000000"/>
                </a:solidFill>
                <a:latin typeface="Arial" charset="0"/>
              </a:rPr>
              <a:t>‘</a:t>
            </a:r>
            <a:r>
              <a:rPr lang="en-US" altLang="ja-JP" sz="1600">
                <a:solidFill>
                  <a:srgbClr val="000000"/>
                </a:solidFill>
                <a:latin typeface="Arial" charset="0"/>
              </a:rPr>
              <a:t>09…..</a:t>
            </a:r>
            <a:endParaRPr lang="en-US" altLang="en-US" sz="1600">
              <a:solidFill>
                <a:srgbClr val="000000"/>
              </a:solidFill>
              <a:latin typeface="Arial" charset="0"/>
            </a:endParaRPr>
          </a:p>
        </p:txBody>
      </p:sp>
      <p:pic>
        <p:nvPicPr>
          <p:cNvPr id="28681" name="Picture 4" descr="fpcove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737100"/>
            <a:ext cx="1468438" cy="212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3750135" y="2577499"/>
            <a:ext cx="1510990" cy="0"/>
          </a:xfrm>
          <a:prstGeom prst="line">
            <a:avLst/>
          </a:prstGeom>
          <a:ln w="28575">
            <a:solidFill>
              <a:srgbClr val="6E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568390" y="3294664"/>
            <a:ext cx="1692735" cy="0"/>
          </a:xfrm>
          <a:prstGeom prst="line">
            <a:avLst/>
          </a:prstGeom>
          <a:ln w="28575">
            <a:solidFill>
              <a:srgbClr val="92D05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11426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49213" y="100013"/>
            <a:ext cx="9045575" cy="993775"/>
          </a:xfrm>
        </p:spPr>
        <p:txBody>
          <a:bodyPr>
            <a:normAutofit fontScale="90000"/>
          </a:bodyPr>
          <a:lstStyle/>
          <a:p>
            <a:pPr>
              <a:defRPr/>
            </a:pPr>
            <a:r>
              <a:rPr lang="en-US" dirty="0"/>
              <a:t>Major Application V: </a:t>
            </a:r>
            <a:br>
              <a:rPr lang="en-US" dirty="0"/>
            </a:br>
            <a:r>
              <a:rPr lang="en-US" dirty="0"/>
              <a:t>Finding molecular mechanisms &amp; drug targets </a:t>
            </a:r>
            <a:br>
              <a:rPr lang="en-US" dirty="0"/>
            </a:br>
            <a:r>
              <a:rPr lang="en-US" dirty="0"/>
              <a:t>for diseases we know little about (Neuropsychiatric Diseases)</a:t>
            </a:r>
          </a:p>
        </p:txBody>
      </p:sp>
      <p:sp>
        <p:nvSpPr>
          <p:cNvPr id="7" name="Rectangle 6">
            <a:extLst/>
          </p:cNvPr>
          <p:cNvSpPr/>
          <p:nvPr/>
        </p:nvSpPr>
        <p:spPr>
          <a:xfrm rot="16200000">
            <a:off x="7172325" y="2212976"/>
            <a:ext cx="3627437" cy="252412"/>
          </a:xfrm>
          <a:prstGeom prst="rect">
            <a:avLst/>
          </a:prstGeom>
        </p:spPr>
        <p:txBody>
          <a:bodyPr>
            <a:spAutoFit/>
          </a:bodyPr>
          <a:lstStyle/>
          <a:p>
            <a:pPr>
              <a:defRPr/>
            </a:pPr>
            <a:r>
              <a:rPr lang="en-US" sz="1050" dirty="0">
                <a:solidFill>
                  <a:schemeClr val="bg1">
                    <a:lumMod val="50000"/>
                  </a:schemeClr>
                </a:solidFill>
                <a:latin typeface="Arial" panose="020B0604020202020204" pitchFamily="34" charset="0"/>
                <a:ea typeface="ＭＳ Ｐゴシック" panose="020B0600070205080204" pitchFamily="34" charset="-128"/>
                <a:cs typeface="Arial" panose="020B0604020202020204" pitchFamily="34" charset="0"/>
              </a:rPr>
              <a:t>*https://</a:t>
            </a:r>
            <a:r>
              <a:rPr lang="en-US" sz="1050" dirty="0" err="1">
                <a:solidFill>
                  <a:schemeClr val="bg1">
                    <a:lumMod val="50000"/>
                  </a:schemeClr>
                </a:solidFill>
                <a:latin typeface="Arial" panose="020B0604020202020204" pitchFamily="34" charset="0"/>
                <a:ea typeface="ＭＳ Ｐゴシック" panose="020B0600070205080204" pitchFamily="34" charset="-128"/>
                <a:cs typeface="Arial" panose="020B0604020202020204" pitchFamily="34" charset="0"/>
              </a:rPr>
              <a:t>www.snpedia.com</a:t>
            </a:r>
            <a:r>
              <a:rPr lang="en-US" sz="1050" dirty="0">
                <a:solidFill>
                  <a:schemeClr val="bg1">
                    <a:lumMod val="50000"/>
                  </a:schemeClr>
                </a:solidFill>
                <a:latin typeface="Arial" panose="020B0604020202020204" pitchFamily="34" charset="0"/>
                <a:ea typeface="ＭＳ Ｐゴシック" panose="020B0600070205080204" pitchFamily="34" charset="-128"/>
                <a:cs typeface="Arial" panose="020B0604020202020204" pitchFamily="34" charset="0"/>
              </a:rPr>
              <a:t>/</a:t>
            </a:r>
            <a:r>
              <a:rPr lang="en-US" sz="1050" dirty="0" err="1">
                <a:solidFill>
                  <a:schemeClr val="bg1">
                    <a:lumMod val="50000"/>
                  </a:schemeClr>
                </a:solidFill>
                <a:latin typeface="Arial" panose="020B0604020202020204" pitchFamily="34" charset="0"/>
                <a:ea typeface="ＭＳ Ｐゴシック" panose="020B0600070205080204" pitchFamily="34" charset="-128"/>
                <a:cs typeface="Arial" panose="020B0604020202020204" pitchFamily="34" charset="0"/>
              </a:rPr>
              <a:t>index.php</a:t>
            </a:r>
            <a:r>
              <a:rPr lang="en-US" sz="1050" dirty="0">
                <a:solidFill>
                  <a:schemeClr val="bg1">
                    <a:lumMod val="50000"/>
                  </a:schemeClr>
                </a:solidFill>
                <a:latin typeface="Arial" panose="020B0604020202020204" pitchFamily="34" charset="0"/>
                <a:ea typeface="ＭＳ Ｐゴシック" panose="020B0600070205080204" pitchFamily="34" charset="-128"/>
                <a:cs typeface="Arial" panose="020B0604020202020204" pitchFamily="34" charset="0"/>
              </a:rPr>
              <a:t>/Heritability</a:t>
            </a:r>
          </a:p>
        </p:txBody>
      </p:sp>
      <p:graphicFrame>
        <p:nvGraphicFramePr>
          <p:cNvPr id="4" name="Table 3"/>
          <p:cNvGraphicFramePr>
            <a:graphicFrameLocks noGrp="1"/>
          </p:cNvGraphicFramePr>
          <p:nvPr>
            <p:extLst>
              <p:ext uri="{D42A27DB-BD31-4B8C-83A1-F6EECF244321}">
                <p14:modId xmlns:p14="http://schemas.microsoft.com/office/powerpoint/2010/main" val="2134899322"/>
              </p:ext>
            </p:extLst>
          </p:nvPr>
        </p:nvGraphicFramePr>
        <p:xfrm>
          <a:off x="674688" y="1352550"/>
          <a:ext cx="4476750" cy="2801940"/>
        </p:xfrm>
        <a:graphic>
          <a:graphicData uri="http://schemas.openxmlformats.org/drawingml/2006/table">
            <a:tbl>
              <a:tblPr/>
              <a:tblGrid>
                <a:gridCol w="1490662">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1966913">
                  <a:extLst>
                    <a:ext uri="{9D8B030D-6E8A-4147-A177-3AD203B41FA5}">
                      <a16:colId xmlns:a16="http://schemas.microsoft.com/office/drawing/2014/main" val="20002"/>
                    </a:ext>
                  </a:extLst>
                </a:gridCol>
              </a:tblGrid>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Disease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Heritability*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Molecular </a:t>
                      </a:r>
                      <a:r>
                        <a:rPr kumimoji="0" lang="en-US" altLang="en-US" sz="1200" b="1" i="0" u="none" strike="noStrike" cap="none" normalizeH="0" baseline="0">
                          <a:ln>
                            <a:noFill/>
                          </a:ln>
                          <a:solidFill>
                            <a:schemeClr val="tx1"/>
                          </a:solidFill>
                          <a:effectLst/>
                          <a:latin typeface="Arial" charset="0"/>
                          <a:ea typeface="ＭＳ Ｐゴシック" charset="-128"/>
                        </a:rPr>
                        <a:t>Mechanisms</a:t>
                      </a:r>
                      <a:endParaRPr kumimoji="0" lang="en-US" altLang="en-US" sz="1000" b="1" i="0" u="none" strike="noStrike" cap="none" normalizeH="0" baseline="0">
                        <a:ln>
                          <a:noFill/>
                        </a:ln>
                        <a:solidFill>
                          <a:schemeClr val="tx1"/>
                        </a:solidFill>
                        <a:effectLst/>
                        <a:latin typeface="Arial" charset="0"/>
                        <a:ea typeface="ＭＳ Ｐゴシック"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77813">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ＭＳ Ｐゴシック" charset="-128"/>
                        </a:rPr>
                        <a:t>Schizophrenia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ＭＳ Ｐゴシック" charset="-128"/>
                        </a:rPr>
                        <a:t>81%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1"/>
                          </a:solidFill>
                          <a:effectLst/>
                          <a:latin typeface="Arial" charset="0"/>
                          <a:ea typeface="ＭＳ Ｐゴシック" charset="-128"/>
                        </a:rPr>
                        <a:t>C4A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extLst>
                  <a:ext uri="{0D108BD9-81ED-4DB2-BD59-A6C34878D82A}">
                    <a16:rowId xmlns:a16="http://schemas.microsoft.com/office/drawing/2014/main" val="10001"/>
                  </a:ext>
                </a:extLst>
              </a:tr>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Arial" charset="0"/>
                          <a:ea typeface="ＭＳ Ｐゴシック" charset="-128"/>
                        </a:rPr>
                        <a:t>Bipolar disorder</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70%</a:t>
                      </a:r>
                      <a:endParaRPr kumimoji="0" lang="en-US" altLang="en-US" sz="1100" b="1" i="0" u="none" strike="noStrike" cap="none" normalizeH="0" baseline="0">
                        <a:ln>
                          <a:noFill/>
                        </a:ln>
                        <a:solidFill>
                          <a:schemeClr val="tx1"/>
                        </a:solidFill>
                        <a:effectLst/>
                        <a:latin typeface="Arial" charset="0"/>
                        <a:ea typeface="ＭＳ Ｐゴシック"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Arial" charset="0"/>
                          <a:ea typeface="ＭＳ Ｐゴシック"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extLst>
                  <a:ext uri="{0D108BD9-81ED-4DB2-BD59-A6C34878D82A}">
                    <a16:rowId xmlns:a16="http://schemas.microsoft.com/office/drawing/2014/main" val="10002"/>
                  </a:ext>
                </a:extLst>
              </a:tr>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191966"/>
                          </a:solidFill>
                          <a:effectLst/>
                          <a:latin typeface="Arial" charset="0"/>
                          <a:ea typeface="ＭＳ Ｐゴシック" charset="-128"/>
                        </a:rPr>
                        <a:t>Alzheimer's disease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58 - 79%</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Apolipoprotein E (APOE), Tau</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79424">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60C99C"/>
                          </a:solidFill>
                          <a:effectLst/>
                          <a:latin typeface="Arial" charset="0"/>
                          <a:ea typeface="ＭＳ Ｐゴシック" charset="-128"/>
                        </a:rPr>
                        <a:t>Hypertension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Renin–angiotensin–aldosterone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60C99C"/>
                          </a:solidFill>
                          <a:effectLst/>
                          <a:latin typeface="Arial" charset="0"/>
                          <a:ea typeface="ＭＳ Ｐゴシック" charset="-128"/>
                        </a:rPr>
                        <a:t>Heart disease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34-53%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Atherosclerosis, VCAM-1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77825">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Arial" charset="0"/>
                          <a:ea typeface="ＭＳ Ｐゴシック" charset="-128"/>
                        </a:rPr>
                        <a:t>Stroke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32%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Reactive oxygen species (ROS), Ischemia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B050"/>
                          </a:solidFill>
                          <a:effectLst/>
                          <a:latin typeface="Arial" charset="0"/>
                          <a:ea typeface="ＭＳ Ｐゴシック" charset="-128"/>
                        </a:rPr>
                        <a:t>Type-2 diabetes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26%</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Insulin resistance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7413"/>
                          </a:solidFill>
                          <a:effectLst/>
                          <a:latin typeface="Arial" charset="0"/>
                          <a:ea typeface="ＭＳ Ｐゴシック" charset="-128"/>
                        </a:rPr>
                        <a:t>Breast Cancer</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25-56%</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ea typeface="ＭＳ Ｐゴシック" charset="-128"/>
                        </a:rPr>
                        <a:t>BRCA, PTEN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sp>
        <p:nvSpPr>
          <p:cNvPr id="8" name="Rectangle 7">
            <a:extLst/>
          </p:cNvPr>
          <p:cNvSpPr/>
          <p:nvPr/>
        </p:nvSpPr>
        <p:spPr>
          <a:xfrm>
            <a:off x="198438" y="4267200"/>
            <a:ext cx="6799262" cy="2031325"/>
          </a:xfrm>
          <a:prstGeom prst="rect">
            <a:avLst/>
          </a:prstGeom>
        </p:spPr>
        <p:txBody>
          <a:bodyPr>
            <a:spAutoFit/>
          </a:bodyPr>
          <a:lstStyle/>
          <a:p>
            <a:pPr>
              <a:defRPr/>
            </a:pPr>
            <a:r>
              <a:rPr lang="en-US" sz="1400" dirty="0">
                <a:latin typeface="Arial" panose="020B0604020202020204" pitchFamily="34" charset="0"/>
                <a:ea typeface="ＭＳ Ｐゴシック" panose="020B0600070205080204" pitchFamily="34" charset="-128"/>
              </a:rPr>
              <a:t>Many psychiatric conditions are highly heritable</a:t>
            </a:r>
          </a:p>
          <a:p>
            <a:pPr lvl="1">
              <a:defRPr/>
            </a:pPr>
            <a:r>
              <a:rPr lang="en-US" sz="1400" dirty="0">
                <a:latin typeface="Arial" panose="020B0604020202020204" pitchFamily="34" charset="0"/>
                <a:ea typeface="ＭＳ Ｐゴシック" panose="020B0600070205080204" pitchFamily="34" charset="-128"/>
              </a:rPr>
              <a:t>Schizophrenia: up to 80%</a:t>
            </a:r>
          </a:p>
          <a:p>
            <a:pPr marL="412750" indent="-398463">
              <a:defRPr/>
            </a:pPr>
            <a:r>
              <a:rPr lang="en-US" sz="1400" dirty="0">
                <a:latin typeface="Arial" panose="020B0604020202020204" pitchFamily="34" charset="0"/>
                <a:ea typeface="ＭＳ Ｐゴシック" panose="020B0600070205080204" pitchFamily="34" charset="-128"/>
              </a:rPr>
              <a:t>But we don’t understand basic molecular mechanisms underpinning this association </a:t>
            </a:r>
            <a:br>
              <a:rPr lang="en-US" sz="1400" dirty="0">
                <a:latin typeface="Arial" panose="020B0604020202020204" pitchFamily="34" charset="0"/>
                <a:ea typeface="ＭＳ Ｐゴシック" panose="020B0600070205080204" pitchFamily="34" charset="-128"/>
              </a:rPr>
            </a:br>
            <a:r>
              <a:rPr lang="en-US" sz="1400" dirty="0">
                <a:latin typeface="Arial" panose="020B0604020202020204" pitchFamily="34" charset="0"/>
                <a:ea typeface="ＭＳ Ｐゴシック" panose="020B0600070205080204" pitchFamily="34" charset="-128"/>
              </a:rPr>
              <a:t>(in contrast to many other diseases such as cancer &amp; heart disease)</a:t>
            </a:r>
          </a:p>
          <a:p>
            <a:pPr>
              <a:defRPr/>
            </a:pPr>
            <a:r>
              <a:rPr lang="en-US" sz="1400" dirty="0">
                <a:latin typeface="Arial" panose="020B0604020202020204" pitchFamily="34" charset="0"/>
                <a:ea typeface="ＭＳ Ｐゴシック" panose="020B0600070205080204" pitchFamily="34" charset="-128"/>
              </a:rPr>
              <a:t>Thus, interested in developing predictive models of psychiatric traits which:</a:t>
            </a:r>
          </a:p>
          <a:p>
            <a:pPr lvl="1">
              <a:defRPr/>
            </a:pPr>
            <a:r>
              <a:rPr lang="en-US" sz="1400" dirty="0">
                <a:latin typeface="Arial" panose="020B0604020202020204" pitchFamily="34" charset="0"/>
                <a:ea typeface="ＭＳ Ｐゴシック" panose="020B0600070205080204" pitchFamily="34" charset="-128"/>
              </a:rPr>
              <a:t>Use observations at intermediate (molecular levels) levels to inform latent structure. </a:t>
            </a:r>
            <a:br>
              <a:rPr lang="en-US" sz="1400" dirty="0">
                <a:latin typeface="Arial" panose="020B0604020202020204" pitchFamily="34" charset="0"/>
                <a:ea typeface="ＭＳ Ｐゴシック" panose="020B0600070205080204" pitchFamily="34" charset="-128"/>
              </a:rPr>
            </a:br>
            <a:r>
              <a:rPr lang="en-US" sz="1400" dirty="0">
                <a:latin typeface="Arial" panose="020B0604020202020204" pitchFamily="34" charset="0"/>
                <a:ea typeface="ＭＳ Ｐゴシック" panose="020B0600070205080204" pitchFamily="34" charset="-128"/>
              </a:rPr>
              <a:t>Use the predictive features of these “molecular endo phenotypes” to begin to suggest actors involved in mechanism</a:t>
            </a:r>
          </a:p>
        </p:txBody>
      </p:sp>
      <p:grpSp>
        <p:nvGrpSpPr>
          <p:cNvPr id="6" name="Group 188"/>
          <p:cNvGrpSpPr>
            <a:grpSpLocks/>
          </p:cNvGrpSpPr>
          <p:nvPr/>
        </p:nvGrpSpPr>
        <p:grpSpPr bwMode="auto">
          <a:xfrm>
            <a:off x="6037263" y="1498600"/>
            <a:ext cx="2478087" cy="2582863"/>
            <a:chOff x="2964494" y="1732666"/>
            <a:chExt cx="3304676" cy="3443374"/>
          </a:xfrm>
        </p:grpSpPr>
        <p:grpSp>
          <p:nvGrpSpPr>
            <p:cNvPr id="9" name="Group 11"/>
            <p:cNvGrpSpPr>
              <a:grpSpLocks/>
            </p:cNvGrpSpPr>
            <p:nvPr/>
          </p:nvGrpSpPr>
          <p:grpSpPr bwMode="auto">
            <a:xfrm>
              <a:off x="3133718" y="1732666"/>
              <a:ext cx="3135452" cy="3443374"/>
              <a:chOff x="5303453" y="958078"/>
              <a:chExt cx="3135452" cy="3443374"/>
            </a:xfrm>
          </p:grpSpPr>
          <p:sp>
            <p:nvSpPr>
              <p:cNvPr id="11" name="Double Bracket 10">
                <a:extLst>
                  <a:ext uri="{FF2B5EF4-FFF2-40B4-BE49-F238E27FC236}">
                    <a16:creationId xmlns:a16="http://schemas.microsoft.com/office/drawing/2014/main" id="{C8DC71AB-A8AB-734B-8717-8F46D597EDC1}"/>
                  </a:ext>
                </a:extLst>
              </p:cNvPr>
              <p:cNvSpPr/>
              <p:nvPr/>
            </p:nvSpPr>
            <p:spPr>
              <a:xfrm>
                <a:off x="5303592" y="2875531"/>
                <a:ext cx="2578536" cy="1333328"/>
              </a:xfrm>
              <a:prstGeom prst="bracketPair">
                <a:avLst>
                  <a:gd name="adj" fmla="val 4834"/>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38"/>
              </a:p>
            </p:txBody>
          </p:sp>
          <p:sp>
            <p:nvSpPr>
              <p:cNvPr id="12" name="Triangle 11">
                <a:extLst>
                  <a:ext uri="{FF2B5EF4-FFF2-40B4-BE49-F238E27FC236}">
                    <a16:creationId xmlns:a16="http://schemas.microsoft.com/office/drawing/2014/main" id="{EE57B314-C3E6-E242-A92B-B7CB430524BD}"/>
                  </a:ext>
                </a:extLst>
              </p:cNvPr>
              <p:cNvSpPr/>
              <p:nvPr/>
            </p:nvSpPr>
            <p:spPr>
              <a:xfrm>
                <a:off x="6931583" y="3430026"/>
                <a:ext cx="167246" cy="165079"/>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13" name="Rectangle 12">
                <a:extLst>
                  <a:ext uri="{FF2B5EF4-FFF2-40B4-BE49-F238E27FC236}">
                    <a16:creationId xmlns:a16="http://schemas.microsoft.com/office/drawing/2014/main" id="{FCFE0585-8D84-1F4B-96A1-5A8818A55D8F}"/>
                  </a:ext>
                </a:extLst>
              </p:cNvPr>
              <p:cNvSpPr/>
              <p:nvPr/>
            </p:nvSpPr>
            <p:spPr>
              <a:xfrm>
                <a:off x="6681774" y="3434259"/>
                <a:ext cx="165128" cy="167196"/>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dirty="0"/>
              </a:p>
            </p:txBody>
          </p:sp>
          <p:sp>
            <p:nvSpPr>
              <p:cNvPr id="14" name="Triangle 13">
                <a:extLst>
                  <a:ext uri="{FF2B5EF4-FFF2-40B4-BE49-F238E27FC236}">
                    <a16:creationId xmlns:a16="http://schemas.microsoft.com/office/drawing/2014/main" id="{D7B2AD4B-3B83-4541-AB8F-3BF5493202A0}"/>
                  </a:ext>
                </a:extLst>
              </p:cNvPr>
              <p:cNvSpPr/>
              <p:nvPr/>
            </p:nvSpPr>
            <p:spPr>
              <a:xfrm>
                <a:off x="7448137" y="3423678"/>
                <a:ext cx="167246" cy="167194"/>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15" name="Rectangle 14">
                <a:extLst>
                  <a:ext uri="{FF2B5EF4-FFF2-40B4-BE49-F238E27FC236}">
                    <a16:creationId xmlns:a16="http://schemas.microsoft.com/office/drawing/2014/main" id="{45C9D339-DCAA-B742-905D-7E4A59A7DE22}"/>
                  </a:ext>
                </a:extLst>
              </p:cNvPr>
              <p:cNvSpPr/>
              <p:nvPr/>
            </p:nvSpPr>
            <p:spPr>
              <a:xfrm>
                <a:off x="7185626" y="3427911"/>
                <a:ext cx="167246" cy="167194"/>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dirty="0"/>
              </a:p>
            </p:txBody>
          </p:sp>
          <p:cxnSp>
            <p:nvCxnSpPr>
              <p:cNvPr id="16" name="Straight Connector 15">
                <a:extLst>
                  <a:ext uri="{FF2B5EF4-FFF2-40B4-BE49-F238E27FC236}">
                    <a16:creationId xmlns:a16="http://schemas.microsoft.com/office/drawing/2014/main" id="{321613D7-6E91-8942-A124-670F436287FE}"/>
                  </a:ext>
                </a:extLst>
              </p:cNvPr>
              <p:cNvCxnSpPr/>
              <p:nvPr/>
            </p:nvCxnSpPr>
            <p:spPr>
              <a:xfrm flipV="1">
                <a:off x="5449666" y="3334789"/>
                <a:ext cx="2531962" cy="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D48B70-22C7-FB41-AAAF-315B205616DE}"/>
                  </a:ext>
                </a:extLst>
              </p:cNvPr>
              <p:cNvCxnSpPr/>
              <p:nvPr/>
            </p:nvCxnSpPr>
            <p:spPr>
              <a:xfrm flipV="1">
                <a:off x="5445432" y="3766534"/>
                <a:ext cx="2531962"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CF98F6F6-A521-AB49-ADA8-DF40683B2066}"/>
                  </a:ext>
                </a:extLst>
              </p:cNvPr>
              <p:cNvSpPr/>
              <p:nvPr/>
            </p:nvSpPr>
            <p:spPr>
              <a:xfrm>
                <a:off x="6154636" y="3908331"/>
                <a:ext cx="184181" cy="184127"/>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19" name="Oval 18">
                <a:extLst>
                  <a:ext uri="{FF2B5EF4-FFF2-40B4-BE49-F238E27FC236}">
                    <a16:creationId xmlns:a16="http://schemas.microsoft.com/office/drawing/2014/main" id="{0FE63C33-DF93-1946-9277-2F6AEC5E5022}"/>
                  </a:ext>
                </a:extLst>
              </p:cNvPr>
              <p:cNvSpPr/>
              <p:nvPr/>
            </p:nvSpPr>
            <p:spPr>
              <a:xfrm>
                <a:off x="6868072" y="3910449"/>
                <a:ext cx="184182" cy="18412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20" name="Oval 19">
                <a:extLst>
                  <a:ext uri="{FF2B5EF4-FFF2-40B4-BE49-F238E27FC236}">
                    <a16:creationId xmlns:a16="http://schemas.microsoft.com/office/drawing/2014/main" id="{6F02BCF5-F74F-A842-8BCD-3A5A25112004}"/>
                  </a:ext>
                </a:extLst>
              </p:cNvPr>
              <p:cNvSpPr/>
              <p:nvPr/>
            </p:nvSpPr>
            <p:spPr>
              <a:xfrm>
                <a:off x="6520880" y="3908331"/>
                <a:ext cx="184182" cy="184127"/>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21" name="Oval 20">
                <a:extLst>
                  <a:ext uri="{FF2B5EF4-FFF2-40B4-BE49-F238E27FC236}">
                    <a16:creationId xmlns:a16="http://schemas.microsoft.com/office/drawing/2014/main" id="{A41B72E1-6E9B-B043-A475-4B05836F0CF3}"/>
                  </a:ext>
                </a:extLst>
              </p:cNvPr>
              <p:cNvSpPr/>
              <p:nvPr/>
            </p:nvSpPr>
            <p:spPr>
              <a:xfrm>
                <a:off x="5786273" y="3899866"/>
                <a:ext cx="186298" cy="182010"/>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22" name="TextBox 37"/>
              <p:cNvSpPr txBox="1">
                <a:spLocks noChangeArrowheads="1"/>
              </p:cNvSpPr>
              <p:nvPr/>
            </p:nvSpPr>
            <p:spPr bwMode="auto">
              <a:xfrm>
                <a:off x="6191642" y="4134712"/>
                <a:ext cx="885727" cy="266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700">
                    <a:latin typeface="Courier" charset="0"/>
                  </a:rPr>
                  <a:t>Genotype</a:t>
                </a:r>
              </a:p>
            </p:txBody>
          </p:sp>
          <p:sp>
            <p:nvSpPr>
              <p:cNvPr id="23" name="Oval 22">
                <a:extLst>
                  <a:ext uri="{FF2B5EF4-FFF2-40B4-BE49-F238E27FC236}">
                    <a16:creationId xmlns:a16="http://schemas.microsoft.com/office/drawing/2014/main" id="{4A5EB1F0-B07A-FB43-8E61-A44450060B4E}"/>
                  </a:ext>
                </a:extLst>
              </p:cNvPr>
              <p:cNvSpPr/>
              <p:nvPr/>
            </p:nvSpPr>
            <p:spPr>
              <a:xfrm>
                <a:off x="5966220" y="1942202"/>
                <a:ext cx="184182" cy="18412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24" name="Oval 23">
                <a:extLst>
                  <a:ext uri="{FF2B5EF4-FFF2-40B4-BE49-F238E27FC236}">
                    <a16:creationId xmlns:a16="http://schemas.microsoft.com/office/drawing/2014/main" id="{DACBC2A3-7DA1-5940-A75C-95BEBE65526B}"/>
                  </a:ext>
                </a:extLst>
              </p:cNvPr>
              <p:cNvSpPr/>
              <p:nvPr/>
            </p:nvSpPr>
            <p:spPr>
              <a:xfrm>
                <a:off x="6408679" y="1349612"/>
                <a:ext cx="186298" cy="18412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25" name="Oval 24">
                <a:extLst>
                  <a:ext uri="{FF2B5EF4-FFF2-40B4-BE49-F238E27FC236}">
                    <a16:creationId xmlns:a16="http://schemas.microsoft.com/office/drawing/2014/main" id="{EFF4B546-9C30-9B4D-901B-A8E008B89A81}"/>
                  </a:ext>
                </a:extLst>
              </p:cNvPr>
              <p:cNvSpPr/>
              <p:nvPr/>
            </p:nvSpPr>
            <p:spPr>
              <a:xfrm>
                <a:off x="6681774" y="1351727"/>
                <a:ext cx="184182" cy="184127"/>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26" name="Rectangle 25">
                <a:extLst>
                  <a:ext uri="{FF2B5EF4-FFF2-40B4-BE49-F238E27FC236}">
                    <a16:creationId xmlns:a16="http://schemas.microsoft.com/office/drawing/2014/main" id="{83F11C1E-008F-6E42-8B77-8732170F6906}"/>
                  </a:ext>
                </a:extLst>
              </p:cNvPr>
              <p:cNvSpPr/>
              <p:nvPr/>
            </p:nvSpPr>
            <p:spPr>
              <a:xfrm>
                <a:off x="6681774" y="1379241"/>
                <a:ext cx="319671" cy="177777"/>
              </a:xfrm>
              <a:prstGeom prst="rect">
                <a:avLst/>
              </a:prstGeom>
            </p:spPr>
            <p:txBody>
              <a:bodyPr wrap="none">
                <a:spAutoFit/>
              </a:bodyPr>
              <a:lstStyle/>
              <a:p>
                <a:pPr>
                  <a:defRPr/>
                </a:pPr>
                <a:r>
                  <a:rPr lang="en-US" sz="263" dirty="0">
                    <a:solidFill>
                      <a:schemeClr val="bg1">
                        <a:lumMod val="65000"/>
                      </a:schemeClr>
                    </a:solidFill>
                    <a:latin typeface="Arial" panose="020B0604020202020204" pitchFamily="34" charset="0"/>
                    <a:ea typeface="ＭＳ Ｐゴシック" panose="020B0600070205080204" pitchFamily="34" charset="-128"/>
                  </a:rPr>
                  <a:t>AGE</a:t>
                </a:r>
              </a:p>
            </p:txBody>
          </p:sp>
          <p:sp>
            <p:nvSpPr>
              <p:cNvPr id="27" name="Rectangle 26">
                <a:extLst>
                  <a:ext uri="{FF2B5EF4-FFF2-40B4-BE49-F238E27FC236}">
                    <a16:creationId xmlns:a16="http://schemas.microsoft.com/office/drawing/2014/main" id="{229E8A3A-6E20-EC45-ABF0-7590076E9454}"/>
                  </a:ext>
                </a:extLst>
              </p:cNvPr>
              <p:cNvSpPr/>
              <p:nvPr/>
            </p:nvSpPr>
            <p:spPr>
              <a:xfrm>
                <a:off x="6402327" y="1375008"/>
                <a:ext cx="321788" cy="175660"/>
              </a:xfrm>
              <a:prstGeom prst="rect">
                <a:avLst/>
              </a:prstGeom>
            </p:spPr>
            <p:txBody>
              <a:bodyPr wrap="none">
                <a:spAutoFit/>
              </a:bodyPr>
              <a:lstStyle/>
              <a:p>
                <a:pPr>
                  <a:defRPr/>
                </a:pPr>
                <a:r>
                  <a:rPr lang="en-US" sz="263" dirty="0">
                    <a:solidFill>
                      <a:schemeClr val="bg1">
                        <a:lumMod val="65000"/>
                      </a:schemeClr>
                    </a:solidFill>
                    <a:latin typeface="Arial" panose="020B0604020202020204" pitchFamily="34" charset="0"/>
                    <a:ea typeface="ＭＳ Ｐゴシック" panose="020B0600070205080204" pitchFamily="34" charset="-128"/>
                  </a:rPr>
                  <a:t>BPD</a:t>
                </a:r>
              </a:p>
            </p:txBody>
          </p:sp>
          <p:sp>
            <p:nvSpPr>
              <p:cNvPr id="28" name="Oval 27">
                <a:extLst>
                  <a:ext uri="{FF2B5EF4-FFF2-40B4-BE49-F238E27FC236}">
                    <a16:creationId xmlns:a16="http://schemas.microsoft.com/office/drawing/2014/main" id="{58BA681A-29DF-174B-BCD1-AAD53EC0D957}"/>
                  </a:ext>
                </a:extLst>
              </p:cNvPr>
              <p:cNvSpPr/>
              <p:nvPr/>
            </p:nvSpPr>
            <p:spPr>
              <a:xfrm>
                <a:off x="6781275" y="2456485"/>
                <a:ext cx="184181" cy="184127"/>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29" name="Oval 28">
                <a:extLst>
                  <a:ext uri="{FF2B5EF4-FFF2-40B4-BE49-F238E27FC236}">
                    <a16:creationId xmlns:a16="http://schemas.microsoft.com/office/drawing/2014/main" id="{23E884E9-3180-4947-91A6-8266EC7AE5BC}"/>
                  </a:ext>
                </a:extLst>
              </p:cNvPr>
              <p:cNvSpPr/>
              <p:nvPr/>
            </p:nvSpPr>
            <p:spPr>
              <a:xfrm>
                <a:off x="5851900" y="2454369"/>
                <a:ext cx="184182" cy="18412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30" name="Oval 29">
                <a:extLst>
                  <a:ext uri="{FF2B5EF4-FFF2-40B4-BE49-F238E27FC236}">
                    <a16:creationId xmlns:a16="http://schemas.microsoft.com/office/drawing/2014/main" id="{7CA69D3C-E6FA-B049-A69B-BF861D31E660}"/>
                  </a:ext>
                </a:extLst>
              </p:cNvPr>
              <p:cNvSpPr/>
              <p:nvPr/>
            </p:nvSpPr>
            <p:spPr>
              <a:xfrm>
                <a:off x="6489126" y="2458602"/>
                <a:ext cx="186298" cy="18412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31" name="Oval 30">
                <a:extLst>
                  <a:ext uri="{FF2B5EF4-FFF2-40B4-BE49-F238E27FC236}">
                    <a16:creationId xmlns:a16="http://schemas.microsoft.com/office/drawing/2014/main" id="{D9AA45F9-4381-2B4A-9679-28340C9AF5AA}"/>
                  </a:ext>
                </a:extLst>
              </p:cNvPr>
              <p:cNvSpPr/>
              <p:nvPr/>
            </p:nvSpPr>
            <p:spPr>
              <a:xfrm>
                <a:off x="6933701" y="1948550"/>
                <a:ext cx="184181" cy="182010"/>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32" name="Oval 31">
                <a:extLst>
                  <a:ext uri="{FF2B5EF4-FFF2-40B4-BE49-F238E27FC236}">
                    <a16:creationId xmlns:a16="http://schemas.microsoft.com/office/drawing/2014/main" id="{5499E423-132E-E145-BF4F-B5D57E816E74}"/>
                  </a:ext>
                </a:extLst>
              </p:cNvPr>
              <p:cNvSpPr/>
              <p:nvPr/>
            </p:nvSpPr>
            <p:spPr>
              <a:xfrm>
                <a:off x="6601327" y="1950668"/>
                <a:ext cx="184182" cy="182010"/>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33" name="Oval 32">
                <a:extLst>
                  <a:ext uri="{FF2B5EF4-FFF2-40B4-BE49-F238E27FC236}">
                    <a16:creationId xmlns:a16="http://schemas.microsoft.com/office/drawing/2014/main" id="{06BA0A3F-379B-9F4B-89EB-4E65B5DDE21F}"/>
                  </a:ext>
                </a:extLst>
              </p:cNvPr>
              <p:cNvSpPr/>
              <p:nvPr/>
            </p:nvSpPr>
            <p:spPr>
              <a:xfrm>
                <a:off x="6283774" y="1950668"/>
                <a:ext cx="184182" cy="18412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34" name="Oval 33">
                <a:extLst>
                  <a:ext uri="{FF2B5EF4-FFF2-40B4-BE49-F238E27FC236}">
                    <a16:creationId xmlns:a16="http://schemas.microsoft.com/office/drawing/2014/main" id="{6E8A01F3-C230-6549-A279-660AC2758CCA}"/>
                  </a:ext>
                </a:extLst>
              </p:cNvPr>
              <p:cNvSpPr/>
              <p:nvPr/>
            </p:nvSpPr>
            <p:spPr>
              <a:xfrm>
                <a:off x="6175806" y="2462835"/>
                <a:ext cx="184181" cy="18412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35" name="Oval 34">
                <a:extLst>
                  <a:ext uri="{FF2B5EF4-FFF2-40B4-BE49-F238E27FC236}">
                    <a16:creationId xmlns:a16="http://schemas.microsoft.com/office/drawing/2014/main" id="{29E76FD7-4360-D441-8C60-D0649256F2B8}"/>
                  </a:ext>
                </a:extLst>
              </p:cNvPr>
              <p:cNvSpPr/>
              <p:nvPr/>
            </p:nvSpPr>
            <p:spPr>
              <a:xfrm>
                <a:off x="7086127" y="2452252"/>
                <a:ext cx="184181" cy="182010"/>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36" name="Oval 35">
                <a:extLst>
                  <a:ext uri="{FF2B5EF4-FFF2-40B4-BE49-F238E27FC236}">
                    <a16:creationId xmlns:a16="http://schemas.microsoft.com/office/drawing/2014/main" id="{7332FEE9-7E39-6741-86F1-A3DE3F58AE8A}"/>
                  </a:ext>
                </a:extLst>
              </p:cNvPr>
              <p:cNvSpPr/>
              <p:nvPr/>
            </p:nvSpPr>
            <p:spPr>
              <a:xfrm>
                <a:off x="6118646" y="1345379"/>
                <a:ext cx="184182" cy="18412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37" name="Rectangle 36">
                <a:extLst>
                  <a:ext uri="{FF2B5EF4-FFF2-40B4-BE49-F238E27FC236}">
                    <a16:creationId xmlns:a16="http://schemas.microsoft.com/office/drawing/2014/main" id="{A451B105-F741-854E-8D3E-B46C8A63D0F0}"/>
                  </a:ext>
                </a:extLst>
              </p:cNvPr>
              <p:cNvSpPr/>
              <p:nvPr/>
            </p:nvSpPr>
            <p:spPr>
              <a:xfrm>
                <a:off x="6112295" y="1379241"/>
                <a:ext cx="311202" cy="175660"/>
              </a:xfrm>
              <a:prstGeom prst="rect">
                <a:avLst/>
              </a:prstGeom>
            </p:spPr>
            <p:txBody>
              <a:bodyPr wrap="none">
                <a:spAutoFit/>
              </a:bodyPr>
              <a:lstStyle/>
              <a:p>
                <a:pPr>
                  <a:defRPr/>
                </a:pPr>
                <a:r>
                  <a:rPr lang="en-US" sz="263" dirty="0">
                    <a:solidFill>
                      <a:schemeClr val="bg1">
                        <a:lumMod val="65000"/>
                      </a:schemeClr>
                    </a:solidFill>
                    <a:latin typeface="Arial" panose="020B0604020202020204" pitchFamily="34" charset="0"/>
                    <a:ea typeface="ＭＳ Ｐゴシック" panose="020B0600070205080204" pitchFamily="34" charset="-128"/>
                  </a:rPr>
                  <a:t>SCZ</a:t>
                </a:r>
              </a:p>
            </p:txBody>
          </p:sp>
          <p:sp>
            <p:nvSpPr>
              <p:cNvPr id="38" name="TextBox 53"/>
              <p:cNvSpPr txBox="1">
                <a:spLocks noChangeArrowheads="1"/>
              </p:cNvSpPr>
              <p:nvPr/>
            </p:nvSpPr>
            <p:spPr bwMode="auto">
              <a:xfrm>
                <a:off x="6173744" y="958078"/>
                <a:ext cx="950865" cy="266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700">
                    <a:latin typeface="Courier" charset="0"/>
                  </a:rPr>
                  <a:t>Phenotype</a:t>
                </a:r>
              </a:p>
            </p:txBody>
          </p:sp>
          <p:sp>
            <p:nvSpPr>
              <p:cNvPr id="39" name="Rectangle 38">
                <a:extLst>
                  <a:ext uri="{FF2B5EF4-FFF2-40B4-BE49-F238E27FC236}">
                    <a16:creationId xmlns:a16="http://schemas.microsoft.com/office/drawing/2014/main" id="{9C40DC2E-30C5-9C49-82F9-70596868F2F6}"/>
                  </a:ext>
                </a:extLst>
              </p:cNvPr>
              <p:cNvSpPr/>
              <p:nvPr/>
            </p:nvSpPr>
            <p:spPr>
              <a:xfrm>
                <a:off x="6031848" y="1262839"/>
                <a:ext cx="1234225" cy="328042"/>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40" name="Oval 39">
                <a:extLst>
                  <a:ext uri="{FF2B5EF4-FFF2-40B4-BE49-F238E27FC236}">
                    <a16:creationId xmlns:a16="http://schemas.microsoft.com/office/drawing/2014/main" id="{B0F226D4-5AF2-0E4B-B584-BFAE90E6D9FA}"/>
                  </a:ext>
                </a:extLst>
              </p:cNvPr>
              <p:cNvSpPr/>
              <p:nvPr/>
            </p:nvSpPr>
            <p:spPr>
              <a:xfrm>
                <a:off x="5451783" y="3432143"/>
                <a:ext cx="296383" cy="182010"/>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41" name="Oval 40">
                <a:extLst>
                  <a:ext uri="{FF2B5EF4-FFF2-40B4-BE49-F238E27FC236}">
                    <a16:creationId xmlns:a16="http://schemas.microsoft.com/office/drawing/2014/main" id="{D69445B1-18D5-9448-9AF0-6C4E8541056E}"/>
                  </a:ext>
                </a:extLst>
              </p:cNvPr>
              <p:cNvSpPr/>
              <p:nvPr/>
            </p:nvSpPr>
            <p:spPr>
              <a:xfrm>
                <a:off x="5803210" y="3434259"/>
                <a:ext cx="296383" cy="184127"/>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42" name="Oval 41">
                <a:extLst>
                  <a:ext uri="{FF2B5EF4-FFF2-40B4-BE49-F238E27FC236}">
                    <a16:creationId xmlns:a16="http://schemas.microsoft.com/office/drawing/2014/main" id="{89103AC3-EB9B-024B-A78B-4791632EA6FE}"/>
                  </a:ext>
                </a:extLst>
              </p:cNvPr>
              <p:cNvSpPr/>
              <p:nvPr/>
            </p:nvSpPr>
            <p:spPr>
              <a:xfrm>
                <a:off x="6158870" y="3430026"/>
                <a:ext cx="296383" cy="184127"/>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43" name="TextBox 42">
                <a:extLst>
                  <a:ext uri="{FF2B5EF4-FFF2-40B4-BE49-F238E27FC236}">
                    <a16:creationId xmlns:a16="http://schemas.microsoft.com/office/drawing/2014/main" id="{F0475763-85E0-2146-BB78-6298CD4D8422}"/>
                  </a:ext>
                </a:extLst>
              </p:cNvPr>
              <p:cNvSpPr txBox="1"/>
              <p:nvPr/>
            </p:nvSpPr>
            <p:spPr>
              <a:xfrm>
                <a:off x="7196212" y="3470239"/>
                <a:ext cx="1096619" cy="292062"/>
              </a:xfrm>
              <a:prstGeom prst="rect">
                <a:avLst/>
              </a:prstGeom>
              <a:noFill/>
            </p:spPr>
            <p:txBody>
              <a:bodyPr>
                <a:spAutoFit/>
              </a:bodyPr>
              <a:lstStyle/>
              <a:p>
                <a:pPr>
                  <a:defRPr/>
                </a:pPr>
                <a:r>
                  <a:rPr lang="en-US" sz="825" dirty="0">
                    <a:latin typeface="Courier" charset="0"/>
                    <a:ea typeface="Courier" charset="0"/>
                    <a:cs typeface="Courier" charset="0"/>
                  </a:rPr>
                  <a:t>Genes</a:t>
                </a:r>
              </a:p>
            </p:txBody>
          </p:sp>
          <p:sp>
            <p:nvSpPr>
              <p:cNvPr id="44" name="Rectangle 43">
                <a:extLst>
                  <a:ext uri="{FF2B5EF4-FFF2-40B4-BE49-F238E27FC236}">
                    <a16:creationId xmlns:a16="http://schemas.microsoft.com/office/drawing/2014/main" id="{8FCC9CF6-E74F-E448-957A-FFB890C4CF03}"/>
                  </a:ext>
                </a:extLst>
              </p:cNvPr>
              <p:cNvSpPr/>
              <p:nvPr/>
            </p:nvSpPr>
            <p:spPr>
              <a:xfrm>
                <a:off x="5377687" y="2924209"/>
                <a:ext cx="1185534" cy="285713"/>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45" name="Oval 44">
                <a:extLst>
                  <a:ext uri="{FF2B5EF4-FFF2-40B4-BE49-F238E27FC236}">
                    <a16:creationId xmlns:a16="http://schemas.microsoft.com/office/drawing/2014/main" id="{01C5ECA9-89CB-DD4E-945A-1EE479C5FCED}"/>
                  </a:ext>
                </a:extLst>
              </p:cNvPr>
              <p:cNvSpPr/>
              <p:nvPr/>
            </p:nvSpPr>
            <p:spPr>
              <a:xfrm>
                <a:off x="5420027" y="2964420"/>
                <a:ext cx="184182" cy="184127"/>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46" name="Oval 45">
                <a:extLst>
                  <a:ext uri="{FF2B5EF4-FFF2-40B4-BE49-F238E27FC236}">
                    <a16:creationId xmlns:a16="http://schemas.microsoft.com/office/drawing/2014/main" id="{9407855F-0DEE-F94C-B8EA-474BDA660E9D}"/>
                  </a:ext>
                </a:extLst>
              </p:cNvPr>
              <p:cNvSpPr/>
              <p:nvPr/>
            </p:nvSpPr>
            <p:spPr>
              <a:xfrm>
                <a:off x="5710060" y="2968652"/>
                <a:ext cx="186298" cy="182010"/>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47" name="Oval 46">
                <a:extLst>
                  <a:ext uri="{FF2B5EF4-FFF2-40B4-BE49-F238E27FC236}">
                    <a16:creationId xmlns:a16="http://schemas.microsoft.com/office/drawing/2014/main" id="{9657B080-8F2E-0748-BB5F-249FC7EADEB8}"/>
                  </a:ext>
                </a:extLst>
              </p:cNvPr>
              <p:cNvSpPr/>
              <p:nvPr/>
            </p:nvSpPr>
            <p:spPr>
              <a:xfrm>
                <a:off x="6019146" y="2964420"/>
                <a:ext cx="184181" cy="182010"/>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48" name="Oval 47">
                <a:extLst>
                  <a:ext uri="{FF2B5EF4-FFF2-40B4-BE49-F238E27FC236}">
                    <a16:creationId xmlns:a16="http://schemas.microsoft.com/office/drawing/2014/main" id="{1CF239DF-8F3E-C943-BE01-1AE07C20891A}"/>
                  </a:ext>
                </a:extLst>
              </p:cNvPr>
              <p:cNvSpPr/>
              <p:nvPr/>
            </p:nvSpPr>
            <p:spPr>
              <a:xfrm>
                <a:off x="6940051" y="2958071"/>
                <a:ext cx="184182" cy="182010"/>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49" name="Oval 48">
                <a:extLst>
                  <a:ext uri="{FF2B5EF4-FFF2-40B4-BE49-F238E27FC236}">
                    <a16:creationId xmlns:a16="http://schemas.microsoft.com/office/drawing/2014/main" id="{0EC19DBA-C35B-014A-AD5C-E6BAEBE2F442}"/>
                  </a:ext>
                </a:extLst>
              </p:cNvPr>
              <p:cNvSpPr/>
              <p:nvPr/>
            </p:nvSpPr>
            <p:spPr>
              <a:xfrm>
                <a:off x="6683892" y="2958071"/>
                <a:ext cx="186298" cy="182010"/>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50" name="Oval 49">
                <a:extLst>
                  <a:ext uri="{FF2B5EF4-FFF2-40B4-BE49-F238E27FC236}">
                    <a16:creationId xmlns:a16="http://schemas.microsoft.com/office/drawing/2014/main" id="{A7DDD854-796D-E543-86A1-3806925F7DDE}"/>
                  </a:ext>
                </a:extLst>
              </p:cNvPr>
              <p:cNvSpPr/>
              <p:nvPr/>
            </p:nvSpPr>
            <p:spPr>
              <a:xfrm>
                <a:off x="7194094" y="2966537"/>
                <a:ext cx="184182" cy="18412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51" name="Rectangle 50">
                <a:extLst>
                  <a:ext uri="{FF2B5EF4-FFF2-40B4-BE49-F238E27FC236}">
                    <a16:creationId xmlns:a16="http://schemas.microsoft.com/office/drawing/2014/main" id="{7706DD3D-1948-3641-B72D-3CFE68566DD6}"/>
                  </a:ext>
                </a:extLst>
              </p:cNvPr>
              <p:cNvSpPr/>
              <p:nvPr/>
            </p:nvSpPr>
            <p:spPr>
              <a:xfrm>
                <a:off x="6594977" y="2924209"/>
                <a:ext cx="1217289" cy="292062"/>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52" name="Oval 51">
                <a:extLst>
                  <a:ext uri="{FF2B5EF4-FFF2-40B4-BE49-F238E27FC236}">
                    <a16:creationId xmlns:a16="http://schemas.microsoft.com/office/drawing/2014/main" id="{7771213A-9246-4840-8209-44D30E2FD294}"/>
                  </a:ext>
                </a:extLst>
              </p:cNvPr>
              <p:cNvSpPr/>
              <p:nvPr/>
            </p:nvSpPr>
            <p:spPr>
              <a:xfrm>
                <a:off x="7450255" y="2958071"/>
                <a:ext cx="186298" cy="18412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53" name="TextBox 68"/>
              <p:cNvSpPr txBox="1">
                <a:spLocks noChangeArrowheads="1"/>
              </p:cNvSpPr>
              <p:nvPr/>
            </p:nvSpPr>
            <p:spPr bwMode="auto">
              <a:xfrm>
                <a:off x="7084228" y="3005618"/>
                <a:ext cx="799100" cy="266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700">
                    <a:latin typeface="Courier" charset="0"/>
                  </a:rPr>
                  <a:t>Modules</a:t>
                </a:r>
              </a:p>
            </p:txBody>
          </p:sp>
          <p:sp>
            <p:nvSpPr>
              <p:cNvPr id="54" name="TextBox 53">
                <a:extLst>
                  <a:ext uri="{FF2B5EF4-FFF2-40B4-BE49-F238E27FC236}">
                    <a16:creationId xmlns:a16="http://schemas.microsoft.com/office/drawing/2014/main" id="{0E9A61B5-30B7-BE40-BAD0-3E3C212A713A}"/>
                  </a:ext>
                </a:extLst>
              </p:cNvPr>
              <p:cNvSpPr txBox="1"/>
              <p:nvPr/>
            </p:nvSpPr>
            <p:spPr>
              <a:xfrm>
                <a:off x="7363456" y="2077651"/>
                <a:ext cx="1075449" cy="461374"/>
              </a:xfrm>
              <a:prstGeom prst="rect">
                <a:avLst/>
              </a:prstGeom>
              <a:noFill/>
            </p:spPr>
            <p:txBody>
              <a:bodyPr>
                <a:spAutoFit/>
              </a:bodyPr>
              <a:lstStyle/>
              <a:p>
                <a:pPr algn="ctr">
                  <a:defRPr/>
                </a:pPr>
                <a:r>
                  <a:rPr lang="en-US" sz="825" dirty="0">
                    <a:latin typeface="Courier" charset="0"/>
                    <a:ea typeface="Courier" charset="0"/>
                    <a:cs typeface="Courier" charset="0"/>
                  </a:rPr>
                  <a:t>pathways, circuits</a:t>
                </a:r>
              </a:p>
            </p:txBody>
          </p:sp>
          <p:sp>
            <p:nvSpPr>
              <p:cNvPr id="55" name="Right Brace 54">
                <a:extLst>
                  <a:ext uri="{FF2B5EF4-FFF2-40B4-BE49-F238E27FC236}">
                    <a16:creationId xmlns:a16="http://schemas.microsoft.com/office/drawing/2014/main" id="{C7F250DA-E6D9-7948-B9E3-9B42D596A324}"/>
                  </a:ext>
                </a:extLst>
              </p:cNvPr>
              <p:cNvSpPr/>
              <p:nvPr/>
            </p:nvSpPr>
            <p:spPr>
              <a:xfrm>
                <a:off x="7323234" y="1918921"/>
                <a:ext cx="122787" cy="755553"/>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38"/>
              </a:p>
            </p:txBody>
          </p:sp>
          <p:cxnSp>
            <p:nvCxnSpPr>
              <p:cNvPr id="56" name="Straight Connector 55">
                <a:extLst>
                  <a:ext uri="{FF2B5EF4-FFF2-40B4-BE49-F238E27FC236}">
                    <a16:creationId xmlns:a16="http://schemas.microsoft.com/office/drawing/2014/main" id="{4ED071F5-BF67-E24E-8895-E08A06B57717}"/>
                  </a:ext>
                </a:extLst>
              </p:cNvPr>
              <p:cNvCxnSpPr/>
              <p:nvPr/>
            </p:nvCxnSpPr>
            <p:spPr>
              <a:xfrm flipV="1">
                <a:off x="5445432" y="1688235"/>
                <a:ext cx="2529846"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E2754C6-D595-FD48-9F31-F7AF0D6FCA63}"/>
                  </a:ext>
                </a:extLst>
              </p:cNvPr>
              <p:cNvCxnSpPr/>
              <p:nvPr/>
            </p:nvCxnSpPr>
            <p:spPr>
              <a:xfrm flipV="1">
                <a:off x="5439081" y="2812039"/>
                <a:ext cx="2531962"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2389B4C-10A9-7248-96C5-6CF236713300}"/>
                  </a:ext>
                </a:extLst>
              </p:cNvPr>
              <p:cNvCxnSpPr/>
              <p:nvPr/>
            </p:nvCxnSpPr>
            <p:spPr>
              <a:xfrm flipV="1">
                <a:off x="5464486" y="2287174"/>
                <a:ext cx="2529844" cy="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80E860A1-82E9-724D-A31B-7537E595666E}"/>
                  </a:ext>
                </a:extLst>
              </p:cNvPr>
              <p:cNvSpPr/>
              <p:nvPr/>
            </p:nvSpPr>
            <p:spPr>
              <a:xfrm>
                <a:off x="6328232" y="2964420"/>
                <a:ext cx="184181" cy="182010"/>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60" name="TextBox 59">
                <a:extLst>
                  <a:ext uri="{FF2B5EF4-FFF2-40B4-BE49-F238E27FC236}">
                    <a16:creationId xmlns:a16="http://schemas.microsoft.com/office/drawing/2014/main" id="{CF6AAA94-3379-514F-85C1-16F05919F558}"/>
                  </a:ext>
                </a:extLst>
              </p:cNvPr>
              <p:cNvSpPr txBox="1"/>
              <p:nvPr/>
            </p:nvSpPr>
            <p:spPr>
              <a:xfrm>
                <a:off x="5386155" y="2919976"/>
                <a:ext cx="1102971" cy="292062"/>
              </a:xfrm>
              <a:prstGeom prst="rect">
                <a:avLst/>
              </a:prstGeom>
              <a:noFill/>
            </p:spPr>
            <p:txBody>
              <a:bodyPr>
                <a:spAutoFit/>
              </a:bodyPr>
              <a:lstStyle/>
              <a:p>
                <a:pPr>
                  <a:defRPr/>
                </a:pPr>
                <a:r>
                  <a:rPr lang="en-US" sz="825" dirty="0">
                    <a:latin typeface="Courier" charset="0"/>
                    <a:ea typeface="Courier" charset="0"/>
                    <a:cs typeface="Courier" charset="0"/>
                  </a:rPr>
                  <a:t>Cell types</a:t>
                </a:r>
              </a:p>
            </p:txBody>
          </p:sp>
          <p:sp>
            <p:nvSpPr>
              <p:cNvPr id="61" name="Rectangle 60">
                <a:extLst>
                  <a:ext uri="{FF2B5EF4-FFF2-40B4-BE49-F238E27FC236}">
                    <a16:creationId xmlns:a16="http://schemas.microsoft.com/office/drawing/2014/main" id="{6B743DE1-64D9-EF4D-BFAB-0311261C03BC}"/>
                  </a:ext>
                </a:extLst>
              </p:cNvPr>
              <p:cNvSpPr/>
              <p:nvPr/>
            </p:nvSpPr>
            <p:spPr>
              <a:xfrm>
                <a:off x="6910413" y="1391939"/>
                <a:ext cx="279447" cy="175660"/>
              </a:xfrm>
              <a:prstGeom prst="rect">
                <a:avLst/>
              </a:prstGeom>
            </p:spPr>
            <p:txBody>
              <a:bodyPr wrap="none">
                <a:spAutoFit/>
              </a:bodyPr>
              <a:lstStyle/>
              <a:p>
                <a:pPr>
                  <a:defRPr/>
                </a:pPr>
                <a:r>
                  <a:rPr lang="mr-IN" sz="263">
                    <a:solidFill>
                      <a:schemeClr val="bg1">
                        <a:lumMod val="65000"/>
                      </a:schemeClr>
                    </a:solidFill>
                    <a:latin typeface="Arial" panose="020B0604020202020204" pitchFamily="34" charset="0"/>
                    <a:ea typeface="ＭＳ Ｐゴシック" panose="020B0600070205080204" pitchFamily="34" charset="-128"/>
                  </a:rPr>
                  <a:t>…</a:t>
                </a:r>
                <a:endParaRPr lang="en-US" sz="263" dirty="0">
                  <a:solidFill>
                    <a:schemeClr val="bg1">
                      <a:lumMod val="65000"/>
                    </a:schemeClr>
                  </a:solidFill>
                  <a:latin typeface="Arial" panose="020B0604020202020204" pitchFamily="34" charset="0"/>
                  <a:ea typeface="ＭＳ Ｐゴシック" panose="020B0600070205080204" pitchFamily="34" charset="-128"/>
                </a:endParaRPr>
              </a:p>
            </p:txBody>
          </p:sp>
          <p:sp>
            <p:nvSpPr>
              <p:cNvPr id="62" name="Rectangle 61">
                <a:extLst>
                  <a:ext uri="{FF2B5EF4-FFF2-40B4-BE49-F238E27FC236}">
                    <a16:creationId xmlns:a16="http://schemas.microsoft.com/office/drawing/2014/main" id="{5E51842B-3BEC-354F-9B1E-736D17713894}"/>
                  </a:ext>
                </a:extLst>
              </p:cNvPr>
              <p:cNvSpPr/>
              <p:nvPr/>
            </p:nvSpPr>
            <p:spPr>
              <a:xfrm>
                <a:off x="5686773" y="3849072"/>
                <a:ext cx="1776185" cy="321692"/>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63" name="Rectangle 62">
                <a:extLst>
                  <a:ext uri="{FF2B5EF4-FFF2-40B4-BE49-F238E27FC236}">
                    <a16:creationId xmlns:a16="http://schemas.microsoft.com/office/drawing/2014/main" id="{50F6BEE3-1A69-0549-B167-E8452ED59ED0}"/>
                  </a:ext>
                </a:extLst>
              </p:cNvPr>
              <p:cNvSpPr/>
              <p:nvPr/>
            </p:nvSpPr>
            <p:spPr>
              <a:xfrm>
                <a:off x="5426379" y="3394048"/>
                <a:ext cx="1145310" cy="28148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sp>
            <p:nvSpPr>
              <p:cNvPr id="64" name="Rectangle 63">
                <a:extLst>
                  <a:ext uri="{FF2B5EF4-FFF2-40B4-BE49-F238E27FC236}">
                    <a16:creationId xmlns:a16="http://schemas.microsoft.com/office/drawing/2014/main" id="{1CD81757-ED34-184E-95EB-6E984AF8B45F}"/>
                  </a:ext>
                </a:extLst>
              </p:cNvPr>
              <p:cNvSpPr/>
              <p:nvPr/>
            </p:nvSpPr>
            <p:spPr>
              <a:xfrm>
                <a:off x="6603445" y="3387699"/>
                <a:ext cx="1147428" cy="29417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8"/>
              </a:p>
            </p:txBody>
          </p:sp>
          <p:grpSp>
            <p:nvGrpSpPr>
              <p:cNvPr id="65" name="Group 165"/>
              <p:cNvGrpSpPr>
                <a:grpSpLocks/>
              </p:cNvGrpSpPr>
              <p:nvPr/>
            </p:nvGrpSpPr>
            <p:grpSpPr bwMode="auto">
              <a:xfrm>
                <a:off x="6420011" y="2203411"/>
                <a:ext cx="349088" cy="174809"/>
                <a:chOff x="4194189" y="897333"/>
                <a:chExt cx="861308" cy="431307"/>
              </a:xfrm>
            </p:grpSpPr>
            <p:cxnSp>
              <p:nvCxnSpPr>
                <p:cNvPr id="80" name="Straight Arrow Connector 79">
                  <a:extLst>
                    <a:ext uri="{FF2B5EF4-FFF2-40B4-BE49-F238E27FC236}">
                      <a16:creationId xmlns:a16="http://schemas.microsoft.com/office/drawing/2014/main" id="{4559A142-37B1-5044-B430-AAC130205893}"/>
                    </a:ext>
                  </a:extLst>
                </p:cNvPr>
                <p:cNvCxnSpPr/>
                <p:nvPr/>
              </p:nvCxnSpPr>
              <p:spPr>
                <a:xfrm flipH="1" flipV="1">
                  <a:off x="4197568" y="895129"/>
                  <a:ext cx="856629" cy="433409"/>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2423049-4AE7-494B-BC0A-A4A76486ACF2}"/>
                    </a:ext>
                  </a:extLst>
                </p:cNvPr>
                <p:cNvCxnSpPr/>
                <p:nvPr/>
              </p:nvCxnSpPr>
              <p:spPr>
                <a:xfrm flipV="1">
                  <a:off x="4192343" y="905573"/>
                  <a:ext cx="814842" cy="386411"/>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0D64036E-2346-7F47-A920-68F21D11BD57}"/>
                    </a:ext>
                  </a:extLst>
                </p:cNvPr>
                <p:cNvCxnSpPr/>
                <p:nvPr/>
              </p:nvCxnSpPr>
              <p:spPr>
                <a:xfrm flipV="1">
                  <a:off x="4599764" y="947347"/>
                  <a:ext cx="15672" cy="360304"/>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6" name="Group 169"/>
              <p:cNvGrpSpPr>
                <a:grpSpLocks/>
              </p:cNvGrpSpPr>
              <p:nvPr/>
            </p:nvGrpSpPr>
            <p:grpSpPr bwMode="auto">
              <a:xfrm>
                <a:off x="6421097" y="2729824"/>
                <a:ext cx="349088" cy="174809"/>
                <a:chOff x="4194189" y="897333"/>
                <a:chExt cx="861308" cy="431307"/>
              </a:xfrm>
            </p:grpSpPr>
            <p:cxnSp>
              <p:nvCxnSpPr>
                <p:cNvPr id="77" name="Straight Arrow Connector 76">
                  <a:extLst>
                    <a:ext uri="{FF2B5EF4-FFF2-40B4-BE49-F238E27FC236}">
                      <a16:creationId xmlns:a16="http://schemas.microsoft.com/office/drawing/2014/main" id="{C4C6AA2F-6694-6649-9FAE-152A1F9F4B1F}"/>
                    </a:ext>
                  </a:extLst>
                </p:cNvPr>
                <p:cNvCxnSpPr/>
                <p:nvPr/>
              </p:nvCxnSpPr>
              <p:spPr>
                <a:xfrm flipH="1" flipV="1">
                  <a:off x="4200112" y="896534"/>
                  <a:ext cx="856629" cy="433406"/>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1E07C35-2B0E-014C-9023-7C2471C104E5}"/>
                    </a:ext>
                  </a:extLst>
                </p:cNvPr>
                <p:cNvCxnSpPr/>
                <p:nvPr/>
              </p:nvCxnSpPr>
              <p:spPr>
                <a:xfrm flipV="1">
                  <a:off x="4194890" y="906977"/>
                  <a:ext cx="814842" cy="386411"/>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962B26CC-C097-6741-B5A6-8850F61D62A9}"/>
                    </a:ext>
                  </a:extLst>
                </p:cNvPr>
                <p:cNvCxnSpPr/>
                <p:nvPr/>
              </p:nvCxnSpPr>
              <p:spPr>
                <a:xfrm flipV="1">
                  <a:off x="4602311" y="948751"/>
                  <a:ext cx="15668" cy="360301"/>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7" name="Group 173"/>
              <p:cNvGrpSpPr>
                <a:grpSpLocks/>
              </p:cNvGrpSpPr>
              <p:nvPr/>
            </p:nvGrpSpPr>
            <p:grpSpPr bwMode="auto">
              <a:xfrm>
                <a:off x="6423728" y="3254487"/>
                <a:ext cx="348000" cy="113492"/>
                <a:chOff x="8287226" y="453421"/>
                <a:chExt cx="858622" cy="431307"/>
              </a:xfrm>
            </p:grpSpPr>
            <p:cxnSp>
              <p:nvCxnSpPr>
                <p:cNvPr id="75" name="Straight Arrow Connector 74">
                  <a:extLst>
                    <a:ext uri="{FF2B5EF4-FFF2-40B4-BE49-F238E27FC236}">
                      <a16:creationId xmlns:a16="http://schemas.microsoft.com/office/drawing/2014/main" id="{F7A24A0B-0B06-AF46-84F5-7109D5A9739D}"/>
                    </a:ext>
                  </a:extLst>
                </p:cNvPr>
                <p:cNvCxnSpPr/>
                <p:nvPr/>
              </p:nvCxnSpPr>
              <p:spPr>
                <a:xfrm flipH="1" flipV="1">
                  <a:off x="8286657" y="452965"/>
                  <a:ext cx="914086" cy="43432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DB871BC2-50CB-F14E-99A6-ECA446FFBBB3}"/>
                    </a:ext>
                  </a:extLst>
                </p:cNvPr>
                <p:cNvCxnSpPr/>
                <p:nvPr/>
              </p:nvCxnSpPr>
              <p:spPr>
                <a:xfrm flipV="1">
                  <a:off x="8694077" y="509263"/>
                  <a:ext cx="15672" cy="35389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8" name="Group 177"/>
              <p:cNvGrpSpPr>
                <a:grpSpLocks/>
              </p:cNvGrpSpPr>
              <p:nvPr/>
            </p:nvGrpSpPr>
            <p:grpSpPr bwMode="auto">
              <a:xfrm>
                <a:off x="6411996" y="3714466"/>
                <a:ext cx="348000" cy="113492"/>
                <a:chOff x="8287226" y="453421"/>
                <a:chExt cx="858622" cy="431307"/>
              </a:xfrm>
            </p:grpSpPr>
            <p:cxnSp>
              <p:nvCxnSpPr>
                <p:cNvPr id="73" name="Straight Arrow Connector 72">
                  <a:extLst>
                    <a:ext uri="{FF2B5EF4-FFF2-40B4-BE49-F238E27FC236}">
                      <a16:creationId xmlns:a16="http://schemas.microsoft.com/office/drawing/2014/main" id="{C52F4348-6C96-AF47-B665-CD90C7B0FC92}"/>
                    </a:ext>
                  </a:extLst>
                </p:cNvPr>
                <p:cNvCxnSpPr/>
                <p:nvPr/>
              </p:nvCxnSpPr>
              <p:spPr>
                <a:xfrm flipH="1" flipV="1">
                  <a:off x="8289486" y="450219"/>
                  <a:ext cx="856628" cy="43432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79A7927-78CB-7D43-859C-74BD2A983C3E}"/>
                    </a:ext>
                  </a:extLst>
                </p:cNvPr>
                <p:cNvCxnSpPr/>
                <p:nvPr/>
              </p:nvCxnSpPr>
              <p:spPr>
                <a:xfrm flipV="1">
                  <a:off x="8696907" y="506522"/>
                  <a:ext cx="10447" cy="35389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9" name="Group 182"/>
              <p:cNvGrpSpPr>
                <a:grpSpLocks/>
              </p:cNvGrpSpPr>
              <p:nvPr/>
            </p:nvGrpSpPr>
            <p:grpSpPr bwMode="auto">
              <a:xfrm>
                <a:off x="6415181" y="1615166"/>
                <a:ext cx="349088" cy="174809"/>
                <a:chOff x="4194189" y="897333"/>
                <a:chExt cx="861308" cy="431307"/>
              </a:xfrm>
            </p:grpSpPr>
            <p:cxnSp>
              <p:nvCxnSpPr>
                <p:cNvPr id="70" name="Straight Arrow Connector 69">
                  <a:extLst>
                    <a:ext uri="{FF2B5EF4-FFF2-40B4-BE49-F238E27FC236}">
                      <a16:creationId xmlns:a16="http://schemas.microsoft.com/office/drawing/2014/main" id="{811598F3-91AF-AA4A-AEC7-C0628EAC8BA7}"/>
                    </a:ext>
                  </a:extLst>
                </p:cNvPr>
                <p:cNvCxnSpPr/>
                <p:nvPr/>
              </p:nvCxnSpPr>
              <p:spPr>
                <a:xfrm flipH="1" flipV="1">
                  <a:off x="4199039" y="894853"/>
                  <a:ext cx="856629" cy="433409"/>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400E970-2892-0040-AFF8-102E75823EBE}"/>
                    </a:ext>
                  </a:extLst>
                </p:cNvPr>
                <p:cNvCxnSpPr/>
                <p:nvPr/>
              </p:nvCxnSpPr>
              <p:spPr>
                <a:xfrm flipV="1">
                  <a:off x="4193814" y="905296"/>
                  <a:ext cx="814842" cy="386411"/>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089CD35-360F-BE45-A85A-F5B5AE585089}"/>
                    </a:ext>
                  </a:extLst>
                </p:cNvPr>
                <p:cNvCxnSpPr/>
                <p:nvPr/>
              </p:nvCxnSpPr>
              <p:spPr>
                <a:xfrm flipV="1">
                  <a:off x="4601235" y="947071"/>
                  <a:ext cx="15672" cy="360304"/>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0" name="TextBox 9">
              <a:extLst>
                <a:ext uri="{FF2B5EF4-FFF2-40B4-BE49-F238E27FC236}">
                  <a16:creationId xmlns:a16="http://schemas.microsoft.com/office/drawing/2014/main" id="{ADA9EB98-A8DD-8947-83E7-D9498D205E7E}"/>
                </a:ext>
              </a:extLst>
            </p:cNvPr>
            <p:cNvSpPr txBox="1"/>
            <p:nvPr/>
          </p:nvSpPr>
          <p:spPr>
            <a:xfrm>
              <a:off x="2964494" y="4100912"/>
              <a:ext cx="1367598" cy="446559"/>
            </a:xfrm>
            <a:prstGeom prst="rect">
              <a:avLst/>
            </a:prstGeom>
            <a:noFill/>
          </p:spPr>
          <p:txBody>
            <a:bodyPr>
              <a:spAutoFit/>
            </a:bodyPr>
            <a:lstStyle/>
            <a:p>
              <a:pPr algn="r">
                <a:defRPr/>
              </a:pPr>
              <a:r>
                <a:rPr lang="en-US" sz="788" dirty="0">
                  <a:latin typeface="Courier" charset="0"/>
                  <a:ea typeface="Courier" charset="0"/>
                  <a:cs typeface="Courier" charset="0"/>
                </a:rPr>
                <a:t>Regulatory elements</a:t>
              </a:r>
            </a:p>
          </p:txBody>
        </p:sp>
      </p:grpSp>
      <p:cxnSp>
        <p:nvCxnSpPr>
          <p:cNvPr id="83" name="Straight Arrow Connector 82">
            <a:extLst>
              <a:ext uri="{FF2B5EF4-FFF2-40B4-BE49-F238E27FC236}">
                <a16:creationId xmlns:a16="http://schemas.microsoft.com/office/drawing/2014/main" id="{1BF19897-7AED-2B4D-AB07-0F5BAF48E86C}"/>
              </a:ext>
            </a:extLst>
          </p:cNvPr>
          <p:cNvCxnSpPr>
            <a:cxnSpLocks/>
          </p:cNvCxnSpPr>
          <p:nvPr/>
        </p:nvCxnSpPr>
        <p:spPr>
          <a:xfrm>
            <a:off x="4902200" y="1498600"/>
            <a:ext cx="1914525" cy="100013"/>
          </a:xfrm>
          <a:prstGeom prst="straightConnector1">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3DE9834-C306-7641-B654-3152450261F4}"/>
              </a:ext>
            </a:extLst>
          </p:cNvPr>
          <p:cNvCxnSpPr>
            <a:cxnSpLocks/>
          </p:cNvCxnSpPr>
          <p:nvPr/>
        </p:nvCxnSpPr>
        <p:spPr>
          <a:xfrm>
            <a:off x="4902200" y="1498600"/>
            <a:ext cx="1143000" cy="2481263"/>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3960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p:cNvPr>
          <p:cNvSpPr/>
          <p:nvPr/>
        </p:nvSpPr>
        <p:spPr bwMode="auto">
          <a:xfrm>
            <a:off x="1155700" y="4419600"/>
            <a:ext cx="5930900" cy="2339975"/>
          </a:xfrm>
          <a:prstGeom prst="cloud">
            <a:avLst/>
          </a:prstGeom>
          <a:solidFill>
            <a:srgbClr val="C00000"/>
          </a:solidFill>
          <a:ln w="12700"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sp>
        <p:nvSpPr>
          <p:cNvPr id="2" name="Title 1">
            <a:extLst/>
          </p:cNvPr>
          <p:cNvSpPr>
            <a:spLocks noGrp="1"/>
          </p:cNvSpPr>
          <p:nvPr>
            <p:ph type="title"/>
          </p:nvPr>
        </p:nvSpPr>
        <p:spPr>
          <a:xfrm>
            <a:off x="49213" y="100013"/>
            <a:ext cx="9045575" cy="993775"/>
          </a:xfrm>
        </p:spPr>
        <p:txBody>
          <a:bodyPr>
            <a:normAutofit fontScale="90000"/>
          </a:bodyPr>
          <a:lstStyle/>
          <a:p>
            <a:pPr>
              <a:defRPr/>
            </a:pPr>
            <a:r>
              <a:rPr lang="en-US" dirty="0"/>
              <a:t>Major Application V: </a:t>
            </a:r>
            <a:br>
              <a:rPr lang="en-US" dirty="0"/>
            </a:br>
            <a:r>
              <a:rPr lang="en-US" dirty="0"/>
              <a:t>Finding molecular mechanisms &amp; drug targets </a:t>
            </a:r>
            <a:br>
              <a:rPr lang="en-US" dirty="0"/>
            </a:br>
            <a:r>
              <a:rPr lang="en-US" dirty="0"/>
              <a:t>for diseases we know little about (Neuropsychiatric Diseases)</a:t>
            </a:r>
          </a:p>
        </p:txBody>
      </p:sp>
      <p:sp>
        <p:nvSpPr>
          <p:cNvPr id="7" name="Rectangle 6">
            <a:extLst/>
          </p:cNvPr>
          <p:cNvSpPr/>
          <p:nvPr/>
        </p:nvSpPr>
        <p:spPr>
          <a:xfrm rot="16200000">
            <a:off x="7172325" y="2212976"/>
            <a:ext cx="3627437" cy="252412"/>
          </a:xfrm>
          <a:prstGeom prst="rect">
            <a:avLst/>
          </a:prstGeom>
        </p:spPr>
        <p:txBody>
          <a:bodyPr>
            <a:spAutoFit/>
          </a:bodyPr>
          <a:lstStyle/>
          <a:p>
            <a:pPr>
              <a:defRPr/>
            </a:pPr>
            <a:r>
              <a:rPr lang="en-US" sz="1050" dirty="0">
                <a:solidFill>
                  <a:schemeClr val="bg1">
                    <a:lumMod val="50000"/>
                  </a:schemeClr>
                </a:solidFill>
                <a:latin typeface="Arial" panose="020B0604020202020204" pitchFamily="34" charset="0"/>
                <a:ea typeface="ＭＳ Ｐゴシック" panose="020B0600070205080204" pitchFamily="34" charset="-128"/>
                <a:cs typeface="Arial" panose="020B0604020202020204" pitchFamily="34" charset="0"/>
              </a:rPr>
              <a:t>*https://</a:t>
            </a:r>
            <a:r>
              <a:rPr lang="en-US" sz="1050" dirty="0" err="1">
                <a:solidFill>
                  <a:schemeClr val="bg1">
                    <a:lumMod val="50000"/>
                  </a:schemeClr>
                </a:solidFill>
                <a:latin typeface="Arial" panose="020B0604020202020204" pitchFamily="34" charset="0"/>
                <a:ea typeface="ＭＳ Ｐゴシック" panose="020B0600070205080204" pitchFamily="34" charset="-128"/>
                <a:cs typeface="Arial" panose="020B0604020202020204" pitchFamily="34" charset="0"/>
              </a:rPr>
              <a:t>www.snpedia.com</a:t>
            </a:r>
            <a:r>
              <a:rPr lang="en-US" sz="1050" dirty="0">
                <a:solidFill>
                  <a:schemeClr val="bg1">
                    <a:lumMod val="50000"/>
                  </a:schemeClr>
                </a:solidFill>
                <a:latin typeface="Arial" panose="020B0604020202020204" pitchFamily="34" charset="0"/>
                <a:ea typeface="ＭＳ Ｐゴシック" panose="020B0600070205080204" pitchFamily="34" charset="-128"/>
                <a:cs typeface="Arial" panose="020B0604020202020204" pitchFamily="34" charset="0"/>
              </a:rPr>
              <a:t>/</a:t>
            </a:r>
            <a:r>
              <a:rPr lang="en-US" sz="1050" dirty="0" err="1">
                <a:solidFill>
                  <a:schemeClr val="bg1">
                    <a:lumMod val="50000"/>
                  </a:schemeClr>
                </a:solidFill>
                <a:latin typeface="Arial" panose="020B0604020202020204" pitchFamily="34" charset="0"/>
                <a:ea typeface="ＭＳ Ｐゴシック" panose="020B0600070205080204" pitchFamily="34" charset="-128"/>
                <a:cs typeface="Arial" panose="020B0604020202020204" pitchFamily="34" charset="0"/>
              </a:rPr>
              <a:t>index.php</a:t>
            </a:r>
            <a:r>
              <a:rPr lang="en-US" sz="1050" dirty="0">
                <a:solidFill>
                  <a:schemeClr val="bg1">
                    <a:lumMod val="50000"/>
                  </a:schemeClr>
                </a:solidFill>
                <a:latin typeface="Arial" panose="020B0604020202020204" pitchFamily="34" charset="0"/>
                <a:ea typeface="ＭＳ Ｐゴシック" panose="020B0600070205080204" pitchFamily="34" charset="-128"/>
                <a:cs typeface="Arial" panose="020B0604020202020204" pitchFamily="34" charset="0"/>
              </a:rPr>
              <a:t>/Heritability</a:t>
            </a:r>
          </a:p>
        </p:txBody>
      </p:sp>
      <p:graphicFrame>
        <p:nvGraphicFramePr>
          <p:cNvPr id="4" name="Table 3"/>
          <p:cNvGraphicFramePr>
            <a:graphicFrameLocks noGrp="1"/>
          </p:cNvGraphicFramePr>
          <p:nvPr/>
        </p:nvGraphicFramePr>
        <p:xfrm>
          <a:off x="674688" y="1352550"/>
          <a:ext cx="4476750" cy="2801940"/>
        </p:xfrm>
        <a:graphic>
          <a:graphicData uri="http://schemas.openxmlformats.org/drawingml/2006/table">
            <a:tbl>
              <a:tblPr/>
              <a:tblGrid>
                <a:gridCol w="1490662">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1966913">
                  <a:extLst>
                    <a:ext uri="{9D8B030D-6E8A-4147-A177-3AD203B41FA5}">
                      <a16:colId xmlns:a16="http://schemas.microsoft.com/office/drawing/2014/main" val="20002"/>
                    </a:ext>
                  </a:extLst>
                </a:gridCol>
              </a:tblGrid>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Disease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Heritability*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Molecular </a:t>
                      </a:r>
                      <a:r>
                        <a:rPr kumimoji="0" lang="en-US" altLang="en-US" sz="1200" b="1" i="0" u="none" strike="noStrike" cap="none" normalizeH="0" baseline="0">
                          <a:ln>
                            <a:noFill/>
                          </a:ln>
                          <a:solidFill>
                            <a:schemeClr val="tx1"/>
                          </a:solidFill>
                          <a:effectLst/>
                          <a:latin typeface="Arial" charset="0"/>
                          <a:ea typeface="ＭＳ Ｐゴシック" charset="-128"/>
                        </a:rPr>
                        <a:t>Mechanisms</a:t>
                      </a:r>
                      <a:endParaRPr kumimoji="0" lang="en-US" altLang="en-US" sz="1000" b="1" i="0" u="none" strike="noStrike" cap="none" normalizeH="0" baseline="0">
                        <a:ln>
                          <a:noFill/>
                        </a:ln>
                        <a:solidFill>
                          <a:schemeClr val="tx1"/>
                        </a:solidFill>
                        <a:effectLst/>
                        <a:latin typeface="Arial" charset="0"/>
                        <a:ea typeface="ＭＳ Ｐゴシック"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77813">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ＭＳ Ｐゴシック" charset="-128"/>
                        </a:rPr>
                        <a:t>Schizophrenia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ＭＳ Ｐゴシック" charset="-128"/>
                        </a:rPr>
                        <a:t>81%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Arial" charset="0"/>
                          <a:ea typeface="ＭＳ Ｐゴシック"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extLst>
                  <a:ext uri="{0D108BD9-81ED-4DB2-BD59-A6C34878D82A}">
                    <a16:rowId xmlns:a16="http://schemas.microsoft.com/office/drawing/2014/main" val="10001"/>
                  </a:ext>
                </a:extLst>
              </a:tr>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Arial" charset="0"/>
                          <a:ea typeface="ＭＳ Ｐゴシック" charset="-128"/>
                        </a:rPr>
                        <a:t>Bipolar disorder</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70%</a:t>
                      </a:r>
                      <a:endParaRPr kumimoji="0" lang="en-US" altLang="en-US" sz="1100" b="1" i="0" u="none" strike="noStrike" cap="none" normalizeH="0" baseline="0">
                        <a:ln>
                          <a:noFill/>
                        </a:ln>
                        <a:solidFill>
                          <a:schemeClr val="tx1"/>
                        </a:solidFill>
                        <a:effectLst/>
                        <a:latin typeface="Arial" charset="0"/>
                        <a:ea typeface="ＭＳ Ｐゴシック"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tx1"/>
                          </a:solidFill>
                          <a:effectLst/>
                          <a:latin typeface="Arial" charset="0"/>
                          <a:ea typeface="ＭＳ Ｐゴシック"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E97"/>
                    </a:solidFill>
                  </a:tcPr>
                </a:tc>
                <a:extLst>
                  <a:ext uri="{0D108BD9-81ED-4DB2-BD59-A6C34878D82A}">
                    <a16:rowId xmlns:a16="http://schemas.microsoft.com/office/drawing/2014/main" val="10002"/>
                  </a:ext>
                </a:extLst>
              </a:tr>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191966"/>
                          </a:solidFill>
                          <a:effectLst/>
                          <a:latin typeface="Arial" charset="0"/>
                          <a:ea typeface="ＭＳ Ｐゴシック" charset="-128"/>
                        </a:rPr>
                        <a:t>Alzheimer's disease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58 - 79%</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Apolipoprotein E (APOE), Tau</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79424">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60C99C"/>
                          </a:solidFill>
                          <a:effectLst/>
                          <a:latin typeface="Arial" charset="0"/>
                          <a:ea typeface="ＭＳ Ｐゴシック" charset="-128"/>
                        </a:rPr>
                        <a:t>Hypertension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30%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Renin–angiotensin–aldosterone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60C99C"/>
                          </a:solidFill>
                          <a:effectLst/>
                          <a:latin typeface="Arial" charset="0"/>
                          <a:ea typeface="ＭＳ Ｐゴシック" charset="-128"/>
                        </a:rPr>
                        <a:t>Heart disease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34-53%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Atherosclerosis, VCAM-1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77825">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Arial" charset="0"/>
                          <a:ea typeface="ＭＳ Ｐゴシック" charset="-128"/>
                        </a:rPr>
                        <a:t>Stroke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32%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Reactive oxygen species (ROS), Ischemia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B050"/>
                          </a:solidFill>
                          <a:effectLst/>
                          <a:latin typeface="Arial" charset="0"/>
                          <a:ea typeface="ＭＳ Ｐゴシック" charset="-128"/>
                        </a:rPr>
                        <a:t>Type-2 diabetes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26%</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Insulin resistance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7781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7413"/>
                          </a:solidFill>
                          <a:effectLst/>
                          <a:latin typeface="Arial" charset="0"/>
                          <a:ea typeface="ＭＳ Ｐゴシック" charset="-128"/>
                        </a:rPr>
                        <a:t>Breast Cancer</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charset="0"/>
                          <a:ea typeface="ＭＳ Ｐゴシック" charset="-128"/>
                        </a:rPr>
                        <a:t>25-56%</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BRCA, PTEN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bl>
          </a:graphicData>
        </a:graphic>
      </p:graphicFrame>
      <p:sp>
        <p:nvSpPr>
          <p:cNvPr id="8" name="Rectangle 7">
            <a:extLst/>
          </p:cNvPr>
          <p:cNvSpPr/>
          <p:nvPr/>
        </p:nvSpPr>
        <p:spPr>
          <a:xfrm>
            <a:off x="198438" y="4267200"/>
            <a:ext cx="6799262" cy="2031325"/>
          </a:xfrm>
          <a:prstGeom prst="rect">
            <a:avLst/>
          </a:prstGeom>
        </p:spPr>
        <p:txBody>
          <a:bodyPr>
            <a:spAutoFit/>
          </a:bodyPr>
          <a:lstStyle/>
          <a:p>
            <a:pPr>
              <a:defRPr/>
            </a:pPr>
            <a:r>
              <a:rPr lang="en-US" sz="1400" dirty="0">
                <a:latin typeface="Arial" panose="020B0604020202020204" pitchFamily="34" charset="0"/>
                <a:ea typeface="ＭＳ Ｐゴシック" panose="020B0600070205080204" pitchFamily="34" charset="-128"/>
              </a:rPr>
              <a:t>Many psychiatric conditions are highly heritable</a:t>
            </a:r>
          </a:p>
          <a:p>
            <a:pPr lvl="1">
              <a:defRPr/>
            </a:pPr>
            <a:r>
              <a:rPr lang="en-US" sz="1400" dirty="0">
                <a:latin typeface="Arial" panose="020B0604020202020204" pitchFamily="34" charset="0"/>
                <a:ea typeface="ＭＳ Ｐゴシック" panose="020B0600070205080204" pitchFamily="34" charset="-128"/>
              </a:rPr>
              <a:t>Schizophrenia: up to 80%</a:t>
            </a:r>
          </a:p>
          <a:p>
            <a:pPr marL="412750" indent="-398463">
              <a:defRPr/>
            </a:pPr>
            <a:r>
              <a:rPr lang="en-US" sz="1400" dirty="0">
                <a:latin typeface="Arial" panose="020B0604020202020204" pitchFamily="34" charset="0"/>
                <a:ea typeface="ＭＳ Ｐゴシック" panose="020B0600070205080204" pitchFamily="34" charset="-128"/>
              </a:rPr>
              <a:t>But we don’t understand basic molecular mechanisms underpinning this association </a:t>
            </a:r>
            <a:br>
              <a:rPr lang="en-US" sz="1400" dirty="0">
                <a:latin typeface="Arial" panose="020B0604020202020204" pitchFamily="34" charset="0"/>
                <a:ea typeface="ＭＳ Ｐゴシック" panose="020B0600070205080204" pitchFamily="34" charset="-128"/>
              </a:rPr>
            </a:br>
            <a:r>
              <a:rPr lang="en-US" sz="1400" dirty="0">
                <a:latin typeface="Arial" panose="020B0604020202020204" pitchFamily="34" charset="0"/>
                <a:ea typeface="ＭＳ Ｐゴシック" panose="020B0600070205080204" pitchFamily="34" charset="-128"/>
              </a:rPr>
              <a:t>(in contrast to many other diseases such as cancer &amp; heart disease)</a:t>
            </a:r>
          </a:p>
          <a:p>
            <a:pPr>
              <a:defRPr/>
            </a:pPr>
            <a:r>
              <a:rPr lang="en-US" sz="1400" dirty="0">
                <a:latin typeface="Arial" panose="020B0604020202020204" pitchFamily="34" charset="0"/>
                <a:ea typeface="ＭＳ Ｐゴシック" panose="020B0600070205080204" pitchFamily="34" charset="-128"/>
              </a:rPr>
              <a:t>Thus, interested in developing predictive models of psychiatric traits which:</a:t>
            </a:r>
          </a:p>
          <a:p>
            <a:pPr lvl="1">
              <a:defRPr/>
            </a:pPr>
            <a:r>
              <a:rPr lang="en-US" sz="1400" dirty="0">
                <a:latin typeface="Arial" panose="020B0604020202020204" pitchFamily="34" charset="0"/>
                <a:ea typeface="ＭＳ Ｐゴシック" panose="020B0600070205080204" pitchFamily="34" charset="-128"/>
              </a:rPr>
              <a:t>Use observations at intermediate (molecular levels) levels to inform latent structure. </a:t>
            </a:r>
            <a:br>
              <a:rPr lang="en-US" sz="1400" dirty="0">
                <a:latin typeface="Arial" panose="020B0604020202020204" pitchFamily="34" charset="0"/>
                <a:ea typeface="ＭＳ Ｐゴシック" panose="020B0600070205080204" pitchFamily="34" charset="-128"/>
              </a:rPr>
            </a:br>
            <a:r>
              <a:rPr lang="en-US" sz="1400" dirty="0">
                <a:latin typeface="Arial" panose="020B0604020202020204" pitchFamily="34" charset="0"/>
                <a:ea typeface="ＭＳ Ｐゴシック" panose="020B0600070205080204" pitchFamily="34" charset="-128"/>
              </a:rPr>
              <a:t>Use the predictive features of these “molecular endo phenotypes” to begin to suggest actors involved in mechanism</a:t>
            </a:r>
          </a:p>
        </p:txBody>
      </p:sp>
      <p:pic>
        <p:nvPicPr>
          <p:cNvPr id="645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7725" y="1214438"/>
            <a:ext cx="2819400" cy="358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60" name="TextBox 2"/>
          <p:cNvSpPr txBox="1">
            <a:spLocks noChangeArrowheads="1"/>
          </p:cNvSpPr>
          <p:nvPr/>
        </p:nvSpPr>
        <p:spPr bwMode="auto">
          <a:xfrm>
            <a:off x="2193925" y="4997450"/>
            <a:ext cx="3733800" cy="1200150"/>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solidFill>
                  <a:schemeClr val="bg1"/>
                </a:solidFill>
              </a:rPr>
              <a:t>Recent Rollout in Science </a:t>
            </a:r>
          </a:p>
          <a:p>
            <a:r>
              <a:rPr lang="en-US" altLang="en-US">
                <a:solidFill>
                  <a:schemeClr val="bg1"/>
                </a:solidFill>
              </a:rPr>
              <a:t>addressing this, involving many Yale Researchers</a:t>
            </a:r>
          </a:p>
        </p:txBody>
      </p:sp>
      <p:pic>
        <p:nvPicPr>
          <p:cNvPr id="6456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876800"/>
            <a:ext cx="1431925"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oL-Fig-11-02-02R">
            <a:extLst>
              <a:ext uri="{FF2B5EF4-FFF2-40B4-BE49-F238E27FC236}">
                <a16:creationId xmlns:a16="http://schemas.microsoft.com/office/drawing/2014/main" id="{1CE79A30-F11D-3E43-8A77-341EB01881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19" b="7277"/>
          <a:stretch/>
        </p:blipFill>
        <p:spPr bwMode="auto">
          <a:xfrm>
            <a:off x="2166925" y="927565"/>
            <a:ext cx="4391636" cy="2196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E7DC0FFC-37FD-814F-A03B-539571F18254}"/>
              </a:ext>
            </a:extLst>
          </p:cNvPr>
          <p:cNvPicPr>
            <a:picLocks noChangeAspect="1"/>
          </p:cNvPicPr>
          <p:nvPr/>
        </p:nvPicPr>
        <p:blipFill>
          <a:blip r:embed="rId3"/>
          <a:stretch>
            <a:fillRect/>
          </a:stretch>
        </p:blipFill>
        <p:spPr>
          <a:xfrm>
            <a:off x="6671041" y="887567"/>
            <a:ext cx="718957" cy="958610"/>
          </a:xfrm>
          <a:prstGeom prst="rect">
            <a:avLst/>
          </a:prstGeom>
        </p:spPr>
      </p:pic>
      <p:pic>
        <p:nvPicPr>
          <p:cNvPr id="5" name="Picture 4">
            <a:extLst>
              <a:ext uri="{FF2B5EF4-FFF2-40B4-BE49-F238E27FC236}">
                <a16:creationId xmlns:a16="http://schemas.microsoft.com/office/drawing/2014/main" id="{FD959E3A-7D15-7740-B4D9-745C3267763E}"/>
              </a:ext>
            </a:extLst>
          </p:cNvPr>
          <p:cNvPicPr>
            <a:picLocks noChangeAspect="1"/>
          </p:cNvPicPr>
          <p:nvPr/>
        </p:nvPicPr>
        <p:blipFill>
          <a:blip r:embed="rId4"/>
          <a:stretch>
            <a:fillRect/>
          </a:stretch>
        </p:blipFill>
        <p:spPr>
          <a:xfrm>
            <a:off x="6671041" y="1852903"/>
            <a:ext cx="720359" cy="958609"/>
          </a:xfrm>
          <a:prstGeom prst="rect">
            <a:avLst/>
          </a:prstGeom>
        </p:spPr>
      </p:pic>
      <p:sp>
        <p:nvSpPr>
          <p:cNvPr id="2" name="Title 1">
            <a:extLst>
              <a:ext uri="{FF2B5EF4-FFF2-40B4-BE49-F238E27FC236}">
                <a16:creationId xmlns:a16="http://schemas.microsoft.com/office/drawing/2014/main" id="{9A53F22F-5F91-964F-A58E-A6397D36C2E3}"/>
              </a:ext>
            </a:extLst>
          </p:cNvPr>
          <p:cNvSpPr>
            <a:spLocks noGrp="1"/>
          </p:cNvSpPr>
          <p:nvPr>
            <p:ph type="title"/>
          </p:nvPr>
        </p:nvSpPr>
        <p:spPr>
          <a:xfrm>
            <a:off x="0" y="-152400"/>
            <a:ext cx="9144000" cy="1329686"/>
          </a:xfrm>
        </p:spPr>
        <p:txBody>
          <a:bodyPr>
            <a:normAutofit/>
          </a:bodyPr>
          <a:lstStyle/>
          <a:p>
            <a:r>
              <a:rPr lang="en-US" sz="2200" dirty="0"/>
              <a:t>Developing a gene regulatory network for the human brain</a:t>
            </a:r>
          </a:p>
        </p:txBody>
      </p:sp>
      <p:sp>
        <p:nvSpPr>
          <p:cNvPr id="14" name="Rectangle 13">
            <a:extLst>
              <a:ext uri="{FF2B5EF4-FFF2-40B4-BE49-F238E27FC236}">
                <a16:creationId xmlns:a16="http://schemas.microsoft.com/office/drawing/2014/main" id="{CCCCF5BC-5E44-6C41-B1D6-E26208609064}"/>
              </a:ext>
            </a:extLst>
          </p:cNvPr>
          <p:cNvSpPr/>
          <p:nvPr/>
        </p:nvSpPr>
        <p:spPr>
          <a:xfrm>
            <a:off x="6212782" y="6469989"/>
            <a:ext cx="1980735"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
        <p:nvSpPr>
          <p:cNvPr id="7" name="Down Arrow 6">
            <a:extLst>
              <a:ext uri="{FF2B5EF4-FFF2-40B4-BE49-F238E27FC236}">
                <a16:creationId xmlns:a16="http://schemas.microsoft.com/office/drawing/2014/main" id="{22AC4A94-56EE-9B42-835D-4BA3B452DFE5}"/>
              </a:ext>
            </a:extLst>
          </p:cNvPr>
          <p:cNvSpPr/>
          <p:nvPr/>
        </p:nvSpPr>
        <p:spPr bwMode="auto">
          <a:xfrm>
            <a:off x="4572000" y="3207518"/>
            <a:ext cx="361657" cy="450082"/>
          </a:xfrm>
          <a:prstGeom prst="downArrow">
            <a:avLst/>
          </a:prstGeom>
          <a:solidFill>
            <a:schemeClr val="bg1">
              <a:lumMod val="50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10" name="Content Placeholder 9">
            <a:extLst>
              <a:ext uri="{FF2B5EF4-FFF2-40B4-BE49-F238E27FC236}">
                <a16:creationId xmlns:a16="http://schemas.microsoft.com/office/drawing/2014/main" id="{689E4CFD-90FE-E340-8922-BA5027B23A47}"/>
              </a:ext>
            </a:extLst>
          </p:cNvPr>
          <p:cNvPicPr>
            <a:picLocks noChangeAspect="1"/>
          </p:cNvPicPr>
          <p:nvPr/>
        </p:nvPicPr>
        <p:blipFill rotWithShape="1">
          <a:blip r:embed="rId5">
            <a:alphaModFix amt="29000"/>
            <a:extLst>
              <a:ext uri="{BEBA8EAE-BF5A-486C-A8C5-ECC9F3942E4B}">
                <a14:imgProps xmlns:a14="http://schemas.microsoft.com/office/drawing/2010/main">
                  <a14:imgLayer r:embed="rId6">
                    <a14:imgEffect>
                      <a14:saturation sat="0"/>
                    </a14:imgEffect>
                  </a14:imgLayer>
                </a14:imgProps>
              </a:ext>
            </a:extLst>
          </a:blip>
          <a:srcRect l="26105" t="55402" r="49912" b="396"/>
          <a:stretch/>
        </p:blipFill>
        <p:spPr>
          <a:xfrm>
            <a:off x="895949" y="3989675"/>
            <a:ext cx="2404167" cy="2563525"/>
          </a:xfrm>
          <a:prstGeom prst="rect">
            <a:avLst/>
          </a:prstGeom>
          <a:noFill/>
        </p:spPr>
      </p:pic>
      <p:pic>
        <p:nvPicPr>
          <p:cNvPr id="11" name="Content Placeholder 9">
            <a:extLst>
              <a:ext uri="{FF2B5EF4-FFF2-40B4-BE49-F238E27FC236}">
                <a16:creationId xmlns:a16="http://schemas.microsoft.com/office/drawing/2014/main" id="{00146ADB-7535-F744-9604-02500A77CB1B}"/>
              </a:ext>
            </a:extLst>
          </p:cNvPr>
          <p:cNvPicPr>
            <a:picLocks noChangeAspect="1"/>
          </p:cNvPicPr>
          <p:nvPr/>
        </p:nvPicPr>
        <p:blipFill rotWithShape="1">
          <a:blip r:embed="rId5">
            <a:alphaModFix amt="30000"/>
            <a:extLst>
              <a:ext uri="{BEBA8EAE-BF5A-486C-A8C5-ECC9F3942E4B}">
                <a14:imgProps xmlns:a14="http://schemas.microsoft.com/office/drawing/2010/main">
                  <a14:imgLayer r:embed="rId7">
                    <a14:imgEffect>
                      <a14:saturation sat="0"/>
                    </a14:imgEffect>
                  </a14:imgLayer>
                </a14:imgProps>
              </a:ext>
            </a:extLst>
          </a:blip>
          <a:srcRect l="50118" t="55402" r="1154" b="396"/>
          <a:stretch/>
        </p:blipFill>
        <p:spPr>
          <a:xfrm>
            <a:off x="3559901" y="3968019"/>
            <a:ext cx="4884773" cy="2563526"/>
          </a:xfrm>
          <a:prstGeom prst="rect">
            <a:avLst/>
          </a:prstGeom>
          <a:noFill/>
        </p:spPr>
      </p:pic>
      <p:sp>
        <p:nvSpPr>
          <p:cNvPr id="9" name="TextBox 8">
            <a:extLst>
              <a:ext uri="{FF2B5EF4-FFF2-40B4-BE49-F238E27FC236}">
                <a16:creationId xmlns:a16="http://schemas.microsoft.com/office/drawing/2014/main" id="{BABEE4FE-1400-1F49-94BE-28338E6CE15A}"/>
              </a:ext>
            </a:extLst>
          </p:cNvPr>
          <p:cNvSpPr txBox="1"/>
          <p:nvPr/>
        </p:nvSpPr>
        <p:spPr>
          <a:xfrm>
            <a:off x="857849" y="3626656"/>
            <a:ext cx="7391400" cy="338554"/>
          </a:xfrm>
          <a:prstGeom prst="rect">
            <a:avLst/>
          </a:prstGeom>
          <a:noFill/>
        </p:spPr>
        <p:txBody>
          <a:bodyPr wrap="square" rtlCol="0">
            <a:spAutoFit/>
          </a:bodyPr>
          <a:lstStyle/>
          <a:p>
            <a:pPr algn="ctr"/>
            <a:r>
              <a:rPr lang="en-US" sz="1600" i="1" dirty="0"/>
              <a:t>Many such gene regulatory relationships form a network</a:t>
            </a:r>
          </a:p>
        </p:txBody>
      </p:sp>
      <p:sp>
        <p:nvSpPr>
          <p:cNvPr id="15" name="Rectangle 14">
            <a:extLst>
              <a:ext uri="{FF2B5EF4-FFF2-40B4-BE49-F238E27FC236}">
                <a16:creationId xmlns:a16="http://schemas.microsoft.com/office/drawing/2014/main" id="{530222E0-22FC-4A4E-AEB3-C02BA2AFC5F1}"/>
              </a:ext>
            </a:extLst>
          </p:cNvPr>
          <p:cNvSpPr/>
          <p:nvPr/>
        </p:nvSpPr>
        <p:spPr>
          <a:xfrm>
            <a:off x="4138488" y="2647890"/>
            <a:ext cx="2585964"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i="1" dirty="0">
                <a:solidFill>
                  <a:srgbClr val="FFFFFF">
                    <a:lumMod val="50000"/>
                  </a:srgbClr>
                </a:solidFill>
                <a:latin typeface="Arial" charset="0"/>
                <a:ea typeface="ＭＳ Ｐゴシック" charset="0"/>
              </a:rPr>
              <a:t>[Illustration: </a:t>
            </a:r>
            <a:r>
              <a:rPr kumimoji="0" lang="en-US" sz="1000" i="1" u="none" strike="noStrike" kern="1200" cap="none" spc="0" normalizeH="0" baseline="0" noProof="0" dirty="0">
                <a:ln>
                  <a:noFill/>
                </a:ln>
                <a:solidFill>
                  <a:srgbClr val="FFFFFF">
                    <a:lumMod val="50000"/>
                  </a:srgbClr>
                </a:solidFill>
                <a:effectLst/>
                <a:uLnTx/>
                <a:uFillTx/>
                <a:latin typeface="Arial" charset="0"/>
                <a:ea typeface="ＭＳ Ｐゴシック" charset="0"/>
              </a:rPr>
              <a:t>Principles of Life 1</a:t>
            </a:r>
            <a:r>
              <a:rPr kumimoji="0" lang="en-US" sz="1000" i="1" u="none" strike="noStrike" kern="1200" cap="none" spc="0" normalizeH="0" baseline="30000" noProof="0" dirty="0">
                <a:ln>
                  <a:noFill/>
                </a:ln>
                <a:solidFill>
                  <a:srgbClr val="FFFFFF">
                    <a:lumMod val="50000"/>
                  </a:srgbClr>
                </a:solidFill>
                <a:effectLst/>
                <a:uLnTx/>
                <a:uFillTx/>
                <a:latin typeface="Arial" charset="0"/>
                <a:ea typeface="ＭＳ Ｐゴシック" charset="0"/>
              </a:rPr>
              <a:t>st</a:t>
            </a:r>
            <a:r>
              <a:rPr kumimoji="0" lang="en-US" sz="1000" i="1" u="none" strike="noStrike" kern="1200" cap="none" spc="0" normalizeH="0" baseline="0" noProof="0" dirty="0">
                <a:ln>
                  <a:noFill/>
                </a:ln>
                <a:solidFill>
                  <a:srgbClr val="FFFFFF">
                    <a:lumMod val="50000"/>
                  </a:srgbClr>
                </a:solidFill>
                <a:effectLst/>
                <a:uLnTx/>
                <a:uFillTx/>
                <a:latin typeface="Arial" charset="0"/>
                <a:ea typeface="ＭＳ Ｐゴシック" charset="0"/>
              </a:rPr>
              <a:t> Ed., Hillis]</a:t>
            </a:r>
          </a:p>
        </p:txBody>
      </p:sp>
    </p:spTree>
    <p:extLst>
      <p:ext uri="{BB962C8B-B14F-4D97-AF65-F5344CB8AC3E}">
        <p14:creationId xmlns:p14="http://schemas.microsoft.com/office/powerpoint/2010/main" val="6666736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oL-Fig-11-02-02R">
            <a:extLst>
              <a:ext uri="{FF2B5EF4-FFF2-40B4-BE49-F238E27FC236}">
                <a16:creationId xmlns:a16="http://schemas.microsoft.com/office/drawing/2014/main" id="{1CE79A30-F11D-3E43-8A77-341EB0188151}"/>
              </a:ext>
            </a:extLst>
          </p:cNvPr>
          <p:cNvPicPr>
            <a:picLocks noChangeAspect="1" noChangeArrowheads="1"/>
          </p:cNvPicPr>
          <p:nvPr/>
        </p:nvPicPr>
        <p:blipFill rotWithShape="1">
          <a:blip r:embed="rId2">
            <a:alphaModFix amt="33000"/>
            <a:extLst>
              <a:ext uri="{28A0092B-C50C-407E-A947-70E740481C1C}">
                <a14:useLocalDpi xmlns:a14="http://schemas.microsoft.com/office/drawing/2010/main" val="0"/>
              </a:ext>
            </a:extLst>
          </a:blip>
          <a:srcRect t="11219" b="7277"/>
          <a:stretch/>
        </p:blipFill>
        <p:spPr bwMode="auto">
          <a:xfrm>
            <a:off x="2166925" y="927565"/>
            <a:ext cx="4391636" cy="2196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E7DC0FFC-37FD-814F-A03B-539571F18254}"/>
              </a:ext>
            </a:extLst>
          </p:cNvPr>
          <p:cNvPicPr>
            <a:picLocks noChangeAspect="1"/>
          </p:cNvPicPr>
          <p:nvPr/>
        </p:nvPicPr>
        <p:blipFill>
          <a:blip r:embed="rId3">
            <a:alphaModFix amt="33000"/>
          </a:blip>
          <a:stretch>
            <a:fillRect/>
          </a:stretch>
        </p:blipFill>
        <p:spPr>
          <a:xfrm>
            <a:off x="6671041" y="887567"/>
            <a:ext cx="718957" cy="958610"/>
          </a:xfrm>
          <a:prstGeom prst="rect">
            <a:avLst/>
          </a:prstGeom>
        </p:spPr>
      </p:pic>
      <p:pic>
        <p:nvPicPr>
          <p:cNvPr id="5" name="Picture 4">
            <a:extLst>
              <a:ext uri="{FF2B5EF4-FFF2-40B4-BE49-F238E27FC236}">
                <a16:creationId xmlns:a16="http://schemas.microsoft.com/office/drawing/2014/main" id="{FD959E3A-7D15-7740-B4D9-745C3267763E}"/>
              </a:ext>
            </a:extLst>
          </p:cNvPr>
          <p:cNvPicPr>
            <a:picLocks noChangeAspect="1"/>
          </p:cNvPicPr>
          <p:nvPr/>
        </p:nvPicPr>
        <p:blipFill>
          <a:blip r:embed="rId4">
            <a:alphaModFix amt="33000"/>
          </a:blip>
          <a:stretch>
            <a:fillRect/>
          </a:stretch>
        </p:blipFill>
        <p:spPr>
          <a:xfrm>
            <a:off x="6671041" y="1852903"/>
            <a:ext cx="720359" cy="958609"/>
          </a:xfrm>
          <a:prstGeom prst="rect">
            <a:avLst/>
          </a:prstGeom>
        </p:spPr>
      </p:pic>
      <p:sp>
        <p:nvSpPr>
          <p:cNvPr id="2" name="Title 1">
            <a:extLst>
              <a:ext uri="{FF2B5EF4-FFF2-40B4-BE49-F238E27FC236}">
                <a16:creationId xmlns:a16="http://schemas.microsoft.com/office/drawing/2014/main" id="{9A53F22F-5F91-964F-A58E-A6397D36C2E3}"/>
              </a:ext>
            </a:extLst>
          </p:cNvPr>
          <p:cNvSpPr>
            <a:spLocks noGrp="1"/>
          </p:cNvSpPr>
          <p:nvPr>
            <p:ph type="title"/>
          </p:nvPr>
        </p:nvSpPr>
        <p:spPr>
          <a:xfrm>
            <a:off x="0" y="-152400"/>
            <a:ext cx="9144000" cy="1329686"/>
          </a:xfrm>
        </p:spPr>
        <p:txBody>
          <a:bodyPr>
            <a:normAutofit/>
          </a:bodyPr>
          <a:lstStyle/>
          <a:p>
            <a:r>
              <a:rPr lang="en-US" sz="2200" dirty="0"/>
              <a:t>Developing a gene regulatory network for the human brain</a:t>
            </a:r>
          </a:p>
        </p:txBody>
      </p:sp>
      <p:pic>
        <p:nvPicPr>
          <p:cNvPr id="10" name="Content Placeholder 9">
            <a:extLst>
              <a:ext uri="{FF2B5EF4-FFF2-40B4-BE49-F238E27FC236}">
                <a16:creationId xmlns:a16="http://schemas.microsoft.com/office/drawing/2014/main" id="{689E4CFD-90FE-E340-8922-BA5027B23A47}"/>
              </a:ext>
            </a:extLst>
          </p:cNvPr>
          <p:cNvPicPr>
            <a:picLocks noChangeAspect="1"/>
          </p:cNvPicPr>
          <p:nvPr/>
        </p:nvPicPr>
        <p:blipFill rotWithShape="1">
          <a:blip r:embed="rId5"/>
          <a:srcRect l="26105" t="55402" r="49912" b="396"/>
          <a:stretch/>
        </p:blipFill>
        <p:spPr>
          <a:xfrm>
            <a:off x="895949" y="3989675"/>
            <a:ext cx="2404167" cy="2563525"/>
          </a:xfrm>
          <a:prstGeom prst="rect">
            <a:avLst/>
          </a:prstGeom>
        </p:spPr>
      </p:pic>
      <p:pic>
        <p:nvPicPr>
          <p:cNvPr id="11" name="Content Placeholder 9">
            <a:extLst>
              <a:ext uri="{FF2B5EF4-FFF2-40B4-BE49-F238E27FC236}">
                <a16:creationId xmlns:a16="http://schemas.microsoft.com/office/drawing/2014/main" id="{00146ADB-7535-F744-9604-02500A77CB1B}"/>
              </a:ext>
            </a:extLst>
          </p:cNvPr>
          <p:cNvPicPr>
            <a:picLocks noChangeAspect="1"/>
          </p:cNvPicPr>
          <p:nvPr/>
        </p:nvPicPr>
        <p:blipFill rotWithShape="1">
          <a:blip r:embed="rId5"/>
          <a:srcRect l="50118" t="55402" r="1154" b="396"/>
          <a:stretch/>
        </p:blipFill>
        <p:spPr>
          <a:xfrm>
            <a:off x="3559901" y="3968019"/>
            <a:ext cx="4884773" cy="2563526"/>
          </a:xfrm>
          <a:prstGeom prst="rect">
            <a:avLst/>
          </a:prstGeom>
        </p:spPr>
      </p:pic>
      <p:sp>
        <p:nvSpPr>
          <p:cNvPr id="14" name="Rectangle 13">
            <a:extLst>
              <a:ext uri="{FF2B5EF4-FFF2-40B4-BE49-F238E27FC236}">
                <a16:creationId xmlns:a16="http://schemas.microsoft.com/office/drawing/2014/main" id="{CCCCF5BC-5E44-6C41-B1D6-E26208609064}"/>
              </a:ext>
            </a:extLst>
          </p:cNvPr>
          <p:cNvSpPr/>
          <p:nvPr/>
        </p:nvSpPr>
        <p:spPr>
          <a:xfrm>
            <a:off x="6212782" y="6469989"/>
            <a:ext cx="1980735"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
        <p:nvSpPr>
          <p:cNvPr id="7" name="Down Arrow 6">
            <a:extLst>
              <a:ext uri="{FF2B5EF4-FFF2-40B4-BE49-F238E27FC236}">
                <a16:creationId xmlns:a16="http://schemas.microsoft.com/office/drawing/2014/main" id="{22AC4A94-56EE-9B42-835D-4BA3B452DFE5}"/>
              </a:ext>
            </a:extLst>
          </p:cNvPr>
          <p:cNvSpPr/>
          <p:nvPr/>
        </p:nvSpPr>
        <p:spPr bwMode="auto">
          <a:xfrm>
            <a:off x="4572000" y="3207518"/>
            <a:ext cx="361657" cy="450082"/>
          </a:xfrm>
          <a:prstGeom prst="downArrow">
            <a:avLst/>
          </a:prstGeom>
          <a:solidFill>
            <a:schemeClr val="bg1">
              <a:lumMod val="50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 name="TextBox 8">
            <a:extLst>
              <a:ext uri="{FF2B5EF4-FFF2-40B4-BE49-F238E27FC236}">
                <a16:creationId xmlns:a16="http://schemas.microsoft.com/office/drawing/2014/main" id="{BABEE4FE-1400-1F49-94BE-28338E6CE15A}"/>
              </a:ext>
            </a:extLst>
          </p:cNvPr>
          <p:cNvSpPr txBox="1"/>
          <p:nvPr/>
        </p:nvSpPr>
        <p:spPr>
          <a:xfrm>
            <a:off x="857849" y="3626656"/>
            <a:ext cx="7391400" cy="338554"/>
          </a:xfrm>
          <a:prstGeom prst="rect">
            <a:avLst/>
          </a:prstGeom>
          <a:noFill/>
        </p:spPr>
        <p:txBody>
          <a:bodyPr wrap="square" rtlCol="0">
            <a:spAutoFit/>
          </a:bodyPr>
          <a:lstStyle/>
          <a:p>
            <a:pPr algn="ctr"/>
            <a:r>
              <a:rPr lang="en-US" sz="1600" i="1" dirty="0"/>
              <a:t>Many such gene regulatory relationships form a network</a:t>
            </a:r>
          </a:p>
        </p:txBody>
      </p:sp>
      <p:sp>
        <p:nvSpPr>
          <p:cNvPr id="15" name="Rectangle 14">
            <a:extLst>
              <a:ext uri="{FF2B5EF4-FFF2-40B4-BE49-F238E27FC236}">
                <a16:creationId xmlns:a16="http://schemas.microsoft.com/office/drawing/2014/main" id="{530222E0-22FC-4A4E-AEB3-C02BA2AFC5F1}"/>
              </a:ext>
            </a:extLst>
          </p:cNvPr>
          <p:cNvSpPr/>
          <p:nvPr/>
        </p:nvSpPr>
        <p:spPr>
          <a:xfrm>
            <a:off x="4138488" y="2647890"/>
            <a:ext cx="2585964"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i="1" dirty="0">
                <a:solidFill>
                  <a:srgbClr val="FFFFFF">
                    <a:lumMod val="50000"/>
                  </a:srgbClr>
                </a:solidFill>
                <a:latin typeface="Arial" charset="0"/>
                <a:ea typeface="ＭＳ Ｐゴシック" charset="0"/>
              </a:rPr>
              <a:t>[Illustration: </a:t>
            </a:r>
            <a:r>
              <a:rPr kumimoji="0" lang="en-US" sz="1000" i="1" u="none" strike="noStrike" kern="1200" cap="none" spc="0" normalizeH="0" baseline="0" noProof="0" dirty="0">
                <a:ln>
                  <a:noFill/>
                </a:ln>
                <a:solidFill>
                  <a:srgbClr val="FFFFFF">
                    <a:lumMod val="50000"/>
                  </a:srgbClr>
                </a:solidFill>
                <a:effectLst/>
                <a:uLnTx/>
                <a:uFillTx/>
                <a:latin typeface="Arial" charset="0"/>
                <a:ea typeface="ＭＳ Ｐゴシック" charset="0"/>
              </a:rPr>
              <a:t>Principles of Life 1</a:t>
            </a:r>
            <a:r>
              <a:rPr kumimoji="0" lang="en-US" sz="1000" i="1" u="none" strike="noStrike" kern="1200" cap="none" spc="0" normalizeH="0" baseline="30000" noProof="0" dirty="0">
                <a:ln>
                  <a:noFill/>
                </a:ln>
                <a:solidFill>
                  <a:srgbClr val="FFFFFF">
                    <a:lumMod val="50000"/>
                  </a:srgbClr>
                </a:solidFill>
                <a:effectLst/>
                <a:uLnTx/>
                <a:uFillTx/>
                <a:latin typeface="Arial" charset="0"/>
                <a:ea typeface="ＭＳ Ｐゴシック" charset="0"/>
              </a:rPr>
              <a:t>st</a:t>
            </a:r>
            <a:r>
              <a:rPr kumimoji="0" lang="en-US" sz="1000" i="1" u="none" strike="noStrike" kern="1200" cap="none" spc="0" normalizeH="0" baseline="0" noProof="0" dirty="0">
                <a:ln>
                  <a:noFill/>
                </a:ln>
                <a:solidFill>
                  <a:srgbClr val="FFFFFF">
                    <a:lumMod val="50000"/>
                  </a:srgbClr>
                </a:solidFill>
                <a:effectLst/>
                <a:uLnTx/>
                <a:uFillTx/>
                <a:latin typeface="Arial" charset="0"/>
                <a:ea typeface="ＭＳ Ｐゴシック" charset="0"/>
              </a:rPr>
              <a:t> Ed., Hillis]</a:t>
            </a:r>
          </a:p>
        </p:txBody>
      </p:sp>
      <p:sp>
        <p:nvSpPr>
          <p:cNvPr id="12" name="Freeform 11">
            <a:extLst>
              <a:ext uri="{FF2B5EF4-FFF2-40B4-BE49-F238E27FC236}">
                <a16:creationId xmlns:a16="http://schemas.microsoft.com/office/drawing/2014/main" id="{E8AB2AEF-086E-2749-B983-39382A8E0952}"/>
              </a:ext>
            </a:extLst>
          </p:cNvPr>
          <p:cNvSpPr/>
          <p:nvPr/>
        </p:nvSpPr>
        <p:spPr bwMode="auto">
          <a:xfrm>
            <a:off x="3252298" y="2520778"/>
            <a:ext cx="350932" cy="301505"/>
          </a:xfrm>
          <a:custGeom>
            <a:avLst/>
            <a:gdLst>
              <a:gd name="connsiteX0" fmla="*/ 0 w 603010"/>
              <a:gd name="connsiteY0" fmla="*/ 1561894 h 1561894"/>
              <a:gd name="connsiteX1" fmla="*/ 350932 w 603010"/>
              <a:gd name="connsiteY1" fmla="*/ 1260389 h 1561894"/>
              <a:gd name="connsiteX2" fmla="*/ 603010 w 603010"/>
              <a:gd name="connsiteY2" fmla="*/ 0 h 1561894"/>
              <a:gd name="connsiteX0" fmla="*/ 0 w 350932"/>
              <a:gd name="connsiteY0" fmla="*/ 301505 h 301505"/>
              <a:gd name="connsiteX1" fmla="*/ 350932 w 350932"/>
              <a:gd name="connsiteY1" fmla="*/ 0 h 301505"/>
            </a:gdLst>
            <a:ahLst/>
            <a:cxnLst>
              <a:cxn ang="0">
                <a:pos x="connsiteX0" y="connsiteY0"/>
              </a:cxn>
              <a:cxn ang="0">
                <a:pos x="connsiteX1" y="connsiteY1"/>
              </a:cxn>
            </a:cxnLst>
            <a:rect l="l" t="t" r="r" b="b"/>
            <a:pathLst>
              <a:path w="350932" h="301505">
                <a:moveTo>
                  <a:pt x="0" y="301505"/>
                </a:moveTo>
                <a:cubicBezTo>
                  <a:pt x="125215" y="280910"/>
                  <a:pt x="250430" y="260316"/>
                  <a:pt x="350932" y="0"/>
                </a:cubicBezTo>
              </a:path>
            </a:pathLst>
          </a:cu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65" charset="0"/>
            </a:endParaRPr>
          </a:p>
        </p:txBody>
      </p:sp>
      <p:sp>
        <p:nvSpPr>
          <p:cNvPr id="13" name="Freeform 12">
            <a:extLst>
              <a:ext uri="{FF2B5EF4-FFF2-40B4-BE49-F238E27FC236}">
                <a16:creationId xmlns:a16="http://schemas.microsoft.com/office/drawing/2014/main" id="{F5DA3EE7-359D-464A-8769-B277DA549D92}"/>
              </a:ext>
            </a:extLst>
          </p:cNvPr>
          <p:cNvSpPr/>
          <p:nvPr/>
        </p:nvSpPr>
        <p:spPr bwMode="auto">
          <a:xfrm>
            <a:off x="4146928" y="2357669"/>
            <a:ext cx="390473" cy="227365"/>
          </a:xfrm>
          <a:custGeom>
            <a:avLst/>
            <a:gdLst>
              <a:gd name="connsiteX0" fmla="*/ 0 w 390473"/>
              <a:gd name="connsiteY0" fmla="*/ 0 h 227365"/>
              <a:gd name="connsiteX1" fmla="*/ 0 w 390473"/>
              <a:gd name="connsiteY1" fmla="*/ 227365 h 227365"/>
              <a:gd name="connsiteX2" fmla="*/ 390473 w 390473"/>
              <a:gd name="connsiteY2" fmla="*/ 227365 h 227365"/>
            </a:gdLst>
            <a:ahLst/>
            <a:cxnLst>
              <a:cxn ang="0">
                <a:pos x="connsiteX0" y="connsiteY0"/>
              </a:cxn>
              <a:cxn ang="0">
                <a:pos x="connsiteX1" y="connsiteY1"/>
              </a:cxn>
              <a:cxn ang="0">
                <a:pos x="connsiteX2" y="connsiteY2"/>
              </a:cxn>
            </a:cxnLst>
            <a:rect l="l" t="t" r="r" b="b"/>
            <a:pathLst>
              <a:path w="390473" h="227365">
                <a:moveTo>
                  <a:pt x="0" y="0"/>
                </a:moveTo>
                <a:lnTo>
                  <a:pt x="0" y="227365"/>
                </a:lnTo>
                <a:lnTo>
                  <a:pt x="390473" y="227365"/>
                </a:lnTo>
              </a:path>
            </a:pathLst>
          </a:cu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7" name="Freeform 16">
            <a:extLst>
              <a:ext uri="{FF2B5EF4-FFF2-40B4-BE49-F238E27FC236}">
                <a16:creationId xmlns:a16="http://schemas.microsoft.com/office/drawing/2014/main" id="{9EB43489-F036-9241-86C3-AE366CA259CF}"/>
              </a:ext>
            </a:extLst>
          </p:cNvPr>
          <p:cNvSpPr/>
          <p:nvPr/>
        </p:nvSpPr>
        <p:spPr bwMode="auto">
          <a:xfrm>
            <a:off x="3607357" y="2057083"/>
            <a:ext cx="542611" cy="455005"/>
          </a:xfrm>
          <a:custGeom>
            <a:avLst/>
            <a:gdLst>
              <a:gd name="connsiteX0" fmla="*/ 0 w 582805"/>
              <a:gd name="connsiteY0" fmla="*/ 463094 h 4185996"/>
              <a:gd name="connsiteX1" fmla="*/ 542611 w 582805"/>
              <a:gd name="connsiteY1" fmla="*/ 302320 h 4185996"/>
              <a:gd name="connsiteX2" fmla="*/ 231112 w 582805"/>
              <a:gd name="connsiteY2" fmla="*/ 3949872 h 4185996"/>
              <a:gd name="connsiteX3" fmla="*/ 231112 w 582805"/>
              <a:gd name="connsiteY3" fmla="*/ 3839340 h 4185996"/>
              <a:gd name="connsiteX4" fmla="*/ 231112 w 582805"/>
              <a:gd name="connsiteY4" fmla="*/ 3839340 h 4185996"/>
              <a:gd name="connsiteX5" fmla="*/ 582805 w 582805"/>
              <a:gd name="connsiteY5" fmla="*/ 3658470 h 4185996"/>
              <a:gd name="connsiteX0" fmla="*/ 0 w 546034"/>
              <a:gd name="connsiteY0" fmla="*/ 463094 h 4185996"/>
              <a:gd name="connsiteX1" fmla="*/ 542611 w 546034"/>
              <a:gd name="connsiteY1" fmla="*/ 302320 h 4185996"/>
              <a:gd name="connsiteX2" fmla="*/ 231112 w 546034"/>
              <a:gd name="connsiteY2" fmla="*/ 3949872 h 4185996"/>
              <a:gd name="connsiteX3" fmla="*/ 231112 w 546034"/>
              <a:gd name="connsiteY3" fmla="*/ 3839340 h 4185996"/>
              <a:gd name="connsiteX4" fmla="*/ 231112 w 546034"/>
              <a:gd name="connsiteY4" fmla="*/ 3839340 h 4185996"/>
              <a:gd name="connsiteX0" fmla="*/ 0 w 546034"/>
              <a:gd name="connsiteY0" fmla="*/ 455005 h 3831251"/>
              <a:gd name="connsiteX1" fmla="*/ 542611 w 546034"/>
              <a:gd name="connsiteY1" fmla="*/ 294231 h 3831251"/>
              <a:gd name="connsiteX2" fmla="*/ 231112 w 546034"/>
              <a:gd name="connsiteY2" fmla="*/ 3831251 h 3831251"/>
              <a:gd name="connsiteX3" fmla="*/ 231112 w 546034"/>
              <a:gd name="connsiteY3" fmla="*/ 3831251 h 3831251"/>
              <a:gd name="connsiteX0" fmla="*/ 0 w 546034"/>
              <a:gd name="connsiteY0" fmla="*/ 455005 h 3831251"/>
              <a:gd name="connsiteX1" fmla="*/ 542611 w 546034"/>
              <a:gd name="connsiteY1" fmla="*/ 294231 h 3831251"/>
              <a:gd name="connsiteX2" fmla="*/ 231112 w 546034"/>
              <a:gd name="connsiteY2" fmla="*/ 3831251 h 3831251"/>
              <a:gd name="connsiteX0" fmla="*/ 0 w 542611"/>
              <a:gd name="connsiteY0" fmla="*/ 455005 h 455005"/>
              <a:gd name="connsiteX1" fmla="*/ 542611 w 542611"/>
              <a:gd name="connsiteY1" fmla="*/ 294231 h 455005"/>
            </a:gdLst>
            <a:ahLst/>
            <a:cxnLst>
              <a:cxn ang="0">
                <a:pos x="connsiteX0" y="connsiteY0"/>
              </a:cxn>
              <a:cxn ang="0">
                <a:pos x="connsiteX1" y="connsiteY1"/>
              </a:cxn>
            </a:cxnLst>
            <a:rect l="l" t="t" r="r" b="b"/>
            <a:pathLst>
              <a:path w="542611" h="455005">
                <a:moveTo>
                  <a:pt x="0" y="455005"/>
                </a:moveTo>
                <a:cubicBezTo>
                  <a:pt x="252046" y="84053"/>
                  <a:pt x="504092" y="-268477"/>
                  <a:pt x="542611" y="294231"/>
                </a:cubicBezTo>
              </a:path>
            </a:pathLst>
          </a:custGeom>
          <a:noFill/>
          <a:ln w="38100" cap="flat" cmpd="sng" algn="ctr">
            <a:solidFill>
              <a:schemeClr val="tx1"/>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effectLst/>
              <a:latin typeface="Arial" pitchFamily="-65" charset="0"/>
            </a:endParaRPr>
          </a:p>
        </p:txBody>
      </p:sp>
      <p:sp>
        <p:nvSpPr>
          <p:cNvPr id="21" name="TextBox 20">
            <a:extLst>
              <a:ext uri="{FF2B5EF4-FFF2-40B4-BE49-F238E27FC236}">
                <a16:creationId xmlns:a16="http://schemas.microsoft.com/office/drawing/2014/main" id="{8B939831-0CB1-784F-90A8-94C66ABC8D05}"/>
              </a:ext>
            </a:extLst>
          </p:cNvPr>
          <p:cNvSpPr txBox="1"/>
          <p:nvPr/>
        </p:nvSpPr>
        <p:spPr>
          <a:xfrm>
            <a:off x="2947096" y="2591450"/>
            <a:ext cx="152400" cy="461665"/>
          </a:xfrm>
          <a:prstGeom prst="rect">
            <a:avLst/>
          </a:prstGeom>
          <a:noFill/>
        </p:spPr>
        <p:txBody>
          <a:bodyPr wrap="square" rtlCol="0">
            <a:spAutoFit/>
          </a:bodyPr>
          <a:lstStyle/>
          <a:p>
            <a:r>
              <a:rPr lang="en-US" b="1" dirty="0"/>
              <a:t>A</a:t>
            </a:r>
          </a:p>
        </p:txBody>
      </p:sp>
      <p:sp>
        <p:nvSpPr>
          <p:cNvPr id="23" name="Rectangle 22">
            <a:extLst>
              <a:ext uri="{FF2B5EF4-FFF2-40B4-BE49-F238E27FC236}">
                <a16:creationId xmlns:a16="http://schemas.microsoft.com/office/drawing/2014/main" id="{8C3D15A0-560B-2C4B-8872-760E80132934}"/>
              </a:ext>
            </a:extLst>
          </p:cNvPr>
          <p:cNvSpPr/>
          <p:nvPr/>
        </p:nvSpPr>
        <p:spPr>
          <a:xfrm>
            <a:off x="4446139" y="2354316"/>
            <a:ext cx="407484" cy="461665"/>
          </a:xfrm>
          <a:prstGeom prst="rect">
            <a:avLst/>
          </a:prstGeom>
        </p:spPr>
        <p:txBody>
          <a:bodyPr wrap="none">
            <a:spAutoFit/>
          </a:bodyPr>
          <a:lstStyle/>
          <a:p>
            <a:r>
              <a:rPr lang="en-US" b="1" dirty="0"/>
              <a:t>B</a:t>
            </a:r>
          </a:p>
        </p:txBody>
      </p:sp>
    </p:spTree>
    <p:extLst>
      <p:ext uri="{BB962C8B-B14F-4D97-AF65-F5344CB8AC3E}">
        <p14:creationId xmlns:p14="http://schemas.microsoft.com/office/powerpoint/2010/main" val="136152981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noChangeArrowheads="1"/>
          </p:cNvSpPr>
          <p:nvPr>
            <p:ph type="title"/>
          </p:nvPr>
        </p:nvSpPr>
        <p:spPr>
          <a:xfrm>
            <a:off x="631826" y="76200"/>
            <a:ext cx="7978774" cy="798513"/>
          </a:xfrm>
        </p:spPr>
        <p:txBody>
          <a:bodyPr/>
          <a:lstStyle/>
          <a:p>
            <a:r>
              <a:rPr lang="en-US" altLang="en-US" sz="2800">
                <a:ea typeface="ＭＳ Ｐゴシック" charset="-128"/>
              </a:rPr>
              <a:t>Deep Structured Phenotype Network (DSPN) </a:t>
            </a:r>
          </a:p>
        </p:txBody>
      </p:sp>
      <p:pic>
        <p:nvPicPr>
          <p:cNvPr id="93235" name="Picture 288"/>
          <p:cNvPicPr>
            <a:picLocks noChangeAspect="1"/>
          </p:cNvPicPr>
          <p:nvPr/>
        </p:nvPicPr>
        <p:blipFill>
          <a:blip r:embed="rId2">
            <a:extLst>
              <a:ext uri="{28A0092B-C50C-407E-A947-70E740481C1C}">
                <a14:useLocalDpi xmlns:a14="http://schemas.microsoft.com/office/drawing/2010/main" val="0"/>
              </a:ext>
            </a:extLst>
          </a:blip>
          <a:srcRect l="44041" t="6377"/>
          <a:stretch>
            <a:fillRect/>
          </a:stretch>
        </p:blipFill>
        <p:spPr bwMode="auto">
          <a:xfrm>
            <a:off x="1359307" y="1429068"/>
            <a:ext cx="4149318"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 name="Rectangle 290">
            <a:extLst/>
          </p:cNvPr>
          <p:cNvSpPr/>
          <p:nvPr/>
        </p:nvSpPr>
        <p:spPr bwMode="auto">
          <a:xfrm>
            <a:off x="228600" y="3557906"/>
            <a:ext cx="1847850" cy="15414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b="1" dirty="0">
              <a:solidFill>
                <a:srgbClr val="FFFFFF"/>
              </a:solidFill>
            </a:endParaRPr>
          </a:p>
        </p:txBody>
      </p:sp>
      <p:sp>
        <p:nvSpPr>
          <p:cNvPr id="4" name="TextBox 3">
            <a:extLst/>
          </p:cNvPr>
          <p:cNvSpPr txBox="1"/>
          <p:nvPr/>
        </p:nvSpPr>
        <p:spPr bwMode="auto">
          <a:xfrm>
            <a:off x="2362200" y="5867400"/>
            <a:ext cx="4387850" cy="346249"/>
          </a:xfrm>
          <a:prstGeom prst="rect">
            <a:avLst/>
          </a:prstGeom>
          <a:noFill/>
        </p:spPr>
        <p:txBody>
          <a:bodyPr wrap="square">
            <a:spAutoFit/>
          </a:bodyPr>
          <a:lstStyle/>
          <a:p>
            <a:pPr eaLnBrk="1" hangingPunct="1">
              <a:defRPr/>
            </a:pPr>
            <a:r>
              <a:rPr lang="en-US" sz="1650" b="1" i="1" dirty="0">
                <a:solidFill>
                  <a:srgbClr val="000000"/>
                </a:solidFill>
                <a:ea typeface="ＭＳ Ｐゴシック" charset="0"/>
                <a:cs typeface="ＭＳ Ｐゴシック" charset="0"/>
              </a:rPr>
              <a:t>Deep Boltzmann Machine Energy model:</a:t>
            </a:r>
          </a:p>
        </p:txBody>
      </p:sp>
      <p:sp>
        <p:nvSpPr>
          <p:cNvPr id="93187" name="Rectangle 9"/>
          <p:cNvSpPr>
            <a:spLocks noChangeArrowheads="1"/>
          </p:cNvSpPr>
          <p:nvPr/>
        </p:nvSpPr>
        <p:spPr bwMode="auto">
          <a:xfrm>
            <a:off x="6834188" y="6518275"/>
            <a:ext cx="207803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b="1">
                <a:solidFill>
                  <a:srgbClr val="7F7F7F"/>
                </a:solidFill>
              </a:rPr>
              <a:t>[Wang et al. (‘18) Science]</a:t>
            </a:r>
          </a:p>
        </p:txBody>
      </p:sp>
      <p:sp>
        <p:nvSpPr>
          <p:cNvPr id="32" name="Content Placeholder 2">
            <a:extLst/>
          </p:cNvPr>
          <p:cNvSpPr>
            <a:spLocks noGrp="1"/>
          </p:cNvSpPr>
          <p:nvPr>
            <p:ph idx="1"/>
          </p:nvPr>
        </p:nvSpPr>
        <p:spPr>
          <a:xfrm>
            <a:off x="1481137" y="5093018"/>
            <a:ext cx="2974975" cy="755650"/>
          </a:xfrm>
        </p:spPr>
        <p:txBody>
          <a:bodyPr>
            <a:normAutofit/>
          </a:bodyPr>
          <a:lstStyle/>
          <a:p>
            <a:pPr marL="0" indent="0">
              <a:buFontTx/>
              <a:buNone/>
              <a:defRPr/>
            </a:pPr>
            <a:r>
              <a:rPr lang="en-US" sz="1575" b="1" dirty="0">
                <a:solidFill>
                  <a:srgbClr val="0070C0"/>
                </a:solidFill>
              </a:rPr>
              <a:t>y</a:t>
            </a:r>
            <a:r>
              <a:rPr lang="en-US" sz="1575" dirty="0"/>
              <a:t>:</a:t>
            </a:r>
            <a:r>
              <a:rPr lang="en-US" sz="1575" b="1" dirty="0">
                <a:solidFill>
                  <a:srgbClr val="92D050"/>
                </a:solidFill>
              </a:rPr>
              <a:t> </a:t>
            </a:r>
            <a:r>
              <a:rPr lang="en-US" sz="1300" dirty="0"/>
              <a:t>phenotypes</a:t>
            </a:r>
            <a:endParaRPr lang="en-US" sz="1300" b="1" dirty="0">
              <a:solidFill>
                <a:schemeClr val="accent1">
                  <a:lumMod val="50000"/>
                </a:schemeClr>
              </a:solidFill>
            </a:endParaRPr>
          </a:p>
          <a:p>
            <a:pPr marL="0" indent="0">
              <a:buFontTx/>
              <a:buNone/>
              <a:defRPr/>
            </a:pPr>
            <a:r>
              <a:rPr lang="en-US" sz="1575" b="1" dirty="0">
                <a:solidFill>
                  <a:schemeClr val="accent1">
                    <a:lumMod val="50000"/>
                  </a:schemeClr>
                </a:solidFill>
              </a:rPr>
              <a:t>h</a:t>
            </a:r>
            <a:r>
              <a:rPr lang="en-US" sz="1575" dirty="0"/>
              <a:t>: </a:t>
            </a:r>
            <a:r>
              <a:rPr lang="en-US" sz="1300" dirty="0"/>
              <a:t>hidden units (e.g., circuits)</a:t>
            </a:r>
          </a:p>
        </p:txBody>
      </p:sp>
      <p:sp>
        <p:nvSpPr>
          <p:cNvPr id="12" name="Content Placeholder 2">
            <a:extLst/>
          </p:cNvPr>
          <p:cNvSpPr txBox="1">
            <a:spLocks/>
          </p:cNvSpPr>
          <p:nvPr/>
        </p:nvSpPr>
        <p:spPr bwMode="auto">
          <a:xfrm>
            <a:off x="4303712" y="5093018"/>
            <a:ext cx="4419600"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6" tIns="46004" rIns="92006" bIns="46004">
            <a:normAutofit/>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buFontTx/>
              <a:buNone/>
              <a:defRPr/>
            </a:pPr>
            <a:r>
              <a:rPr lang="en-US" sz="1575" b="1" kern="0" dirty="0">
                <a:solidFill>
                  <a:srgbClr val="92D050"/>
                </a:solidFill>
              </a:rPr>
              <a:t>x</a:t>
            </a:r>
            <a:r>
              <a:rPr lang="en-US" sz="1575" kern="0" dirty="0"/>
              <a:t>: </a:t>
            </a:r>
            <a:r>
              <a:rPr lang="en-US" sz="1300" kern="0" dirty="0"/>
              <a:t>intermediate phenotypes (e.g. expression, enhancers)</a:t>
            </a:r>
          </a:p>
          <a:p>
            <a:pPr marL="0" indent="0">
              <a:buFontTx/>
              <a:buNone/>
              <a:defRPr/>
            </a:pPr>
            <a:r>
              <a:rPr lang="en-US" sz="1575" b="1" kern="0" dirty="0">
                <a:solidFill>
                  <a:srgbClr val="B3752D"/>
                </a:solidFill>
              </a:rPr>
              <a:t>z</a:t>
            </a:r>
            <a:r>
              <a:rPr lang="en-US" sz="1575" kern="0" dirty="0"/>
              <a:t>: </a:t>
            </a:r>
            <a:r>
              <a:rPr lang="en-US" sz="1300" kern="0" dirty="0"/>
              <a:t>genotypes (e.g., SNPs)</a:t>
            </a:r>
          </a:p>
        </p:txBody>
      </p:sp>
      <p:sp>
        <p:nvSpPr>
          <p:cNvPr id="13" name="Content Placeholder 2">
            <a:extLst/>
          </p:cNvPr>
          <p:cNvSpPr txBox="1">
            <a:spLocks/>
          </p:cNvSpPr>
          <p:nvPr/>
        </p:nvSpPr>
        <p:spPr bwMode="auto">
          <a:xfrm>
            <a:off x="1054100" y="1557656"/>
            <a:ext cx="287337"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6" tIns="46004" rIns="92006" bIns="46004">
            <a:normAutofit/>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buFontTx/>
              <a:buNone/>
              <a:defRPr/>
            </a:pPr>
            <a:r>
              <a:rPr lang="en-US" sz="1575" b="1" kern="0" dirty="0">
                <a:solidFill>
                  <a:srgbClr val="0070C0"/>
                </a:solidFill>
              </a:rPr>
              <a:t>y</a:t>
            </a:r>
          </a:p>
          <a:p>
            <a:pPr marL="0" indent="0">
              <a:buFontTx/>
              <a:buNone/>
              <a:defRPr/>
            </a:pPr>
            <a:endParaRPr lang="en-US" sz="1575" b="1" kern="0" dirty="0">
              <a:solidFill>
                <a:schemeClr val="accent1">
                  <a:lumMod val="50000"/>
                </a:schemeClr>
              </a:solidFill>
            </a:endParaRPr>
          </a:p>
          <a:p>
            <a:pPr marL="0" indent="0">
              <a:buFontTx/>
              <a:buNone/>
              <a:defRPr/>
            </a:pPr>
            <a:r>
              <a:rPr lang="en-US" sz="1575" b="1" kern="0" dirty="0">
                <a:solidFill>
                  <a:schemeClr val="accent1">
                    <a:lumMod val="50000"/>
                  </a:schemeClr>
                </a:solidFill>
              </a:rPr>
              <a:t>h</a:t>
            </a:r>
          </a:p>
          <a:p>
            <a:pPr marL="0" indent="0">
              <a:buFontTx/>
              <a:buNone/>
              <a:defRPr/>
            </a:pPr>
            <a:endParaRPr lang="en-US" sz="1575" kern="0" dirty="0"/>
          </a:p>
          <a:p>
            <a:pPr marL="0" indent="0">
              <a:buFontTx/>
              <a:buNone/>
              <a:defRPr/>
            </a:pPr>
            <a:endParaRPr lang="en-US" sz="900" kern="0" dirty="0"/>
          </a:p>
          <a:p>
            <a:pPr marL="0" indent="0">
              <a:buFontTx/>
              <a:buNone/>
              <a:defRPr/>
            </a:pPr>
            <a:r>
              <a:rPr lang="en-US" sz="1575" b="1" kern="0" dirty="0">
                <a:solidFill>
                  <a:srgbClr val="92D050"/>
                </a:solidFill>
              </a:rPr>
              <a:t>x</a:t>
            </a:r>
          </a:p>
          <a:p>
            <a:pPr marL="0" indent="0">
              <a:buFontTx/>
              <a:buNone/>
              <a:defRPr/>
            </a:pPr>
            <a:endParaRPr lang="en-US" sz="1000" kern="0" dirty="0"/>
          </a:p>
          <a:p>
            <a:pPr marL="0" indent="0">
              <a:buFontTx/>
              <a:buNone/>
              <a:defRPr/>
            </a:pPr>
            <a:r>
              <a:rPr lang="en-US" sz="1575" b="1" kern="0" dirty="0">
                <a:solidFill>
                  <a:srgbClr val="B3752D"/>
                </a:solidFill>
              </a:rPr>
              <a:t>z</a:t>
            </a:r>
            <a:endParaRPr lang="en-US" sz="1575" kern="0" dirty="0"/>
          </a:p>
        </p:txBody>
      </p:sp>
      <p:pic>
        <p:nvPicPr>
          <p:cNvPr id="2" name="Picture 1"/>
          <p:cNvPicPr>
            <a:picLocks noChangeAspect="1"/>
          </p:cNvPicPr>
          <p:nvPr/>
        </p:nvPicPr>
        <p:blipFill>
          <a:blip r:embed="rId3"/>
          <a:stretch>
            <a:fillRect/>
          </a:stretch>
        </p:blipFill>
        <p:spPr>
          <a:xfrm>
            <a:off x="2712720" y="6202680"/>
            <a:ext cx="3459480" cy="426720"/>
          </a:xfrm>
          <a:prstGeom prst="rect">
            <a:avLst/>
          </a:prstGeom>
        </p:spPr>
      </p:pic>
      <p:sp>
        <p:nvSpPr>
          <p:cNvPr id="25" name="Rectangle 24">
            <a:extLst/>
          </p:cNvPr>
          <p:cNvSpPr/>
          <p:nvPr/>
        </p:nvSpPr>
        <p:spPr bwMode="auto">
          <a:xfrm>
            <a:off x="1917700" y="1429068"/>
            <a:ext cx="812800" cy="174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b="1" dirty="0">
              <a:solidFill>
                <a:srgbClr val="FFFFFF"/>
              </a:solidFill>
            </a:endParaRPr>
          </a:p>
        </p:txBody>
      </p:sp>
      <p:sp>
        <p:nvSpPr>
          <p:cNvPr id="93238" name="TextBox 289"/>
          <p:cNvSpPr txBox="1">
            <a:spLocks noChangeArrowheads="1"/>
          </p:cNvSpPr>
          <p:nvPr/>
        </p:nvSpPr>
        <p:spPr bwMode="auto">
          <a:xfrm>
            <a:off x="573088" y="762000"/>
            <a:ext cx="849471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42900" indent="-342900" eaLnBrk="1" hangingPunct="1">
              <a:buFont typeface="Arial" charset="0"/>
              <a:buChar char="•"/>
            </a:pPr>
            <a:r>
              <a:rPr lang="en-US" altLang="en-US" sz="2000" b="1" dirty="0">
                <a:solidFill>
                  <a:srgbClr val="000000"/>
                </a:solidFill>
              </a:rPr>
              <a:t>Embed </a:t>
            </a:r>
            <a:r>
              <a:rPr lang="en-US" altLang="en-US" sz="2000" b="1" dirty="0">
                <a:solidFill>
                  <a:srgbClr val="FF0000"/>
                </a:solidFill>
              </a:rPr>
              <a:t>Gene Regulatory Network </a:t>
            </a:r>
            <a:r>
              <a:rPr lang="en-US" altLang="en-US" sz="2000" b="1" dirty="0">
                <a:solidFill>
                  <a:srgbClr val="000000"/>
                </a:solidFill>
              </a:rPr>
              <a:t>in deep neural network</a:t>
            </a:r>
          </a:p>
          <a:p>
            <a:pPr marL="342900" indent="-342900" eaLnBrk="1" hangingPunct="1">
              <a:buFont typeface="Arial" charset="0"/>
              <a:buChar char="•"/>
            </a:pPr>
            <a:r>
              <a:rPr lang="en-US" altLang="en-US" sz="2000" b="1" dirty="0">
                <a:solidFill>
                  <a:srgbClr val="000000"/>
                </a:solidFill>
              </a:rPr>
              <a:t>Allows transcriptome (+other) imputation &amp; trait prediction</a:t>
            </a:r>
          </a:p>
        </p:txBody>
      </p:sp>
      <p:grpSp>
        <p:nvGrpSpPr>
          <p:cNvPr id="6" name="Group 5"/>
          <p:cNvGrpSpPr/>
          <p:nvPr/>
        </p:nvGrpSpPr>
        <p:grpSpPr>
          <a:xfrm>
            <a:off x="6027737" y="2080566"/>
            <a:ext cx="2520950" cy="2588542"/>
            <a:chOff x="6027737" y="2080566"/>
            <a:chExt cx="2520950" cy="2588542"/>
          </a:xfrm>
        </p:grpSpPr>
        <p:pic>
          <p:nvPicPr>
            <p:cNvPr id="5" name="Picture 4"/>
            <p:cNvPicPr>
              <a:picLocks noChangeAspect="1"/>
            </p:cNvPicPr>
            <p:nvPr/>
          </p:nvPicPr>
          <p:blipFill rotWithShape="1">
            <a:blip r:embed="rId4"/>
            <a:srcRect r="48441"/>
            <a:stretch/>
          </p:blipFill>
          <p:spPr>
            <a:xfrm>
              <a:off x="6027737" y="2103708"/>
              <a:ext cx="2520950" cy="2565400"/>
            </a:xfrm>
            <a:prstGeom prst="rect">
              <a:avLst/>
            </a:prstGeom>
          </p:spPr>
        </p:pic>
        <p:sp>
          <p:nvSpPr>
            <p:cNvPr id="17" name="Rectangle 16">
              <a:extLst/>
            </p:cNvPr>
            <p:cNvSpPr/>
            <p:nvPr/>
          </p:nvSpPr>
          <p:spPr bwMode="auto">
            <a:xfrm>
              <a:off x="7010399" y="2080566"/>
              <a:ext cx="747713" cy="205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b="1" dirty="0">
                <a:solidFill>
                  <a:srgbClr val="FFFFFF"/>
                </a:solidFill>
              </a:endParaRPr>
            </a:p>
          </p:txBody>
        </p:sp>
      </p:grpSp>
      <p:sp>
        <p:nvSpPr>
          <p:cNvPr id="7" name="Left Arrow 6"/>
          <p:cNvSpPr/>
          <p:nvPr/>
        </p:nvSpPr>
        <p:spPr bwMode="auto">
          <a:xfrm rot="19978174">
            <a:off x="5289506" y="4107903"/>
            <a:ext cx="978408" cy="484632"/>
          </a:xfrm>
          <a:prstGeom prst="leftArrow">
            <a:avLst/>
          </a:prstGeom>
          <a:no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0" name="TextBox 19">
            <a:extLst/>
          </p:cNvPr>
          <p:cNvSpPr txBox="1"/>
          <p:nvPr/>
        </p:nvSpPr>
        <p:spPr bwMode="auto">
          <a:xfrm>
            <a:off x="6834188" y="1787351"/>
            <a:ext cx="841375" cy="346249"/>
          </a:xfrm>
          <a:prstGeom prst="rect">
            <a:avLst/>
          </a:prstGeom>
          <a:noFill/>
        </p:spPr>
        <p:txBody>
          <a:bodyPr wrap="square">
            <a:spAutoFit/>
          </a:bodyPr>
          <a:lstStyle/>
          <a:p>
            <a:pPr eaLnBrk="1" hangingPunct="1">
              <a:defRPr/>
            </a:pPr>
            <a:r>
              <a:rPr lang="en-US" sz="1650" b="1" dirty="0">
                <a:solidFill>
                  <a:srgbClr val="FF0000"/>
                </a:solidFill>
                <a:ea typeface="ＭＳ Ｐゴシック" charset="0"/>
                <a:cs typeface="ＭＳ Ｐゴシック" charset="0"/>
              </a:rPr>
              <a:t>GRN</a:t>
            </a:r>
          </a:p>
        </p:txBody>
      </p:sp>
    </p:spTree>
    <p:extLst>
      <p:ext uri="{BB962C8B-B14F-4D97-AF65-F5344CB8AC3E}">
        <p14:creationId xmlns:p14="http://schemas.microsoft.com/office/powerpoint/2010/main" val="18426630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noChangeArrowheads="1"/>
          </p:cNvSpPr>
          <p:nvPr>
            <p:ph type="title"/>
          </p:nvPr>
        </p:nvSpPr>
        <p:spPr>
          <a:xfrm>
            <a:off x="631826" y="76200"/>
            <a:ext cx="7978774" cy="798513"/>
          </a:xfrm>
        </p:spPr>
        <p:txBody>
          <a:bodyPr/>
          <a:lstStyle/>
          <a:p>
            <a:r>
              <a:rPr lang="en-US" altLang="en-US" sz="2800">
                <a:ea typeface="ＭＳ Ｐゴシック" charset="-128"/>
              </a:rPr>
              <a:t>Deep Structured Phenotype Network (DSPN) </a:t>
            </a:r>
          </a:p>
        </p:txBody>
      </p:sp>
      <p:pic>
        <p:nvPicPr>
          <p:cNvPr id="93235" name="Picture 288"/>
          <p:cNvPicPr>
            <a:picLocks noChangeAspect="1"/>
          </p:cNvPicPr>
          <p:nvPr/>
        </p:nvPicPr>
        <p:blipFill>
          <a:blip r:embed="rId2">
            <a:extLst>
              <a:ext uri="{28A0092B-C50C-407E-A947-70E740481C1C}">
                <a14:useLocalDpi xmlns:a14="http://schemas.microsoft.com/office/drawing/2010/main" val="0"/>
              </a:ext>
            </a:extLst>
          </a:blip>
          <a:srcRect l="44041" t="6377"/>
          <a:stretch>
            <a:fillRect/>
          </a:stretch>
        </p:blipFill>
        <p:spPr bwMode="auto">
          <a:xfrm>
            <a:off x="1359307" y="1429068"/>
            <a:ext cx="4149318"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 name="Rectangle 290">
            <a:extLst/>
          </p:cNvPr>
          <p:cNvSpPr/>
          <p:nvPr/>
        </p:nvSpPr>
        <p:spPr bwMode="auto">
          <a:xfrm>
            <a:off x="228600" y="3557906"/>
            <a:ext cx="1847850" cy="15414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b="1" dirty="0">
              <a:solidFill>
                <a:srgbClr val="FFFFFF"/>
              </a:solidFill>
            </a:endParaRPr>
          </a:p>
        </p:txBody>
      </p:sp>
      <p:sp>
        <p:nvSpPr>
          <p:cNvPr id="4" name="TextBox 3">
            <a:extLst/>
          </p:cNvPr>
          <p:cNvSpPr txBox="1"/>
          <p:nvPr/>
        </p:nvSpPr>
        <p:spPr bwMode="auto">
          <a:xfrm>
            <a:off x="2362200" y="5867400"/>
            <a:ext cx="4387850" cy="346249"/>
          </a:xfrm>
          <a:prstGeom prst="rect">
            <a:avLst/>
          </a:prstGeom>
          <a:noFill/>
        </p:spPr>
        <p:txBody>
          <a:bodyPr wrap="square">
            <a:spAutoFit/>
          </a:bodyPr>
          <a:lstStyle/>
          <a:p>
            <a:pPr eaLnBrk="1" hangingPunct="1">
              <a:defRPr/>
            </a:pPr>
            <a:r>
              <a:rPr lang="en-US" sz="1650" b="1" i="1" dirty="0">
                <a:solidFill>
                  <a:srgbClr val="000000"/>
                </a:solidFill>
                <a:ea typeface="ＭＳ Ｐゴシック" charset="0"/>
                <a:cs typeface="ＭＳ Ｐゴシック" charset="0"/>
              </a:rPr>
              <a:t>Deep Boltzmann Machine Energy model:</a:t>
            </a:r>
          </a:p>
        </p:txBody>
      </p:sp>
      <p:sp>
        <p:nvSpPr>
          <p:cNvPr id="93187" name="Rectangle 9"/>
          <p:cNvSpPr>
            <a:spLocks noChangeArrowheads="1"/>
          </p:cNvSpPr>
          <p:nvPr/>
        </p:nvSpPr>
        <p:spPr bwMode="auto">
          <a:xfrm>
            <a:off x="6834188" y="6518275"/>
            <a:ext cx="207803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200" b="1">
                <a:solidFill>
                  <a:srgbClr val="7F7F7F"/>
                </a:solidFill>
              </a:rPr>
              <a:t>[Wang et al. (‘18) Science]</a:t>
            </a:r>
          </a:p>
        </p:txBody>
      </p:sp>
      <p:sp>
        <p:nvSpPr>
          <p:cNvPr id="32" name="Content Placeholder 2">
            <a:extLst/>
          </p:cNvPr>
          <p:cNvSpPr>
            <a:spLocks noGrp="1"/>
          </p:cNvSpPr>
          <p:nvPr>
            <p:ph idx="1"/>
          </p:nvPr>
        </p:nvSpPr>
        <p:spPr>
          <a:xfrm>
            <a:off x="1481137" y="5093018"/>
            <a:ext cx="2974975" cy="755650"/>
          </a:xfrm>
        </p:spPr>
        <p:txBody>
          <a:bodyPr>
            <a:normAutofit/>
          </a:bodyPr>
          <a:lstStyle/>
          <a:p>
            <a:pPr marL="0" indent="0">
              <a:buFontTx/>
              <a:buNone/>
              <a:defRPr/>
            </a:pPr>
            <a:r>
              <a:rPr lang="en-US" sz="1575" b="1" dirty="0">
                <a:solidFill>
                  <a:srgbClr val="0070C0"/>
                </a:solidFill>
              </a:rPr>
              <a:t>y</a:t>
            </a:r>
            <a:r>
              <a:rPr lang="en-US" sz="1575" dirty="0"/>
              <a:t>:</a:t>
            </a:r>
            <a:r>
              <a:rPr lang="en-US" sz="1575" b="1" dirty="0">
                <a:solidFill>
                  <a:srgbClr val="92D050"/>
                </a:solidFill>
              </a:rPr>
              <a:t> </a:t>
            </a:r>
            <a:r>
              <a:rPr lang="en-US" sz="1300" dirty="0"/>
              <a:t>phenotypes</a:t>
            </a:r>
            <a:endParaRPr lang="en-US" sz="1300" b="1" dirty="0">
              <a:solidFill>
                <a:schemeClr val="accent1">
                  <a:lumMod val="50000"/>
                </a:schemeClr>
              </a:solidFill>
            </a:endParaRPr>
          </a:p>
          <a:p>
            <a:pPr marL="0" indent="0">
              <a:buFontTx/>
              <a:buNone/>
              <a:defRPr/>
            </a:pPr>
            <a:r>
              <a:rPr lang="en-US" sz="1575" b="1" dirty="0">
                <a:solidFill>
                  <a:schemeClr val="accent1">
                    <a:lumMod val="50000"/>
                  </a:schemeClr>
                </a:solidFill>
              </a:rPr>
              <a:t>h</a:t>
            </a:r>
            <a:r>
              <a:rPr lang="en-US" sz="1575" dirty="0"/>
              <a:t>: </a:t>
            </a:r>
            <a:r>
              <a:rPr lang="en-US" sz="1300" dirty="0"/>
              <a:t>hidden units (e.g., circuits)</a:t>
            </a:r>
          </a:p>
        </p:txBody>
      </p:sp>
      <p:sp>
        <p:nvSpPr>
          <p:cNvPr id="12" name="Content Placeholder 2">
            <a:extLst/>
          </p:cNvPr>
          <p:cNvSpPr txBox="1">
            <a:spLocks/>
          </p:cNvSpPr>
          <p:nvPr/>
        </p:nvSpPr>
        <p:spPr bwMode="auto">
          <a:xfrm>
            <a:off x="4303712" y="5093018"/>
            <a:ext cx="4419600"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6" tIns="46004" rIns="92006" bIns="46004">
            <a:normAutofit/>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buFontTx/>
              <a:buNone/>
              <a:defRPr/>
            </a:pPr>
            <a:r>
              <a:rPr lang="en-US" sz="1575" b="1" kern="0" dirty="0">
                <a:solidFill>
                  <a:srgbClr val="92D050"/>
                </a:solidFill>
              </a:rPr>
              <a:t>x</a:t>
            </a:r>
            <a:r>
              <a:rPr lang="en-US" sz="1575" kern="0" dirty="0"/>
              <a:t>: </a:t>
            </a:r>
            <a:r>
              <a:rPr lang="en-US" sz="1300" kern="0" dirty="0"/>
              <a:t>intermediate phenotypes (e.g. expression, enhancers)</a:t>
            </a:r>
          </a:p>
          <a:p>
            <a:pPr marL="0" indent="0">
              <a:buFontTx/>
              <a:buNone/>
              <a:defRPr/>
            </a:pPr>
            <a:r>
              <a:rPr lang="en-US" sz="1575" b="1" kern="0" dirty="0">
                <a:solidFill>
                  <a:srgbClr val="B3752D"/>
                </a:solidFill>
              </a:rPr>
              <a:t>z</a:t>
            </a:r>
            <a:r>
              <a:rPr lang="en-US" sz="1575" kern="0" dirty="0"/>
              <a:t>: </a:t>
            </a:r>
            <a:r>
              <a:rPr lang="en-US" sz="1300" kern="0" dirty="0"/>
              <a:t>genotypes (e.g., SNPs)</a:t>
            </a:r>
          </a:p>
        </p:txBody>
      </p:sp>
      <p:sp>
        <p:nvSpPr>
          <p:cNvPr id="13" name="Content Placeholder 2">
            <a:extLst/>
          </p:cNvPr>
          <p:cNvSpPr txBox="1">
            <a:spLocks/>
          </p:cNvSpPr>
          <p:nvPr/>
        </p:nvSpPr>
        <p:spPr bwMode="auto">
          <a:xfrm>
            <a:off x="1054100" y="1557656"/>
            <a:ext cx="287337"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6" tIns="46004" rIns="92006" bIns="46004">
            <a:normAutofit/>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buFontTx/>
              <a:buNone/>
              <a:defRPr/>
            </a:pPr>
            <a:r>
              <a:rPr lang="en-US" sz="1575" b="1" kern="0" dirty="0">
                <a:solidFill>
                  <a:srgbClr val="0070C0"/>
                </a:solidFill>
              </a:rPr>
              <a:t>y</a:t>
            </a:r>
          </a:p>
          <a:p>
            <a:pPr marL="0" indent="0">
              <a:buFontTx/>
              <a:buNone/>
              <a:defRPr/>
            </a:pPr>
            <a:endParaRPr lang="en-US" sz="1575" b="1" kern="0" dirty="0">
              <a:solidFill>
                <a:schemeClr val="accent1">
                  <a:lumMod val="50000"/>
                </a:schemeClr>
              </a:solidFill>
            </a:endParaRPr>
          </a:p>
          <a:p>
            <a:pPr marL="0" indent="0">
              <a:buFontTx/>
              <a:buNone/>
              <a:defRPr/>
            </a:pPr>
            <a:r>
              <a:rPr lang="en-US" sz="1575" b="1" kern="0" dirty="0">
                <a:solidFill>
                  <a:schemeClr val="accent1">
                    <a:lumMod val="50000"/>
                  </a:schemeClr>
                </a:solidFill>
              </a:rPr>
              <a:t>h</a:t>
            </a:r>
          </a:p>
          <a:p>
            <a:pPr marL="0" indent="0">
              <a:buFontTx/>
              <a:buNone/>
              <a:defRPr/>
            </a:pPr>
            <a:endParaRPr lang="en-US" sz="1575" kern="0" dirty="0"/>
          </a:p>
          <a:p>
            <a:pPr marL="0" indent="0">
              <a:buFontTx/>
              <a:buNone/>
              <a:defRPr/>
            </a:pPr>
            <a:endParaRPr lang="en-US" sz="900" kern="0" dirty="0"/>
          </a:p>
          <a:p>
            <a:pPr marL="0" indent="0">
              <a:buFontTx/>
              <a:buNone/>
              <a:defRPr/>
            </a:pPr>
            <a:r>
              <a:rPr lang="en-US" sz="1575" b="1" kern="0" dirty="0">
                <a:solidFill>
                  <a:srgbClr val="92D050"/>
                </a:solidFill>
              </a:rPr>
              <a:t>x</a:t>
            </a:r>
          </a:p>
          <a:p>
            <a:pPr marL="0" indent="0">
              <a:buFontTx/>
              <a:buNone/>
              <a:defRPr/>
            </a:pPr>
            <a:endParaRPr lang="en-US" sz="1000" kern="0" dirty="0"/>
          </a:p>
          <a:p>
            <a:pPr marL="0" indent="0">
              <a:buFontTx/>
              <a:buNone/>
              <a:defRPr/>
            </a:pPr>
            <a:r>
              <a:rPr lang="en-US" sz="1575" b="1" kern="0" dirty="0">
                <a:solidFill>
                  <a:srgbClr val="B3752D"/>
                </a:solidFill>
              </a:rPr>
              <a:t>z</a:t>
            </a:r>
            <a:endParaRPr lang="en-US" sz="1575" kern="0" dirty="0"/>
          </a:p>
        </p:txBody>
      </p:sp>
      <p:pic>
        <p:nvPicPr>
          <p:cNvPr id="2" name="Picture 1"/>
          <p:cNvPicPr>
            <a:picLocks noChangeAspect="1"/>
          </p:cNvPicPr>
          <p:nvPr/>
        </p:nvPicPr>
        <p:blipFill>
          <a:blip r:embed="rId3"/>
          <a:stretch>
            <a:fillRect/>
          </a:stretch>
        </p:blipFill>
        <p:spPr>
          <a:xfrm>
            <a:off x="2712720" y="6202680"/>
            <a:ext cx="3459480" cy="426720"/>
          </a:xfrm>
          <a:prstGeom prst="rect">
            <a:avLst/>
          </a:prstGeom>
        </p:spPr>
      </p:pic>
      <p:sp>
        <p:nvSpPr>
          <p:cNvPr id="25" name="Rectangle 24">
            <a:extLst/>
          </p:cNvPr>
          <p:cNvSpPr/>
          <p:nvPr/>
        </p:nvSpPr>
        <p:spPr bwMode="auto">
          <a:xfrm>
            <a:off x="1917700" y="1429068"/>
            <a:ext cx="812800" cy="174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b="1" dirty="0">
              <a:solidFill>
                <a:srgbClr val="FFFFFF"/>
              </a:solidFill>
            </a:endParaRPr>
          </a:p>
        </p:txBody>
      </p:sp>
      <p:sp>
        <p:nvSpPr>
          <p:cNvPr id="93238" name="TextBox 289"/>
          <p:cNvSpPr txBox="1">
            <a:spLocks noChangeArrowheads="1"/>
          </p:cNvSpPr>
          <p:nvPr/>
        </p:nvSpPr>
        <p:spPr bwMode="auto">
          <a:xfrm>
            <a:off x="573088" y="762000"/>
            <a:ext cx="849471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342900" indent="-342900" eaLnBrk="1" hangingPunct="1">
              <a:buFont typeface="Arial" charset="0"/>
              <a:buChar char="•"/>
            </a:pPr>
            <a:r>
              <a:rPr lang="en-US" altLang="en-US" sz="2000" b="1" dirty="0">
                <a:solidFill>
                  <a:srgbClr val="000000"/>
                </a:solidFill>
              </a:rPr>
              <a:t>Allows prioritization of genes / modules through network interpretation (using path tracing)</a:t>
            </a:r>
          </a:p>
        </p:txBody>
      </p:sp>
      <p:grpSp>
        <p:nvGrpSpPr>
          <p:cNvPr id="18" name="Group 17"/>
          <p:cNvGrpSpPr/>
          <p:nvPr/>
        </p:nvGrpSpPr>
        <p:grpSpPr>
          <a:xfrm>
            <a:off x="5791200" y="1600200"/>
            <a:ext cx="2792413" cy="3251200"/>
            <a:chOff x="6248400" y="1549400"/>
            <a:chExt cx="2792413" cy="3251200"/>
          </a:xfrm>
        </p:grpSpPr>
        <p:pic>
          <p:nvPicPr>
            <p:cNvPr id="19" name="Picture 15"/>
            <p:cNvPicPr>
              <a:picLocks noChangeAspect="1"/>
            </p:cNvPicPr>
            <p:nvPr/>
          </p:nvPicPr>
          <p:blipFill>
            <a:blip r:embed="rId4">
              <a:extLst>
                <a:ext uri="{28A0092B-C50C-407E-A947-70E740481C1C}">
                  <a14:useLocalDpi xmlns:a14="http://schemas.microsoft.com/office/drawing/2010/main" val="0"/>
                </a:ext>
              </a:extLst>
            </a:blip>
            <a:srcRect r="50124"/>
            <a:stretch>
              <a:fillRect/>
            </a:stretch>
          </p:blipFill>
          <p:spPr bwMode="auto">
            <a:xfrm>
              <a:off x="6265863" y="1552575"/>
              <a:ext cx="2774950" cy="324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2"/>
            <p:cNvSpPr>
              <a:spLocks noChangeArrowheads="1"/>
            </p:cNvSpPr>
            <p:nvPr/>
          </p:nvSpPr>
          <p:spPr bwMode="auto">
            <a:xfrm>
              <a:off x="6342063" y="1628775"/>
              <a:ext cx="568325" cy="219075"/>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200" b="1"/>
            </a:p>
          </p:txBody>
        </p:sp>
        <p:sp>
          <p:nvSpPr>
            <p:cNvPr id="21" name="TextBox 16"/>
            <p:cNvSpPr txBox="1">
              <a:spLocks noChangeArrowheads="1"/>
            </p:cNvSpPr>
            <p:nvPr/>
          </p:nvSpPr>
          <p:spPr bwMode="auto">
            <a:xfrm>
              <a:off x="6248400" y="1549400"/>
              <a:ext cx="5873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400" b="1"/>
                <a:t>SCZ</a:t>
              </a:r>
            </a:p>
          </p:txBody>
        </p:sp>
      </p:grpSp>
      <p:sp>
        <p:nvSpPr>
          <p:cNvPr id="8" name="Oval 7"/>
          <p:cNvSpPr>
            <a:spLocks noChangeAspect="1"/>
          </p:cNvSpPr>
          <p:nvPr/>
        </p:nvSpPr>
        <p:spPr bwMode="auto">
          <a:xfrm>
            <a:off x="3903659" y="4063980"/>
            <a:ext cx="109728" cy="109728"/>
          </a:xfrm>
          <a:prstGeom prst="ellipse">
            <a:avLst/>
          </a:prstGeom>
          <a:solidFill>
            <a:srgbClr val="FF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3" name="Oval 22"/>
          <p:cNvSpPr>
            <a:spLocks noChangeAspect="1"/>
          </p:cNvSpPr>
          <p:nvPr/>
        </p:nvSpPr>
        <p:spPr bwMode="auto">
          <a:xfrm>
            <a:off x="4442460" y="4487094"/>
            <a:ext cx="109728" cy="109728"/>
          </a:xfrm>
          <a:prstGeom prst="ellipse">
            <a:avLst/>
          </a:prstGeom>
          <a:solidFill>
            <a:srgbClr val="FF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4" name="Oval 23"/>
          <p:cNvSpPr>
            <a:spLocks noChangeAspect="1"/>
          </p:cNvSpPr>
          <p:nvPr/>
        </p:nvSpPr>
        <p:spPr bwMode="auto">
          <a:xfrm>
            <a:off x="3815950" y="4826631"/>
            <a:ext cx="109728" cy="109728"/>
          </a:xfrm>
          <a:prstGeom prst="ellipse">
            <a:avLst/>
          </a:prstGeom>
          <a:solidFill>
            <a:srgbClr val="FF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cxnSp>
        <p:nvCxnSpPr>
          <p:cNvPr id="10" name="Straight Connector 9"/>
          <p:cNvCxnSpPr>
            <a:stCxn id="24" idx="7"/>
            <a:endCxn id="23" idx="3"/>
          </p:cNvCxnSpPr>
          <p:nvPr/>
        </p:nvCxnSpPr>
        <p:spPr bwMode="auto">
          <a:xfrm flipV="1">
            <a:off x="3909609" y="4580753"/>
            <a:ext cx="548920" cy="261947"/>
          </a:xfrm>
          <a:prstGeom prst="line">
            <a:avLst/>
          </a:prstGeom>
          <a:noFill/>
          <a:ln w="12700" cap="flat" cmpd="sng" algn="ctr">
            <a:solidFill>
              <a:srgbClr val="FF0000"/>
            </a:solidFill>
            <a:prstDash val="solid"/>
            <a:round/>
            <a:headEnd type="none" w="sm" len="sm"/>
            <a:tailEnd type="none" w="sm" len="sm"/>
          </a:ln>
          <a:effectLst/>
        </p:spPr>
      </p:cxnSp>
      <p:cxnSp>
        <p:nvCxnSpPr>
          <p:cNvPr id="28" name="Straight Connector 27"/>
          <p:cNvCxnSpPr>
            <a:stCxn id="8" idx="5"/>
            <a:endCxn id="23" idx="1"/>
          </p:cNvCxnSpPr>
          <p:nvPr/>
        </p:nvCxnSpPr>
        <p:spPr bwMode="auto">
          <a:xfrm>
            <a:off x="3997318" y="4157639"/>
            <a:ext cx="461211" cy="345524"/>
          </a:xfrm>
          <a:prstGeom prst="line">
            <a:avLst/>
          </a:prstGeom>
          <a:noFill/>
          <a:ln w="12700" cap="flat" cmpd="sng" algn="ctr">
            <a:solidFill>
              <a:srgbClr val="FF0000"/>
            </a:solidFill>
            <a:prstDash val="solid"/>
            <a:round/>
            <a:headEnd type="none" w="sm" len="sm"/>
            <a:tailEnd type="none" w="sm" len="sm"/>
          </a:ln>
          <a:effectLst/>
        </p:spPr>
      </p:cxnSp>
      <p:cxnSp>
        <p:nvCxnSpPr>
          <p:cNvPr id="33" name="Straight Connector 32"/>
          <p:cNvCxnSpPr>
            <a:stCxn id="76" idx="3"/>
            <a:endCxn id="69" idx="7"/>
          </p:cNvCxnSpPr>
          <p:nvPr/>
        </p:nvCxnSpPr>
        <p:spPr bwMode="auto">
          <a:xfrm flipH="1">
            <a:off x="4358346" y="3223225"/>
            <a:ext cx="398638" cy="280047"/>
          </a:xfrm>
          <a:prstGeom prst="line">
            <a:avLst/>
          </a:prstGeom>
          <a:noFill/>
          <a:ln w="12700" cap="flat" cmpd="sng" algn="ctr">
            <a:solidFill>
              <a:srgbClr val="FF0000"/>
            </a:solidFill>
            <a:prstDash val="solid"/>
            <a:round/>
            <a:headEnd type="none" w="sm" len="sm"/>
            <a:tailEnd type="none" w="sm" len="sm"/>
          </a:ln>
          <a:effectLst/>
        </p:spPr>
      </p:cxnSp>
      <p:cxnSp>
        <p:nvCxnSpPr>
          <p:cNvPr id="35" name="Straight Connector 34"/>
          <p:cNvCxnSpPr/>
          <p:nvPr/>
        </p:nvCxnSpPr>
        <p:spPr bwMode="auto">
          <a:xfrm>
            <a:off x="4603003" y="2852072"/>
            <a:ext cx="191152" cy="371161"/>
          </a:xfrm>
          <a:prstGeom prst="line">
            <a:avLst/>
          </a:prstGeom>
          <a:noFill/>
          <a:ln w="12700" cap="flat" cmpd="sng" algn="ctr">
            <a:solidFill>
              <a:srgbClr val="FF0000"/>
            </a:solidFill>
            <a:prstDash val="solid"/>
            <a:round/>
            <a:headEnd type="none" w="sm" len="sm"/>
            <a:tailEnd type="none" w="sm" len="sm"/>
          </a:ln>
          <a:effectLst/>
        </p:spPr>
      </p:cxnSp>
      <p:cxnSp>
        <p:nvCxnSpPr>
          <p:cNvPr id="40" name="Straight Connector 39"/>
          <p:cNvCxnSpPr>
            <a:stCxn id="82" idx="3"/>
          </p:cNvCxnSpPr>
          <p:nvPr/>
        </p:nvCxnSpPr>
        <p:spPr bwMode="auto">
          <a:xfrm flipH="1">
            <a:off x="4079060" y="2220234"/>
            <a:ext cx="292666" cy="329775"/>
          </a:xfrm>
          <a:prstGeom prst="line">
            <a:avLst/>
          </a:prstGeom>
          <a:noFill/>
          <a:ln w="12700" cap="flat" cmpd="sng" algn="ctr">
            <a:solidFill>
              <a:srgbClr val="FF0000"/>
            </a:solidFill>
            <a:prstDash val="solid"/>
            <a:round/>
            <a:headEnd type="none" w="sm" len="sm"/>
            <a:tailEnd type="none" w="sm" len="sm"/>
          </a:ln>
          <a:effectLst/>
        </p:spPr>
      </p:cxnSp>
      <p:cxnSp>
        <p:nvCxnSpPr>
          <p:cNvPr id="47" name="Straight Connector 46"/>
          <p:cNvCxnSpPr/>
          <p:nvPr/>
        </p:nvCxnSpPr>
        <p:spPr bwMode="auto">
          <a:xfrm flipH="1" flipV="1">
            <a:off x="4079060" y="2550009"/>
            <a:ext cx="542154" cy="319157"/>
          </a:xfrm>
          <a:prstGeom prst="line">
            <a:avLst/>
          </a:prstGeom>
          <a:noFill/>
          <a:ln w="12700" cap="flat" cmpd="sng" algn="ctr">
            <a:solidFill>
              <a:srgbClr val="FF0000"/>
            </a:solidFill>
            <a:prstDash val="solid"/>
            <a:round/>
            <a:headEnd type="none" w="sm" len="sm"/>
            <a:tailEnd type="none" w="sm" len="sm"/>
          </a:ln>
          <a:effectLst/>
        </p:spPr>
      </p:cxnSp>
      <p:cxnSp>
        <p:nvCxnSpPr>
          <p:cNvPr id="55" name="Straight Connector 54"/>
          <p:cNvCxnSpPr/>
          <p:nvPr/>
        </p:nvCxnSpPr>
        <p:spPr bwMode="auto">
          <a:xfrm>
            <a:off x="4038600" y="1784971"/>
            <a:ext cx="377100" cy="429812"/>
          </a:xfrm>
          <a:prstGeom prst="line">
            <a:avLst/>
          </a:prstGeom>
          <a:noFill/>
          <a:ln w="12700" cap="flat" cmpd="sng" algn="ctr">
            <a:solidFill>
              <a:srgbClr val="FF0000"/>
            </a:solidFill>
            <a:prstDash val="solid"/>
            <a:round/>
            <a:headEnd type="none" w="sm" len="sm"/>
            <a:tailEnd type="none" w="sm" len="sm"/>
          </a:ln>
          <a:effectLst/>
        </p:spPr>
      </p:cxnSp>
      <p:sp>
        <p:nvSpPr>
          <p:cNvPr id="69" name="Oval 68"/>
          <p:cNvSpPr>
            <a:spLocks noChangeAspect="1"/>
          </p:cNvSpPr>
          <p:nvPr/>
        </p:nvSpPr>
        <p:spPr bwMode="auto">
          <a:xfrm>
            <a:off x="4303712" y="3493898"/>
            <a:ext cx="64008" cy="64008"/>
          </a:xfrm>
          <a:prstGeom prst="ellipse">
            <a:avLst/>
          </a:prstGeom>
          <a:solidFill>
            <a:srgbClr val="FF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76" name="Oval 75"/>
          <p:cNvSpPr>
            <a:spLocks noChangeAspect="1"/>
          </p:cNvSpPr>
          <p:nvPr/>
        </p:nvSpPr>
        <p:spPr bwMode="auto">
          <a:xfrm>
            <a:off x="4747610" y="3168591"/>
            <a:ext cx="64008" cy="64008"/>
          </a:xfrm>
          <a:prstGeom prst="ellipse">
            <a:avLst/>
          </a:prstGeom>
          <a:solidFill>
            <a:srgbClr val="FF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80" name="Oval 79"/>
          <p:cNvSpPr>
            <a:spLocks noChangeAspect="1"/>
          </p:cNvSpPr>
          <p:nvPr/>
        </p:nvSpPr>
        <p:spPr bwMode="auto">
          <a:xfrm>
            <a:off x="4584192" y="2849580"/>
            <a:ext cx="64008" cy="64008"/>
          </a:xfrm>
          <a:prstGeom prst="ellipse">
            <a:avLst/>
          </a:prstGeom>
          <a:solidFill>
            <a:srgbClr val="FF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81" name="Oval 80"/>
          <p:cNvSpPr>
            <a:spLocks noChangeAspect="1"/>
          </p:cNvSpPr>
          <p:nvPr/>
        </p:nvSpPr>
        <p:spPr bwMode="auto">
          <a:xfrm>
            <a:off x="4066945" y="2518005"/>
            <a:ext cx="64008" cy="64008"/>
          </a:xfrm>
          <a:prstGeom prst="ellipse">
            <a:avLst/>
          </a:prstGeom>
          <a:solidFill>
            <a:srgbClr val="FF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82" name="Oval 81"/>
          <p:cNvSpPr>
            <a:spLocks noChangeAspect="1"/>
          </p:cNvSpPr>
          <p:nvPr/>
        </p:nvSpPr>
        <p:spPr bwMode="auto">
          <a:xfrm>
            <a:off x="4362352" y="2165600"/>
            <a:ext cx="64008" cy="64008"/>
          </a:xfrm>
          <a:prstGeom prst="ellipse">
            <a:avLst/>
          </a:prstGeom>
          <a:solidFill>
            <a:srgbClr val="FF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85" name="Oval 84"/>
          <p:cNvSpPr>
            <a:spLocks noChangeAspect="1"/>
          </p:cNvSpPr>
          <p:nvPr/>
        </p:nvSpPr>
        <p:spPr bwMode="auto">
          <a:xfrm>
            <a:off x="4024566" y="1758283"/>
            <a:ext cx="64008" cy="64008"/>
          </a:xfrm>
          <a:prstGeom prst="ellipse">
            <a:avLst/>
          </a:prstGeom>
          <a:solidFill>
            <a:srgbClr val="FF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cxnSp>
        <p:nvCxnSpPr>
          <p:cNvPr id="93224" name="Straight Connector 93223"/>
          <p:cNvCxnSpPr/>
          <p:nvPr/>
        </p:nvCxnSpPr>
        <p:spPr bwMode="auto">
          <a:xfrm>
            <a:off x="5011737" y="1651000"/>
            <a:ext cx="779463" cy="0"/>
          </a:xfrm>
          <a:prstGeom prst="line">
            <a:avLst/>
          </a:prstGeom>
          <a:noFill/>
          <a:ln w="12700" cap="flat" cmpd="sng" algn="ctr">
            <a:solidFill>
              <a:srgbClr val="FF0000"/>
            </a:solidFill>
            <a:prstDash val="sysDash"/>
            <a:round/>
            <a:headEnd type="none" w="sm" len="sm"/>
            <a:tailEnd type="none" w="sm" len="sm"/>
          </a:ln>
          <a:effectLst/>
        </p:spPr>
      </p:cxnSp>
      <p:cxnSp>
        <p:nvCxnSpPr>
          <p:cNvPr id="88" name="Straight Connector 87"/>
          <p:cNvCxnSpPr/>
          <p:nvPr/>
        </p:nvCxnSpPr>
        <p:spPr bwMode="auto">
          <a:xfrm>
            <a:off x="4953000" y="3860800"/>
            <a:ext cx="799887" cy="895529"/>
          </a:xfrm>
          <a:prstGeom prst="line">
            <a:avLst/>
          </a:prstGeom>
          <a:noFill/>
          <a:ln w="12700" cap="flat" cmpd="sng" algn="ctr">
            <a:solidFill>
              <a:srgbClr val="FF0000"/>
            </a:solidFill>
            <a:prstDash val="sysDash"/>
            <a:round/>
            <a:headEnd type="none" w="sm" len="sm"/>
            <a:tailEnd type="none" w="sm" len="sm"/>
          </a:ln>
          <a:effectLst/>
        </p:spPr>
      </p:cxnSp>
    </p:spTree>
    <p:extLst>
      <p:ext uri="{BB962C8B-B14F-4D97-AF65-F5344CB8AC3E}">
        <p14:creationId xmlns:p14="http://schemas.microsoft.com/office/powerpoint/2010/main" val="7756365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90500"/>
            <a:ext cx="8521700" cy="711200"/>
          </a:xfrm>
        </p:spPr>
        <p:txBody>
          <a:bodyPr/>
          <a:lstStyle/>
          <a:p>
            <a:pPr defTabSz="907350">
              <a:defRPr/>
            </a:pPr>
            <a:r>
              <a:rPr lang="en-US" sz="1800" dirty="0">
                <a:solidFill>
                  <a:schemeClr val="tx1">
                    <a:lumMod val="65000"/>
                    <a:lumOff val="35000"/>
                  </a:schemeClr>
                </a:solidFill>
              </a:rPr>
              <a:t>Genomics &amp; Data Science</a:t>
            </a:r>
            <a:endParaRPr lang="en-US" dirty="0">
              <a:solidFill>
                <a:schemeClr val="tx1">
                  <a:lumMod val="65000"/>
                  <a:lumOff val="35000"/>
                </a:schemeClr>
              </a:solidFill>
            </a:endParaRPr>
          </a:p>
        </p:txBody>
      </p:sp>
      <p:sp>
        <p:nvSpPr>
          <p:cNvPr id="93187" name="Content Placeholder 3"/>
          <p:cNvSpPr>
            <a:spLocks noGrp="1"/>
          </p:cNvSpPr>
          <p:nvPr>
            <p:ph idx="1"/>
            <p:custDataLst>
              <p:tags r:id="rId3"/>
            </p:custDataLst>
          </p:nvPr>
        </p:nvSpPr>
        <p:spPr>
          <a:xfrm>
            <a:off x="520700" y="919163"/>
            <a:ext cx="8115300" cy="5524500"/>
          </a:xfrm>
        </p:spPr>
        <p:txBody>
          <a:bodyPr/>
          <a:lstStyle/>
          <a:p>
            <a:r>
              <a:rPr lang="en-US" sz="2000" b="1" dirty="0">
                <a:solidFill>
                  <a:srgbClr val="FF0000"/>
                </a:solidFill>
                <a:latin typeface="Arial" charset="0"/>
                <a:ea typeface="ＭＳ Ｐゴシック" charset="0"/>
              </a:rPr>
              <a:t>Background</a:t>
            </a:r>
            <a:r>
              <a:rPr lang="en-US" sz="2000" dirty="0">
                <a:solidFill>
                  <a:schemeClr val="tx1">
                    <a:lumMod val="65000"/>
                    <a:lumOff val="35000"/>
                  </a:schemeClr>
                </a:solidFill>
                <a:latin typeface="Arial" charset="0"/>
                <a:ea typeface="ＭＳ Ｐゴシック" charset="0"/>
              </a:rPr>
              <a:t> on data science &amp; the biomed. sub-domain</a:t>
            </a:r>
          </a:p>
          <a:p>
            <a:pPr lvl="1"/>
            <a:r>
              <a:rPr lang="en-US" sz="2000" dirty="0">
                <a:solidFill>
                  <a:schemeClr val="tx1">
                    <a:lumMod val="65000"/>
                    <a:lumOff val="35000"/>
                  </a:schemeClr>
                </a:solidFill>
                <a:latin typeface="Arial" charset="0"/>
                <a:ea typeface="ＭＳ Ｐゴシック" charset="0"/>
              </a:rPr>
              <a:t>Placing genomics in this context -- </a:t>
            </a:r>
            <a:r>
              <a:rPr lang="en-US" sz="2000" b="1" dirty="0">
                <a:solidFill>
                  <a:srgbClr val="FF0000"/>
                </a:solidFill>
                <a:latin typeface="Arial" charset="0"/>
                <a:ea typeface="ＭＳ Ｐゴシック" charset="0"/>
              </a:rPr>
              <a:t>3V &amp; 4M</a:t>
            </a:r>
            <a:r>
              <a:rPr lang="en-US" sz="2000" dirty="0">
                <a:solidFill>
                  <a:srgbClr val="FF0000"/>
                </a:solidFill>
                <a:latin typeface="Arial" charset="0"/>
                <a:ea typeface="ＭＳ Ｐゴシック" charset="0"/>
              </a:rPr>
              <a:t> </a:t>
            </a:r>
            <a:r>
              <a:rPr lang="en-US" sz="2000" dirty="0">
                <a:solidFill>
                  <a:schemeClr val="tx1">
                    <a:lumMod val="65000"/>
                    <a:lumOff val="35000"/>
                  </a:schemeClr>
                </a:solidFill>
                <a:latin typeface="Arial" charset="0"/>
                <a:ea typeface="ＭＳ Ｐゴシック" charset="0"/>
              </a:rPr>
              <a:t>frameworks</a:t>
            </a:r>
          </a:p>
          <a:p>
            <a:pPr lvl="1"/>
            <a:r>
              <a:rPr lang="en-US" sz="2000" dirty="0">
                <a:solidFill>
                  <a:schemeClr val="tx1">
                    <a:lumMod val="65000"/>
                    <a:lumOff val="35000"/>
                  </a:schemeClr>
                </a:solidFill>
                <a:latin typeface="Arial" charset="0"/>
                <a:ea typeface="ＭＳ Ｐゴシック" charset="0"/>
              </a:rPr>
              <a:t>Types of data &amp; integration </a:t>
            </a:r>
            <a:r>
              <a:rPr lang="en-US" sz="2000" dirty="0" err="1">
                <a:solidFill>
                  <a:schemeClr val="tx1">
                    <a:lumMod val="65000"/>
                    <a:lumOff val="35000"/>
                  </a:schemeClr>
                </a:solidFill>
                <a:latin typeface="Arial" charset="0"/>
                <a:ea typeface="ＭＳ Ｐゴシック" charset="0"/>
              </a:rPr>
              <a:t>betw</a:t>
            </a:r>
            <a:r>
              <a:rPr lang="en-US" sz="2000" dirty="0">
                <a:solidFill>
                  <a:schemeClr val="tx1">
                    <a:lumMod val="65000"/>
                    <a:lumOff val="35000"/>
                  </a:schemeClr>
                </a:solidFill>
                <a:latin typeface="Arial" charset="0"/>
                <a:ea typeface="ＭＳ Ｐゴシック" charset="0"/>
              </a:rPr>
              <a:t>. types + </a:t>
            </a:r>
            <a:r>
              <a:rPr lang="en-US" sz="2000" b="1" dirty="0">
                <a:solidFill>
                  <a:srgbClr val="FF0000"/>
                </a:solidFill>
                <a:latin typeface="Arial" charset="0"/>
                <a:ea typeface="ＭＳ Ｐゴシック" charset="0"/>
              </a:rPr>
              <a:t>Moore’s law scaling</a:t>
            </a:r>
          </a:p>
          <a:p>
            <a:r>
              <a:rPr lang="en-US" sz="2000" dirty="0">
                <a:solidFill>
                  <a:schemeClr val="tx1">
                    <a:lumMod val="65000"/>
                    <a:lumOff val="35000"/>
                  </a:schemeClr>
                </a:solidFill>
                <a:latin typeface="Arial" charset="0"/>
                <a:ea typeface="ＭＳ Ｐゴシック" charset="0"/>
              </a:rPr>
              <a:t>Main </a:t>
            </a:r>
            <a:r>
              <a:rPr lang="en-US" sz="2000" b="1" dirty="0">
                <a:solidFill>
                  <a:srgbClr val="FF0000"/>
                </a:solidFill>
                <a:latin typeface="Arial" charset="0"/>
                <a:ea typeface="ＭＳ Ｐゴシック" charset="0"/>
              </a:rPr>
              <a:t>practical heath applications </a:t>
            </a:r>
          </a:p>
          <a:p>
            <a:pPr lvl="1"/>
            <a:r>
              <a:rPr lang="en-US" sz="2000" dirty="0">
                <a:solidFill>
                  <a:schemeClr val="tx1">
                    <a:lumMod val="65000"/>
                    <a:lumOff val="35000"/>
                  </a:schemeClr>
                </a:solidFill>
                <a:latin typeface="Arial" charset="0"/>
                <a:ea typeface="ＭＳ Ｐゴシック" charset="0"/>
              </a:rPr>
              <a:t>Designing drugs, customizing treatments….</a:t>
            </a:r>
          </a:p>
          <a:p>
            <a:pPr lvl="1"/>
            <a:r>
              <a:rPr lang="en-US" sz="2000" dirty="0">
                <a:solidFill>
                  <a:schemeClr val="tx1">
                    <a:lumMod val="65000"/>
                    <a:lumOff val="35000"/>
                  </a:schemeClr>
                </a:solidFill>
                <a:latin typeface="Arial" charset="0"/>
                <a:ea typeface="ＭＳ Ｐゴシック" charset="0"/>
              </a:rPr>
              <a:t>Focused example on </a:t>
            </a:r>
            <a:r>
              <a:rPr lang="en-US" sz="2000" b="1" dirty="0">
                <a:solidFill>
                  <a:srgbClr val="FF0000"/>
                </a:solidFill>
                <a:latin typeface="Arial" charset="0"/>
                <a:ea typeface="ＭＳ Ｐゴシック" charset="0"/>
              </a:rPr>
              <a:t>identifying drug targets</a:t>
            </a:r>
            <a:r>
              <a:rPr lang="en-US" sz="2000" dirty="0">
                <a:solidFill>
                  <a:srgbClr val="FF0000"/>
                </a:solidFill>
                <a:latin typeface="Arial" charset="0"/>
                <a:ea typeface="ＭＳ Ｐゴシック" charset="0"/>
              </a:rPr>
              <a:t> </a:t>
            </a:r>
            <a:br>
              <a:rPr lang="en-US" sz="2000" dirty="0">
                <a:solidFill>
                  <a:schemeClr val="tx1">
                    <a:lumMod val="65000"/>
                    <a:lumOff val="35000"/>
                  </a:schemeClr>
                </a:solidFill>
                <a:latin typeface="Arial" charset="0"/>
                <a:ea typeface="ＭＳ Ｐゴシック" charset="0"/>
              </a:rPr>
            </a:br>
            <a:r>
              <a:rPr lang="en-US" sz="2000" dirty="0">
                <a:solidFill>
                  <a:schemeClr val="tx1">
                    <a:lumMod val="65000"/>
                    <a:lumOff val="35000"/>
                  </a:schemeClr>
                </a:solidFill>
                <a:latin typeface="Arial" charset="0"/>
                <a:ea typeface="ＭＳ Ｐゴシック" charset="0"/>
              </a:rPr>
              <a:t>for </a:t>
            </a:r>
            <a:r>
              <a:rPr lang="en-US" sz="2000" dirty="0" err="1">
                <a:solidFill>
                  <a:schemeClr val="tx1">
                    <a:lumMod val="65000"/>
                    <a:lumOff val="35000"/>
                  </a:schemeClr>
                </a:solidFill>
                <a:latin typeface="Arial" charset="0"/>
                <a:ea typeface="ＭＳ Ｐゴシック" charset="0"/>
              </a:rPr>
              <a:t>neuropsych</a:t>
            </a:r>
            <a:r>
              <a:rPr lang="en-US" sz="2000" dirty="0">
                <a:solidFill>
                  <a:schemeClr val="tx1">
                    <a:lumMod val="65000"/>
                    <a:lumOff val="35000"/>
                  </a:schemeClr>
                </a:solidFill>
                <a:latin typeface="Arial" charset="0"/>
                <a:ea typeface="ＭＳ Ｐゴシック" charset="0"/>
              </a:rPr>
              <a:t>. diseases</a:t>
            </a:r>
          </a:p>
          <a:p>
            <a:r>
              <a:rPr lang="en-US" sz="2000" dirty="0">
                <a:solidFill>
                  <a:schemeClr val="tx1">
                    <a:lumMod val="65000"/>
                    <a:lumOff val="35000"/>
                  </a:schemeClr>
                </a:solidFill>
                <a:latin typeface="Arial" charset="0"/>
                <a:ea typeface="ＭＳ Ｐゴシック" charset="0"/>
              </a:rPr>
              <a:t>Another application:</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“Bioinspired” insights on systems</a:t>
            </a:r>
            <a:r>
              <a:rPr lang="en-US" sz="2000" dirty="0">
                <a:solidFill>
                  <a:schemeClr val="tx1">
                    <a:lumMod val="65000"/>
                    <a:lumOff val="35000"/>
                  </a:schemeClr>
                </a:solidFill>
                <a:latin typeface="Arial" charset="0"/>
                <a:ea typeface="ＭＳ Ｐゴシック" charset="0"/>
              </a:rPr>
              <a:t> design</a:t>
            </a:r>
          </a:p>
          <a:p>
            <a:pPr lvl="1"/>
            <a:r>
              <a:rPr lang="en-US" sz="2000" dirty="0">
                <a:solidFill>
                  <a:schemeClr val="tx1">
                    <a:lumMod val="65000"/>
                    <a:lumOff val="35000"/>
                  </a:schemeClr>
                </a:solidFill>
                <a:latin typeface="Arial" charset="0"/>
                <a:ea typeface="ＭＳ Ｐゴシック" charset="0"/>
              </a:rPr>
              <a:t>Reducing bottlenecks in the middle of a network hierarchy</a:t>
            </a:r>
          </a:p>
          <a:p>
            <a:pPr lvl="1"/>
            <a:r>
              <a:rPr lang="en-US" sz="2000" dirty="0">
                <a:solidFill>
                  <a:schemeClr val="tx1">
                    <a:lumMod val="65000"/>
                    <a:lumOff val="35000"/>
                  </a:schemeClr>
                </a:solidFill>
                <a:latin typeface="Arial" charset="0"/>
                <a:ea typeface="ＭＳ Ｐゴシック" charset="0"/>
              </a:rPr>
              <a:t>Different patterns of connectivity &amp; constraint in natural v engineered systems</a:t>
            </a:r>
          </a:p>
          <a:p>
            <a:r>
              <a:rPr lang="en-US" sz="2000" dirty="0">
                <a:solidFill>
                  <a:schemeClr val="tx1">
                    <a:lumMod val="65000"/>
                    <a:lumOff val="35000"/>
                  </a:schemeClr>
                </a:solidFill>
                <a:latin typeface="Arial" charset="0"/>
                <a:ea typeface="ＭＳ Ｐゴシック" charset="0"/>
              </a:rPr>
              <a:t>Mining the</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data exhaust </a:t>
            </a:r>
            <a:r>
              <a:rPr lang="en-US" sz="2000" dirty="0">
                <a:solidFill>
                  <a:schemeClr val="tx1">
                    <a:lumMod val="65000"/>
                    <a:lumOff val="35000"/>
                  </a:schemeClr>
                </a:solidFill>
                <a:latin typeface="Arial" charset="0"/>
                <a:ea typeface="ＭＳ Ｐゴシック" charset="0"/>
              </a:rPr>
              <a:t>(from personal genomics)</a:t>
            </a:r>
          </a:p>
          <a:p>
            <a:pPr lvl="1"/>
            <a:r>
              <a:rPr lang="en-US" sz="2000" dirty="0">
                <a:solidFill>
                  <a:schemeClr val="tx1">
                    <a:lumMod val="65000"/>
                    <a:lumOff val="35000"/>
                  </a:schemeClr>
                </a:solidFill>
                <a:latin typeface="Arial" charset="0"/>
                <a:ea typeface="ＭＳ Ｐゴシック" charset="0"/>
              </a:rPr>
              <a:t>SOS</a:t>
            </a:r>
          </a:p>
          <a:p>
            <a:pPr lvl="1"/>
            <a:r>
              <a:rPr lang="en-US" sz="2000" b="1" dirty="0">
                <a:solidFill>
                  <a:srgbClr val="FF0000"/>
                </a:solidFill>
                <a:latin typeface="Arial" charset="0"/>
                <a:ea typeface="ＭＳ Ｐゴシック" charset="0"/>
              </a:rPr>
              <a:t>Privacy</a:t>
            </a:r>
          </a:p>
          <a:p>
            <a:pPr marL="342900" lvl="1" indent="0">
              <a:buNone/>
            </a:pPr>
            <a:endParaRPr lang="en-US" sz="2000" dirty="0">
              <a:solidFill>
                <a:schemeClr val="tx1">
                  <a:lumMod val="65000"/>
                  <a:lumOff val="35000"/>
                </a:schemeClr>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3053619710"/>
      </p:ext>
    </p:extLst>
  </p:cSld>
  <p:clrMapOvr>
    <a:masterClrMapping/>
  </p:clrMapOvr>
  <p:transition advTm="110555"/>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3"/>
          <p:cNvSpPr>
            <a:spLocks noChangeArrowheads="1"/>
          </p:cNvSpPr>
          <p:nvPr/>
        </p:nvSpPr>
        <p:spPr bwMode="auto">
          <a:xfrm>
            <a:off x="404813" y="6484938"/>
            <a:ext cx="387191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2284413" indent="1588" eaLnBrk="0" fontAlgn="base" hangingPunct="0">
              <a:spcBef>
                <a:spcPct val="0"/>
              </a:spcBef>
              <a:spcAft>
                <a:spcPct val="0"/>
              </a:spcAft>
              <a:defRPr>
                <a:solidFill>
                  <a:schemeClr val="tx1"/>
                </a:solidFill>
                <a:latin typeface="Calibri" charset="0"/>
                <a:ea typeface="ＭＳ Ｐゴシック" charset="-128"/>
              </a:defRPr>
            </a:lvl6pPr>
            <a:lvl7pPr marL="2741613" indent="1588" eaLnBrk="0" fontAlgn="base" hangingPunct="0">
              <a:spcBef>
                <a:spcPct val="0"/>
              </a:spcBef>
              <a:spcAft>
                <a:spcPct val="0"/>
              </a:spcAft>
              <a:defRPr>
                <a:solidFill>
                  <a:schemeClr val="tx1"/>
                </a:solidFill>
                <a:latin typeface="Calibri" charset="0"/>
                <a:ea typeface="ＭＳ Ｐゴシック" charset="-128"/>
              </a:defRPr>
            </a:lvl7pPr>
            <a:lvl8pPr marL="3198813" indent="1588" eaLnBrk="0" fontAlgn="base" hangingPunct="0">
              <a:spcBef>
                <a:spcPct val="0"/>
              </a:spcBef>
              <a:spcAft>
                <a:spcPct val="0"/>
              </a:spcAft>
              <a:defRPr>
                <a:solidFill>
                  <a:schemeClr val="tx1"/>
                </a:solidFill>
                <a:latin typeface="Calibri" charset="0"/>
                <a:ea typeface="ＭＳ Ｐゴシック" charset="-128"/>
              </a:defRPr>
            </a:lvl8pPr>
            <a:lvl9pPr marL="3656013" indent="1588" eaLnBrk="0" fontAlgn="base" hangingPunct="0">
              <a:spcBef>
                <a:spcPct val="0"/>
              </a:spcBef>
              <a:spcAft>
                <a:spcPct val="0"/>
              </a:spcAft>
              <a:defRPr>
                <a:solidFill>
                  <a:schemeClr val="tx1"/>
                </a:solidFill>
                <a:latin typeface="Calibri" charset="0"/>
                <a:ea typeface="ＭＳ Ｐゴシック" charset="-128"/>
              </a:defRPr>
            </a:lvl9pPr>
          </a:lstStyle>
          <a:p>
            <a:pPr eaLnBrk="1" hangingPunct="1"/>
            <a:r>
              <a:rPr lang="en-US" altLang="en-US" sz="1200">
                <a:solidFill>
                  <a:srgbClr val="808080"/>
                </a:solidFill>
                <a:latin typeface="Arial" charset="0"/>
              </a:rPr>
              <a:t>[Wang et al. (‘18) Science, Gerstein et al. Nature ('12)]</a:t>
            </a:r>
          </a:p>
        </p:txBody>
      </p:sp>
      <p:sp>
        <p:nvSpPr>
          <p:cNvPr id="41986" name="Title 11"/>
          <p:cNvSpPr>
            <a:spLocks noGrp="1" noChangeArrowheads="1"/>
          </p:cNvSpPr>
          <p:nvPr>
            <p:ph type="title"/>
          </p:nvPr>
        </p:nvSpPr>
        <p:spPr>
          <a:xfrm>
            <a:off x="773113" y="-44450"/>
            <a:ext cx="7772400" cy="1143000"/>
          </a:xfrm>
        </p:spPr>
        <p:txBody>
          <a:bodyPr/>
          <a:lstStyle/>
          <a:p>
            <a:r>
              <a:rPr lang="en-US" altLang="en-US" dirty="0">
                <a:ea typeface="ＭＳ Ｐゴシック" charset="-128"/>
              </a:rPr>
              <a:t>Transforming a Regulatory Network into a </a:t>
            </a:r>
            <a:r>
              <a:rPr lang="en-US" altLang="en-US" dirty="0" err="1">
                <a:ea typeface="ＭＳ Ｐゴシック" charset="-128"/>
              </a:rPr>
              <a:t>Hierachy</a:t>
            </a:r>
            <a:endParaRPr lang="en-US" altLang="en-US" dirty="0">
              <a:ea typeface="ＭＳ Ｐゴシック" charset="-128"/>
            </a:endParaRPr>
          </a:p>
        </p:txBody>
      </p:sp>
      <p:pic>
        <p:nvPicPr>
          <p:cNvPr id="41987" name="Content Placeholder 9"/>
          <p:cNvPicPr>
            <a:picLocks noChangeAspect="1" noChangeArrowheads="1"/>
          </p:cNvPicPr>
          <p:nvPr/>
        </p:nvPicPr>
        <p:blipFill>
          <a:blip r:embed="rId3">
            <a:extLst>
              <a:ext uri="{28A0092B-C50C-407E-A947-70E740481C1C}">
                <a14:useLocalDpi xmlns:a14="http://schemas.microsoft.com/office/drawing/2010/main" val="0"/>
              </a:ext>
            </a:extLst>
          </a:blip>
          <a:srcRect l="26105" t="55402" r="49911" b="397"/>
          <a:stretch>
            <a:fillRect/>
          </a:stretch>
        </p:blipFill>
        <p:spPr bwMode="auto">
          <a:xfrm>
            <a:off x="512763" y="1011238"/>
            <a:ext cx="3011487" cy="321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6"/>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951288" y="1244600"/>
            <a:ext cx="3748087" cy="269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0638" y="4373563"/>
            <a:ext cx="2419350" cy="190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09713" y="4433888"/>
            <a:ext cx="3065462"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1" name="TextBox 12"/>
          <p:cNvSpPr txBox="1">
            <a:spLocks noChangeArrowheads="1"/>
          </p:cNvSpPr>
          <p:nvPr/>
        </p:nvSpPr>
        <p:spPr bwMode="auto">
          <a:xfrm>
            <a:off x="4044950" y="4462463"/>
            <a:ext cx="155098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69" tIns="45685" rIns="91369" bIns="45685">
            <a:spAutoFit/>
          </a:bodyPr>
          <a:lstStyle>
            <a:lvl1pPr defTabSz="912813">
              <a:spcBef>
                <a:spcPct val="20000"/>
              </a:spcBef>
              <a:buChar char="•"/>
              <a:defRPr sz="2400">
                <a:solidFill>
                  <a:schemeClr val="tx1"/>
                </a:solidFill>
                <a:latin typeface="Arial" charset="0"/>
                <a:ea typeface="ＭＳ Ｐゴシック" charset="-128"/>
              </a:defRPr>
            </a:lvl1pPr>
            <a:lvl2pPr marL="742950" indent="-285750" defTabSz="912813">
              <a:spcBef>
                <a:spcPct val="20000"/>
              </a:spcBef>
              <a:buFont typeface="Lucida Grande" charset="0"/>
              <a:buChar char="-"/>
              <a:defRPr sz="2400">
                <a:solidFill>
                  <a:schemeClr val="tx1"/>
                </a:solidFill>
                <a:latin typeface="Arial" charset="0"/>
                <a:ea typeface="ＭＳ Ｐゴシック" charset="-128"/>
              </a:defRPr>
            </a:lvl2pPr>
            <a:lvl3pPr marL="1143000" indent="-228600" defTabSz="912813">
              <a:spcBef>
                <a:spcPct val="20000"/>
              </a:spcBef>
              <a:buChar char="•"/>
              <a:defRPr sz="20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Font typeface="Lucida Grande" charset="0"/>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808080"/>
                </a:solidFill>
              </a:rPr>
              <a:t>simulated </a:t>
            </a:r>
          </a:p>
          <a:p>
            <a:pPr eaLnBrk="1" hangingPunct="1">
              <a:spcBef>
                <a:spcPct val="0"/>
              </a:spcBef>
              <a:buFontTx/>
              <a:buNone/>
            </a:pPr>
            <a:r>
              <a:rPr lang="en-US" altLang="en-US" sz="1800">
                <a:solidFill>
                  <a:srgbClr val="808080"/>
                </a:solidFill>
              </a:rPr>
              <a:t>annealing</a:t>
            </a:r>
          </a:p>
        </p:txBody>
      </p:sp>
      <p:sp>
        <p:nvSpPr>
          <p:cNvPr id="41992" name="TextBox 16"/>
          <p:cNvSpPr txBox="1">
            <a:spLocks noChangeArrowheads="1"/>
          </p:cNvSpPr>
          <p:nvPr/>
        </p:nvSpPr>
        <p:spPr bwMode="auto">
          <a:xfrm>
            <a:off x="985838" y="736600"/>
            <a:ext cx="2057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5613" eaLnBrk="1" hangingPunct="1"/>
            <a:r>
              <a:rPr lang="en-US" altLang="en-US" sz="1800">
                <a:solidFill>
                  <a:srgbClr val="000000"/>
                </a:solidFill>
                <a:latin typeface="Calibri" charset="0"/>
              </a:rPr>
              <a:t>Regulatory Network</a:t>
            </a:r>
          </a:p>
        </p:txBody>
      </p:sp>
      <p:sp>
        <p:nvSpPr>
          <p:cNvPr id="41993" name="TextBox 34"/>
          <p:cNvSpPr txBox="1">
            <a:spLocks noChangeArrowheads="1"/>
          </p:cNvSpPr>
          <p:nvPr/>
        </p:nvSpPr>
        <p:spPr bwMode="auto">
          <a:xfrm>
            <a:off x="4803775" y="733425"/>
            <a:ext cx="19415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5613" eaLnBrk="1" hangingPunct="1"/>
            <a:r>
              <a:rPr lang="en-US" altLang="en-US" sz="1800">
                <a:solidFill>
                  <a:srgbClr val="000000"/>
                </a:solidFill>
                <a:latin typeface="Calibri" charset="0"/>
              </a:rPr>
              <a:t>Network Hierarchy</a:t>
            </a:r>
          </a:p>
        </p:txBody>
      </p:sp>
      <p:sp>
        <p:nvSpPr>
          <p:cNvPr id="44" name="Right Arrow 43"/>
          <p:cNvSpPr>
            <a:spLocks noChangeArrowheads="1"/>
          </p:cNvSpPr>
          <p:nvPr/>
        </p:nvSpPr>
        <p:spPr bwMode="auto">
          <a:xfrm>
            <a:off x="4575175" y="5243513"/>
            <a:ext cx="381000" cy="246062"/>
          </a:xfrm>
          <a:prstGeom prst="rightArrow">
            <a:avLst>
              <a:gd name="adj1" fmla="val 50000"/>
              <a:gd name="adj2" fmla="val 49993"/>
            </a:avLst>
          </a:prstGeom>
          <a:solidFill>
            <a:srgbClr val="8585E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91369" tIns="45685" rIns="91369" bIns="45685" anchor="ctr"/>
          <a:lstStyle>
            <a:lvl1pPr defTabSz="912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912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latin typeface="Arial" panose="020B0604020202020204" pitchFamily="34" charset="0"/>
            </a:endParaRPr>
          </a:p>
        </p:txBody>
      </p:sp>
      <p:sp>
        <p:nvSpPr>
          <p:cNvPr id="41995" name="Rectangle 44"/>
          <p:cNvSpPr>
            <a:spLocks noChangeArrowheads="1"/>
          </p:cNvSpPr>
          <p:nvPr/>
        </p:nvSpPr>
        <p:spPr bwMode="auto">
          <a:xfrm>
            <a:off x="1509713" y="4433888"/>
            <a:ext cx="5918200" cy="1892300"/>
          </a:xfrm>
          <a:prstGeom prst="rect">
            <a:avLst/>
          </a:prstGeom>
          <a:noFill/>
          <a:ln w="38100">
            <a:solidFill>
              <a:schemeClr val="tx1"/>
            </a:solidFill>
            <a:prstDash val="sysDot"/>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defTabSz="912813">
              <a:defRPr>
                <a:solidFill>
                  <a:schemeClr val="tx1"/>
                </a:solidFill>
                <a:latin typeface="Calibri" charset="0"/>
                <a:ea typeface="ＭＳ Ｐゴシック" charset="-128"/>
              </a:defRPr>
            </a:lvl1pPr>
            <a:lvl2pPr defTabSz="912813">
              <a:defRPr>
                <a:solidFill>
                  <a:schemeClr val="tx1"/>
                </a:solidFill>
                <a:latin typeface="Calibri" charset="0"/>
                <a:ea typeface="ＭＳ Ｐゴシック" charset="-128"/>
              </a:defRPr>
            </a:lvl2pPr>
            <a:lvl3pPr defTabSz="912813">
              <a:defRPr>
                <a:solidFill>
                  <a:schemeClr val="tx1"/>
                </a:solidFill>
                <a:latin typeface="Calibri" charset="0"/>
                <a:ea typeface="ＭＳ Ｐゴシック" charset="-128"/>
              </a:defRPr>
            </a:lvl3pPr>
            <a:lvl4pPr defTabSz="912813">
              <a:defRPr>
                <a:solidFill>
                  <a:schemeClr val="tx1"/>
                </a:solidFill>
                <a:latin typeface="Calibri" charset="0"/>
                <a:ea typeface="ＭＳ Ｐゴシック" charset="-128"/>
              </a:defRPr>
            </a:lvl4pPr>
            <a:lvl5pPr defTabSz="912813">
              <a:defRPr>
                <a:solidFill>
                  <a:schemeClr val="tx1"/>
                </a:solidFill>
                <a:latin typeface="Calibri" charset="0"/>
                <a:ea typeface="ＭＳ Ｐゴシック" charset="-128"/>
              </a:defRPr>
            </a:lvl5pPr>
            <a:lvl6pPr marL="2284413" indent="1588" defTabSz="912813" eaLnBrk="0" fontAlgn="base" hangingPunct="0">
              <a:spcBef>
                <a:spcPct val="0"/>
              </a:spcBef>
              <a:spcAft>
                <a:spcPct val="0"/>
              </a:spcAft>
              <a:defRPr>
                <a:solidFill>
                  <a:schemeClr val="tx1"/>
                </a:solidFill>
                <a:latin typeface="Calibri" charset="0"/>
                <a:ea typeface="ＭＳ Ｐゴシック" charset="-128"/>
              </a:defRPr>
            </a:lvl6pPr>
            <a:lvl7pPr marL="2741613" indent="1588" defTabSz="912813" eaLnBrk="0" fontAlgn="base" hangingPunct="0">
              <a:spcBef>
                <a:spcPct val="0"/>
              </a:spcBef>
              <a:spcAft>
                <a:spcPct val="0"/>
              </a:spcAft>
              <a:defRPr>
                <a:solidFill>
                  <a:schemeClr val="tx1"/>
                </a:solidFill>
                <a:latin typeface="Calibri" charset="0"/>
                <a:ea typeface="ＭＳ Ｐゴシック" charset="-128"/>
              </a:defRPr>
            </a:lvl7pPr>
            <a:lvl8pPr marL="3198813" indent="1588" defTabSz="912813" eaLnBrk="0" fontAlgn="base" hangingPunct="0">
              <a:spcBef>
                <a:spcPct val="0"/>
              </a:spcBef>
              <a:spcAft>
                <a:spcPct val="0"/>
              </a:spcAft>
              <a:defRPr>
                <a:solidFill>
                  <a:schemeClr val="tx1"/>
                </a:solidFill>
                <a:latin typeface="Calibri" charset="0"/>
                <a:ea typeface="ＭＳ Ｐゴシック" charset="-128"/>
              </a:defRPr>
            </a:lvl8pPr>
            <a:lvl9pPr marL="3656013" indent="1588" defTabSz="912813"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endParaRPr lang="en-US" altLang="en-US" sz="1200" b="1">
              <a:solidFill>
                <a:srgbClr val="000000"/>
              </a:solidFill>
              <a:latin typeface="Arial" charset="0"/>
            </a:endParaRPr>
          </a:p>
        </p:txBody>
      </p:sp>
      <p:cxnSp>
        <p:nvCxnSpPr>
          <p:cNvPr id="41996" name="Straight Connector 47"/>
          <p:cNvCxnSpPr>
            <a:cxnSpLocks/>
          </p:cNvCxnSpPr>
          <p:nvPr/>
        </p:nvCxnSpPr>
        <p:spPr bwMode="auto">
          <a:xfrm>
            <a:off x="3832225" y="2906713"/>
            <a:ext cx="0" cy="1527175"/>
          </a:xfrm>
          <a:prstGeom prst="line">
            <a:avLst/>
          </a:prstGeom>
          <a:noFill/>
          <a:ln w="38100">
            <a:solidFill>
              <a:schemeClr val="tx1"/>
            </a:solidFill>
            <a:prstDash val="sysDot"/>
            <a:round/>
            <a:headEnd type="none" w="sm" len="sm"/>
            <a:tailEnd type="none" w="sm" len="sm"/>
          </a:ln>
          <a:extLst>
            <a:ext uri="{909E8E84-426E-40dd-AFC4-6F175D3DCCD1}">
              <a14:hiddenFill xmlns:a14="http://schemas.microsoft.com/office/drawing/2010/main" xmlns="">
                <a:noFill/>
              </a14:hiddenFill>
            </a:ext>
          </a:extLst>
        </p:spPr>
      </p:cxnSp>
      <p:sp>
        <p:nvSpPr>
          <p:cNvPr id="46" name="Right Arrow 45"/>
          <p:cNvSpPr>
            <a:spLocks noChangeArrowheads="1"/>
          </p:cNvSpPr>
          <p:nvPr/>
        </p:nvSpPr>
        <p:spPr bwMode="auto">
          <a:xfrm>
            <a:off x="3641725" y="2557463"/>
            <a:ext cx="381000" cy="246062"/>
          </a:xfrm>
          <a:prstGeom prst="rightArrow">
            <a:avLst>
              <a:gd name="adj1" fmla="val 50000"/>
              <a:gd name="adj2" fmla="val 49993"/>
            </a:avLst>
          </a:prstGeom>
          <a:solidFill>
            <a:srgbClr val="8585E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91369" tIns="45685" rIns="91369" bIns="45685" anchor="ctr"/>
          <a:lstStyle>
            <a:lvl1pPr defTabSz="912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912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latin typeface="Arial" panose="020B0604020202020204" pitchFamily="34" charset="0"/>
            </a:endParaRPr>
          </a:p>
        </p:txBody>
      </p:sp>
    </p:spTree>
    <p:extLst>
      <p:ext uri="{BB962C8B-B14F-4D97-AF65-F5344CB8AC3E}">
        <p14:creationId xmlns:p14="http://schemas.microsoft.com/office/powerpoint/2010/main" val="166381532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3"/>
          <p:cNvSpPr>
            <a:spLocks noChangeArrowheads="1"/>
          </p:cNvSpPr>
          <p:nvPr/>
        </p:nvSpPr>
        <p:spPr bwMode="auto">
          <a:xfrm>
            <a:off x="404813" y="6484938"/>
            <a:ext cx="3871912"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2284413" indent="1588" eaLnBrk="0" fontAlgn="base" hangingPunct="0">
              <a:spcBef>
                <a:spcPct val="0"/>
              </a:spcBef>
              <a:spcAft>
                <a:spcPct val="0"/>
              </a:spcAft>
              <a:defRPr>
                <a:solidFill>
                  <a:schemeClr val="tx1"/>
                </a:solidFill>
                <a:latin typeface="Calibri" charset="0"/>
                <a:ea typeface="ＭＳ Ｐゴシック" charset="-128"/>
              </a:defRPr>
            </a:lvl6pPr>
            <a:lvl7pPr marL="2741613" indent="1588" eaLnBrk="0" fontAlgn="base" hangingPunct="0">
              <a:spcBef>
                <a:spcPct val="0"/>
              </a:spcBef>
              <a:spcAft>
                <a:spcPct val="0"/>
              </a:spcAft>
              <a:defRPr>
                <a:solidFill>
                  <a:schemeClr val="tx1"/>
                </a:solidFill>
                <a:latin typeface="Calibri" charset="0"/>
                <a:ea typeface="ＭＳ Ｐゴシック" charset="-128"/>
              </a:defRPr>
            </a:lvl7pPr>
            <a:lvl8pPr marL="3198813" indent="1588" eaLnBrk="0" fontAlgn="base" hangingPunct="0">
              <a:spcBef>
                <a:spcPct val="0"/>
              </a:spcBef>
              <a:spcAft>
                <a:spcPct val="0"/>
              </a:spcAft>
              <a:defRPr>
                <a:solidFill>
                  <a:schemeClr val="tx1"/>
                </a:solidFill>
                <a:latin typeface="Calibri" charset="0"/>
                <a:ea typeface="ＭＳ Ｐゴシック" charset="-128"/>
              </a:defRPr>
            </a:lvl8pPr>
            <a:lvl9pPr marL="3656013" indent="1588" eaLnBrk="0" fontAlgn="base" hangingPunct="0">
              <a:spcBef>
                <a:spcPct val="0"/>
              </a:spcBef>
              <a:spcAft>
                <a:spcPct val="0"/>
              </a:spcAft>
              <a:defRPr>
                <a:solidFill>
                  <a:schemeClr val="tx1"/>
                </a:solidFill>
                <a:latin typeface="Calibri" charset="0"/>
                <a:ea typeface="ＭＳ Ｐゴシック" charset="-128"/>
              </a:defRPr>
            </a:lvl9pPr>
          </a:lstStyle>
          <a:p>
            <a:pPr eaLnBrk="1" hangingPunct="1"/>
            <a:r>
              <a:rPr lang="en-US" altLang="en-US" sz="1200">
                <a:solidFill>
                  <a:srgbClr val="808080"/>
                </a:solidFill>
                <a:latin typeface="Arial" charset="0"/>
              </a:rPr>
              <a:t>[Wang et al. (‘18) Science, Gerstein et al. Nature ('12)]</a:t>
            </a:r>
          </a:p>
        </p:txBody>
      </p:sp>
      <p:sp>
        <p:nvSpPr>
          <p:cNvPr id="43010" name="Title 11"/>
          <p:cNvSpPr>
            <a:spLocks noGrp="1" noChangeArrowheads="1"/>
          </p:cNvSpPr>
          <p:nvPr>
            <p:ph type="title"/>
          </p:nvPr>
        </p:nvSpPr>
        <p:spPr>
          <a:xfrm>
            <a:off x="773113" y="-44450"/>
            <a:ext cx="7772400" cy="1143000"/>
          </a:xfrm>
        </p:spPr>
        <p:txBody>
          <a:bodyPr/>
          <a:lstStyle/>
          <a:p>
            <a:r>
              <a:rPr lang="en-US" altLang="en-US" dirty="0">
                <a:ea typeface="ＭＳ Ｐゴシック" charset="-128"/>
              </a:rPr>
              <a:t>Mid-level of the hierarchy </a:t>
            </a:r>
            <a:br>
              <a:rPr lang="en-US" altLang="en-US" dirty="0">
                <a:ea typeface="ＭＳ Ｐゴシック" charset="-128"/>
              </a:rPr>
            </a:br>
            <a:r>
              <a:rPr lang="en-US" altLang="en-US" dirty="0">
                <a:ea typeface="ＭＳ Ｐゴシック" charset="-128"/>
              </a:rPr>
              <a:t>has many high-connectivity bottlenecks</a:t>
            </a:r>
          </a:p>
        </p:txBody>
      </p:sp>
      <p:pic>
        <p:nvPicPr>
          <p:cNvPr id="43011" name="Content Placeholder 9"/>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6105" t="55402" r="49911" b="397"/>
          <a:stretch>
            <a:fillRect/>
          </a:stretch>
        </p:blipFill>
        <p:spPr bwMode="auto">
          <a:xfrm>
            <a:off x="512763" y="1011238"/>
            <a:ext cx="3011487" cy="321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5"/>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l="29932" t="31009" r="47409"/>
          <a:stretch>
            <a:fillRect/>
          </a:stretch>
        </p:blipFill>
        <p:spPr bwMode="auto">
          <a:xfrm>
            <a:off x="7726363" y="1373188"/>
            <a:ext cx="81915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6"/>
          <p:cNvPicPr>
            <a:picLocks noChangeAspect="1"/>
          </p:cNvPicPr>
          <p:nvPr>
            <p:custDataLst>
              <p:tags r:id="rId2"/>
            </p:custDataLst>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51288" y="1244600"/>
            <a:ext cx="3748087" cy="269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TextBox 7"/>
          <p:cNvSpPr txBox="1">
            <a:spLocks noChangeArrowheads="1"/>
          </p:cNvSpPr>
          <p:nvPr>
            <p:custDataLst>
              <p:tags r:id="rId3"/>
            </p:custDataLst>
          </p:nvPr>
        </p:nvSpPr>
        <p:spPr bwMode="auto">
          <a:xfrm>
            <a:off x="7670800" y="3987800"/>
            <a:ext cx="10953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9" tIns="45685" rIns="91369" bIns="45685">
            <a:spAutoFit/>
          </a:bodyPr>
          <a:lstStyle>
            <a:lvl1pPr defTabSz="912813">
              <a:spcBef>
                <a:spcPct val="20000"/>
              </a:spcBef>
              <a:buChar char="•"/>
              <a:defRPr sz="2400">
                <a:solidFill>
                  <a:schemeClr val="tx1"/>
                </a:solidFill>
                <a:latin typeface="Arial" charset="0"/>
                <a:ea typeface="ＭＳ Ｐゴシック" charset="-128"/>
              </a:defRPr>
            </a:lvl1pPr>
            <a:lvl2pPr marL="742950" indent="-285750" defTabSz="912813">
              <a:spcBef>
                <a:spcPct val="20000"/>
              </a:spcBef>
              <a:buFont typeface="Lucida Grande" charset="0"/>
              <a:buChar char="-"/>
              <a:defRPr sz="2400">
                <a:solidFill>
                  <a:schemeClr val="tx1"/>
                </a:solidFill>
                <a:latin typeface="Arial" charset="0"/>
                <a:ea typeface="ＭＳ Ｐゴシック" charset="-128"/>
              </a:defRPr>
            </a:lvl2pPr>
            <a:lvl3pPr marL="1143000" indent="-228600" defTabSz="912813">
              <a:spcBef>
                <a:spcPct val="20000"/>
              </a:spcBef>
              <a:buChar char="•"/>
              <a:defRPr sz="20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Font typeface="Lucida Grande" charset="0"/>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solidFill>
                  <a:srgbClr val="000000"/>
                </a:solidFill>
              </a:rPr>
              <a:t>betweenness</a:t>
            </a:r>
            <a:endParaRPr lang="en-US" altLang="en-US" sz="1200" b="1">
              <a:solidFill>
                <a:srgbClr val="000000"/>
              </a:solidFill>
            </a:endParaRPr>
          </a:p>
        </p:txBody>
      </p:sp>
      <p:sp>
        <p:nvSpPr>
          <p:cNvPr id="43015" name="Rectangle 12"/>
          <p:cNvSpPr>
            <a:spLocks noChangeArrowheads="1"/>
          </p:cNvSpPr>
          <p:nvPr/>
        </p:nvSpPr>
        <p:spPr bwMode="auto">
          <a:xfrm flipH="1">
            <a:off x="7854950" y="2343150"/>
            <a:ext cx="538163" cy="563563"/>
          </a:xfrm>
          <a:prstGeom prst="rect">
            <a:avLst/>
          </a:prstGeom>
          <a:noFill/>
          <a:ln w="38100">
            <a:solidFill>
              <a:srgbClr val="C0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defTabSz="912813">
              <a:defRPr>
                <a:solidFill>
                  <a:schemeClr val="tx1"/>
                </a:solidFill>
                <a:latin typeface="Calibri" charset="0"/>
                <a:ea typeface="ＭＳ Ｐゴシック" charset="-128"/>
              </a:defRPr>
            </a:lvl1pPr>
            <a:lvl2pPr defTabSz="912813">
              <a:defRPr>
                <a:solidFill>
                  <a:schemeClr val="tx1"/>
                </a:solidFill>
                <a:latin typeface="Calibri" charset="0"/>
                <a:ea typeface="ＭＳ Ｐゴシック" charset="-128"/>
              </a:defRPr>
            </a:lvl2pPr>
            <a:lvl3pPr defTabSz="912813">
              <a:defRPr>
                <a:solidFill>
                  <a:schemeClr val="tx1"/>
                </a:solidFill>
                <a:latin typeface="Calibri" charset="0"/>
                <a:ea typeface="ＭＳ Ｐゴシック" charset="-128"/>
              </a:defRPr>
            </a:lvl3pPr>
            <a:lvl4pPr defTabSz="912813">
              <a:defRPr>
                <a:solidFill>
                  <a:schemeClr val="tx1"/>
                </a:solidFill>
                <a:latin typeface="Calibri" charset="0"/>
                <a:ea typeface="ＭＳ Ｐゴシック" charset="-128"/>
              </a:defRPr>
            </a:lvl4pPr>
            <a:lvl5pPr defTabSz="912813">
              <a:defRPr>
                <a:solidFill>
                  <a:schemeClr val="tx1"/>
                </a:solidFill>
                <a:latin typeface="Calibri" charset="0"/>
                <a:ea typeface="ＭＳ Ｐゴシック" charset="-128"/>
              </a:defRPr>
            </a:lvl5pPr>
            <a:lvl6pPr marL="2284413" indent="1588" defTabSz="912813" eaLnBrk="0" fontAlgn="base" hangingPunct="0">
              <a:spcBef>
                <a:spcPct val="0"/>
              </a:spcBef>
              <a:spcAft>
                <a:spcPct val="0"/>
              </a:spcAft>
              <a:defRPr>
                <a:solidFill>
                  <a:schemeClr val="tx1"/>
                </a:solidFill>
                <a:latin typeface="Calibri" charset="0"/>
                <a:ea typeface="ＭＳ Ｐゴシック" charset="-128"/>
              </a:defRPr>
            </a:lvl6pPr>
            <a:lvl7pPr marL="2741613" indent="1588" defTabSz="912813" eaLnBrk="0" fontAlgn="base" hangingPunct="0">
              <a:spcBef>
                <a:spcPct val="0"/>
              </a:spcBef>
              <a:spcAft>
                <a:spcPct val="0"/>
              </a:spcAft>
              <a:defRPr>
                <a:solidFill>
                  <a:schemeClr val="tx1"/>
                </a:solidFill>
                <a:latin typeface="Calibri" charset="0"/>
                <a:ea typeface="ＭＳ Ｐゴシック" charset="-128"/>
              </a:defRPr>
            </a:lvl7pPr>
            <a:lvl8pPr marL="3198813" indent="1588" defTabSz="912813" eaLnBrk="0" fontAlgn="base" hangingPunct="0">
              <a:spcBef>
                <a:spcPct val="0"/>
              </a:spcBef>
              <a:spcAft>
                <a:spcPct val="0"/>
              </a:spcAft>
              <a:defRPr>
                <a:solidFill>
                  <a:schemeClr val="tx1"/>
                </a:solidFill>
                <a:latin typeface="Calibri" charset="0"/>
                <a:ea typeface="ＭＳ Ｐゴシック" charset="-128"/>
              </a:defRPr>
            </a:lvl8pPr>
            <a:lvl9pPr marL="3656013" indent="1588" defTabSz="912813"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endParaRPr lang="en-US" altLang="en-US" sz="1200" b="1">
              <a:solidFill>
                <a:srgbClr val="000000"/>
              </a:solidFill>
              <a:latin typeface="Arial" charset="0"/>
            </a:endParaRPr>
          </a:p>
        </p:txBody>
      </p:sp>
      <p:sp>
        <p:nvSpPr>
          <p:cNvPr id="46" name="Right Arrow 45"/>
          <p:cNvSpPr>
            <a:spLocks noChangeArrowheads="1"/>
          </p:cNvSpPr>
          <p:nvPr/>
        </p:nvSpPr>
        <p:spPr bwMode="auto">
          <a:xfrm>
            <a:off x="3641725" y="2557463"/>
            <a:ext cx="381000" cy="246062"/>
          </a:xfrm>
          <a:prstGeom prst="rightArrow">
            <a:avLst>
              <a:gd name="adj1" fmla="val 50000"/>
              <a:gd name="adj2" fmla="val 49993"/>
            </a:avLst>
          </a:prstGeom>
          <a:solidFill>
            <a:srgbClr val="8585E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lIns="91369" tIns="45685" rIns="91369" bIns="45685" anchor="ctr"/>
          <a:lstStyle>
            <a:lvl1pPr defTabSz="912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912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912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latin typeface="Arial" panose="020B0604020202020204" pitchFamily="34" charset="0"/>
            </a:endParaRPr>
          </a:p>
        </p:txBody>
      </p:sp>
      <p:pic>
        <p:nvPicPr>
          <p:cNvPr id="18" name="Picture 3">
            <a:extLst>
              <a:ext uri="{FF2B5EF4-FFF2-40B4-BE49-F238E27FC236}">
                <a16:creationId xmlns:a16="http://schemas.microsoft.com/office/drawing/2014/main" id="{E5212E7E-D0BC-E14E-9598-7281F92D8B08}"/>
              </a:ext>
            </a:extLst>
          </p:cNvPr>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26445" t="69124" r="15840"/>
          <a:stretch>
            <a:fillRect/>
          </a:stretch>
        </p:blipFill>
        <p:spPr bwMode="auto">
          <a:xfrm>
            <a:off x="1321916" y="4677176"/>
            <a:ext cx="2083499" cy="135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19" name="Picture 3">
            <a:extLst>
              <a:ext uri="{FF2B5EF4-FFF2-40B4-BE49-F238E27FC236}">
                <a16:creationId xmlns:a16="http://schemas.microsoft.com/office/drawing/2014/main" id="{C124DE33-F6DE-D94E-B4A6-F52EDBBD8C9A}"/>
              </a:ext>
            </a:extLst>
          </p:cNvPr>
          <p:cNvPicPr>
            <a:picLocks noChangeAspect="1" noChangeArrowheads="1"/>
          </p:cNvPicPr>
          <p:nvPr>
            <p:custDataLst>
              <p:tags r:id="rId5"/>
            </p:custDataLst>
          </p:nvPr>
        </p:nvPicPr>
        <p:blipFill>
          <a:blip r:embed="rId12">
            <a:extLst>
              <a:ext uri="{28A0092B-C50C-407E-A947-70E740481C1C}">
                <a14:useLocalDpi xmlns:a14="http://schemas.microsoft.com/office/drawing/2010/main" val="0"/>
              </a:ext>
            </a:extLst>
          </a:blip>
          <a:srcRect b="37558"/>
          <a:stretch>
            <a:fillRect/>
          </a:stretch>
        </p:blipFill>
        <p:spPr bwMode="auto">
          <a:xfrm>
            <a:off x="4803775" y="4350796"/>
            <a:ext cx="3178349" cy="2411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35966691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685800" y="317500"/>
            <a:ext cx="7772400" cy="1143000"/>
          </a:xfrm>
        </p:spPr>
        <p:txBody>
          <a:bodyPr/>
          <a:lstStyle/>
          <a:p>
            <a:r>
              <a:rPr lang="en-US" altLang="en-US" sz="2800" dirty="0">
                <a:ea typeface="ＭＳ Ｐゴシック" charset="-128"/>
              </a:rPr>
              <a:t>Governmental </a:t>
            </a:r>
            <a:r>
              <a:rPr lang="en-US" altLang="en-US" sz="2800" dirty="0" err="1">
                <a:ea typeface="ＭＳ Ｐゴシック" charset="-128"/>
              </a:rPr>
              <a:t>hierachies</a:t>
            </a:r>
            <a:r>
              <a:rPr lang="en-US" altLang="en-US" sz="2800" dirty="0">
                <a:ea typeface="ＭＳ Ｐゴシック" charset="-128"/>
              </a:rPr>
              <a:t> exhibit even more pronounced mid-level bottlenecks</a:t>
            </a:r>
          </a:p>
        </p:txBody>
      </p:sp>
      <p:pic>
        <p:nvPicPr>
          <p:cNvPr id="44034" name="Picture 3"/>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93688" y="1460500"/>
            <a:ext cx="8555037" cy="505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44035" name="Text Box 4"/>
          <p:cNvSpPr txBox="1">
            <a:spLocks noChangeArrowheads="1"/>
          </p:cNvSpPr>
          <p:nvPr/>
        </p:nvSpPr>
        <p:spPr bwMode="auto">
          <a:xfrm rot="-5400000">
            <a:off x="8174038" y="3046412"/>
            <a:ext cx="16637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69" tIns="45685" rIns="91369" bIns="45685">
            <a:spAutoFit/>
          </a:bodyPr>
          <a:lstStyle>
            <a:lvl1pPr defTabSz="912813">
              <a:spcBef>
                <a:spcPct val="20000"/>
              </a:spcBef>
              <a:buChar char="•"/>
              <a:defRPr sz="2400">
                <a:solidFill>
                  <a:schemeClr val="tx1"/>
                </a:solidFill>
                <a:latin typeface="Arial" charset="0"/>
                <a:ea typeface="ＭＳ Ｐゴシック" charset="-128"/>
              </a:defRPr>
            </a:lvl1pPr>
            <a:lvl2pPr marL="742950" indent="-285750" defTabSz="912813">
              <a:spcBef>
                <a:spcPct val="20000"/>
              </a:spcBef>
              <a:buFont typeface="Lucida Grande" charset="0"/>
              <a:buChar char="-"/>
              <a:defRPr sz="2400">
                <a:solidFill>
                  <a:schemeClr val="tx1"/>
                </a:solidFill>
                <a:latin typeface="Arial" charset="0"/>
                <a:ea typeface="ＭＳ Ｐゴシック" charset="-128"/>
              </a:defRPr>
            </a:lvl2pPr>
            <a:lvl3pPr marL="1143000" indent="-228600" defTabSz="912813">
              <a:spcBef>
                <a:spcPct val="20000"/>
              </a:spcBef>
              <a:buChar char="•"/>
              <a:defRPr sz="20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Font typeface="Lucida Grande" charset="0"/>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solidFill>
                  <a:srgbClr val="7F7F7F"/>
                </a:solidFill>
              </a:rPr>
              <a:t>[Yu et al., </a:t>
            </a:r>
            <a:r>
              <a:rPr lang="en-US" altLang="en-US" sz="1200" i="1">
                <a:solidFill>
                  <a:srgbClr val="7F7F7F"/>
                </a:solidFill>
              </a:rPr>
              <a:t>PNAS</a:t>
            </a:r>
            <a:r>
              <a:rPr lang="en-US" altLang="en-US" sz="1200">
                <a:solidFill>
                  <a:srgbClr val="7F7F7F"/>
                </a:solidFill>
              </a:rPr>
              <a:t>  </a:t>
            </a:r>
            <a:r>
              <a:rPr lang="fr-FR" altLang="en-US" sz="1200">
                <a:solidFill>
                  <a:srgbClr val="7F7F7F"/>
                </a:solidFill>
              </a:rPr>
              <a:t>’</a:t>
            </a:r>
            <a:r>
              <a:rPr lang="en-US" altLang="ja-JP" sz="1200">
                <a:solidFill>
                  <a:srgbClr val="7F7F7F"/>
                </a:solidFill>
              </a:rPr>
              <a:t>06 ]</a:t>
            </a:r>
            <a:endParaRPr lang="en-US" altLang="en-US" sz="1200">
              <a:solidFill>
                <a:srgbClr val="7F7F7F"/>
              </a:solidFill>
            </a:endParaRPr>
          </a:p>
        </p:txBody>
      </p:sp>
      <p:sp>
        <p:nvSpPr>
          <p:cNvPr id="44036" name="Rectangle 1"/>
          <p:cNvSpPr>
            <a:spLocks noChangeArrowheads="1"/>
          </p:cNvSpPr>
          <p:nvPr/>
        </p:nvSpPr>
        <p:spPr bwMode="auto">
          <a:xfrm>
            <a:off x="119063" y="1447800"/>
            <a:ext cx="452437" cy="554038"/>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lIns="91369" tIns="45685" rIns="91369" bIns="45685" anchor="ctr"/>
          <a:lstStyle>
            <a:lvl1pPr defTabSz="911225">
              <a:spcBef>
                <a:spcPct val="20000"/>
              </a:spcBef>
              <a:buChar char="•"/>
              <a:defRPr sz="2400">
                <a:solidFill>
                  <a:schemeClr val="tx1"/>
                </a:solidFill>
                <a:latin typeface="Arial" charset="0"/>
                <a:ea typeface="ＭＳ Ｐゴシック" charset="-128"/>
              </a:defRPr>
            </a:lvl1pPr>
            <a:lvl2pPr marL="742950" indent="-285750" defTabSz="911225">
              <a:spcBef>
                <a:spcPct val="20000"/>
              </a:spcBef>
              <a:buFont typeface="Lucida Grande" charset="0"/>
              <a:buChar char="-"/>
              <a:defRPr sz="2400">
                <a:solidFill>
                  <a:schemeClr val="tx1"/>
                </a:solidFill>
                <a:latin typeface="Arial" charset="0"/>
                <a:ea typeface="ＭＳ Ｐゴシック" charset="-128"/>
              </a:defRPr>
            </a:lvl2pPr>
            <a:lvl3pPr marL="1143000" indent="-228600" defTabSz="911225">
              <a:spcBef>
                <a:spcPct val="20000"/>
              </a:spcBef>
              <a:buChar char="•"/>
              <a:defRPr sz="2000">
                <a:solidFill>
                  <a:schemeClr val="tx1"/>
                </a:solidFill>
                <a:latin typeface="Arial" charset="0"/>
                <a:ea typeface="ＭＳ Ｐゴシック" charset="-128"/>
              </a:defRPr>
            </a:lvl3pPr>
            <a:lvl4pPr marL="1600200" indent="-228600" defTabSz="911225">
              <a:spcBef>
                <a:spcPct val="20000"/>
              </a:spcBef>
              <a:buChar char="–"/>
              <a:defRPr sz="2000">
                <a:solidFill>
                  <a:schemeClr val="tx1"/>
                </a:solidFill>
                <a:latin typeface="Arial" charset="0"/>
                <a:ea typeface="ＭＳ Ｐゴシック" charset="-128"/>
              </a:defRPr>
            </a:lvl4pPr>
            <a:lvl5pPr marL="2057400" indent="-228600" defTabSz="911225">
              <a:spcBef>
                <a:spcPct val="20000"/>
              </a:spcBef>
              <a:buFont typeface="Lucida Grande" charset="0"/>
              <a:buChar char="*"/>
              <a:defRPr sz="2000">
                <a:solidFill>
                  <a:schemeClr val="tx1"/>
                </a:solidFill>
                <a:latin typeface="Arial" charset="0"/>
                <a:ea typeface="ＭＳ Ｐゴシック" charset="-128"/>
              </a:defRPr>
            </a:lvl5pPr>
            <a:lvl6pPr marL="2514600" indent="-228600" defTabSz="911225"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1225"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1225"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1225"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endParaRPr lang="en-US" altLang="en-US" sz="1200" b="1">
              <a:solidFill>
                <a:srgbClr val="000000"/>
              </a:solidFill>
            </a:endParaRPr>
          </a:p>
        </p:txBody>
      </p:sp>
      <p:sp>
        <p:nvSpPr>
          <p:cNvPr id="44037" name="Text Box 4"/>
          <p:cNvSpPr txBox="1">
            <a:spLocks noChangeArrowheads="1"/>
          </p:cNvSpPr>
          <p:nvPr/>
        </p:nvSpPr>
        <p:spPr bwMode="auto">
          <a:xfrm>
            <a:off x="6389688" y="6581775"/>
            <a:ext cx="1676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69" tIns="45685" rIns="91369" bIns="45685">
            <a:spAutoFit/>
          </a:bodyPr>
          <a:lstStyle>
            <a:lvl1pPr defTabSz="912813">
              <a:spcBef>
                <a:spcPct val="20000"/>
              </a:spcBef>
              <a:buChar char="•"/>
              <a:defRPr sz="2400">
                <a:solidFill>
                  <a:schemeClr val="tx1"/>
                </a:solidFill>
                <a:latin typeface="Arial" charset="0"/>
                <a:ea typeface="ＭＳ Ｐゴシック" charset="-128"/>
              </a:defRPr>
            </a:lvl1pPr>
            <a:lvl2pPr marL="742950" indent="-285750" defTabSz="912813">
              <a:spcBef>
                <a:spcPct val="20000"/>
              </a:spcBef>
              <a:buFont typeface="Lucida Grande" charset="0"/>
              <a:buChar char="-"/>
              <a:defRPr sz="2400">
                <a:solidFill>
                  <a:schemeClr val="tx1"/>
                </a:solidFill>
                <a:latin typeface="Arial" charset="0"/>
                <a:ea typeface="ＭＳ Ｐゴシック" charset="-128"/>
              </a:defRPr>
            </a:lvl2pPr>
            <a:lvl3pPr marL="1143000" indent="-228600" defTabSz="912813">
              <a:spcBef>
                <a:spcPct val="20000"/>
              </a:spcBef>
              <a:buChar char="•"/>
              <a:defRPr sz="20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Font typeface="Lucida Grande" charset="0"/>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solidFill>
                  <a:srgbClr val="000000"/>
                </a:solidFill>
              </a:rPr>
              <a:t>[Yu et al., PNAS (‘06)]</a:t>
            </a:r>
          </a:p>
        </p:txBody>
      </p:sp>
      <p:sp>
        <p:nvSpPr>
          <p:cNvPr id="2" name="Rectangle 1">
            <a:extLst>
              <a:ext uri="{FF2B5EF4-FFF2-40B4-BE49-F238E27FC236}">
                <a16:creationId xmlns:a16="http://schemas.microsoft.com/office/drawing/2014/main" id="{BA19A7CA-1A60-394F-B838-8933EC1454C7}"/>
              </a:ext>
            </a:extLst>
          </p:cNvPr>
          <p:cNvSpPr/>
          <p:nvPr/>
        </p:nvSpPr>
        <p:spPr bwMode="auto">
          <a:xfrm>
            <a:off x="6477000" y="3657600"/>
            <a:ext cx="381000" cy="533400"/>
          </a:xfrm>
          <a:prstGeom prst="rect">
            <a:avLst/>
          </a:prstGeom>
          <a:noFill/>
          <a:ln w="38100"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1593605118"/>
      </p:ext>
    </p:extLst>
  </p:cSld>
  <p:clrMapOvr>
    <a:masterClrMapping/>
  </p:clrMapOvr>
  <p:transition advTm="46075"/>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3"/>
          <p:cNvSpPr>
            <a:spLocks noGrp="1" noChangeArrowheads="1"/>
          </p:cNvSpPr>
          <p:nvPr>
            <p:ph type="title"/>
          </p:nvPr>
        </p:nvSpPr>
        <p:spPr>
          <a:xfrm>
            <a:off x="685800" y="228600"/>
            <a:ext cx="7772400" cy="533400"/>
          </a:xfrm>
        </p:spPr>
        <p:txBody>
          <a:bodyPr/>
          <a:lstStyle/>
          <a:p>
            <a:r>
              <a:rPr lang="en-US" altLang="en-US">
                <a:ea typeface="ＭＳ Ｐゴシック" charset="-128"/>
              </a:rPr>
              <a:t>What is Data Science? An overall, bland definition</a:t>
            </a:r>
            <a:r>
              <a:rPr lang="mr-IN" altLang="en-US">
                <a:ea typeface="ＭＳ Ｐゴシック" charset="-128"/>
              </a:rPr>
              <a:t>…</a:t>
            </a:r>
            <a:endParaRPr lang="en-US" altLang="en-US">
              <a:ea typeface="ＭＳ Ｐゴシック" charset="-128"/>
            </a:endParaRPr>
          </a:p>
        </p:txBody>
      </p:sp>
      <p:sp>
        <p:nvSpPr>
          <p:cNvPr id="29698" name="Content Placeholder 4"/>
          <p:cNvSpPr>
            <a:spLocks noGrp="1" noChangeArrowheads="1"/>
          </p:cNvSpPr>
          <p:nvPr>
            <p:ph idx="1"/>
          </p:nvPr>
        </p:nvSpPr>
        <p:spPr>
          <a:xfrm>
            <a:off x="685800" y="914400"/>
            <a:ext cx="7772400" cy="4638675"/>
          </a:xfrm>
        </p:spPr>
        <p:txBody>
          <a:bodyPr/>
          <a:lstStyle/>
          <a:p>
            <a:r>
              <a:rPr lang="en-US" altLang="en-US" sz="1800">
                <a:ea typeface="ＭＳ Ｐゴシック" charset="-128"/>
              </a:rPr>
              <a:t>Data Science encompasses the study of the entire </a:t>
            </a:r>
            <a:r>
              <a:rPr lang="en-US" altLang="en-US" sz="1800" b="1" u="sng">
                <a:solidFill>
                  <a:srgbClr val="FF0000"/>
                </a:solidFill>
                <a:ea typeface="ＭＳ Ｐゴシック" charset="-128"/>
              </a:rPr>
              <a:t>lifecycle of data</a:t>
            </a:r>
          </a:p>
          <a:p>
            <a:pPr lvl="1"/>
            <a:r>
              <a:rPr lang="en-US" altLang="en-US" sz="1800">
                <a:ea typeface="ＭＳ Ｐゴシック" charset="-128"/>
              </a:rPr>
              <a:t>Understanding of how data are </a:t>
            </a:r>
            <a:r>
              <a:rPr lang="en-US" altLang="en-US" sz="1800" b="1">
                <a:solidFill>
                  <a:srgbClr val="00B050"/>
                </a:solidFill>
                <a:ea typeface="ＭＳ Ｐゴシック" charset="-128"/>
              </a:rPr>
              <a:t>gathered</a:t>
            </a:r>
            <a:r>
              <a:rPr lang="en-US" altLang="en-US" sz="1800">
                <a:solidFill>
                  <a:srgbClr val="00B050"/>
                </a:solidFill>
                <a:ea typeface="ＭＳ Ｐゴシック" charset="-128"/>
              </a:rPr>
              <a:t> </a:t>
            </a:r>
            <a:r>
              <a:rPr lang="en-US" altLang="en-US" sz="1800">
                <a:ea typeface="ＭＳ Ｐゴシック" charset="-128"/>
              </a:rPr>
              <a:t>&amp; </a:t>
            </a:r>
            <a:br>
              <a:rPr lang="en-US" altLang="en-US" sz="1800">
                <a:ea typeface="ＭＳ Ｐゴシック" charset="-128"/>
              </a:rPr>
            </a:br>
            <a:r>
              <a:rPr lang="en-US" altLang="en-US" sz="1800">
                <a:ea typeface="ＭＳ Ｐゴシック" charset="-128"/>
              </a:rPr>
              <a:t>the issues that arise in its collection</a:t>
            </a:r>
          </a:p>
          <a:p>
            <a:pPr lvl="1"/>
            <a:r>
              <a:rPr lang="en-US" altLang="en-US" sz="1800">
                <a:ea typeface="ＭＳ Ｐゴシック" charset="-128"/>
              </a:rPr>
              <a:t>Knowledge of what data sources are available </a:t>
            </a:r>
            <a:br>
              <a:rPr lang="en-US" altLang="en-US" sz="1800">
                <a:ea typeface="ＭＳ Ｐゴシック" charset="-128"/>
              </a:rPr>
            </a:br>
            <a:r>
              <a:rPr lang="en-US" altLang="en-US" sz="1800">
                <a:ea typeface="ＭＳ Ｐゴシック" charset="-128"/>
              </a:rPr>
              <a:t>&amp; how they may be synthesized to solve problems</a:t>
            </a:r>
          </a:p>
          <a:p>
            <a:pPr lvl="1"/>
            <a:r>
              <a:rPr lang="en-US" altLang="en-US" sz="1800">
                <a:ea typeface="ＭＳ Ｐゴシック" charset="-128"/>
              </a:rPr>
              <a:t>The </a:t>
            </a:r>
            <a:r>
              <a:rPr lang="en-US" altLang="en-US" sz="1800" b="1">
                <a:solidFill>
                  <a:srgbClr val="00B050"/>
                </a:solidFill>
                <a:ea typeface="ＭＳ Ｐゴシック" charset="-128"/>
              </a:rPr>
              <a:t>storage</a:t>
            </a:r>
            <a:r>
              <a:rPr lang="en-US" altLang="en-US" sz="1800">
                <a:ea typeface="ＭＳ Ｐゴシック" charset="-128"/>
              </a:rPr>
              <a:t>, access, annotation, management, &amp; </a:t>
            </a:r>
            <a:br>
              <a:rPr lang="en-US" altLang="en-US" sz="1800">
                <a:ea typeface="ＭＳ Ｐゴシック" charset="-128"/>
              </a:rPr>
            </a:br>
            <a:r>
              <a:rPr lang="en-US" altLang="en-US" sz="1800">
                <a:ea typeface="ＭＳ Ｐゴシック" charset="-128"/>
              </a:rPr>
              <a:t>transformation of data</a:t>
            </a:r>
          </a:p>
          <a:p>
            <a:r>
              <a:rPr lang="en-US" altLang="en-US" sz="1800">
                <a:ea typeface="ＭＳ Ｐゴシック" charset="-128"/>
              </a:rPr>
              <a:t>Data Science encompasses many aspects of </a:t>
            </a:r>
            <a:r>
              <a:rPr lang="en-US" altLang="en-US" sz="1800" b="1" u="sng">
                <a:solidFill>
                  <a:srgbClr val="FF0000"/>
                </a:solidFill>
                <a:ea typeface="ＭＳ Ｐゴシック" charset="-128"/>
              </a:rPr>
              <a:t>data analysis</a:t>
            </a:r>
          </a:p>
          <a:p>
            <a:pPr lvl="1"/>
            <a:r>
              <a:rPr lang="en-US" altLang="en-US" sz="1800">
                <a:ea typeface="ＭＳ Ｐゴシック" charset="-128"/>
              </a:rPr>
              <a:t>Statistical inference, machine learning, &amp; the design of algorithms and computing systems that enable </a:t>
            </a:r>
            <a:r>
              <a:rPr lang="en-US" altLang="en-US" sz="1800" b="1">
                <a:solidFill>
                  <a:srgbClr val="00B050"/>
                </a:solidFill>
                <a:ea typeface="ＭＳ Ｐゴシック" charset="-128"/>
              </a:rPr>
              <a:t>data mining</a:t>
            </a:r>
          </a:p>
          <a:p>
            <a:pPr lvl="1"/>
            <a:r>
              <a:rPr lang="en-US" altLang="en-US" sz="1800">
                <a:ea typeface="ＭＳ Ｐゴシック" charset="-128"/>
              </a:rPr>
              <a:t>Connecting this mining where possible with </a:t>
            </a:r>
            <a:r>
              <a:rPr lang="en-US" altLang="en-US" sz="1800" b="1">
                <a:solidFill>
                  <a:srgbClr val="00B050"/>
                </a:solidFill>
                <a:ea typeface="ＭＳ Ｐゴシック" charset="-128"/>
              </a:rPr>
              <a:t>physical modeling</a:t>
            </a:r>
          </a:p>
          <a:p>
            <a:pPr lvl="1"/>
            <a:r>
              <a:rPr lang="en-US" altLang="en-US" sz="1800">
                <a:ea typeface="ＭＳ Ｐゴシック" charset="-128"/>
              </a:rPr>
              <a:t>The presentation and </a:t>
            </a:r>
            <a:r>
              <a:rPr lang="en-US" altLang="en-US" sz="1800" b="1">
                <a:solidFill>
                  <a:srgbClr val="00B050"/>
                </a:solidFill>
                <a:ea typeface="ＭＳ Ｐゴシック" charset="-128"/>
              </a:rPr>
              <a:t>visualization</a:t>
            </a:r>
            <a:r>
              <a:rPr lang="en-US" altLang="en-US" sz="1800">
                <a:ea typeface="ＭＳ Ｐゴシック" charset="-128"/>
              </a:rPr>
              <a:t> of data analysis</a:t>
            </a:r>
          </a:p>
          <a:p>
            <a:pPr lvl="1"/>
            <a:r>
              <a:rPr lang="en-US" altLang="en-US" sz="1800">
                <a:ea typeface="ＭＳ Ｐゴシック" charset="-128"/>
              </a:rPr>
              <a:t>The use of data analysis to make </a:t>
            </a:r>
            <a:r>
              <a:rPr lang="en-US" altLang="en-US" sz="1800" b="1">
                <a:solidFill>
                  <a:srgbClr val="00B050"/>
                </a:solidFill>
                <a:ea typeface="ＭＳ Ｐゴシック" charset="-128"/>
              </a:rPr>
              <a:t>practical decisions</a:t>
            </a:r>
            <a:r>
              <a:rPr lang="en-US" altLang="en-US" sz="1800">
                <a:ea typeface="ＭＳ Ｐゴシック" charset="-128"/>
              </a:rPr>
              <a:t> &amp; policy</a:t>
            </a:r>
          </a:p>
          <a:p>
            <a:r>
              <a:rPr lang="en-US" altLang="en-US" sz="1800">
                <a:ea typeface="ＭＳ Ｐゴシック" charset="-128"/>
              </a:rPr>
              <a:t>Secondary aspects of data, not its intended use </a:t>
            </a:r>
            <a:r>
              <a:rPr lang="mr-IN" altLang="en-US" sz="1800">
                <a:ea typeface="ＭＳ Ｐゴシック" charset="-128"/>
              </a:rPr>
              <a:t>–</a:t>
            </a:r>
            <a:r>
              <a:rPr lang="en-US" altLang="en-US" sz="1800">
                <a:ea typeface="ＭＳ Ｐゴシック" charset="-128"/>
              </a:rPr>
              <a:t> eg the </a:t>
            </a:r>
            <a:r>
              <a:rPr lang="en-US" altLang="en-US" sz="1800" b="1" u="sng">
                <a:solidFill>
                  <a:srgbClr val="FF0000"/>
                </a:solidFill>
                <a:ea typeface="ＭＳ Ｐゴシック" charset="-128"/>
              </a:rPr>
              <a:t>data exhaust</a:t>
            </a:r>
          </a:p>
          <a:p>
            <a:pPr lvl="1"/>
            <a:r>
              <a:rPr lang="en-US" altLang="en-US" sz="1800">
                <a:ea typeface="ＭＳ Ｐゴシック" charset="-128"/>
              </a:rPr>
              <a:t>The appropriate protection of </a:t>
            </a:r>
            <a:r>
              <a:rPr lang="en-US" altLang="en-US" sz="1800" b="1">
                <a:solidFill>
                  <a:srgbClr val="00B050"/>
                </a:solidFill>
                <a:ea typeface="ＭＳ Ｐゴシック" charset="-128"/>
              </a:rPr>
              <a:t>privacy </a:t>
            </a:r>
          </a:p>
          <a:p>
            <a:pPr lvl="1"/>
            <a:r>
              <a:rPr lang="en-US" altLang="en-US" sz="1800">
                <a:ea typeface="ＭＳ Ｐゴシック" charset="-128"/>
              </a:rPr>
              <a:t>Creative </a:t>
            </a:r>
            <a:r>
              <a:rPr lang="en-US" altLang="en-US" sz="1800" b="1">
                <a:solidFill>
                  <a:srgbClr val="00B050"/>
                </a:solidFill>
                <a:ea typeface="ＭＳ Ｐゴシック" charset="-128"/>
              </a:rPr>
              <a:t>secondary uses </a:t>
            </a:r>
            <a:r>
              <a:rPr lang="en-US" altLang="en-US" sz="1800">
                <a:ea typeface="ＭＳ Ｐゴシック" charset="-128"/>
              </a:rPr>
              <a:t>of data </a:t>
            </a:r>
            <a:r>
              <a:rPr lang="mr-IN" altLang="en-US" sz="1800">
                <a:ea typeface="ＭＳ Ｐゴシック" charset="-128"/>
              </a:rPr>
              <a:t>–</a:t>
            </a:r>
            <a:r>
              <a:rPr lang="en-US" altLang="en-US" sz="1800">
                <a:ea typeface="ＭＳ Ｐゴシック" charset="-128"/>
              </a:rPr>
              <a:t> eg for Science of science </a:t>
            </a:r>
          </a:p>
          <a:p>
            <a:pPr lvl="1"/>
            <a:r>
              <a:rPr lang="en-US" altLang="en-US" sz="1800">
                <a:ea typeface="ＭＳ Ｐゴシック" charset="-128"/>
              </a:rPr>
              <a:t>The elimination of inappropriate bias in the entire process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p:cNvSpPr>
            <a:spLocks noGrp="1"/>
          </p:cNvSpPr>
          <p:nvPr>
            <p:ph type="title"/>
          </p:nvPr>
        </p:nvSpPr>
        <p:spPr/>
        <p:txBody>
          <a:bodyPr rtlCol="0">
            <a:noAutofit/>
          </a:bodyPr>
          <a:lstStyle/>
          <a:p>
            <a:pPr defTabSz="456846" eaLnBrk="1" fontAlgn="auto" hangingPunct="1">
              <a:spcAft>
                <a:spcPts val="0"/>
              </a:spcAft>
              <a:defRPr/>
            </a:pPr>
            <a:r>
              <a:rPr lang="en-US" sz="2400" dirty="0">
                <a:latin typeface="Arial" charset="0"/>
              </a:rPr>
              <a:t>Connectivity v. Constraint: in biological networks, less mutations tolerated at hubs &amp; bottlenecks</a:t>
            </a:r>
          </a:p>
        </p:txBody>
      </p:sp>
      <p:pic>
        <p:nvPicPr>
          <p:cNvPr id="13107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720975"/>
            <a:ext cx="4238625" cy="356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1258888" y="6437313"/>
            <a:ext cx="1663700" cy="306387"/>
          </a:xfrm>
          <a:prstGeom prst="rect">
            <a:avLst/>
          </a:prstGeom>
          <a:noFill/>
        </p:spPr>
        <p:txBody>
          <a:bodyPr wrap="none" lIns="91369" tIns="45685" rIns="91369" bIns="45685">
            <a:spAutoFit/>
          </a:bodyPr>
          <a:lstStyle/>
          <a:p>
            <a:pPr marL="0" marR="0" lvl="0" indent="0" algn="l" defTabSz="4568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ＭＳ Ｐゴシック" charset="0"/>
                <a:cs typeface="+mn-cs"/>
              </a:rPr>
              <a:t>Kim et a. PNAS 2007</a:t>
            </a:r>
          </a:p>
        </p:txBody>
      </p:sp>
      <p:sp>
        <p:nvSpPr>
          <p:cNvPr id="14" name="TextBox 13"/>
          <p:cNvSpPr txBox="1"/>
          <p:nvPr/>
        </p:nvSpPr>
        <p:spPr>
          <a:xfrm>
            <a:off x="111125" y="2738438"/>
            <a:ext cx="227013" cy="369887"/>
          </a:xfrm>
          <a:prstGeom prst="rect">
            <a:avLst/>
          </a:prstGeom>
          <a:solidFill>
            <a:schemeClr val="bg1"/>
          </a:solidFill>
        </p:spPr>
        <p:txBody>
          <a:bodyPr lIns="91369" tIns="45685" rIns="91369" bIns="45685">
            <a:spAutoFit/>
          </a:bodyPr>
          <a:lstStyle/>
          <a:p>
            <a:pPr marL="0" marR="0" lvl="0" indent="0" algn="l" defTabSz="4568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rPr>
              <a:t>   </a:t>
            </a:r>
          </a:p>
        </p:txBody>
      </p:sp>
      <p:sp>
        <p:nvSpPr>
          <p:cNvPr id="16" name="TextBox 15"/>
          <p:cNvSpPr txBox="1"/>
          <p:nvPr/>
        </p:nvSpPr>
        <p:spPr>
          <a:xfrm>
            <a:off x="2232025" y="3340100"/>
            <a:ext cx="1938338" cy="461963"/>
          </a:xfrm>
          <a:prstGeom prst="rect">
            <a:avLst/>
          </a:prstGeom>
          <a:noFill/>
        </p:spPr>
        <p:txBody>
          <a:bodyPr wrap="none" lIns="91369" tIns="45685" rIns="91369" bIns="45685">
            <a:spAutoFit/>
          </a:bodyPr>
          <a:lstStyle/>
          <a:p>
            <a:pPr marL="0" marR="0" lvl="0" indent="0" algn="l" defTabSz="4568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rPr>
              <a:t>r= </a:t>
            </a:r>
            <a:r>
              <a:rPr kumimoji="0" lang="en-US" sz="2400" b="1" i="0" u="none" strike="noStrike" kern="1200" cap="none" spc="0" normalizeH="0" baseline="0" noProof="0" dirty="0">
                <a:ln>
                  <a:noFill/>
                </a:ln>
                <a:solidFill>
                  <a:srgbClr val="800000"/>
                </a:solidFill>
                <a:effectLst/>
                <a:uLnTx/>
                <a:uFillTx/>
                <a:latin typeface="Arial"/>
                <a:ea typeface="ＭＳ Ｐゴシック" charset="0"/>
                <a:cs typeface="Arial"/>
              </a:rPr>
              <a:t>-</a:t>
            </a:r>
            <a:r>
              <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rPr>
              <a:t>0.1, P=4x10</a:t>
            </a:r>
            <a:r>
              <a:rPr kumimoji="0" lang="en-US" sz="1800" b="0" i="0" u="none" strike="noStrike" kern="1200" cap="none" spc="0" normalizeH="0" baseline="30000" noProof="0" dirty="0">
                <a:ln>
                  <a:noFill/>
                </a:ln>
                <a:solidFill>
                  <a:prstClr val="black"/>
                </a:solidFill>
                <a:effectLst/>
                <a:uLnTx/>
                <a:uFillTx/>
                <a:latin typeface="Arial"/>
                <a:ea typeface="ＭＳ Ｐゴシック" charset="0"/>
                <a:cs typeface="Arial"/>
              </a:rPr>
              <a:t>-4</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131084" name="TextBox 1"/>
          <p:cNvSpPr txBox="1">
            <a:spLocks noChangeArrowheads="1"/>
          </p:cNvSpPr>
          <p:nvPr/>
        </p:nvSpPr>
        <p:spPr bwMode="auto">
          <a:xfrm>
            <a:off x="3865563" y="6278563"/>
            <a:ext cx="2052637" cy="4619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Calibri" charset="0"/>
                <a:ea typeface="ＭＳ Ｐゴシック" charset="0"/>
              </a:rPr>
              <a:t>==Centrality=&gt;</a:t>
            </a:r>
          </a:p>
        </p:txBody>
      </p:sp>
      <p:sp>
        <p:nvSpPr>
          <p:cNvPr id="131085" name="TextBox 16"/>
          <p:cNvSpPr txBox="1">
            <a:spLocks noChangeArrowheads="1"/>
          </p:cNvSpPr>
          <p:nvPr/>
        </p:nvSpPr>
        <p:spPr bwMode="auto">
          <a:xfrm rot="-5400000">
            <a:off x="2994025" y="4227513"/>
            <a:ext cx="3635375" cy="5238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8000"/>
                </a:solidFill>
                <a:effectLst/>
                <a:uLnTx/>
                <a:uFillTx/>
                <a:latin typeface="Calibri" charset="0"/>
                <a:ea typeface="ＭＳ Ｐゴシック" charset="0"/>
              </a:rPr>
              <a:t>==Rate of Mutation==&gt;</a:t>
            </a:r>
          </a:p>
        </p:txBody>
      </p:sp>
      <p:sp>
        <p:nvSpPr>
          <p:cNvPr id="2" name="Rectangle 1">
            <a:extLst>
              <a:ext uri="{FF2B5EF4-FFF2-40B4-BE49-F238E27FC236}">
                <a16:creationId xmlns:a16="http://schemas.microsoft.com/office/drawing/2014/main" id="{8BFE591E-8D7D-C040-AF9C-C1F45CE924CD}"/>
              </a:ext>
            </a:extLst>
          </p:cNvPr>
          <p:cNvSpPr/>
          <p:nvPr/>
        </p:nvSpPr>
        <p:spPr>
          <a:xfrm>
            <a:off x="5656611" y="2757227"/>
            <a:ext cx="2846387" cy="3293209"/>
          </a:xfrm>
          <a:prstGeom prst="rect">
            <a:avLst/>
          </a:prstGeom>
        </p:spPr>
        <p:txBody>
          <a:bodyPr wrap="square">
            <a:spAutoFit/>
          </a:bodyPr>
          <a:lstStyle/>
          <a:p>
            <a:r>
              <a:rPr lang="en-US" sz="1600" dirty="0">
                <a:ea typeface="ＭＳ Ｐゴシック" charset="0"/>
                <a:cs typeface="ＭＳ Ｐゴシック" charset="0"/>
              </a:rPr>
              <a:t>Genes &amp; proteins that have a more central position in the network tend to evolve more slowly and are more likely to be essential. This phenomenon is observed in </a:t>
            </a:r>
            <a:br>
              <a:rPr lang="en-US" sz="1600" dirty="0">
                <a:ea typeface="ＭＳ Ｐゴシック" charset="0"/>
                <a:cs typeface="ＭＳ Ｐゴシック" charset="0"/>
              </a:rPr>
            </a:br>
            <a:r>
              <a:rPr lang="en-US" sz="1600" b="1" dirty="0">
                <a:solidFill>
                  <a:srgbClr val="FF0000"/>
                </a:solidFill>
                <a:ea typeface="ＭＳ Ｐゴシック" charset="0"/>
                <a:cs typeface="ＭＳ Ｐゴシック" charset="0"/>
              </a:rPr>
              <a:t>many organisms &amp; different kinds of networks </a:t>
            </a:r>
            <a:r>
              <a:rPr lang="en-US" sz="1600" dirty="0">
                <a:ea typeface="ＭＳ Ｐゴシック" charset="0"/>
              </a:rPr>
              <a:t>– e.g. </a:t>
            </a:r>
            <a:r>
              <a:rPr lang="en-US" sz="1600" dirty="0">
                <a:ea typeface="ＭＳ Ｐゴシック" charset="0"/>
                <a:cs typeface="ＭＳ Ｐゴシック" charset="0"/>
              </a:rPr>
              <a:t>Protein-Protein Interaction Networks (human, yeast, E coli, worm, fly), miRNA networks, regulatory networks, &amp;c</a:t>
            </a:r>
          </a:p>
        </p:txBody>
      </p:sp>
    </p:spTree>
    <p:extLst>
      <p:ext uri="{BB962C8B-B14F-4D97-AF65-F5344CB8AC3E}">
        <p14:creationId xmlns:p14="http://schemas.microsoft.com/office/powerpoint/2010/main" val="11996908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descr="collaborative_fraction">
            <a:extLst>
              <a:ext uri="{FF2B5EF4-FFF2-40B4-BE49-F238E27FC236}">
                <a16:creationId xmlns:a16="http://schemas.microsoft.com/office/drawing/2014/main" id="{9F2C5BAB-E39F-B540-8218-06EEDEA24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581400"/>
            <a:ext cx="6781800" cy="217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1" name="Rectangle 5"/>
          <p:cNvSpPr>
            <a:spLocks noGrp="1" noChangeArrowheads="1"/>
          </p:cNvSpPr>
          <p:nvPr>
            <p:ph type="title"/>
          </p:nvPr>
        </p:nvSpPr>
        <p:spPr>
          <a:xfrm>
            <a:off x="457200" y="-152400"/>
            <a:ext cx="8229600" cy="1020763"/>
          </a:xfrm>
        </p:spPr>
        <p:txBody>
          <a:bodyPr/>
          <a:lstStyle/>
          <a:p>
            <a:r>
              <a:rPr lang="en-US" altLang="en-US" sz="2400" dirty="0">
                <a:ea typeface="ＭＳ Ｐゴシック" charset="-128"/>
              </a:rPr>
              <a:t>Biological Networks tend to have more “democratic” hierarchies, easing bottlenecks, than many social ones</a:t>
            </a:r>
          </a:p>
        </p:txBody>
      </p:sp>
      <p:graphicFrame>
        <p:nvGraphicFramePr>
          <p:cNvPr id="46083" name="Object 2"/>
          <p:cNvGraphicFramePr>
            <a:graphicFrameLocks noGrp="1" noChangeAspect="1"/>
          </p:cNvGraphicFramePr>
          <p:nvPr>
            <p:ph sz="quarter" idx="2"/>
            <p:extLst>
              <p:ext uri="{D42A27DB-BD31-4B8C-83A1-F6EECF244321}">
                <p14:modId xmlns:p14="http://schemas.microsoft.com/office/powerpoint/2010/main" val="1704724666"/>
              </p:ext>
            </p:extLst>
          </p:nvPr>
        </p:nvGraphicFramePr>
        <p:xfrm>
          <a:off x="457200" y="990600"/>
          <a:ext cx="2187575" cy="2438400"/>
        </p:xfrm>
        <a:graphic>
          <a:graphicData uri="http://schemas.openxmlformats.org/presentationml/2006/ole">
            <mc:AlternateContent xmlns:mc="http://schemas.openxmlformats.org/markup-compatibility/2006">
              <mc:Choice xmlns:v="urn:schemas-microsoft-com:vml" Requires="v">
                <p:oleObj spid="_x0000_s84091" r:id="rId4" imgW="1697452" imgH="1892491" progId="">
                  <p:embed/>
                </p:oleObj>
              </mc:Choice>
              <mc:Fallback>
                <p:oleObj r:id="rId4" imgW="1697452" imgH="1892491"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2187575"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46084" name="Object 3"/>
          <p:cNvGraphicFramePr>
            <a:graphicFrameLocks noGrp="1" noChangeAspect="1"/>
          </p:cNvGraphicFramePr>
          <p:nvPr>
            <p:ph sz="quarter" idx="3"/>
            <p:extLst>
              <p:ext uri="{D42A27DB-BD31-4B8C-83A1-F6EECF244321}">
                <p14:modId xmlns:p14="http://schemas.microsoft.com/office/powerpoint/2010/main" val="34670160"/>
              </p:ext>
            </p:extLst>
          </p:nvPr>
        </p:nvGraphicFramePr>
        <p:xfrm>
          <a:off x="3829050" y="914400"/>
          <a:ext cx="2038350" cy="2438400"/>
        </p:xfrm>
        <a:graphic>
          <a:graphicData uri="http://schemas.openxmlformats.org/presentationml/2006/ole">
            <mc:AlternateContent xmlns:mc="http://schemas.openxmlformats.org/markup-compatibility/2006">
              <mc:Choice xmlns:v="urn:schemas-microsoft-com:vml" Requires="v">
                <p:oleObj spid="_x0000_s84092" r:id="rId6" imgW="1569590" imgH="1877413" progId="">
                  <p:embed/>
                </p:oleObj>
              </mc:Choice>
              <mc:Fallback>
                <p:oleObj r:id="rId6" imgW="1569590" imgH="1877413"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9050" y="914400"/>
                        <a:ext cx="203835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6085" name="Slide Number Placeholder 7"/>
          <p:cNvSpPr>
            <a:spLocks noGrp="1"/>
          </p:cNvSpPr>
          <p:nvPr>
            <p:ph type="sldNum" sz="quarter" idx="12"/>
          </p:nvPr>
        </p:nvSpPr>
        <p:spPr bwMode="auto">
          <a:xfrm>
            <a:off x="6520058" y="5829648"/>
            <a:ext cx="2133600" cy="476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defTabSz="455613" eaLnBrk="0" hangingPunct="0">
              <a:spcBef>
                <a:spcPct val="0"/>
              </a:spcBef>
              <a:buFontTx/>
              <a:buNone/>
            </a:pPr>
            <a:fld id="{0CD4AB50-65CF-E44D-92DD-CE71949E1D10}" type="slidenum">
              <a:rPr lang="en-US" altLang="en-US" sz="1200">
                <a:solidFill>
                  <a:srgbClr val="FFFFFF"/>
                </a:solidFill>
              </a:rPr>
              <a:pPr defTabSz="455613" eaLnBrk="0" hangingPunct="0">
                <a:spcBef>
                  <a:spcPct val="0"/>
                </a:spcBef>
                <a:buFontTx/>
                <a:buNone/>
              </a:pPr>
              <a:t>31</a:t>
            </a:fld>
            <a:endParaRPr lang="en-US" altLang="en-US" sz="1200">
              <a:solidFill>
                <a:srgbClr val="FFFFFF"/>
              </a:solidFill>
            </a:endParaRPr>
          </a:p>
        </p:txBody>
      </p:sp>
      <p:graphicFrame>
        <p:nvGraphicFramePr>
          <p:cNvPr id="46088" name="Object 4"/>
          <p:cNvGraphicFramePr>
            <a:graphicFrameLocks noChangeAspect="1"/>
          </p:cNvGraphicFramePr>
          <p:nvPr>
            <p:extLst>
              <p:ext uri="{D42A27DB-BD31-4B8C-83A1-F6EECF244321}">
                <p14:modId xmlns:p14="http://schemas.microsoft.com/office/powerpoint/2010/main" val="1260886907"/>
              </p:ext>
            </p:extLst>
          </p:nvPr>
        </p:nvGraphicFramePr>
        <p:xfrm>
          <a:off x="6819900" y="914400"/>
          <a:ext cx="2095500" cy="2438400"/>
        </p:xfrm>
        <a:graphic>
          <a:graphicData uri="http://schemas.openxmlformats.org/presentationml/2006/ole">
            <mc:AlternateContent xmlns:mc="http://schemas.openxmlformats.org/markup-compatibility/2006">
              <mc:Choice xmlns:v="urn:schemas-microsoft-com:vml" Requires="v">
                <p:oleObj spid="_x0000_s84093" r:id="rId8" imgW="1600203" imgH="1862332" progId="">
                  <p:embed/>
                </p:oleObj>
              </mc:Choice>
              <mc:Fallback>
                <p:oleObj r:id="rId8" imgW="1600203" imgH="1862332"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9900" y="914400"/>
                        <a:ext cx="20955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6089" name="Text Box 6"/>
          <p:cNvSpPr txBox="1">
            <a:spLocks noChangeArrowheads="1"/>
          </p:cNvSpPr>
          <p:nvPr/>
        </p:nvSpPr>
        <p:spPr bwMode="auto">
          <a:xfrm>
            <a:off x="6273006" y="6535737"/>
            <a:ext cx="22764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69" tIns="45685" rIns="91369" bIns="45685">
            <a:spAutoFit/>
          </a:bodyPr>
          <a:lstStyle>
            <a:lvl1pPr defTabSz="912813">
              <a:spcBef>
                <a:spcPct val="20000"/>
              </a:spcBef>
              <a:buChar char="•"/>
              <a:defRPr sz="2400">
                <a:solidFill>
                  <a:schemeClr val="tx1"/>
                </a:solidFill>
                <a:latin typeface="Arial" charset="0"/>
                <a:ea typeface="ＭＳ Ｐゴシック" charset="-128"/>
              </a:defRPr>
            </a:lvl1pPr>
            <a:lvl2pPr marL="742950" indent="-285750" defTabSz="912813">
              <a:spcBef>
                <a:spcPct val="20000"/>
              </a:spcBef>
              <a:buFont typeface="Lucida Grande" charset="0"/>
              <a:buChar char="-"/>
              <a:defRPr sz="2400">
                <a:solidFill>
                  <a:schemeClr val="tx1"/>
                </a:solidFill>
                <a:latin typeface="Arial" charset="0"/>
                <a:ea typeface="ＭＳ Ｐゴシック" charset="-128"/>
              </a:defRPr>
            </a:lvl2pPr>
            <a:lvl3pPr marL="1143000" indent="-228600" defTabSz="912813">
              <a:spcBef>
                <a:spcPct val="20000"/>
              </a:spcBef>
              <a:buChar char="•"/>
              <a:defRPr sz="20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Font typeface="Lucida Grande" charset="0"/>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solidFill>
                  <a:srgbClr val="000000"/>
                </a:solidFill>
              </a:rPr>
              <a:t>[Bhardwaj et al., PNAS (2010)]</a:t>
            </a:r>
          </a:p>
        </p:txBody>
      </p:sp>
      <p:sp>
        <p:nvSpPr>
          <p:cNvPr id="11" name="Rectangle 3">
            <a:extLst>
              <a:ext uri="{FF2B5EF4-FFF2-40B4-BE49-F238E27FC236}">
                <a16:creationId xmlns:a16="http://schemas.microsoft.com/office/drawing/2014/main" id="{CCD06178-3DB8-324F-9491-F82C18723517}"/>
              </a:ext>
            </a:extLst>
          </p:cNvPr>
          <p:cNvSpPr txBox="1">
            <a:spLocks noChangeArrowheads="1"/>
          </p:cNvSpPr>
          <p:nvPr/>
        </p:nvSpPr>
        <p:spPr bwMode="auto">
          <a:xfrm>
            <a:off x="381000" y="5795287"/>
            <a:ext cx="2133600"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t" anchorCtr="0" compatLnSpc="1">
            <a:prstTxWarp prst="textNoShape">
              <a:avLst/>
            </a:prstTxWarp>
          </a:bodyPr>
          <a:lst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a:lnSpc>
                <a:spcPct val="80000"/>
              </a:lnSpc>
              <a:buFontTx/>
              <a:buNone/>
            </a:pPr>
            <a:r>
              <a:rPr lang="en-US" altLang="en-US" sz="2000" kern="0" dirty="0">
                <a:ea typeface="ＭＳ Ｐゴシック" charset="-128"/>
              </a:rPr>
              <a:t>Degree of </a:t>
            </a:r>
          </a:p>
          <a:p>
            <a:pPr>
              <a:lnSpc>
                <a:spcPct val="80000"/>
              </a:lnSpc>
              <a:buFontTx/>
              <a:buNone/>
            </a:pPr>
            <a:r>
              <a:rPr lang="en-US" altLang="en-US" sz="2000" kern="0" dirty="0">
                <a:ea typeface="ＭＳ Ｐゴシック" charset="-128"/>
              </a:rPr>
              <a:t>Collaboration</a:t>
            </a:r>
          </a:p>
          <a:p>
            <a:pPr>
              <a:lnSpc>
                <a:spcPct val="80000"/>
              </a:lnSpc>
              <a:buFontTx/>
              <a:buNone/>
            </a:pPr>
            <a:endParaRPr lang="en-US" altLang="en-US" sz="2000" kern="0" dirty="0">
              <a:ea typeface="ＭＳ Ｐゴシック" charset="-128"/>
            </a:endParaRPr>
          </a:p>
        </p:txBody>
      </p:sp>
      <p:sp>
        <p:nvSpPr>
          <p:cNvPr id="15" name="AutoShape 12">
            <a:extLst>
              <a:ext uri="{FF2B5EF4-FFF2-40B4-BE49-F238E27FC236}">
                <a16:creationId xmlns:a16="http://schemas.microsoft.com/office/drawing/2014/main" id="{5DB67738-0713-D745-826F-5A973CE2F473}"/>
              </a:ext>
            </a:extLst>
          </p:cNvPr>
          <p:cNvSpPr>
            <a:spLocks/>
          </p:cNvSpPr>
          <p:nvPr/>
        </p:nvSpPr>
        <p:spPr bwMode="auto">
          <a:xfrm rot="5400000">
            <a:off x="3314700" y="4471987"/>
            <a:ext cx="304800" cy="2514600"/>
          </a:xfrm>
          <a:prstGeom prst="rightBrace">
            <a:avLst>
              <a:gd name="adj1" fmla="val 6875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369" tIns="45685" rIns="91369" bIns="45685" anchor="ctr"/>
          <a:lstStyle>
            <a:lvl1pPr defTabSz="912813">
              <a:spcBef>
                <a:spcPct val="20000"/>
              </a:spcBef>
              <a:buChar char="•"/>
              <a:defRPr sz="2400">
                <a:solidFill>
                  <a:schemeClr val="tx1"/>
                </a:solidFill>
                <a:latin typeface="Arial" charset="0"/>
                <a:ea typeface="ＭＳ Ｐゴシック" charset="-128"/>
              </a:defRPr>
            </a:lvl1pPr>
            <a:lvl2pPr marL="742950" indent="-285750" defTabSz="912813">
              <a:spcBef>
                <a:spcPct val="20000"/>
              </a:spcBef>
              <a:buFont typeface="Lucida Grande" charset="0"/>
              <a:buChar char="-"/>
              <a:defRPr sz="2400">
                <a:solidFill>
                  <a:schemeClr val="tx1"/>
                </a:solidFill>
                <a:latin typeface="Arial" charset="0"/>
                <a:ea typeface="ＭＳ Ｐゴシック" charset="-128"/>
              </a:defRPr>
            </a:lvl2pPr>
            <a:lvl3pPr marL="1143000" indent="-228600" defTabSz="912813">
              <a:spcBef>
                <a:spcPct val="20000"/>
              </a:spcBef>
              <a:buChar char="•"/>
              <a:defRPr sz="20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Font typeface="Lucida Grande" charset="0"/>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200" b="1">
              <a:solidFill>
                <a:srgbClr val="000000"/>
              </a:solidFill>
            </a:endParaRPr>
          </a:p>
        </p:txBody>
      </p:sp>
      <p:sp>
        <p:nvSpPr>
          <p:cNvPr id="16" name="Text Box 15">
            <a:extLst>
              <a:ext uri="{FF2B5EF4-FFF2-40B4-BE49-F238E27FC236}">
                <a16:creationId xmlns:a16="http://schemas.microsoft.com/office/drawing/2014/main" id="{CB832CE7-9DD8-4548-8626-C5A7DFFA1261}"/>
              </a:ext>
            </a:extLst>
          </p:cNvPr>
          <p:cNvSpPr txBox="1">
            <a:spLocks noChangeArrowheads="1"/>
          </p:cNvSpPr>
          <p:nvPr/>
        </p:nvSpPr>
        <p:spPr bwMode="auto">
          <a:xfrm>
            <a:off x="2819400" y="5729287"/>
            <a:ext cx="13906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9" tIns="45685" rIns="91369" bIns="45685">
            <a:spAutoFit/>
          </a:bodyPr>
          <a:lstStyle>
            <a:lvl1pPr defTabSz="912813">
              <a:spcBef>
                <a:spcPct val="20000"/>
              </a:spcBef>
              <a:buChar char="•"/>
              <a:defRPr sz="2400">
                <a:solidFill>
                  <a:schemeClr val="tx1"/>
                </a:solidFill>
                <a:latin typeface="Arial" charset="0"/>
                <a:ea typeface="ＭＳ Ｐゴシック" charset="-128"/>
              </a:defRPr>
            </a:lvl1pPr>
            <a:lvl2pPr marL="742950" indent="-285750" defTabSz="912813">
              <a:spcBef>
                <a:spcPct val="20000"/>
              </a:spcBef>
              <a:buFont typeface="Lucida Grande" charset="0"/>
              <a:buChar char="-"/>
              <a:defRPr sz="2400">
                <a:solidFill>
                  <a:schemeClr val="tx1"/>
                </a:solidFill>
                <a:latin typeface="Arial" charset="0"/>
                <a:ea typeface="ＭＳ Ｐゴシック" charset="-128"/>
              </a:defRPr>
            </a:lvl2pPr>
            <a:lvl3pPr marL="1143000" indent="-228600" defTabSz="912813">
              <a:spcBef>
                <a:spcPct val="20000"/>
              </a:spcBef>
              <a:buChar char="•"/>
              <a:defRPr sz="20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Font typeface="Lucida Grande" charset="0"/>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dirty="0">
                <a:solidFill>
                  <a:srgbClr val="FF0000"/>
                </a:solidFill>
              </a:rPr>
              <a:t>1/6=0.16</a:t>
            </a:r>
          </a:p>
        </p:txBody>
      </p:sp>
      <p:sp>
        <p:nvSpPr>
          <p:cNvPr id="17" name="AutoShape 16">
            <a:extLst>
              <a:ext uri="{FF2B5EF4-FFF2-40B4-BE49-F238E27FC236}">
                <a16:creationId xmlns:a16="http://schemas.microsoft.com/office/drawing/2014/main" id="{B6167087-7337-0A4B-8461-804DD182788C}"/>
              </a:ext>
            </a:extLst>
          </p:cNvPr>
          <p:cNvSpPr>
            <a:spLocks/>
          </p:cNvSpPr>
          <p:nvPr/>
        </p:nvSpPr>
        <p:spPr bwMode="auto">
          <a:xfrm rot="5400000">
            <a:off x="6248400" y="4953000"/>
            <a:ext cx="228600" cy="1600200"/>
          </a:xfrm>
          <a:prstGeom prst="rightBrace">
            <a:avLst>
              <a:gd name="adj1" fmla="val 58333"/>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369" tIns="45685" rIns="91369" bIns="45685" anchor="ctr"/>
          <a:lstStyle>
            <a:lvl1pPr defTabSz="912813">
              <a:spcBef>
                <a:spcPct val="20000"/>
              </a:spcBef>
              <a:buChar char="•"/>
              <a:defRPr sz="2400">
                <a:solidFill>
                  <a:schemeClr val="tx1"/>
                </a:solidFill>
                <a:latin typeface="Arial" charset="0"/>
                <a:ea typeface="ＭＳ Ｐゴシック" charset="-128"/>
              </a:defRPr>
            </a:lvl1pPr>
            <a:lvl2pPr marL="742950" indent="-285750" defTabSz="912813">
              <a:spcBef>
                <a:spcPct val="20000"/>
              </a:spcBef>
              <a:buFont typeface="Lucida Grande" charset="0"/>
              <a:buChar char="-"/>
              <a:defRPr sz="2400">
                <a:solidFill>
                  <a:schemeClr val="tx1"/>
                </a:solidFill>
                <a:latin typeface="Arial" charset="0"/>
                <a:ea typeface="ＭＳ Ｐゴシック" charset="-128"/>
              </a:defRPr>
            </a:lvl2pPr>
            <a:lvl3pPr marL="1143000" indent="-228600" defTabSz="912813">
              <a:spcBef>
                <a:spcPct val="20000"/>
              </a:spcBef>
              <a:buChar char="•"/>
              <a:defRPr sz="20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Font typeface="Lucida Grande" charset="0"/>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200" b="1">
              <a:solidFill>
                <a:srgbClr val="000000"/>
              </a:solidFill>
            </a:endParaRPr>
          </a:p>
        </p:txBody>
      </p:sp>
      <p:sp>
        <p:nvSpPr>
          <p:cNvPr id="18" name="Text Box 17">
            <a:extLst>
              <a:ext uri="{FF2B5EF4-FFF2-40B4-BE49-F238E27FC236}">
                <a16:creationId xmlns:a16="http://schemas.microsoft.com/office/drawing/2014/main" id="{4ED29427-1B9D-4E45-9299-0E173ED62058}"/>
              </a:ext>
            </a:extLst>
          </p:cNvPr>
          <p:cNvSpPr txBox="1">
            <a:spLocks noChangeArrowheads="1"/>
          </p:cNvSpPr>
          <p:nvPr/>
        </p:nvSpPr>
        <p:spPr bwMode="auto">
          <a:xfrm>
            <a:off x="5791200" y="5715000"/>
            <a:ext cx="9636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9" tIns="45685" rIns="91369" bIns="45685">
            <a:spAutoFit/>
          </a:bodyPr>
          <a:lstStyle>
            <a:lvl1pPr defTabSz="912813">
              <a:spcBef>
                <a:spcPct val="20000"/>
              </a:spcBef>
              <a:buChar char="•"/>
              <a:defRPr sz="2400">
                <a:solidFill>
                  <a:schemeClr val="tx1"/>
                </a:solidFill>
                <a:latin typeface="Arial" charset="0"/>
                <a:ea typeface="ＭＳ Ｐゴシック" charset="-128"/>
              </a:defRPr>
            </a:lvl1pPr>
            <a:lvl2pPr marL="742950" indent="-285750" defTabSz="912813">
              <a:spcBef>
                <a:spcPct val="20000"/>
              </a:spcBef>
              <a:buFont typeface="Lucida Grande" charset="0"/>
              <a:buChar char="-"/>
              <a:defRPr sz="2400">
                <a:solidFill>
                  <a:schemeClr val="tx1"/>
                </a:solidFill>
                <a:latin typeface="Arial" charset="0"/>
                <a:ea typeface="ＭＳ Ｐゴシック" charset="-128"/>
              </a:defRPr>
            </a:lvl2pPr>
            <a:lvl3pPr marL="1143000" indent="-228600" defTabSz="912813">
              <a:spcBef>
                <a:spcPct val="20000"/>
              </a:spcBef>
              <a:buChar char="•"/>
              <a:defRPr sz="20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Font typeface="Lucida Grande" charset="0"/>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a:solidFill>
                  <a:srgbClr val="0000FF"/>
                </a:solidFill>
              </a:rPr>
              <a:t>4/4=1</a:t>
            </a:r>
          </a:p>
        </p:txBody>
      </p:sp>
      <p:sp>
        <p:nvSpPr>
          <p:cNvPr id="19" name="TextBox 16">
            <a:extLst>
              <a:ext uri="{FF2B5EF4-FFF2-40B4-BE49-F238E27FC236}">
                <a16:creationId xmlns:a16="http://schemas.microsoft.com/office/drawing/2014/main" id="{D588CE7F-D2D7-9E4A-9EC9-0580E7F16CF2}"/>
              </a:ext>
            </a:extLst>
          </p:cNvPr>
          <p:cNvSpPr txBox="1">
            <a:spLocks noChangeArrowheads="1"/>
          </p:cNvSpPr>
          <p:nvPr/>
        </p:nvSpPr>
        <p:spPr bwMode="auto">
          <a:xfrm>
            <a:off x="5524500" y="6059487"/>
            <a:ext cx="2011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69" tIns="45685" rIns="91369" bIns="45685">
            <a:spAutoFit/>
          </a:bodyPr>
          <a:lstStyle>
            <a:lvl1pPr defTabSz="912813">
              <a:spcBef>
                <a:spcPct val="20000"/>
              </a:spcBef>
              <a:buChar char="•"/>
              <a:defRPr sz="2400">
                <a:solidFill>
                  <a:schemeClr val="tx1"/>
                </a:solidFill>
                <a:latin typeface="Arial" charset="0"/>
                <a:ea typeface="ＭＳ Ｐゴシック" charset="-128"/>
              </a:defRPr>
            </a:lvl1pPr>
            <a:lvl2pPr marL="742950" indent="-285750" defTabSz="912813">
              <a:spcBef>
                <a:spcPct val="20000"/>
              </a:spcBef>
              <a:buFont typeface="Lucida Grande" charset="0"/>
              <a:buChar char="-"/>
              <a:defRPr sz="2400">
                <a:solidFill>
                  <a:schemeClr val="tx1"/>
                </a:solidFill>
                <a:latin typeface="Arial" charset="0"/>
                <a:ea typeface="ＭＳ Ｐゴシック" charset="-128"/>
              </a:defRPr>
            </a:lvl2pPr>
            <a:lvl3pPr marL="1143000" indent="-228600" defTabSz="912813">
              <a:spcBef>
                <a:spcPct val="20000"/>
              </a:spcBef>
              <a:buChar char="•"/>
              <a:defRPr sz="20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Font typeface="Lucida Grande" charset="0"/>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b="1">
                <a:solidFill>
                  <a:srgbClr val="000000"/>
                </a:solidFill>
              </a:rPr>
              <a:t>“Democratic”</a:t>
            </a:r>
          </a:p>
        </p:txBody>
      </p:sp>
      <p:sp>
        <p:nvSpPr>
          <p:cNvPr id="20" name="Rectangle 1">
            <a:extLst>
              <a:ext uri="{FF2B5EF4-FFF2-40B4-BE49-F238E27FC236}">
                <a16:creationId xmlns:a16="http://schemas.microsoft.com/office/drawing/2014/main" id="{3D54E1F3-E9D3-394D-AB2E-D5C98E6BA8FB}"/>
              </a:ext>
            </a:extLst>
          </p:cNvPr>
          <p:cNvSpPr>
            <a:spLocks noChangeArrowheads="1"/>
          </p:cNvSpPr>
          <p:nvPr/>
        </p:nvSpPr>
        <p:spPr bwMode="auto">
          <a:xfrm>
            <a:off x="2851150" y="6097587"/>
            <a:ext cx="15509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5613" eaLnBrk="1" hangingPunct="1"/>
            <a:r>
              <a:rPr lang="en-US" altLang="en-US" sz="1800" b="1" dirty="0">
                <a:solidFill>
                  <a:srgbClr val="000000"/>
                </a:solidFill>
              </a:rPr>
              <a:t>“Autocratic”</a:t>
            </a:r>
          </a:p>
        </p:txBody>
      </p:sp>
    </p:spTree>
    <p:extLst>
      <p:ext uri="{BB962C8B-B14F-4D97-AF65-F5344CB8AC3E}">
        <p14:creationId xmlns:p14="http://schemas.microsoft.com/office/powerpoint/2010/main" val="849006458"/>
      </p:ext>
    </p:extLst>
  </p:cSld>
  <p:clrMapOvr>
    <a:masterClrMapping/>
  </p:clrMapOvr>
  <p:transition advTm="83714"/>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457200" y="228600"/>
            <a:ext cx="8229600" cy="792163"/>
          </a:xfrm>
        </p:spPr>
        <p:txBody>
          <a:bodyPr/>
          <a:lstStyle/>
          <a:p>
            <a:r>
              <a:rPr lang="en-US">
                <a:latin typeface="Arial" charset="0"/>
                <a:ea typeface="ＭＳ Ｐゴシック" charset="0"/>
                <a:cs typeface="ＭＳ Ｐゴシック" charset="0"/>
              </a:rPr>
              <a:t>Middle Managers Interact the Most in Efficient Corporate Settings</a:t>
            </a:r>
          </a:p>
        </p:txBody>
      </p:sp>
      <p:sp>
        <p:nvSpPr>
          <p:cNvPr id="114690" name="Rectangle 3"/>
          <p:cNvSpPr>
            <a:spLocks noGrp="1" noChangeArrowheads="1"/>
          </p:cNvSpPr>
          <p:nvPr>
            <p:ph idx="1"/>
          </p:nvPr>
        </p:nvSpPr>
        <p:spPr>
          <a:xfrm>
            <a:off x="457200" y="1371600"/>
            <a:ext cx="5181600" cy="5105400"/>
          </a:xfrm>
        </p:spPr>
        <p:txBody>
          <a:bodyPr/>
          <a:lstStyle/>
          <a:p>
            <a:pPr>
              <a:lnSpc>
                <a:spcPct val="80000"/>
              </a:lnSpc>
            </a:pPr>
            <a:r>
              <a:rPr lang="en-US" sz="1600" dirty="0">
                <a:latin typeface="Arial" charset="0"/>
                <a:ea typeface="ＭＳ Ｐゴシック" charset="0"/>
                <a:cs typeface="ＭＳ Ｐゴシック" charset="0"/>
              </a:rPr>
              <a:t>Floyd, S. W. et al (1992) </a:t>
            </a:r>
            <a:br>
              <a:rPr lang="en-US" sz="1600" dirty="0">
                <a:latin typeface="Arial" charset="0"/>
                <a:ea typeface="ＭＳ Ｐゴシック" charset="0"/>
                <a:cs typeface="ＭＳ Ｐゴシック" charset="0"/>
              </a:rPr>
            </a:br>
            <a:r>
              <a:rPr lang="en-US" sz="2000" b="1" dirty="0">
                <a:latin typeface="Arial" charset="0"/>
                <a:ea typeface="ＭＳ Ｐゴシック" charset="0"/>
                <a:cs typeface="ＭＳ Ｐゴシック" charset="0"/>
              </a:rPr>
              <a:t>Middle management involvement in strategy and its association with strategic type</a:t>
            </a:r>
            <a:r>
              <a:rPr lang="en-US" dirty="0">
                <a:latin typeface="Arial" charset="0"/>
                <a:ea typeface="ＭＳ Ｐゴシック" charset="0"/>
                <a:cs typeface="ＭＳ Ｐゴシック" charset="0"/>
              </a:rPr>
              <a:t> </a:t>
            </a:r>
            <a:r>
              <a:rPr lang="en-US" sz="1600" i="1" dirty="0">
                <a:latin typeface="Arial" charset="0"/>
                <a:ea typeface="ＭＳ Ｐゴシック" charset="0"/>
                <a:cs typeface="ＭＳ Ｐゴシック" charset="0"/>
              </a:rPr>
              <a:t>Strategic Management Journal</a:t>
            </a:r>
            <a:r>
              <a:rPr lang="en-US" sz="1600" dirty="0">
                <a:latin typeface="Arial" charset="0"/>
                <a:ea typeface="ＭＳ Ｐゴシック" charset="0"/>
                <a:cs typeface="ＭＳ Ｐゴシック" charset="0"/>
              </a:rPr>
              <a:t> 13, 153-167.</a:t>
            </a:r>
          </a:p>
          <a:p>
            <a:pPr>
              <a:lnSpc>
                <a:spcPct val="80000"/>
              </a:lnSpc>
            </a:pPr>
            <a:endParaRPr lang="en-US" sz="1600" dirty="0">
              <a:latin typeface="Arial" charset="0"/>
              <a:ea typeface="ＭＳ Ｐゴシック" charset="0"/>
              <a:cs typeface="ＭＳ Ｐゴシック" charset="0"/>
            </a:endParaRPr>
          </a:p>
          <a:p>
            <a:pPr>
              <a:lnSpc>
                <a:spcPct val="80000"/>
              </a:lnSpc>
            </a:pPr>
            <a:r>
              <a:rPr lang="en-US" sz="1600" dirty="0">
                <a:latin typeface="Arial" charset="0"/>
                <a:ea typeface="ＭＳ Ｐゴシック" charset="0"/>
                <a:cs typeface="ＭＳ Ｐゴシック" charset="0"/>
              </a:rPr>
              <a:t>Woodward, J. (1982) Industrial Organization: Theory and Practice (Oxford University Press, Oxford).</a:t>
            </a:r>
          </a:p>
          <a:p>
            <a:pPr>
              <a:lnSpc>
                <a:spcPct val="80000"/>
              </a:lnSpc>
            </a:pPr>
            <a:endParaRPr lang="en-US" sz="1600" dirty="0">
              <a:latin typeface="Arial" charset="0"/>
              <a:ea typeface="ＭＳ Ｐゴシック" charset="0"/>
              <a:cs typeface="ＭＳ Ｐゴシック" charset="0"/>
            </a:endParaRPr>
          </a:p>
          <a:p>
            <a:pPr>
              <a:lnSpc>
                <a:spcPct val="80000"/>
              </a:lnSpc>
            </a:pPr>
            <a:r>
              <a:rPr lang="en-US" sz="1600" dirty="0">
                <a:latin typeface="Arial" charset="0"/>
                <a:ea typeface="ＭＳ Ｐゴシック" charset="0"/>
                <a:cs typeface="ＭＳ Ｐゴシック" charset="0"/>
              </a:rPr>
              <a:t>Floyd, S. W. et al (1993) </a:t>
            </a:r>
            <a:br>
              <a:rPr lang="en-US" sz="1600" dirty="0">
                <a:latin typeface="Arial" charset="0"/>
                <a:ea typeface="ＭＳ Ｐゴシック" charset="0"/>
                <a:cs typeface="ＭＳ Ｐゴシック" charset="0"/>
              </a:rPr>
            </a:br>
            <a:r>
              <a:rPr lang="en-US" sz="2000" b="1" dirty="0">
                <a:latin typeface="Arial" charset="0"/>
                <a:ea typeface="ＭＳ Ｐゴシック" charset="0"/>
                <a:cs typeface="ＭＳ Ｐゴシック" charset="0"/>
              </a:rPr>
              <a:t>Dinosaurs or Dynamos? Recognizing Middle Management's Strategic Role</a:t>
            </a:r>
            <a:r>
              <a:rPr lang="en-US" sz="1400" dirty="0">
                <a:latin typeface="Arial" charset="0"/>
                <a:ea typeface="ＭＳ Ｐゴシック" charset="0"/>
                <a:cs typeface="ＭＳ Ｐゴシック" charset="0"/>
              </a:rPr>
              <a: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The Academy of Management Executive 8, 47-57.</a:t>
            </a:r>
          </a:p>
          <a:p>
            <a:pPr>
              <a:lnSpc>
                <a:spcPct val="80000"/>
              </a:lnSpc>
            </a:pPr>
            <a:endParaRPr lang="en-US" sz="1600" dirty="0">
              <a:latin typeface="Arial" charset="0"/>
              <a:ea typeface="ＭＳ Ｐゴシック" charset="0"/>
              <a:cs typeface="ＭＳ Ｐゴシック" charset="0"/>
            </a:endParaRPr>
          </a:p>
          <a:p>
            <a:pPr>
              <a:lnSpc>
                <a:spcPct val="80000"/>
              </a:lnSpc>
            </a:pPr>
            <a:r>
              <a:rPr lang="en-US" sz="1600" dirty="0">
                <a:latin typeface="Arial" charset="0"/>
                <a:ea typeface="ＭＳ Ｐゴシック" charset="0"/>
                <a:cs typeface="ＭＳ Ｐゴシック" charset="0"/>
              </a:rPr>
              <a:t>Floyd, S. W. et al (1997) </a:t>
            </a:r>
            <a:br>
              <a:rPr lang="en-US" sz="1600" dirty="0">
                <a:latin typeface="Arial" charset="0"/>
                <a:ea typeface="ＭＳ Ｐゴシック" charset="0"/>
                <a:cs typeface="ＭＳ Ｐゴシック" charset="0"/>
              </a:rPr>
            </a:br>
            <a:r>
              <a:rPr lang="en-US" sz="2000" b="1" dirty="0">
                <a:latin typeface="Arial" charset="0"/>
                <a:ea typeface="ＭＳ Ｐゴシック" charset="0"/>
                <a:cs typeface="ＭＳ Ｐゴシック" charset="0"/>
              </a:rPr>
              <a:t>Middle management's strategic influence and organizational performance</a:t>
            </a:r>
            <a:br>
              <a:rPr lang="en-US" b="1" dirty="0">
                <a:latin typeface="Arial" charset="0"/>
                <a:ea typeface="ＭＳ Ｐゴシック" charset="0"/>
                <a:cs typeface="ＭＳ Ｐゴシック" charset="0"/>
              </a:rPr>
            </a:br>
            <a:r>
              <a:rPr lang="en-US" sz="1600" i="1" dirty="0">
                <a:latin typeface="Arial" charset="0"/>
                <a:ea typeface="ＭＳ Ｐゴシック" charset="0"/>
                <a:cs typeface="ＭＳ Ｐゴシック" charset="0"/>
              </a:rPr>
              <a:t>Journal of Management Studies</a:t>
            </a:r>
            <a:r>
              <a:rPr lang="en-US" sz="1600" dirty="0">
                <a:latin typeface="Arial" charset="0"/>
                <a:ea typeface="ＭＳ Ｐゴシック" charset="0"/>
                <a:cs typeface="ＭＳ Ｐゴシック" charset="0"/>
              </a:rPr>
              <a:t> 34, 465-485.</a:t>
            </a:r>
          </a:p>
        </p:txBody>
      </p:sp>
      <p:sp>
        <p:nvSpPr>
          <p:cNvPr id="114691" name="Slide Number Placeholder 5"/>
          <p:cNvSpPr>
            <a:spLocks noGrp="1"/>
          </p:cNvSpPr>
          <p:nvPr>
            <p:ph type="sldNum" sz="quarter" idx="4294967295"/>
          </p:nvPr>
        </p:nvSpPr>
        <p:spPr bwMode="auto">
          <a:xfrm>
            <a:off x="7010400" y="6245225"/>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7D8E5B0F-D0A2-0B41-B50C-AA0ACE1682F6}" type="slidenum">
              <a:rPr lang="en-US" sz="1200" b="1">
                <a:solidFill>
                  <a:srgbClr val="FFFFFF"/>
                </a:solidFill>
                <a:latin typeface="Arial" charset="0"/>
              </a:rPr>
              <a:pPr/>
              <a:t>32</a:t>
            </a:fld>
            <a:endParaRPr lang="en-US" sz="1200" b="1">
              <a:solidFill>
                <a:srgbClr val="FFFFFF"/>
              </a:solidFill>
              <a:latin typeface="Arial" charset="0"/>
            </a:endParaRPr>
          </a:p>
        </p:txBody>
      </p:sp>
      <p:pic>
        <p:nvPicPr>
          <p:cNvPr id="114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324008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3" name="Text Box 6"/>
          <p:cNvSpPr txBox="1">
            <a:spLocks noChangeArrowheads="1"/>
          </p:cNvSpPr>
          <p:nvPr/>
        </p:nvSpPr>
        <p:spPr bwMode="auto">
          <a:xfrm>
            <a:off x="4064000" y="6581775"/>
            <a:ext cx="29003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[Bhardwaj et al., PNAS (2010), in press]</a:t>
            </a:r>
          </a:p>
        </p:txBody>
      </p:sp>
    </p:spTree>
    <p:extLst>
      <p:ext uri="{BB962C8B-B14F-4D97-AF65-F5344CB8AC3E}">
        <p14:creationId xmlns:p14="http://schemas.microsoft.com/office/powerpoint/2010/main" val="1314576070"/>
      </p:ext>
    </p:extLst>
  </p:cSld>
  <p:clrMapOvr>
    <a:masterClrMapping/>
  </p:clrMapOvr>
  <p:transition advTm="2986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90500"/>
            <a:ext cx="8521700" cy="711200"/>
          </a:xfrm>
        </p:spPr>
        <p:txBody>
          <a:bodyPr/>
          <a:lstStyle/>
          <a:p>
            <a:pPr defTabSz="907350">
              <a:defRPr/>
            </a:pPr>
            <a:r>
              <a:rPr lang="en-US" sz="1800" dirty="0">
                <a:solidFill>
                  <a:schemeClr val="tx1">
                    <a:lumMod val="65000"/>
                    <a:lumOff val="35000"/>
                  </a:schemeClr>
                </a:solidFill>
              </a:rPr>
              <a:t>Genomics &amp; Data Science</a:t>
            </a:r>
            <a:endParaRPr lang="en-US" dirty="0">
              <a:solidFill>
                <a:schemeClr val="tx1">
                  <a:lumMod val="65000"/>
                  <a:lumOff val="35000"/>
                </a:schemeClr>
              </a:solidFill>
            </a:endParaRPr>
          </a:p>
        </p:txBody>
      </p:sp>
      <p:sp>
        <p:nvSpPr>
          <p:cNvPr id="93187" name="Content Placeholder 3"/>
          <p:cNvSpPr>
            <a:spLocks noGrp="1"/>
          </p:cNvSpPr>
          <p:nvPr>
            <p:ph idx="1"/>
            <p:custDataLst>
              <p:tags r:id="rId3"/>
            </p:custDataLst>
          </p:nvPr>
        </p:nvSpPr>
        <p:spPr>
          <a:xfrm>
            <a:off x="520700" y="919163"/>
            <a:ext cx="8115300" cy="5524500"/>
          </a:xfrm>
        </p:spPr>
        <p:txBody>
          <a:bodyPr/>
          <a:lstStyle/>
          <a:p>
            <a:r>
              <a:rPr lang="en-US" sz="2000" b="1" dirty="0">
                <a:solidFill>
                  <a:srgbClr val="FF0000"/>
                </a:solidFill>
                <a:latin typeface="Arial" charset="0"/>
                <a:ea typeface="ＭＳ Ｐゴシック" charset="0"/>
              </a:rPr>
              <a:t>Background</a:t>
            </a:r>
            <a:r>
              <a:rPr lang="en-US" sz="2000" dirty="0">
                <a:solidFill>
                  <a:schemeClr val="tx1">
                    <a:lumMod val="65000"/>
                    <a:lumOff val="35000"/>
                  </a:schemeClr>
                </a:solidFill>
                <a:latin typeface="Arial" charset="0"/>
                <a:ea typeface="ＭＳ Ｐゴシック" charset="0"/>
              </a:rPr>
              <a:t> on data science &amp; the biomed. sub-domain</a:t>
            </a:r>
          </a:p>
          <a:p>
            <a:pPr lvl="1"/>
            <a:r>
              <a:rPr lang="en-US" sz="2000" dirty="0">
                <a:solidFill>
                  <a:schemeClr val="tx1">
                    <a:lumMod val="65000"/>
                    <a:lumOff val="35000"/>
                  </a:schemeClr>
                </a:solidFill>
                <a:latin typeface="Arial" charset="0"/>
                <a:ea typeface="ＭＳ Ｐゴシック" charset="0"/>
              </a:rPr>
              <a:t>Placing genomics in this context -- </a:t>
            </a:r>
            <a:r>
              <a:rPr lang="en-US" sz="2000" b="1" dirty="0">
                <a:solidFill>
                  <a:srgbClr val="FF0000"/>
                </a:solidFill>
                <a:latin typeface="Arial" charset="0"/>
                <a:ea typeface="ＭＳ Ｐゴシック" charset="0"/>
              </a:rPr>
              <a:t>3V &amp; 4M</a:t>
            </a:r>
            <a:r>
              <a:rPr lang="en-US" sz="2000" dirty="0">
                <a:solidFill>
                  <a:srgbClr val="FF0000"/>
                </a:solidFill>
                <a:latin typeface="Arial" charset="0"/>
                <a:ea typeface="ＭＳ Ｐゴシック" charset="0"/>
              </a:rPr>
              <a:t> </a:t>
            </a:r>
            <a:r>
              <a:rPr lang="en-US" sz="2000" dirty="0">
                <a:solidFill>
                  <a:schemeClr val="tx1">
                    <a:lumMod val="65000"/>
                    <a:lumOff val="35000"/>
                  </a:schemeClr>
                </a:solidFill>
                <a:latin typeface="Arial" charset="0"/>
                <a:ea typeface="ＭＳ Ｐゴシック" charset="0"/>
              </a:rPr>
              <a:t>frameworks</a:t>
            </a:r>
          </a:p>
          <a:p>
            <a:pPr lvl="1"/>
            <a:r>
              <a:rPr lang="en-US" sz="2000" dirty="0">
                <a:solidFill>
                  <a:schemeClr val="tx1">
                    <a:lumMod val="65000"/>
                    <a:lumOff val="35000"/>
                  </a:schemeClr>
                </a:solidFill>
                <a:latin typeface="Arial" charset="0"/>
                <a:ea typeface="ＭＳ Ｐゴシック" charset="0"/>
              </a:rPr>
              <a:t>Types of data &amp; integration </a:t>
            </a:r>
            <a:r>
              <a:rPr lang="en-US" sz="2000" dirty="0" err="1">
                <a:solidFill>
                  <a:schemeClr val="tx1">
                    <a:lumMod val="65000"/>
                    <a:lumOff val="35000"/>
                  </a:schemeClr>
                </a:solidFill>
                <a:latin typeface="Arial" charset="0"/>
                <a:ea typeface="ＭＳ Ｐゴシック" charset="0"/>
              </a:rPr>
              <a:t>betw</a:t>
            </a:r>
            <a:r>
              <a:rPr lang="en-US" sz="2000" dirty="0">
                <a:solidFill>
                  <a:schemeClr val="tx1">
                    <a:lumMod val="65000"/>
                    <a:lumOff val="35000"/>
                  </a:schemeClr>
                </a:solidFill>
                <a:latin typeface="Arial" charset="0"/>
                <a:ea typeface="ＭＳ Ｐゴシック" charset="0"/>
              </a:rPr>
              <a:t>. types + </a:t>
            </a:r>
            <a:r>
              <a:rPr lang="en-US" sz="2000" b="1" dirty="0">
                <a:solidFill>
                  <a:srgbClr val="FF0000"/>
                </a:solidFill>
                <a:latin typeface="Arial" charset="0"/>
                <a:ea typeface="ＭＳ Ｐゴシック" charset="0"/>
              </a:rPr>
              <a:t>Moore’s law scaling</a:t>
            </a:r>
          </a:p>
          <a:p>
            <a:r>
              <a:rPr lang="en-US" sz="2000" dirty="0">
                <a:solidFill>
                  <a:schemeClr val="tx1">
                    <a:lumMod val="65000"/>
                    <a:lumOff val="35000"/>
                  </a:schemeClr>
                </a:solidFill>
                <a:latin typeface="Arial" charset="0"/>
                <a:ea typeface="ＭＳ Ｐゴシック" charset="0"/>
              </a:rPr>
              <a:t>Main </a:t>
            </a:r>
            <a:r>
              <a:rPr lang="en-US" sz="2000" b="1" dirty="0">
                <a:solidFill>
                  <a:srgbClr val="FF0000"/>
                </a:solidFill>
                <a:latin typeface="Arial" charset="0"/>
                <a:ea typeface="ＭＳ Ｐゴシック" charset="0"/>
              </a:rPr>
              <a:t>practical heath applications </a:t>
            </a:r>
          </a:p>
          <a:p>
            <a:pPr lvl="1"/>
            <a:r>
              <a:rPr lang="en-US" sz="2000" dirty="0">
                <a:solidFill>
                  <a:schemeClr val="tx1">
                    <a:lumMod val="65000"/>
                    <a:lumOff val="35000"/>
                  </a:schemeClr>
                </a:solidFill>
                <a:latin typeface="Arial" charset="0"/>
                <a:ea typeface="ＭＳ Ｐゴシック" charset="0"/>
              </a:rPr>
              <a:t>Designing drugs, customizing treatments….</a:t>
            </a:r>
          </a:p>
          <a:p>
            <a:pPr lvl="1"/>
            <a:r>
              <a:rPr lang="en-US" sz="2000" dirty="0">
                <a:solidFill>
                  <a:schemeClr val="tx1">
                    <a:lumMod val="65000"/>
                    <a:lumOff val="35000"/>
                  </a:schemeClr>
                </a:solidFill>
                <a:latin typeface="Arial" charset="0"/>
                <a:ea typeface="ＭＳ Ｐゴシック" charset="0"/>
              </a:rPr>
              <a:t>Focused example on </a:t>
            </a:r>
            <a:r>
              <a:rPr lang="en-US" sz="2000" b="1" dirty="0">
                <a:solidFill>
                  <a:srgbClr val="FF0000"/>
                </a:solidFill>
                <a:latin typeface="Arial" charset="0"/>
                <a:ea typeface="ＭＳ Ｐゴシック" charset="0"/>
              </a:rPr>
              <a:t>identifying drug targets</a:t>
            </a:r>
            <a:r>
              <a:rPr lang="en-US" sz="2000" dirty="0">
                <a:solidFill>
                  <a:srgbClr val="FF0000"/>
                </a:solidFill>
                <a:latin typeface="Arial" charset="0"/>
                <a:ea typeface="ＭＳ Ｐゴシック" charset="0"/>
              </a:rPr>
              <a:t> </a:t>
            </a:r>
            <a:br>
              <a:rPr lang="en-US" sz="2000" dirty="0">
                <a:solidFill>
                  <a:schemeClr val="tx1">
                    <a:lumMod val="65000"/>
                    <a:lumOff val="35000"/>
                  </a:schemeClr>
                </a:solidFill>
                <a:latin typeface="Arial" charset="0"/>
                <a:ea typeface="ＭＳ Ｐゴシック" charset="0"/>
              </a:rPr>
            </a:br>
            <a:r>
              <a:rPr lang="en-US" sz="2000" dirty="0">
                <a:solidFill>
                  <a:schemeClr val="tx1">
                    <a:lumMod val="65000"/>
                    <a:lumOff val="35000"/>
                  </a:schemeClr>
                </a:solidFill>
                <a:latin typeface="Arial" charset="0"/>
                <a:ea typeface="ＭＳ Ｐゴシック" charset="0"/>
              </a:rPr>
              <a:t>for </a:t>
            </a:r>
            <a:r>
              <a:rPr lang="en-US" sz="2000" dirty="0" err="1">
                <a:solidFill>
                  <a:schemeClr val="tx1">
                    <a:lumMod val="65000"/>
                    <a:lumOff val="35000"/>
                  </a:schemeClr>
                </a:solidFill>
                <a:latin typeface="Arial" charset="0"/>
                <a:ea typeface="ＭＳ Ｐゴシック" charset="0"/>
              </a:rPr>
              <a:t>neuropsych</a:t>
            </a:r>
            <a:r>
              <a:rPr lang="en-US" sz="2000" dirty="0">
                <a:solidFill>
                  <a:schemeClr val="tx1">
                    <a:lumMod val="65000"/>
                    <a:lumOff val="35000"/>
                  </a:schemeClr>
                </a:solidFill>
                <a:latin typeface="Arial" charset="0"/>
                <a:ea typeface="ＭＳ Ｐゴシック" charset="0"/>
              </a:rPr>
              <a:t>. diseases</a:t>
            </a:r>
          </a:p>
          <a:p>
            <a:r>
              <a:rPr lang="en-US" sz="2000" dirty="0">
                <a:solidFill>
                  <a:schemeClr val="tx1">
                    <a:lumMod val="65000"/>
                    <a:lumOff val="35000"/>
                  </a:schemeClr>
                </a:solidFill>
                <a:latin typeface="Arial" charset="0"/>
                <a:ea typeface="ＭＳ Ｐゴシック" charset="0"/>
              </a:rPr>
              <a:t>Another application:</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“Bioinspired” insights on systems</a:t>
            </a:r>
            <a:r>
              <a:rPr lang="en-US" sz="2000" dirty="0">
                <a:solidFill>
                  <a:schemeClr val="tx1">
                    <a:lumMod val="65000"/>
                    <a:lumOff val="35000"/>
                  </a:schemeClr>
                </a:solidFill>
                <a:latin typeface="Arial" charset="0"/>
                <a:ea typeface="ＭＳ Ｐゴシック" charset="0"/>
              </a:rPr>
              <a:t> design</a:t>
            </a:r>
          </a:p>
          <a:p>
            <a:pPr lvl="1"/>
            <a:r>
              <a:rPr lang="en-US" sz="2000" dirty="0">
                <a:solidFill>
                  <a:schemeClr val="tx1">
                    <a:lumMod val="65000"/>
                    <a:lumOff val="35000"/>
                  </a:schemeClr>
                </a:solidFill>
                <a:latin typeface="Arial" charset="0"/>
                <a:ea typeface="ＭＳ Ｐゴシック" charset="0"/>
              </a:rPr>
              <a:t>Reducing bottlenecks in the middle of a network hierarchy</a:t>
            </a:r>
          </a:p>
          <a:p>
            <a:pPr lvl="1"/>
            <a:r>
              <a:rPr lang="en-US" sz="2000" dirty="0">
                <a:solidFill>
                  <a:schemeClr val="tx1">
                    <a:lumMod val="65000"/>
                    <a:lumOff val="35000"/>
                  </a:schemeClr>
                </a:solidFill>
                <a:latin typeface="Arial" charset="0"/>
                <a:ea typeface="ＭＳ Ｐゴシック" charset="0"/>
              </a:rPr>
              <a:t>Different patterns of connectivity &amp; constraint in natural v engineered systems</a:t>
            </a:r>
          </a:p>
          <a:p>
            <a:r>
              <a:rPr lang="en-US" sz="2000" dirty="0">
                <a:solidFill>
                  <a:schemeClr val="tx1">
                    <a:lumMod val="65000"/>
                    <a:lumOff val="35000"/>
                  </a:schemeClr>
                </a:solidFill>
                <a:latin typeface="Arial" charset="0"/>
                <a:ea typeface="ＭＳ Ｐゴシック" charset="0"/>
              </a:rPr>
              <a:t>Mining the</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data exhaust </a:t>
            </a:r>
            <a:r>
              <a:rPr lang="en-US" sz="2000" dirty="0">
                <a:solidFill>
                  <a:schemeClr val="tx1">
                    <a:lumMod val="65000"/>
                    <a:lumOff val="35000"/>
                  </a:schemeClr>
                </a:solidFill>
                <a:latin typeface="Arial" charset="0"/>
                <a:ea typeface="ＭＳ Ｐゴシック" charset="0"/>
              </a:rPr>
              <a:t>(from personal genomics)</a:t>
            </a:r>
          </a:p>
          <a:p>
            <a:pPr lvl="1"/>
            <a:r>
              <a:rPr lang="en-US" sz="2000" dirty="0">
                <a:solidFill>
                  <a:schemeClr val="tx1">
                    <a:lumMod val="65000"/>
                    <a:lumOff val="35000"/>
                  </a:schemeClr>
                </a:solidFill>
                <a:latin typeface="Arial" charset="0"/>
                <a:ea typeface="ＭＳ Ｐゴシック" charset="0"/>
              </a:rPr>
              <a:t>SOS</a:t>
            </a:r>
          </a:p>
          <a:p>
            <a:pPr lvl="1"/>
            <a:r>
              <a:rPr lang="en-US" sz="2000" b="1" dirty="0">
                <a:solidFill>
                  <a:srgbClr val="FF0000"/>
                </a:solidFill>
                <a:latin typeface="Arial" charset="0"/>
                <a:ea typeface="ＭＳ Ｐゴシック" charset="0"/>
              </a:rPr>
              <a:t>Privacy</a:t>
            </a:r>
          </a:p>
          <a:p>
            <a:pPr marL="342900" lvl="1" indent="0">
              <a:buNone/>
            </a:pPr>
            <a:endParaRPr lang="en-US" sz="2000" dirty="0">
              <a:solidFill>
                <a:schemeClr val="tx1">
                  <a:lumMod val="65000"/>
                  <a:lumOff val="35000"/>
                </a:schemeClr>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1623664983"/>
      </p:ext>
    </p:extLst>
  </p:cSld>
  <p:clrMapOvr>
    <a:masterClrMapping/>
  </p:clrMapOvr>
  <p:transition advTm="110555"/>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idx="4294967295"/>
            <p:custDataLst>
              <p:tags r:id="rId2"/>
            </p:custDataLst>
          </p:nvPr>
        </p:nvSpPr>
        <p:spPr>
          <a:xfrm>
            <a:off x="655638" y="92075"/>
            <a:ext cx="7772400" cy="1143000"/>
          </a:xfrm>
        </p:spPr>
        <p:txBody>
          <a:bodyPr anchor="b"/>
          <a:lstStyle/>
          <a:p>
            <a:r>
              <a:rPr lang="en-US" sz="3600" dirty="0">
                <a:latin typeface="Arial" charset="0"/>
                <a:ea typeface="ＭＳ Ｐゴシック" charset="0"/>
                <a:cs typeface="ＭＳ Ｐゴシック" charset="0"/>
              </a:rPr>
              <a:t>Transcriptional regulatory network vs Linux call graph</a:t>
            </a:r>
          </a:p>
        </p:txBody>
      </p:sp>
      <p:sp>
        <p:nvSpPr>
          <p:cNvPr id="121858" name="Slide Number Placeholder 3"/>
          <p:cNvSpPr>
            <a:spLocks noGrp="1"/>
          </p:cNvSpPr>
          <p:nvPr>
            <p:ph type="sldNum" sz="quarter" idx="4294967295"/>
            <p:custDataLst>
              <p:tags r:id="rId3"/>
            </p:custDataLst>
          </p:nvPr>
        </p:nvSpPr>
        <p:spPr bwMode="auto">
          <a:xfrm>
            <a:off x="7010400" y="6245225"/>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E381C55E-BFE7-7E40-A907-2A437E1FC05A}" type="slidenum">
              <a:rPr lang="en-US" sz="1200" b="1">
                <a:solidFill>
                  <a:srgbClr val="FFFFFF"/>
                </a:solidFill>
                <a:latin typeface="Arial" charset="0"/>
              </a:rPr>
              <a:pPr/>
              <a:t>34</a:t>
            </a:fld>
            <a:endParaRPr lang="en-US" sz="1200" b="1">
              <a:solidFill>
                <a:srgbClr val="FFFFFF"/>
              </a:solidFill>
              <a:latin typeface="Arial" charset="0"/>
            </a:endParaRPr>
          </a:p>
        </p:txBody>
      </p:sp>
      <p:pic>
        <p:nvPicPr>
          <p:cNvPr id="121859" name="Picture 7"/>
          <p:cNvPicPr>
            <a:picLocks noChangeAspect="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68263" y="1862138"/>
            <a:ext cx="1608137" cy="149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0" name="Picture 8"/>
          <p:cNvPicPr>
            <a:picLocks noChangeAspect="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7543800" y="1657350"/>
            <a:ext cx="1543050" cy="184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1" name="Picture 9"/>
          <p:cNvPicPr>
            <a:picLocks noChangeAspect="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1574800" y="1233488"/>
            <a:ext cx="6019800" cy="257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2" name="Text Box 6"/>
          <p:cNvSpPr txBox="1">
            <a:spLocks noChangeArrowheads="1"/>
          </p:cNvSpPr>
          <p:nvPr>
            <p:custDataLst>
              <p:tags r:id="rId7"/>
            </p:custDataLst>
          </p:nvPr>
        </p:nvSpPr>
        <p:spPr bwMode="auto">
          <a:xfrm rot="-5400000">
            <a:off x="-692943" y="5765006"/>
            <a:ext cx="166211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7F7F7F"/>
                </a:solidFill>
                <a:latin typeface="Arial" charset="0"/>
              </a:rPr>
              <a:t>[Yan et al., </a:t>
            </a:r>
            <a:r>
              <a:rPr lang="en-US" sz="1200" i="1">
                <a:solidFill>
                  <a:srgbClr val="7F7F7F"/>
                </a:solidFill>
                <a:latin typeface="Arial" charset="0"/>
              </a:rPr>
              <a:t>PNAS</a:t>
            </a:r>
            <a:r>
              <a:rPr lang="en-US" sz="1200">
                <a:solidFill>
                  <a:srgbClr val="7F7F7F"/>
                </a:solidFill>
                <a:latin typeface="Arial" charset="0"/>
              </a:rPr>
              <a:t> </a:t>
            </a:r>
            <a:r>
              <a:rPr lang="fr-FR" sz="1200">
                <a:solidFill>
                  <a:srgbClr val="7F7F7F"/>
                </a:solidFill>
                <a:latin typeface="Arial" charset="0"/>
              </a:rPr>
              <a:t>’</a:t>
            </a:r>
            <a:r>
              <a:rPr lang="en-US" altLang="ja-JP" sz="1200">
                <a:solidFill>
                  <a:srgbClr val="7F7F7F"/>
                </a:solidFill>
                <a:latin typeface="Arial" charset="0"/>
              </a:rPr>
              <a:t>10]</a:t>
            </a:r>
            <a:endParaRPr lang="en-US" sz="1200">
              <a:solidFill>
                <a:srgbClr val="7F7F7F"/>
              </a:solidFill>
              <a:latin typeface="Arial" charset="0"/>
            </a:endParaRPr>
          </a:p>
        </p:txBody>
      </p:sp>
      <p:pic>
        <p:nvPicPr>
          <p:cNvPr id="121863" name="Picture 7"/>
          <p:cNvPicPr>
            <a:picLocks noChangeAspect="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257175" y="3892550"/>
            <a:ext cx="8658225" cy="288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4" name="TextBox 9"/>
          <p:cNvSpPr txBox="1">
            <a:spLocks noChangeArrowheads="1"/>
          </p:cNvSpPr>
          <p:nvPr>
            <p:custDataLst>
              <p:tags r:id="rId9"/>
            </p:custDataLst>
          </p:nvPr>
        </p:nvSpPr>
        <p:spPr bwMode="auto">
          <a:xfrm>
            <a:off x="7451725" y="3921125"/>
            <a:ext cx="1328738" cy="95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A subnetwork in the Linux call graph</a:t>
            </a:r>
          </a:p>
          <a:p>
            <a:pPr eaLnBrk="1" hangingPunct="1"/>
            <a:r>
              <a:rPr lang="en-US" sz="1400">
                <a:solidFill>
                  <a:srgbClr val="000000"/>
                </a:solidFill>
                <a:latin typeface="Arial" charset="0"/>
                <a:cs typeface="Arial" charset="0"/>
              </a:rPr>
              <a:t>from CodeViz</a:t>
            </a:r>
          </a:p>
        </p:txBody>
      </p:sp>
    </p:spTree>
    <p:custDataLst>
      <p:tags r:id="rId1"/>
    </p:custDataLst>
    <p:extLst>
      <p:ext uri="{BB962C8B-B14F-4D97-AF65-F5344CB8AC3E}">
        <p14:creationId xmlns:p14="http://schemas.microsoft.com/office/powerpoint/2010/main" val="248924383"/>
      </p:ext>
    </p:extLst>
  </p:cSld>
  <p:clrMapOvr>
    <a:masterClrMapping/>
  </p:clrMapOvr>
  <p:transition advTm="79042"/>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p:cNvSpPr>
            <a:spLocks noGrp="1"/>
          </p:cNvSpPr>
          <p:nvPr>
            <p:ph type="sldNum" sz="quarter" idx="4294967295"/>
            <p:custDataLst>
              <p:tags r:id="rId2"/>
            </p:custDataLst>
          </p:nvPr>
        </p:nvSpPr>
        <p:spPr bwMode="auto">
          <a:xfrm>
            <a:off x="7010400" y="6245225"/>
            <a:ext cx="2133600"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9" tIns="45685" rIns="91369" bIns="45685"/>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fld id="{BF7F5498-4B95-2840-9B83-55C2935682EC}" type="slidenum">
              <a:rPr lang="en-US" sz="1200" b="1">
                <a:solidFill>
                  <a:srgbClr val="FFFFFF"/>
                </a:solidFill>
                <a:latin typeface="Arial" charset="0"/>
              </a:rPr>
              <a:pPr/>
              <a:t>35</a:t>
            </a:fld>
            <a:endParaRPr lang="en-US" sz="1200" b="1">
              <a:solidFill>
                <a:srgbClr val="FFFFFF"/>
              </a:solidFill>
              <a:latin typeface="Arial" charset="0"/>
            </a:endParaRPr>
          </a:p>
        </p:txBody>
      </p:sp>
      <p:sp>
        <p:nvSpPr>
          <p:cNvPr id="122882" name="TextBox 10"/>
          <p:cNvSpPr txBox="1">
            <a:spLocks noChangeArrowheads="1"/>
          </p:cNvSpPr>
          <p:nvPr>
            <p:custDataLst>
              <p:tags r:id="rId3"/>
            </p:custDataLst>
          </p:nvPr>
        </p:nvSpPr>
        <p:spPr bwMode="auto">
          <a:xfrm>
            <a:off x="2209800" y="774700"/>
            <a:ext cx="17510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FFFF"/>
                </a:solidFill>
                <a:latin typeface="Gill Sans MT" charset="0"/>
              </a:rPr>
              <a:t>E. coli  transcriptional </a:t>
            </a:r>
          </a:p>
          <a:p>
            <a:pPr eaLnBrk="1" hangingPunct="1"/>
            <a:r>
              <a:rPr lang="en-US" sz="1400">
                <a:solidFill>
                  <a:srgbClr val="FFFFFF"/>
                </a:solidFill>
                <a:latin typeface="Gill Sans MT" charset="0"/>
              </a:rPr>
              <a:t>regulatory network0</a:t>
            </a:r>
          </a:p>
        </p:txBody>
      </p:sp>
      <p:sp>
        <p:nvSpPr>
          <p:cNvPr id="122883" name="TextBox 11"/>
          <p:cNvSpPr txBox="1">
            <a:spLocks noChangeArrowheads="1"/>
          </p:cNvSpPr>
          <p:nvPr>
            <p:custDataLst>
              <p:tags r:id="rId4"/>
            </p:custDataLst>
          </p:nvPr>
        </p:nvSpPr>
        <p:spPr bwMode="auto">
          <a:xfrm>
            <a:off x="6538913" y="850900"/>
            <a:ext cx="1320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FFFF"/>
                </a:solidFill>
                <a:latin typeface="Gill Sans MT" charset="0"/>
              </a:rPr>
              <a:t>Linux call graph</a:t>
            </a:r>
          </a:p>
        </p:txBody>
      </p:sp>
      <p:sp>
        <p:nvSpPr>
          <p:cNvPr id="122884" name="Connector 15"/>
          <p:cNvSpPr>
            <a:spLocks noChangeArrowheads="1"/>
          </p:cNvSpPr>
          <p:nvPr>
            <p:custDataLst>
              <p:tags r:id="rId5"/>
            </p:custDataLst>
          </p:nvPr>
        </p:nvSpPr>
        <p:spPr bwMode="auto">
          <a:xfrm>
            <a:off x="6940550" y="4995863"/>
            <a:ext cx="609600" cy="609600"/>
          </a:xfrm>
          <a:prstGeom prst="flowChartConnector">
            <a:avLst/>
          </a:prstGeom>
          <a:noFill/>
          <a:ln w="9525">
            <a:solidFill>
              <a:schemeClr val="bg1"/>
            </a:solidFill>
            <a:round/>
            <a:headEnd/>
            <a:tailEnd/>
          </a:ln>
          <a:effectLst>
            <a:outerShdw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91369" tIns="45685" rIns="91369" bIns="45685" anchor="ctr"/>
          <a:lstStyle/>
          <a:p>
            <a:pPr algn="ctr"/>
            <a:endParaRPr lang="en-US" sz="1200">
              <a:solidFill>
                <a:srgbClr val="FFFFFF"/>
              </a:solidFill>
              <a:latin typeface="Arial" charset="0"/>
            </a:endParaRPr>
          </a:p>
        </p:txBody>
      </p:sp>
      <p:sp>
        <p:nvSpPr>
          <p:cNvPr id="122885" name="Connector 16"/>
          <p:cNvSpPr>
            <a:spLocks noChangeArrowheads="1"/>
          </p:cNvSpPr>
          <p:nvPr>
            <p:custDataLst>
              <p:tags r:id="rId6"/>
            </p:custDataLst>
          </p:nvPr>
        </p:nvSpPr>
        <p:spPr bwMode="auto">
          <a:xfrm>
            <a:off x="3054350" y="1454150"/>
            <a:ext cx="685800" cy="692150"/>
          </a:xfrm>
          <a:prstGeom prst="flowChartConnector">
            <a:avLst/>
          </a:prstGeom>
          <a:noFill/>
          <a:ln w="9525">
            <a:solidFill>
              <a:schemeClr val="bg1"/>
            </a:solidFill>
            <a:round/>
            <a:headEnd/>
            <a:tailEnd/>
          </a:ln>
          <a:effectLst>
            <a:outerShdw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lIns="91369" tIns="45685" rIns="91369" bIns="45685" anchor="ctr"/>
          <a:lstStyle/>
          <a:p>
            <a:pPr algn="ctr"/>
            <a:endParaRPr lang="en-US" sz="1200">
              <a:solidFill>
                <a:srgbClr val="FFFFFF"/>
              </a:solidFill>
              <a:latin typeface="Arial" charset="0"/>
            </a:endParaRPr>
          </a:p>
        </p:txBody>
      </p:sp>
      <p:pic>
        <p:nvPicPr>
          <p:cNvPr id="122886" name="Picture 14"/>
          <p:cNvPicPr>
            <a:picLocks noChangeAspect="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0" y="762000"/>
            <a:ext cx="914400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7" name="Text Box 6"/>
          <p:cNvSpPr txBox="1">
            <a:spLocks noChangeArrowheads="1"/>
          </p:cNvSpPr>
          <p:nvPr>
            <p:custDataLst>
              <p:tags r:id="rId8"/>
            </p:custDataLst>
          </p:nvPr>
        </p:nvSpPr>
        <p:spPr bwMode="auto">
          <a:xfrm>
            <a:off x="474663" y="6502400"/>
            <a:ext cx="25225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rPr>
              <a:t>[Yan et al., PNAS (2010), in press]</a:t>
            </a:r>
          </a:p>
        </p:txBody>
      </p:sp>
      <p:sp>
        <p:nvSpPr>
          <p:cNvPr id="2" name="TextBox 1">
            <a:extLst>
              <a:ext uri="{FF2B5EF4-FFF2-40B4-BE49-F238E27FC236}">
                <a16:creationId xmlns:a16="http://schemas.microsoft.com/office/drawing/2014/main" id="{04F4433A-C8D6-D240-9FD2-F76E20D7415D}"/>
              </a:ext>
            </a:extLst>
          </p:cNvPr>
          <p:cNvSpPr txBox="1"/>
          <p:nvPr/>
        </p:nvSpPr>
        <p:spPr>
          <a:xfrm>
            <a:off x="2121901" y="135929"/>
            <a:ext cx="2550698" cy="307777"/>
          </a:xfrm>
          <a:prstGeom prst="rect">
            <a:avLst/>
          </a:prstGeom>
          <a:noFill/>
        </p:spPr>
        <p:txBody>
          <a:bodyPr wrap="none" rtlCol="0">
            <a:spAutoFit/>
          </a:bodyPr>
          <a:lstStyle/>
          <a:p>
            <a:r>
              <a:rPr lang="en-US" sz="1400" dirty="0"/>
              <a:t>Dominated by “out hubs” - </a:t>
            </a:r>
            <a:r>
              <a:rPr lang="en-US" sz="1400" dirty="0" err="1"/>
              <a:t>crp</a:t>
            </a:r>
            <a:endParaRPr lang="en-US" sz="1400" dirty="0"/>
          </a:p>
        </p:txBody>
      </p:sp>
      <p:sp>
        <p:nvSpPr>
          <p:cNvPr id="10" name="TextBox 9">
            <a:extLst>
              <a:ext uri="{FF2B5EF4-FFF2-40B4-BE49-F238E27FC236}">
                <a16:creationId xmlns:a16="http://schemas.microsoft.com/office/drawing/2014/main" id="{B2008189-A3D8-864D-A8A5-DFC5FEB7C2E8}"/>
              </a:ext>
            </a:extLst>
          </p:cNvPr>
          <p:cNvSpPr txBox="1"/>
          <p:nvPr/>
        </p:nvSpPr>
        <p:spPr>
          <a:xfrm>
            <a:off x="5923964" y="6245225"/>
            <a:ext cx="2590774" cy="307777"/>
          </a:xfrm>
          <a:prstGeom prst="rect">
            <a:avLst/>
          </a:prstGeom>
          <a:noFill/>
        </p:spPr>
        <p:txBody>
          <a:bodyPr wrap="none" rtlCol="0">
            <a:spAutoFit/>
          </a:bodyPr>
          <a:lstStyle/>
          <a:p>
            <a:r>
              <a:rPr lang="en-US" sz="1400" dirty="0"/>
              <a:t>Dominated by “in hubs” - </a:t>
            </a:r>
            <a:r>
              <a:rPr lang="en-US" sz="1400" dirty="0" err="1"/>
              <a:t>printf</a:t>
            </a:r>
            <a:endParaRPr lang="en-US" sz="1400" dirty="0"/>
          </a:p>
        </p:txBody>
      </p:sp>
    </p:spTree>
    <p:custDataLst>
      <p:tags r:id="rId1"/>
    </p:custDataLst>
    <p:extLst>
      <p:ext uri="{BB962C8B-B14F-4D97-AF65-F5344CB8AC3E}">
        <p14:creationId xmlns:p14="http://schemas.microsoft.com/office/powerpoint/2010/main" val="3859467387"/>
      </p:ext>
    </p:extLst>
  </p:cSld>
  <p:clrMapOvr>
    <a:masterClrMapping/>
  </p:clrMapOvr>
  <p:transition advTm="36416"/>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p:cNvSpPr>
            <a:spLocks noGrp="1"/>
          </p:cNvSpPr>
          <p:nvPr>
            <p:ph type="title"/>
          </p:nvPr>
        </p:nvSpPr>
        <p:spPr/>
        <p:txBody>
          <a:bodyPr rtlCol="0">
            <a:normAutofit fontScale="90000"/>
          </a:bodyPr>
          <a:lstStyle/>
          <a:p>
            <a:pPr defTabSz="456846" eaLnBrk="1" fontAlgn="auto" hangingPunct="1">
              <a:spcAft>
                <a:spcPts val="0"/>
              </a:spcAft>
              <a:defRPr/>
            </a:pPr>
            <a:r>
              <a:rPr lang="en-US" dirty="0">
                <a:latin typeface="Arial" charset="0"/>
              </a:rPr>
              <a:t>Connectivity v. Constraint: differences </a:t>
            </a:r>
            <a:r>
              <a:rPr lang="en-US" dirty="0" err="1">
                <a:latin typeface="Arial" charset="0"/>
              </a:rPr>
              <a:t>betw</a:t>
            </a:r>
            <a:r>
              <a:rPr lang="en-US" dirty="0">
                <a:latin typeface="Arial" charset="0"/>
              </a:rPr>
              <a:t>. biological &amp; technological networks</a:t>
            </a:r>
          </a:p>
        </p:txBody>
      </p:sp>
      <p:sp>
        <p:nvSpPr>
          <p:cNvPr id="323587" name="Rectangle 3"/>
          <p:cNvSpPr>
            <a:spLocks noChangeArrowheads="1"/>
          </p:cNvSpPr>
          <p:nvPr/>
        </p:nvSpPr>
        <p:spPr bwMode="auto">
          <a:xfrm>
            <a:off x="114300" y="1797050"/>
            <a:ext cx="45720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9" tIns="45685" rIns="91369" bIns="45685">
            <a:spAutoFit/>
          </a:bodyPr>
          <a:lstStyle/>
          <a:p>
            <a:pPr marL="0" marR="0" lvl="0" indent="0" algn="l" defTabSz="4568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More Connectivity, More Constraint : A theme borne out in many evolutionary studies of biological network</a:t>
            </a: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323593" name="Rectangle 9"/>
          <p:cNvSpPr>
            <a:spLocks noChangeArrowheads="1"/>
          </p:cNvSpPr>
          <p:nvPr/>
        </p:nvSpPr>
        <p:spPr bwMode="auto">
          <a:xfrm>
            <a:off x="5129213" y="1779588"/>
            <a:ext cx="3557587" cy="923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9" tIns="45685" rIns="91369" bIns="45685">
            <a:spAutoFit/>
          </a:bodyPr>
          <a:lstStyle/>
          <a:p>
            <a:pPr marL="0" marR="0" lvl="1" indent="0" algn="l" defTabSz="4568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ＭＳ Ｐゴシック" charset="0"/>
                <a:cs typeface="Arial"/>
              </a:rPr>
              <a:t>Variation in call graph </a:t>
            </a:r>
            <a:r>
              <a:rPr lang="en-US" sz="1800" b="1" dirty="0">
                <a:solidFill>
                  <a:srgbClr val="C00000"/>
                </a:solidFill>
                <a:latin typeface="Arial"/>
                <a:ea typeface="ＭＳ Ｐゴシック" charset="0"/>
                <a:cs typeface="Arial"/>
              </a:rPr>
              <a:t>measured from number of edits to Linux source</a:t>
            </a:r>
            <a:endParaRPr kumimoji="0" lang="en-US" sz="1800" b="1" i="0" u="none" strike="noStrike" kern="1200" cap="none" spc="0" normalizeH="0" baseline="0" noProof="0" dirty="0">
              <a:ln>
                <a:noFill/>
              </a:ln>
              <a:solidFill>
                <a:srgbClr val="C00000"/>
              </a:solidFill>
              <a:effectLst/>
              <a:uLnTx/>
              <a:uFillTx/>
              <a:latin typeface="Arial"/>
              <a:ea typeface="ＭＳ Ｐゴシック" charset="0"/>
              <a:cs typeface="Arial"/>
            </a:endParaRPr>
          </a:p>
        </p:txBody>
      </p:sp>
      <p:sp>
        <p:nvSpPr>
          <p:cNvPr id="131077" name="TextBox 10"/>
          <p:cNvSpPr txBox="1">
            <a:spLocks noChangeArrowheads="1"/>
          </p:cNvSpPr>
          <p:nvPr/>
        </p:nvSpPr>
        <p:spPr bwMode="auto">
          <a:xfrm>
            <a:off x="6330950" y="6475413"/>
            <a:ext cx="1922463"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9" tIns="45685" rIns="91369" bIns="4568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Yan KK et al. PNAS 2010 </a:t>
            </a:r>
          </a:p>
        </p:txBody>
      </p:sp>
      <p:pic>
        <p:nvPicPr>
          <p:cNvPr id="13107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720975"/>
            <a:ext cx="4238625" cy="356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1258888" y="6437313"/>
            <a:ext cx="1663700" cy="306387"/>
          </a:xfrm>
          <a:prstGeom prst="rect">
            <a:avLst/>
          </a:prstGeom>
          <a:noFill/>
        </p:spPr>
        <p:txBody>
          <a:bodyPr wrap="none" lIns="91369" tIns="45685" rIns="91369" bIns="45685">
            <a:spAutoFit/>
          </a:bodyPr>
          <a:lstStyle/>
          <a:p>
            <a:pPr marL="0" marR="0" lvl="0" indent="0" algn="l" defTabSz="4568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ＭＳ Ｐゴシック" charset="0"/>
                <a:cs typeface="+mn-cs"/>
              </a:rPr>
              <a:t>Kim et a. PNAS 2007</a:t>
            </a:r>
          </a:p>
        </p:txBody>
      </p:sp>
      <p:sp>
        <p:nvSpPr>
          <p:cNvPr id="14" name="TextBox 13"/>
          <p:cNvSpPr txBox="1"/>
          <p:nvPr/>
        </p:nvSpPr>
        <p:spPr>
          <a:xfrm>
            <a:off x="111125" y="2738438"/>
            <a:ext cx="227013" cy="369887"/>
          </a:xfrm>
          <a:prstGeom prst="rect">
            <a:avLst/>
          </a:prstGeom>
          <a:solidFill>
            <a:schemeClr val="bg1"/>
          </a:solidFill>
        </p:spPr>
        <p:txBody>
          <a:bodyPr lIns="91369" tIns="45685" rIns="91369" bIns="45685">
            <a:spAutoFit/>
          </a:bodyPr>
          <a:lstStyle/>
          <a:p>
            <a:pPr marL="0" marR="0" lvl="0" indent="0" algn="l" defTabSz="4568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rPr>
              <a:t>   </a:t>
            </a:r>
          </a:p>
        </p:txBody>
      </p:sp>
      <p:sp>
        <p:nvSpPr>
          <p:cNvPr id="16" name="TextBox 15"/>
          <p:cNvSpPr txBox="1"/>
          <p:nvPr/>
        </p:nvSpPr>
        <p:spPr>
          <a:xfrm>
            <a:off x="2232025" y="3340100"/>
            <a:ext cx="1938338" cy="461963"/>
          </a:xfrm>
          <a:prstGeom prst="rect">
            <a:avLst/>
          </a:prstGeom>
          <a:noFill/>
        </p:spPr>
        <p:txBody>
          <a:bodyPr wrap="none" lIns="91369" tIns="45685" rIns="91369" bIns="45685">
            <a:spAutoFit/>
          </a:bodyPr>
          <a:lstStyle/>
          <a:p>
            <a:pPr marL="0" marR="0" lvl="0" indent="0" algn="l" defTabSz="4568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rPr>
              <a:t>r= </a:t>
            </a:r>
            <a:r>
              <a:rPr kumimoji="0" lang="en-US" sz="2400" b="1" i="0" u="none" strike="noStrike" kern="1200" cap="none" spc="0" normalizeH="0" baseline="0" noProof="0" dirty="0">
                <a:ln>
                  <a:noFill/>
                </a:ln>
                <a:solidFill>
                  <a:srgbClr val="800000"/>
                </a:solidFill>
                <a:effectLst/>
                <a:uLnTx/>
                <a:uFillTx/>
                <a:latin typeface="Arial"/>
                <a:ea typeface="ＭＳ Ｐゴシック" charset="0"/>
                <a:cs typeface="Arial"/>
              </a:rPr>
              <a:t>-</a:t>
            </a:r>
            <a:r>
              <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rPr>
              <a:t>0.1, P=4x10</a:t>
            </a:r>
            <a:r>
              <a:rPr kumimoji="0" lang="en-US" sz="1800" b="0" i="0" u="none" strike="noStrike" kern="1200" cap="none" spc="0" normalizeH="0" baseline="30000" noProof="0" dirty="0">
                <a:ln>
                  <a:noFill/>
                </a:ln>
                <a:solidFill>
                  <a:prstClr val="black"/>
                </a:solidFill>
                <a:effectLst/>
                <a:uLnTx/>
                <a:uFillTx/>
                <a:latin typeface="Arial"/>
                <a:ea typeface="ＭＳ Ｐゴシック" charset="0"/>
                <a:cs typeface="Arial"/>
              </a:rPr>
              <a:t>-4</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pic>
        <p:nvPicPr>
          <p:cNvPr id="131082" name="Picture 1" descr="rate_vs_kin_new3.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3650" y="2720975"/>
            <a:ext cx="4232275" cy="365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17"/>
          <p:cNvSpPr txBox="1"/>
          <p:nvPr/>
        </p:nvSpPr>
        <p:spPr>
          <a:xfrm>
            <a:off x="6877050" y="5467350"/>
            <a:ext cx="2228850" cy="461963"/>
          </a:xfrm>
          <a:prstGeom prst="rect">
            <a:avLst/>
          </a:prstGeom>
          <a:noFill/>
        </p:spPr>
        <p:txBody>
          <a:bodyPr wrap="none" lIns="91369" tIns="45685" rIns="91369" bIns="45685">
            <a:spAutoFit/>
          </a:bodyPr>
          <a:lstStyle/>
          <a:p>
            <a:pPr marL="0" marR="0" lvl="0" indent="0" algn="l" defTabSz="4568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rPr>
              <a:t>r= </a:t>
            </a:r>
            <a:r>
              <a:rPr kumimoji="0" lang="en-US" sz="2400" b="1" i="0" u="none" strike="noStrike" kern="1200" cap="none" spc="0" normalizeH="0" baseline="0" noProof="0" dirty="0">
                <a:ln>
                  <a:noFill/>
                </a:ln>
                <a:solidFill>
                  <a:srgbClr val="800000"/>
                </a:solidFill>
                <a:effectLst/>
                <a:uLnTx/>
                <a:uFillTx/>
                <a:latin typeface="Arial"/>
                <a:ea typeface="ＭＳ Ｐゴシック" charset="0"/>
                <a:cs typeface="Arial"/>
              </a:rPr>
              <a:t>+</a:t>
            </a:r>
            <a:r>
              <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rPr>
              <a:t>0.29, P=3x10</a:t>
            </a:r>
            <a:r>
              <a:rPr kumimoji="0" lang="en-US" sz="1800" b="0" i="0" u="none" strike="noStrike" kern="1200" cap="none" spc="0" normalizeH="0" baseline="30000" noProof="0" dirty="0">
                <a:ln>
                  <a:noFill/>
                </a:ln>
                <a:solidFill>
                  <a:prstClr val="black"/>
                </a:solidFill>
                <a:effectLst/>
                <a:uLnTx/>
                <a:uFillTx/>
                <a:latin typeface="Arial"/>
                <a:ea typeface="ＭＳ Ｐゴシック" charset="0"/>
                <a:cs typeface="Arial"/>
              </a:rPr>
              <a:t>-97</a:t>
            </a:r>
            <a:endParaRPr kumimoji="0" lang="en-US" sz="18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131084" name="TextBox 1"/>
          <p:cNvSpPr txBox="1">
            <a:spLocks noChangeArrowheads="1"/>
          </p:cNvSpPr>
          <p:nvPr/>
        </p:nvSpPr>
        <p:spPr bwMode="auto">
          <a:xfrm>
            <a:off x="3865563" y="6278563"/>
            <a:ext cx="2052637" cy="4619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8000"/>
                </a:solidFill>
                <a:effectLst/>
                <a:uLnTx/>
                <a:uFillTx/>
                <a:latin typeface="Calibri" charset="0"/>
                <a:ea typeface="ＭＳ Ｐゴシック" charset="0"/>
              </a:rPr>
              <a:t>==Centrality=&gt;</a:t>
            </a:r>
          </a:p>
        </p:txBody>
      </p:sp>
      <p:sp>
        <p:nvSpPr>
          <p:cNvPr id="131085" name="TextBox 16"/>
          <p:cNvSpPr txBox="1">
            <a:spLocks noChangeArrowheads="1"/>
          </p:cNvSpPr>
          <p:nvPr/>
        </p:nvSpPr>
        <p:spPr bwMode="auto">
          <a:xfrm rot="-5400000">
            <a:off x="2994025" y="4227513"/>
            <a:ext cx="3635375" cy="5238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8000"/>
                </a:solidFill>
                <a:effectLst/>
                <a:uLnTx/>
                <a:uFillTx/>
                <a:latin typeface="Calibri" charset="0"/>
                <a:ea typeface="ＭＳ Ｐゴシック" charset="0"/>
              </a:rPr>
              <a:t>==Rate of Mutation==&gt;</a:t>
            </a:r>
          </a:p>
        </p:txBody>
      </p:sp>
    </p:spTree>
    <p:extLst>
      <p:ext uri="{BB962C8B-B14F-4D97-AF65-F5344CB8AC3E}">
        <p14:creationId xmlns:p14="http://schemas.microsoft.com/office/powerpoint/2010/main" val="194129035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5"/>
          <p:cNvSpPr>
            <a:spLocks noGrp="1"/>
          </p:cNvSpPr>
          <p:nvPr>
            <p:ph type="title"/>
            <p:custDataLst>
              <p:tags r:id="rId2"/>
            </p:custDataLst>
          </p:nvPr>
        </p:nvSpPr>
        <p:spPr>
          <a:xfrm>
            <a:off x="685800" y="381000"/>
            <a:ext cx="7772400" cy="1143000"/>
          </a:xfrm>
        </p:spPr>
        <p:txBody>
          <a:bodyPr/>
          <a:lstStyle/>
          <a:p>
            <a:r>
              <a:rPr lang="en-US">
                <a:latin typeface="Arial" charset="0"/>
                <a:ea typeface="ＭＳ Ｐゴシック" charset="0"/>
                <a:cs typeface="ＭＳ Ｐゴシック" charset="0"/>
              </a:rPr>
              <a:t>Perspectives on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Random Change v Intelligent Design</a:t>
            </a:r>
          </a:p>
        </p:txBody>
      </p:sp>
      <p:sp>
        <p:nvSpPr>
          <p:cNvPr id="133122" name="Content Placeholder 6"/>
          <p:cNvSpPr>
            <a:spLocks noGrp="1"/>
          </p:cNvSpPr>
          <p:nvPr>
            <p:ph sz="half" idx="1"/>
            <p:custDataLst>
              <p:tags r:id="rId3"/>
            </p:custDataLst>
          </p:nvPr>
        </p:nvSpPr>
        <p:spPr>
          <a:xfrm>
            <a:off x="685800" y="1752600"/>
            <a:ext cx="3810000" cy="4638675"/>
          </a:xfrm>
        </p:spPr>
        <p:txBody>
          <a:bodyPr/>
          <a:lstStyle/>
          <a:p>
            <a:r>
              <a:rPr lang="en-US" sz="2400">
                <a:latin typeface="Arial" charset="0"/>
                <a:ea typeface="ＭＳ Ｐゴシック" charset="0"/>
                <a:cs typeface="ＭＳ Ｐゴシック" charset="0"/>
              </a:rPr>
              <a:t>Central points = hubs &amp; bottlenecks</a:t>
            </a:r>
          </a:p>
          <a:p>
            <a:r>
              <a:rPr lang="en-US" sz="2400">
                <a:latin typeface="Arial" charset="0"/>
                <a:ea typeface="ＭＳ Ｐゴシック" charset="0"/>
                <a:cs typeface="ＭＳ Ｐゴシック" charset="0"/>
              </a:rPr>
              <a:t>If changes random, best not to put them in central pts.</a:t>
            </a:r>
          </a:p>
          <a:p>
            <a:r>
              <a:rPr lang="en-US" sz="2400">
                <a:latin typeface="Arial" charset="0"/>
                <a:ea typeface="ＭＳ Ｐゴシック" charset="0"/>
                <a:cs typeface="ＭＳ Ｐゴシック" charset="0"/>
              </a:rPr>
              <a:t>If changes made rationally, can put them into central pts.</a:t>
            </a:r>
          </a:p>
          <a:p>
            <a:pPr lvl="1"/>
            <a:r>
              <a:rPr lang="en-US" sz="2000">
                <a:latin typeface="Arial" charset="0"/>
                <a:ea typeface="ＭＳ Ｐゴシック" charset="0"/>
              </a:rPr>
              <a:t>Moreover, good to do this, as these more often used – i.e more efficient </a:t>
            </a:r>
          </a:p>
          <a:p>
            <a:pPr lvl="1"/>
            <a:r>
              <a:rPr lang="en-US" sz="2000">
                <a:latin typeface="Arial" charset="0"/>
                <a:ea typeface="ＭＳ Ｐゴシック" charset="0"/>
              </a:rPr>
              <a:t>Why there’s so much GWB construction</a:t>
            </a:r>
          </a:p>
        </p:txBody>
      </p:sp>
      <p:pic>
        <p:nvPicPr>
          <p:cNvPr id="133123" name="Picture 1"/>
          <p:cNvPicPr>
            <a:picLocks noGrp="1" noChangeAspect="1"/>
          </p:cNvPicPr>
          <p:nvPr>
            <p:ph sz="half" idx="2"/>
            <p:custDataLst>
              <p:tags r:id="rId4"/>
            </p:custDataLst>
          </p:nvPr>
        </p:nvPicPr>
        <p:blipFill>
          <a:blip r:embed="rId6">
            <a:extLst>
              <a:ext uri="{28A0092B-C50C-407E-A947-70E740481C1C}">
                <a14:useLocalDpi xmlns:a14="http://schemas.microsoft.com/office/drawing/2010/main" val="0"/>
              </a:ext>
            </a:extLst>
          </a:blip>
          <a:srcRect l="3183" r="3183"/>
          <a:stretch>
            <a:fillRect/>
          </a:stretch>
        </p:blipFill>
        <p:spPr>
          <a:xfrm>
            <a:off x="4648200" y="1752600"/>
            <a:ext cx="3810000" cy="4638675"/>
          </a:xfrm>
        </p:spPr>
      </p:pic>
    </p:spTree>
    <p:custDataLst>
      <p:tags r:id="rId1"/>
    </p:custDataLst>
    <p:extLst>
      <p:ext uri="{BB962C8B-B14F-4D97-AF65-F5344CB8AC3E}">
        <p14:creationId xmlns:p14="http://schemas.microsoft.com/office/powerpoint/2010/main" val="273787715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90500"/>
            <a:ext cx="8521700" cy="711200"/>
          </a:xfrm>
        </p:spPr>
        <p:txBody>
          <a:bodyPr/>
          <a:lstStyle/>
          <a:p>
            <a:pPr defTabSz="907350">
              <a:defRPr/>
            </a:pPr>
            <a:r>
              <a:rPr lang="en-US" sz="1800" dirty="0">
                <a:solidFill>
                  <a:schemeClr val="tx1">
                    <a:lumMod val="65000"/>
                    <a:lumOff val="35000"/>
                  </a:schemeClr>
                </a:solidFill>
              </a:rPr>
              <a:t>Genomics &amp; Data Science</a:t>
            </a:r>
            <a:endParaRPr lang="en-US" dirty="0">
              <a:solidFill>
                <a:schemeClr val="tx1">
                  <a:lumMod val="65000"/>
                  <a:lumOff val="35000"/>
                </a:schemeClr>
              </a:solidFill>
            </a:endParaRPr>
          </a:p>
        </p:txBody>
      </p:sp>
      <p:sp>
        <p:nvSpPr>
          <p:cNvPr id="93187" name="Content Placeholder 3"/>
          <p:cNvSpPr>
            <a:spLocks noGrp="1"/>
          </p:cNvSpPr>
          <p:nvPr>
            <p:ph idx="1"/>
            <p:custDataLst>
              <p:tags r:id="rId3"/>
            </p:custDataLst>
          </p:nvPr>
        </p:nvSpPr>
        <p:spPr>
          <a:xfrm>
            <a:off x="520700" y="919163"/>
            <a:ext cx="8115300" cy="5524500"/>
          </a:xfrm>
        </p:spPr>
        <p:txBody>
          <a:bodyPr/>
          <a:lstStyle/>
          <a:p>
            <a:r>
              <a:rPr lang="en-US" sz="2000" b="1" dirty="0">
                <a:solidFill>
                  <a:srgbClr val="FF0000"/>
                </a:solidFill>
                <a:latin typeface="Arial" charset="0"/>
                <a:ea typeface="ＭＳ Ｐゴシック" charset="0"/>
              </a:rPr>
              <a:t>Background</a:t>
            </a:r>
            <a:r>
              <a:rPr lang="en-US" sz="2000" dirty="0">
                <a:solidFill>
                  <a:schemeClr val="tx1">
                    <a:lumMod val="65000"/>
                    <a:lumOff val="35000"/>
                  </a:schemeClr>
                </a:solidFill>
                <a:latin typeface="Arial" charset="0"/>
                <a:ea typeface="ＭＳ Ｐゴシック" charset="0"/>
              </a:rPr>
              <a:t> on data science &amp; the biomed. sub-domain</a:t>
            </a:r>
          </a:p>
          <a:p>
            <a:pPr lvl="1"/>
            <a:r>
              <a:rPr lang="en-US" sz="2000" dirty="0">
                <a:solidFill>
                  <a:schemeClr val="tx1">
                    <a:lumMod val="65000"/>
                    <a:lumOff val="35000"/>
                  </a:schemeClr>
                </a:solidFill>
                <a:latin typeface="Arial" charset="0"/>
                <a:ea typeface="ＭＳ Ｐゴシック" charset="0"/>
              </a:rPr>
              <a:t>Placing genomics in this context -- </a:t>
            </a:r>
            <a:r>
              <a:rPr lang="en-US" sz="2000" b="1" dirty="0">
                <a:solidFill>
                  <a:srgbClr val="FF0000"/>
                </a:solidFill>
                <a:latin typeface="Arial" charset="0"/>
                <a:ea typeface="ＭＳ Ｐゴシック" charset="0"/>
              </a:rPr>
              <a:t>3V &amp; 4M</a:t>
            </a:r>
            <a:r>
              <a:rPr lang="en-US" sz="2000" dirty="0">
                <a:solidFill>
                  <a:srgbClr val="FF0000"/>
                </a:solidFill>
                <a:latin typeface="Arial" charset="0"/>
                <a:ea typeface="ＭＳ Ｐゴシック" charset="0"/>
              </a:rPr>
              <a:t> </a:t>
            </a:r>
            <a:r>
              <a:rPr lang="en-US" sz="2000" dirty="0">
                <a:solidFill>
                  <a:schemeClr val="tx1">
                    <a:lumMod val="65000"/>
                    <a:lumOff val="35000"/>
                  </a:schemeClr>
                </a:solidFill>
                <a:latin typeface="Arial" charset="0"/>
                <a:ea typeface="ＭＳ Ｐゴシック" charset="0"/>
              </a:rPr>
              <a:t>frameworks</a:t>
            </a:r>
          </a:p>
          <a:p>
            <a:pPr lvl="1"/>
            <a:r>
              <a:rPr lang="en-US" sz="2000" dirty="0">
                <a:solidFill>
                  <a:schemeClr val="tx1">
                    <a:lumMod val="65000"/>
                    <a:lumOff val="35000"/>
                  </a:schemeClr>
                </a:solidFill>
                <a:latin typeface="Arial" charset="0"/>
                <a:ea typeface="ＭＳ Ｐゴシック" charset="0"/>
              </a:rPr>
              <a:t>Types of data &amp; integration </a:t>
            </a:r>
            <a:r>
              <a:rPr lang="en-US" sz="2000" dirty="0" err="1">
                <a:solidFill>
                  <a:schemeClr val="tx1">
                    <a:lumMod val="65000"/>
                    <a:lumOff val="35000"/>
                  </a:schemeClr>
                </a:solidFill>
                <a:latin typeface="Arial" charset="0"/>
                <a:ea typeface="ＭＳ Ｐゴシック" charset="0"/>
              </a:rPr>
              <a:t>betw</a:t>
            </a:r>
            <a:r>
              <a:rPr lang="en-US" sz="2000" dirty="0">
                <a:solidFill>
                  <a:schemeClr val="tx1">
                    <a:lumMod val="65000"/>
                    <a:lumOff val="35000"/>
                  </a:schemeClr>
                </a:solidFill>
                <a:latin typeface="Arial" charset="0"/>
                <a:ea typeface="ＭＳ Ｐゴシック" charset="0"/>
              </a:rPr>
              <a:t>. types + </a:t>
            </a:r>
            <a:r>
              <a:rPr lang="en-US" sz="2000" b="1" dirty="0">
                <a:solidFill>
                  <a:srgbClr val="FF0000"/>
                </a:solidFill>
                <a:latin typeface="Arial" charset="0"/>
                <a:ea typeface="ＭＳ Ｐゴシック" charset="0"/>
              </a:rPr>
              <a:t>Moore’s law scaling</a:t>
            </a:r>
          </a:p>
          <a:p>
            <a:r>
              <a:rPr lang="en-US" sz="2000" dirty="0">
                <a:solidFill>
                  <a:schemeClr val="tx1">
                    <a:lumMod val="65000"/>
                    <a:lumOff val="35000"/>
                  </a:schemeClr>
                </a:solidFill>
                <a:latin typeface="Arial" charset="0"/>
                <a:ea typeface="ＭＳ Ｐゴシック" charset="0"/>
              </a:rPr>
              <a:t>Main </a:t>
            </a:r>
            <a:r>
              <a:rPr lang="en-US" sz="2000" b="1" dirty="0">
                <a:solidFill>
                  <a:srgbClr val="FF0000"/>
                </a:solidFill>
                <a:latin typeface="Arial" charset="0"/>
                <a:ea typeface="ＭＳ Ｐゴシック" charset="0"/>
              </a:rPr>
              <a:t>practical heath applications </a:t>
            </a:r>
          </a:p>
          <a:p>
            <a:pPr lvl="1"/>
            <a:r>
              <a:rPr lang="en-US" sz="2000" dirty="0">
                <a:solidFill>
                  <a:schemeClr val="tx1">
                    <a:lumMod val="65000"/>
                    <a:lumOff val="35000"/>
                  </a:schemeClr>
                </a:solidFill>
                <a:latin typeface="Arial" charset="0"/>
                <a:ea typeface="ＭＳ Ｐゴシック" charset="0"/>
              </a:rPr>
              <a:t>Designing drugs, customizing treatments….</a:t>
            </a:r>
          </a:p>
          <a:p>
            <a:pPr lvl="1"/>
            <a:r>
              <a:rPr lang="en-US" sz="2000" dirty="0">
                <a:solidFill>
                  <a:schemeClr val="tx1">
                    <a:lumMod val="65000"/>
                    <a:lumOff val="35000"/>
                  </a:schemeClr>
                </a:solidFill>
                <a:latin typeface="Arial" charset="0"/>
                <a:ea typeface="ＭＳ Ｐゴシック" charset="0"/>
              </a:rPr>
              <a:t>Focused example on </a:t>
            </a:r>
            <a:r>
              <a:rPr lang="en-US" sz="2000" b="1" dirty="0">
                <a:solidFill>
                  <a:srgbClr val="FF0000"/>
                </a:solidFill>
                <a:latin typeface="Arial" charset="0"/>
                <a:ea typeface="ＭＳ Ｐゴシック" charset="0"/>
              </a:rPr>
              <a:t>identifying drug targets</a:t>
            </a:r>
            <a:r>
              <a:rPr lang="en-US" sz="2000" dirty="0">
                <a:solidFill>
                  <a:srgbClr val="FF0000"/>
                </a:solidFill>
                <a:latin typeface="Arial" charset="0"/>
                <a:ea typeface="ＭＳ Ｐゴシック" charset="0"/>
              </a:rPr>
              <a:t> </a:t>
            </a:r>
            <a:br>
              <a:rPr lang="en-US" sz="2000" dirty="0">
                <a:solidFill>
                  <a:schemeClr val="tx1">
                    <a:lumMod val="65000"/>
                    <a:lumOff val="35000"/>
                  </a:schemeClr>
                </a:solidFill>
                <a:latin typeface="Arial" charset="0"/>
                <a:ea typeface="ＭＳ Ｐゴシック" charset="0"/>
              </a:rPr>
            </a:br>
            <a:r>
              <a:rPr lang="en-US" sz="2000" dirty="0">
                <a:solidFill>
                  <a:schemeClr val="tx1">
                    <a:lumMod val="65000"/>
                    <a:lumOff val="35000"/>
                  </a:schemeClr>
                </a:solidFill>
                <a:latin typeface="Arial" charset="0"/>
                <a:ea typeface="ＭＳ Ｐゴシック" charset="0"/>
              </a:rPr>
              <a:t>for </a:t>
            </a:r>
            <a:r>
              <a:rPr lang="en-US" sz="2000" dirty="0" err="1">
                <a:solidFill>
                  <a:schemeClr val="tx1">
                    <a:lumMod val="65000"/>
                    <a:lumOff val="35000"/>
                  </a:schemeClr>
                </a:solidFill>
                <a:latin typeface="Arial" charset="0"/>
                <a:ea typeface="ＭＳ Ｐゴシック" charset="0"/>
              </a:rPr>
              <a:t>neuropsych</a:t>
            </a:r>
            <a:r>
              <a:rPr lang="en-US" sz="2000" dirty="0">
                <a:solidFill>
                  <a:schemeClr val="tx1">
                    <a:lumMod val="65000"/>
                    <a:lumOff val="35000"/>
                  </a:schemeClr>
                </a:solidFill>
                <a:latin typeface="Arial" charset="0"/>
                <a:ea typeface="ＭＳ Ｐゴシック" charset="0"/>
              </a:rPr>
              <a:t>. diseases</a:t>
            </a:r>
          </a:p>
          <a:p>
            <a:r>
              <a:rPr lang="en-US" sz="2000" dirty="0">
                <a:solidFill>
                  <a:schemeClr val="tx1">
                    <a:lumMod val="65000"/>
                    <a:lumOff val="35000"/>
                  </a:schemeClr>
                </a:solidFill>
                <a:latin typeface="Arial" charset="0"/>
                <a:ea typeface="ＭＳ Ｐゴシック" charset="0"/>
              </a:rPr>
              <a:t>Another application:</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“Bioinspired” insights on systems</a:t>
            </a:r>
            <a:r>
              <a:rPr lang="en-US" sz="2000" dirty="0">
                <a:solidFill>
                  <a:schemeClr val="tx1">
                    <a:lumMod val="65000"/>
                    <a:lumOff val="35000"/>
                  </a:schemeClr>
                </a:solidFill>
                <a:latin typeface="Arial" charset="0"/>
                <a:ea typeface="ＭＳ Ｐゴシック" charset="0"/>
              </a:rPr>
              <a:t> design</a:t>
            </a:r>
          </a:p>
          <a:p>
            <a:pPr lvl="1"/>
            <a:r>
              <a:rPr lang="en-US" sz="2000" dirty="0">
                <a:solidFill>
                  <a:schemeClr val="tx1">
                    <a:lumMod val="65000"/>
                    <a:lumOff val="35000"/>
                  </a:schemeClr>
                </a:solidFill>
                <a:latin typeface="Arial" charset="0"/>
                <a:ea typeface="ＭＳ Ｐゴシック" charset="0"/>
              </a:rPr>
              <a:t>Reducing bottlenecks in the middle of a network hierarchy</a:t>
            </a:r>
          </a:p>
          <a:p>
            <a:pPr lvl="1"/>
            <a:r>
              <a:rPr lang="en-US" sz="2000" dirty="0">
                <a:solidFill>
                  <a:schemeClr val="tx1">
                    <a:lumMod val="65000"/>
                    <a:lumOff val="35000"/>
                  </a:schemeClr>
                </a:solidFill>
                <a:latin typeface="Arial" charset="0"/>
                <a:ea typeface="ＭＳ Ｐゴシック" charset="0"/>
              </a:rPr>
              <a:t>Different patterns of connectivity &amp; constraint in natural v engineered systems</a:t>
            </a:r>
          </a:p>
          <a:p>
            <a:r>
              <a:rPr lang="en-US" sz="2000" dirty="0">
                <a:solidFill>
                  <a:schemeClr val="tx1">
                    <a:lumMod val="65000"/>
                    <a:lumOff val="35000"/>
                  </a:schemeClr>
                </a:solidFill>
                <a:latin typeface="Arial" charset="0"/>
                <a:ea typeface="ＭＳ Ｐゴシック" charset="0"/>
              </a:rPr>
              <a:t>Mining the</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data exhaust </a:t>
            </a:r>
            <a:r>
              <a:rPr lang="en-US" sz="2000" dirty="0">
                <a:solidFill>
                  <a:schemeClr val="tx1">
                    <a:lumMod val="65000"/>
                    <a:lumOff val="35000"/>
                  </a:schemeClr>
                </a:solidFill>
                <a:latin typeface="Arial" charset="0"/>
                <a:ea typeface="ＭＳ Ｐゴシック" charset="0"/>
              </a:rPr>
              <a:t>(from personal genomics)</a:t>
            </a:r>
          </a:p>
          <a:p>
            <a:pPr lvl="1"/>
            <a:r>
              <a:rPr lang="en-US" sz="2000" dirty="0">
                <a:solidFill>
                  <a:schemeClr val="tx1">
                    <a:lumMod val="65000"/>
                    <a:lumOff val="35000"/>
                  </a:schemeClr>
                </a:solidFill>
                <a:latin typeface="Arial" charset="0"/>
                <a:ea typeface="ＭＳ Ｐゴシック" charset="0"/>
              </a:rPr>
              <a:t>SOS</a:t>
            </a:r>
          </a:p>
          <a:p>
            <a:pPr lvl="1"/>
            <a:r>
              <a:rPr lang="en-US" sz="2000" b="1" dirty="0">
                <a:solidFill>
                  <a:srgbClr val="FF0000"/>
                </a:solidFill>
                <a:latin typeface="Arial" charset="0"/>
                <a:ea typeface="ＭＳ Ｐゴシック" charset="0"/>
              </a:rPr>
              <a:t>Privacy</a:t>
            </a:r>
          </a:p>
          <a:p>
            <a:pPr marL="342900" lvl="1" indent="0">
              <a:buNone/>
            </a:pPr>
            <a:endParaRPr lang="en-US" sz="2000" dirty="0">
              <a:solidFill>
                <a:schemeClr val="tx1">
                  <a:lumMod val="65000"/>
                  <a:lumOff val="35000"/>
                </a:schemeClr>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70299882"/>
      </p:ext>
    </p:extLst>
  </p:cSld>
  <p:clrMapOvr>
    <a:masterClrMapping/>
  </p:clrMapOvr>
  <p:transition advTm="110555"/>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ounded Rectangle 36"/>
          <p:cNvSpPr>
            <a:spLocks noChangeArrowheads="1"/>
          </p:cNvSpPr>
          <p:nvPr/>
        </p:nvSpPr>
        <p:spPr bwMode="auto">
          <a:xfrm>
            <a:off x="368300" y="4087813"/>
            <a:ext cx="3567113" cy="2236787"/>
          </a:xfrm>
          <a:prstGeom prst="roundRect">
            <a:avLst>
              <a:gd name="adj" fmla="val 16667"/>
            </a:avLst>
          </a:prstGeom>
          <a:solidFill>
            <a:srgbClr val="941100">
              <a:alpha val="30980"/>
            </a:srgbClr>
          </a:solidFill>
          <a:ln w="28575">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200" b="1"/>
          </a:p>
        </p:txBody>
      </p:sp>
      <p:sp>
        <p:nvSpPr>
          <p:cNvPr id="70658" name="Rounded Rectangle 5"/>
          <p:cNvSpPr>
            <a:spLocks noChangeArrowheads="1"/>
          </p:cNvSpPr>
          <p:nvPr/>
        </p:nvSpPr>
        <p:spPr bwMode="auto">
          <a:xfrm>
            <a:off x="3254375" y="2009775"/>
            <a:ext cx="2667000" cy="1673225"/>
          </a:xfrm>
          <a:prstGeom prst="roundRect">
            <a:avLst>
              <a:gd name="adj" fmla="val 16667"/>
            </a:avLst>
          </a:prstGeom>
          <a:solidFill>
            <a:srgbClr val="521B93">
              <a:alpha val="34117"/>
            </a:srgbClr>
          </a:solidFill>
          <a:ln w="28575">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200" b="1"/>
          </a:p>
        </p:txBody>
      </p:sp>
      <p:sp>
        <p:nvSpPr>
          <p:cNvPr id="70659" name="Title 1"/>
          <p:cNvSpPr>
            <a:spLocks noGrp="1" noChangeArrowheads="1"/>
          </p:cNvSpPr>
          <p:nvPr>
            <p:ph type="title"/>
          </p:nvPr>
        </p:nvSpPr>
        <p:spPr>
          <a:xfrm>
            <a:off x="-609600" y="-63500"/>
            <a:ext cx="4994275" cy="1143000"/>
          </a:xfrm>
        </p:spPr>
        <p:txBody>
          <a:bodyPr/>
          <a:lstStyle/>
          <a:p>
            <a:r>
              <a:rPr lang="en-US" altLang="en-US" sz="3200">
                <a:solidFill>
                  <a:srgbClr val="C00000"/>
                </a:solidFill>
                <a:latin typeface="Helvetica" charset="0"/>
                <a:ea typeface="ＭＳ Ｐゴシック" charset="-128"/>
              </a:rPr>
              <a:t>Data Exhaust</a:t>
            </a:r>
            <a:r>
              <a:rPr lang="en-US" altLang="en-US" sz="1900">
                <a:solidFill>
                  <a:srgbClr val="C00000"/>
                </a:solidFill>
                <a:latin typeface="Helvetica" charset="0"/>
                <a:ea typeface="ＭＳ Ｐゴシック" charset="-128"/>
              </a:rPr>
              <a:t> </a:t>
            </a:r>
          </a:p>
        </p:txBody>
      </p:sp>
      <p:sp>
        <p:nvSpPr>
          <p:cNvPr id="70660" name="Content Placeholder 2"/>
          <p:cNvSpPr>
            <a:spLocks noGrp="1" noChangeArrowheads="1"/>
          </p:cNvSpPr>
          <p:nvPr>
            <p:ph idx="1"/>
          </p:nvPr>
        </p:nvSpPr>
        <p:spPr>
          <a:xfrm>
            <a:off x="366713" y="909638"/>
            <a:ext cx="5132387" cy="1214437"/>
          </a:xfrm>
        </p:spPr>
        <p:txBody>
          <a:bodyPr/>
          <a:lstStyle/>
          <a:p>
            <a:r>
              <a:rPr lang="en-US" altLang="en-US" sz="1800">
                <a:ea typeface="ＭＳ Ｐゴシック" charset="-128"/>
              </a:rPr>
              <a:t>Creative use of data is key to data science!</a:t>
            </a:r>
          </a:p>
          <a:p>
            <a:r>
              <a:rPr lang="en-US" altLang="en-US" sz="1800">
                <a:ea typeface="ＭＳ Ｐゴシック" charset="-128"/>
              </a:rPr>
              <a:t>Data exhaust = exploitable byproducts of big data collection and analysis</a:t>
            </a:r>
          </a:p>
        </p:txBody>
      </p:sp>
      <p:pic>
        <p:nvPicPr>
          <p:cNvPr id="70661" name="Picture 18" descr="https://upload.wikimedia.org/wikipedia/commons/4/47/Contrail.fourengined.ar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80988"/>
            <a:ext cx="2633663"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2" name="Picture 22" descr="https://upload.wikimedia.org/wikipedia/commons/thumb/5/58/Document_text.svg/480px-Document_text.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7863">
            <a:off x="2343150" y="4268788"/>
            <a:ext cx="66675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3" name="Picture 9" descr="https://upload.wikimedia.org/wikipedia/commons/thumb/0/05/Octicons-database.svg/360px-Octicons-databas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49467">
            <a:off x="2335213" y="5049838"/>
            <a:ext cx="450850" cy="60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4" name="Picture 24" descr="https://upload.wikimedia.org/wikipedia/commons/thumb/f/fe/Oxygen480-actions-office-chart-line-stacked.svg/480px-Oxygen480-actions-office-chart-line-stacked.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5238" y="4371975"/>
            <a:ext cx="10636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0665" name="Group 29"/>
          <p:cNvGrpSpPr>
            <a:grpSpLocks/>
          </p:cNvGrpSpPr>
          <p:nvPr/>
        </p:nvGrpSpPr>
        <p:grpSpPr bwMode="auto">
          <a:xfrm>
            <a:off x="3409950" y="2743200"/>
            <a:ext cx="2346325" cy="901700"/>
            <a:chOff x="2247028" y="2999609"/>
            <a:chExt cx="3147656" cy="1209481"/>
          </a:xfrm>
        </p:grpSpPr>
        <p:pic>
          <p:nvPicPr>
            <p:cNvPr id="70683" name="Picture 20" descr="https://upload.wikimedia.org/wikipedia/commons/thumb/a/a7/Octicons-gear.svg/672px-Octicons-gear.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7028" y="3007623"/>
              <a:ext cx="1051284" cy="1201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84" name="Picture 20" descr="https://upload.wikimedia.org/wikipedia/commons/thumb/a/a7/Octicons-gear.svg/672px-Octicons-gear.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80000">
              <a:off x="3295214" y="3001558"/>
              <a:ext cx="1051284" cy="1201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85" name="Picture 20" descr="https://upload.wikimedia.org/wikipedia/commons/thumb/a/a7/Octicons-gear.svg/672px-Octicons-gear.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2999609"/>
              <a:ext cx="1051284" cy="1201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3" name="Rectangle 42">
            <a:extLst/>
          </p:cNvPr>
          <p:cNvSpPr/>
          <p:nvPr/>
        </p:nvSpPr>
        <p:spPr bwMode="auto">
          <a:xfrm>
            <a:off x="3708400" y="2081213"/>
            <a:ext cx="1749425" cy="608012"/>
          </a:xfrm>
          <a:prstGeom prst="rect">
            <a:avLst/>
          </a:prstGeom>
          <a:solidFill>
            <a:schemeClr val="bg1">
              <a:lumMod val="85000"/>
            </a:schemeClr>
          </a:solidFill>
          <a:ln w="28575"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dirty="0">
              <a:latin typeface="Arial" pitchFamily="-65" charset="0"/>
              <a:ea typeface="ＭＳ Ｐゴシック" panose="020B0600070205080204" pitchFamily="34" charset="-128"/>
            </a:endParaRPr>
          </a:p>
        </p:txBody>
      </p:sp>
      <p:sp>
        <p:nvSpPr>
          <p:cNvPr id="69" name="Right Arrow 68">
            <a:extLst/>
          </p:cNvPr>
          <p:cNvSpPr/>
          <p:nvPr/>
        </p:nvSpPr>
        <p:spPr bwMode="auto">
          <a:xfrm rot="3600000">
            <a:off x="5922962" y="3681413"/>
            <a:ext cx="403225" cy="234950"/>
          </a:xfrm>
          <a:prstGeom prst="rightArrow">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sp>
        <p:nvSpPr>
          <p:cNvPr id="72" name="Right Arrow 71">
            <a:extLst/>
          </p:cNvPr>
          <p:cNvSpPr/>
          <p:nvPr/>
        </p:nvSpPr>
        <p:spPr bwMode="auto">
          <a:xfrm rot="7200000">
            <a:off x="2847975" y="3724276"/>
            <a:ext cx="403225" cy="234950"/>
          </a:xfrm>
          <a:prstGeom prst="rightArrow">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sp>
        <p:nvSpPr>
          <p:cNvPr id="38" name="Rounded Rectangle 37">
            <a:extLst/>
          </p:cNvPr>
          <p:cNvSpPr/>
          <p:nvPr/>
        </p:nvSpPr>
        <p:spPr bwMode="auto">
          <a:xfrm>
            <a:off x="5119688" y="4075113"/>
            <a:ext cx="3567112" cy="2236787"/>
          </a:xfrm>
          <a:prstGeom prst="roundRect">
            <a:avLst/>
          </a:prstGeom>
          <a:solidFill>
            <a:schemeClr val="accent6">
              <a:lumMod val="60000"/>
              <a:lumOff val="40000"/>
              <a:alpha val="34118"/>
            </a:schemeClr>
          </a:solidFill>
          <a:ln w="28575"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sp>
        <p:nvSpPr>
          <p:cNvPr id="11" name="Left-Right Arrow 10">
            <a:extLst/>
          </p:cNvPr>
          <p:cNvSpPr/>
          <p:nvPr/>
        </p:nvSpPr>
        <p:spPr bwMode="auto">
          <a:xfrm>
            <a:off x="4281488" y="5091113"/>
            <a:ext cx="488950" cy="230187"/>
          </a:xfrm>
          <a:prstGeom prst="leftRightArrow">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grpSp>
        <p:nvGrpSpPr>
          <p:cNvPr id="70671" name="Group 11"/>
          <p:cNvGrpSpPr>
            <a:grpSpLocks/>
          </p:cNvGrpSpPr>
          <p:nvPr/>
        </p:nvGrpSpPr>
        <p:grpSpPr bwMode="auto">
          <a:xfrm>
            <a:off x="5565775" y="4021138"/>
            <a:ext cx="2773363" cy="2303462"/>
            <a:chOff x="5641043" y="4131752"/>
            <a:chExt cx="2772688" cy="2302802"/>
          </a:xfrm>
        </p:grpSpPr>
        <p:pic>
          <p:nvPicPr>
            <p:cNvPr id="70678" name="Picture 28" descr="https://upload.wikimedia.org/wikipedia/commons/thumb/4/44/Recycle001.svg/509px-Recycle001.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1442" y="4531559"/>
              <a:ext cx="1706365" cy="160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79" name="Rectangle 6"/>
            <p:cNvSpPr>
              <a:spLocks noChangeArrowheads="1"/>
            </p:cNvSpPr>
            <p:nvPr/>
          </p:nvSpPr>
          <p:spPr bwMode="auto">
            <a:xfrm>
              <a:off x="6508856" y="4131752"/>
              <a:ext cx="108555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b="1"/>
                <a:t>metadata</a:t>
              </a:r>
              <a:endParaRPr lang="en-US" altLang="en-US" sz="1600"/>
            </a:p>
          </p:txBody>
        </p:sp>
        <p:sp>
          <p:nvSpPr>
            <p:cNvPr id="70680" name="Rectangle 7"/>
            <p:cNvSpPr>
              <a:spLocks noChangeArrowheads="1"/>
            </p:cNvSpPr>
            <p:nvPr/>
          </p:nvSpPr>
          <p:spPr bwMode="auto">
            <a:xfrm rot="-3600000">
              <a:off x="5196691" y="4823046"/>
              <a:ext cx="147348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600" b="1"/>
                <a:t>data on </a:t>
              </a:r>
            </a:p>
            <a:p>
              <a:pPr algn="ctr"/>
              <a:r>
                <a:rPr lang="en-US" altLang="en-US" sz="1600" b="1"/>
                <a:t>collaboration</a:t>
              </a:r>
            </a:p>
          </p:txBody>
        </p:sp>
        <p:sp>
          <p:nvSpPr>
            <p:cNvPr id="70681" name="Rectangle 8"/>
            <p:cNvSpPr>
              <a:spLocks noChangeArrowheads="1"/>
            </p:cNvSpPr>
            <p:nvPr/>
          </p:nvSpPr>
          <p:spPr bwMode="auto">
            <a:xfrm rot="3600000">
              <a:off x="7481586" y="4835373"/>
              <a:ext cx="127951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600" b="1"/>
                <a:t>data on</a:t>
              </a:r>
            </a:p>
            <a:p>
              <a:pPr algn="ctr"/>
              <a:r>
                <a:rPr lang="en-US" altLang="en-US" sz="1600" b="1"/>
                <a:t>publication</a:t>
              </a:r>
              <a:endParaRPr lang="en-US" altLang="en-US" sz="1600"/>
            </a:p>
          </p:txBody>
        </p:sp>
        <p:sp>
          <p:nvSpPr>
            <p:cNvPr id="70682" name="Rectangle 9"/>
            <p:cNvSpPr>
              <a:spLocks noChangeArrowheads="1"/>
            </p:cNvSpPr>
            <p:nvPr/>
          </p:nvSpPr>
          <p:spPr bwMode="auto">
            <a:xfrm>
              <a:off x="6291649" y="6096000"/>
              <a:ext cx="151996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b="1"/>
                <a:t>infrastructure</a:t>
              </a:r>
              <a:endParaRPr lang="en-US" altLang="en-US" sz="1600"/>
            </a:p>
          </p:txBody>
        </p:sp>
      </p:grpSp>
      <p:sp>
        <p:nvSpPr>
          <p:cNvPr id="5" name="Rectangle 4">
            <a:extLst/>
          </p:cNvPr>
          <p:cNvSpPr/>
          <p:nvPr/>
        </p:nvSpPr>
        <p:spPr>
          <a:xfrm>
            <a:off x="6180138" y="5222875"/>
            <a:ext cx="1600200" cy="363538"/>
          </a:xfrm>
          <a:prstGeom prst="rect">
            <a:avLst/>
          </a:prstGeom>
          <a:solidFill>
            <a:schemeClr val="bg1">
              <a:lumMod val="85000"/>
            </a:schemeClr>
          </a:solidFill>
          <a:ln w="28575">
            <a:solidFill>
              <a:schemeClr val="tx1"/>
            </a:solidFill>
          </a:ln>
        </p:spPr>
        <p:txBody>
          <a:bodyPr wrap="none">
            <a:spAutoFit/>
          </a:bodyPr>
          <a:lstStyle/>
          <a:p>
            <a:pPr algn="ctr" eaLnBrk="1" hangingPunct="1">
              <a:defRPr/>
            </a:pPr>
            <a:r>
              <a:rPr lang="en-US" sz="1800" b="1" dirty="0">
                <a:latin typeface="Arial" panose="020B0604020202020204" pitchFamily="34" charset="0"/>
                <a:ea typeface="ＭＳ Ｐゴシック" panose="020B0600070205080204" pitchFamily="34" charset="-128"/>
              </a:rPr>
              <a:t>Data exhaust</a:t>
            </a:r>
          </a:p>
        </p:txBody>
      </p:sp>
      <p:sp>
        <p:nvSpPr>
          <p:cNvPr id="70673" name="Rectangle 22"/>
          <p:cNvSpPr>
            <a:spLocks noChangeArrowheads="1"/>
          </p:cNvSpPr>
          <p:nvPr/>
        </p:nvSpPr>
        <p:spPr bwMode="auto">
          <a:xfrm>
            <a:off x="3665538" y="2066925"/>
            <a:ext cx="183515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b="1"/>
              <a:t>Data collection and analysis</a:t>
            </a:r>
          </a:p>
        </p:txBody>
      </p:sp>
      <p:grpSp>
        <p:nvGrpSpPr>
          <p:cNvPr id="70674" name="Group 14"/>
          <p:cNvGrpSpPr>
            <a:grpSpLocks/>
          </p:cNvGrpSpPr>
          <p:nvPr/>
        </p:nvGrpSpPr>
        <p:grpSpPr bwMode="auto">
          <a:xfrm>
            <a:off x="628650" y="5757863"/>
            <a:ext cx="3028950" cy="371475"/>
            <a:chOff x="609600" y="5757815"/>
            <a:chExt cx="3028591" cy="372208"/>
          </a:xfrm>
        </p:grpSpPr>
        <p:sp>
          <p:nvSpPr>
            <p:cNvPr id="45" name="Rectangle 44">
              <a:extLst/>
            </p:cNvPr>
            <p:cNvSpPr/>
            <p:nvPr/>
          </p:nvSpPr>
          <p:spPr bwMode="auto">
            <a:xfrm>
              <a:off x="700077" y="5791218"/>
              <a:ext cx="2847637" cy="338805"/>
            </a:xfrm>
            <a:prstGeom prst="rect">
              <a:avLst/>
            </a:prstGeom>
            <a:solidFill>
              <a:schemeClr val="bg1">
                <a:lumMod val="85000"/>
              </a:schemeClr>
            </a:solidFill>
            <a:ln w="28575"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dirty="0">
                <a:latin typeface="Arial" pitchFamily="-65" charset="0"/>
                <a:ea typeface="ＭＳ Ｐゴシック" panose="020B0600070205080204" pitchFamily="34" charset="-128"/>
              </a:endParaRPr>
            </a:p>
          </p:txBody>
        </p:sp>
        <p:sp>
          <p:nvSpPr>
            <p:cNvPr id="70677" name="Rectangle 3"/>
            <p:cNvSpPr>
              <a:spLocks noChangeArrowheads="1"/>
            </p:cNvSpPr>
            <p:nvPr/>
          </p:nvSpPr>
          <p:spPr bwMode="auto">
            <a:xfrm>
              <a:off x="609600" y="5757815"/>
              <a:ext cx="30285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b="1"/>
                <a:t>Core scientific purposes</a:t>
              </a:r>
            </a:p>
          </p:txBody>
        </p:sp>
      </p:grpSp>
      <p:sp>
        <p:nvSpPr>
          <p:cNvPr id="16" name="Rectangle 15">
            <a:extLst/>
          </p:cNvPr>
          <p:cNvSpPr/>
          <p:nvPr/>
        </p:nvSpPr>
        <p:spPr>
          <a:xfrm>
            <a:off x="-769938" y="6473825"/>
            <a:ext cx="4572001" cy="277813"/>
          </a:xfrm>
          <a:prstGeom prst="rect">
            <a:avLst/>
          </a:prstGeom>
        </p:spPr>
        <p:txBody>
          <a:bodyPr>
            <a:spAutoFit/>
          </a:bodyPr>
          <a:lstStyle/>
          <a:p>
            <a:pPr algn="ctr">
              <a:defRPr/>
            </a:pPr>
            <a:r>
              <a:rPr lang="en-US" altLang="en-US" sz="1200" dirty="0">
                <a:solidFill>
                  <a:schemeClr val="bg1">
                    <a:lumMod val="50000"/>
                  </a:schemeClr>
                </a:solidFill>
                <a:latin typeface="Arial" panose="020B0604020202020204" pitchFamily="34" charset="0"/>
                <a:ea typeface="ＭＳ Ｐゴシック" panose="020B0600070205080204" pitchFamily="34" charset="-128"/>
              </a:rPr>
              <a:t>[photos: </a:t>
            </a:r>
            <a:r>
              <a:rPr lang="en-US" altLang="en-US" sz="1200" dirty="0" err="1">
                <a:solidFill>
                  <a:schemeClr val="bg1">
                    <a:lumMod val="50000"/>
                  </a:schemeClr>
                </a:solidFill>
                <a:latin typeface="Arial" panose="020B0604020202020204" pitchFamily="34" charset="0"/>
                <a:ea typeface="ＭＳ Ｐゴシック" panose="020B0600070205080204" pitchFamily="34" charset="-128"/>
              </a:rPr>
              <a:t>wikipedia</a:t>
            </a:r>
            <a:r>
              <a:rPr lang="en-US" altLang="en-US" sz="1200" dirty="0">
                <a:solidFill>
                  <a:schemeClr val="bg1">
                    <a:lumMod val="50000"/>
                  </a:schemeClr>
                </a:solidFill>
                <a:latin typeface="Arial" panose="020B0604020202020204" pitchFamily="34" charset="0"/>
                <a:ea typeface="ＭＳ Ｐゴシック" panose="020B0600070205080204" pitchFamily="34" charset="-128"/>
              </a:rPr>
              <a:t>/</a:t>
            </a:r>
            <a:r>
              <a:rPr lang="en-US" altLang="en-US" sz="1200" dirty="0" err="1">
                <a:solidFill>
                  <a:schemeClr val="bg1">
                    <a:lumMod val="50000"/>
                  </a:schemeClr>
                </a:solidFill>
                <a:latin typeface="Arial" panose="020B0604020202020204" pitchFamily="34" charset="0"/>
                <a:ea typeface="ＭＳ Ｐゴシック" panose="020B0600070205080204" pitchFamily="34" charset="-128"/>
              </a:rPr>
              <a:t>wikimedia</a:t>
            </a:r>
            <a:r>
              <a:rPr lang="en-US" altLang="en-US" sz="1200" dirty="0">
                <a:solidFill>
                  <a:schemeClr val="bg1">
                    <a:lumMod val="50000"/>
                  </a:schemeClr>
                </a:solidFill>
                <a:latin typeface="Arial" panose="020B0604020202020204" pitchFamily="34" charset="0"/>
                <a:ea typeface="ＭＳ Ｐゴシック" panose="020B0600070205080204" pitchFamily="34" charset="-128"/>
              </a:rPr>
              <a:t>]</a:t>
            </a:r>
          </a:p>
        </p:txBody>
      </p:sp>
    </p:spTree>
  </p:cSld>
  <p:clrMapOvr>
    <a:masterClrMapping/>
  </p:clrMapOvr>
  <p:transition spd="slow" advTm="54139"/>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2"/>
          <p:cNvSpPr>
            <a:spLocks noGrp="1" noChangeArrowheads="1"/>
          </p:cNvSpPr>
          <p:nvPr>
            <p:ph type="title"/>
          </p:nvPr>
        </p:nvSpPr>
        <p:spPr>
          <a:xfrm>
            <a:off x="3535363" y="134938"/>
            <a:ext cx="5257800" cy="1143000"/>
          </a:xfrm>
        </p:spPr>
        <p:txBody>
          <a:bodyPr/>
          <a:lstStyle/>
          <a:p>
            <a:r>
              <a:rPr lang="en-US" altLang="en-US" dirty="0">
                <a:ea typeface="ＭＳ Ｐゴシック" charset="-128"/>
              </a:rPr>
              <a:t>Data Science in the “Big Tech”: </a:t>
            </a:r>
            <a:br>
              <a:rPr lang="en-US" altLang="en-US" dirty="0">
                <a:ea typeface="ＭＳ Ｐゴシック" charset="-128"/>
              </a:rPr>
            </a:br>
            <a:r>
              <a:rPr lang="en-US" altLang="en-US" dirty="0">
                <a:ea typeface="ＭＳ Ｐゴシック" charset="-128"/>
              </a:rPr>
              <a:t>a buzz-word for successful Ads</a:t>
            </a:r>
          </a:p>
        </p:txBody>
      </p:sp>
      <p:sp>
        <p:nvSpPr>
          <p:cNvPr id="30722" name="Content Placeholder 1"/>
          <p:cNvSpPr>
            <a:spLocks noGrp="1" noChangeArrowheads="1"/>
          </p:cNvSpPr>
          <p:nvPr>
            <p:ph idx="1"/>
          </p:nvPr>
        </p:nvSpPr>
        <p:spPr>
          <a:xfrm>
            <a:off x="300037" y="136525"/>
            <a:ext cx="3576637" cy="2398713"/>
          </a:xfrm>
        </p:spPr>
        <p:txBody>
          <a:bodyPr/>
          <a:lstStyle/>
          <a:p>
            <a:r>
              <a:rPr lang="en-US" altLang="en-US" sz="2000" dirty="0">
                <a:ea typeface="ＭＳ Ｐゴシック" charset="-128"/>
              </a:rPr>
              <a:t>Ads, media, product placement,</a:t>
            </a:r>
            <a:br>
              <a:rPr lang="en-US" altLang="en-US" sz="2000" dirty="0">
                <a:ea typeface="ＭＳ Ｐゴシック" charset="-128"/>
              </a:rPr>
            </a:br>
            <a:r>
              <a:rPr lang="en-US" altLang="en-US" sz="2000" dirty="0">
                <a:ea typeface="ＭＳ Ｐゴシック" charset="-128"/>
              </a:rPr>
              <a:t>supply optimization, </a:t>
            </a:r>
          </a:p>
          <a:p>
            <a:r>
              <a:rPr lang="en-US" altLang="en-US" sz="2000" dirty="0">
                <a:ea typeface="ＭＳ Ｐゴシック" charset="-128"/>
              </a:rPr>
              <a:t>Integral to success of GOOG, FB, AMZN, WMT</a:t>
            </a:r>
            <a:r>
              <a:rPr lang="mr-IN" altLang="en-US" sz="2000" dirty="0">
                <a:ea typeface="ＭＳ Ｐゴシック" charset="-128"/>
              </a:rPr>
              <a:t>…</a:t>
            </a:r>
            <a:endParaRPr lang="en-US" altLang="en-US" sz="2000" dirty="0">
              <a:ea typeface="ＭＳ Ｐゴシック" charset="-128"/>
            </a:endParaRPr>
          </a:p>
        </p:txBody>
      </p:sp>
      <p:pic>
        <p:nvPicPr>
          <p:cNvPr id="30723" name="Picture 4"/>
          <p:cNvPicPr>
            <a:picLocks noChangeAspect="1"/>
          </p:cNvPicPr>
          <p:nvPr/>
        </p:nvPicPr>
        <p:blipFill>
          <a:blip r:embed="rId2">
            <a:extLst>
              <a:ext uri="{28A0092B-C50C-407E-A947-70E740481C1C}">
                <a14:useLocalDpi xmlns:a14="http://schemas.microsoft.com/office/drawing/2010/main" val="0"/>
              </a:ext>
            </a:extLst>
          </a:blip>
          <a:srcRect b="17982"/>
          <a:stretch>
            <a:fillRect/>
          </a:stretch>
        </p:blipFill>
        <p:spPr bwMode="auto">
          <a:xfrm>
            <a:off x="3876675" y="1508125"/>
            <a:ext cx="4902200" cy="50292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0724" name="TextBox 2"/>
          <p:cNvSpPr txBox="1">
            <a:spLocks noChangeArrowheads="1"/>
          </p:cNvSpPr>
          <p:nvPr/>
        </p:nvSpPr>
        <p:spPr bwMode="auto">
          <a:xfrm>
            <a:off x="7323138" y="6567488"/>
            <a:ext cx="14557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solidFill>
                  <a:srgbClr val="000000"/>
                </a:solidFill>
              </a:rPr>
              <a:t>[Oct. ‘12 issue]</a:t>
            </a:r>
          </a:p>
        </p:txBody>
      </p:sp>
      <p:pic>
        <p:nvPicPr>
          <p:cNvPr id="30725" name="Picture 6"/>
          <p:cNvPicPr>
            <a:picLocks noChangeAspect="1"/>
          </p:cNvPicPr>
          <p:nvPr/>
        </p:nvPicPr>
        <p:blipFill>
          <a:blip r:embed="rId3">
            <a:extLst>
              <a:ext uri="{28A0092B-C50C-407E-A947-70E740481C1C}">
                <a14:useLocalDpi xmlns:a14="http://schemas.microsoft.com/office/drawing/2010/main" val="0"/>
              </a:ext>
            </a:extLst>
          </a:blip>
          <a:srcRect b="16225"/>
          <a:stretch>
            <a:fillRect/>
          </a:stretch>
        </p:blipFill>
        <p:spPr bwMode="auto">
          <a:xfrm>
            <a:off x="1371600" y="2141538"/>
            <a:ext cx="2386013" cy="258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4" descr="Screen shot 2013-02-19 at 10.57.18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325" y="4762500"/>
            <a:ext cx="3562350" cy="180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advTm="30325"/>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4"/>
          <p:cNvPicPr>
            <a:picLocks noChangeAspect="1" noChangeArrowheads="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2706" name="Group 27"/>
          <p:cNvGrpSpPr>
            <a:grpSpLocks/>
          </p:cNvGrpSpPr>
          <p:nvPr/>
        </p:nvGrpSpPr>
        <p:grpSpPr bwMode="auto">
          <a:xfrm>
            <a:off x="66675" y="1100138"/>
            <a:ext cx="3325813" cy="1538287"/>
            <a:chOff x="4631014" y="1804448"/>
            <a:chExt cx="2227877" cy="1028844"/>
          </a:xfrm>
        </p:grpSpPr>
        <p:pic>
          <p:nvPicPr>
            <p:cNvPr id="7271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a:extLst/>
            </p:cNvPr>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2713"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har char="•"/>
                <a:defRPr sz="2400">
                  <a:solidFill>
                    <a:schemeClr val="tx1"/>
                  </a:solidFill>
                  <a:latin typeface="Arial" charset="0"/>
                  <a:ea typeface="ＭＳ Ｐゴシック" charset="-128"/>
                </a:defRPr>
              </a:lvl1pPr>
              <a:lvl2pPr marL="742950" indent="-285750" defTabSz="457200">
                <a:spcBef>
                  <a:spcPct val="20000"/>
                </a:spcBef>
                <a:buFont typeface="Lucida Grande" charset="0"/>
                <a:buChar char="-"/>
                <a:defRPr sz="2400">
                  <a:solidFill>
                    <a:schemeClr val="tx1"/>
                  </a:solidFill>
                  <a:latin typeface="Arial" charset="0"/>
                  <a:ea typeface="ＭＳ Ｐゴシック" charset="-128"/>
                </a:defRPr>
              </a:lvl2pPr>
              <a:lvl3pPr marL="1143000" indent="-228600" defTabSz="457200">
                <a:spcBef>
                  <a:spcPct val="20000"/>
                </a:spcBef>
                <a:buChar char="•"/>
                <a:defRPr sz="2000">
                  <a:solidFill>
                    <a:schemeClr val="tx1"/>
                  </a:solidFill>
                  <a:latin typeface="Arial" charset="0"/>
                  <a:ea typeface="ＭＳ Ｐゴシック" charset="-128"/>
                </a:defRPr>
              </a:lvl3pPr>
              <a:lvl4pPr marL="1600200" indent="-228600" defTabSz="457200">
                <a:spcBef>
                  <a:spcPct val="20000"/>
                </a:spcBef>
                <a:buChar char="–"/>
                <a:defRPr sz="2000">
                  <a:solidFill>
                    <a:schemeClr val="tx1"/>
                  </a:solidFill>
                  <a:latin typeface="Arial" charset="0"/>
                  <a:ea typeface="ＭＳ Ｐゴシック" charset="-128"/>
                </a:defRPr>
              </a:lvl4pPr>
              <a:lvl5pPr marL="2057400" indent="-228600" defTabSz="4572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co-authorship</a:t>
              </a:r>
            </a:p>
          </p:txBody>
        </p:sp>
      </p:grpSp>
      <p:sp>
        <p:nvSpPr>
          <p:cNvPr id="72707"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har char="•"/>
              <a:defRPr sz="2400">
                <a:solidFill>
                  <a:schemeClr val="tx1"/>
                </a:solidFill>
                <a:latin typeface="Arial" charset="0"/>
                <a:ea typeface="ＭＳ Ｐゴシック" charset="-128"/>
              </a:defRPr>
            </a:lvl1pPr>
            <a:lvl2pPr marL="742950" indent="-285750" defTabSz="457200">
              <a:spcBef>
                <a:spcPct val="20000"/>
              </a:spcBef>
              <a:buFont typeface="Lucida Grande" charset="0"/>
              <a:buChar char="-"/>
              <a:defRPr sz="2400">
                <a:solidFill>
                  <a:schemeClr val="tx1"/>
                </a:solidFill>
                <a:latin typeface="Arial" charset="0"/>
                <a:ea typeface="ＭＳ Ｐゴシック" charset="-128"/>
              </a:defRPr>
            </a:lvl2pPr>
            <a:lvl3pPr marL="1143000" indent="-228600" defTabSz="457200">
              <a:spcBef>
                <a:spcPct val="20000"/>
              </a:spcBef>
              <a:buChar char="•"/>
              <a:defRPr sz="2000">
                <a:solidFill>
                  <a:schemeClr val="tx1"/>
                </a:solidFill>
                <a:latin typeface="Arial" charset="0"/>
                <a:ea typeface="ＭＳ Ｐゴシック" charset="-128"/>
              </a:defRPr>
            </a:lvl3pPr>
            <a:lvl4pPr marL="1600200" indent="-228600" defTabSz="457200">
              <a:spcBef>
                <a:spcPct val="20000"/>
              </a:spcBef>
              <a:buChar char="–"/>
              <a:defRPr sz="2000">
                <a:solidFill>
                  <a:schemeClr val="tx1"/>
                </a:solidFill>
                <a:latin typeface="Arial" charset="0"/>
                <a:ea typeface="ＭＳ Ｐゴシック" charset="-128"/>
              </a:defRPr>
            </a:lvl4pPr>
            <a:lvl5pPr marL="2057400" indent="-228600" defTabSz="4572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solidFill>
                  <a:srgbClr val="A6A6A6"/>
                </a:solidFill>
                <a:latin typeface="Calibri" charset="0"/>
              </a:rPr>
              <a:t>[Wang et al., TIG (</a:t>
            </a:r>
            <a:r>
              <a:rPr lang="fr-FR" altLang="en-US" sz="1200">
                <a:solidFill>
                  <a:srgbClr val="A6A6A6"/>
                </a:solidFill>
                <a:latin typeface="Calibri" charset="0"/>
              </a:rPr>
              <a:t>’</a:t>
            </a:r>
            <a:r>
              <a:rPr lang="en-US" altLang="ja-JP" sz="1200">
                <a:solidFill>
                  <a:srgbClr val="A6A6A6"/>
                </a:solidFill>
                <a:latin typeface="Calibri" charset="0"/>
              </a:rPr>
              <a:t>16)]</a:t>
            </a:r>
            <a:endParaRPr lang="en-US" altLang="en-US" sz="1200">
              <a:solidFill>
                <a:srgbClr val="A6A6A6"/>
              </a:solidFill>
              <a:latin typeface="Calibri" charset="0"/>
            </a:endParaRPr>
          </a:p>
        </p:txBody>
      </p:sp>
      <p:sp>
        <p:nvSpPr>
          <p:cNvPr id="72709" name="Title 1"/>
          <p:cNvSpPr>
            <a:spLocks noGrp="1" noChangeArrowheads="1"/>
          </p:cNvSpPr>
          <p:nvPr>
            <p:ph type="title"/>
          </p:nvPr>
        </p:nvSpPr>
        <p:spPr>
          <a:xfrm>
            <a:off x="685800" y="0"/>
            <a:ext cx="7772400" cy="1143000"/>
          </a:xfrm>
        </p:spPr>
        <p:txBody>
          <a:bodyPr/>
          <a:lstStyle/>
          <a:p>
            <a:r>
              <a:rPr lang="en-US" altLang="en-US" dirty="0">
                <a:ea typeface="ＭＳ Ｐゴシック" charset="-128"/>
              </a:rPr>
              <a:t>Exhaust Mining Application:</a:t>
            </a:r>
            <a:br>
              <a:rPr lang="en-US" altLang="en-US" dirty="0">
                <a:ea typeface="ＭＳ Ｐゴシック" charset="-128"/>
              </a:rPr>
            </a:br>
            <a:r>
              <a:rPr lang="en-US" altLang="en-US" dirty="0">
                <a:ea typeface="ＭＳ Ｐゴシック" charset="-128"/>
              </a:rPr>
              <a:t>Using Science to Study Science (SOS)</a:t>
            </a:r>
          </a:p>
        </p:txBody>
      </p:sp>
      <p:sp>
        <p:nvSpPr>
          <p:cNvPr id="72710" name="Content Placeholder 1"/>
          <p:cNvSpPr>
            <a:spLocks noGrp="1" noChangeArrowheads="1"/>
          </p:cNvSpPr>
          <p:nvPr>
            <p:ph idx="1"/>
          </p:nvPr>
        </p:nvSpPr>
        <p:spPr>
          <a:xfrm>
            <a:off x="4495800" y="1981200"/>
            <a:ext cx="3962400" cy="4638675"/>
          </a:xfrm>
        </p:spPr>
        <p:txBody>
          <a:bodyPr/>
          <a:lstStyle/>
          <a:p>
            <a:r>
              <a:rPr lang="en-US" altLang="en-US">
                <a:ea typeface="ＭＳ Ｐゴシック" charset="-128"/>
              </a:rPr>
              <a:t>Mining output of science (Scientific Publications) to understand how science works as a social enterprise</a:t>
            </a:r>
          </a:p>
          <a:p>
            <a:endParaRPr lang="en-US" altLang="en-US">
              <a:ea typeface="ＭＳ Ｐゴシック" charset="-128"/>
            </a:endParaRPr>
          </a:p>
          <a:p>
            <a:r>
              <a:rPr lang="en-US" altLang="en-US">
                <a:ea typeface="ＭＳ Ｐゴシック" charset="-128"/>
              </a:rPr>
              <a:t>Co-authorship network of members of the human genome annotation group (ENCODE) &amp; users of this groups data</a:t>
            </a:r>
          </a:p>
          <a:p>
            <a:endParaRPr lang="en-US" altLang="en-US">
              <a:ea typeface="ＭＳ Ｐゴシック" charset="-128"/>
            </a:endParaRPr>
          </a:p>
          <a:p>
            <a:endParaRPr lang="en-US" altLang="en-US">
              <a:ea typeface="ＭＳ Ｐゴシック" charset="-128"/>
            </a:endParaRPr>
          </a:p>
        </p:txBody>
      </p:sp>
    </p:spTree>
  </p:cSld>
  <p:clrMapOvr>
    <a:masterClrMapping/>
  </p:clrMapOvr>
  <p:transition advTm="6908"/>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76"/>
            <a:ext cx="4343400" cy="3725068"/>
          </a:xfrm>
          <a:prstGeom prst="rect">
            <a:avLst/>
          </a:prstGeom>
        </p:spPr>
      </p:pic>
      <p:sp>
        <p:nvSpPr>
          <p:cNvPr id="16" name="TextBox 15"/>
          <p:cNvSpPr txBox="1"/>
          <p:nvPr/>
        </p:nvSpPr>
        <p:spPr>
          <a:xfrm>
            <a:off x="0" y="3657600"/>
            <a:ext cx="1371599" cy="715581"/>
          </a:xfrm>
          <a:prstGeom prst="rect">
            <a:avLst/>
          </a:prstGeom>
          <a:noFill/>
        </p:spPr>
        <p:txBody>
          <a:bodyPr wrap="square" rtlCol="0">
            <a:spAutoFit/>
          </a:bodyPr>
          <a:lstStyle/>
          <a:p>
            <a:pPr eaLnBrk="1" fontAlgn="auto" hangingPunct="1">
              <a:spcBef>
                <a:spcPts val="0"/>
              </a:spcBef>
              <a:spcAft>
                <a:spcPts val="0"/>
              </a:spcAft>
            </a:pPr>
            <a:r>
              <a:rPr lang="en-US" sz="1350" dirty="0">
                <a:solidFill>
                  <a:prstClr val="black"/>
                </a:solidFill>
                <a:latin typeface="Calibri" panose="020F0502020204030204"/>
                <a:ea typeface=""/>
              </a:rPr>
              <a:t>Genomics adoption of open source</a:t>
            </a:r>
          </a:p>
        </p:txBody>
      </p:sp>
      <p:sp>
        <p:nvSpPr>
          <p:cNvPr id="17" name="TextBox 16"/>
          <p:cNvSpPr txBox="1"/>
          <p:nvPr/>
        </p:nvSpPr>
        <p:spPr>
          <a:xfrm>
            <a:off x="990601" y="4724400"/>
            <a:ext cx="1447799" cy="923330"/>
          </a:xfrm>
          <a:prstGeom prst="rect">
            <a:avLst/>
          </a:prstGeom>
          <a:noFill/>
        </p:spPr>
        <p:txBody>
          <a:bodyPr wrap="square" rtlCol="0">
            <a:spAutoFit/>
          </a:bodyPr>
          <a:lstStyle/>
          <a:p>
            <a:pPr algn="r" eaLnBrk="1" fontAlgn="auto" hangingPunct="1">
              <a:spcBef>
                <a:spcPts val="0"/>
              </a:spcBef>
              <a:spcAft>
                <a:spcPts val="0"/>
              </a:spcAft>
            </a:pPr>
            <a:r>
              <a:rPr lang="en-US" sz="1350" dirty="0">
                <a:solidFill>
                  <a:prstClr val="black"/>
                </a:solidFill>
                <a:latin typeface="Calibri" panose="020F0502020204030204"/>
                <a:ea typeface=""/>
              </a:rPr>
              <a:t>Genomics contribution of HMM and Network papers </a:t>
            </a:r>
          </a:p>
        </p:txBody>
      </p:sp>
      <p:sp>
        <p:nvSpPr>
          <p:cNvPr id="2" name="Title 1"/>
          <p:cNvSpPr>
            <a:spLocks noGrp="1"/>
          </p:cNvSpPr>
          <p:nvPr>
            <p:ph type="title"/>
          </p:nvPr>
        </p:nvSpPr>
        <p:spPr>
          <a:xfrm>
            <a:off x="5181600" y="1066800"/>
            <a:ext cx="3352800" cy="1143000"/>
          </a:xfrm>
        </p:spPr>
        <p:txBody>
          <a:bodyPr/>
          <a:lstStyle/>
          <a:p>
            <a:r>
              <a:rPr lang="en-US" dirty="0"/>
              <a:t>Quantifying </a:t>
            </a:r>
            <a:br>
              <a:rPr lang="en-US" dirty="0"/>
            </a:br>
            <a:r>
              <a:rPr lang="en-US" dirty="0"/>
              <a:t>Imports &amp; exports </a:t>
            </a:r>
            <a:br>
              <a:rPr lang="en-US" dirty="0"/>
            </a:br>
            <a:r>
              <a:rPr lang="en-US" dirty="0"/>
              <a:t>from/to Genomics </a:t>
            </a:r>
            <a:br>
              <a:rPr lang="en-US" dirty="0"/>
            </a:br>
            <a:r>
              <a:rPr lang="en-US" dirty="0"/>
              <a:t>&amp; other </a:t>
            </a:r>
            <a:br>
              <a:rPr lang="en-US" dirty="0"/>
            </a:br>
            <a:r>
              <a:rPr lang="en-US" dirty="0"/>
              <a:t>Data Science </a:t>
            </a:r>
            <a:br>
              <a:rPr lang="en-US" dirty="0"/>
            </a:br>
            <a:r>
              <a:rPr lang="en-US" dirty="0"/>
              <a:t>subfields</a:t>
            </a:r>
            <a:br>
              <a:rPr lang="en-US" dirty="0"/>
            </a:br>
            <a:endParaRPr lang="en-US" dirty="0"/>
          </a:p>
        </p:txBody>
      </p:sp>
      <p:sp>
        <p:nvSpPr>
          <p:cNvPr id="23" name="TextBox 22"/>
          <p:cNvSpPr txBox="1"/>
          <p:nvPr/>
        </p:nvSpPr>
        <p:spPr>
          <a:xfrm>
            <a:off x="0" y="6211321"/>
            <a:ext cx="1751112" cy="646331"/>
          </a:xfrm>
          <a:prstGeom prst="rect">
            <a:avLst/>
          </a:prstGeom>
          <a:noFill/>
        </p:spPr>
        <p:txBody>
          <a:bodyPr wrap="square" rtlCol="0">
            <a:spAutoFit/>
          </a:bodyPr>
          <a:lstStyle/>
          <a:p>
            <a:r>
              <a:rPr lang="en-US" sz="1200" b="1" dirty="0">
                <a:solidFill>
                  <a:schemeClr val="bg1">
                    <a:lumMod val="50000"/>
                  </a:schemeClr>
                </a:solidFill>
              </a:rPr>
              <a:t>[Navarro et al. </a:t>
            </a:r>
            <a:r>
              <a:rPr lang="en-US" sz="1200" b="1" dirty="0" err="1">
                <a:solidFill>
                  <a:schemeClr val="bg1">
                    <a:lumMod val="50000"/>
                  </a:schemeClr>
                </a:solidFill>
              </a:rPr>
              <a:t>GenomeBiol</a:t>
            </a:r>
            <a:r>
              <a:rPr lang="en-US" sz="1200" b="1" dirty="0">
                <a:solidFill>
                  <a:schemeClr val="bg1">
                    <a:lumMod val="50000"/>
                  </a:schemeClr>
                </a:solidFill>
              </a:rPr>
              <a:t>. </a:t>
            </a:r>
            <a:br>
              <a:rPr lang="en-US" sz="1200" b="1" dirty="0">
                <a:solidFill>
                  <a:schemeClr val="bg1">
                    <a:lumMod val="50000"/>
                  </a:schemeClr>
                </a:solidFill>
              </a:rPr>
            </a:br>
            <a:r>
              <a:rPr lang="en-US" sz="1200" b="1" dirty="0">
                <a:solidFill>
                  <a:schemeClr val="bg1">
                    <a:lumMod val="50000"/>
                  </a:schemeClr>
                </a:solidFill>
              </a:rPr>
              <a:t>(</a:t>
            </a:r>
            <a:r>
              <a:rPr lang="uk-UA" sz="1200" b="1" dirty="0">
                <a:solidFill>
                  <a:schemeClr val="bg1">
                    <a:lumMod val="50000"/>
                  </a:schemeClr>
                </a:solidFill>
              </a:rPr>
              <a:t>’</a:t>
            </a:r>
            <a:r>
              <a:rPr lang="en-US" sz="1200" b="1" dirty="0">
                <a:solidFill>
                  <a:schemeClr val="bg1">
                    <a:lumMod val="50000"/>
                  </a:schemeClr>
                </a:solidFill>
              </a:rPr>
              <a:t>19,  in press)]</a:t>
            </a:r>
          </a:p>
        </p:txBody>
      </p:sp>
      <p:pic>
        <p:nvPicPr>
          <p:cNvPr id="6" name="Picture 5">
            <a:extLst>
              <a:ext uri="{FF2B5EF4-FFF2-40B4-BE49-F238E27FC236}">
                <a16:creationId xmlns:a16="http://schemas.microsoft.com/office/drawing/2014/main" id="{4E606D5A-F3CD-D441-9A57-21D67738D347}"/>
              </a:ext>
            </a:extLst>
          </p:cNvPr>
          <p:cNvPicPr>
            <a:picLocks noChangeAspect="1"/>
          </p:cNvPicPr>
          <p:nvPr/>
        </p:nvPicPr>
        <p:blipFill>
          <a:blip r:embed="rId3"/>
          <a:stretch>
            <a:fillRect/>
          </a:stretch>
        </p:blipFill>
        <p:spPr>
          <a:xfrm>
            <a:off x="2438400" y="3700827"/>
            <a:ext cx="6337300" cy="3112667"/>
          </a:xfrm>
          <a:prstGeom prst="rect">
            <a:avLst/>
          </a:prstGeom>
        </p:spPr>
      </p:pic>
    </p:spTree>
    <p:extLst>
      <p:ext uri="{BB962C8B-B14F-4D97-AF65-F5344CB8AC3E}">
        <p14:creationId xmlns:p14="http://schemas.microsoft.com/office/powerpoint/2010/main" val="2374055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90500"/>
            <a:ext cx="8521700" cy="711200"/>
          </a:xfrm>
        </p:spPr>
        <p:txBody>
          <a:bodyPr/>
          <a:lstStyle/>
          <a:p>
            <a:pPr defTabSz="907350">
              <a:defRPr/>
            </a:pPr>
            <a:r>
              <a:rPr lang="en-US" sz="1800" dirty="0">
                <a:solidFill>
                  <a:schemeClr val="tx1">
                    <a:lumMod val="65000"/>
                    <a:lumOff val="35000"/>
                  </a:schemeClr>
                </a:solidFill>
              </a:rPr>
              <a:t>Genomics &amp; Data Science</a:t>
            </a:r>
            <a:endParaRPr lang="en-US" dirty="0">
              <a:solidFill>
                <a:schemeClr val="tx1">
                  <a:lumMod val="65000"/>
                  <a:lumOff val="35000"/>
                </a:schemeClr>
              </a:solidFill>
            </a:endParaRPr>
          </a:p>
        </p:txBody>
      </p:sp>
      <p:sp>
        <p:nvSpPr>
          <p:cNvPr id="93187" name="Content Placeholder 3"/>
          <p:cNvSpPr>
            <a:spLocks noGrp="1"/>
          </p:cNvSpPr>
          <p:nvPr>
            <p:ph idx="1"/>
            <p:custDataLst>
              <p:tags r:id="rId3"/>
            </p:custDataLst>
          </p:nvPr>
        </p:nvSpPr>
        <p:spPr>
          <a:xfrm>
            <a:off x="520700" y="919163"/>
            <a:ext cx="8115300" cy="5524500"/>
          </a:xfrm>
        </p:spPr>
        <p:txBody>
          <a:bodyPr/>
          <a:lstStyle/>
          <a:p>
            <a:r>
              <a:rPr lang="en-US" sz="2000" b="1" dirty="0">
                <a:solidFill>
                  <a:srgbClr val="FF0000"/>
                </a:solidFill>
                <a:latin typeface="Arial" charset="0"/>
                <a:ea typeface="ＭＳ Ｐゴシック" charset="0"/>
              </a:rPr>
              <a:t>Background</a:t>
            </a:r>
            <a:r>
              <a:rPr lang="en-US" sz="2000" dirty="0">
                <a:solidFill>
                  <a:schemeClr val="tx1">
                    <a:lumMod val="65000"/>
                    <a:lumOff val="35000"/>
                  </a:schemeClr>
                </a:solidFill>
                <a:latin typeface="Arial" charset="0"/>
                <a:ea typeface="ＭＳ Ｐゴシック" charset="0"/>
              </a:rPr>
              <a:t> on data science &amp; the biomed. sub-domain</a:t>
            </a:r>
          </a:p>
          <a:p>
            <a:pPr lvl="1"/>
            <a:r>
              <a:rPr lang="en-US" sz="2000" dirty="0">
                <a:solidFill>
                  <a:schemeClr val="tx1">
                    <a:lumMod val="65000"/>
                    <a:lumOff val="35000"/>
                  </a:schemeClr>
                </a:solidFill>
                <a:latin typeface="Arial" charset="0"/>
                <a:ea typeface="ＭＳ Ｐゴシック" charset="0"/>
              </a:rPr>
              <a:t>Placing genomics in this context -- </a:t>
            </a:r>
            <a:r>
              <a:rPr lang="en-US" sz="2000" b="1" dirty="0">
                <a:solidFill>
                  <a:srgbClr val="FF0000"/>
                </a:solidFill>
                <a:latin typeface="Arial" charset="0"/>
                <a:ea typeface="ＭＳ Ｐゴシック" charset="0"/>
              </a:rPr>
              <a:t>3V &amp; 4M</a:t>
            </a:r>
            <a:r>
              <a:rPr lang="en-US" sz="2000" dirty="0">
                <a:solidFill>
                  <a:srgbClr val="FF0000"/>
                </a:solidFill>
                <a:latin typeface="Arial" charset="0"/>
                <a:ea typeface="ＭＳ Ｐゴシック" charset="0"/>
              </a:rPr>
              <a:t> </a:t>
            </a:r>
            <a:r>
              <a:rPr lang="en-US" sz="2000" dirty="0">
                <a:solidFill>
                  <a:schemeClr val="tx1">
                    <a:lumMod val="65000"/>
                    <a:lumOff val="35000"/>
                  </a:schemeClr>
                </a:solidFill>
                <a:latin typeface="Arial" charset="0"/>
                <a:ea typeface="ＭＳ Ｐゴシック" charset="0"/>
              </a:rPr>
              <a:t>frameworks</a:t>
            </a:r>
          </a:p>
          <a:p>
            <a:pPr lvl="1"/>
            <a:r>
              <a:rPr lang="en-US" sz="2000" dirty="0">
                <a:solidFill>
                  <a:schemeClr val="tx1">
                    <a:lumMod val="65000"/>
                    <a:lumOff val="35000"/>
                  </a:schemeClr>
                </a:solidFill>
                <a:latin typeface="Arial" charset="0"/>
                <a:ea typeface="ＭＳ Ｐゴシック" charset="0"/>
              </a:rPr>
              <a:t>Types of data &amp; integration </a:t>
            </a:r>
            <a:r>
              <a:rPr lang="en-US" sz="2000" dirty="0" err="1">
                <a:solidFill>
                  <a:schemeClr val="tx1">
                    <a:lumMod val="65000"/>
                    <a:lumOff val="35000"/>
                  </a:schemeClr>
                </a:solidFill>
                <a:latin typeface="Arial" charset="0"/>
                <a:ea typeface="ＭＳ Ｐゴシック" charset="0"/>
              </a:rPr>
              <a:t>betw</a:t>
            </a:r>
            <a:r>
              <a:rPr lang="en-US" sz="2000" dirty="0">
                <a:solidFill>
                  <a:schemeClr val="tx1">
                    <a:lumMod val="65000"/>
                    <a:lumOff val="35000"/>
                  </a:schemeClr>
                </a:solidFill>
                <a:latin typeface="Arial" charset="0"/>
                <a:ea typeface="ＭＳ Ｐゴシック" charset="0"/>
              </a:rPr>
              <a:t>. types + </a:t>
            </a:r>
            <a:r>
              <a:rPr lang="en-US" sz="2000" b="1" dirty="0">
                <a:solidFill>
                  <a:srgbClr val="FF0000"/>
                </a:solidFill>
                <a:latin typeface="Arial" charset="0"/>
                <a:ea typeface="ＭＳ Ｐゴシック" charset="0"/>
              </a:rPr>
              <a:t>Moore’s law scaling</a:t>
            </a:r>
          </a:p>
          <a:p>
            <a:r>
              <a:rPr lang="en-US" sz="2000" dirty="0">
                <a:solidFill>
                  <a:schemeClr val="tx1">
                    <a:lumMod val="65000"/>
                    <a:lumOff val="35000"/>
                  </a:schemeClr>
                </a:solidFill>
                <a:latin typeface="Arial" charset="0"/>
                <a:ea typeface="ＭＳ Ｐゴシック" charset="0"/>
              </a:rPr>
              <a:t>Main </a:t>
            </a:r>
            <a:r>
              <a:rPr lang="en-US" sz="2000" b="1" dirty="0">
                <a:solidFill>
                  <a:srgbClr val="FF0000"/>
                </a:solidFill>
                <a:latin typeface="Arial" charset="0"/>
                <a:ea typeface="ＭＳ Ｐゴシック" charset="0"/>
              </a:rPr>
              <a:t>practical heath applications </a:t>
            </a:r>
          </a:p>
          <a:p>
            <a:pPr lvl="1"/>
            <a:r>
              <a:rPr lang="en-US" sz="2000" dirty="0">
                <a:solidFill>
                  <a:schemeClr val="tx1">
                    <a:lumMod val="65000"/>
                    <a:lumOff val="35000"/>
                  </a:schemeClr>
                </a:solidFill>
                <a:latin typeface="Arial" charset="0"/>
                <a:ea typeface="ＭＳ Ｐゴシック" charset="0"/>
              </a:rPr>
              <a:t>Designing drugs, customizing treatments….</a:t>
            </a:r>
          </a:p>
          <a:p>
            <a:pPr lvl="1"/>
            <a:r>
              <a:rPr lang="en-US" sz="2000" dirty="0">
                <a:solidFill>
                  <a:schemeClr val="tx1">
                    <a:lumMod val="65000"/>
                    <a:lumOff val="35000"/>
                  </a:schemeClr>
                </a:solidFill>
                <a:latin typeface="Arial" charset="0"/>
                <a:ea typeface="ＭＳ Ｐゴシック" charset="0"/>
              </a:rPr>
              <a:t>Focused example on </a:t>
            </a:r>
            <a:r>
              <a:rPr lang="en-US" sz="2000" b="1" dirty="0">
                <a:solidFill>
                  <a:srgbClr val="FF0000"/>
                </a:solidFill>
                <a:latin typeface="Arial" charset="0"/>
                <a:ea typeface="ＭＳ Ｐゴシック" charset="0"/>
              </a:rPr>
              <a:t>identifying drug targets</a:t>
            </a:r>
            <a:r>
              <a:rPr lang="en-US" sz="2000" dirty="0">
                <a:solidFill>
                  <a:srgbClr val="FF0000"/>
                </a:solidFill>
                <a:latin typeface="Arial" charset="0"/>
                <a:ea typeface="ＭＳ Ｐゴシック" charset="0"/>
              </a:rPr>
              <a:t> </a:t>
            </a:r>
            <a:br>
              <a:rPr lang="en-US" sz="2000" dirty="0">
                <a:solidFill>
                  <a:schemeClr val="tx1">
                    <a:lumMod val="65000"/>
                    <a:lumOff val="35000"/>
                  </a:schemeClr>
                </a:solidFill>
                <a:latin typeface="Arial" charset="0"/>
                <a:ea typeface="ＭＳ Ｐゴシック" charset="0"/>
              </a:rPr>
            </a:br>
            <a:r>
              <a:rPr lang="en-US" sz="2000" dirty="0">
                <a:solidFill>
                  <a:schemeClr val="tx1">
                    <a:lumMod val="65000"/>
                    <a:lumOff val="35000"/>
                  </a:schemeClr>
                </a:solidFill>
                <a:latin typeface="Arial" charset="0"/>
                <a:ea typeface="ＭＳ Ｐゴシック" charset="0"/>
              </a:rPr>
              <a:t>for </a:t>
            </a:r>
            <a:r>
              <a:rPr lang="en-US" sz="2000" dirty="0" err="1">
                <a:solidFill>
                  <a:schemeClr val="tx1">
                    <a:lumMod val="65000"/>
                    <a:lumOff val="35000"/>
                  </a:schemeClr>
                </a:solidFill>
                <a:latin typeface="Arial" charset="0"/>
                <a:ea typeface="ＭＳ Ｐゴシック" charset="0"/>
              </a:rPr>
              <a:t>neuropsych</a:t>
            </a:r>
            <a:r>
              <a:rPr lang="en-US" sz="2000" dirty="0">
                <a:solidFill>
                  <a:schemeClr val="tx1">
                    <a:lumMod val="65000"/>
                    <a:lumOff val="35000"/>
                  </a:schemeClr>
                </a:solidFill>
                <a:latin typeface="Arial" charset="0"/>
                <a:ea typeface="ＭＳ Ｐゴシック" charset="0"/>
              </a:rPr>
              <a:t>. diseases</a:t>
            </a:r>
          </a:p>
          <a:p>
            <a:r>
              <a:rPr lang="en-US" sz="2000" dirty="0">
                <a:solidFill>
                  <a:schemeClr val="tx1">
                    <a:lumMod val="65000"/>
                    <a:lumOff val="35000"/>
                  </a:schemeClr>
                </a:solidFill>
                <a:latin typeface="Arial" charset="0"/>
                <a:ea typeface="ＭＳ Ｐゴシック" charset="0"/>
              </a:rPr>
              <a:t>Another application:</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“Bioinspired” insights on systems</a:t>
            </a:r>
            <a:r>
              <a:rPr lang="en-US" sz="2000" dirty="0">
                <a:solidFill>
                  <a:schemeClr val="tx1">
                    <a:lumMod val="65000"/>
                    <a:lumOff val="35000"/>
                  </a:schemeClr>
                </a:solidFill>
                <a:latin typeface="Arial" charset="0"/>
                <a:ea typeface="ＭＳ Ｐゴシック" charset="0"/>
              </a:rPr>
              <a:t> design</a:t>
            </a:r>
          </a:p>
          <a:p>
            <a:pPr lvl="1"/>
            <a:r>
              <a:rPr lang="en-US" sz="2000" dirty="0">
                <a:solidFill>
                  <a:schemeClr val="tx1">
                    <a:lumMod val="65000"/>
                    <a:lumOff val="35000"/>
                  </a:schemeClr>
                </a:solidFill>
                <a:latin typeface="Arial" charset="0"/>
                <a:ea typeface="ＭＳ Ｐゴシック" charset="0"/>
              </a:rPr>
              <a:t>Reducing bottlenecks in the middle of a network hierarchy</a:t>
            </a:r>
          </a:p>
          <a:p>
            <a:pPr lvl="1"/>
            <a:r>
              <a:rPr lang="en-US" sz="2000" dirty="0">
                <a:solidFill>
                  <a:schemeClr val="tx1">
                    <a:lumMod val="65000"/>
                    <a:lumOff val="35000"/>
                  </a:schemeClr>
                </a:solidFill>
                <a:latin typeface="Arial" charset="0"/>
                <a:ea typeface="ＭＳ Ｐゴシック" charset="0"/>
              </a:rPr>
              <a:t>Different patterns of connectivity &amp; constraint in natural v engineered systems</a:t>
            </a:r>
          </a:p>
          <a:p>
            <a:r>
              <a:rPr lang="en-US" sz="2000" dirty="0">
                <a:solidFill>
                  <a:schemeClr val="tx1">
                    <a:lumMod val="65000"/>
                    <a:lumOff val="35000"/>
                  </a:schemeClr>
                </a:solidFill>
                <a:latin typeface="Arial" charset="0"/>
                <a:ea typeface="ＭＳ Ｐゴシック" charset="0"/>
              </a:rPr>
              <a:t>Mining the</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data exhaust </a:t>
            </a:r>
            <a:r>
              <a:rPr lang="en-US" sz="2000" dirty="0">
                <a:solidFill>
                  <a:schemeClr val="tx1">
                    <a:lumMod val="65000"/>
                    <a:lumOff val="35000"/>
                  </a:schemeClr>
                </a:solidFill>
                <a:latin typeface="Arial" charset="0"/>
                <a:ea typeface="ＭＳ Ｐゴシック" charset="0"/>
              </a:rPr>
              <a:t>(from personal genomics)</a:t>
            </a:r>
          </a:p>
          <a:p>
            <a:pPr lvl="1"/>
            <a:r>
              <a:rPr lang="en-US" sz="2000" dirty="0">
                <a:solidFill>
                  <a:schemeClr val="tx1">
                    <a:lumMod val="65000"/>
                    <a:lumOff val="35000"/>
                  </a:schemeClr>
                </a:solidFill>
                <a:latin typeface="Arial" charset="0"/>
                <a:ea typeface="ＭＳ Ｐゴシック" charset="0"/>
              </a:rPr>
              <a:t>SOS</a:t>
            </a:r>
          </a:p>
          <a:p>
            <a:pPr lvl="1"/>
            <a:r>
              <a:rPr lang="en-US" sz="2000" b="1" dirty="0">
                <a:solidFill>
                  <a:srgbClr val="FF0000"/>
                </a:solidFill>
                <a:latin typeface="Arial" charset="0"/>
                <a:ea typeface="ＭＳ Ｐゴシック" charset="0"/>
              </a:rPr>
              <a:t>Privacy</a:t>
            </a:r>
          </a:p>
          <a:p>
            <a:pPr marL="342900" lvl="1" indent="0">
              <a:buNone/>
            </a:pPr>
            <a:endParaRPr lang="en-US" sz="2000" dirty="0">
              <a:solidFill>
                <a:schemeClr val="tx1">
                  <a:lumMod val="65000"/>
                  <a:lumOff val="35000"/>
                </a:schemeClr>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2560086728"/>
      </p:ext>
    </p:extLst>
  </p:cSld>
  <p:clrMapOvr>
    <a:masterClrMapping/>
  </p:clrMapOvr>
  <p:transition advTm="110555"/>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CCDDB24C-BB91-B54A-B42F-779418405FAF}"/>
              </a:ext>
            </a:extLst>
          </p:cNvPr>
          <p:cNvSpPr>
            <a:spLocks noGrp="1" noChangeArrowheads="1"/>
          </p:cNvSpPr>
          <p:nvPr>
            <p:ph type="title"/>
          </p:nvPr>
        </p:nvSpPr>
        <p:spPr>
          <a:xfrm>
            <a:off x="287338" y="212726"/>
            <a:ext cx="4343400" cy="1439862"/>
          </a:xfrm>
        </p:spPr>
        <p:txBody>
          <a:bodyPr/>
          <a:lstStyle/>
          <a:p>
            <a:r>
              <a:rPr lang="en-US" altLang="en-US" sz="2800" dirty="0">
                <a:ea typeface="ＭＳ Ｐゴシック" panose="020B0600070205080204" pitchFamily="34" charset="-128"/>
              </a:rPr>
              <a:t>Genomics has similar "Big Data" Dilemma as in the Rest of Society</a:t>
            </a:r>
          </a:p>
        </p:txBody>
      </p:sp>
      <p:sp>
        <p:nvSpPr>
          <p:cNvPr id="64514" name="Content Placeholder 2">
            <a:extLst>
              <a:ext uri="{FF2B5EF4-FFF2-40B4-BE49-F238E27FC236}">
                <a16:creationId xmlns:a16="http://schemas.microsoft.com/office/drawing/2014/main" id="{93B824F2-B1C8-1449-B92A-12B58FFA0A94}"/>
              </a:ext>
            </a:extLst>
          </p:cNvPr>
          <p:cNvSpPr>
            <a:spLocks noGrp="1" noChangeArrowheads="1"/>
          </p:cNvSpPr>
          <p:nvPr>
            <p:ph sz="half" idx="1"/>
          </p:nvPr>
        </p:nvSpPr>
        <p:spPr>
          <a:xfrm>
            <a:off x="457200" y="1752600"/>
            <a:ext cx="4173538" cy="4638675"/>
          </a:xfrm>
        </p:spPr>
        <p:txBody>
          <a:bodyPr/>
          <a:lstStyle/>
          <a:p>
            <a:pPr>
              <a:defRPr/>
            </a:pPr>
            <a:r>
              <a:rPr lang="en-US" altLang="en-US" sz="1400" dirty="0">
                <a:ea typeface="ＭＳ Ｐゴシック" panose="020B0600070205080204" pitchFamily="34" charset="-128"/>
              </a:rPr>
              <a:t>We confront privacy risks every day we access the internet (e.g., social media, e-commerce).</a:t>
            </a:r>
          </a:p>
          <a:p>
            <a:pPr>
              <a:defRPr/>
            </a:pPr>
            <a:r>
              <a:rPr lang="en-US" altLang="en-US" sz="1400" dirty="0">
                <a:ea typeface="ＭＳ Ｐゴシック" panose="020B0600070205080204" pitchFamily="34" charset="-128"/>
              </a:rPr>
              <a:t>Sharing &amp; "peer-production" is central to success of many new ventures, with analogous risks to genomics</a:t>
            </a:r>
          </a:p>
          <a:p>
            <a:pPr lvl="1">
              <a:defRPr/>
            </a:pPr>
            <a:r>
              <a:rPr lang="en-US" altLang="en-US" sz="1400" b="1" dirty="0">
                <a:solidFill>
                  <a:srgbClr val="FF0000"/>
                </a:solidFill>
                <a:ea typeface="ＭＳ Ｐゴシック" panose="020B0600070205080204" pitchFamily="34" charset="-128"/>
              </a:rPr>
              <a:t>EG web search</a:t>
            </a:r>
            <a:r>
              <a:rPr lang="en-US" altLang="en-US" sz="1400" dirty="0">
                <a:ea typeface="ＭＳ Ｐゴシック" panose="020B0600070205080204" pitchFamily="34" charset="-128"/>
              </a:rPr>
              <a:t>: Large-scale mining essential</a:t>
            </a:r>
          </a:p>
          <a:p>
            <a:pPr lvl="1">
              <a:defRPr/>
            </a:pPr>
            <a:endParaRPr lang="en-US" altLang="en-US" sz="1400" dirty="0">
              <a:ea typeface="ＭＳ Ｐゴシック" panose="020B0600070205080204" pitchFamily="34" charset="-128"/>
            </a:endParaRPr>
          </a:p>
          <a:p>
            <a:pPr marL="342900" lvl="1" indent="0">
              <a:buFont typeface="Lucida Grande" panose="020B0600040502020204" pitchFamily="34" charset="0"/>
              <a:buNone/>
              <a:defRPr/>
            </a:pPr>
            <a:endParaRPr lang="en-US" altLang="en-US" sz="1400" dirty="0">
              <a:ea typeface="ＭＳ Ｐゴシック" panose="020B0600070205080204" pitchFamily="34" charset="-128"/>
            </a:endParaRPr>
          </a:p>
        </p:txBody>
      </p:sp>
      <p:sp>
        <p:nvSpPr>
          <p:cNvPr id="3" name="TextBox 2">
            <a:extLst>
              <a:ext uri="{FF2B5EF4-FFF2-40B4-BE49-F238E27FC236}">
                <a16:creationId xmlns:a16="http://schemas.microsoft.com/office/drawing/2014/main" id="{DA042567-F475-DC45-A345-386E16538B53}"/>
              </a:ext>
            </a:extLst>
          </p:cNvPr>
          <p:cNvSpPr txBox="1"/>
          <p:nvPr/>
        </p:nvSpPr>
        <p:spPr>
          <a:xfrm>
            <a:off x="152400" y="6211888"/>
            <a:ext cx="8501063" cy="506412"/>
          </a:xfrm>
          <a:prstGeom prst="rect">
            <a:avLst/>
          </a:prstGeom>
          <a:noFill/>
        </p:spPr>
        <p:txBody>
          <a:bodyPr lIns="91435" tIns="45718" rIns="91435" bIns="45718">
            <a:spAutoFit/>
          </a:bodyPr>
          <a:lstStyle/>
          <a:p>
            <a:pPr>
              <a:defRPr/>
            </a:pPr>
            <a:r>
              <a:rPr lang="en-US" sz="900" dirty="0">
                <a:solidFill>
                  <a:schemeClr val="bg1">
                    <a:lumMod val="50000"/>
                  </a:schemeClr>
                </a:solidFill>
              </a:rPr>
              <a:t>[</a:t>
            </a:r>
            <a:r>
              <a:rPr lang="en-US" sz="900" dirty="0" err="1">
                <a:solidFill>
                  <a:schemeClr val="bg1">
                    <a:lumMod val="50000"/>
                  </a:schemeClr>
                </a:solidFill>
              </a:rPr>
              <a:t>Seringhaus</a:t>
            </a:r>
            <a:r>
              <a:rPr lang="en-US" sz="900" dirty="0">
                <a:solidFill>
                  <a:schemeClr val="bg1">
                    <a:lumMod val="50000"/>
                  </a:schemeClr>
                </a:solidFill>
              </a:rPr>
              <a:t> &amp; Gerstein ('09), </a:t>
            </a:r>
            <a:r>
              <a:rPr lang="en-US" sz="900" i="1" dirty="0">
                <a:solidFill>
                  <a:schemeClr val="bg1">
                    <a:lumMod val="50000"/>
                  </a:schemeClr>
                </a:solidFill>
              </a:rPr>
              <a:t>Hart. Courant </a:t>
            </a:r>
            <a:r>
              <a:rPr lang="en-US" sz="900" dirty="0">
                <a:solidFill>
                  <a:schemeClr val="bg1">
                    <a:lumMod val="50000"/>
                  </a:schemeClr>
                </a:solidFill>
              </a:rPr>
              <a:t>(Jun 5); Greenbaum &amp; Gerstein ('11), </a:t>
            </a:r>
            <a:r>
              <a:rPr lang="en-US" sz="900" i="1" dirty="0">
                <a:solidFill>
                  <a:schemeClr val="bg1">
                    <a:lumMod val="50000"/>
                  </a:schemeClr>
                </a:solidFill>
              </a:rPr>
              <a:t> NY Times</a:t>
            </a:r>
            <a:r>
              <a:rPr lang="en-US" sz="900" dirty="0">
                <a:solidFill>
                  <a:schemeClr val="bg1">
                    <a:lumMod val="50000"/>
                  </a:schemeClr>
                </a:solidFill>
              </a:rPr>
              <a:t> (6 Oct), </a:t>
            </a:r>
            <a:r>
              <a:rPr lang="en-US" altLang="en-US" sz="900" dirty="0">
                <a:solidFill>
                  <a:srgbClr val="7F7F7F"/>
                </a:solidFill>
              </a:rPr>
              <a:t>D Greenbaum &amp; M Gerstein (</a:t>
            </a:r>
            <a:r>
              <a:rPr lang="fr-FR" altLang="en-US" sz="900" dirty="0">
                <a:solidFill>
                  <a:srgbClr val="7F7F7F"/>
                </a:solidFill>
              </a:rPr>
              <a:t>’</a:t>
            </a:r>
            <a:r>
              <a:rPr lang="en-US" altLang="ja-JP" sz="900" dirty="0">
                <a:solidFill>
                  <a:srgbClr val="7F7F7F"/>
                </a:solidFill>
              </a:rPr>
              <a:t>08). Am J. Bioethics; D Greenbaum &amp; M Gerstein, Hartford Courant, 10 Jul. '08 ; SF Chronicle, 2 Nov. '08; Greenbaum et al. </a:t>
            </a:r>
            <a:r>
              <a:rPr lang="en-US" altLang="ja-JP" sz="900" i="1" dirty="0">
                <a:solidFill>
                  <a:srgbClr val="7F7F7F"/>
                </a:solidFill>
              </a:rPr>
              <a:t>PLOS CB </a:t>
            </a:r>
            <a:r>
              <a:rPr lang="en-US" altLang="ja-JP" sz="900" dirty="0">
                <a:solidFill>
                  <a:srgbClr val="7F7F7F"/>
                </a:solidFill>
              </a:rPr>
              <a:t>(</a:t>
            </a:r>
            <a:r>
              <a:rPr lang="en-US" altLang="en-US" sz="900" dirty="0">
                <a:solidFill>
                  <a:srgbClr val="7F7F7F"/>
                </a:solidFill>
              </a:rPr>
              <a:t>‘</a:t>
            </a:r>
            <a:r>
              <a:rPr lang="en-US" altLang="ja-JP" sz="900" dirty="0">
                <a:solidFill>
                  <a:srgbClr val="7F7F7F"/>
                </a:solidFill>
              </a:rPr>
              <a:t>11) ; Greenbaum &amp; Gerstein ('13), The Scientist; Photos from NY Times, </a:t>
            </a:r>
            <a:r>
              <a:rPr lang="en-US" altLang="ja-JP" sz="900" dirty="0" err="1">
                <a:solidFill>
                  <a:srgbClr val="7F7F7F"/>
                </a:solidFill>
              </a:rPr>
              <a:t>it.wisc.edu</a:t>
            </a:r>
            <a:r>
              <a:rPr lang="en-US" sz="900" dirty="0">
                <a:solidFill>
                  <a:schemeClr val="bg1">
                    <a:lumMod val="50000"/>
                  </a:schemeClr>
                </a:solidFill>
              </a:rPr>
              <a:t>]</a:t>
            </a:r>
          </a:p>
        </p:txBody>
      </p:sp>
      <p:sp>
        <p:nvSpPr>
          <p:cNvPr id="5" name="Rectangle 4">
            <a:extLst>
              <a:ext uri="{FF2B5EF4-FFF2-40B4-BE49-F238E27FC236}">
                <a16:creationId xmlns:a16="http://schemas.microsoft.com/office/drawing/2014/main" id="{E80DE165-E254-894E-95A8-CD056FB9D44E}"/>
              </a:ext>
            </a:extLst>
          </p:cNvPr>
          <p:cNvSpPr/>
          <p:nvPr/>
        </p:nvSpPr>
        <p:spPr>
          <a:xfrm>
            <a:off x="3941763" y="3573463"/>
            <a:ext cx="5151437" cy="3324225"/>
          </a:xfrm>
          <a:prstGeom prst="rect">
            <a:avLst/>
          </a:prstGeom>
        </p:spPr>
        <p:txBody>
          <a:bodyPr>
            <a:spAutoFit/>
          </a:bodyPr>
          <a:lstStyle/>
          <a:p>
            <a:pPr marL="225413" indent="-225413" defTabSz="909586" eaLnBrk="1" hangingPunct="1">
              <a:defRPr/>
            </a:pPr>
            <a:r>
              <a:rPr lang="en-US" sz="1400" b="1" dirty="0">
                <a:solidFill>
                  <a:srgbClr val="C00000"/>
                </a:solidFill>
                <a:ea typeface="ＭＳ Ｐゴシック" charset="0"/>
                <a:cs typeface="ＭＳ Ｐゴシック" charset="0"/>
              </a:rPr>
              <a:t>Genetic Exceptionalism : </a:t>
            </a:r>
            <a:br>
              <a:rPr lang="en-US" sz="1400" b="1" dirty="0">
                <a:solidFill>
                  <a:srgbClr val="C00000"/>
                </a:solidFill>
                <a:ea typeface="ＭＳ Ｐゴシック" charset="0"/>
                <a:cs typeface="ＭＳ Ｐゴシック" charset="0"/>
              </a:rPr>
            </a:br>
            <a:r>
              <a:rPr lang="en-US" sz="1400" dirty="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1400" b="1" dirty="0">
                <a:solidFill>
                  <a:srgbClr val="C00000"/>
                </a:solidFill>
              </a:rPr>
              <a:t>Personal Genomic info. essentially meaningless currently but will it be in 20 </a:t>
            </a:r>
            <a:r>
              <a:rPr lang="en-US" altLang="en-US" sz="1400" b="1" dirty="0" err="1">
                <a:solidFill>
                  <a:srgbClr val="C00000"/>
                </a:solidFill>
              </a:rPr>
              <a:t>yrs</a:t>
            </a:r>
            <a:r>
              <a:rPr lang="en-US" altLang="en-US" sz="1400" b="1" dirty="0">
                <a:solidFill>
                  <a:srgbClr val="C00000"/>
                </a:solidFill>
              </a:rPr>
              <a:t>? 50 </a:t>
            </a:r>
            <a:r>
              <a:rPr lang="en-US" altLang="en-US" sz="1400" b="1" dirty="0" err="1">
                <a:solidFill>
                  <a:srgbClr val="C00000"/>
                </a:solidFill>
              </a:rPr>
              <a:t>yrs</a:t>
            </a:r>
            <a:r>
              <a:rPr lang="en-US" altLang="en-US" sz="1400" b="1" dirty="0">
                <a:solidFill>
                  <a:srgbClr val="C00000"/>
                </a:solidFill>
              </a:rPr>
              <a:t>?</a:t>
            </a:r>
          </a:p>
          <a:p>
            <a:pPr marL="568293" lvl="1" indent="-225413" defTabSz="909586" eaLnBrk="1" hangingPunct="1">
              <a:defRPr/>
            </a:pPr>
            <a:r>
              <a:rPr lang="en-US" altLang="en-US" sz="1400" dirty="0"/>
              <a:t>Genomic sequence very revealing about one’s children. Is true consent possible?</a:t>
            </a:r>
          </a:p>
          <a:p>
            <a:pPr marL="568293" lvl="1" indent="-225413" defTabSz="909586" eaLnBrk="1" hangingPunct="1">
              <a:defRPr/>
            </a:pPr>
            <a:r>
              <a:rPr lang="en-US" altLang="en-US" sz="1400" dirty="0"/>
              <a:t>Once put on the web it can’t be taken back </a:t>
            </a:r>
          </a:p>
          <a:p>
            <a:pPr eaLnBrk="1" hangingPunct="1">
              <a:defRPr/>
            </a:pPr>
            <a:r>
              <a:rPr lang="en-US" sz="1400" b="1" dirty="0">
                <a:solidFill>
                  <a:srgbClr val="C00000"/>
                </a:solidFill>
                <a:ea typeface="ＭＳ Ｐゴシック" charset="0"/>
                <a:cs typeface="ＭＳ Ｐゴシック" charset="0"/>
              </a:rPr>
              <a:t>Ethically challenged</a:t>
            </a:r>
            <a:r>
              <a:rPr lang="en-US" sz="1400" dirty="0">
                <a:ea typeface="ＭＳ Ｐゴシック" charset="0"/>
                <a:cs typeface="ＭＳ Ｐゴシック" charset="0"/>
              </a:rPr>
              <a:t> history of genetics </a:t>
            </a:r>
          </a:p>
          <a:p>
            <a:pPr lvl="1" eaLnBrk="1" hangingPunct="1">
              <a:defRPr/>
            </a:pPr>
            <a:r>
              <a:rPr lang="en-US" altLang="en-US" sz="1400" dirty="0"/>
              <a:t>Ownership of the data &amp; what consent means (Hela)</a:t>
            </a:r>
          </a:p>
          <a:p>
            <a:pPr lvl="1" eaLnBrk="1" hangingPunct="1">
              <a:defRPr/>
            </a:pPr>
            <a:r>
              <a:rPr lang="en-US" altLang="en-US" sz="1400" dirty="0"/>
              <a:t>Could your genetic data give rise to a product line? </a:t>
            </a:r>
          </a:p>
          <a:p>
            <a:pPr eaLnBrk="1" hangingPunct="1">
              <a:defRPr/>
            </a:pPr>
            <a:endParaRPr lang="en-US" sz="1400" dirty="0">
              <a:ea typeface="ＭＳ Ｐゴシック" charset="0"/>
              <a:cs typeface="ＭＳ Ｐゴシック" charset="0"/>
            </a:endParaRPr>
          </a:p>
          <a:p>
            <a:pPr lvl="1" eaLnBrk="1" hangingPunct="1">
              <a:defRPr/>
            </a:pPr>
            <a:endParaRPr lang="en-US" altLang="en-US" sz="1400" dirty="0"/>
          </a:p>
          <a:p>
            <a:pPr lvl="1" eaLnBrk="1" hangingPunct="1">
              <a:defRPr/>
            </a:pPr>
            <a:endParaRPr lang="en-US" altLang="en-US" sz="1400" dirty="0"/>
          </a:p>
          <a:p>
            <a:pPr eaLnBrk="1" hangingPunct="1">
              <a:defRPr/>
            </a:pPr>
            <a:endParaRPr lang="en-US" altLang="en-US" sz="1400" dirty="0"/>
          </a:p>
        </p:txBody>
      </p:sp>
      <p:pic>
        <p:nvPicPr>
          <p:cNvPr id="16390" name="Picture 1" descr="24GENOME-superJumbo.jpg">
            <a:extLst>
              <a:ext uri="{FF2B5EF4-FFF2-40B4-BE49-F238E27FC236}">
                <a16:creationId xmlns:a16="http://schemas.microsoft.com/office/drawing/2014/main" id="{57272C8D-E7FE-EC4C-B68C-85B2ED574A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35988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409AB036-BD2E-4344-8283-4E973F524F97}"/>
              </a:ext>
            </a:extLst>
          </p:cNvPr>
          <p:cNvPicPr>
            <a:picLocks noChangeAspect="1"/>
          </p:cNvPicPr>
          <p:nvPr/>
        </p:nvPicPr>
        <p:blipFill>
          <a:blip r:embed="rId3"/>
          <a:stretch>
            <a:fillRect/>
          </a:stretch>
        </p:blipFill>
        <p:spPr>
          <a:xfrm>
            <a:off x="4732734" y="1101726"/>
            <a:ext cx="4207669" cy="1870075"/>
          </a:xfrm>
          <a:prstGeom prst="rect">
            <a:avLst/>
          </a:prstGeom>
          <a:ln w="12700">
            <a:solidFill>
              <a:schemeClr val="tx1"/>
            </a:solidFill>
          </a:ln>
        </p:spPr>
      </p:pic>
    </p:spTree>
    <p:extLst>
      <p:ext uri="{BB962C8B-B14F-4D97-AF65-F5344CB8AC3E}">
        <p14:creationId xmlns:p14="http://schemas.microsoft.com/office/powerpoint/2010/main" val="1310500330"/>
      </p:ext>
    </p:extLst>
  </p:cSld>
  <p:clrMapOvr>
    <a:masterClrMapping/>
  </p:clrMapOvr>
  <p:transition advTm="30354"/>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612C308-DFA2-B24B-8C8C-3108948D190E}"/>
              </a:ext>
            </a:extLst>
          </p:cNvPr>
          <p:cNvSpPr>
            <a:spLocks noGrp="1" noChangeArrowheads="1"/>
          </p:cNvSpPr>
          <p:nvPr>
            <p:ph type="title"/>
          </p:nvPr>
        </p:nvSpPr>
        <p:spPr>
          <a:xfrm>
            <a:off x="304800" y="3336925"/>
            <a:ext cx="3632200" cy="1143000"/>
          </a:xfrm>
        </p:spPr>
        <p:txBody>
          <a:bodyPr/>
          <a:lstStyle/>
          <a:p>
            <a:r>
              <a:rPr lang="en-US" altLang="en-US">
                <a:ea typeface="ＭＳ Ｐゴシック" panose="020B0600070205080204" pitchFamily="34" charset="-128"/>
              </a:rPr>
              <a:t>The Dilemma</a:t>
            </a:r>
          </a:p>
        </p:txBody>
      </p:sp>
      <p:sp>
        <p:nvSpPr>
          <p:cNvPr id="17410" name="Content Placeholder 2">
            <a:extLst>
              <a:ext uri="{FF2B5EF4-FFF2-40B4-BE49-F238E27FC236}">
                <a16:creationId xmlns:a16="http://schemas.microsoft.com/office/drawing/2014/main" id="{596D9329-6B23-C348-8266-5E1E3DA5A48A}"/>
              </a:ext>
            </a:extLst>
          </p:cNvPr>
          <p:cNvSpPr>
            <a:spLocks noGrp="1" noChangeArrowheads="1"/>
          </p:cNvSpPr>
          <p:nvPr>
            <p:ph idx="1"/>
          </p:nvPr>
        </p:nvSpPr>
        <p:spPr>
          <a:xfrm>
            <a:off x="3900488" y="1327150"/>
            <a:ext cx="5326062" cy="3232150"/>
          </a:xfrm>
        </p:spPr>
        <p:txBody>
          <a:bodyPr/>
          <a:lstStyle/>
          <a:p>
            <a:r>
              <a:rPr lang="en-US" altLang="en-US" sz="1600">
                <a:ea typeface="ＭＳ Ｐゴシック" panose="020B0600070205080204" pitchFamily="34" charset="-128"/>
              </a:rPr>
              <a:t>Sharing helps </a:t>
            </a:r>
            <a:r>
              <a:rPr lang="en-US" altLang="en-US" sz="1600" b="1">
                <a:solidFill>
                  <a:srgbClr val="C00000"/>
                </a:solidFill>
                <a:ea typeface="ＭＳ Ｐゴシック" panose="020B0600070205080204" pitchFamily="34" charset="-128"/>
              </a:rPr>
              <a:t>speed research</a:t>
            </a:r>
          </a:p>
          <a:p>
            <a:pPr lvl="1"/>
            <a:r>
              <a:rPr lang="en-US" altLang="en-US" sz="1600">
                <a:ea typeface="ＭＳ Ｐゴシック" panose="020B0600070205080204" pitchFamily="34" charset="-128"/>
              </a:rPr>
              <a:t>Large-scale mining of this information is important for medical research</a:t>
            </a:r>
          </a:p>
          <a:p>
            <a:pPr lvl="1"/>
            <a:r>
              <a:rPr lang="en-US" altLang="en-US" sz="1600">
                <a:ea typeface="ＭＳ Ｐゴシック" panose="020B0600070205080204" pitchFamily="34" charset="-128"/>
              </a:rPr>
              <a:t>Statistical power</a:t>
            </a:r>
          </a:p>
          <a:p>
            <a:pPr lvl="1"/>
            <a:r>
              <a:rPr lang="en-US" altLang="en-US" sz="1600">
                <a:ea typeface="ＭＳ Ｐゴシック" panose="020B0600070205080204" pitchFamily="34" charset="-128"/>
              </a:rPr>
              <a:t>Privacy is cumbersome, particularly for big data</a:t>
            </a:r>
          </a:p>
          <a:p>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pic>
        <p:nvPicPr>
          <p:cNvPr id="17411" name="Picture 3" descr="Screen Shot 2015-10-02 at 11.32.16 PM.png">
            <a:extLst>
              <a:ext uri="{FF2B5EF4-FFF2-40B4-BE49-F238E27FC236}">
                <a16:creationId xmlns:a16="http://schemas.microsoft.com/office/drawing/2014/main" id="{D90A4DA5-74DA-6E4B-919C-CC2DE8F87715}"/>
              </a:ext>
            </a:extLst>
          </p:cNvPr>
          <p:cNvPicPr>
            <a:picLocks noChangeAspect="1"/>
          </p:cNvPicPr>
          <p:nvPr/>
        </p:nvPicPr>
        <p:blipFill>
          <a:blip r:embed="rId2">
            <a:extLst>
              <a:ext uri="{28A0092B-C50C-407E-A947-70E740481C1C}">
                <a14:useLocalDpi xmlns:a14="http://schemas.microsoft.com/office/drawing/2010/main" val="0"/>
              </a:ext>
            </a:extLst>
          </a:blip>
          <a:srcRect t="15240"/>
          <a:stretch>
            <a:fillRect/>
          </a:stretch>
        </p:blipFill>
        <p:spPr bwMode="auto">
          <a:xfrm>
            <a:off x="4103688" y="3109913"/>
            <a:ext cx="4635500" cy="26130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B03E0AE8-4D53-AE4D-A53A-FC7A352AC17D}"/>
              </a:ext>
            </a:extLst>
          </p:cNvPr>
          <p:cNvSpPr txBox="1"/>
          <p:nvPr/>
        </p:nvSpPr>
        <p:spPr>
          <a:xfrm>
            <a:off x="7391400" y="5770563"/>
            <a:ext cx="3217863" cy="231775"/>
          </a:xfrm>
          <a:prstGeom prst="rect">
            <a:avLst/>
          </a:prstGeom>
          <a:noFill/>
        </p:spPr>
        <p:txBody>
          <a:bodyPr lIns="91435" tIns="45718" rIns="91435" bIns="45718">
            <a:spAutoFit/>
          </a:bodyPr>
          <a:lstStyle/>
          <a:p>
            <a:pPr>
              <a:defRPr/>
            </a:pPr>
            <a:r>
              <a:rPr lang="en-US" sz="900" dirty="0">
                <a:solidFill>
                  <a:schemeClr val="bg1">
                    <a:lumMod val="50000"/>
                  </a:schemeClr>
                </a:solidFill>
              </a:rPr>
              <a:t>[Economist, 15 Aug ‘15]</a:t>
            </a:r>
          </a:p>
        </p:txBody>
      </p:sp>
      <p:sp>
        <p:nvSpPr>
          <p:cNvPr id="6" name="Title 4">
            <a:extLst>
              <a:ext uri="{FF2B5EF4-FFF2-40B4-BE49-F238E27FC236}">
                <a16:creationId xmlns:a16="http://schemas.microsoft.com/office/drawing/2014/main" id="{9834F0F8-24FF-AD4E-A1EB-80CF5B23B72B}"/>
              </a:ext>
            </a:extLst>
          </p:cNvPr>
          <p:cNvSpPr txBox="1">
            <a:spLocks noChangeArrowheads="1"/>
          </p:cNvSpPr>
          <p:nvPr/>
        </p:nvSpPr>
        <p:spPr bwMode="auto">
          <a:xfrm>
            <a:off x="2120900" y="184150"/>
            <a:ext cx="82057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6" tIns="46004" rIns="92006" bIns="46004" anchor="ct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a:defRPr/>
            </a:pPr>
            <a:r>
              <a:rPr lang="en-US" altLang="en-US" kern="0" dirty="0">
                <a:ea typeface="ＭＳ Ｐゴシック" panose="020B0600070205080204" pitchFamily="34" charset="-128"/>
              </a:rPr>
              <a:t>The Other Side of the Coin:</a:t>
            </a:r>
          </a:p>
          <a:p>
            <a:pPr>
              <a:defRPr/>
            </a:pPr>
            <a:r>
              <a:rPr lang="en-US" altLang="en-US" kern="0" dirty="0">
                <a:ea typeface="ＭＳ Ｐゴシック" panose="020B0600070205080204" pitchFamily="34" charset="-128"/>
              </a:rPr>
              <a:t>Why we should share</a:t>
            </a:r>
          </a:p>
        </p:txBody>
      </p:sp>
      <p:pic>
        <p:nvPicPr>
          <p:cNvPr id="17414" name="Content Placeholder 3" descr="961878_Enlarged_1.jpeg">
            <a:extLst>
              <a:ext uri="{FF2B5EF4-FFF2-40B4-BE49-F238E27FC236}">
                <a16:creationId xmlns:a16="http://schemas.microsoft.com/office/drawing/2014/main" id="{83240957-62D6-1E46-8C2A-807D25BB51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963" y="336550"/>
            <a:ext cx="2566987" cy="32242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ectangle 1">
            <a:extLst>
              <a:ext uri="{FF2B5EF4-FFF2-40B4-BE49-F238E27FC236}">
                <a16:creationId xmlns:a16="http://schemas.microsoft.com/office/drawing/2014/main" id="{8EFAA9F6-5B4C-4642-B5D0-05DD308B8A4D}"/>
              </a:ext>
            </a:extLst>
          </p:cNvPr>
          <p:cNvSpPr>
            <a:spLocks noChangeArrowheads="1"/>
          </p:cNvSpPr>
          <p:nvPr/>
        </p:nvSpPr>
        <p:spPr bwMode="auto">
          <a:xfrm>
            <a:off x="104775" y="6096000"/>
            <a:ext cx="7599363" cy="431800"/>
          </a:xfrm>
          <a:prstGeom prst="rect">
            <a:avLst/>
          </a:prstGeom>
          <a:noFill/>
          <a:ln>
            <a:noFill/>
          </a:ln>
          <a:extLst/>
        </p:spPr>
        <p:txBody>
          <a:bodyPr lIns="91435" tIns="45718" rIns="91435" bIns="45718">
            <a:spAutoFit/>
          </a:bodyPr>
          <a:lstStyle/>
          <a:p>
            <a:pPr>
              <a:defRPr/>
            </a:pPr>
            <a:r>
              <a:rPr lang="en-US" sz="1100" dirty="0">
                <a:solidFill>
                  <a:schemeClr val="tx1">
                    <a:lumMod val="50000"/>
                    <a:lumOff val="50000"/>
                  </a:schemeClr>
                </a:solidFill>
              </a:rPr>
              <a:t>[Yale Law Roundtable (‘10). Comp. in Sci. &amp; Eng. 12:8; D </a:t>
            </a:r>
            <a:r>
              <a:rPr lang="en-US" sz="1100" dirty="0" err="1">
                <a:solidFill>
                  <a:schemeClr val="tx1">
                    <a:lumMod val="50000"/>
                    <a:lumOff val="50000"/>
                  </a:schemeClr>
                </a:solidFill>
              </a:rPr>
              <a:t>Greenbaum</a:t>
            </a:r>
            <a:r>
              <a:rPr lang="en-US" sz="1100" dirty="0">
                <a:solidFill>
                  <a:schemeClr val="tx1">
                    <a:lumMod val="50000"/>
                    <a:lumOff val="50000"/>
                  </a:schemeClr>
                </a:solidFill>
              </a:rPr>
              <a:t> &amp; M Gerstein (‘09). Am. J. Bioethics; D </a:t>
            </a:r>
            <a:r>
              <a:rPr lang="en-US" sz="1100" dirty="0" err="1">
                <a:solidFill>
                  <a:schemeClr val="tx1">
                    <a:lumMod val="50000"/>
                    <a:lumOff val="50000"/>
                  </a:schemeClr>
                </a:solidFill>
              </a:rPr>
              <a:t>Greenbaum</a:t>
            </a:r>
            <a:r>
              <a:rPr lang="en-US" sz="1100" dirty="0">
                <a:solidFill>
                  <a:schemeClr val="tx1">
                    <a:lumMod val="50000"/>
                    <a:lumOff val="50000"/>
                  </a:schemeClr>
                </a:solidFill>
              </a:rPr>
              <a:t> &amp; M Gerstein (‘10). SF Chronicle, May 2, Page E-4; Greenbaum et al. </a:t>
            </a:r>
            <a:r>
              <a:rPr lang="en-US" sz="1100" i="1" dirty="0">
                <a:solidFill>
                  <a:schemeClr val="tx1">
                    <a:lumMod val="50000"/>
                    <a:lumOff val="50000"/>
                  </a:schemeClr>
                </a:solidFill>
              </a:rPr>
              <a:t>PLOS CB </a:t>
            </a:r>
            <a:r>
              <a:rPr lang="en-US" sz="1100" dirty="0">
                <a:solidFill>
                  <a:schemeClr val="tx1">
                    <a:lumMod val="50000"/>
                    <a:lumOff val="50000"/>
                  </a:schemeClr>
                </a:solidFill>
              </a:rPr>
              <a:t>(‘11)]</a:t>
            </a:r>
          </a:p>
        </p:txBody>
      </p:sp>
      <p:sp>
        <p:nvSpPr>
          <p:cNvPr id="17416" name="Rectangle 10">
            <a:extLst>
              <a:ext uri="{FF2B5EF4-FFF2-40B4-BE49-F238E27FC236}">
                <a16:creationId xmlns:a16="http://schemas.microsoft.com/office/drawing/2014/main" id="{5B1D5F70-B433-E64E-80C9-D756EE854EAA}"/>
              </a:ext>
            </a:extLst>
          </p:cNvPr>
          <p:cNvSpPr>
            <a:spLocks noChangeArrowheads="1"/>
          </p:cNvSpPr>
          <p:nvPr/>
        </p:nvSpPr>
        <p:spPr bwMode="auto">
          <a:xfrm>
            <a:off x="304800" y="4164013"/>
            <a:ext cx="34290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1600"/>
              <a:t>The individual (harmed?) v the collective (benefits)</a:t>
            </a:r>
          </a:p>
          <a:p>
            <a:pPr lvl="1"/>
            <a:r>
              <a:rPr lang="en-US" altLang="en-US" sz="1600"/>
              <a:t>- But do sick patients care about their privacy?</a:t>
            </a:r>
          </a:p>
          <a:p>
            <a:pPr>
              <a:buFont typeface="Arial" panose="020B0604020202020204" pitchFamily="34" charset="0"/>
              <a:buChar char="•"/>
            </a:pPr>
            <a:r>
              <a:rPr lang="en-US" altLang="en-US" sz="1600"/>
              <a:t>How to balance risks v rewards – Quantification</a:t>
            </a:r>
          </a:p>
        </p:txBody>
      </p:sp>
    </p:spTree>
    <p:extLst>
      <p:ext uri="{BB962C8B-B14F-4D97-AF65-F5344CB8AC3E}">
        <p14:creationId xmlns:p14="http://schemas.microsoft.com/office/powerpoint/2010/main" val="478154793"/>
      </p:ext>
    </p:extLst>
  </p:cSld>
  <p:clrMapOvr>
    <a:masterClrMapping/>
  </p:clrMapOvr>
  <p:transition advTm="31193"/>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8B4272E9-421C-864F-B471-8CC85523C27F}"/>
              </a:ext>
            </a:extLst>
          </p:cNvPr>
          <p:cNvSpPr>
            <a:spLocks noGrp="1" noChangeArrowheads="1"/>
          </p:cNvSpPr>
          <p:nvPr>
            <p:ph type="title"/>
          </p:nvPr>
        </p:nvSpPr>
        <p:spPr>
          <a:xfrm>
            <a:off x="685800" y="236538"/>
            <a:ext cx="7772400" cy="1143000"/>
          </a:xfrm>
        </p:spPr>
        <p:txBody>
          <a:bodyPr/>
          <a:lstStyle/>
          <a:p>
            <a:r>
              <a:rPr lang="en-US" altLang="en-US">
                <a:ea typeface="ＭＳ Ｐゴシック" panose="020B0600070205080204" pitchFamily="34" charset="-128"/>
              </a:rPr>
              <a:t>Current Social &amp; Technical Solutions: </a:t>
            </a:r>
            <a:br>
              <a:rPr lang="en-US" altLang="en-US">
                <a:ea typeface="ＭＳ Ｐゴシック" panose="020B0600070205080204" pitchFamily="34" charset="-128"/>
              </a:rPr>
            </a:br>
            <a:r>
              <a:rPr lang="en-US" altLang="en-US">
                <a:ea typeface="ＭＳ Ｐゴシック" panose="020B0600070205080204" pitchFamily="34" charset="-128"/>
              </a:rPr>
              <a:t>The quandary where are now</a:t>
            </a:r>
          </a:p>
        </p:txBody>
      </p:sp>
      <p:sp>
        <p:nvSpPr>
          <p:cNvPr id="68610" name="Content Placeholder 2">
            <a:extLst>
              <a:ext uri="{FF2B5EF4-FFF2-40B4-BE49-F238E27FC236}">
                <a16:creationId xmlns:a16="http://schemas.microsoft.com/office/drawing/2014/main" id="{9C942E03-6792-B34A-B3EC-2AF9A76CFE0E}"/>
              </a:ext>
            </a:extLst>
          </p:cNvPr>
          <p:cNvSpPr>
            <a:spLocks noGrp="1" noChangeArrowheads="1"/>
          </p:cNvSpPr>
          <p:nvPr>
            <p:ph sz="half" idx="1"/>
          </p:nvPr>
        </p:nvSpPr>
        <p:spPr>
          <a:xfrm>
            <a:off x="627063" y="1531938"/>
            <a:ext cx="4427537" cy="4638675"/>
          </a:xfrm>
        </p:spPr>
        <p:txBody>
          <a:bodyPr/>
          <a:lstStyle/>
          <a:p>
            <a:pPr>
              <a:defRPr/>
            </a:pPr>
            <a:r>
              <a:rPr lang="en-US" altLang="en-US" sz="1600" b="1" dirty="0">
                <a:solidFill>
                  <a:srgbClr val="FF0000"/>
                </a:solidFill>
                <a:ea typeface="ＭＳ Ｐゴシック" panose="020B0600070205080204" pitchFamily="34" charset="-128"/>
              </a:rPr>
              <a:t>Closed Data</a:t>
            </a:r>
            <a:r>
              <a:rPr lang="en-US" altLang="en-US" sz="1600" dirty="0">
                <a:ea typeface="ＭＳ Ｐゴシック" panose="020B0600070205080204" pitchFamily="34" charset="-128"/>
              </a:rPr>
              <a:t> Approach</a:t>
            </a:r>
          </a:p>
          <a:p>
            <a:pPr lvl="1">
              <a:defRPr/>
            </a:pPr>
            <a:r>
              <a:rPr lang="en-US" altLang="en-US" sz="1600" dirty="0">
                <a:ea typeface="ＭＳ Ｐゴシック" panose="020B0600070205080204" pitchFamily="34" charset="-128"/>
              </a:rPr>
              <a:t>Consents</a:t>
            </a:r>
          </a:p>
          <a:p>
            <a:pPr lvl="1">
              <a:defRPr/>
            </a:pPr>
            <a:r>
              <a:rPr lang="en-US" altLang="en-US" sz="1600" dirty="0">
                <a:ea typeface="ＭＳ Ｐゴシック" panose="020B0600070205080204" pitchFamily="34" charset="-128"/>
              </a:rPr>
              <a:t>“Protected” distribution via </a:t>
            </a:r>
            <a:r>
              <a:rPr lang="en-US" altLang="en-US" sz="1600" dirty="0" err="1">
                <a:ea typeface="ＭＳ Ｐゴシック" panose="020B0600070205080204" pitchFamily="34" charset="-128"/>
              </a:rPr>
              <a:t>dbGAP</a:t>
            </a:r>
            <a:endParaRPr lang="en-US" altLang="en-US" sz="1600" dirty="0">
              <a:ea typeface="ＭＳ Ｐゴシック" panose="020B0600070205080204" pitchFamily="34" charset="-128"/>
            </a:endParaRPr>
          </a:p>
          <a:p>
            <a:pPr lvl="1">
              <a:defRPr/>
            </a:pPr>
            <a:r>
              <a:rPr lang="en-US" altLang="en-US" sz="1600" dirty="0">
                <a:ea typeface="ＭＳ Ｐゴシック" panose="020B0600070205080204" pitchFamily="34" charset="-128"/>
              </a:rPr>
              <a:t>Local computes on secure computer</a:t>
            </a:r>
          </a:p>
          <a:p>
            <a:pPr>
              <a:defRPr/>
            </a:pPr>
            <a:r>
              <a:rPr lang="en-US" altLang="en-US" sz="1600" dirty="0">
                <a:ea typeface="ＭＳ Ｐゴシック" panose="020B0600070205080204" pitchFamily="34" charset="-128"/>
              </a:rPr>
              <a:t>Issues with Closed Data</a:t>
            </a:r>
          </a:p>
          <a:p>
            <a:pPr lvl="1">
              <a:defRPr/>
            </a:pPr>
            <a:r>
              <a:rPr lang="en-US" altLang="en-US" sz="1600" dirty="0">
                <a:ea typeface="ＭＳ Ｐゴシック" panose="020B0600070205080204" pitchFamily="34" charset="-128"/>
              </a:rPr>
              <a:t>Non-uniformity of consents &amp; paperwork</a:t>
            </a:r>
          </a:p>
          <a:p>
            <a:pPr lvl="2">
              <a:defRPr/>
            </a:pPr>
            <a:r>
              <a:rPr lang="en-US" altLang="en-US" sz="1600" dirty="0">
                <a:ea typeface="ＭＳ Ｐゴシック" panose="020B0600070205080204" pitchFamily="34" charset="-128"/>
              </a:rPr>
              <a:t>Different, confusing int’l norms</a:t>
            </a:r>
          </a:p>
          <a:p>
            <a:pPr lvl="1">
              <a:defRPr/>
            </a:pPr>
            <a:r>
              <a:rPr lang="en-US" altLang="en-US" sz="1600" dirty="0">
                <a:ea typeface="ＭＳ Ｐゴシック" panose="020B0600070205080204" pitchFamily="34" charset="-128"/>
              </a:rPr>
              <a:t>Computer security is burdensome</a:t>
            </a:r>
          </a:p>
          <a:p>
            <a:pPr lvl="1">
              <a:defRPr/>
            </a:pPr>
            <a:r>
              <a:rPr lang="en-US" altLang="en-US" sz="1600" dirty="0">
                <a:ea typeface="ＭＳ Ｐゴシック" panose="020B0600070205080204" pitchFamily="34" charset="-128"/>
              </a:rPr>
              <a:t>Many schemes get “hacked” . </a:t>
            </a:r>
          </a:p>
          <a:p>
            <a:pPr lvl="1">
              <a:defRPr/>
            </a:pPr>
            <a:r>
              <a:rPr lang="en-US" altLang="en-US" sz="1600" b="1" dirty="0">
                <a:ea typeface="ＭＳ Ｐゴシック" panose="020B0600070205080204" pitchFamily="34" charset="-128"/>
              </a:rPr>
              <a:t>Tricky aspects of high-dimensional data </a:t>
            </a:r>
            <a:r>
              <a:rPr lang="en-US" altLang="en-US" sz="1600" dirty="0">
                <a:ea typeface="ＭＳ Ｐゴシック" panose="020B0600070205080204" pitchFamily="34" charset="-128"/>
              </a:rPr>
              <a:t>(ease of creating quasi-identifiers)</a:t>
            </a:r>
          </a:p>
        </p:txBody>
      </p:sp>
      <p:sp>
        <p:nvSpPr>
          <p:cNvPr id="18435" name="Content Placeholder 1">
            <a:extLst>
              <a:ext uri="{FF2B5EF4-FFF2-40B4-BE49-F238E27FC236}">
                <a16:creationId xmlns:a16="http://schemas.microsoft.com/office/drawing/2014/main" id="{884408FD-1741-524E-B197-60E4798977F4}"/>
              </a:ext>
            </a:extLst>
          </p:cNvPr>
          <p:cNvSpPr>
            <a:spLocks noGrp="1" noChangeArrowheads="1"/>
          </p:cNvSpPr>
          <p:nvPr>
            <p:ph sz="half" idx="2"/>
          </p:nvPr>
        </p:nvSpPr>
        <p:spPr>
          <a:xfrm>
            <a:off x="627063" y="4962525"/>
            <a:ext cx="7983537" cy="4638675"/>
          </a:xfrm>
        </p:spPr>
        <p:txBody>
          <a:bodyPr/>
          <a:lstStyle/>
          <a:p>
            <a:r>
              <a:rPr lang="en-US" altLang="en-US" sz="1600" b="1" dirty="0">
                <a:solidFill>
                  <a:srgbClr val="00B050"/>
                </a:solidFill>
                <a:ea typeface="ＭＳ Ｐゴシック" panose="020B0600070205080204" pitchFamily="34" charset="-128"/>
              </a:rPr>
              <a:t>Open Data</a:t>
            </a:r>
          </a:p>
          <a:p>
            <a:pPr lvl="1"/>
            <a:r>
              <a:rPr lang="en-US" altLang="en-US" sz="1600" dirty="0">
                <a:ea typeface="ＭＳ Ｐゴシック" panose="020B0600070205080204" pitchFamily="34" charset="-128"/>
              </a:rPr>
              <a:t>Genomic "test pilots” (ala PGP)?</a:t>
            </a:r>
          </a:p>
          <a:p>
            <a:pPr lvl="2"/>
            <a:r>
              <a:rPr lang="en-US" altLang="en-US" sz="1600" dirty="0">
                <a:ea typeface="ＭＳ Ｐゴシック" panose="020B0600070205080204" pitchFamily="34" charset="-128"/>
              </a:rPr>
              <a:t>Sports stars &amp; celebrities?</a:t>
            </a:r>
          </a:p>
          <a:p>
            <a:pPr lvl="1"/>
            <a:r>
              <a:rPr lang="en-US" altLang="en-US" sz="1600" dirty="0">
                <a:ea typeface="ＭＳ Ｐゴシック" panose="020B0600070205080204" pitchFamily="34" charset="-128"/>
              </a:rPr>
              <a:t>Some public data &amp; data donation is helpful but is this a realistic solution for an unbiased sample of ~1M</a:t>
            </a:r>
          </a:p>
          <a:p>
            <a:endParaRPr lang="en-US" altLang="en-US" sz="1600" dirty="0">
              <a:ea typeface="ＭＳ Ｐゴシック" panose="020B0600070205080204" pitchFamily="34" charset="-128"/>
            </a:endParaRPr>
          </a:p>
        </p:txBody>
      </p:sp>
      <p:sp>
        <p:nvSpPr>
          <p:cNvPr id="18436" name="TextBox 1">
            <a:extLst>
              <a:ext uri="{FF2B5EF4-FFF2-40B4-BE49-F238E27FC236}">
                <a16:creationId xmlns:a16="http://schemas.microsoft.com/office/drawing/2014/main" id="{F30F7F4B-B3AC-6D48-9110-DC1EF9C8E302}"/>
              </a:ext>
            </a:extLst>
          </p:cNvPr>
          <p:cNvSpPr txBox="1">
            <a:spLocks noChangeArrowheads="1"/>
          </p:cNvSpPr>
          <p:nvPr/>
        </p:nvSpPr>
        <p:spPr bwMode="auto">
          <a:xfrm>
            <a:off x="157163" y="6500813"/>
            <a:ext cx="80724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7F7F7F"/>
                </a:solidFill>
              </a:rPr>
              <a:t> [Greenbuam et al ('04), Nat. Biotech; Greenbaum &amp; Gerstein ('13), The Scientist; Photo: futurism.com]</a:t>
            </a:r>
          </a:p>
        </p:txBody>
      </p:sp>
      <p:pic>
        <p:nvPicPr>
          <p:cNvPr id="18437" name="Picture 1">
            <a:extLst>
              <a:ext uri="{FF2B5EF4-FFF2-40B4-BE49-F238E27FC236}">
                <a16:creationId xmlns:a16="http://schemas.microsoft.com/office/drawing/2014/main" id="{806E5E89-B383-5840-B2C9-2643FF4DF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600" y="1641475"/>
            <a:ext cx="3556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3798877"/>
      </p:ext>
    </p:extLst>
  </p:cSld>
  <p:clrMapOvr>
    <a:masterClrMapping/>
  </p:clrMapOvr>
  <p:transition advTm="62012"/>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noChangeArrowheads="1"/>
          </p:cNvSpPr>
          <p:nvPr>
            <p:ph type="title"/>
          </p:nvPr>
        </p:nvSpPr>
        <p:spPr>
          <a:xfrm>
            <a:off x="628650" y="-520700"/>
            <a:ext cx="7948613" cy="1489075"/>
          </a:xfrm>
        </p:spPr>
        <p:txBody>
          <a:bodyPr/>
          <a:lstStyle/>
          <a:p>
            <a:r>
              <a:rPr lang="en-US" altLang="en-US" sz="3600">
                <a:ea typeface="ＭＳ Ｐゴシック" charset="-128"/>
              </a:rPr>
              <a:t>Linking Attack Scenario</a:t>
            </a:r>
          </a:p>
        </p:txBody>
      </p:sp>
      <p:pic>
        <p:nvPicPr>
          <p:cNvPr id="76802"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t="6339" b="-2"/>
          <a:stretch>
            <a:fillRect/>
          </a:stretch>
        </p:blipFill>
        <p:spPr bwMode="auto">
          <a:xfrm>
            <a:off x="-677863" y="1473200"/>
            <a:ext cx="9483726" cy="499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p:cNvSpPr>
            <a:spLocks noChangeArrowheads="1"/>
          </p:cNvSpPr>
          <p:nvPr/>
        </p:nvSpPr>
        <p:spPr bwMode="auto">
          <a:xfrm>
            <a:off x="0" y="6581775"/>
            <a:ext cx="2795588"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00">
                <a:solidFill>
                  <a:srgbClr val="A6A6A6"/>
                </a:solidFill>
              </a:rPr>
              <a:t>[Harmanciet al. Nat. Meth. (in revision)</a:t>
            </a:r>
            <a:r>
              <a:rPr lang="en-US" altLang="ja-JP" sz="1100">
                <a:solidFill>
                  <a:srgbClr val="A6A6A6"/>
                </a:solidFill>
              </a:rPr>
              <a:t>]</a:t>
            </a:r>
            <a:endParaRPr lang="en-US" altLang="en-US" sz="1100">
              <a:solidFill>
                <a:srgbClr val="A6A6A6"/>
              </a:solidFill>
            </a:endParaRPr>
          </a:p>
        </p:txBody>
      </p:sp>
      <p:pic>
        <p:nvPicPr>
          <p:cNvPr id="76804"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t="6339" b="-2"/>
          <a:stretch>
            <a:fillRect/>
          </a:stretch>
        </p:blipFill>
        <p:spPr bwMode="auto">
          <a:xfrm>
            <a:off x="-677863" y="1473200"/>
            <a:ext cx="9483726" cy="499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t="6339" b="-2"/>
          <a:stretch>
            <a:fillRect/>
          </a:stretch>
        </p:blipFill>
        <p:spPr bwMode="auto">
          <a:xfrm>
            <a:off x="-677863" y="1473200"/>
            <a:ext cx="9483726" cy="499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6"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t="6339" b="-2"/>
          <a:stretch>
            <a:fillRect/>
          </a:stretch>
        </p:blipFill>
        <p:spPr bwMode="auto">
          <a:xfrm>
            <a:off x="-677863" y="1473200"/>
            <a:ext cx="9483726" cy="499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Tm="90838"/>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noChangeArrowheads="1"/>
          </p:cNvSpPr>
          <p:nvPr>
            <p:ph type="title"/>
          </p:nvPr>
        </p:nvSpPr>
        <p:spPr>
          <a:xfrm>
            <a:off x="628650" y="-520700"/>
            <a:ext cx="7948613" cy="1489075"/>
          </a:xfrm>
        </p:spPr>
        <p:txBody>
          <a:bodyPr/>
          <a:lstStyle/>
          <a:p>
            <a:r>
              <a:rPr lang="en-US" altLang="en-US" sz="3600">
                <a:ea typeface="ＭＳ Ｐゴシック" charset="-128"/>
              </a:rPr>
              <a:t>Linking Attack Scenario</a:t>
            </a:r>
          </a:p>
        </p:txBody>
      </p:sp>
      <p:pic>
        <p:nvPicPr>
          <p:cNvPr id="77826"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t="6339" b="-2"/>
          <a:stretch>
            <a:fillRect/>
          </a:stretch>
        </p:blipFill>
        <p:spPr bwMode="auto">
          <a:xfrm>
            <a:off x="-677863" y="1473200"/>
            <a:ext cx="9483726" cy="499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Rectangle 3"/>
          <p:cNvSpPr>
            <a:spLocks noChangeArrowheads="1"/>
          </p:cNvSpPr>
          <p:nvPr/>
        </p:nvSpPr>
        <p:spPr bwMode="auto">
          <a:xfrm>
            <a:off x="0" y="6581775"/>
            <a:ext cx="2795588"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00">
                <a:solidFill>
                  <a:srgbClr val="A6A6A6"/>
                </a:solidFill>
              </a:rPr>
              <a:t>[Harmanciet al. Nat. Meth. (in revision)</a:t>
            </a:r>
            <a:r>
              <a:rPr lang="en-US" altLang="ja-JP" sz="1100">
                <a:solidFill>
                  <a:srgbClr val="A6A6A6"/>
                </a:solidFill>
              </a:rPr>
              <a:t>]</a:t>
            </a:r>
            <a:endParaRPr lang="en-US" altLang="en-US" sz="1100">
              <a:solidFill>
                <a:srgbClr val="A6A6A6"/>
              </a:solidFill>
            </a:endParaRPr>
          </a:p>
        </p:txBody>
      </p:sp>
      <p:pic>
        <p:nvPicPr>
          <p:cNvPr id="77828"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l="71426" t="60150" r="13309" b="-2"/>
          <a:stretch>
            <a:fillRect/>
          </a:stretch>
        </p:blipFill>
        <p:spPr bwMode="auto">
          <a:xfrm>
            <a:off x="6096000" y="4343400"/>
            <a:ext cx="1447800" cy="212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l="64195" t="14435" r="30180" b="56993"/>
          <a:stretch>
            <a:fillRect/>
          </a:stretch>
        </p:blipFill>
        <p:spPr bwMode="auto">
          <a:xfrm>
            <a:off x="5410200" y="1905000"/>
            <a:ext cx="5334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l="16789" t="14435" r="73569" b="56993"/>
          <a:stretch>
            <a:fillRect/>
          </a:stretch>
        </p:blipFill>
        <p:spPr bwMode="auto">
          <a:xfrm>
            <a:off x="914400" y="1905000"/>
            <a:ext cx="9144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1" name="Freeform 2"/>
          <p:cNvSpPr>
            <a:spLocks/>
          </p:cNvSpPr>
          <p:nvPr/>
        </p:nvSpPr>
        <p:spPr bwMode="auto">
          <a:xfrm>
            <a:off x="946150" y="1924050"/>
            <a:ext cx="862013" cy="1460500"/>
          </a:xfrm>
          <a:custGeom>
            <a:avLst/>
            <a:gdLst>
              <a:gd name="T0" fmla="*/ 0 w 861848"/>
              <a:gd name="T1" fmla="*/ 0 h 1460938"/>
              <a:gd name="T2" fmla="*/ 0 w 861848"/>
              <a:gd name="T3" fmla="*/ 1459624 h 1460938"/>
              <a:gd name="T4" fmla="*/ 862343 w 861848"/>
              <a:gd name="T5" fmla="*/ 1459624 h 1460938"/>
              <a:gd name="T6" fmla="*/ 862343 w 861848"/>
              <a:gd name="T7" fmla="*/ 0 h 1460938"/>
              <a:gd name="T8" fmla="*/ 0 w 861848"/>
              <a:gd name="T9" fmla="*/ 0 h 14609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1848" h="1460938">
                <a:moveTo>
                  <a:pt x="0" y="0"/>
                </a:moveTo>
                <a:lnTo>
                  <a:pt x="0" y="1460938"/>
                </a:lnTo>
                <a:lnTo>
                  <a:pt x="861848" y="1460938"/>
                </a:lnTo>
                <a:lnTo>
                  <a:pt x="861848" y="0"/>
                </a:lnTo>
                <a:lnTo>
                  <a:pt x="0" y="0"/>
                </a:lnTo>
                <a:close/>
              </a:path>
            </a:pathLst>
          </a:custGeom>
          <a:noFill/>
          <a:ln w="57150" cap="flat" cmpd="sng">
            <a:solidFill>
              <a:srgbClr val="C00000"/>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832" name="Freeform 3"/>
          <p:cNvSpPr>
            <a:spLocks/>
          </p:cNvSpPr>
          <p:nvPr/>
        </p:nvSpPr>
        <p:spPr bwMode="auto">
          <a:xfrm>
            <a:off x="5434013" y="1954213"/>
            <a:ext cx="536575" cy="1419225"/>
          </a:xfrm>
          <a:custGeom>
            <a:avLst/>
            <a:gdLst>
              <a:gd name="T0" fmla="*/ 0 w 536028"/>
              <a:gd name="T1" fmla="*/ 0 h 1418897"/>
              <a:gd name="T2" fmla="*/ 0 w 536028"/>
              <a:gd name="T3" fmla="*/ 1419881 h 1418897"/>
              <a:gd name="T4" fmla="*/ 537671 w 536028"/>
              <a:gd name="T5" fmla="*/ 1419881 h 1418897"/>
              <a:gd name="T6" fmla="*/ 537671 w 536028"/>
              <a:gd name="T7" fmla="*/ 0 h 1418897"/>
              <a:gd name="T8" fmla="*/ 0 w 536028"/>
              <a:gd name="T9" fmla="*/ 0 h 14188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6028" h="1418897">
                <a:moveTo>
                  <a:pt x="0" y="0"/>
                </a:moveTo>
                <a:lnTo>
                  <a:pt x="0" y="1418897"/>
                </a:lnTo>
                <a:lnTo>
                  <a:pt x="536028" y="1418897"/>
                </a:lnTo>
                <a:lnTo>
                  <a:pt x="536028" y="0"/>
                </a:lnTo>
                <a:lnTo>
                  <a:pt x="0" y="0"/>
                </a:lnTo>
                <a:close/>
              </a:path>
            </a:pathLst>
          </a:custGeom>
          <a:noFill/>
          <a:ln w="57150" cap="flat" cmpd="sng">
            <a:solidFill>
              <a:srgbClr val="C00000"/>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833" name="Freeform 4"/>
          <p:cNvSpPr>
            <a:spLocks/>
          </p:cNvSpPr>
          <p:nvPr/>
        </p:nvSpPr>
        <p:spPr bwMode="auto">
          <a:xfrm>
            <a:off x="6084888" y="4362450"/>
            <a:ext cx="1482725" cy="2070100"/>
          </a:xfrm>
          <a:custGeom>
            <a:avLst/>
            <a:gdLst>
              <a:gd name="T0" fmla="*/ 0 w 1481958"/>
              <a:gd name="T1" fmla="*/ 0 h 2070538"/>
              <a:gd name="T2" fmla="*/ 0 w 1481958"/>
              <a:gd name="T3" fmla="*/ 2069224 h 2070538"/>
              <a:gd name="T4" fmla="*/ 1484260 w 1481958"/>
              <a:gd name="T5" fmla="*/ 2069224 h 2070538"/>
              <a:gd name="T6" fmla="*/ 1484260 w 1481958"/>
              <a:gd name="T7" fmla="*/ 10504 h 2070538"/>
              <a:gd name="T8" fmla="*/ 0 w 1481958"/>
              <a:gd name="T9" fmla="*/ 0 h 20705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1958" h="2070538">
                <a:moveTo>
                  <a:pt x="0" y="0"/>
                </a:moveTo>
                <a:lnTo>
                  <a:pt x="0" y="2070538"/>
                </a:lnTo>
                <a:lnTo>
                  <a:pt x="1481958" y="2070538"/>
                </a:lnTo>
                <a:lnTo>
                  <a:pt x="1481958" y="10510"/>
                </a:lnTo>
                <a:lnTo>
                  <a:pt x="0" y="0"/>
                </a:lnTo>
                <a:close/>
              </a:path>
            </a:pathLst>
          </a:custGeom>
          <a:noFill/>
          <a:ln w="57150" cap="flat" cmpd="sng">
            <a:solidFill>
              <a:srgbClr val="C00000"/>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cxnSp>
        <p:nvCxnSpPr>
          <p:cNvPr id="11" name="Elbow Connector 10">
            <a:extLst/>
          </p:cNvPr>
          <p:cNvCxnSpPr>
            <a:cxnSpLocks/>
          </p:cNvCxnSpPr>
          <p:nvPr/>
        </p:nvCxnSpPr>
        <p:spPr bwMode="auto">
          <a:xfrm>
            <a:off x="1828800" y="2743200"/>
            <a:ext cx="4256088" cy="2743200"/>
          </a:xfrm>
          <a:prstGeom prst="bentConnector3">
            <a:avLst/>
          </a:prstGeom>
          <a:noFill/>
          <a:ln w="127000" cap="flat" cmpd="sng" algn="ctr">
            <a:solidFill>
              <a:schemeClr val="accent6"/>
            </a:solidFill>
            <a:prstDash val="sysDot"/>
            <a:round/>
            <a:headEnd type="triangle"/>
            <a:tailEnd type="triangle"/>
          </a:ln>
          <a:effectLst/>
        </p:spPr>
      </p:cxnSp>
      <p:cxnSp>
        <p:nvCxnSpPr>
          <p:cNvPr id="13" name="Straight Arrow Connector 12">
            <a:extLst/>
          </p:cNvPr>
          <p:cNvCxnSpPr>
            <a:cxnSpLocks/>
          </p:cNvCxnSpPr>
          <p:nvPr/>
        </p:nvCxnSpPr>
        <p:spPr bwMode="auto">
          <a:xfrm>
            <a:off x="3962400" y="2743200"/>
            <a:ext cx="1447800" cy="0"/>
          </a:xfrm>
          <a:prstGeom prst="straightConnector1">
            <a:avLst/>
          </a:prstGeom>
          <a:noFill/>
          <a:ln w="127000" cap="flat" cmpd="sng" algn="ctr">
            <a:solidFill>
              <a:schemeClr val="accent6"/>
            </a:solidFill>
            <a:prstDash val="sysDot"/>
            <a:round/>
            <a:headEnd type="none" w="sm" len="sm"/>
            <a:tailEnd type="triangle"/>
          </a:ln>
          <a:effectLst/>
        </p:spPr>
      </p:cxnSp>
    </p:spTree>
  </p:cSld>
  <p:clrMapOvr>
    <a:masterClrMapping/>
  </p:clrMapOvr>
  <p:transition spd="slow" advTm="90838"/>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noChangeArrowheads="1"/>
          </p:cNvSpPr>
          <p:nvPr>
            <p:ph type="title"/>
          </p:nvPr>
        </p:nvSpPr>
        <p:spPr>
          <a:xfrm>
            <a:off x="628650" y="655638"/>
            <a:ext cx="7886700" cy="993775"/>
          </a:xfrm>
        </p:spPr>
        <p:txBody>
          <a:bodyPr/>
          <a:lstStyle/>
          <a:p>
            <a:r>
              <a:rPr lang="en-US" altLang="en-US">
                <a:ea typeface="ＭＳ Ｐゴシック" charset="-128"/>
              </a:rPr>
              <a:t>Linking Attacks: Case of Netflix Prize</a:t>
            </a:r>
          </a:p>
        </p:txBody>
      </p:sp>
      <p:pic>
        <p:nvPicPr>
          <p:cNvPr id="7885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1709738"/>
            <a:ext cx="1812925" cy="101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6600" y="1525588"/>
            <a:ext cx="2171700" cy="104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Table 6"/>
          <p:cNvGraphicFramePr>
            <a:graphicFrameLocks noGrp="1"/>
          </p:cNvGraphicFramePr>
          <p:nvPr/>
        </p:nvGraphicFramePr>
        <p:xfrm>
          <a:off x="0" y="2787650"/>
          <a:ext cx="4603750" cy="2466975"/>
        </p:xfrm>
        <a:graphic>
          <a:graphicData uri="http://schemas.openxmlformats.org/drawingml/2006/table">
            <a:tbl>
              <a:tblPr/>
              <a:tblGrid>
                <a:gridCol w="1150938">
                  <a:extLst>
                    <a:ext uri="{9D8B030D-6E8A-4147-A177-3AD203B41FA5}">
                      <a16:colId xmlns:a16="http://schemas.microsoft.com/office/drawing/2014/main" val="20000"/>
                    </a:ext>
                  </a:extLst>
                </a:gridCol>
                <a:gridCol w="1150937">
                  <a:extLst>
                    <a:ext uri="{9D8B030D-6E8A-4147-A177-3AD203B41FA5}">
                      <a16:colId xmlns:a16="http://schemas.microsoft.com/office/drawing/2014/main" val="20001"/>
                    </a:ext>
                  </a:extLst>
                </a:gridCol>
                <a:gridCol w="1150938">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tblGrid>
              <a:tr h="447675">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User (ID)</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Movie (ID)</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Date of Grade</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Grade [1,2,3,4,5]</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NTFLX-0</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NTFLX-19</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10/12/2008</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1</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NTFLX-116</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4/23/2009</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3</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NTFLX-2</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NTFLX-92</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5/27/2010</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2</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NTFLX-666</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6/6/2016</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nvGraphicFramePr>
        <p:xfrm>
          <a:off x="4776788" y="2805113"/>
          <a:ext cx="4251325" cy="2476502"/>
        </p:xfrm>
        <a:graphic>
          <a:graphicData uri="http://schemas.openxmlformats.org/drawingml/2006/table">
            <a:tbl>
              <a:tblPr/>
              <a:tblGrid>
                <a:gridCol w="1063625">
                  <a:extLst>
                    <a:ext uri="{9D8B030D-6E8A-4147-A177-3AD203B41FA5}">
                      <a16:colId xmlns:a16="http://schemas.microsoft.com/office/drawing/2014/main" val="20000"/>
                    </a:ext>
                  </a:extLst>
                </a:gridCol>
                <a:gridCol w="1062037">
                  <a:extLst>
                    <a:ext uri="{9D8B030D-6E8A-4147-A177-3AD203B41FA5}">
                      <a16:colId xmlns:a16="http://schemas.microsoft.com/office/drawing/2014/main" val="20001"/>
                    </a:ext>
                  </a:extLst>
                </a:gridCol>
                <a:gridCol w="1062038">
                  <a:extLst>
                    <a:ext uri="{9D8B030D-6E8A-4147-A177-3AD203B41FA5}">
                      <a16:colId xmlns:a16="http://schemas.microsoft.com/office/drawing/2014/main" val="20002"/>
                    </a:ext>
                  </a:extLst>
                </a:gridCol>
                <a:gridCol w="1063625">
                  <a:extLst>
                    <a:ext uri="{9D8B030D-6E8A-4147-A177-3AD203B41FA5}">
                      <a16:colId xmlns:a16="http://schemas.microsoft.com/office/drawing/2014/main" val="20003"/>
                    </a:ext>
                  </a:extLst>
                </a:gridCol>
              </a:tblGrid>
              <a:tr h="542924">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User (ID)</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Movie (ID)</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Date of Grade</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Grade [0-10]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IMDB-173</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4/20/2009</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IMDB-1</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IMDB-18</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10/18/2008</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IMDB-2</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IMDB-341</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5/27/2010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6"/>
                  </a:ext>
                </a:extLst>
              </a:tr>
            </a:tbl>
          </a:graphicData>
        </a:graphic>
      </p:graphicFrame>
      <p:sp>
        <p:nvSpPr>
          <p:cNvPr id="78936" name="TextBox 2"/>
          <p:cNvSpPr txBox="1">
            <a:spLocks noChangeArrowheads="1"/>
          </p:cNvSpPr>
          <p:nvPr/>
        </p:nvSpPr>
        <p:spPr bwMode="auto">
          <a:xfrm>
            <a:off x="5573713" y="2528888"/>
            <a:ext cx="1979612"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900"/>
              <a:t>Names available for many users!</a:t>
            </a:r>
          </a:p>
        </p:txBody>
      </p:sp>
      <p:sp>
        <p:nvSpPr>
          <p:cNvPr id="78937" name="TextBox 3"/>
          <p:cNvSpPr txBox="1">
            <a:spLocks noChangeArrowheads="1"/>
          </p:cNvSpPr>
          <p:nvPr/>
        </p:nvSpPr>
        <p:spPr bwMode="auto">
          <a:xfrm>
            <a:off x="2428875" y="5308600"/>
            <a:ext cx="3960813"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14313" indent="-214313">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buFont typeface="Arial" charset="0"/>
              <a:buChar char="•"/>
            </a:pPr>
            <a:r>
              <a:rPr lang="en-US" altLang="en-US" sz="900"/>
              <a:t>Many users are shared</a:t>
            </a:r>
          </a:p>
          <a:p>
            <a:pPr>
              <a:buFont typeface="Arial" charset="0"/>
              <a:buChar char="•"/>
            </a:pPr>
            <a:r>
              <a:rPr lang="en-US" altLang="en-US" sz="900"/>
              <a:t>The grades of same users are correlated</a:t>
            </a:r>
          </a:p>
          <a:p>
            <a:pPr>
              <a:buFont typeface="Arial" charset="0"/>
              <a:buChar char="•"/>
            </a:pPr>
            <a:r>
              <a:rPr lang="en-US" altLang="en-US" sz="900"/>
              <a:t>A user grades one movie around the same date in two databases</a:t>
            </a:r>
          </a:p>
        </p:txBody>
      </p:sp>
      <p:sp>
        <p:nvSpPr>
          <p:cNvPr id="78938" name="Rectangle 10"/>
          <p:cNvSpPr>
            <a:spLocks noChangeArrowheads="1"/>
          </p:cNvSpPr>
          <p:nvPr/>
        </p:nvSpPr>
        <p:spPr bwMode="auto">
          <a:xfrm>
            <a:off x="4321175" y="6072188"/>
            <a:ext cx="41370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a:solidFill>
                  <a:srgbClr val="000000"/>
                </a:solidFill>
                <a:latin typeface="Calibri" charset="0"/>
              </a:rPr>
              <a:t>Anonymized Netflix Prize Training Dataset </a:t>
            </a:r>
          </a:p>
          <a:p>
            <a:pPr algn="ctr"/>
            <a:r>
              <a:rPr lang="en-US" altLang="en-US" sz="1800">
                <a:solidFill>
                  <a:srgbClr val="000000"/>
                </a:solidFill>
                <a:latin typeface="Calibri" charset="0"/>
              </a:rPr>
              <a:t>made available to contestants</a:t>
            </a:r>
          </a:p>
        </p:txBody>
      </p:sp>
    </p:spTree>
  </p:cSld>
  <p:clrMapOvr>
    <a:masterClrMapping/>
  </p:clrMapOvr>
  <p:transition advTm="95256"/>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noChangeArrowheads="1"/>
          </p:cNvSpPr>
          <p:nvPr>
            <p:ph type="title"/>
          </p:nvPr>
        </p:nvSpPr>
        <p:spPr>
          <a:xfrm>
            <a:off x="628650" y="655638"/>
            <a:ext cx="7886700" cy="993775"/>
          </a:xfrm>
        </p:spPr>
        <p:txBody>
          <a:bodyPr/>
          <a:lstStyle/>
          <a:p>
            <a:r>
              <a:rPr lang="en-US" altLang="en-US">
                <a:ea typeface="ＭＳ Ｐゴシック" charset="-128"/>
              </a:rPr>
              <a:t>Linking Attacks: Case of Netflix Prize</a:t>
            </a:r>
          </a:p>
        </p:txBody>
      </p:sp>
      <p:pic>
        <p:nvPicPr>
          <p:cNvPr id="8089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1709738"/>
            <a:ext cx="1812925" cy="101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89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6600" y="1525588"/>
            <a:ext cx="2171700" cy="104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Table 6"/>
          <p:cNvGraphicFramePr>
            <a:graphicFrameLocks noGrp="1"/>
          </p:cNvGraphicFramePr>
          <p:nvPr/>
        </p:nvGraphicFramePr>
        <p:xfrm>
          <a:off x="0" y="2787650"/>
          <a:ext cx="4603750" cy="2466975"/>
        </p:xfrm>
        <a:graphic>
          <a:graphicData uri="http://schemas.openxmlformats.org/drawingml/2006/table">
            <a:tbl>
              <a:tblPr/>
              <a:tblGrid>
                <a:gridCol w="1150938">
                  <a:extLst>
                    <a:ext uri="{9D8B030D-6E8A-4147-A177-3AD203B41FA5}">
                      <a16:colId xmlns:a16="http://schemas.microsoft.com/office/drawing/2014/main" val="20000"/>
                    </a:ext>
                  </a:extLst>
                </a:gridCol>
                <a:gridCol w="1150937">
                  <a:extLst>
                    <a:ext uri="{9D8B030D-6E8A-4147-A177-3AD203B41FA5}">
                      <a16:colId xmlns:a16="http://schemas.microsoft.com/office/drawing/2014/main" val="20001"/>
                    </a:ext>
                  </a:extLst>
                </a:gridCol>
                <a:gridCol w="1150938">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tblGrid>
              <a:tr h="447675">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User (ID)</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Movie (ID)</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Date of Grade</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Grade [1,2,3,4,5]</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NTFLX-0</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NTFLX-19</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10/12/2008</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1</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NTFLX-116</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4/23/2009</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3</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2"/>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NTFLX-2</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NTFLX-92</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5/27/2010</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2</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NTFLX-666</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6/6/2016</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4"/>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nvGraphicFramePr>
        <p:xfrm>
          <a:off x="4776788" y="2805113"/>
          <a:ext cx="4251325" cy="2476502"/>
        </p:xfrm>
        <a:graphic>
          <a:graphicData uri="http://schemas.openxmlformats.org/drawingml/2006/table">
            <a:tbl>
              <a:tblPr/>
              <a:tblGrid>
                <a:gridCol w="1063625">
                  <a:extLst>
                    <a:ext uri="{9D8B030D-6E8A-4147-A177-3AD203B41FA5}">
                      <a16:colId xmlns:a16="http://schemas.microsoft.com/office/drawing/2014/main" val="20000"/>
                    </a:ext>
                  </a:extLst>
                </a:gridCol>
                <a:gridCol w="1062037">
                  <a:extLst>
                    <a:ext uri="{9D8B030D-6E8A-4147-A177-3AD203B41FA5}">
                      <a16:colId xmlns:a16="http://schemas.microsoft.com/office/drawing/2014/main" val="20001"/>
                    </a:ext>
                  </a:extLst>
                </a:gridCol>
                <a:gridCol w="1062038">
                  <a:extLst>
                    <a:ext uri="{9D8B030D-6E8A-4147-A177-3AD203B41FA5}">
                      <a16:colId xmlns:a16="http://schemas.microsoft.com/office/drawing/2014/main" val="20002"/>
                    </a:ext>
                  </a:extLst>
                </a:gridCol>
                <a:gridCol w="1063625">
                  <a:extLst>
                    <a:ext uri="{9D8B030D-6E8A-4147-A177-3AD203B41FA5}">
                      <a16:colId xmlns:a16="http://schemas.microsoft.com/office/drawing/2014/main" val="20003"/>
                    </a:ext>
                  </a:extLst>
                </a:gridCol>
              </a:tblGrid>
              <a:tr h="542924">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User (ID)</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Movie (ID)</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Date of Grade</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Grade [0-10]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IMDB-173</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4/20/2009</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IMDB-1</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IMDB-18</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10/18/2008</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IMDB-2</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IMDB-341</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5/27/2010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6"/>
                  </a:ext>
                </a:extLst>
              </a:tr>
            </a:tbl>
          </a:graphicData>
        </a:graphic>
      </p:graphicFrame>
      <p:sp>
        <p:nvSpPr>
          <p:cNvPr id="80984" name="TextBox 2"/>
          <p:cNvSpPr txBox="1">
            <a:spLocks noChangeArrowheads="1"/>
          </p:cNvSpPr>
          <p:nvPr/>
        </p:nvSpPr>
        <p:spPr bwMode="auto">
          <a:xfrm>
            <a:off x="5573713" y="2528888"/>
            <a:ext cx="1979612"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900"/>
              <a:t>Names available for many users!</a:t>
            </a:r>
          </a:p>
        </p:txBody>
      </p:sp>
      <p:sp>
        <p:nvSpPr>
          <p:cNvPr id="80985" name="TextBox 3"/>
          <p:cNvSpPr txBox="1">
            <a:spLocks noChangeArrowheads="1"/>
          </p:cNvSpPr>
          <p:nvPr/>
        </p:nvSpPr>
        <p:spPr bwMode="auto">
          <a:xfrm>
            <a:off x="2293938" y="5308600"/>
            <a:ext cx="4746625"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14313" indent="-214313">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buFont typeface="Arial" charset="0"/>
              <a:buChar char="•"/>
            </a:pPr>
            <a:r>
              <a:rPr lang="en-US" altLang="en-US" sz="1100"/>
              <a:t>Many users are shared</a:t>
            </a:r>
          </a:p>
          <a:p>
            <a:pPr>
              <a:buFont typeface="Arial" charset="0"/>
              <a:buChar char="•"/>
            </a:pPr>
            <a:r>
              <a:rPr lang="en-US" altLang="en-US" sz="1100"/>
              <a:t>The grades of same users are correlated</a:t>
            </a:r>
          </a:p>
          <a:p>
            <a:pPr>
              <a:buFont typeface="Arial" charset="0"/>
              <a:buChar char="•"/>
            </a:pPr>
            <a:r>
              <a:rPr lang="en-US" altLang="en-US" sz="1100"/>
              <a:t>A user grades one movie around the same date in two databases</a:t>
            </a:r>
          </a:p>
          <a:p>
            <a:pPr>
              <a:buFont typeface="Arial" charset="0"/>
              <a:buChar char="•"/>
            </a:pPr>
            <a:endParaRPr lang="en-US" altLang="en-US" sz="1100"/>
          </a:p>
          <a:p>
            <a:pPr>
              <a:buFont typeface="Arial" charset="0"/>
              <a:buChar char="•"/>
            </a:pPr>
            <a:r>
              <a:rPr lang="en-US" altLang="en-US" sz="1100"/>
              <a:t>IMDB users are public</a:t>
            </a:r>
          </a:p>
          <a:p>
            <a:pPr>
              <a:buFont typeface="Arial" charset="0"/>
              <a:buChar char="•"/>
            </a:pPr>
            <a:endParaRPr lang="en-US" altLang="en-US" sz="1100"/>
          </a:p>
          <a:p>
            <a:pPr>
              <a:buFont typeface="Arial" charset="0"/>
              <a:buChar char="•"/>
            </a:pPr>
            <a:r>
              <a:rPr lang="en-US" altLang="en-US" sz="1100"/>
              <a:t>NetFLIX and IMdB moves are public</a:t>
            </a:r>
          </a:p>
          <a:p>
            <a:pPr>
              <a:buFont typeface="Arial" charset="0"/>
              <a:buChar char="•"/>
            </a:pPr>
            <a:endParaRPr lang="en-US" altLang="en-US" sz="1100"/>
          </a:p>
        </p:txBody>
      </p:sp>
      <p:cxnSp>
        <p:nvCxnSpPr>
          <p:cNvPr id="10" name="Straight Arrow Connector 9">
            <a:extLst/>
          </p:cNvPr>
          <p:cNvCxnSpPr/>
          <p:nvPr/>
        </p:nvCxnSpPr>
        <p:spPr>
          <a:xfrm flipV="1">
            <a:off x="4591050" y="3506788"/>
            <a:ext cx="198438" cy="338137"/>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p:cNvPr>
          <p:cNvCxnSpPr/>
          <p:nvPr/>
        </p:nvCxnSpPr>
        <p:spPr>
          <a:xfrm>
            <a:off x="3192463" y="2133600"/>
            <a:ext cx="2627312"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3262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7F42-9B08-8B41-B3BA-6886710605F1}"/>
              </a:ext>
            </a:extLst>
          </p:cNvPr>
          <p:cNvSpPr>
            <a:spLocks noGrp="1"/>
          </p:cNvSpPr>
          <p:nvPr>
            <p:ph type="title"/>
          </p:nvPr>
        </p:nvSpPr>
        <p:spPr>
          <a:xfrm>
            <a:off x="152400" y="417513"/>
            <a:ext cx="1905000" cy="1143000"/>
          </a:xfrm>
        </p:spPr>
        <p:txBody>
          <a:bodyPr/>
          <a:lstStyle/>
          <a:p>
            <a:pPr eaLnBrk="1" hangingPunct="1">
              <a:defRPr/>
            </a:pPr>
            <a:r>
              <a:rPr lang="en-US" altLang="en-US" dirty="0">
                <a:ea typeface="ＭＳ Ｐゴシック" charset="-128"/>
              </a:rPr>
              <a:t>Data Science in Traditional Science</a:t>
            </a:r>
          </a:p>
        </p:txBody>
      </p:sp>
      <p:sp>
        <p:nvSpPr>
          <p:cNvPr id="11267" name="Rectangle 4"/>
          <p:cNvSpPr>
            <a:spLocks noChangeArrowheads="1"/>
          </p:cNvSpPr>
          <p:nvPr/>
        </p:nvSpPr>
        <p:spPr bwMode="auto">
          <a:xfrm>
            <a:off x="2327275" y="6224588"/>
            <a:ext cx="9112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solidFill>
                  <a:srgbClr val="000000"/>
                </a:solidFill>
              </a:rPr>
              <a:t>Genomics</a:t>
            </a:r>
          </a:p>
          <a:p>
            <a:pPr eaLnBrk="1" hangingPunct="1">
              <a:spcBef>
                <a:spcPct val="0"/>
              </a:spcBef>
              <a:buFontTx/>
              <a:buNone/>
            </a:pPr>
            <a:r>
              <a:rPr lang="en-US" altLang="en-US" sz="1200">
                <a:solidFill>
                  <a:srgbClr val="000000"/>
                </a:solidFill>
              </a:rPr>
              <a:t>DNA sequencer</a:t>
            </a:r>
          </a:p>
        </p:txBody>
      </p:sp>
      <p:grpSp>
        <p:nvGrpSpPr>
          <p:cNvPr id="11268" name="Group 8"/>
          <p:cNvGrpSpPr>
            <a:grpSpLocks/>
          </p:cNvGrpSpPr>
          <p:nvPr/>
        </p:nvGrpSpPr>
        <p:grpSpPr bwMode="auto">
          <a:xfrm>
            <a:off x="2311400" y="2335213"/>
            <a:ext cx="1682750" cy="2098675"/>
            <a:chOff x="2999746" y="1105231"/>
            <a:chExt cx="1951865" cy="2435036"/>
          </a:xfrm>
        </p:grpSpPr>
        <p:sp>
          <p:nvSpPr>
            <p:cNvPr id="11281" name="Rectangle 9"/>
            <p:cNvSpPr>
              <a:spLocks noChangeArrowheads="1"/>
            </p:cNvSpPr>
            <p:nvPr/>
          </p:nvSpPr>
          <p:spPr bwMode="auto">
            <a:xfrm>
              <a:off x="3053350" y="2790345"/>
              <a:ext cx="1844657" cy="749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1200">
                  <a:solidFill>
                    <a:srgbClr val="000000"/>
                  </a:solidFill>
                </a:rPr>
                <a:t>Neuroscience - </a:t>
              </a:r>
            </a:p>
            <a:p>
              <a:pPr algn="ctr" eaLnBrk="1" hangingPunct="1">
                <a:spcBef>
                  <a:spcPct val="0"/>
                </a:spcBef>
                <a:buFontTx/>
                <a:buNone/>
              </a:pPr>
              <a:r>
                <a:rPr lang="en-US" altLang="en-US" sz="1200">
                  <a:solidFill>
                    <a:srgbClr val="000000"/>
                  </a:solidFill>
                </a:rPr>
                <a:t>The Human Connectome Project </a:t>
              </a:r>
            </a:p>
          </p:txBody>
        </p:sp>
        <p:pic>
          <p:nvPicPr>
            <p:cNvPr id="11282" name="Picture 15" descr="Screen shot 2013-02-19 at 8.31.1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9746" y="1105231"/>
              <a:ext cx="1951865" cy="1703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269" name="Group 2"/>
          <p:cNvGrpSpPr>
            <a:grpSpLocks/>
          </p:cNvGrpSpPr>
          <p:nvPr/>
        </p:nvGrpSpPr>
        <p:grpSpPr bwMode="auto">
          <a:xfrm>
            <a:off x="217488" y="2097088"/>
            <a:ext cx="2058987" cy="1968500"/>
            <a:chOff x="457199" y="1580888"/>
            <a:chExt cx="2059566" cy="1967987"/>
          </a:xfrm>
        </p:grpSpPr>
        <p:pic>
          <p:nvPicPr>
            <p:cNvPr id="11279"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199" y="1580888"/>
              <a:ext cx="2058230" cy="1541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80" name="Rectangle 17"/>
            <p:cNvSpPr>
              <a:spLocks noChangeArrowheads="1"/>
            </p:cNvSpPr>
            <p:nvPr/>
          </p:nvSpPr>
          <p:spPr bwMode="auto">
            <a:xfrm>
              <a:off x="630285" y="3087032"/>
              <a:ext cx="1886480" cy="46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solidFill>
                    <a:srgbClr val="000000"/>
                  </a:solidFill>
                </a:rPr>
                <a:t>High energy physics - </a:t>
              </a:r>
            </a:p>
            <a:p>
              <a:pPr eaLnBrk="1" hangingPunct="1">
                <a:spcBef>
                  <a:spcPct val="0"/>
                </a:spcBef>
                <a:buFontTx/>
                <a:buNone/>
              </a:pPr>
              <a:r>
                <a:rPr lang="en-US" altLang="en-US" sz="1200">
                  <a:solidFill>
                    <a:srgbClr val="000000"/>
                  </a:solidFill>
                </a:rPr>
                <a:t>Large Hadron Collider</a:t>
              </a:r>
            </a:p>
          </p:txBody>
        </p:sp>
      </p:grpSp>
      <p:pic>
        <p:nvPicPr>
          <p:cNvPr id="11270"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5850" y="4706938"/>
            <a:ext cx="2268538"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1" name="Picture 7" descr="Screen shot 2013-02-21 at 11.19.25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2344738"/>
            <a:ext cx="149542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2" name="TextBox 10"/>
          <p:cNvSpPr txBox="1">
            <a:spLocks noChangeArrowheads="1"/>
          </p:cNvSpPr>
          <p:nvPr/>
        </p:nvSpPr>
        <p:spPr bwMode="auto">
          <a:xfrm>
            <a:off x="4332288" y="3082925"/>
            <a:ext cx="9969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solidFill>
                  <a:srgbClr val="000000"/>
                </a:solidFill>
              </a:rPr>
              <a:t>Ecology </a:t>
            </a:r>
            <a:br>
              <a:rPr lang="en-US" altLang="en-US" sz="1200">
                <a:solidFill>
                  <a:srgbClr val="000000"/>
                </a:solidFill>
              </a:rPr>
            </a:br>
            <a:r>
              <a:rPr lang="en-US" altLang="en-US" sz="1200">
                <a:solidFill>
                  <a:srgbClr val="000000"/>
                </a:solidFill>
              </a:rPr>
              <a:t>&amp; Earth Sci.</a:t>
            </a:r>
            <a:br>
              <a:rPr lang="en-US" altLang="en-US" sz="1200">
                <a:solidFill>
                  <a:srgbClr val="000000"/>
                </a:solidFill>
              </a:rPr>
            </a:br>
            <a:r>
              <a:rPr lang="en-US" altLang="en-US" sz="1200">
                <a:solidFill>
                  <a:srgbClr val="000000"/>
                </a:solidFill>
              </a:rPr>
              <a:t> - Fluxnet</a:t>
            </a:r>
          </a:p>
        </p:txBody>
      </p:sp>
      <p:pic>
        <p:nvPicPr>
          <p:cNvPr id="11273"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297363"/>
            <a:ext cx="168275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4" name="Rectangle 22"/>
          <p:cNvSpPr>
            <a:spLocks noChangeArrowheads="1"/>
          </p:cNvSpPr>
          <p:nvPr/>
        </p:nvSpPr>
        <p:spPr bwMode="auto">
          <a:xfrm>
            <a:off x="-282575" y="5257800"/>
            <a:ext cx="2551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1200">
                <a:solidFill>
                  <a:srgbClr val="000000"/>
                </a:solidFill>
              </a:rPr>
              <a:t>Astronomy - </a:t>
            </a:r>
          </a:p>
          <a:p>
            <a:pPr algn="ctr" eaLnBrk="1" hangingPunct="1">
              <a:spcBef>
                <a:spcPct val="0"/>
              </a:spcBef>
              <a:buFontTx/>
              <a:buNone/>
            </a:pPr>
            <a:r>
              <a:rPr lang="en-US" altLang="en-US" sz="1200">
                <a:solidFill>
                  <a:srgbClr val="000000"/>
                </a:solidFill>
              </a:rPr>
              <a:t>Sloan Digital Sky survey</a:t>
            </a:r>
          </a:p>
        </p:txBody>
      </p:sp>
      <p:pic>
        <p:nvPicPr>
          <p:cNvPr id="11275"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8775" y="5916613"/>
            <a:ext cx="660400"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6"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04900" y="5795963"/>
            <a:ext cx="655638"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7" name="Content Placeholder 4"/>
          <p:cNvSpPr>
            <a:spLocks noGrp="1" noChangeArrowheads="1"/>
          </p:cNvSpPr>
          <p:nvPr>
            <p:ph idx="1"/>
          </p:nvPr>
        </p:nvSpPr>
        <p:spPr>
          <a:xfrm>
            <a:off x="2362200" y="61913"/>
            <a:ext cx="6523038" cy="2362200"/>
          </a:xfrm>
        </p:spPr>
        <p:txBody>
          <a:bodyPr/>
          <a:lstStyle/>
          <a:p>
            <a:r>
              <a:rPr lang="en-US" altLang="en-US" sz="2000" dirty="0">
                <a:ea typeface="ＭＳ Ｐゴシック" charset="-128"/>
              </a:rPr>
              <a:t>Pre-dated commercial mining</a:t>
            </a:r>
          </a:p>
          <a:p>
            <a:r>
              <a:rPr lang="en-US" altLang="en-US" sz="2000" dirty="0">
                <a:ea typeface="ＭＳ Ｐゴシック" charset="-128"/>
              </a:rPr>
              <a:t>Instrument generated</a:t>
            </a:r>
          </a:p>
          <a:p>
            <a:r>
              <a:rPr lang="en-US" altLang="en-US" sz="2000" dirty="0">
                <a:ea typeface="ＭＳ Ｐゴシック" charset="-128"/>
              </a:rPr>
              <a:t>Large data sets often created by large teams not to answer one Q but to be mined broadly</a:t>
            </a:r>
          </a:p>
          <a:p>
            <a:r>
              <a:rPr lang="en-US" altLang="en-US" sz="2000" dirty="0">
                <a:ea typeface="ＭＳ Ｐゴシック" charset="-128"/>
              </a:rPr>
              <a:t>Often coupled to a physical/biological model</a:t>
            </a:r>
          </a:p>
          <a:p>
            <a:r>
              <a:rPr lang="en-US" altLang="en-US" sz="2000" dirty="0">
                <a:ea typeface="ＭＳ Ｐゴシック" charset="-128"/>
              </a:rPr>
              <a:t>Interplay w/ experiments</a:t>
            </a:r>
          </a:p>
          <a:p>
            <a:endParaRPr lang="en-US" altLang="en-US" sz="2000" dirty="0">
              <a:ea typeface="ＭＳ Ｐゴシック" charset="-128"/>
            </a:endParaRPr>
          </a:p>
        </p:txBody>
      </p:sp>
      <p:pic>
        <p:nvPicPr>
          <p:cNvPr id="11278" name="Picture 18"/>
          <p:cNvPicPr>
            <a:picLocks noChangeAspect="1" noChangeArrowheads="1"/>
          </p:cNvPicPr>
          <p:nvPr/>
        </p:nvPicPr>
        <p:blipFill>
          <a:blip r:embed="rId10">
            <a:extLst>
              <a:ext uri="{28A0092B-C50C-407E-A947-70E740481C1C}">
                <a14:useLocalDpi xmlns:a14="http://schemas.microsoft.com/office/drawing/2010/main" val="0"/>
              </a:ext>
            </a:extLst>
          </a:blip>
          <a:srcRect l="51523" t="63333"/>
          <a:stretch>
            <a:fillRect/>
          </a:stretch>
        </p:blipFill>
        <p:spPr bwMode="auto">
          <a:xfrm>
            <a:off x="5105400" y="2881313"/>
            <a:ext cx="3627438" cy="375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16200000">
            <a:off x="6704112" y="1370112"/>
            <a:ext cx="4572000" cy="307777"/>
          </a:xfrm>
          <a:prstGeom prst="rect">
            <a:avLst/>
          </a:prstGeom>
          <a:noFill/>
        </p:spPr>
        <p:txBody>
          <a:bodyPr wrap="square" rtlCol="0">
            <a:spAutoFit/>
          </a:bodyPr>
          <a:lstStyle/>
          <a:p>
            <a:r>
              <a:rPr lang="en-US" sz="1400" b="1" dirty="0">
                <a:solidFill>
                  <a:schemeClr val="bg1">
                    <a:lumMod val="50000"/>
                  </a:schemeClr>
                </a:solidFill>
              </a:rPr>
              <a:t>[Navarro et al. </a:t>
            </a:r>
            <a:r>
              <a:rPr lang="en-US" sz="1400" b="1" dirty="0" err="1">
                <a:solidFill>
                  <a:schemeClr val="bg1">
                    <a:lumMod val="50000"/>
                  </a:schemeClr>
                </a:solidFill>
              </a:rPr>
              <a:t>GenomeBiol</a:t>
            </a:r>
            <a:r>
              <a:rPr lang="en-US" sz="1400" b="1" dirty="0">
                <a:solidFill>
                  <a:schemeClr val="bg1">
                    <a:lumMod val="50000"/>
                  </a:schemeClr>
                </a:solidFill>
              </a:rPr>
              <a:t>. (</a:t>
            </a:r>
            <a:r>
              <a:rPr lang="uk-UA" sz="1400" b="1" dirty="0">
                <a:solidFill>
                  <a:schemeClr val="bg1">
                    <a:lumMod val="50000"/>
                  </a:schemeClr>
                </a:solidFill>
              </a:rPr>
              <a:t>’</a:t>
            </a:r>
            <a:r>
              <a:rPr lang="en-US" sz="1400" b="1" dirty="0">
                <a:solidFill>
                  <a:schemeClr val="bg1">
                    <a:lumMod val="50000"/>
                  </a:schemeClr>
                </a:solidFill>
              </a:rPr>
              <a:t>19, in press)]</a:t>
            </a:r>
          </a:p>
        </p:txBody>
      </p:sp>
    </p:spTree>
    <p:extLst>
      <p:ext uri="{BB962C8B-B14F-4D97-AF65-F5344CB8AC3E}">
        <p14:creationId xmlns:p14="http://schemas.microsoft.com/office/powerpoint/2010/main" val="147205615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noChangeArrowheads="1"/>
          </p:cNvSpPr>
          <p:nvPr>
            <p:ph type="title"/>
          </p:nvPr>
        </p:nvSpPr>
        <p:spPr>
          <a:xfrm>
            <a:off x="628650" y="655638"/>
            <a:ext cx="7886700" cy="993775"/>
          </a:xfrm>
        </p:spPr>
        <p:txBody>
          <a:bodyPr/>
          <a:lstStyle/>
          <a:p>
            <a:r>
              <a:rPr lang="en-US" altLang="en-US">
                <a:ea typeface="ＭＳ Ｐゴシック" charset="-128"/>
              </a:rPr>
              <a:t>Linking Attacks: Case of Netflix Prize</a:t>
            </a:r>
          </a:p>
        </p:txBody>
      </p:sp>
      <p:pic>
        <p:nvPicPr>
          <p:cNvPr id="8294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1709738"/>
            <a:ext cx="1812925" cy="101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6600" y="1525588"/>
            <a:ext cx="2171700" cy="104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Table 6"/>
          <p:cNvGraphicFramePr>
            <a:graphicFrameLocks noGrp="1"/>
          </p:cNvGraphicFramePr>
          <p:nvPr/>
        </p:nvGraphicFramePr>
        <p:xfrm>
          <a:off x="0" y="2787650"/>
          <a:ext cx="4603750" cy="2466975"/>
        </p:xfrm>
        <a:graphic>
          <a:graphicData uri="http://schemas.openxmlformats.org/drawingml/2006/table">
            <a:tbl>
              <a:tblPr/>
              <a:tblGrid>
                <a:gridCol w="1150938">
                  <a:extLst>
                    <a:ext uri="{9D8B030D-6E8A-4147-A177-3AD203B41FA5}">
                      <a16:colId xmlns:a16="http://schemas.microsoft.com/office/drawing/2014/main" val="20000"/>
                    </a:ext>
                  </a:extLst>
                </a:gridCol>
                <a:gridCol w="1150937">
                  <a:extLst>
                    <a:ext uri="{9D8B030D-6E8A-4147-A177-3AD203B41FA5}">
                      <a16:colId xmlns:a16="http://schemas.microsoft.com/office/drawing/2014/main" val="20001"/>
                    </a:ext>
                  </a:extLst>
                </a:gridCol>
                <a:gridCol w="1150938">
                  <a:extLst>
                    <a:ext uri="{9D8B030D-6E8A-4147-A177-3AD203B41FA5}">
                      <a16:colId xmlns:a16="http://schemas.microsoft.com/office/drawing/2014/main" val="20002"/>
                    </a:ext>
                  </a:extLst>
                </a:gridCol>
                <a:gridCol w="1150937">
                  <a:extLst>
                    <a:ext uri="{9D8B030D-6E8A-4147-A177-3AD203B41FA5}">
                      <a16:colId xmlns:a16="http://schemas.microsoft.com/office/drawing/2014/main" val="20003"/>
                    </a:ext>
                  </a:extLst>
                </a:gridCol>
              </a:tblGrid>
              <a:tr h="447675">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User (ID)</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Movie (ID)</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Date of Grade</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Grade [1,2,3,4,5]</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NTFLX-0</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NTFLX-19</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10/12/2008</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1</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NTFLX-116</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4/23/2009</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3</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2"/>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NTFLX-2</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NTFLX-92</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5/27/2010</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2</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NTFLX-1</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B050"/>
                          </a:solidFill>
                          <a:effectLst/>
                          <a:latin typeface="Arial" charset="0"/>
                          <a:ea typeface="ＭＳ Ｐゴシック" charset="-128"/>
                        </a:rPr>
                        <a:t>NTFLX-666</a:t>
                      </a:r>
                      <a:endParaRPr kumimoji="0" lang="en-US" altLang="en-US" sz="1000" b="1" i="0" u="none" strike="noStrike" cap="none" normalizeH="0" baseline="0">
                        <a:ln>
                          <a:noFill/>
                        </a:ln>
                        <a:solidFill>
                          <a:srgbClr val="00B050"/>
                        </a:solidFill>
                        <a:effectLst/>
                        <a:latin typeface="Arial" charset="0"/>
                        <a:ea typeface="ＭＳ Ｐゴシック" charset="-128"/>
                      </a:endParaRP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6/6/2016</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r h="336550">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1" marR="68591" marT="34286" marB="3428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nvGraphicFramePr>
        <p:xfrm>
          <a:off x="4776788" y="2805113"/>
          <a:ext cx="4251325" cy="2476502"/>
        </p:xfrm>
        <a:graphic>
          <a:graphicData uri="http://schemas.openxmlformats.org/drawingml/2006/table">
            <a:tbl>
              <a:tblPr/>
              <a:tblGrid>
                <a:gridCol w="1063625">
                  <a:extLst>
                    <a:ext uri="{9D8B030D-6E8A-4147-A177-3AD203B41FA5}">
                      <a16:colId xmlns:a16="http://schemas.microsoft.com/office/drawing/2014/main" val="20000"/>
                    </a:ext>
                  </a:extLst>
                </a:gridCol>
                <a:gridCol w="1062037">
                  <a:extLst>
                    <a:ext uri="{9D8B030D-6E8A-4147-A177-3AD203B41FA5}">
                      <a16:colId xmlns:a16="http://schemas.microsoft.com/office/drawing/2014/main" val="20001"/>
                    </a:ext>
                  </a:extLst>
                </a:gridCol>
                <a:gridCol w="1062038">
                  <a:extLst>
                    <a:ext uri="{9D8B030D-6E8A-4147-A177-3AD203B41FA5}">
                      <a16:colId xmlns:a16="http://schemas.microsoft.com/office/drawing/2014/main" val="20002"/>
                    </a:ext>
                  </a:extLst>
                </a:gridCol>
                <a:gridCol w="1063625">
                  <a:extLst>
                    <a:ext uri="{9D8B030D-6E8A-4147-A177-3AD203B41FA5}">
                      <a16:colId xmlns:a16="http://schemas.microsoft.com/office/drawing/2014/main" val="20003"/>
                    </a:ext>
                  </a:extLst>
                </a:gridCol>
              </a:tblGrid>
              <a:tr h="542924">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User (ID)</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Movie (ID)</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Date of Grade</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charset="0"/>
                          <a:ea typeface="ＭＳ Ｐゴシック" charset="-128"/>
                        </a:rPr>
                        <a:t>Grade [0-10]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IMDB-173</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4/20/2009</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IMDB-1</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IMDB-18</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000">
                          <a:solidFill>
                            <a:schemeClr val="tx1"/>
                          </a:solidFill>
                          <a:latin typeface="Arial" charset="0"/>
                          <a:ea typeface="ＭＳ Ｐゴシック" charset="-128"/>
                        </a:defRPr>
                      </a:lvl1pPr>
                      <a:lvl2pPr marL="742950" indent="-285750">
                        <a:spcBef>
                          <a:spcPct val="20000"/>
                        </a:spcBef>
                        <a:buFont typeface="Lucida Grande" charset="0"/>
                        <a:defRPr sz="2000">
                          <a:solidFill>
                            <a:schemeClr val="tx1"/>
                          </a:solidFill>
                          <a:latin typeface="Arial" charset="0"/>
                          <a:ea typeface="ＭＳ Ｐゴシック" charset="-128"/>
                        </a:defRPr>
                      </a:lvl2pPr>
                      <a:lvl3pPr marL="1143000" indent="-228600">
                        <a:spcBef>
                          <a:spcPct val="20000"/>
                        </a:spcBef>
                        <a:defRPr>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buFont typeface="Lucida Grande" charset="0"/>
                        <a:defRPr>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10/18/2008</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IMDB-2</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IMDB-341</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5/27/2010</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r h="322263">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defTabSz="455613">
                        <a:spcBef>
                          <a:spcPct val="20000"/>
                        </a:spcBef>
                        <a:defRPr sz="2000">
                          <a:solidFill>
                            <a:schemeClr val="tx1"/>
                          </a:solidFill>
                          <a:latin typeface="Arial" charset="0"/>
                          <a:ea typeface="ＭＳ Ｐゴシック" charset="-128"/>
                        </a:defRPr>
                      </a:lvl1pPr>
                      <a:lvl2pPr marL="742950" indent="-285750" defTabSz="455613">
                        <a:spcBef>
                          <a:spcPct val="20000"/>
                        </a:spcBef>
                        <a:buFont typeface="Lucida Grande" charset="0"/>
                        <a:defRPr sz="2000">
                          <a:solidFill>
                            <a:schemeClr val="tx1"/>
                          </a:solidFill>
                          <a:latin typeface="Arial" charset="0"/>
                          <a:ea typeface="ＭＳ Ｐゴシック" charset="-128"/>
                        </a:defRPr>
                      </a:lvl2pPr>
                      <a:lvl3pPr marL="1143000" indent="-228600" defTabSz="455613">
                        <a:spcBef>
                          <a:spcPct val="20000"/>
                        </a:spcBef>
                        <a:defRPr>
                          <a:solidFill>
                            <a:schemeClr val="tx1"/>
                          </a:solidFill>
                          <a:latin typeface="Arial" charset="0"/>
                          <a:ea typeface="ＭＳ Ｐゴシック" charset="-128"/>
                        </a:defRPr>
                      </a:lvl3pPr>
                      <a:lvl4pPr marL="1600200" indent="-228600" defTabSz="455613">
                        <a:spcBef>
                          <a:spcPct val="20000"/>
                        </a:spcBef>
                        <a:defRPr>
                          <a:solidFill>
                            <a:schemeClr val="tx1"/>
                          </a:solidFill>
                          <a:latin typeface="Arial" charset="0"/>
                          <a:ea typeface="ＭＳ Ｐゴシック" charset="-128"/>
                        </a:defRPr>
                      </a:lvl4pPr>
                      <a:lvl5pPr marL="2057400" indent="-228600" defTabSz="455613">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ＭＳ Ｐゴシック" charset="-128"/>
                        </a:rPr>
                        <a:t>…</a:t>
                      </a:r>
                    </a:p>
                  </a:txBody>
                  <a:tcPr marL="68595" marR="68595"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6"/>
                  </a:ext>
                </a:extLst>
              </a:tr>
            </a:tbl>
          </a:graphicData>
        </a:graphic>
      </p:graphicFrame>
      <p:sp>
        <p:nvSpPr>
          <p:cNvPr id="83032" name="TextBox 2"/>
          <p:cNvSpPr txBox="1">
            <a:spLocks noChangeArrowheads="1"/>
          </p:cNvSpPr>
          <p:nvPr/>
        </p:nvSpPr>
        <p:spPr bwMode="auto">
          <a:xfrm>
            <a:off x="5573713" y="2528888"/>
            <a:ext cx="1979612"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900"/>
              <a:t>Names available for many users!</a:t>
            </a:r>
          </a:p>
        </p:txBody>
      </p:sp>
      <p:sp>
        <p:nvSpPr>
          <p:cNvPr id="83033" name="TextBox 3"/>
          <p:cNvSpPr txBox="1">
            <a:spLocks noChangeArrowheads="1"/>
          </p:cNvSpPr>
          <p:nvPr/>
        </p:nvSpPr>
        <p:spPr bwMode="auto">
          <a:xfrm>
            <a:off x="2428875" y="5308600"/>
            <a:ext cx="3960813"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14313" indent="-214313">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buFont typeface="Arial" charset="0"/>
              <a:buChar char="•"/>
            </a:pPr>
            <a:r>
              <a:rPr lang="en-US" altLang="en-US" sz="900"/>
              <a:t>Many users are shared</a:t>
            </a:r>
          </a:p>
          <a:p>
            <a:pPr>
              <a:buFont typeface="Arial" charset="0"/>
              <a:buChar char="•"/>
            </a:pPr>
            <a:r>
              <a:rPr lang="en-US" altLang="en-US" sz="900"/>
              <a:t>The grades of same users are correlated</a:t>
            </a:r>
          </a:p>
          <a:p>
            <a:pPr>
              <a:buFont typeface="Arial" charset="0"/>
              <a:buChar char="•"/>
            </a:pPr>
            <a:r>
              <a:rPr lang="en-US" altLang="en-US" sz="900"/>
              <a:t>A user grades one movie around the same date in two databases</a:t>
            </a:r>
          </a:p>
        </p:txBody>
      </p:sp>
      <p:cxnSp>
        <p:nvCxnSpPr>
          <p:cNvPr id="10" name="Straight Arrow Connector 9">
            <a:extLst/>
          </p:cNvPr>
          <p:cNvCxnSpPr/>
          <p:nvPr/>
        </p:nvCxnSpPr>
        <p:spPr>
          <a:xfrm flipV="1">
            <a:off x="4591050" y="3506788"/>
            <a:ext cx="198438" cy="338137"/>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a:extLst/>
          </p:cNvPr>
          <p:cNvSpPr/>
          <p:nvPr/>
        </p:nvSpPr>
        <p:spPr>
          <a:xfrm>
            <a:off x="4591050" y="3832225"/>
            <a:ext cx="127000" cy="652463"/>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cxnSp>
        <p:nvCxnSpPr>
          <p:cNvPr id="15" name="Straight Arrow Connector 14">
            <a:extLst/>
          </p:cNvPr>
          <p:cNvCxnSpPr/>
          <p:nvPr/>
        </p:nvCxnSpPr>
        <p:spPr>
          <a:xfrm>
            <a:off x="3192463" y="2133600"/>
            <a:ext cx="2627312"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23638"/>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90500"/>
            <a:ext cx="8521700" cy="711200"/>
          </a:xfrm>
        </p:spPr>
        <p:txBody>
          <a:bodyPr/>
          <a:lstStyle/>
          <a:p>
            <a:pPr defTabSz="907350">
              <a:defRPr/>
            </a:pPr>
            <a:r>
              <a:rPr lang="en-US" sz="1800" dirty="0">
                <a:solidFill>
                  <a:schemeClr val="tx1">
                    <a:lumMod val="65000"/>
                    <a:lumOff val="35000"/>
                  </a:schemeClr>
                </a:solidFill>
              </a:rPr>
              <a:t>Genomics &amp; Data Science</a:t>
            </a:r>
            <a:endParaRPr lang="en-US" dirty="0">
              <a:solidFill>
                <a:schemeClr val="tx1">
                  <a:lumMod val="65000"/>
                  <a:lumOff val="35000"/>
                </a:schemeClr>
              </a:solidFill>
            </a:endParaRPr>
          </a:p>
        </p:txBody>
      </p:sp>
      <p:sp>
        <p:nvSpPr>
          <p:cNvPr id="93187" name="Content Placeholder 3"/>
          <p:cNvSpPr>
            <a:spLocks noGrp="1"/>
          </p:cNvSpPr>
          <p:nvPr>
            <p:ph idx="1"/>
            <p:custDataLst>
              <p:tags r:id="rId3"/>
            </p:custDataLst>
          </p:nvPr>
        </p:nvSpPr>
        <p:spPr>
          <a:xfrm>
            <a:off x="520700" y="919163"/>
            <a:ext cx="8115300" cy="5524500"/>
          </a:xfrm>
        </p:spPr>
        <p:txBody>
          <a:bodyPr/>
          <a:lstStyle/>
          <a:p>
            <a:r>
              <a:rPr lang="en-US" sz="2000" b="1" dirty="0">
                <a:solidFill>
                  <a:srgbClr val="FF0000"/>
                </a:solidFill>
                <a:latin typeface="Arial" charset="0"/>
                <a:ea typeface="ＭＳ Ｐゴシック" charset="0"/>
              </a:rPr>
              <a:t>Background</a:t>
            </a:r>
            <a:r>
              <a:rPr lang="en-US" sz="2000" dirty="0">
                <a:solidFill>
                  <a:schemeClr val="tx1">
                    <a:lumMod val="65000"/>
                    <a:lumOff val="35000"/>
                  </a:schemeClr>
                </a:solidFill>
                <a:latin typeface="Arial" charset="0"/>
                <a:ea typeface="ＭＳ Ｐゴシック" charset="0"/>
              </a:rPr>
              <a:t> on data science &amp; the biomed. sub-domain</a:t>
            </a:r>
          </a:p>
          <a:p>
            <a:pPr lvl="1"/>
            <a:r>
              <a:rPr lang="en-US" sz="2000" dirty="0">
                <a:solidFill>
                  <a:schemeClr val="tx1">
                    <a:lumMod val="65000"/>
                    <a:lumOff val="35000"/>
                  </a:schemeClr>
                </a:solidFill>
                <a:latin typeface="Arial" charset="0"/>
                <a:ea typeface="ＭＳ Ｐゴシック" charset="0"/>
              </a:rPr>
              <a:t>Placing genomics in this context -- </a:t>
            </a:r>
            <a:r>
              <a:rPr lang="en-US" sz="2000" b="1" dirty="0">
                <a:solidFill>
                  <a:srgbClr val="FF0000"/>
                </a:solidFill>
                <a:latin typeface="Arial" charset="0"/>
                <a:ea typeface="ＭＳ Ｐゴシック" charset="0"/>
              </a:rPr>
              <a:t>3V &amp; 4M</a:t>
            </a:r>
            <a:r>
              <a:rPr lang="en-US" sz="2000" dirty="0">
                <a:solidFill>
                  <a:srgbClr val="FF0000"/>
                </a:solidFill>
                <a:latin typeface="Arial" charset="0"/>
                <a:ea typeface="ＭＳ Ｐゴシック" charset="0"/>
              </a:rPr>
              <a:t> </a:t>
            </a:r>
            <a:r>
              <a:rPr lang="en-US" sz="2000" dirty="0">
                <a:solidFill>
                  <a:schemeClr val="tx1">
                    <a:lumMod val="65000"/>
                    <a:lumOff val="35000"/>
                  </a:schemeClr>
                </a:solidFill>
                <a:latin typeface="Arial" charset="0"/>
                <a:ea typeface="ＭＳ Ｐゴシック" charset="0"/>
              </a:rPr>
              <a:t>frameworks</a:t>
            </a:r>
          </a:p>
          <a:p>
            <a:pPr lvl="1"/>
            <a:r>
              <a:rPr lang="en-US" sz="2000" dirty="0">
                <a:solidFill>
                  <a:schemeClr val="tx1">
                    <a:lumMod val="65000"/>
                    <a:lumOff val="35000"/>
                  </a:schemeClr>
                </a:solidFill>
                <a:latin typeface="Arial" charset="0"/>
                <a:ea typeface="ＭＳ Ｐゴシック" charset="0"/>
              </a:rPr>
              <a:t>Types of data &amp; integration </a:t>
            </a:r>
            <a:r>
              <a:rPr lang="en-US" sz="2000" dirty="0" err="1">
                <a:solidFill>
                  <a:schemeClr val="tx1">
                    <a:lumMod val="65000"/>
                    <a:lumOff val="35000"/>
                  </a:schemeClr>
                </a:solidFill>
                <a:latin typeface="Arial" charset="0"/>
                <a:ea typeface="ＭＳ Ｐゴシック" charset="0"/>
              </a:rPr>
              <a:t>betw</a:t>
            </a:r>
            <a:r>
              <a:rPr lang="en-US" sz="2000" dirty="0">
                <a:solidFill>
                  <a:schemeClr val="tx1">
                    <a:lumMod val="65000"/>
                    <a:lumOff val="35000"/>
                  </a:schemeClr>
                </a:solidFill>
                <a:latin typeface="Arial" charset="0"/>
                <a:ea typeface="ＭＳ Ｐゴシック" charset="0"/>
              </a:rPr>
              <a:t>. types + </a:t>
            </a:r>
            <a:r>
              <a:rPr lang="en-US" sz="2000" b="1" dirty="0">
                <a:solidFill>
                  <a:srgbClr val="FF0000"/>
                </a:solidFill>
                <a:latin typeface="Arial" charset="0"/>
                <a:ea typeface="ＭＳ Ｐゴシック" charset="0"/>
              </a:rPr>
              <a:t>Moore’s law scaling</a:t>
            </a:r>
          </a:p>
          <a:p>
            <a:r>
              <a:rPr lang="en-US" sz="2000" dirty="0">
                <a:solidFill>
                  <a:schemeClr val="tx1">
                    <a:lumMod val="65000"/>
                    <a:lumOff val="35000"/>
                  </a:schemeClr>
                </a:solidFill>
                <a:latin typeface="Arial" charset="0"/>
                <a:ea typeface="ＭＳ Ｐゴシック" charset="0"/>
              </a:rPr>
              <a:t>Main </a:t>
            </a:r>
            <a:r>
              <a:rPr lang="en-US" sz="2000" b="1" dirty="0">
                <a:solidFill>
                  <a:srgbClr val="FF0000"/>
                </a:solidFill>
                <a:latin typeface="Arial" charset="0"/>
                <a:ea typeface="ＭＳ Ｐゴシック" charset="0"/>
              </a:rPr>
              <a:t>practical heath applications </a:t>
            </a:r>
          </a:p>
          <a:p>
            <a:pPr lvl="1"/>
            <a:r>
              <a:rPr lang="en-US" sz="2000" dirty="0">
                <a:solidFill>
                  <a:schemeClr val="tx1">
                    <a:lumMod val="65000"/>
                    <a:lumOff val="35000"/>
                  </a:schemeClr>
                </a:solidFill>
                <a:latin typeface="Arial" charset="0"/>
                <a:ea typeface="ＭＳ Ｐゴシック" charset="0"/>
              </a:rPr>
              <a:t>Designing drugs, customizing treatments….</a:t>
            </a:r>
          </a:p>
          <a:p>
            <a:pPr lvl="1"/>
            <a:r>
              <a:rPr lang="en-US" sz="2000" dirty="0">
                <a:solidFill>
                  <a:schemeClr val="tx1">
                    <a:lumMod val="65000"/>
                    <a:lumOff val="35000"/>
                  </a:schemeClr>
                </a:solidFill>
                <a:latin typeface="Arial" charset="0"/>
                <a:ea typeface="ＭＳ Ｐゴシック" charset="0"/>
              </a:rPr>
              <a:t>Focused example on </a:t>
            </a:r>
            <a:r>
              <a:rPr lang="en-US" sz="2000" b="1" dirty="0">
                <a:solidFill>
                  <a:srgbClr val="FF0000"/>
                </a:solidFill>
                <a:latin typeface="Arial" charset="0"/>
                <a:ea typeface="ＭＳ Ｐゴシック" charset="0"/>
              </a:rPr>
              <a:t>identifying drug targets</a:t>
            </a:r>
            <a:r>
              <a:rPr lang="en-US" sz="2000" dirty="0">
                <a:solidFill>
                  <a:srgbClr val="FF0000"/>
                </a:solidFill>
                <a:latin typeface="Arial" charset="0"/>
                <a:ea typeface="ＭＳ Ｐゴシック" charset="0"/>
              </a:rPr>
              <a:t> </a:t>
            </a:r>
            <a:br>
              <a:rPr lang="en-US" sz="2000" dirty="0">
                <a:solidFill>
                  <a:schemeClr val="tx1">
                    <a:lumMod val="65000"/>
                    <a:lumOff val="35000"/>
                  </a:schemeClr>
                </a:solidFill>
                <a:latin typeface="Arial" charset="0"/>
                <a:ea typeface="ＭＳ Ｐゴシック" charset="0"/>
              </a:rPr>
            </a:br>
            <a:r>
              <a:rPr lang="en-US" sz="2000" dirty="0">
                <a:solidFill>
                  <a:schemeClr val="tx1">
                    <a:lumMod val="65000"/>
                    <a:lumOff val="35000"/>
                  </a:schemeClr>
                </a:solidFill>
                <a:latin typeface="Arial" charset="0"/>
                <a:ea typeface="ＭＳ Ｐゴシック" charset="0"/>
              </a:rPr>
              <a:t>for </a:t>
            </a:r>
            <a:r>
              <a:rPr lang="en-US" sz="2000" dirty="0" err="1">
                <a:solidFill>
                  <a:schemeClr val="tx1">
                    <a:lumMod val="65000"/>
                    <a:lumOff val="35000"/>
                  </a:schemeClr>
                </a:solidFill>
                <a:latin typeface="Arial" charset="0"/>
                <a:ea typeface="ＭＳ Ｐゴシック" charset="0"/>
              </a:rPr>
              <a:t>neuropsych</a:t>
            </a:r>
            <a:r>
              <a:rPr lang="en-US" sz="2000" dirty="0">
                <a:solidFill>
                  <a:schemeClr val="tx1">
                    <a:lumMod val="65000"/>
                    <a:lumOff val="35000"/>
                  </a:schemeClr>
                </a:solidFill>
                <a:latin typeface="Arial" charset="0"/>
                <a:ea typeface="ＭＳ Ｐゴシック" charset="0"/>
              </a:rPr>
              <a:t>. diseases</a:t>
            </a:r>
          </a:p>
          <a:p>
            <a:r>
              <a:rPr lang="en-US" sz="2000" dirty="0">
                <a:solidFill>
                  <a:schemeClr val="tx1">
                    <a:lumMod val="65000"/>
                    <a:lumOff val="35000"/>
                  </a:schemeClr>
                </a:solidFill>
                <a:latin typeface="Arial" charset="0"/>
                <a:ea typeface="ＭＳ Ｐゴシック" charset="0"/>
              </a:rPr>
              <a:t>Another application:</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“Bioinspired” insights on systems</a:t>
            </a:r>
            <a:r>
              <a:rPr lang="en-US" sz="2000" dirty="0">
                <a:solidFill>
                  <a:schemeClr val="tx1">
                    <a:lumMod val="65000"/>
                    <a:lumOff val="35000"/>
                  </a:schemeClr>
                </a:solidFill>
                <a:latin typeface="Arial" charset="0"/>
                <a:ea typeface="ＭＳ Ｐゴシック" charset="0"/>
              </a:rPr>
              <a:t> design</a:t>
            </a:r>
          </a:p>
          <a:p>
            <a:pPr lvl="1"/>
            <a:r>
              <a:rPr lang="en-US" sz="2000" dirty="0">
                <a:solidFill>
                  <a:schemeClr val="tx1">
                    <a:lumMod val="65000"/>
                    <a:lumOff val="35000"/>
                  </a:schemeClr>
                </a:solidFill>
                <a:latin typeface="Arial" charset="0"/>
                <a:ea typeface="ＭＳ Ｐゴシック" charset="0"/>
              </a:rPr>
              <a:t>Reducing bottlenecks in the middle of a network hierarchy</a:t>
            </a:r>
          </a:p>
          <a:p>
            <a:pPr lvl="1"/>
            <a:r>
              <a:rPr lang="en-US" sz="2000" dirty="0">
                <a:solidFill>
                  <a:schemeClr val="tx1">
                    <a:lumMod val="65000"/>
                    <a:lumOff val="35000"/>
                  </a:schemeClr>
                </a:solidFill>
                <a:latin typeface="Arial" charset="0"/>
                <a:ea typeface="ＭＳ Ｐゴシック" charset="0"/>
              </a:rPr>
              <a:t>Different patterns of connectivity &amp; constraint in natural v engineered systems</a:t>
            </a:r>
          </a:p>
          <a:p>
            <a:r>
              <a:rPr lang="en-US" sz="2000" dirty="0">
                <a:solidFill>
                  <a:schemeClr val="tx1">
                    <a:lumMod val="65000"/>
                    <a:lumOff val="35000"/>
                  </a:schemeClr>
                </a:solidFill>
                <a:latin typeface="Arial" charset="0"/>
                <a:ea typeface="ＭＳ Ｐゴシック" charset="0"/>
              </a:rPr>
              <a:t>Mining the</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data exhaust </a:t>
            </a:r>
            <a:r>
              <a:rPr lang="en-US" sz="2000" dirty="0">
                <a:solidFill>
                  <a:schemeClr val="tx1">
                    <a:lumMod val="65000"/>
                    <a:lumOff val="35000"/>
                  </a:schemeClr>
                </a:solidFill>
                <a:latin typeface="Arial" charset="0"/>
                <a:ea typeface="ＭＳ Ｐゴシック" charset="0"/>
              </a:rPr>
              <a:t>(from personal genomics)</a:t>
            </a:r>
          </a:p>
          <a:p>
            <a:pPr lvl="1"/>
            <a:r>
              <a:rPr lang="en-US" sz="2000" dirty="0">
                <a:solidFill>
                  <a:schemeClr val="tx1">
                    <a:lumMod val="65000"/>
                    <a:lumOff val="35000"/>
                  </a:schemeClr>
                </a:solidFill>
                <a:latin typeface="Arial" charset="0"/>
                <a:ea typeface="ＭＳ Ｐゴシック" charset="0"/>
              </a:rPr>
              <a:t>SOS</a:t>
            </a:r>
          </a:p>
          <a:p>
            <a:pPr lvl="1"/>
            <a:r>
              <a:rPr lang="en-US" sz="2000" b="1" dirty="0">
                <a:solidFill>
                  <a:srgbClr val="FF0000"/>
                </a:solidFill>
                <a:latin typeface="Arial" charset="0"/>
                <a:ea typeface="ＭＳ Ｐゴシック" charset="0"/>
              </a:rPr>
              <a:t>Privacy</a:t>
            </a:r>
          </a:p>
          <a:p>
            <a:pPr marL="342900" lvl="1" indent="0">
              <a:buNone/>
            </a:pPr>
            <a:endParaRPr lang="en-US" sz="2000" dirty="0">
              <a:solidFill>
                <a:schemeClr val="tx1">
                  <a:lumMod val="65000"/>
                  <a:lumOff val="35000"/>
                </a:schemeClr>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1941919210"/>
      </p:ext>
    </p:extLst>
  </p:cSld>
  <p:clrMapOvr>
    <a:masterClrMapping/>
  </p:clrMapOvr>
  <p:transition advTm="110555"/>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90500"/>
            <a:ext cx="8521700" cy="711200"/>
          </a:xfrm>
        </p:spPr>
        <p:txBody>
          <a:bodyPr/>
          <a:lstStyle/>
          <a:p>
            <a:pPr defTabSz="907350">
              <a:defRPr/>
            </a:pPr>
            <a:r>
              <a:rPr lang="en-US" sz="1800" dirty="0">
                <a:solidFill>
                  <a:schemeClr val="bg1">
                    <a:lumMod val="65000"/>
                  </a:schemeClr>
                </a:solidFill>
              </a:rPr>
              <a:t>Genomics &amp; Data Science</a:t>
            </a:r>
            <a:endParaRPr lang="en-US" dirty="0">
              <a:solidFill>
                <a:schemeClr val="bg1">
                  <a:lumMod val="65000"/>
                </a:schemeClr>
              </a:solidFill>
            </a:endParaRPr>
          </a:p>
        </p:txBody>
      </p:sp>
      <p:sp>
        <p:nvSpPr>
          <p:cNvPr id="93187" name="Content Placeholder 3"/>
          <p:cNvSpPr>
            <a:spLocks noGrp="1"/>
          </p:cNvSpPr>
          <p:nvPr>
            <p:ph idx="1"/>
            <p:custDataLst>
              <p:tags r:id="rId3"/>
            </p:custDataLst>
          </p:nvPr>
        </p:nvSpPr>
        <p:spPr>
          <a:xfrm>
            <a:off x="520700" y="919163"/>
            <a:ext cx="8115300" cy="5524500"/>
          </a:xfrm>
        </p:spPr>
        <p:txBody>
          <a:bodyPr/>
          <a:lstStyle/>
          <a:p>
            <a:r>
              <a:rPr lang="en-US" sz="2000" b="1" dirty="0">
                <a:latin typeface="Arial" charset="0"/>
                <a:ea typeface="ＭＳ Ｐゴシック" charset="0"/>
              </a:rPr>
              <a:t>Background</a:t>
            </a:r>
            <a:r>
              <a:rPr lang="en-US" sz="2000" dirty="0">
                <a:latin typeface="Arial" charset="0"/>
                <a:ea typeface="ＭＳ Ｐゴシック" charset="0"/>
              </a:rPr>
              <a:t> on data science &amp; the biomed. sub-domain</a:t>
            </a:r>
          </a:p>
          <a:p>
            <a:pPr lvl="1"/>
            <a:r>
              <a:rPr lang="en-US" sz="2000" dirty="0">
                <a:latin typeface="Arial" charset="0"/>
                <a:ea typeface="ＭＳ Ｐゴシック" charset="0"/>
              </a:rPr>
              <a:t>Placing genomics in this context -- </a:t>
            </a:r>
            <a:r>
              <a:rPr lang="en-US" sz="2000" b="1" dirty="0">
                <a:latin typeface="Arial" charset="0"/>
                <a:ea typeface="ＭＳ Ｐゴシック" charset="0"/>
              </a:rPr>
              <a:t>3V &amp; 4M</a:t>
            </a:r>
            <a:r>
              <a:rPr lang="en-US" sz="2000" dirty="0">
                <a:latin typeface="Arial" charset="0"/>
                <a:ea typeface="ＭＳ Ｐゴシック" charset="0"/>
              </a:rPr>
              <a:t> frameworks</a:t>
            </a:r>
          </a:p>
          <a:p>
            <a:pPr lvl="1"/>
            <a:r>
              <a:rPr lang="en-US" sz="2000" dirty="0">
                <a:latin typeface="Arial" charset="0"/>
                <a:ea typeface="ＭＳ Ｐゴシック" charset="0"/>
              </a:rPr>
              <a:t>Types of data &amp; integration </a:t>
            </a:r>
            <a:r>
              <a:rPr lang="en-US" sz="2000" dirty="0" err="1">
                <a:latin typeface="Arial" charset="0"/>
                <a:ea typeface="ＭＳ Ｐゴシック" charset="0"/>
              </a:rPr>
              <a:t>betw</a:t>
            </a:r>
            <a:r>
              <a:rPr lang="en-US" sz="2000" dirty="0">
                <a:latin typeface="Arial" charset="0"/>
                <a:ea typeface="ＭＳ Ｐゴシック" charset="0"/>
              </a:rPr>
              <a:t>. types + </a:t>
            </a:r>
            <a:r>
              <a:rPr lang="en-US" sz="2000" b="1" dirty="0">
                <a:latin typeface="Arial" charset="0"/>
                <a:ea typeface="ＭＳ Ｐゴシック" charset="0"/>
              </a:rPr>
              <a:t>Moore’s law scaling</a:t>
            </a:r>
          </a:p>
          <a:p>
            <a:r>
              <a:rPr lang="en-US" sz="2000" dirty="0">
                <a:latin typeface="Arial" charset="0"/>
                <a:ea typeface="ＭＳ Ｐゴシック" charset="0"/>
              </a:rPr>
              <a:t>Main </a:t>
            </a:r>
            <a:r>
              <a:rPr lang="en-US" sz="2000" b="1" dirty="0">
                <a:latin typeface="Arial" charset="0"/>
                <a:ea typeface="ＭＳ Ｐゴシック" charset="0"/>
              </a:rPr>
              <a:t>practical heath applications </a:t>
            </a:r>
          </a:p>
          <a:p>
            <a:pPr lvl="1"/>
            <a:r>
              <a:rPr lang="en-US" sz="2000" dirty="0">
                <a:latin typeface="Arial" charset="0"/>
                <a:ea typeface="ＭＳ Ｐゴシック" charset="0"/>
              </a:rPr>
              <a:t>Designing drugs, customizing treatments….</a:t>
            </a:r>
          </a:p>
          <a:p>
            <a:pPr lvl="1"/>
            <a:r>
              <a:rPr lang="en-US" sz="2000" dirty="0">
                <a:latin typeface="Arial" charset="0"/>
                <a:ea typeface="ＭＳ Ｐゴシック" charset="0"/>
              </a:rPr>
              <a:t>Focused example on </a:t>
            </a:r>
            <a:r>
              <a:rPr lang="en-US" sz="2000" b="1" dirty="0">
                <a:latin typeface="Arial" charset="0"/>
                <a:ea typeface="ＭＳ Ｐゴシック" charset="0"/>
              </a:rPr>
              <a:t>identifying drug targets</a:t>
            </a:r>
            <a:r>
              <a:rPr lang="en-US" sz="2000" dirty="0">
                <a:latin typeface="Arial" charset="0"/>
                <a:ea typeface="ＭＳ Ｐゴシック" charset="0"/>
              </a:rPr>
              <a:t> </a:t>
            </a:r>
            <a:br>
              <a:rPr lang="en-US" sz="2000" dirty="0">
                <a:latin typeface="Arial" charset="0"/>
                <a:ea typeface="ＭＳ Ｐゴシック" charset="0"/>
              </a:rPr>
            </a:br>
            <a:r>
              <a:rPr lang="en-US" sz="2000" dirty="0">
                <a:latin typeface="Arial" charset="0"/>
                <a:ea typeface="ＭＳ Ｐゴシック" charset="0"/>
              </a:rPr>
              <a:t>for </a:t>
            </a:r>
            <a:r>
              <a:rPr lang="en-US" sz="2000" dirty="0" err="1">
                <a:latin typeface="Arial" charset="0"/>
                <a:ea typeface="ＭＳ Ｐゴシック" charset="0"/>
              </a:rPr>
              <a:t>neuropsych</a:t>
            </a:r>
            <a:r>
              <a:rPr lang="en-US" sz="2000" dirty="0">
                <a:latin typeface="Arial" charset="0"/>
                <a:ea typeface="ＭＳ Ｐゴシック" charset="0"/>
              </a:rPr>
              <a:t>. diseases</a:t>
            </a:r>
          </a:p>
          <a:p>
            <a:r>
              <a:rPr lang="en-US" sz="2000" dirty="0">
                <a:latin typeface="Arial" charset="0"/>
                <a:ea typeface="ＭＳ Ｐゴシック" charset="0"/>
              </a:rPr>
              <a:t>Another application:</a:t>
            </a:r>
            <a:r>
              <a:rPr lang="en-US" sz="2000" b="1" dirty="0">
                <a:latin typeface="Arial" charset="0"/>
                <a:ea typeface="ＭＳ Ｐゴシック" charset="0"/>
              </a:rPr>
              <a:t> “Bioinspired” insights on systems</a:t>
            </a:r>
            <a:r>
              <a:rPr lang="en-US" sz="2000" dirty="0">
                <a:latin typeface="Arial" charset="0"/>
                <a:ea typeface="ＭＳ Ｐゴシック" charset="0"/>
              </a:rPr>
              <a:t> design</a:t>
            </a:r>
          </a:p>
          <a:p>
            <a:pPr lvl="1"/>
            <a:r>
              <a:rPr lang="en-US" sz="2000" dirty="0">
                <a:latin typeface="Arial" charset="0"/>
                <a:ea typeface="ＭＳ Ｐゴシック" charset="0"/>
              </a:rPr>
              <a:t>Reducing bottlenecks in the middle of a network hierarchy</a:t>
            </a:r>
          </a:p>
          <a:p>
            <a:pPr lvl="1"/>
            <a:r>
              <a:rPr lang="en-US" sz="2000" dirty="0">
                <a:latin typeface="Arial" charset="0"/>
                <a:ea typeface="ＭＳ Ｐゴシック" charset="0"/>
              </a:rPr>
              <a:t>Different patterns of connectivity &amp; constraint in natural v engineered systems</a:t>
            </a:r>
          </a:p>
          <a:p>
            <a:r>
              <a:rPr lang="en-US" sz="2000" dirty="0">
                <a:latin typeface="Arial" charset="0"/>
                <a:ea typeface="ＭＳ Ｐゴシック" charset="0"/>
              </a:rPr>
              <a:t>Mining the</a:t>
            </a:r>
            <a:r>
              <a:rPr lang="en-US" sz="2000" b="1" dirty="0">
                <a:latin typeface="Arial" charset="0"/>
                <a:ea typeface="ＭＳ Ｐゴシック" charset="0"/>
              </a:rPr>
              <a:t> data exhaust </a:t>
            </a:r>
            <a:r>
              <a:rPr lang="en-US" sz="2000" dirty="0">
                <a:latin typeface="Arial" charset="0"/>
                <a:ea typeface="ＭＳ Ｐゴシック" charset="0"/>
              </a:rPr>
              <a:t>(from personal genomics)</a:t>
            </a:r>
          </a:p>
          <a:p>
            <a:pPr lvl="1"/>
            <a:r>
              <a:rPr lang="en-US" sz="2000" dirty="0">
                <a:latin typeface="Arial" charset="0"/>
                <a:ea typeface="ＭＳ Ｐゴシック" charset="0"/>
              </a:rPr>
              <a:t>SOS</a:t>
            </a:r>
          </a:p>
          <a:p>
            <a:pPr lvl="1"/>
            <a:r>
              <a:rPr lang="en-US" sz="2000" b="1" dirty="0">
                <a:latin typeface="Arial" charset="0"/>
                <a:ea typeface="ＭＳ Ｐゴシック" charset="0"/>
              </a:rPr>
              <a:t>Privacy</a:t>
            </a:r>
          </a:p>
          <a:p>
            <a:pPr marL="342900" lvl="1" indent="0">
              <a:buNone/>
            </a:pPr>
            <a:endParaRPr lang="en-US" sz="2000" dirty="0">
              <a:latin typeface="Arial" charset="0"/>
              <a:ea typeface="ＭＳ Ｐゴシック" charset="0"/>
            </a:endParaRPr>
          </a:p>
        </p:txBody>
      </p:sp>
    </p:spTree>
    <p:custDataLst>
      <p:tags r:id="rId1"/>
    </p:custDataLst>
    <p:extLst>
      <p:ext uri="{BB962C8B-B14F-4D97-AF65-F5344CB8AC3E}">
        <p14:creationId xmlns:p14="http://schemas.microsoft.com/office/powerpoint/2010/main" val="3533017335"/>
      </p:ext>
    </p:extLst>
  </p:cSld>
  <p:clrMapOvr>
    <a:masterClrMapping/>
  </p:clrMapOvr>
  <p:transition advTm="110555"/>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612142"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effectLst/>
              <a:latin typeface="Arial" pitchFamily="-65" charset="0"/>
            </a:endParaRPr>
          </a:p>
        </p:txBody>
      </p:sp>
      <p:sp>
        <p:nvSpPr>
          <p:cNvPr id="9218" name="Title 3"/>
          <p:cNvSpPr>
            <a:spLocks noGrp="1"/>
          </p:cNvSpPr>
          <p:nvPr>
            <p:ph type="ctrTitle"/>
          </p:nvPr>
        </p:nvSpPr>
        <p:spPr>
          <a:xfrm>
            <a:off x="4229099" y="1182828"/>
            <a:ext cx="4020146" cy="1255572"/>
          </a:xfrm>
        </p:spPr>
        <p:txBody>
          <a:bodyPr/>
          <a:lstStyle/>
          <a:p>
            <a:r>
              <a:rPr lang="en-US" altLang="en-US" sz="1600" dirty="0">
                <a:solidFill>
                  <a:schemeClr val="bg1">
                    <a:lumMod val="50000"/>
                  </a:schemeClr>
                </a:solidFill>
              </a:rPr>
              <a:t>Genomics </a:t>
            </a:r>
            <a:br>
              <a:rPr lang="en-US" altLang="en-US" sz="1600" dirty="0">
                <a:solidFill>
                  <a:schemeClr val="bg1">
                    <a:lumMod val="50000"/>
                  </a:schemeClr>
                </a:solidFill>
              </a:rPr>
            </a:br>
            <a:r>
              <a:rPr lang="en-US" altLang="en-US" sz="1600" dirty="0">
                <a:solidFill>
                  <a:schemeClr val="bg1">
                    <a:lumMod val="50000"/>
                  </a:schemeClr>
                </a:solidFill>
              </a:rPr>
              <a:t>&amp; </a:t>
            </a:r>
            <a:br>
              <a:rPr lang="en-US" altLang="en-US" sz="1600" dirty="0">
                <a:solidFill>
                  <a:schemeClr val="bg1">
                    <a:lumMod val="50000"/>
                  </a:schemeClr>
                </a:solidFill>
              </a:rPr>
            </a:br>
            <a:r>
              <a:rPr lang="en-US" altLang="en-US" sz="1600" dirty="0">
                <a:solidFill>
                  <a:schemeClr val="bg1">
                    <a:lumMod val="50000"/>
                  </a:schemeClr>
                </a:solidFill>
              </a:rPr>
              <a:t>Data Science</a:t>
            </a:r>
            <a:endParaRPr lang="en-US" altLang="en-US" sz="3200" dirty="0">
              <a:solidFill>
                <a:schemeClr val="bg1">
                  <a:lumMod val="50000"/>
                </a:schemeClr>
              </a:solidFill>
              <a:ea typeface="ＭＳ Ｐゴシック" charset="-128"/>
            </a:endParaRPr>
          </a:p>
        </p:txBody>
      </p:sp>
      <p:cxnSp>
        <p:nvCxnSpPr>
          <p:cNvPr id="11" name="Straight Connector 10"/>
          <p:cNvCxnSpPr/>
          <p:nvPr/>
        </p:nvCxnSpPr>
        <p:spPr bwMode="auto">
          <a:xfrm>
            <a:off x="-533400" y="3810000"/>
            <a:ext cx="10668000" cy="0"/>
          </a:xfrm>
          <a:prstGeom prst="line">
            <a:avLst/>
          </a:prstGeom>
          <a:noFill/>
          <a:ln w="28575" cap="flat" cmpd="sng" algn="ctr">
            <a:solidFill>
              <a:schemeClr val="tx1"/>
            </a:solidFill>
            <a:prstDash val="solid"/>
            <a:round/>
            <a:headEnd type="none" w="sm" len="sm"/>
            <a:tailEnd type="none" w="sm" len="sm"/>
          </a:ln>
          <a:effectLst/>
        </p:spPr>
      </p:cxnSp>
      <p:pic>
        <p:nvPicPr>
          <p:cNvPr id="4" name="Picture 3">
            <a:extLst>
              <a:ext uri="{FF2B5EF4-FFF2-40B4-BE49-F238E27FC236}">
                <a16:creationId xmlns:a16="http://schemas.microsoft.com/office/drawing/2014/main" id="{6B352D41-FA98-BF4C-BCB7-A6F39D7C8FF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069"/>
                    </a14:imgEffect>
                    <a14:imgEffect>
                      <a14:saturation sat="98000"/>
                    </a14:imgEffect>
                  </a14:imgLayer>
                </a14:imgProps>
              </a:ext>
            </a:extLst>
          </a:blip>
          <a:stretch>
            <a:fillRect/>
          </a:stretch>
        </p:blipFill>
        <p:spPr>
          <a:xfrm>
            <a:off x="-152400" y="-381000"/>
            <a:ext cx="3644030" cy="4720787"/>
          </a:xfrm>
          <a:prstGeom prst="rect">
            <a:avLst/>
          </a:prstGeom>
        </p:spPr>
      </p:pic>
      <p:pic>
        <p:nvPicPr>
          <p:cNvPr id="9" name="Picture 8">
            <a:extLst>
              <a:ext uri="{FF2B5EF4-FFF2-40B4-BE49-F238E27FC236}">
                <a16:creationId xmlns:a16="http://schemas.microsoft.com/office/drawing/2014/main" id="{AF3C8098-43BB-854B-A94B-B10313FB383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489"/>
                    </a14:imgEffect>
                    <a14:imgEffect>
                      <a14:saturation sat="72000"/>
                    </a14:imgEffect>
                  </a14:imgLayer>
                </a14:imgProps>
              </a:ext>
            </a:extLst>
          </a:blip>
          <a:srcRect l="3263" t="6727" r="8456" b="6082"/>
          <a:stretch/>
        </p:blipFill>
        <p:spPr>
          <a:xfrm>
            <a:off x="-147181" y="3825658"/>
            <a:ext cx="3638811" cy="3032342"/>
          </a:xfrm>
          <a:prstGeom prst="rect">
            <a:avLst/>
          </a:prstGeom>
        </p:spPr>
      </p:pic>
      <p:cxnSp>
        <p:nvCxnSpPr>
          <p:cNvPr id="12" name="Straight Connector 11">
            <a:extLst>
              <a:ext uri="{FF2B5EF4-FFF2-40B4-BE49-F238E27FC236}">
                <a16:creationId xmlns:a16="http://schemas.microsoft.com/office/drawing/2014/main" id="{43198CEB-2C10-4443-8056-761B5D5E39CB}"/>
              </a:ext>
            </a:extLst>
          </p:cNvPr>
          <p:cNvCxnSpPr/>
          <p:nvPr/>
        </p:nvCxnSpPr>
        <p:spPr bwMode="auto">
          <a:xfrm>
            <a:off x="3505200" y="-1066800"/>
            <a:ext cx="0" cy="8610600"/>
          </a:xfrm>
          <a:prstGeom prst="line">
            <a:avLst/>
          </a:prstGeom>
          <a:noFill/>
          <a:ln w="38100" cap="flat" cmpd="sng" algn="ctr">
            <a:solidFill>
              <a:schemeClr val="tx1"/>
            </a:solidFill>
            <a:prstDash val="solid"/>
            <a:round/>
            <a:headEnd type="none" w="sm" len="sm"/>
            <a:tailEnd type="none" w="sm" len="sm"/>
          </a:ln>
          <a:effectLst/>
        </p:spPr>
      </p:cxnSp>
      <p:sp>
        <p:nvSpPr>
          <p:cNvPr id="13" name="Subtitle 4">
            <a:extLst>
              <a:ext uri="{FF2B5EF4-FFF2-40B4-BE49-F238E27FC236}">
                <a16:creationId xmlns:a16="http://schemas.microsoft.com/office/drawing/2014/main" id="{28B8A012-6587-804B-88A8-4AD3294FEDE6}"/>
              </a:ext>
            </a:extLst>
          </p:cNvPr>
          <p:cNvSpPr txBox="1">
            <a:spLocks/>
          </p:cNvSpPr>
          <p:nvPr/>
        </p:nvSpPr>
        <p:spPr bwMode="auto">
          <a:xfrm>
            <a:off x="4195969" y="3949310"/>
            <a:ext cx="4087423" cy="71860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lvl1pPr marL="0" indent="0" algn="ctr" defTabSz="908050" rtl="0" eaLnBrk="0" fontAlgn="base" hangingPunct="0">
              <a:spcBef>
                <a:spcPct val="20000"/>
              </a:spcBef>
              <a:spcAft>
                <a:spcPct val="0"/>
              </a:spcAft>
              <a:buNone/>
              <a:defRPr sz="4400" b="1">
                <a:solidFill>
                  <a:schemeClr val="tx1"/>
                </a:solidFill>
                <a:latin typeface="+mn-lt"/>
                <a:ea typeface="ＭＳ Ｐゴシック" pitchFamily="-65" charset="-128"/>
                <a:cs typeface="ＭＳ Ｐゴシック" pitchFamily="-65" charset="-128"/>
              </a:defRPr>
            </a:lvl1pPr>
            <a:lvl2pPr marL="456910" indent="0" algn="ctr" defTabSz="908050" rtl="0" eaLnBrk="0" fontAlgn="base" hangingPunct="0">
              <a:spcBef>
                <a:spcPct val="20000"/>
              </a:spcBef>
              <a:spcAft>
                <a:spcPct val="0"/>
              </a:spcAft>
              <a:buFont typeface="Lucida Grande" charset="0"/>
              <a:buNone/>
              <a:defRPr sz="2400">
                <a:solidFill>
                  <a:schemeClr val="tx1"/>
                </a:solidFill>
                <a:latin typeface="+mn-lt"/>
                <a:ea typeface="ＭＳ Ｐゴシック" pitchFamily="-65" charset="-128"/>
              </a:defRPr>
            </a:lvl2pPr>
            <a:lvl3pPr marL="913822"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3pPr>
            <a:lvl4pPr marL="1370734"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7644" indent="0" algn="ctr" defTabSz="908050" rtl="0" eaLnBrk="0" fontAlgn="base" hangingPunct="0">
              <a:spcBef>
                <a:spcPct val="20000"/>
              </a:spcBef>
              <a:spcAft>
                <a:spcPct val="0"/>
              </a:spcAft>
              <a:buFont typeface="Lucida Grande" charset="0"/>
              <a:buNone/>
              <a:defRPr sz="2000">
                <a:solidFill>
                  <a:schemeClr val="tx1"/>
                </a:solidFill>
                <a:latin typeface="+mn-lt"/>
                <a:ea typeface="ＭＳ Ｐゴシック" pitchFamily="-65" charset="-128"/>
              </a:defRPr>
            </a:lvl5pPr>
            <a:lvl6pPr marL="228455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6pPr>
            <a:lvl7pPr marL="274146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7pPr>
            <a:lvl8pPr marL="319837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8pPr>
            <a:lvl9pPr marL="3655289"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9pPr>
          </a:lstStyle>
          <a:p>
            <a:pPr>
              <a:spcBef>
                <a:spcPts val="0"/>
              </a:spcBef>
            </a:pPr>
            <a:endParaRPr lang="en-US" altLang="en-US" sz="1400" b="0" kern="0" dirty="0">
              <a:ea typeface="ＭＳ Ｐゴシック" charset="-128"/>
            </a:endParaRPr>
          </a:p>
          <a:p>
            <a:pPr>
              <a:spcBef>
                <a:spcPts val="0"/>
              </a:spcBef>
            </a:pPr>
            <a:r>
              <a:rPr lang="en-US" altLang="en-US" sz="3200" kern="0" dirty="0">
                <a:ea typeface="ＭＳ Ｐゴシック" charset="-128"/>
              </a:rPr>
              <a:t>Thanks for your attention</a:t>
            </a:r>
          </a:p>
          <a:p>
            <a:pPr>
              <a:spcBef>
                <a:spcPts val="0"/>
              </a:spcBef>
            </a:pPr>
            <a:endParaRPr lang="en-US" altLang="en-US" sz="1400" b="0" kern="0" dirty="0">
              <a:ea typeface="ＭＳ Ｐゴシック" charset="-128"/>
            </a:endParaRPr>
          </a:p>
          <a:p>
            <a:pPr>
              <a:spcBef>
                <a:spcPts val="0"/>
              </a:spcBef>
            </a:pPr>
            <a:endParaRPr lang="en-US" altLang="en-US" sz="1400" b="0" kern="0" dirty="0">
              <a:ea typeface="ＭＳ Ｐゴシック" charset="-128"/>
            </a:endParaRPr>
          </a:p>
          <a:p>
            <a:pPr>
              <a:spcBef>
                <a:spcPts val="0"/>
              </a:spcBef>
            </a:pPr>
            <a:endParaRPr lang="en-US" altLang="en-US" sz="1400" b="0" kern="0" dirty="0">
              <a:ea typeface="ＭＳ Ｐゴシック" charset="-128"/>
            </a:endParaRPr>
          </a:p>
          <a:p>
            <a:pPr>
              <a:spcBef>
                <a:spcPts val="0"/>
              </a:spcBef>
            </a:pPr>
            <a:endParaRPr lang="en-US" altLang="en-US" sz="1400" b="0" kern="0" dirty="0">
              <a:ea typeface="ＭＳ Ｐゴシック" charset="-128"/>
            </a:endParaRPr>
          </a:p>
          <a:p>
            <a:pPr>
              <a:spcBef>
                <a:spcPts val="0"/>
              </a:spcBef>
            </a:pPr>
            <a:r>
              <a:rPr lang="en-US" altLang="en-US" sz="1400" b="0" kern="0" dirty="0">
                <a:ea typeface="ＭＳ Ｐゴシック" charset="-128"/>
              </a:rPr>
              <a:t>Teaching pack with no explicit credits.</a:t>
            </a:r>
            <a:endParaRPr lang="en-US" altLang="en-US" sz="1400" b="0" dirty="0">
              <a:solidFill>
                <a:schemeClr val="tx1">
                  <a:lumMod val="50000"/>
                  <a:lumOff val="50000"/>
                </a:schemeClr>
              </a:solidFill>
              <a:ea typeface="ＭＳ Ｐゴシック" charset="-128"/>
            </a:endParaRPr>
          </a:p>
          <a:p>
            <a:pPr>
              <a:spcBef>
                <a:spcPts val="0"/>
              </a:spcBef>
            </a:pPr>
            <a:r>
              <a:rPr lang="en-US" altLang="en-US" sz="1400" kern="0" dirty="0">
                <a:ea typeface="ＭＳ Ｐゴシック" charset="-128"/>
              </a:rPr>
              <a:t>Credits &amp; references on each slide </a:t>
            </a:r>
          </a:p>
        </p:txBody>
      </p:sp>
    </p:spTree>
    <p:extLst>
      <p:ext uri="{BB962C8B-B14F-4D97-AF65-F5344CB8AC3E}">
        <p14:creationId xmlns:p14="http://schemas.microsoft.com/office/powerpoint/2010/main" val="866516477"/>
      </p:ext>
    </p:extLst>
  </p:cSld>
  <p:clrMapOvr>
    <a:masterClrMapping/>
  </p:clrMapOvr>
  <p:transition advTm="23251"/>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07025862"/>
      </p:ext>
    </p:extLst>
  </p:cSld>
  <p:clrMapOvr>
    <a:masterClrMapping/>
  </p:clrMapOvr>
  <p:transition advTm="1573"/>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2019. </a:t>
            </a: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6939168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5E4E4-13DB-1140-AD88-6D70434903AA}"/>
              </a:ext>
            </a:extLst>
          </p:cNvPr>
          <p:cNvPicPr>
            <a:picLocks noChangeAspect="1"/>
          </p:cNvPicPr>
          <p:nvPr/>
        </p:nvPicPr>
        <p:blipFill rotWithShape="1">
          <a:blip r:embed="rId2"/>
          <a:srcRect t="62809" r="49843"/>
          <a:stretch/>
        </p:blipFill>
        <p:spPr>
          <a:xfrm>
            <a:off x="177818" y="2099243"/>
            <a:ext cx="4394176" cy="4412462"/>
          </a:xfrm>
          <a:prstGeom prst="rect">
            <a:avLst/>
          </a:prstGeom>
        </p:spPr>
      </p:pic>
      <p:sp>
        <p:nvSpPr>
          <p:cNvPr id="13313" name="Title 1"/>
          <p:cNvSpPr>
            <a:spLocks noGrp="1" noChangeArrowheads="1"/>
          </p:cNvSpPr>
          <p:nvPr>
            <p:ph type="title"/>
          </p:nvPr>
        </p:nvSpPr>
        <p:spPr>
          <a:xfrm>
            <a:off x="6477000" y="484188"/>
            <a:ext cx="2447925" cy="1143000"/>
          </a:xfrm>
        </p:spPr>
        <p:txBody>
          <a:bodyPr/>
          <a:lstStyle/>
          <a:p>
            <a:r>
              <a:rPr lang="en-US" altLang="en-US">
                <a:ea typeface="ＭＳ Ｐゴシック" charset="-128"/>
              </a:rPr>
              <a:t>Coupling of Scientific Data to Models &amp; Experiments</a:t>
            </a:r>
          </a:p>
        </p:txBody>
      </p:sp>
      <p:sp>
        <p:nvSpPr>
          <p:cNvPr id="28674" name="Content Placeholder 1">
            <a:extLst>
              <a:ext uri="{FF2B5EF4-FFF2-40B4-BE49-F238E27FC236}">
                <a16:creationId xmlns:a16="http://schemas.microsoft.com/office/drawing/2014/main" id="{44E0A6D5-20EF-C84D-8AEB-55E5ED567E57}"/>
              </a:ext>
            </a:extLst>
          </p:cNvPr>
          <p:cNvSpPr>
            <a:spLocks noGrp="1"/>
          </p:cNvSpPr>
          <p:nvPr>
            <p:ph idx="1"/>
          </p:nvPr>
        </p:nvSpPr>
        <p:spPr>
          <a:xfrm>
            <a:off x="0" y="96838"/>
            <a:ext cx="6705600" cy="3255962"/>
          </a:xfrm>
        </p:spPr>
        <p:txBody>
          <a:bodyPr/>
          <a:lstStyle/>
          <a:p>
            <a:pPr marL="223838" lvl="1">
              <a:buFontTx/>
              <a:buChar char="•"/>
              <a:defRPr/>
            </a:pPr>
            <a:r>
              <a:rPr lang="en-US" altLang="x-none" sz="1800" dirty="0">
                <a:ea typeface="ＭＳ Ｐゴシック" charset="-128"/>
              </a:rPr>
              <a:t>Scientific data often coupled to a physical/biological model</a:t>
            </a:r>
          </a:p>
          <a:p>
            <a:pPr>
              <a:defRPr/>
            </a:pPr>
            <a:r>
              <a:rPr lang="en-US" altLang="x-none" sz="1800" dirty="0" err="1">
                <a:ea typeface="ＭＳ Ｐゴシック" charset="-128"/>
              </a:rPr>
              <a:t>Lauffenburger’s</a:t>
            </a:r>
            <a:r>
              <a:rPr lang="en-US" altLang="x-none" sz="1800" dirty="0">
                <a:ea typeface="ＭＳ Ｐゴシック" charset="-128"/>
              </a:rPr>
              <a:t> Sys. Biol. </a:t>
            </a:r>
            <a:r>
              <a:rPr lang="en-US" altLang="x-none" sz="2000" b="1" dirty="0">
                <a:ea typeface="ＭＳ Ｐゴシック" charset="-128"/>
              </a:rPr>
              <a:t>4</a:t>
            </a:r>
            <a:r>
              <a:rPr lang="en-US" altLang="x-none" sz="2000" b="1" dirty="0">
                <a:solidFill>
                  <a:srgbClr val="C00000"/>
                </a:solidFill>
                <a:ea typeface="ＭＳ Ｐゴシック" charset="-128"/>
              </a:rPr>
              <a:t>M</a:t>
            </a:r>
            <a:r>
              <a:rPr lang="en-US" altLang="x-none" sz="2000" b="1" dirty="0">
                <a:ea typeface="ＭＳ Ｐゴシック" charset="-128"/>
              </a:rPr>
              <a:t>s: </a:t>
            </a:r>
            <a:br>
              <a:rPr lang="en-US" altLang="x-none" sz="2000" b="1" dirty="0">
                <a:ea typeface="ＭＳ Ｐゴシック" charset="-128"/>
              </a:rPr>
            </a:br>
            <a:r>
              <a:rPr lang="en-US" altLang="x-none" sz="2000" b="1" dirty="0">
                <a:solidFill>
                  <a:srgbClr val="C00000"/>
                </a:solidFill>
                <a:ea typeface="ＭＳ Ｐゴシック" charset="-128"/>
              </a:rPr>
              <a:t>M</a:t>
            </a:r>
            <a:r>
              <a:rPr lang="en-US" altLang="x-none" sz="2000" b="1" dirty="0">
                <a:ea typeface="ＭＳ Ｐゴシック" charset="-128"/>
              </a:rPr>
              <a:t>easurement, </a:t>
            </a:r>
            <a:r>
              <a:rPr lang="en-US" altLang="x-none" sz="2000" b="1" dirty="0">
                <a:solidFill>
                  <a:srgbClr val="C00000"/>
                </a:solidFill>
                <a:ea typeface="ＭＳ Ｐゴシック" charset="-128"/>
              </a:rPr>
              <a:t>M</a:t>
            </a:r>
            <a:r>
              <a:rPr lang="en-US" altLang="x-none" sz="2000" b="1" dirty="0">
                <a:ea typeface="ＭＳ Ｐゴシック" charset="-128"/>
              </a:rPr>
              <a:t>ining, </a:t>
            </a:r>
            <a:r>
              <a:rPr lang="en-US" altLang="x-none" sz="2000" b="1" dirty="0">
                <a:solidFill>
                  <a:srgbClr val="C00000"/>
                </a:solidFill>
                <a:ea typeface="ＭＳ Ｐゴシック" charset="-128"/>
              </a:rPr>
              <a:t>M</a:t>
            </a:r>
            <a:r>
              <a:rPr lang="en-US" altLang="x-none" sz="2000" b="1" dirty="0">
                <a:ea typeface="ＭＳ Ｐゴシック" charset="-128"/>
              </a:rPr>
              <a:t>odeling &amp; </a:t>
            </a:r>
            <a:r>
              <a:rPr lang="en-US" altLang="x-none" sz="2000" b="1" dirty="0">
                <a:solidFill>
                  <a:srgbClr val="C00000"/>
                </a:solidFill>
                <a:ea typeface="ＭＳ Ｐゴシック" charset="-128"/>
              </a:rPr>
              <a:t>M</a:t>
            </a:r>
            <a:r>
              <a:rPr lang="en-US" altLang="x-none" sz="2000" b="1" dirty="0">
                <a:ea typeface="ＭＳ Ｐゴシック" charset="-128"/>
              </a:rPr>
              <a:t>anipulation</a:t>
            </a:r>
            <a:r>
              <a:rPr lang="en-US" altLang="x-none" sz="2000" dirty="0">
                <a:ea typeface="ＭＳ Ｐゴシック" charset="-128"/>
              </a:rPr>
              <a:t> </a:t>
            </a:r>
            <a:br>
              <a:rPr lang="en-US" altLang="x-none" sz="1800" dirty="0">
                <a:ea typeface="ＭＳ Ｐゴシック" charset="-128"/>
              </a:rPr>
            </a:br>
            <a:r>
              <a:rPr lang="en-US" altLang="x-none" sz="1400" dirty="0">
                <a:ea typeface="ＭＳ Ｐゴシック" charset="-128"/>
              </a:rPr>
              <a:t>(</a:t>
            </a:r>
            <a:r>
              <a:rPr lang="en-US" altLang="x-none" sz="1400" dirty="0" err="1">
                <a:ea typeface="ＭＳ Ｐゴシック" charset="-128"/>
              </a:rPr>
              <a:t>Ideker</a:t>
            </a:r>
            <a:r>
              <a:rPr lang="en-US" altLang="x-none" sz="1400" dirty="0">
                <a:ea typeface="ＭＳ Ｐゴシック" charset="-128"/>
              </a:rPr>
              <a:t> et al.’06. Annals of Biomed. Eng.)</a:t>
            </a:r>
            <a:endParaRPr lang="en-US" altLang="x-none" sz="1800" dirty="0">
              <a:ea typeface="ＭＳ Ｐゴシック" charset="-128"/>
            </a:endParaRPr>
          </a:p>
          <a:p>
            <a:pPr>
              <a:defRPr/>
            </a:pPr>
            <a:r>
              <a:rPr lang="en-US" altLang="zh-CN" sz="1800" dirty="0">
                <a:ea typeface="ＭＳ Ｐゴシック" charset="-128"/>
              </a:rPr>
              <a:t>Weather forecasting as an exemplar</a:t>
            </a:r>
          </a:p>
          <a:p>
            <a:pPr lvl="1">
              <a:defRPr/>
            </a:pPr>
            <a:r>
              <a:rPr lang="en-US" altLang="zh-CN" sz="1400" dirty="0">
                <a:ea typeface="ＭＳ Ｐゴシック" charset="-128"/>
              </a:rPr>
              <a:t>Physical models &amp; simulation useful but not sufficient (“butterfly” effect)</a:t>
            </a:r>
          </a:p>
          <a:p>
            <a:pPr lvl="1">
              <a:defRPr/>
            </a:pPr>
            <a:r>
              <a:rPr lang="en-US" altLang="zh-CN" sz="1400" dirty="0">
                <a:ea typeface="ＭＳ Ｐゴシック" charset="-128"/>
              </a:rPr>
              <a:t>Success via coupling to large-scale sensor data collection </a:t>
            </a:r>
          </a:p>
          <a:p>
            <a:pPr>
              <a:defRPr/>
            </a:pPr>
            <a:endParaRPr lang="en-US" altLang="x-none" sz="1800" dirty="0">
              <a:ea typeface="ＭＳ Ｐゴシック" charset="-128"/>
            </a:endParaRPr>
          </a:p>
        </p:txBody>
      </p:sp>
      <p:pic>
        <p:nvPicPr>
          <p:cNvPr id="1331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7750" y="2409825"/>
            <a:ext cx="1962150" cy="186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Rectangle 2"/>
          <p:cNvSpPr>
            <a:spLocks noChangeArrowheads="1"/>
          </p:cNvSpPr>
          <p:nvPr/>
        </p:nvSpPr>
        <p:spPr bwMode="auto">
          <a:xfrm>
            <a:off x="7978775" y="6538913"/>
            <a:ext cx="6540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i="1">
                <a:solidFill>
                  <a:srgbClr val="000000"/>
                </a:solidFill>
              </a:rPr>
              <a:t>NOAA</a:t>
            </a:r>
          </a:p>
        </p:txBody>
      </p:sp>
      <p:sp>
        <p:nvSpPr>
          <p:cNvPr id="13317" name="Rectangle 2"/>
          <p:cNvSpPr>
            <a:spLocks noChangeArrowheads="1"/>
          </p:cNvSpPr>
          <p:nvPr/>
        </p:nvSpPr>
        <p:spPr bwMode="auto">
          <a:xfrm>
            <a:off x="1447800" y="6546850"/>
            <a:ext cx="45720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00" dirty="0">
                <a:solidFill>
                  <a:srgbClr val="000000"/>
                </a:solidFill>
              </a:rPr>
              <a:t>Image from http://</a:t>
            </a:r>
            <a:r>
              <a:rPr lang="en-US" altLang="en-US" sz="1100" dirty="0" err="1">
                <a:solidFill>
                  <a:srgbClr val="000000"/>
                </a:solidFill>
              </a:rPr>
              <a:t>web.aibn.uq.edu.au</a:t>
            </a:r>
            <a:r>
              <a:rPr lang="en-US" altLang="en-US" sz="1100" dirty="0">
                <a:solidFill>
                  <a:srgbClr val="000000"/>
                </a:solidFill>
              </a:rPr>
              <a:t>/</a:t>
            </a:r>
            <a:r>
              <a:rPr lang="en-US" altLang="en-US" sz="1100" dirty="0" err="1">
                <a:solidFill>
                  <a:srgbClr val="000000"/>
                </a:solidFill>
              </a:rPr>
              <a:t>cssb</a:t>
            </a:r>
            <a:r>
              <a:rPr lang="en-US" altLang="en-US" sz="1100" dirty="0">
                <a:solidFill>
                  <a:srgbClr val="000000"/>
                </a:solidFill>
              </a:rPr>
              <a:t>/</a:t>
            </a:r>
            <a:r>
              <a:rPr lang="en-US" altLang="en-US" sz="1100" dirty="0" err="1">
                <a:solidFill>
                  <a:srgbClr val="000000"/>
                </a:solidFill>
              </a:rPr>
              <a:t>ResearchProjects.htm</a:t>
            </a:r>
            <a:endParaRPr lang="en-US" altLang="en-US" sz="1100" dirty="0">
              <a:solidFill>
                <a:srgbClr val="000000"/>
              </a:solidFill>
            </a:endParaRPr>
          </a:p>
        </p:txBody>
      </p:sp>
      <p:pic>
        <p:nvPicPr>
          <p:cNvPr id="13318" name="Picture 13" descr="F1.mediu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0388" y="5176838"/>
            <a:ext cx="2130425" cy="168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TextBox 2"/>
          <p:cNvSpPr txBox="1">
            <a:spLocks noChangeArrowheads="1"/>
          </p:cNvSpPr>
          <p:nvPr/>
        </p:nvSpPr>
        <p:spPr bwMode="auto">
          <a:xfrm>
            <a:off x="5915025" y="3886200"/>
            <a:ext cx="24225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b="1">
                <a:solidFill>
                  <a:srgbClr val="C00000"/>
                </a:solidFill>
              </a:rPr>
              <a:t>M</a:t>
            </a:r>
            <a:r>
              <a:rPr lang="en-US" altLang="en-US" sz="1800"/>
              <a:t>odels + Data </a:t>
            </a:r>
            <a:r>
              <a:rPr lang="en-US" altLang="en-US" sz="1800" b="1">
                <a:solidFill>
                  <a:srgbClr val="C00000"/>
                </a:solidFill>
              </a:rPr>
              <a:t>M</a:t>
            </a:r>
            <a:r>
              <a:rPr lang="en-US" altLang="en-US" sz="1800"/>
              <a:t>ining</a:t>
            </a:r>
          </a:p>
        </p:txBody>
      </p:sp>
      <p:cxnSp>
        <p:nvCxnSpPr>
          <p:cNvPr id="13320" name="Straight Arrow Connector 4"/>
          <p:cNvCxnSpPr>
            <a:cxnSpLocks noChangeShapeType="1"/>
          </p:cNvCxnSpPr>
          <p:nvPr/>
        </p:nvCxnSpPr>
        <p:spPr bwMode="auto">
          <a:xfrm>
            <a:off x="6867525" y="4192588"/>
            <a:ext cx="0" cy="635000"/>
          </a:xfrm>
          <a:prstGeom prst="straightConnector1">
            <a:avLst/>
          </a:prstGeom>
          <a:noFill/>
          <a:ln w="5715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sp>
        <p:nvSpPr>
          <p:cNvPr id="13321" name="TextBox 15"/>
          <p:cNvSpPr txBox="1">
            <a:spLocks noChangeArrowheads="1"/>
          </p:cNvSpPr>
          <p:nvPr/>
        </p:nvSpPr>
        <p:spPr bwMode="auto">
          <a:xfrm>
            <a:off x="6324600" y="4735513"/>
            <a:ext cx="10858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t>Forecasts</a:t>
            </a:r>
          </a:p>
        </p:txBody>
      </p:sp>
      <p:pic>
        <p:nvPicPr>
          <p:cNvPr id="1332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0075" y="2487613"/>
            <a:ext cx="2147888" cy="141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0" y="6211321"/>
            <a:ext cx="1751112" cy="646331"/>
          </a:xfrm>
          <a:prstGeom prst="rect">
            <a:avLst/>
          </a:prstGeom>
          <a:noFill/>
        </p:spPr>
        <p:txBody>
          <a:bodyPr wrap="square" rtlCol="0">
            <a:spAutoFit/>
          </a:bodyPr>
          <a:lstStyle/>
          <a:p>
            <a:r>
              <a:rPr lang="en-US" sz="1200" b="1" dirty="0">
                <a:solidFill>
                  <a:schemeClr val="bg1">
                    <a:lumMod val="50000"/>
                  </a:schemeClr>
                </a:solidFill>
              </a:rPr>
              <a:t>[Navarro et al. </a:t>
            </a:r>
            <a:r>
              <a:rPr lang="en-US" sz="1200" b="1" dirty="0" err="1">
                <a:solidFill>
                  <a:schemeClr val="bg1">
                    <a:lumMod val="50000"/>
                  </a:schemeClr>
                </a:solidFill>
              </a:rPr>
              <a:t>GenomeBiol</a:t>
            </a:r>
            <a:r>
              <a:rPr lang="en-US" sz="1200" b="1" dirty="0">
                <a:solidFill>
                  <a:schemeClr val="bg1">
                    <a:lumMod val="50000"/>
                  </a:schemeClr>
                </a:solidFill>
              </a:rPr>
              <a:t>. (</a:t>
            </a:r>
            <a:r>
              <a:rPr lang="uk-UA" sz="1200" b="1" dirty="0">
                <a:solidFill>
                  <a:schemeClr val="bg1">
                    <a:lumMod val="50000"/>
                  </a:schemeClr>
                </a:solidFill>
              </a:rPr>
              <a:t>’</a:t>
            </a:r>
            <a:r>
              <a:rPr lang="en-US" sz="1200" b="1" dirty="0">
                <a:solidFill>
                  <a:schemeClr val="bg1">
                    <a:lumMod val="50000"/>
                  </a:schemeClr>
                </a:solidFill>
              </a:rPr>
              <a:t>19,</a:t>
            </a:r>
            <a:br>
              <a:rPr lang="en-US" sz="1200" b="1" dirty="0">
                <a:solidFill>
                  <a:schemeClr val="bg1">
                    <a:lumMod val="50000"/>
                  </a:schemeClr>
                </a:solidFill>
              </a:rPr>
            </a:br>
            <a:r>
              <a:rPr lang="en-US" sz="1200" b="1" dirty="0">
                <a:solidFill>
                  <a:schemeClr val="bg1">
                    <a:lumMod val="50000"/>
                  </a:schemeClr>
                </a:solidFill>
              </a:rPr>
              <a:t> in press)]</a:t>
            </a:r>
          </a:p>
        </p:txBody>
      </p:sp>
    </p:spTree>
    <p:extLst>
      <p:ext uri="{BB962C8B-B14F-4D97-AF65-F5344CB8AC3E}">
        <p14:creationId xmlns:p14="http://schemas.microsoft.com/office/powerpoint/2010/main" val="1125444725"/>
      </p:ext>
    </p:extLst>
  </p:cSld>
  <p:clrMapOvr>
    <a:masterClrMapping/>
  </p:clrMapOvr>
  <p:transition advTm="87066"/>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90500"/>
            <a:ext cx="8521700" cy="711200"/>
          </a:xfrm>
        </p:spPr>
        <p:txBody>
          <a:bodyPr/>
          <a:lstStyle/>
          <a:p>
            <a:pPr defTabSz="907350">
              <a:defRPr/>
            </a:pPr>
            <a:r>
              <a:rPr lang="en-US" sz="1800" dirty="0">
                <a:solidFill>
                  <a:schemeClr val="bg1">
                    <a:lumMod val="65000"/>
                  </a:schemeClr>
                </a:solidFill>
              </a:rPr>
              <a:t>Genomics &amp; Data Science</a:t>
            </a:r>
            <a:endParaRPr lang="en-US" dirty="0">
              <a:solidFill>
                <a:schemeClr val="bg1">
                  <a:lumMod val="65000"/>
                </a:schemeClr>
              </a:solidFill>
            </a:endParaRPr>
          </a:p>
        </p:txBody>
      </p:sp>
      <p:sp>
        <p:nvSpPr>
          <p:cNvPr id="93187" name="Content Placeholder 3"/>
          <p:cNvSpPr>
            <a:spLocks noGrp="1"/>
          </p:cNvSpPr>
          <p:nvPr>
            <p:ph idx="1"/>
            <p:custDataLst>
              <p:tags r:id="rId3"/>
            </p:custDataLst>
          </p:nvPr>
        </p:nvSpPr>
        <p:spPr>
          <a:xfrm>
            <a:off x="520700" y="919163"/>
            <a:ext cx="8115300" cy="5524500"/>
          </a:xfrm>
        </p:spPr>
        <p:txBody>
          <a:bodyPr/>
          <a:lstStyle/>
          <a:p>
            <a:r>
              <a:rPr lang="en-US" sz="2000" b="1" dirty="0">
                <a:latin typeface="Arial" charset="0"/>
                <a:ea typeface="ＭＳ Ｐゴシック" charset="0"/>
              </a:rPr>
              <a:t>Background</a:t>
            </a:r>
            <a:r>
              <a:rPr lang="en-US" sz="2000" dirty="0">
                <a:latin typeface="Arial" charset="0"/>
                <a:ea typeface="ＭＳ Ｐゴシック" charset="0"/>
              </a:rPr>
              <a:t> on data science &amp; the biomed. sub-domain</a:t>
            </a:r>
          </a:p>
          <a:p>
            <a:pPr lvl="1"/>
            <a:r>
              <a:rPr lang="en-US" sz="2000" dirty="0">
                <a:latin typeface="Arial" charset="0"/>
                <a:ea typeface="ＭＳ Ｐゴシック" charset="0"/>
              </a:rPr>
              <a:t>Placing genomics in this context -- </a:t>
            </a:r>
            <a:r>
              <a:rPr lang="en-US" sz="2000" b="1" dirty="0">
                <a:latin typeface="Arial" charset="0"/>
                <a:ea typeface="ＭＳ Ｐゴシック" charset="0"/>
              </a:rPr>
              <a:t>3V &amp; 4M</a:t>
            </a:r>
            <a:r>
              <a:rPr lang="en-US" sz="2000" dirty="0">
                <a:latin typeface="Arial" charset="0"/>
                <a:ea typeface="ＭＳ Ｐゴシック" charset="0"/>
              </a:rPr>
              <a:t> frameworks</a:t>
            </a:r>
          </a:p>
          <a:p>
            <a:pPr lvl="1"/>
            <a:r>
              <a:rPr lang="en-US" sz="2000" dirty="0">
                <a:latin typeface="Arial" charset="0"/>
                <a:ea typeface="ＭＳ Ｐゴシック" charset="0"/>
              </a:rPr>
              <a:t>Types of data &amp; integration </a:t>
            </a:r>
            <a:r>
              <a:rPr lang="en-US" sz="2000" dirty="0" err="1">
                <a:latin typeface="Arial" charset="0"/>
                <a:ea typeface="ＭＳ Ｐゴシック" charset="0"/>
              </a:rPr>
              <a:t>betw</a:t>
            </a:r>
            <a:r>
              <a:rPr lang="en-US" sz="2000" dirty="0">
                <a:latin typeface="Arial" charset="0"/>
                <a:ea typeface="ＭＳ Ｐゴシック" charset="0"/>
              </a:rPr>
              <a:t>. types + </a:t>
            </a:r>
            <a:r>
              <a:rPr lang="en-US" sz="2000" b="1" dirty="0">
                <a:latin typeface="Arial" charset="0"/>
                <a:ea typeface="ＭＳ Ｐゴシック" charset="0"/>
              </a:rPr>
              <a:t>Moore’s law scaling</a:t>
            </a:r>
          </a:p>
          <a:p>
            <a:r>
              <a:rPr lang="en-US" sz="2000" dirty="0">
                <a:latin typeface="Arial" charset="0"/>
                <a:ea typeface="ＭＳ Ｐゴシック" charset="0"/>
              </a:rPr>
              <a:t>Main </a:t>
            </a:r>
            <a:r>
              <a:rPr lang="en-US" sz="2000" b="1" dirty="0">
                <a:latin typeface="Arial" charset="0"/>
                <a:ea typeface="ＭＳ Ｐゴシック" charset="0"/>
              </a:rPr>
              <a:t>practical heath applications </a:t>
            </a:r>
          </a:p>
          <a:p>
            <a:pPr lvl="1"/>
            <a:r>
              <a:rPr lang="en-US" sz="2000" dirty="0">
                <a:latin typeface="Arial" charset="0"/>
                <a:ea typeface="ＭＳ Ｐゴシック" charset="0"/>
              </a:rPr>
              <a:t>Designing drugs, customizing treatments….</a:t>
            </a:r>
          </a:p>
          <a:p>
            <a:pPr lvl="1"/>
            <a:r>
              <a:rPr lang="en-US" sz="2000" dirty="0">
                <a:latin typeface="Arial" charset="0"/>
                <a:ea typeface="ＭＳ Ｐゴシック" charset="0"/>
              </a:rPr>
              <a:t>Focused example on </a:t>
            </a:r>
            <a:r>
              <a:rPr lang="en-US" sz="2000" b="1" dirty="0">
                <a:latin typeface="Arial" charset="0"/>
                <a:ea typeface="ＭＳ Ｐゴシック" charset="0"/>
              </a:rPr>
              <a:t>identifying drug targets</a:t>
            </a:r>
            <a:r>
              <a:rPr lang="en-US" sz="2000" dirty="0">
                <a:latin typeface="Arial" charset="0"/>
                <a:ea typeface="ＭＳ Ｐゴシック" charset="0"/>
              </a:rPr>
              <a:t> </a:t>
            </a:r>
            <a:br>
              <a:rPr lang="en-US" sz="2000" dirty="0">
                <a:latin typeface="Arial" charset="0"/>
                <a:ea typeface="ＭＳ Ｐゴシック" charset="0"/>
              </a:rPr>
            </a:br>
            <a:r>
              <a:rPr lang="en-US" sz="2000" dirty="0">
                <a:latin typeface="Arial" charset="0"/>
                <a:ea typeface="ＭＳ Ｐゴシック" charset="0"/>
              </a:rPr>
              <a:t>for </a:t>
            </a:r>
            <a:r>
              <a:rPr lang="en-US" sz="2000" dirty="0" err="1">
                <a:latin typeface="Arial" charset="0"/>
                <a:ea typeface="ＭＳ Ｐゴシック" charset="0"/>
              </a:rPr>
              <a:t>neuropsych</a:t>
            </a:r>
            <a:r>
              <a:rPr lang="en-US" sz="2000" dirty="0">
                <a:latin typeface="Arial" charset="0"/>
                <a:ea typeface="ＭＳ Ｐゴシック" charset="0"/>
              </a:rPr>
              <a:t>. diseases</a:t>
            </a:r>
          </a:p>
          <a:p>
            <a:r>
              <a:rPr lang="en-US" sz="2000" dirty="0">
                <a:latin typeface="Arial" charset="0"/>
                <a:ea typeface="ＭＳ Ｐゴシック" charset="0"/>
              </a:rPr>
              <a:t>Another application:</a:t>
            </a:r>
            <a:r>
              <a:rPr lang="en-US" sz="2000" b="1" dirty="0">
                <a:latin typeface="Arial" charset="0"/>
                <a:ea typeface="ＭＳ Ｐゴシック" charset="0"/>
              </a:rPr>
              <a:t> “Bioinspired” insights on systems</a:t>
            </a:r>
            <a:r>
              <a:rPr lang="en-US" sz="2000" dirty="0">
                <a:latin typeface="Arial" charset="0"/>
                <a:ea typeface="ＭＳ Ｐゴシック" charset="0"/>
              </a:rPr>
              <a:t> design</a:t>
            </a:r>
          </a:p>
          <a:p>
            <a:pPr lvl="1"/>
            <a:r>
              <a:rPr lang="en-US" sz="2000" dirty="0">
                <a:latin typeface="Arial" charset="0"/>
                <a:ea typeface="ＭＳ Ｐゴシック" charset="0"/>
              </a:rPr>
              <a:t>Reducing bottlenecks in the middle of a network hierarchy</a:t>
            </a:r>
          </a:p>
          <a:p>
            <a:pPr lvl="1"/>
            <a:r>
              <a:rPr lang="en-US" sz="2000" dirty="0">
                <a:latin typeface="Arial" charset="0"/>
                <a:ea typeface="ＭＳ Ｐゴシック" charset="0"/>
              </a:rPr>
              <a:t>Different patterns of connectivity &amp; constraint in natural v engineered systems</a:t>
            </a:r>
          </a:p>
          <a:p>
            <a:r>
              <a:rPr lang="en-US" sz="2000" dirty="0">
                <a:latin typeface="Arial" charset="0"/>
                <a:ea typeface="ＭＳ Ｐゴシック" charset="0"/>
              </a:rPr>
              <a:t>Mining the</a:t>
            </a:r>
            <a:r>
              <a:rPr lang="en-US" sz="2000" b="1" dirty="0">
                <a:latin typeface="Arial" charset="0"/>
                <a:ea typeface="ＭＳ Ｐゴシック" charset="0"/>
              </a:rPr>
              <a:t> data exhaust </a:t>
            </a:r>
            <a:r>
              <a:rPr lang="en-US" sz="2000" dirty="0">
                <a:latin typeface="Arial" charset="0"/>
                <a:ea typeface="ＭＳ Ｐゴシック" charset="0"/>
              </a:rPr>
              <a:t>(from personal genomics)</a:t>
            </a:r>
          </a:p>
          <a:p>
            <a:pPr lvl="1"/>
            <a:r>
              <a:rPr lang="en-US" sz="2000" dirty="0">
                <a:latin typeface="Arial" charset="0"/>
                <a:ea typeface="ＭＳ Ｐゴシック" charset="0"/>
              </a:rPr>
              <a:t>SOS</a:t>
            </a:r>
          </a:p>
          <a:p>
            <a:pPr lvl="1"/>
            <a:r>
              <a:rPr lang="en-US" sz="2000" b="1" dirty="0">
                <a:latin typeface="Arial" charset="0"/>
                <a:ea typeface="ＭＳ Ｐゴシック" charset="0"/>
              </a:rPr>
              <a:t>Privacy</a:t>
            </a:r>
          </a:p>
          <a:p>
            <a:pPr marL="342900" lvl="1" indent="0">
              <a:buNone/>
            </a:pPr>
            <a:endParaRPr lang="en-US" sz="2000" dirty="0">
              <a:latin typeface="Arial" charset="0"/>
              <a:ea typeface="ＭＳ Ｐゴシック" charset="0"/>
            </a:endParaRPr>
          </a:p>
        </p:txBody>
      </p:sp>
    </p:spTree>
    <p:custDataLst>
      <p:tags r:id="rId1"/>
    </p:custDataLst>
    <p:extLst>
      <p:ext uri="{BB962C8B-B14F-4D97-AF65-F5344CB8AC3E}">
        <p14:creationId xmlns:p14="http://schemas.microsoft.com/office/powerpoint/2010/main" val="56789549"/>
      </p:ext>
    </p:extLst>
  </p:cSld>
  <p:clrMapOvr>
    <a:masterClrMapping/>
  </p:clrMapOvr>
  <p:transition advTm="110555"/>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itle 1"/>
          <p:cNvSpPr>
            <a:spLocks noGrp="1"/>
          </p:cNvSpPr>
          <p:nvPr>
            <p:ph type="title"/>
            <p:custDataLst>
              <p:tags r:id="rId2"/>
            </p:custDataLst>
          </p:nvPr>
        </p:nvSpPr>
        <p:spPr>
          <a:xfrm>
            <a:off x="304800" y="190500"/>
            <a:ext cx="8521700" cy="711200"/>
          </a:xfrm>
        </p:spPr>
        <p:txBody>
          <a:bodyPr/>
          <a:lstStyle/>
          <a:p>
            <a:pPr defTabSz="907350">
              <a:defRPr/>
            </a:pPr>
            <a:r>
              <a:rPr lang="en-US" sz="1800" dirty="0">
                <a:solidFill>
                  <a:schemeClr val="tx1">
                    <a:lumMod val="65000"/>
                    <a:lumOff val="35000"/>
                  </a:schemeClr>
                </a:solidFill>
              </a:rPr>
              <a:t>Genomics &amp; Data Science</a:t>
            </a:r>
            <a:endParaRPr lang="en-US" dirty="0">
              <a:solidFill>
                <a:schemeClr val="tx1">
                  <a:lumMod val="65000"/>
                  <a:lumOff val="35000"/>
                </a:schemeClr>
              </a:solidFill>
            </a:endParaRPr>
          </a:p>
        </p:txBody>
      </p:sp>
      <p:sp>
        <p:nvSpPr>
          <p:cNvPr id="93187" name="Content Placeholder 3"/>
          <p:cNvSpPr>
            <a:spLocks noGrp="1"/>
          </p:cNvSpPr>
          <p:nvPr>
            <p:ph idx="1"/>
            <p:custDataLst>
              <p:tags r:id="rId3"/>
            </p:custDataLst>
          </p:nvPr>
        </p:nvSpPr>
        <p:spPr>
          <a:xfrm>
            <a:off x="520700" y="919163"/>
            <a:ext cx="8115300" cy="5524500"/>
          </a:xfrm>
        </p:spPr>
        <p:txBody>
          <a:bodyPr/>
          <a:lstStyle/>
          <a:p>
            <a:r>
              <a:rPr lang="en-US" sz="2000" b="1" dirty="0">
                <a:solidFill>
                  <a:srgbClr val="FF0000"/>
                </a:solidFill>
                <a:latin typeface="Arial" charset="0"/>
                <a:ea typeface="ＭＳ Ｐゴシック" charset="0"/>
              </a:rPr>
              <a:t>Background</a:t>
            </a:r>
            <a:r>
              <a:rPr lang="en-US" sz="2000" dirty="0">
                <a:solidFill>
                  <a:schemeClr val="tx1">
                    <a:lumMod val="65000"/>
                    <a:lumOff val="35000"/>
                  </a:schemeClr>
                </a:solidFill>
                <a:latin typeface="Arial" charset="0"/>
                <a:ea typeface="ＭＳ Ｐゴシック" charset="0"/>
              </a:rPr>
              <a:t> on data science &amp; the biomed. sub-domain</a:t>
            </a:r>
          </a:p>
          <a:p>
            <a:pPr lvl="1"/>
            <a:r>
              <a:rPr lang="en-US" sz="2000" dirty="0">
                <a:solidFill>
                  <a:schemeClr val="tx1">
                    <a:lumMod val="65000"/>
                    <a:lumOff val="35000"/>
                  </a:schemeClr>
                </a:solidFill>
                <a:latin typeface="Arial" charset="0"/>
                <a:ea typeface="ＭＳ Ｐゴシック" charset="0"/>
              </a:rPr>
              <a:t>Placing genomics in this context -- </a:t>
            </a:r>
            <a:r>
              <a:rPr lang="en-US" sz="2000" b="1" dirty="0">
                <a:solidFill>
                  <a:srgbClr val="FF0000"/>
                </a:solidFill>
                <a:latin typeface="Arial" charset="0"/>
                <a:ea typeface="ＭＳ Ｐゴシック" charset="0"/>
              </a:rPr>
              <a:t>3V &amp; 4M</a:t>
            </a:r>
            <a:r>
              <a:rPr lang="en-US" sz="2000" dirty="0">
                <a:solidFill>
                  <a:srgbClr val="FF0000"/>
                </a:solidFill>
                <a:latin typeface="Arial" charset="0"/>
                <a:ea typeface="ＭＳ Ｐゴシック" charset="0"/>
              </a:rPr>
              <a:t> </a:t>
            </a:r>
            <a:r>
              <a:rPr lang="en-US" sz="2000" dirty="0">
                <a:solidFill>
                  <a:schemeClr val="tx1">
                    <a:lumMod val="65000"/>
                    <a:lumOff val="35000"/>
                  </a:schemeClr>
                </a:solidFill>
                <a:latin typeface="Arial" charset="0"/>
                <a:ea typeface="ＭＳ Ｐゴシック" charset="0"/>
              </a:rPr>
              <a:t>frameworks</a:t>
            </a:r>
          </a:p>
          <a:p>
            <a:pPr lvl="1"/>
            <a:r>
              <a:rPr lang="en-US" sz="2000" dirty="0">
                <a:solidFill>
                  <a:schemeClr val="tx1">
                    <a:lumMod val="65000"/>
                    <a:lumOff val="35000"/>
                  </a:schemeClr>
                </a:solidFill>
                <a:latin typeface="Arial" charset="0"/>
                <a:ea typeface="ＭＳ Ｐゴシック" charset="0"/>
              </a:rPr>
              <a:t>Types of data &amp; integration </a:t>
            </a:r>
            <a:r>
              <a:rPr lang="en-US" sz="2000" dirty="0" err="1">
                <a:solidFill>
                  <a:schemeClr val="tx1">
                    <a:lumMod val="65000"/>
                    <a:lumOff val="35000"/>
                  </a:schemeClr>
                </a:solidFill>
                <a:latin typeface="Arial" charset="0"/>
                <a:ea typeface="ＭＳ Ｐゴシック" charset="0"/>
              </a:rPr>
              <a:t>betw</a:t>
            </a:r>
            <a:r>
              <a:rPr lang="en-US" sz="2000" dirty="0">
                <a:solidFill>
                  <a:schemeClr val="tx1">
                    <a:lumMod val="65000"/>
                    <a:lumOff val="35000"/>
                  </a:schemeClr>
                </a:solidFill>
                <a:latin typeface="Arial" charset="0"/>
                <a:ea typeface="ＭＳ Ｐゴシック" charset="0"/>
              </a:rPr>
              <a:t>. types + </a:t>
            </a:r>
            <a:r>
              <a:rPr lang="en-US" sz="2000" b="1" dirty="0">
                <a:solidFill>
                  <a:srgbClr val="FF0000"/>
                </a:solidFill>
                <a:latin typeface="Arial" charset="0"/>
                <a:ea typeface="ＭＳ Ｐゴシック" charset="0"/>
              </a:rPr>
              <a:t>Moore’s law scaling</a:t>
            </a:r>
          </a:p>
          <a:p>
            <a:r>
              <a:rPr lang="en-US" sz="2000" dirty="0">
                <a:solidFill>
                  <a:schemeClr val="tx1">
                    <a:lumMod val="65000"/>
                    <a:lumOff val="35000"/>
                  </a:schemeClr>
                </a:solidFill>
                <a:latin typeface="Arial" charset="0"/>
                <a:ea typeface="ＭＳ Ｐゴシック" charset="0"/>
              </a:rPr>
              <a:t>Main </a:t>
            </a:r>
            <a:r>
              <a:rPr lang="en-US" sz="2000" b="1" dirty="0">
                <a:solidFill>
                  <a:srgbClr val="FF0000"/>
                </a:solidFill>
                <a:latin typeface="Arial" charset="0"/>
                <a:ea typeface="ＭＳ Ｐゴシック" charset="0"/>
              </a:rPr>
              <a:t>practical heath applications </a:t>
            </a:r>
          </a:p>
          <a:p>
            <a:pPr lvl="1"/>
            <a:r>
              <a:rPr lang="en-US" sz="2000" dirty="0">
                <a:solidFill>
                  <a:schemeClr val="tx1">
                    <a:lumMod val="65000"/>
                    <a:lumOff val="35000"/>
                  </a:schemeClr>
                </a:solidFill>
                <a:latin typeface="Arial" charset="0"/>
                <a:ea typeface="ＭＳ Ｐゴシック" charset="0"/>
              </a:rPr>
              <a:t>Designing drugs, customizing treatments….</a:t>
            </a:r>
          </a:p>
          <a:p>
            <a:pPr lvl="1"/>
            <a:r>
              <a:rPr lang="en-US" sz="2000" dirty="0">
                <a:solidFill>
                  <a:schemeClr val="tx1">
                    <a:lumMod val="65000"/>
                    <a:lumOff val="35000"/>
                  </a:schemeClr>
                </a:solidFill>
                <a:latin typeface="Arial" charset="0"/>
                <a:ea typeface="ＭＳ Ｐゴシック" charset="0"/>
              </a:rPr>
              <a:t>Focused example on </a:t>
            </a:r>
            <a:r>
              <a:rPr lang="en-US" sz="2000" b="1" dirty="0">
                <a:solidFill>
                  <a:srgbClr val="FF0000"/>
                </a:solidFill>
                <a:latin typeface="Arial" charset="0"/>
                <a:ea typeface="ＭＳ Ｐゴシック" charset="0"/>
              </a:rPr>
              <a:t>identifying drug targets</a:t>
            </a:r>
            <a:r>
              <a:rPr lang="en-US" sz="2000" dirty="0">
                <a:solidFill>
                  <a:srgbClr val="FF0000"/>
                </a:solidFill>
                <a:latin typeface="Arial" charset="0"/>
                <a:ea typeface="ＭＳ Ｐゴシック" charset="0"/>
              </a:rPr>
              <a:t> </a:t>
            </a:r>
            <a:br>
              <a:rPr lang="en-US" sz="2000" dirty="0">
                <a:solidFill>
                  <a:schemeClr val="tx1">
                    <a:lumMod val="65000"/>
                    <a:lumOff val="35000"/>
                  </a:schemeClr>
                </a:solidFill>
                <a:latin typeface="Arial" charset="0"/>
                <a:ea typeface="ＭＳ Ｐゴシック" charset="0"/>
              </a:rPr>
            </a:br>
            <a:r>
              <a:rPr lang="en-US" sz="2000" dirty="0">
                <a:solidFill>
                  <a:schemeClr val="tx1">
                    <a:lumMod val="65000"/>
                    <a:lumOff val="35000"/>
                  </a:schemeClr>
                </a:solidFill>
                <a:latin typeface="Arial" charset="0"/>
                <a:ea typeface="ＭＳ Ｐゴシック" charset="0"/>
              </a:rPr>
              <a:t>for </a:t>
            </a:r>
            <a:r>
              <a:rPr lang="en-US" sz="2000" dirty="0" err="1">
                <a:solidFill>
                  <a:schemeClr val="tx1">
                    <a:lumMod val="65000"/>
                    <a:lumOff val="35000"/>
                  </a:schemeClr>
                </a:solidFill>
                <a:latin typeface="Arial" charset="0"/>
                <a:ea typeface="ＭＳ Ｐゴシック" charset="0"/>
              </a:rPr>
              <a:t>neuropsych</a:t>
            </a:r>
            <a:r>
              <a:rPr lang="en-US" sz="2000" dirty="0">
                <a:solidFill>
                  <a:schemeClr val="tx1">
                    <a:lumMod val="65000"/>
                    <a:lumOff val="35000"/>
                  </a:schemeClr>
                </a:solidFill>
                <a:latin typeface="Arial" charset="0"/>
                <a:ea typeface="ＭＳ Ｐゴシック" charset="0"/>
              </a:rPr>
              <a:t>. diseases</a:t>
            </a:r>
          </a:p>
          <a:p>
            <a:r>
              <a:rPr lang="en-US" sz="2000" dirty="0">
                <a:solidFill>
                  <a:schemeClr val="tx1">
                    <a:lumMod val="65000"/>
                    <a:lumOff val="35000"/>
                  </a:schemeClr>
                </a:solidFill>
                <a:latin typeface="Arial" charset="0"/>
                <a:ea typeface="ＭＳ Ｐゴシック" charset="0"/>
              </a:rPr>
              <a:t>Another application:</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“Bioinspired” insights on systems</a:t>
            </a:r>
            <a:r>
              <a:rPr lang="en-US" sz="2000" dirty="0">
                <a:solidFill>
                  <a:schemeClr val="tx1">
                    <a:lumMod val="65000"/>
                    <a:lumOff val="35000"/>
                  </a:schemeClr>
                </a:solidFill>
                <a:latin typeface="Arial" charset="0"/>
                <a:ea typeface="ＭＳ Ｐゴシック" charset="0"/>
              </a:rPr>
              <a:t> design</a:t>
            </a:r>
          </a:p>
          <a:p>
            <a:pPr lvl="1"/>
            <a:r>
              <a:rPr lang="en-US" sz="2000" dirty="0">
                <a:solidFill>
                  <a:schemeClr val="tx1">
                    <a:lumMod val="65000"/>
                    <a:lumOff val="35000"/>
                  </a:schemeClr>
                </a:solidFill>
                <a:latin typeface="Arial" charset="0"/>
                <a:ea typeface="ＭＳ Ｐゴシック" charset="0"/>
              </a:rPr>
              <a:t>Reducing bottlenecks in the middle of a network hierarchy</a:t>
            </a:r>
          </a:p>
          <a:p>
            <a:pPr lvl="1"/>
            <a:r>
              <a:rPr lang="en-US" sz="2000" dirty="0">
                <a:solidFill>
                  <a:schemeClr val="tx1">
                    <a:lumMod val="65000"/>
                    <a:lumOff val="35000"/>
                  </a:schemeClr>
                </a:solidFill>
                <a:latin typeface="Arial" charset="0"/>
                <a:ea typeface="ＭＳ Ｐゴシック" charset="0"/>
              </a:rPr>
              <a:t>Different patterns of connectivity &amp; constraint in natural v engineered systems</a:t>
            </a:r>
          </a:p>
          <a:p>
            <a:r>
              <a:rPr lang="en-US" sz="2000" dirty="0">
                <a:solidFill>
                  <a:schemeClr val="tx1">
                    <a:lumMod val="65000"/>
                    <a:lumOff val="35000"/>
                  </a:schemeClr>
                </a:solidFill>
                <a:latin typeface="Arial" charset="0"/>
                <a:ea typeface="ＭＳ Ｐゴシック" charset="0"/>
              </a:rPr>
              <a:t>Mining the</a:t>
            </a:r>
            <a:r>
              <a:rPr lang="en-US" sz="2000" b="1" dirty="0">
                <a:solidFill>
                  <a:schemeClr val="tx1">
                    <a:lumMod val="65000"/>
                    <a:lumOff val="35000"/>
                  </a:schemeClr>
                </a:solidFill>
                <a:latin typeface="Arial" charset="0"/>
                <a:ea typeface="ＭＳ Ｐゴシック" charset="0"/>
              </a:rPr>
              <a:t> </a:t>
            </a:r>
            <a:r>
              <a:rPr lang="en-US" sz="2000" b="1" dirty="0">
                <a:solidFill>
                  <a:srgbClr val="FF0000"/>
                </a:solidFill>
                <a:latin typeface="Arial" charset="0"/>
                <a:ea typeface="ＭＳ Ｐゴシック" charset="0"/>
              </a:rPr>
              <a:t>data exhaust </a:t>
            </a:r>
            <a:r>
              <a:rPr lang="en-US" sz="2000" dirty="0">
                <a:solidFill>
                  <a:schemeClr val="tx1">
                    <a:lumMod val="65000"/>
                    <a:lumOff val="35000"/>
                  </a:schemeClr>
                </a:solidFill>
                <a:latin typeface="Arial" charset="0"/>
                <a:ea typeface="ＭＳ Ｐゴシック" charset="0"/>
              </a:rPr>
              <a:t>(from personal genomics)</a:t>
            </a:r>
          </a:p>
          <a:p>
            <a:pPr lvl="1"/>
            <a:r>
              <a:rPr lang="en-US" sz="2000" dirty="0">
                <a:solidFill>
                  <a:schemeClr val="tx1">
                    <a:lumMod val="65000"/>
                    <a:lumOff val="35000"/>
                  </a:schemeClr>
                </a:solidFill>
                <a:latin typeface="Arial" charset="0"/>
                <a:ea typeface="ＭＳ Ｐゴシック" charset="0"/>
              </a:rPr>
              <a:t>SOS</a:t>
            </a:r>
          </a:p>
          <a:p>
            <a:pPr lvl="1"/>
            <a:r>
              <a:rPr lang="en-US" sz="2000" b="1" dirty="0">
                <a:solidFill>
                  <a:srgbClr val="FF0000"/>
                </a:solidFill>
                <a:latin typeface="Arial" charset="0"/>
                <a:ea typeface="ＭＳ Ｐゴシック" charset="0"/>
              </a:rPr>
              <a:t>Privacy</a:t>
            </a:r>
          </a:p>
          <a:p>
            <a:pPr marL="342900" lvl="1" indent="0">
              <a:buNone/>
            </a:pPr>
            <a:endParaRPr lang="en-US" sz="2000" dirty="0">
              <a:solidFill>
                <a:schemeClr val="tx1">
                  <a:lumMod val="65000"/>
                  <a:lumOff val="35000"/>
                </a:schemeClr>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2919938365"/>
      </p:ext>
    </p:extLst>
  </p:cSld>
  <p:clrMapOvr>
    <a:masterClrMapping/>
  </p:clrMapOvr>
  <p:transition advTm="110555"/>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07CDE-EC09-8440-8A90-A7B8C499EC36}"/>
              </a:ext>
            </a:extLst>
          </p:cNvPr>
          <p:cNvPicPr>
            <a:picLocks noChangeAspect="1"/>
          </p:cNvPicPr>
          <p:nvPr/>
        </p:nvPicPr>
        <p:blipFill rotWithShape="1">
          <a:blip r:embed="rId2"/>
          <a:srcRect l="3478" t="3094" r="6934" b="37176"/>
          <a:stretch/>
        </p:blipFill>
        <p:spPr>
          <a:xfrm>
            <a:off x="2363404" y="551676"/>
            <a:ext cx="6498303" cy="5867400"/>
          </a:xfrm>
          <a:prstGeom prst="rect">
            <a:avLst/>
          </a:prstGeom>
        </p:spPr>
      </p:pic>
      <p:sp>
        <p:nvSpPr>
          <p:cNvPr id="15361" name="Title 9"/>
          <p:cNvSpPr>
            <a:spLocks noGrp="1" noChangeArrowheads="1"/>
          </p:cNvSpPr>
          <p:nvPr>
            <p:ph type="title"/>
          </p:nvPr>
        </p:nvSpPr>
        <p:spPr>
          <a:xfrm>
            <a:off x="277813" y="533400"/>
            <a:ext cx="2057400" cy="1143000"/>
          </a:xfrm>
        </p:spPr>
        <p:txBody>
          <a:bodyPr/>
          <a:lstStyle/>
          <a:p>
            <a:r>
              <a:rPr lang="en-US" altLang="en-US">
                <a:ea typeface="ＭＳ Ｐゴシック" charset="-128"/>
              </a:rPr>
              <a:t>Drivers of Biomedical Data Science</a:t>
            </a:r>
          </a:p>
        </p:txBody>
      </p:sp>
      <p:sp>
        <p:nvSpPr>
          <p:cNvPr id="15362" name="Content Placeholder 10"/>
          <p:cNvSpPr>
            <a:spLocks noGrp="1" noChangeArrowheads="1"/>
          </p:cNvSpPr>
          <p:nvPr>
            <p:ph idx="1"/>
          </p:nvPr>
        </p:nvSpPr>
        <p:spPr>
          <a:xfrm>
            <a:off x="334963" y="2057400"/>
            <a:ext cx="2103437" cy="4638675"/>
          </a:xfrm>
        </p:spPr>
        <p:txBody>
          <a:bodyPr/>
          <a:lstStyle/>
          <a:p>
            <a:r>
              <a:rPr lang="en-US" altLang="zh-CN" b="1" dirty="0">
                <a:solidFill>
                  <a:srgbClr val="C00000"/>
                </a:solidFill>
                <a:ea typeface="ＭＳ Ｐゴシック" charset="-128"/>
              </a:rPr>
              <a:t>Integration</a:t>
            </a:r>
            <a:r>
              <a:rPr lang="en-US" altLang="zh-CN" dirty="0">
                <a:ea typeface="ＭＳ Ｐゴシック" charset="-128"/>
              </a:rPr>
              <a:t> across data types</a:t>
            </a:r>
            <a:r>
              <a:rPr lang="zh-CN" altLang="en-US" dirty="0">
                <a:ea typeface="ＭＳ Ｐゴシック" charset="-128"/>
              </a:rPr>
              <a:t> </a:t>
            </a:r>
            <a:endParaRPr lang="en-US" altLang="zh-CN" dirty="0">
              <a:ea typeface="ＭＳ Ｐゴシック" charset="-128"/>
            </a:endParaRPr>
          </a:p>
          <a:p>
            <a:r>
              <a:rPr lang="en-US" altLang="zh-CN" b="1" dirty="0">
                <a:solidFill>
                  <a:srgbClr val="00B050"/>
                </a:solidFill>
                <a:ea typeface="ＭＳ Ｐゴシック" charset="-128"/>
              </a:rPr>
              <a:t>Scaling</a:t>
            </a:r>
            <a:r>
              <a:rPr lang="en-US" altLang="zh-CN" dirty="0">
                <a:solidFill>
                  <a:srgbClr val="00B050"/>
                </a:solidFill>
                <a:ea typeface="ＭＳ Ｐゴシック" charset="-128"/>
              </a:rPr>
              <a:t> </a:t>
            </a:r>
            <a:br>
              <a:rPr lang="en-US" altLang="zh-CN" dirty="0">
                <a:solidFill>
                  <a:srgbClr val="C00000"/>
                </a:solidFill>
                <a:ea typeface="ＭＳ Ｐゴシック" charset="-128"/>
              </a:rPr>
            </a:br>
            <a:r>
              <a:rPr lang="en-US" altLang="zh-CN" dirty="0">
                <a:ea typeface="ＭＳ Ｐゴシック" charset="-128"/>
              </a:rPr>
              <a:t>of individual data types</a:t>
            </a:r>
          </a:p>
          <a:p>
            <a:endParaRPr lang="en-US" altLang="en-US" dirty="0">
              <a:ea typeface="ＭＳ Ｐゴシック" charset="-128"/>
            </a:endParaRPr>
          </a:p>
        </p:txBody>
      </p:sp>
      <p:sp>
        <p:nvSpPr>
          <p:cNvPr id="7" name="TextBox 6"/>
          <p:cNvSpPr txBox="1"/>
          <p:nvPr/>
        </p:nvSpPr>
        <p:spPr>
          <a:xfrm>
            <a:off x="0" y="6581001"/>
            <a:ext cx="4572000" cy="276999"/>
          </a:xfrm>
          <a:prstGeom prst="rect">
            <a:avLst/>
          </a:prstGeom>
          <a:noFill/>
        </p:spPr>
        <p:txBody>
          <a:bodyPr wrap="square" rtlCol="0">
            <a:spAutoFit/>
          </a:bodyPr>
          <a:lstStyle/>
          <a:p>
            <a:r>
              <a:rPr lang="en-US" sz="1200" b="1" dirty="0">
                <a:solidFill>
                  <a:schemeClr val="bg1">
                    <a:lumMod val="50000"/>
                  </a:schemeClr>
                </a:solidFill>
              </a:rPr>
              <a:t>[Navarro et al. </a:t>
            </a:r>
            <a:r>
              <a:rPr lang="en-US" sz="1200" b="1" dirty="0" err="1">
                <a:solidFill>
                  <a:schemeClr val="bg1">
                    <a:lumMod val="50000"/>
                  </a:schemeClr>
                </a:solidFill>
              </a:rPr>
              <a:t>GenomeBiol</a:t>
            </a:r>
            <a:r>
              <a:rPr lang="en-US" sz="1200" b="1" dirty="0">
                <a:solidFill>
                  <a:schemeClr val="bg1">
                    <a:lumMod val="50000"/>
                  </a:schemeClr>
                </a:solidFill>
              </a:rPr>
              <a:t>. (</a:t>
            </a:r>
            <a:r>
              <a:rPr lang="uk-UA" sz="1200" b="1" dirty="0">
                <a:solidFill>
                  <a:schemeClr val="bg1">
                    <a:lumMod val="50000"/>
                  </a:schemeClr>
                </a:solidFill>
              </a:rPr>
              <a:t>’</a:t>
            </a:r>
            <a:r>
              <a:rPr lang="en-US" sz="1200" b="1" dirty="0">
                <a:solidFill>
                  <a:schemeClr val="bg1">
                    <a:lumMod val="50000"/>
                  </a:schemeClr>
                </a:solidFill>
              </a:rPr>
              <a:t>19, in press)]</a:t>
            </a:r>
          </a:p>
        </p:txBody>
      </p:sp>
    </p:spTree>
    <p:extLst>
      <p:ext uri="{BB962C8B-B14F-4D97-AF65-F5344CB8AC3E}">
        <p14:creationId xmlns:p14="http://schemas.microsoft.com/office/powerpoint/2010/main" val="958956974"/>
      </p:ext>
    </p:extLst>
  </p:cSld>
  <p:clrMapOvr>
    <a:masterClrMapping/>
  </p:clrMapOvr>
  <p:transition advTm="59337"/>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11.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12.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13.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14.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15.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16.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17.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18.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19.xml><?xml version="1.0" encoding="utf-8"?>
<p:tagLst xmlns:a="http://schemas.openxmlformats.org/drawingml/2006/main" xmlns:r="http://schemas.openxmlformats.org/officeDocument/2006/relationships" xmlns:p="http://schemas.openxmlformats.org/presentationml/2006/main">
  <p:tag name="DVSHAPEID" val="gIBihadqSOA23nYDQgWbyN"/>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2.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3.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4.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5.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6.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27.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28.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2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3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32.xml><?xml version="1.0" encoding="utf-8"?>
<p:tagLst xmlns:a="http://schemas.openxmlformats.org/drawingml/2006/main" xmlns:r="http://schemas.openxmlformats.org/officeDocument/2006/relationships" xmlns:p="http://schemas.openxmlformats.org/presentationml/2006/main">
  <p:tag name="DVSHAPEID" val="VbpaReiVyTaUA8fgVs6Rw0"/>
</p:tagLst>
</file>

<file path=ppt/tags/tag33.xml><?xml version="1.0" encoding="utf-8"?>
<p:tagLst xmlns:a="http://schemas.openxmlformats.org/drawingml/2006/main" xmlns:r="http://schemas.openxmlformats.org/officeDocument/2006/relationships" xmlns:p="http://schemas.openxmlformats.org/presentationml/2006/main">
  <p:tag name="DVSHAPEID" val="5GbvkoU4oLdcU3SpQhG3gb"/>
</p:tagLst>
</file>

<file path=ppt/tags/tag34.xml><?xml version="1.0" encoding="utf-8"?>
<p:tagLst xmlns:a="http://schemas.openxmlformats.org/drawingml/2006/main" xmlns:r="http://schemas.openxmlformats.org/officeDocument/2006/relationships" xmlns:p="http://schemas.openxmlformats.org/presentationml/2006/main">
  <p:tag name="DVSHAPEID" val="VbpaReiVyTaUA8fgVs6Rw0"/>
</p:tagLst>
</file>

<file path=ppt/tags/tag35.xml><?xml version="1.0" encoding="utf-8"?>
<p:tagLst xmlns:a="http://schemas.openxmlformats.org/drawingml/2006/main" xmlns:r="http://schemas.openxmlformats.org/officeDocument/2006/relationships" xmlns:p="http://schemas.openxmlformats.org/presentationml/2006/main">
  <p:tag name="DVSHAPEID" val="53f4trYwed1Dsu131c0SjA"/>
</p:tagLst>
</file>

<file path=ppt/tags/tag36.xml><?xml version="1.0" encoding="utf-8"?>
<p:tagLst xmlns:a="http://schemas.openxmlformats.org/drawingml/2006/main" xmlns:r="http://schemas.openxmlformats.org/officeDocument/2006/relationships" xmlns:p="http://schemas.openxmlformats.org/presentationml/2006/main">
  <p:tag name="DVSHAPEID" val="bH7qUg3G6tn6uMxqi1tdIk"/>
</p:tagLst>
</file>

<file path=ppt/tags/tag37.xml><?xml version="1.0" encoding="utf-8"?>
<p:tagLst xmlns:a="http://schemas.openxmlformats.org/drawingml/2006/main" xmlns:r="http://schemas.openxmlformats.org/officeDocument/2006/relationships" xmlns:p="http://schemas.openxmlformats.org/presentationml/2006/main">
  <p:tag name="DVSHAPEID" val="VOdPIJyskTSaMQrv9Noc0Y"/>
</p:tagLst>
</file>

<file path=ppt/tags/tag3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3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41.xml><?xml version="1.0" encoding="utf-8"?>
<p:tagLst xmlns:a="http://schemas.openxmlformats.org/drawingml/2006/main" xmlns:r="http://schemas.openxmlformats.org/officeDocument/2006/relationships" xmlns:p="http://schemas.openxmlformats.org/presentationml/2006/main">
  <p:tag name="DVSECTIONID" val="UukUHJwnWvMta4UbrcPixo"/>
</p:tagLst>
</file>

<file path=ppt/tags/tag42.xml><?xml version="1.0" encoding="utf-8"?>
<p:tagLst xmlns:a="http://schemas.openxmlformats.org/drawingml/2006/main" xmlns:r="http://schemas.openxmlformats.org/officeDocument/2006/relationships" xmlns:p="http://schemas.openxmlformats.org/presentationml/2006/main">
  <p:tag name="DVSHAPEID" val="AtAutf7DK5d3m59ST2fOlH"/>
</p:tagLst>
</file>

<file path=ppt/tags/tag43.xml><?xml version="1.0" encoding="utf-8"?>
<p:tagLst xmlns:a="http://schemas.openxmlformats.org/drawingml/2006/main" xmlns:r="http://schemas.openxmlformats.org/officeDocument/2006/relationships" xmlns:p="http://schemas.openxmlformats.org/presentationml/2006/main">
  <p:tag name="DVSHAPEID" val="tQn2xq814Cpk8obJBS36wC"/>
</p:tagLst>
</file>

<file path=ppt/tags/tag44.xml><?xml version="1.0" encoding="utf-8"?>
<p:tagLst xmlns:a="http://schemas.openxmlformats.org/drawingml/2006/main" xmlns:r="http://schemas.openxmlformats.org/officeDocument/2006/relationships" xmlns:p="http://schemas.openxmlformats.org/presentationml/2006/main">
  <p:tag name="DVSHAPEID" val="L7i8rb3tE2LT0K7rIHuJ1B"/>
</p:tagLst>
</file>

<file path=ppt/tags/tag45.xml><?xml version="1.0" encoding="utf-8"?>
<p:tagLst xmlns:a="http://schemas.openxmlformats.org/drawingml/2006/main" xmlns:r="http://schemas.openxmlformats.org/officeDocument/2006/relationships" xmlns:p="http://schemas.openxmlformats.org/presentationml/2006/main">
  <p:tag name="DVSHAPEID" val="E1WKH9rmLfaR4gJoYXYBXm"/>
</p:tagLst>
</file>

<file path=ppt/tags/tag46.xml><?xml version="1.0" encoding="utf-8"?>
<p:tagLst xmlns:a="http://schemas.openxmlformats.org/drawingml/2006/main" xmlns:r="http://schemas.openxmlformats.org/officeDocument/2006/relationships" xmlns:p="http://schemas.openxmlformats.org/presentationml/2006/main">
  <p:tag name="DVSHAPEID" val="zforCaamBNBathbHuT1ihw"/>
</p:tagLst>
</file>

<file path=ppt/tags/tag47.xml><?xml version="1.0" encoding="utf-8"?>
<p:tagLst xmlns:a="http://schemas.openxmlformats.org/drawingml/2006/main" xmlns:r="http://schemas.openxmlformats.org/officeDocument/2006/relationships" xmlns:p="http://schemas.openxmlformats.org/presentationml/2006/main">
  <p:tag name="DVSHAPEID" val="I8FQIjIxKpEhsHlgxhcoDm"/>
</p:tagLst>
</file>

<file path=ppt/tags/tag48.xml><?xml version="1.0" encoding="utf-8"?>
<p:tagLst xmlns:a="http://schemas.openxmlformats.org/drawingml/2006/main" xmlns:r="http://schemas.openxmlformats.org/officeDocument/2006/relationships" xmlns:p="http://schemas.openxmlformats.org/presentationml/2006/main">
  <p:tag name="DVSHAPEID" val="gUNrdht5zF53wgMLrQD33b"/>
</p:tagLst>
</file>

<file path=ppt/tags/tag49.xml><?xml version="1.0" encoding="utf-8"?>
<p:tagLst xmlns:a="http://schemas.openxmlformats.org/drawingml/2006/main" xmlns:r="http://schemas.openxmlformats.org/officeDocument/2006/relationships" xmlns:p="http://schemas.openxmlformats.org/presentationml/2006/main">
  <p:tag name="DVSHAPEID" val="wcPuldlK5SSlSK3g6r4EQZ"/>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ECTIONID" val="7DoTb85zMnFUWFN0PdSRlD"/>
</p:tagLst>
</file>

<file path=ppt/tags/tag51.xml><?xml version="1.0" encoding="utf-8"?>
<p:tagLst xmlns:a="http://schemas.openxmlformats.org/drawingml/2006/main" xmlns:r="http://schemas.openxmlformats.org/officeDocument/2006/relationships" xmlns:p="http://schemas.openxmlformats.org/presentationml/2006/main">
  <p:tag name="DVSHAPEID" val="bpa5uMPmLzj4oBCIVfKPzd"/>
</p:tagLst>
</file>

<file path=ppt/tags/tag52.xml><?xml version="1.0" encoding="utf-8"?>
<p:tagLst xmlns:a="http://schemas.openxmlformats.org/drawingml/2006/main" xmlns:r="http://schemas.openxmlformats.org/officeDocument/2006/relationships" xmlns:p="http://schemas.openxmlformats.org/presentationml/2006/main">
  <p:tag name="DVSHAPEID" val="aan1IbJbZolx0qjfJzUI7i"/>
</p:tagLst>
</file>

<file path=ppt/tags/tag53.xml><?xml version="1.0" encoding="utf-8"?>
<p:tagLst xmlns:a="http://schemas.openxmlformats.org/drawingml/2006/main" xmlns:r="http://schemas.openxmlformats.org/officeDocument/2006/relationships" xmlns:p="http://schemas.openxmlformats.org/presentationml/2006/main">
  <p:tag name="DVSHAPEID" val="2NmrDnwOU0pYeZIs3DDzzU"/>
</p:tagLst>
</file>

<file path=ppt/tags/tag54.xml><?xml version="1.0" encoding="utf-8"?>
<p:tagLst xmlns:a="http://schemas.openxmlformats.org/drawingml/2006/main" xmlns:r="http://schemas.openxmlformats.org/officeDocument/2006/relationships" xmlns:p="http://schemas.openxmlformats.org/presentationml/2006/main">
  <p:tag name="DVSHAPEID" val="JQAcoGvaUQ5R8AEgxlFbuk"/>
</p:tagLst>
</file>

<file path=ppt/tags/tag55.xml><?xml version="1.0" encoding="utf-8"?>
<p:tagLst xmlns:a="http://schemas.openxmlformats.org/drawingml/2006/main" xmlns:r="http://schemas.openxmlformats.org/officeDocument/2006/relationships" xmlns:p="http://schemas.openxmlformats.org/presentationml/2006/main">
  <p:tag name="DVSHAPEID" val="72bkxgwh5yI83vRrYPiK6y"/>
</p:tagLst>
</file>

<file path=ppt/tags/tag56.xml><?xml version="1.0" encoding="utf-8"?>
<p:tagLst xmlns:a="http://schemas.openxmlformats.org/drawingml/2006/main" xmlns:r="http://schemas.openxmlformats.org/officeDocument/2006/relationships" xmlns:p="http://schemas.openxmlformats.org/presentationml/2006/main">
  <p:tag name="DVSHAPEID" val="SnR7OM6hToqpJx148eEDKx"/>
</p:tagLst>
</file>

<file path=ppt/tags/tag57.xml><?xml version="1.0" encoding="utf-8"?>
<p:tagLst xmlns:a="http://schemas.openxmlformats.org/drawingml/2006/main" xmlns:r="http://schemas.openxmlformats.org/officeDocument/2006/relationships" xmlns:p="http://schemas.openxmlformats.org/presentationml/2006/main">
  <p:tag name="DVSHAPEID" val="80w9p6mPSJdyaOtpsJbNEk"/>
</p:tagLst>
</file>

<file path=ppt/tags/tag58.xml><?xml version="1.0" encoding="utf-8"?>
<p:tagLst xmlns:a="http://schemas.openxmlformats.org/drawingml/2006/main" xmlns:r="http://schemas.openxmlformats.org/officeDocument/2006/relationships" xmlns:p="http://schemas.openxmlformats.org/presentationml/2006/main">
  <p:tag name="DVSECTIONID" val="yY5GBAnj4b23Vp1OTrSkQq"/>
</p:tagLst>
</file>

<file path=ppt/tags/tag59.xml><?xml version="1.0" encoding="utf-8"?>
<p:tagLst xmlns:a="http://schemas.openxmlformats.org/drawingml/2006/main" xmlns:r="http://schemas.openxmlformats.org/officeDocument/2006/relationships" xmlns:p="http://schemas.openxmlformats.org/presentationml/2006/main">
  <p:tag name="DVSHAPEID" val="5VhcEhYp3mXfQvXsR8jiG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6DlI46LxX1IW7AwE3y5Ccb"/>
</p:tagLst>
</file>

<file path=ppt/tags/tag61.xml><?xml version="1.0" encoding="utf-8"?>
<p:tagLst xmlns:a="http://schemas.openxmlformats.org/drawingml/2006/main" xmlns:r="http://schemas.openxmlformats.org/officeDocument/2006/relationships" xmlns:p="http://schemas.openxmlformats.org/presentationml/2006/main">
  <p:tag name="DVSHAPEID" val="W5Rl4uGLkbytOERVcRDvpV"/>
</p:tagLst>
</file>

<file path=ppt/tags/tag6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6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64.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65.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66.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6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6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6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0.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1.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2.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th_paradigm" id="{8A3D0C76-19A1-8844-B1EA-EC61C1D6A961}" vid="{E8ED3B5D-C2B8-574B-96A1-23C2BB69E431}"/>
    </a:ext>
  </a:ext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36830</TotalTime>
  <Words>3486</Words>
  <Application>Microsoft Macintosh PowerPoint</Application>
  <PresentationFormat>Letter Paper (8.5x11 in)</PresentationFormat>
  <Paragraphs>721</Paragraphs>
  <Slides>55</Slides>
  <Notes>11</Notes>
  <HiddenSlides>0</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55</vt:i4>
      </vt:variant>
    </vt:vector>
  </HeadingPairs>
  <TitlesOfParts>
    <vt:vector size="75" baseType="lpstr">
      <vt:lpstr>ＭＳ Ｐゴシック</vt:lpstr>
      <vt:lpstr>Arial</vt:lpstr>
      <vt:lpstr>Calibri</vt:lpstr>
      <vt:lpstr>Calibri Light</vt:lpstr>
      <vt:lpstr>Courier</vt:lpstr>
      <vt:lpstr>Courier New</vt:lpstr>
      <vt:lpstr>Gill Sans MT</vt:lpstr>
      <vt:lpstr>Helvetica</vt:lpstr>
      <vt:lpstr>Lucida Grande</vt:lpstr>
      <vt:lpstr>Symbol</vt:lpstr>
      <vt:lpstr>Basic-template-i0jhhsb-20160605</vt:lpstr>
      <vt:lpstr>1_Basic-template-i0jhhsb-20160605</vt:lpstr>
      <vt:lpstr>Outline-Style-20160605</vt:lpstr>
      <vt:lpstr>2_Basic-template-i0jhhsb-20160605</vt:lpstr>
      <vt:lpstr>1_Outline-Style-20160605</vt:lpstr>
      <vt:lpstr>Office Theme</vt:lpstr>
      <vt:lpstr>1_template</vt:lpstr>
      <vt:lpstr>12_Default Design</vt:lpstr>
      <vt:lpstr>10_Default Design</vt:lpstr>
      <vt:lpstr>Image</vt:lpstr>
      <vt:lpstr>Genomics  &amp;  Data Science</vt:lpstr>
      <vt:lpstr>Jim Gray’s 4th Paradigm</vt:lpstr>
      <vt:lpstr>What is Data Science? An overall, bland definition…</vt:lpstr>
      <vt:lpstr>Data Science in the “Big Tech”:  a buzz-word for successful Ads</vt:lpstr>
      <vt:lpstr>Data Science in Traditional Science</vt:lpstr>
      <vt:lpstr>Coupling of Scientific Data to Models &amp; Experiments</vt:lpstr>
      <vt:lpstr>Genomics &amp; Data Science</vt:lpstr>
      <vt:lpstr>Genomics &amp; Data Science</vt:lpstr>
      <vt:lpstr>Drivers of Biomedical Data Science</vt:lpstr>
      <vt:lpstr>The Scaling of Genomic Data Science:  Powered by exponential increases in  data &amp; computing  (Moore’s Law)</vt:lpstr>
      <vt:lpstr>Kryder’s Law and   S-curves underlying exponential growth</vt:lpstr>
      <vt:lpstr>Sequencing cost reductions have resulted in an explosion of data</vt:lpstr>
      <vt:lpstr>The changing costs of a sequencing pipeline</vt:lpstr>
      <vt:lpstr>The changing costs of a sequencing pipeline</vt:lpstr>
      <vt:lpstr>The changing costs of a sequencing pipeline</vt:lpstr>
      <vt:lpstr>The changing costs of a sequencing pipeline</vt:lpstr>
      <vt:lpstr>How will the Data Scaling Continue? The Past, Present &amp; Future Ecosystem  of Large-scale Biomolecular Data</vt:lpstr>
      <vt:lpstr>Genomics &amp; Data Science</vt:lpstr>
      <vt:lpstr>Major Bioinformatics Applications</vt:lpstr>
      <vt:lpstr>Major Application V:  Finding molecular mechanisms &amp; drug targets  for diseases we know little about (Neuropsychiatric Diseases)</vt:lpstr>
      <vt:lpstr>Major Application V:  Finding molecular mechanisms &amp; drug targets  for diseases we know little about (Neuropsychiatric Diseases)</vt:lpstr>
      <vt:lpstr>Developing a gene regulatory network for the human brain</vt:lpstr>
      <vt:lpstr>Developing a gene regulatory network for the human brain</vt:lpstr>
      <vt:lpstr>Deep Structured Phenotype Network (DSPN) </vt:lpstr>
      <vt:lpstr>Deep Structured Phenotype Network (DSPN) </vt:lpstr>
      <vt:lpstr>Genomics &amp; Data Science</vt:lpstr>
      <vt:lpstr>Transforming a Regulatory Network into a Hierachy</vt:lpstr>
      <vt:lpstr>Mid-level of the hierarchy  has many high-connectivity bottlenecks</vt:lpstr>
      <vt:lpstr>Governmental hierachies exhibit even more pronounced mid-level bottlenecks</vt:lpstr>
      <vt:lpstr>Connectivity v. Constraint: in biological networks, less mutations tolerated at hubs &amp; bottlenecks</vt:lpstr>
      <vt:lpstr>Biological Networks tend to have more “democratic” hierarchies, easing bottlenecks, than many social ones</vt:lpstr>
      <vt:lpstr>Middle Managers Interact the Most in Efficient Corporate Settings</vt:lpstr>
      <vt:lpstr>Genomics &amp; Data Science</vt:lpstr>
      <vt:lpstr>Transcriptional regulatory network vs Linux call graph</vt:lpstr>
      <vt:lpstr>PowerPoint Presentation</vt:lpstr>
      <vt:lpstr>Connectivity v. Constraint: differences betw. biological &amp; technological networks</vt:lpstr>
      <vt:lpstr>Perspectives on  Random Change v Intelligent Design</vt:lpstr>
      <vt:lpstr>Genomics &amp; Data Science</vt:lpstr>
      <vt:lpstr>Data Exhaust </vt:lpstr>
      <vt:lpstr>Exhaust Mining Application: Using Science to Study Science (SOS)</vt:lpstr>
      <vt:lpstr>Quantifying  Imports &amp; exports  from/to Genomics  &amp; other  Data Science  subfields </vt:lpstr>
      <vt:lpstr>Genomics &amp; Data Science</vt:lpstr>
      <vt:lpstr>Genomics has similar "Big Data" Dilemma as in the Rest of Society</vt:lpstr>
      <vt:lpstr>The Dilemma</vt:lpstr>
      <vt:lpstr>Current Social &amp; Technical Solutions:  The quandary where are now</vt:lpstr>
      <vt:lpstr>Linking Attack Scenario</vt:lpstr>
      <vt:lpstr>Linking Attack Scenario</vt:lpstr>
      <vt:lpstr>Linking Attacks: Case of Netflix Prize</vt:lpstr>
      <vt:lpstr>Linking Attacks: Case of Netflix Prize</vt:lpstr>
      <vt:lpstr>Linking Attacks: Case of Netflix Prize</vt:lpstr>
      <vt:lpstr>Genomics &amp; Data Science</vt:lpstr>
      <vt:lpstr>Genomics &amp; Data Science</vt:lpstr>
      <vt:lpstr>Genomics  &amp;  Data Science</vt:lpstr>
      <vt:lpstr>Extra</vt:lpstr>
      <vt:lpstr>Info about content in this slide pack</vt:lpstr>
    </vt:vector>
  </TitlesOfParts>
  <Company>Yale</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Protein Geometry,  Particularly Related to Packing at the Protein Surface</dc:title>
  <dc:creator>Office97</dc:creator>
  <cp:lastModifiedBy>Microsoft Office User</cp:lastModifiedBy>
  <cp:revision>369</cp:revision>
  <cp:lastPrinted>2018-01-17T03:05:20Z</cp:lastPrinted>
  <dcterms:created xsi:type="dcterms:W3CDTF">2010-01-12T12:23:19Z</dcterms:created>
  <dcterms:modified xsi:type="dcterms:W3CDTF">2019-04-22T00:53:39Z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http://bioinfo.mbb.yale.edu/course</vt:lpwstr>
  </property>
  <property fmtid="{D5CDD505-2E9C-101B-9397-08002B2CF9AE}" pid="9" name="Other">
    <vt:lpwstr>All overheads are copyright 1998,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C:\InetPub\wwwroot\mbb474b3\c1</vt:lpwstr>
  </property>
</Properties>
</file>