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637" r:id="rId1"/>
    <p:sldMasterId id="2147484656" r:id="rId2"/>
    <p:sldMasterId id="2147484956" r:id="rId3"/>
    <p:sldMasterId id="2147485175" r:id="rId4"/>
    <p:sldMasterId id="2147485182" r:id="rId5"/>
  </p:sldMasterIdLst>
  <p:notesMasterIdLst>
    <p:notesMasterId r:id="rId7"/>
  </p:notesMasterIdLst>
  <p:handoutMasterIdLst>
    <p:handoutMasterId r:id="rId8"/>
  </p:handoutMasterIdLst>
  <p:sldIdLst>
    <p:sldId id="911" r:id="rId6"/>
  </p:sldIdLst>
  <p:sldSz cx="9144000" cy="6858000" type="letter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2"/>
    <p:restoredTop sz="94825"/>
  </p:normalViewPr>
  <p:slideViewPr>
    <p:cSldViewPr>
      <p:cViewPr>
        <p:scale>
          <a:sx n="83" d="100"/>
          <a:sy n="83" d="100"/>
        </p:scale>
        <p:origin x="984" y="608"/>
      </p:cViewPr>
      <p:guideLst>
        <p:guide orient="horz" pos="240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3832"/>
    </p:cViewPr>
  </p:sorterViewPr>
  <p:notesViewPr>
    <p:cSldViewPr>
      <p:cViewPr varScale="1">
        <p:scale>
          <a:sx n="68" d="100"/>
          <a:sy n="68" d="100"/>
        </p:scale>
        <p:origin x="-1296" y="-7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6" rIns="96595" bIns="48296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6" rIns="96595" bIns="48296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8201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6" rIns="96595" bIns="48296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6" rIns="96595" bIns="48296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1C88F25-42DC-C140-BDE3-794DDAB447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494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6" rIns="96595" bIns="48296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6" rIns="96595" bIns="48296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1850" cy="34813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29213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6" rIns="96595" bIns="48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8201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6" rIns="96595" bIns="48296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6" rIns="96595" bIns="48296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72928B9-7C37-BF4F-9F33-F985BC434F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661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26586"/>
            <a:ext cx="3810000" cy="5403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3492"/>
            <a:ext cx="3810000" cy="54168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99628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81"/>
            <a:ext cx="8226720" cy="2193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481" y="3935934"/>
            <a:ext cx="8226720" cy="2193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457200" y="6246813"/>
            <a:ext cx="2127250" cy="471487"/>
          </a:xfrm>
          <a:prstGeom prst="rect">
            <a:avLst/>
          </a:prstGeom>
        </p:spPr>
        <p:txBody>
          <a:bodyPr lIns="82941" tIns="41471" rIns="82941" bIns="41471"/>
          <a:lstStyle>
            <a:lvl1pPr defTabSz="457174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xfrm>
            <a:off x="3127375" y="6246813"/>
            <a:ext cx="2897188" cy="471487"/>
          </a:xfrm>
          <a:prstGeom prst="rect">
            <a:avLst/>
          </a:prstGeom>
        </p:spPr>
        <p:txBody>
          <a:bodyPr lIns="82941" tIns="41471" rIns="82941" bIns="41471"/>
          <a:lstStyle>
            <a:lvl1pPr defTabSz="457174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xfrm>
            <a:off x="6556375" y="6246813"/>
            <a:ext cx="2128838" cy="471487"/>
          </a:xfrm>
          <a:prstGeom prst="rect">
            <a:avLst/>
          </a:prstGeom>
        </p:spPr>
        <p:txBody>
          <a:bodyPr lIns="82941" tIns="41471" rIns="82941" bIns="41471"/>
          <a:lstStyle>
            <a:lvl1pPr defTabSz="457174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DC49CCE2-7F9D-134E-AE4B-D41313AFF0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64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26586"/>
            <a:ext cx="3810000" cy="5403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3492"/>
            <a:ext cx="3810000" cy="54168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58256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1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910" indent="0" algn="ctr">
              <a:buNone/>
              <a:defRPr/>
            </a:lvl2pPr>
            <a:lvl3pPr marL="913822" indent="0" algn="ctr">
              <a:buNone/>
              <a:defRPr/>
            </a:lvl3pPr>
            <a:lvl4pPr marL="1370734" indent="0" algn="ctr">
              <a:buNone/>
              <a:defRPr/>
            </a:lvl4pPr>
            <a:lvl5pPr marL="1827644" indent="0" algn="ctr">
              <a:buNone/>
              <a:defRPr/>
            </a:lvl5pPr>
            <a:lvl6pPr marL="2284557" indent="0" algn="ctr">
              <a:buNone/>
              <a:defRPr/>
            </a:lvl6pPr>
            <a:lvl7pPr marL="2741467" indent="0" algn="ctr">
              <a:buNone/>
              <a:defRPr/>
            </a:lvl7pPr>
            <a:lvl8pPr marL="3198377" indent="0" algn="ctr">
              <a:buNone/>
              <a:defRPr/>
            </a:lvl8pPr>
            <a:lvl9pPr marL="36552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3763471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8202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81"/>
            <a:ext cx="8226720" cy="2193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481" y="3935934"/>
            <a:ext cx="8226720" cy="2193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457200" y="6246813"/>
            <a:ext cx="2127250" cy="471487"/>
          </a:xfrm>
          <a:prstGeom prst="rect">
            <a:avLst/>
          </a:prstGeom>
        </p:spPr>
        <p:txBody>
          <a:bodyPr lIns="82941" tIns="41471" rIns="82941" bIns="41471"/>
          <a:lstStyle>
            <a:lvl1pPr defTabSz="457174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xfrm>
            <a:off x="3127375" y="6246813"/>
            <a:ext cx="2897188" cy="471487"/>
          </a:xfrm>
          <a:prstGeom prst="rect">
            <a:avLst/>
          </a:prstGeom>
        </p:spPr>
        <p:txBody>
          <a:bodyPr lIns="82941" tIns="41471" rIns="82941" bIns="41471"/>
          <a:lstStyle>
            <a:lvl1pPr defTabSz="457174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xfrm>
            <a:off x="6556375" y="6246813"/>
            <a:ext cx="2128838" cy="471487"/>
          </a:xfrm>
          <a:prstGeom prst="rect">
            <a:avLst/>
          </a:prstGeom>
        </p:spPr>
        <p:txBody>
          <a:bodyPr lIns="82941" tIns="41471" rIns="82941" bIns="41471"/>
          <a:lstStyle>
            <a:lvl1pPr defTabSz="457174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A4787B52-E7C3-D645-997A-F829E9BF1B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32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26586"/>
            <a:ext cx="3810000" cy="5403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3492"/>
            <a:ext cx="3810000" cy="54168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99628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26586"/>
            <a:ext cx="3810000" cy="5403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3492"/>
            <a:ext cx="3810000" cy="54168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48975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1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910" indent="0" algn="ctr">
              <a:buNone/>
              <a:defRPr/>
            </a:lvl2pPr>
            <a:lvl3pPr marL="913822" indent="0" algn="ctr">
              <a:buNone/>
              <a:defRPr/>
            </a:lvl3pPr>
            <a:lvl4pPr marL="1370734" indent="0" algn="ctr">
              <a:buNone/>
              <a:defRPr/>
            </a:lvl4pPr>
            <a:lvl5pPr marL="1827644" indent="0" algn="ctr">
              <a:buNone/>
              <a:defRPr/>
            </a:lvl5pPr>
            <a:lvl6pPr marL="2284557" indent="0" algn="ctr">
              <a:buNone/>
              <a:defRPr/>
            </a:lvl6pPr>
            <a:lvl7pPr marL="2741467" indent="0" algn="ctr">
              <a:buNone/>
              <a:defRPr/>
            </a:lvl7pPr>
            <a:lvl8pPr marL="3198377" indent="0" algn="ctr">
              <a:buNone/>
              <a:defRPr/>
            </a:lvl8pPr>
            <a:lvl9pPr marL="36552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094101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200" b="1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A54BEF5-7CBC-8A48-88DD-317DB13B3937}" type="datetimeFigureOut">
              <a:rPr lang="en-US"/>
              <a:pPr>
                <a:defRPr/>
              </a:pPr>
              <a:t>4/14/19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200" b="1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200" b="1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46B14DC3-A05A-8043-860C-E12395340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26586"/>
            <a:ext cx="3810000" cy="5403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3492"/>
            <a:ext cx="3810000" cy="54168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46839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4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tags" Target="../tags/tag3.xml"/><Relationship Id="rId7" Type="http://schemas.openxmlformats.org/officeDocument/2006/relationships/tags" Target="../tags/tag4.xml"/><Relationship Id="rId8" Type="http://schemas.openxmlformats.org/officeDocument/2006/relationships/tags" Target="../tags/tag5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theme" Target="../theme/theme4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32" r:id="rId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910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822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73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64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38" indent="-223838" algn="l" defTabSz="90805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8050" indent="-222250" algn="l" defTabSz="90805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3838" algn="l" defTabSz="90805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450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3011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92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83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744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2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7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89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/>
            </a:extLst>
          </p:cNvPr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rot="16200000">
            <a:off x="7319170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6" tIns="46004" rIns="92006" bIns="46004"/>
          <a:lstStyle>
            <a:lvl1pPr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fld id="{D2602619-D6A7-F942-9E5A-4248D8A4B088}" type="slidenum">
              <a:rPr lang="en-US" altLang="en-US" sz="16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charset="0"/>
              </a:rPr>
              <a:pPr>
                <a:defRPr/>
              </a:pPr>
              <a:t>‹#›</a:t>
            </a:fld>
            <a:r>
              <a:rPr lang="en-US" altLang="en-US" b="1">
                <a:solidFill>
                  <a:srgbClr val="808080"/>
                </a:solidFill>
              </a:rPr>
              <a:t> - </a:t>
            </a:r>
            <a:r>
              <a:rPr lang="en-US" altLang="en-US" sz="1000" b="1">
                <a:solidFill>
                  <a:srgbClr val="969696"/>
                </a:solidFill>
              </a:rPr>
              <a:t>Lectures.GersteinLab.org</a:t>
            </a:r>
            <a:endParaRPr lang="en-US" altLang="en-US" sz="3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33" r:id="rId1"/>
    <p:sldLayoutId id="2147485335" r:id="rId2"/>
    <p:sldLayoutId id="2147485356" r:id="rId3"/>
    <p:sldLayoutId id="2147485360" r:id="rId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910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822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73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64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38" indent="-223838" algn="l" defTabSz="90805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8050" indent="-222250" algn="l" defTabSz="90805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3838" algn="l" defTabSz="90805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450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3011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92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83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744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2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7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89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32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2715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Se2_default_3_cbb752_11apr10con2_default_3_cbb752_11apr10d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37" r:id="rId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bg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bg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/>
            </a:extLst>
          </p:cNvPr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rot="16200000">
            <a:off x="7319170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6" tIns="46004" rIns="92006" bIns="46004"/>
          <a:lstStyle>
            <a:lvl1pPr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fld id="{BBE27DEC-5093-074F-91D3-71A3CE16271F}" type="slidenum">
              <a:rPr lang="en-US" altLang="en-US" sz="16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charset="0"/>
              </a:rPr>
              <a:pPr>
                <a:defRPr/>
              </a:pPr>
              <a:t>‹#›</a:t>
            </a:fld>
            <a:r>
              <a:rPr lang="en-US" altLang="en-US" b="1">
                <a:solidFill>
                  <a:srgbClr val="808080"/>
                </a:solidFill>
              </a:rPr>
              <a:t> - </a:t>
            </a:r>
            <a:r>
              <a:rPr lang="en-US" altLang="en-US" sz="1000" b="1">
                <a:solidFill>
                  <a:srgbClr val="969696"/>
                </a:solidFill>
              </a:rPr>
              <a:t>Lectures.GersteinLab.org</a:t>
            </a:r>
            <a:endParaRPr lang="en-US" altLang="en-US" sz="3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39" r:id="rId1"/>
    <p:sldLayoutId id="2147485358" r:id="rId2"/>
    <p:sldLayoutId id="2147485342" r:id="rId3"/>
    <p:sldLayoutId id="2147485359" r:id="rId4"/>
  </p:sldLayoutIdLst>
  <p:transition/>
  <p:hf hdr="0" ftr="0" dt="0"/>
  <p:txStyles>
    <p:titleStyle>
      <a:lvl1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910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822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73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64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38" indent="-223838" algn="l" defTabSz="90805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8050" indent="-222250" algn="l" defTabSz="90805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3838" algn="l" defTabSz="90805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450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3011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92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83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744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2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7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89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32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2715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Se2_default_3_cbb752_11apr10con2_default_3_cbb752_11apr10d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3" r:id="rId1"/>
  </p:sldLayoutIdLst>
  <p:transition/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bg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bg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My Journey in Nutshell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768453"/>
            <a:ext cx="3733800" cy="5403747"/>
          </a:xfrm>
        </p:spPr>
        <p:txBody>
          <a:bodyPr/>
          <a:lstStyle/>
          <a:p>
            <a:r>
              <a:rPr lang="en-US" sz="2400" dirty="0" smtClean="0"/>
              <a:t>Progression of </a:t>
            </a:r>
            <a:r>
              <a:rPr lang="en-US" sz="2400" b="1" dirty="0" smtClean="0">
                <a:solidFill>
                  <a:srgbClr val="800000"/>
                </a:solidFill>
              </a:rPr>
              <a:t>Institutions</a:t>
            </a:r>
          </a:p>
          <a:p>
            <a:pPr lvl="1"/>
            <a:r>
              <a:rPr lang="en-US" sz="2000" dirty="0" smtClean="0"/>
              <a:t>NYC born &amp; </a:t>
            </a:r>
            <a:br>
              <a:rPr lang="en-US" sz="2000" dirty="0" smtClean="0"/>
            </a:br>
            <a:r>
              <a:rPr lang="en-US" sz="2000" dirty="0" smtClean="0"/>
              <a:t>HM for high school </a:t>
            </a:r>
          </a:p>
          <a:p>
            <a:pPr lvl="1"/>
            <a:r>
              <a:rPr lang="en-US" sz="2000" dirty="0" smtClean="0"/>
              <a:t>Harvard AB &amp; </a:t>
            </a:r>
            <a:br>
              <a:rPr lang="en-US" sz="2000" dirty="0" smtClean="0"/>
            </a:br>
            <a:r>
              <a:rPr lang="en-US" sz="2000" dirty="0" smtClean="0"/>
              <a:t>Cam PhD</a:t>
            </a:r>
          </a:p>
          <a:p>
            <a:pPr lvl="1"/>
            <a:r>
              <a:rPr lang="en-US" sz="2000" dirty="0" smtClean="0"/>
              <a:t>Stanford postdoc</a:t>
            </a:r>
            <a:br>
              <a:rPr lang="en-US" sz="2000" dirty="0" smtClean="0"/>
            </a:br>
            <a:r>
              <a:rPr lang="en-US" sz="2000" dirty="0" smtClean="0"/>
              <a:t>with </a:t>
            </a:r>
            <a:r>
              <a:rPr lang="en-US" sz="2000" dirty="0" err="1" smtClean="0"/>
              <a:t>Nobelist</a:t>
            </a:r>
            <a:r>
              <a:rPr lang="en-US" sz="2000" dirty="0" smtClean="0"/>
              <a:t> M Levitt </a:t>
            </a:r>
          </a:p>
          <a:p>
            <a:r>
              <a:rPr lang="en-US" sz="2400" dirty="0" smtClean="0"/>
              <a:t>At Yale since ‘97</a:t>
            </a:r>
          </a:p>
          <a:p>
            <a:pPr lvl="1"/>
            <a:r>
              <a:rPr lang="en-US" sz="2000" b="1" dirty="0" smtClean="0">
                <a:solidFill>
                  <a:srgbClr val="008000"/>
                </a:solidFill>
              </a:rPr>
              <a:t>Williams Prof of Biomed. informatics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(also MBB, CS, S&amp;DS)</a:t>
            </a:r>
            <a:endParaRPr lang="en-US" sz="2000" dirty="0"/>
          </a:p>
          <a:p>
            <a:pPr lvl="1"/>
            <a:r>
              <a:rPr lang="en-US" sz="2000" dirty="0"/>
              <a:t>Biomedical Data </a:t>
            </a:r>
            <a:r>
              <a:rPr lang="en-US" sz="2000" dirty="0" smtClean="0"/>
              <a:t>Science Center</a:t>
            </a:r>
            <a:endParaRPr lang="en-US" sz="2000" dirty="0"/>
          </a:p>
          <a:p>
            <a:pPr lvl="1"/>
            <a:r>
              <a:rPr lang="en-US" sz="2000" dirty="0"/>
              <a:t>Computational Biology </a:t>
            </a:r>
            <a:r>
              <a:rPr lang="en-US" sz="2000" dirty="0" smtClean="0"/>
              <a:t>Program (CBB</a:t>
            </a:r>
            <a:r>
              <a:rPr lang="en-US" sz="2000" dirty="0"/>
              <a:t>)</a:t>
            </a:r>
          </a:p>
          <a:p>
            <a:pPr lvl="1"/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755359"/>
            <a:ext cx="4876800" cy="6026441"/>
          </a:xfrm>
        </p:spPr>
        <p:txBody>
          <a:bodyPr/>
          <a:lstStyle/>
          <a:p>
            <a:r>
              <a:rPr lang="en-US" sz="2400" dirty="0" smtClean="0"/>
              <a:t>Evolving Research in </a:t>
            </a:r>
            <a:br>
              <a:rPr lang="en-US" sz="2400" dirty="0" smtClean="0"/>
            </a:br>
            <a:r>
              <a:rPr lang="en-US" sz="2400" dirty="0" smtClean="0"/>
              <a:t>Biomed. Data Science</a:t>
            </a:r>
          </a:p>
          <a:p>
            <a:pPr lvl="1"/>
            <a:r>
              <a:rPr lang="en-US" sz="2000" dirty="0" smtClean="0"/>
              <a:t>Macromolecular </a:t>
            </a:r>
            <a:r>
              <a:rPr lang="en-US" sz="2000" b="1" dirty="0" smtClean="0">
                <a:solidFill>
                  <a:schemeClr val="accent2"/>
                </a:solidFill>
              </a:rPr>
              <a:t>Simulation</a:t>
            </a:r>
            <a:r>
              <a:rPr lang="en-US" sz="2000" dirty="0" smtClean="0"/>
              <a:t> &amp; </a:t>
            </a:r>
            <a:r>
              <a:rPr lang="en-US" sz="2000" dirty="0"/>
              <a:t>Molecular </a:t>
            </a:r>
            <a:r>
              <a:rPr lang="en-US" sz="2000" b="1" dirty="0" smtClean="0">
                <a:solidFill>
                  <a:srgbClr val="3333CC"/>
                </a:solidFill>
              </a:rPr>
              <a:t>Networks</a:t>
            </a:r>
          </a:p>
          <a:p>
            <a:pPr lvl="1"/>
            <a:r>
              <a:rPr lang="en-US" sz="2000" dirty="0" smtClean="0"/>
              <a:t>Personal &amp; </a:t>
            </a:r>
            <a:r>
              <a:rPr lang="en-US" sz="2000" dirty="0"/>
              <a:t>Disease </a:t>
            </a:r>
            <a:r>
              <a:rPr lang="en-US" sz="2000" b="1" dirty="0" smtClean="0">
                <a:solidFill>
                  <a:srgbClr val="3333CC"/>
                </a:solidFill>
              </a:rPr>
              <a:t>Genomics</a:t>
            </a:r>
          </a:p>
          <a:p>
            <a:pPr lvl="1"/>
            <a:r>
              <a:rPr lang="en-US" sz="2000" b="1" dirty="0" smtClean="0">
                <a:solidFill>
                  <a:srgbClr val="3333CC"/>
                </a:solidFill>
              </a:rPr>
              <a:t>Privacy</a:t>
            </a:r>
            <a:r>
              <a:rPr lang="en-US" sz="2000" dirty="0" smtClean="0"/>
              <a:t> &amp; </a:t>
            </a:r>
            <a:r>
              <a:rPr lang="en-US" sz="2000" dirty="0"/>
              <a:t>Text Mining</a:t>
            </a:r>
          </a:p>
          <a:p>
            <a:r>
              <a:rPr lang="en-US" sz="2400" dirty="0" smtClean="0"/>
              <a:t>Many papers (on a spectrum)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i="1" dirty="0"/>
              <a:t>Sci. </a:t>
            </a:r>
            <a:r>
              <a:rPr lang="en-US" sz="2400" i="1" dirty="0" smtClean="0"/>
              <a:t>Am, Science, PLOS CB</a:t>
            </a:r>
            <a:r>
              <a:rPr lang="is-IS" sz="2400" dirty="0" smtClean="0"/>
              <a:t>…</a:t>
            </a:r>
            <a:endParaRPr lang="en-US" sz="2400" dirty="0" smtClean="0"/>
          </a:p>
          <a:p>
            <a:r>
              <a:rPr lang="en-US" sz="2400" dirty="0" smtClean="0"/>
              <a:t>Involvement </a:t>
            </a:r>
            <a:br>
              <a:rPr lang="en-US" sz="2400" dirty="0" smtClean="0"/>
            </a:b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800000"/>
                </a:solidFill>
              </a:rPr>
              <a:t>“Big Science”</a:t>
            </a:r>
            <a:r>
              <a:rPr lang="en-US" sz="2400" dirty="0" smtClean="0"/>
              <a:t> projects</a:t>
            </a:r>
          </a:p>
          <a:p>
            <a:pPr lvl="1"/>
            <a:r>
              <a:rPr lang="en-US" sz="2000" b="1" dirty="0" smtClean="0"/>
              <a:t>ENCODE, 1000G</a:t>
            </a:r>
            <a:r>
              <a:rPr lang="en-US" sz="2000" dirty="0" smtClean="0"/>
              <a:t>, </a:t>
            </a:r>
            <a:r>
              <a:rPr lang="en-US" sz="2000" dirty="0" err="1" smtClean="0"/>
              <a:t>Kbase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en-US" sz="2000" dirty="0" smtClean="0"/>
              <a:t>PCAWG, GSP/CMG</a:t>
            </a:r>
          </a:p>
          <a:p>
            <a:pPr lvl="1"/>
            <a:r>
              <a:rPr lang="en-US" sz="2000" dirty="0" smtClean="0"/>
              <a:t>AWG lead for many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Consultant</a:t>
            </a:r>
            <a:r>
              <a:rPr lang="en-US" sz="2400" dirty="0" smtClean="0"/>
              <a:t> &amp; advisor for various biotech + commercial concerns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6488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heme/theme1.xml><?xml version="1.0" encoding="utf-8"?>
<a:theme xmlns:a="http://schemas.openxmlformats.org/drawingml/2006/main" name="Basic-template-i0jhhsb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asic-template-i0jhhsb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utline-Style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asic-template-i0jhhsb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utline-Style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36160</TotalTime>
  <Words>13</Words>
  <Application>Microsoft Macintosh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ＭＳ Ｐゴシック</vt:lpstr>
      <vt:lpstr>Arial</vt:lpstr>
      <vt:lpstr>Calibri</vt:lpstr>
      <vt:lpstr>Courier New</vt:lpstr>
      <vt:lpstr>Lucida Grande</vt:lpstr>
      <vt:lpstr>Basic-template-i0jhhsb-20160605</vt:lpstr>
      <vt:lpstr>1_Basic-template-i0jhhsb-20160605</vt:lpstr>
      <vt:lpstr>Outline-Style-20160605</vt:lpstr>
      <vt:lpstr>2_Basic-template-i0jhhsb-20160605</vt:lpstr>
      <vt:lpstr>1_Outline-Style-20160605</vt:lpstr>
      <vt:lpstr>My Journey in Nutshell</vt:lpstr>
    </vt:vector>
  </TitlesOfParts>
  <Company>Yale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Protein Geometry,  Particularly Related to Packing at the Protein Surface</dc:title>
  <dc:creator>Office97</dc:creator>
  <cp:lastModifiedBy>Microsoft Office User</cp:lastModifiedBy>
  <cp:revision>336</cp:revision>
  <cp:lastPrinted>2018-01-17T03:05:20Z</cp:lastPrinted>
  <dcterms:created xsi:type="dcterms:W3CDTF">2010-01-12T12:23:19Z</dcterms:created>
  <dcterms:modified xsi:type="dcterms:W3CDTF">2019-04-15T01:07:06Z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Mark.Gerstein@Yale.edu</vt:lpwstr>
  </property>
  <property fmtid="{D5CDD505-2E9C-101B-9397-08002B2CF9AE}" pid="8" name="HomePage">
    <vt:lpwstr>http://bioinfo.mbb.yale.edu/course</vt:lpwstr>
  </property>
  <property fmtid="{D5CDD505-2E9C-101B-9397-08002B2CF9AE}" pid="9" name="Other">
    <vt:lpwstr>All overheads are copyright 1998, Mark Gerstein, All Rights Reserved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2105376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C:\InetPub\wwwroot\mbb474b3\c1</vt:lpwstr>
  </property>
</Properties>
</file>